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642" r:id="rId3"/>
    <p:sldId id="692" r:id="rId4"/>
    <p:sldId id="365" r:id="rId5"/>
    <p:sldId id="693" r:id="rId6"/>
    <p:sldId id="694" r:id="rId7"/>
    <p:sldId id="695" r:id="rId8"/>
    <p:sldId id="696" r:id="rId9"/>
    <p:sldId id="697" r:id="rId10"/>
    <p:sldId id="698" r:id="rId11"/>
    <p:sldId id="699" r:id="rId12"/>
    <p:sldId id="700" r:id="rId13"/>
    <p:sldId id="701" r:id="rId14"/>
    <p:sldId id="702" r:id="rId15"/>
    <p:sldId id="703" r:id="rId16"/>
    <p:sldId id="704" r:id="rId17"/>
    <p:sldId id="705" r:id="rId18"/>
    <p:sldId id="706" r:id="rId19"/>
    <p:sldId id="707" r:id="rId20"/>
    <p:sldId id="708" r:id="rId21"/>
    <p:sldId id="709" r:id="rId22"/>
    <p:sldId id="710" r:id="rId23"/>
    <p:sldId id="711" r:id="rId24"/>
    <p:sldId id="712" r:id="rId25"/>
    <p:sldId id="713" r:id="rId26"/>
    <p:sldId id="714" r:id="rId27"/>
    <p:sldId id="715" r:id="rId28"/>
    <p:sldId id="716" r:id="rId29"/>
    <p:sldId id="717" r:id="rId30"/>
    <p:sldId id="718" r:id="rId31"/>
    <p:sldId id="719" r:id="rId32"/>
    <p:sldId id="720" r:id="rId33"/>
    <p:sldId id="721" r:id="rId34"/>
    <p:sldId id="722" r:id="rId35"/>
    <p:sldId id="723" r:id="rId36"/>
    <p:sldId id="724" r:id="rId37"/>
    <p:sldId id="725" r:id="rId38"/>
    <p:sldId id="726" r:id="rId39"/>
    <p:sldId id="727" r:id="rId40"/>
    <p:sldId id="728" r:id="rId41"/>
    <p:sldId id="729" r:id="rId42"/>
    <p:sldId id="730" r:id="rId43"/>
    <p:sldId id="731" r:id="rId44"/>
    <p:sldId id="732" r:id="rId45"/>
    <p:sldId id="733" r:id="rId46"/>
    <p:sldId id="734" r:id="rId47"/>
    <p:sldId id="735" r:id="rId48"/>
    <p:sldId id="736" r:id="rId49"/>
    <p:sldId id="737" r:id="rId50"/>
    <p:sldId id="738" r:id="rId51"/>
    <p:sldId id="739" r:id="rId52"/>
    <p:sldId id="495" r:id="rId53"/>
    <p:sldId id="634" r:id="rId54"/>
    <p:sldId id="56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638" autoAdjust="0"/>
    <p:restoredTop sz="99074" autoAdjust="0"/>
  </p:normalViewPr>
  <p:slideViewPr>
    <p:cSldViewPr>
      <p:cViewPr>
        <p:scale>
          <a:sx n="85" d="100"/>
          <a:sy n="85" d="100"/>
        </p:scale>
        <p:origin x="-222" y="90"/>
      </p:cViewPr>
      <p:guideLst>
        <p:guide orient="horz" pos="2304"/>
        <p:guide pos="2880"/>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 xmlns:p14="http://schemas.microsoft.com/office/powerpoint/2010/main"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52</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53</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 xmlns:p14="http://schemas.microsoft.com/office/powerpoint/2010/main"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10/11/2012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1.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6.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7.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0.v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3.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4.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9.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42.v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22</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Arithmetic Instructions: </a:t>
            </a:r>
          </a:p>
          <a:p>
            <a:r>
              <a:rPr lang="en-US" sz="3600" b="1" dirty="0" smtClean="0"/>
              <a:t>Shift, Rotate, Multi. and Division</a:t>
            </a: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r>
              <a:rPr lang="en-US"/>
              <a:t>SAL and SAR Instructions</a:t>
            </a:r>
          </a:p>
        </p:txBody>
      </p:sp>
      <p:sp>
        <p:nvSpPr>
          <p:cNvPr id="87043" name="Rectangle 1027"/>
          <p:cNvSpPr>
            <a:spLocks noGrp="1" noChangeArrowheads="1"/>
          </p:cNvSpPr>
          <p:nvPr>
            <p:ph type="body" idx="1"/>
          </p:nvPr>
        </p:nvSpPr>
        <p:spPr>
          <a:xfrm>
            <a:off x="685800" y="1143000"/>
            <a:ext cx="7772400" cy="1524000"/>
          </a:xfrm>
        </p:spPr>
        <p:txBody>
          <a:bodyPr/>
          <a:lstStyle/>
          <a:p>
            <a:pPr>
              <a:spcBef>
                <a:spcPts val="1776"/>
              </a:spcBef>
            </a:pPr>
            <a:r>
              <a:rPr lang="en-US" dirty="0"/>
              <a:t>SAL (shift arithmetic left) is identical to SHL.</a:t>
            </a:r>
          </a:p>
          <a:p>
            <a:pPr>
              <a:spcBef>
                <a:spcPts val="1776"/>
              </a:spcBef>
            </a:pPr>
            <a:r>
              <a:rPr lang="en-US" dirty="0"/>
              <a:t>SAR (shift arithmetic right) performs a right arithmetic shift on the destination operand.</a:t>
            </a:r>
          </a:p>
        </p:txBody>
      </p:sp>
      <p:graphicFrame>
        <p:nvGraphicFramePr>
          <p:cNvPr id="87044" name="Object 1028"/>
          <p:cNvGraphicFramePr>
            <a:graphicFrameLocks noChangeAspect="1"/>
          </p:cNvGraphicFramePr>
          <p:nvPr>
            <p:extLst>
              <p:ext uri="{D42A27DB-BD31-4B8C-83A1-F6EECF244321}">
                <p14:modId xmlns="" xmlns:p14="http://schemas.microsoft.com/office/powerpoint/2010/main" val="2169579066"/>
              </p:ext>
            </p:extLst>
          </p:nvPr>
        </p:nvGraphicFramePr>
        <p:xfrm>
          <a:off x="609600" y="2667000"/>
          <a:ext cx="7848600" cy="1341641"/>
        </p:xfrm>
        <a:graphic>
          <a:graphicData uri="http://schemas.openxmlformats.org/presentationml/2006/ole">
            <p:oleObj spid="_x0000_s5248" name="VISIO" r:id="rId3" imgW="3838956" imgH="542544" progId="">
              <p:embed/>
            </p:oleObj>
          </a:graphicData>
        </a:graphic>
      </p:graphicFrame>
      <p:grpSp>
        <p:nvGrpSpPr>
          <p:cNvPr id="87048" name="Group 1032"/>
          <p:cNvGrpSpPr>
            <a:grpSpLocks/>
          </p:cNvGrpSpPr>
          <p:nvPr/>
        </p:nvGrpSpPr>
        <p:grpSpPr bwMode="auto">
          <a:xfrm>
            <a:off x="838200" y="3886200"/>
            <a:ext cx="7162800" cy="2057400"/>
            <a:chOff x="576" y="2448"/>
            <a:chExt cx="4512" cy="1296"/>
          </a:xfrm>
        </p:grpSpPr>
        <p:sp>
          <p:nvSpPr>
            <p:cNvPr id="87045" name="Text Box 1029"/>
            <p:cNvSpPr txBox="1">
              <a:spLocks noChangeArrowheads="1"/>
            </p:cNvSpPr>
            <p:nvPr/>
          </p:nvSpPr>
          <p:spPr bwMode="auto">
            <a:xfrm>
              <a:off x="576" y="2448"/>
              <a:ext cx="4512" cy="4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An arithmetic shift preserves the number's sign.</a:t>
              </a:r>
            </a:p>
          </p:txBody>
        </p:sp>
        <p:sp>
          <p:nvSpPr>
            <p:cNvPr id="87046" name="Text Box 1030"/>
            <p:cNvSpPr txBox="1">
              <a:spLocks noChangeArrowheads="1"/>
            </p:cNvSpPr>
            <p:nvPr/>
          </p:nvSpPr>
          <p:spPr bwMode="auto">
            <a:xfrm>
              <a:off x="1200" y="2928"/>
              <a:ext cx="3456" cy="81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dl,-80</a:t>
              </a:r>
            </a:p>
            <a:p>
              <a:r>
                <a:rPr lang="en-US" sz="2000" b="1" dirty="0" err="1">
                  <a:latin typeface="Courier New" charset="0"/>
                </a:rPr>
                <a:t>sar</a:t>
              </a:r>
              <a:r>
                <a:rPr lang="en-US" sz="2000" b="1" dirty="0">
                  <a:latin typeface="Courier New" charset="0"/>
                </a:rPr>
                <a:t> dl,</a:t>
              </a:r>
              <a:r>
                <a:rPr lang="en-US" sz="2000" b="1" dirty="0" smtClean="0">
                  <a:latin typeface="Courier New" charset="0"/>
                </a:rPr>
                <a:t>1          ; </a:t>
              </a:r>
              <a:r>
                <a:rPr lang="en-US" sz="2000" b="1" dirty="0">
                  <a:latin typeface="Courier New" charset="0"/>
                </a:rPr>
                <a:t>DL = -40</a:t>
              </a:r>
            </a:p>
            <a:p>
              <a:r>
                <a:rPr lang="en-US" sz="2000" b="1" dirty="0" err="1">
                  <a:latin typeface="Courier New" charset="0"/>
                </a:rPr>
                <a:t>sar</a:t>
              </a:r>
              <a:r>
                <a:rPr lang="en-US" sz="2000" b="1" dirty="0">
                  <a:latin typeface="Courier New" charset="0"/>
                </a:rPr>
                <a:t> dl,</a:t>
              </a:r>
              <a:r>
                <a:rPr lang="en-US" sz="2000" b="1" dirty="0" smtClean="0">
                  <a:latin typeface="Courier New" charset="0"/>
                </a:rPr>
                <a:t>2          ; </a:t>
              </a:r>
              <a:r>
                <a:rPr lang="en-US" sz="2000" b="1" dirty="0">
                  <a:latin typeface="Courier New" charset="0"/>
                </a:rPr>
                <a:t>DL = -10</a:t>
              </a:r>
            </a:p>
          </p:txBody>
        </p:sp>
      </p:grpSp>
    </p:spTree>
    <p:extLst>
      <p:ext uri="{BB962C8B-B14F-4D97-AF65-F5344CB8AC3E}">
        <p14:creationId xmlns="" xmlns:p14="http://schemas.microsoft.com/office/powerpoint/2010/main" val="1891210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048"/>
                                        </p:tgtEl>
                                        <p:attrNameLst>
                                          <p:attrName>style.visibility</p:attrName>
                                        </p:attrNameLst>
                                      </p:cBhvr>
                                      <p:to>
                                        <p:strVal val="visible"/>
                                      </p:to>
                                    </p:set>
                                    <p:animEffect transition="in" filter="box(in)">
                                      <p:cBhvr>
                                        <p:cTn id="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smtClean="0"/>
              <a:t>Drill . </a:t>
            </a:r>
            <a:r>
              <a:rPr lang="en-US" dirty="0"/>
              <a:t>. .</a:t>
            </a:r>
          </a:p>
        </p:txBody>
      </p:sp>
      <p:sp>
        <p:nvSpPr>
          <p:cNvPr id="146435" name="Text Box 3"/>
          <p:cNvSpPr txBox="1">
            <a:spLocks noChangeArrowheads="1"/>
          </p:cNvSpPr>
          <p:nvPr/>
        </p:nvSpPr>
        <p:spPr bwMode="auto">
          <a:xfrm>
            <a:off x="1143000" y="2057400"/>
            <a:ext cx="5867400" cy="2209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al,6Bh</a:t>
            </a:r>
          </a:p>
          <a:p>
            <a:r>
              <a:rPr lang="en-US" sz="2000" b="1" dirty="0" err="1">
                <a:latin typeface="Courier New" charset="0"/>
              </a:rPr>
              <a:t>shr</a:t>
            </a:r>
            <a:r>
              <a:rPr lang="en-US" sz="2000" b="1" dirty="0">
                <a:latin typeface="Courier New" charset="0"/>
              </a:rPr>
              <a:t> al,1	a.</a:t>
            </a:r>
          </a:p>
          <a:p>
            <a:r>
              <a:rPr lang="en-US" sz="2000" b="1" dirty="0" err="1">
                <a:latin typeface="Courier New" charset="0"/>
              </a:rPr>
              <a:t>shl</a:t>
            </a:r>
            <a:r>
              <a:rPr lang="en-US" sz="2000" b="1" dirty="0">
                <a:latin typeface="Courier New" charset="0"/>
              </a:rPr>
              <a:t> al,3	b.</a:t>
            </a:r>
          </a:p>
          <a:p>
            <a:r>
              <a:rPr lang="en-US" sz="2000" b="1" dirty="0">
                <a:latin typeface="Courier New" charset="0"/>
              </a:rPr>
              <a:t>mov al,8Ch</a:t>
            </a:r>
          </a:p>
          <a:p>
            <a:r>
              <a:rPr lang="en-US" sz="2000" b="1" dirty="0" err="1">
                <a:latin typeface="Courier New" charset="0"/>
              </a:rPr>
              <a:t>sar</a:t>
            </a:r>
            <a:r>
              <a:rPr lang="en-US" sz="2000" b="1" dirty="0">
                <a:latin typeface="Courier New" charset="0"/>
              </a:rPr>
              <a:t> al,1	c.</a:t>
            </a:r>
          </a:p>
          <a:p>
            <a:r>
              <a:rPr lang="en-US" sz="2000" b="1" dirty="0" err="1">
                <a:latin typeface="Courier New" charset="0"/>
              </a:rPr>
              <a:t>sar</a:t>
            </a:r>
            <a:r>
              <a:rPr lang="en-US" sz="2000" b="1" dirty="0">
                <a:latin typeface="Courier New" charset="0"/>
              </a:rPr>
              <a:t> al,3	d.</a:t>
            </a:r>
          </a:p>
          <a:p>
            <a:endParaRPr lang="en-US" sz="1800" b="1" dirty="0">
              <a:latin typeface="Courier New" charset="0"/>
            </a:endParaRPr>
          </a:p>
        </p:txBody>
      </p:sp>
      <p:sp>
        <p:nvSpPr>
          <p:cNvPr id="146436" name="Text Box 4"/>
          <p:cNvSpPr txBox="1">
            <a:spLocks noChangeArrowheads="1"/>
          </p:cNvSpPr>
          <p:nvPr/>
        </p:nvSpPr>
        <p:spPr bwMode="auto">
          <a:xfrm>
            <a:off x="685800" y="1219200"/>
            <a:ext cx="74676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a:latin typeface="Arial"/>
                <a:cs typeface="Arial"/>
              </a:rPr>
              <a:t>Indicate the hexadecimal value of AL after each shift:</a:t>
            </a:r>
          </a:p>
        </p:txBody>
      </p:sp>
      <p:sp>
        <p:nvSpPr>
          <p:cNvPr id="146437" name="Text Box 5"/>
          <p:cNvSpPr txBox="1">
            <a:spLocks noChangeArrowheads="1"/>
          </p:cNvSpPr>
          <p:nvPr/>
        </p:nvSpPr>
        <p:spPr bwMode="auto">
          <a:xfrm>
            <a:off x="5105400" y="2057400"/>
            <a:ext cx="10668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endParaRPr lang="en-US" sz="2000" b="1" dirty="0">
              <a:solidFill>
                <a:srgbClr val="0000FF"/>
              </a:solidFill>
              <a:latin typeface="Courier New" charset="0"/>
            </a:endParaRPr>
          </a:p>
          <a:p>
            <a:r>
              <a:rPr lang="en-US" sz="2000" b="1" dirty="0">
                <a:solidFill>
                  <a:srgbClr val="0000FF"/>
                </a:solidFill>
                <a:latin typeface="Courier New" charset="0"/>
              </a:rPr>
              <a:t>35h</a:t>
            </a:r>
          </a:p>
          <a:p>
            <a:r>
              <a:rPr lang="en-US" sz="2000" b="1" dirty="0">
                <a:solidFill>
                  <a:srgbClr val="0000FF"/>
                </a:solidFill>
                <a:latin typeface="Courier New" charset="0"/>
              </a:rPr>
              <a:t>A8h</a:t>
            </a:r>
          </a:p>
          <a:p>
            <a:endParaRPr lang="en-US" sz="2000" b="1" dirty="0">
              <a:solidFill>
                <a:srgbClr val="0000FF"/>
              </a:solidFill>
              <a:latin typeface="Courier New" charset="0"/>
            </a:endParaRPr>
          </a:p>
          <a:p>
            <a:r>
              <a:rPr lang="en-US" sz="2000" b="1" dirty="0">
                <a:solidFill>
                  <a:srgbClr val="0000FF"/>
                </a:solidFill>
                <a:latin typeface="Courier New" charset="0"/>
              </a:rPr>
              <a:t>C6h</a:t>
            </a:r>
          </a:p>
          <a:p>
            <a:r>
              <a:rPr lang="en-US" sz="2000" b="1" dirty="0">
                <a:solidFill>
                  <a:srgbClr val="0000FF"/>
                </a:solidFill>
                <a:latin typeface="Courier New" charset="0"/>
              </a:rPr>
              <a:t>F8h</a:t>
            </a:r>
          </a:p>
          <a:p>
            <a:pPr>
              <a:lnSpc>
                <a:spcPct val="50000"/>
              </a:lnSpc>
              <a:spcBef>
                <a:spcPct val="50000"/>
              </a:spcBef>
            </a:pPr>
            <a:endParaRPr lang="en-US" sz="2000" b="1" dirty="0">
              <a:solidFill>
                <a:srgbClr val="0000FF"/>
              </a:solidFill>
              <a:latin typeface="Courier New" charset="0"/>
            </a:endParaRPr>
          </a:p>
        </p:txBody>
      </p:sp>
    </p:spTree>
    <p:extLst>
      <p:ext uri="{BB962C8B-B14F-4D97-AF65-F5344CB8AC3E}">
        <p14:creationId xmlns="" xmlns:p14="http://schemas.microsoft.com/office/powerpoint/2010/main" val="2253390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6437"/>
                                        </p:tgtEl>
                                        <p:attrNameLst>
                                          <p:attrName>style.visibility</p:attrName>
                                        </p:attrNameLst>
                                      </p:cBhvr>
                                      <p:to>
                                        <p:strVal val="visible"/>
                                      </p:to>
                                    </p:set>
                                    <p:animEffect transition="in" filter="dissolve">
                                      <p:cBhvr>
                                        <p:cTn id="7"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ROL Instruction</a:t>
            </a:r>
          </a:p>
        </p:txBody>
      </p:sp>
      <p:sp>
        <p:nvSpPr>
          <p:cNvPr id="88067" name="Rectangle 3"/>
          <p:cNvSpPr>
            <a:spLocks noGrp="1" noChangeArrowheads="1"/>
          </p:cNvSpPr>
          <p:nvPr>
            <p:ph type="body" idx="1"/>
          </p:nvPr>
        </p:nvSpPr>
        <p:spPr>
          <a:xfrm>
            <a:off x="685800" y="990600"/>
            <a:ext cx="7391400" cy="2057400"/>
          </a:xfrm>
        </p:spPr>
        <p:txBody>
          <a:bodyPr>
            <a:normAutofit lnSpcReduction="10000"/>
          </a:bodyPr>
          <a:lstStyle/>
          <a:p>
            <a:pPr>
              <a:lnSpc>
                <a:spcPct val="110000"/>
              </a:lnSpc>
              <a:spcBef>
                <a:spcPts val="1776"/>
              </a:spcBef>
            </a:pPr>
            <a:r>
              <a:rPr lang="en-US" dirty="0"/>
              <a:t>ROL (rotate) shifts each bit to the left</a:t>
            </a:r>
          </a:p>
          <a:p>
            <a:pPr>
              <a:lnSpc>
                <a:spcPct val="110000"/>
              </a:lnSpc>
              <a:spcBef>
                <a:spcPts val="1776"/>
              </a:spcBef>
            </a:pPr>
            <a:r>
              <a:rPr lang="en-US" dirty="0"/>
              <a:t>The highest bit is copied into both the Carry flag and into the lowest bit</a:t>
            </a:r>
          </a:p>
          <a:p>
            <a:pPr>
              <a:lnSpc>
                <a:spcPct val="110000"/>
              </a:lnSpc>
              <a:spcBef>
                <a:spcPts val="1776"/>
              </a:spcBef>
            </a:pPr>
            <a:r>
              <a:rPr lang="en-US" dirty="0"/>
              <a:t>No bits are lost</a:t>
            </a:r>
          </a:p>
        </p:txBody>
      </p:sp>
      <p:graphicFrame>
        <p:nvGraphicFramePr>
          <p:cNvPr id="88068" name="Object 4"/>
          <p:cNvGraphicFramePr>
            <a:graphicFrameLocks noChangeAspect="1"/>
          </p:cNvGraphicFramePr>
          <p:nvPr>
            <p:extLst>
              <p:ext uri="{D42A27DB-BD31-4B8C-83A1-F6EECF244321}">
                <p14:modId xmlns="" xmlns:p14="http://schemas.microsoft.com/office/powerpoint/2010/main" val="4264125961"/>
              </p:ext>
            </p:extLst>
          </p:nvPr>
        </p:nvGraphicFramePr>
        <p:xfrm>
          <a:off x="1083720" y="3103800"/>
          <a:ext cx="7069680" cy="1087200"/>
        </p:xfrm>
        <a:graphic>
          <a:graphicData uri="http://schemas.openxmlformats.org/presentationml/2006/ole">
            <p:oleObj spid="_x0000_s7296" name="VISIO" r:id="rId3" imgW="3538728" imgH="542544" progId="">
              <p:embed/>
            </p:oleObj>
          </a:graphicData>
        </a:graphic>
      </p:graphicFrame>
      <p:sp>
        <p:nvSpPr>
          <p:cNvPr id="88072" name="Text Box 8"/>
          <p:cNvSpPr txBox="1">
            <a:spLocks noChangeArrowheads="1"/>
          </p:cNvSpPr>
          <p:nvPr/>
        </p:nvSpPr>
        <p:spPr bwMode="auto">
          <a:xfrm>
            <a:off x="1447800" y="4267200"/>
            <a:ext cx="6781800" cy="2133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al,11110000b</a:t>
            </a:r>
          </a:p>
          <a:p>
            <a:r>
              <a:rPr lang="en-US" sz="2000" b="1" dirty="0" err="1">
                <a:latin typeface="Courier New" charset="0"/>
              </a:rPr>
              <a:t>rol</a:t>
            </a:r>
            <a:r>
              <a:rPr lang="en-US" sz="2000" b="1" dirty="0">
                <a:latin typeface="Courier New" charset="0"/>
              </a:rPr>
              <a:t> al,</a:t>
            </a:r>
            <a:r>
              <a:rPr lang="en-US" sz="2000" b="1" dirty="0" smtClean="0">
                <a:latin typeface="Courier New" charset="0"/>
              </a:rPr>
              <a:t>1               ; </a:t>
            </a:r>
            <a:r>
              <a:rPr lang="en-US" sz="2000" b="1" dirty="0">
                <a:latin typeface="Courier New" charset="0"/>
              </a:rPr>
              <a:t>AL = 11100001b</a:t>
            </a:r>
          </a:p>
          <a:p>
            <a:endParaRPr lang="en-US" sz="2000" b="1" dirty="0">
              <a:latin typeface="Courier New" charset="0"/>
            </a:endParaRPr>
          </a:p>
          <a:p>
            <a:r>
              <a:rPr lang="en-US" sz="2000" b="1" dirty="0">
                <a:latin typeface="Courier New" charset="0"/>
              </a:rPr>
              <a:t>mov dl,3Fh</a:t>
            </a:r>
          </a:p>
          <a:p>
            <a:r>
              <a:rPr lang="en-US" sz="2000" b="1" dirty="0" err="1">
                <a:latin typeface="Courier New" charset="0"/>
              </a:rPr>
              <a:t>rol</a:t>
            </a:r>
            <a:r>
              <a:rPr lang="en-US" sz="2000" b="1" dirty="0">
                <a:latin typeface="Courier New" charset="0"/>
              </a:rPr>
              <a:t> dl,</a:t>
            </a:r>
            <a:r>
              <a:rPr lang="en-US" sz="2000" b="1" dirty="0" smtClean="0">
                <a:latin typeface="Courier New" charset="0"/>
              </a:rPr>
              <a:t>4               ; </a:t>
            </a:r>
            <a:r>
              <a:rPr lang="en-US" sz="2000" b="1" dirty="0">
                <a:latin typeface="Courier New" charset="0"/>
              </a:rPr>
              <a:t>DL = F3h</a:t>
            </a:r>
          </a:p>
        </p:txBody>
      </p:sp>
    </p:spTree>
    <p:extLst>
      <p:ext uri="{BB962C8B-B14F-4D97-AF65-F5344CB8AC3E}">
        <p14:creationId xmlns="" xmlns:p14="http://schemas.microsoft.com/office/powerpoint/2010/main" val="1956290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box(in)">
                                      <p:cBhvr>
                                        <p:cTn id="7" dur="500"/>
                                        <p:tgtEl>
                                          <p:spTgt spid="8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ROR Instruction</a:t>
            </a:r>
          </a:p>
        </p:txBody>
      </p:sp>
      <p:sp>
        <p:nvSpPr>
          <p:cNvPr id="89091" name="Rectangle 3"/>
          <p:cNvSpPr>
            <a:spLocks noGrp="1" noChangeArrowheads="1"/>
          </p:cNvSpPr>
          <p:nvPr>
            <p:ph type="body" idx="1"/>
          </p:nvPr>
        </p:nvSpPr>
        <p:spPr>
          <a:xfrm>
            <a:off x="685800" y="990600"/>
            <a:ext cx="7772400" cy="2133600"/>
          </a:xfrm>
        </p:spPr>
        <p:txBody>
          <a:bodyPr>
            <a:normAutofit/>
          </a:bodyPr>
          <a:lstStyle/>
          <a:p>
            <a:pPr>
              <a:spcBef>
                <a:spcPts val="1800"/>
              </a:spcBef>
            </a:pPr>
            <a:r>
              <a:rPr lang="en-US" dirty="0"/>
              <a:t>ROR (rotate right) shifts each bit to the right</a:t>
            </a:r>
          </a:p>
          <a:p>
            <a:pPr>
              <a:spcBef>
                <a:spcPts val="1800"/>
              </a:spcBef>
            </a:pPr>
            <a:r>
              <a:rPr lang="en-US" dirty="0"/>
              <a:t>The lowest bit is copied into both the Carry flag and into the highest bit</a:t>
            </a:r>
          </a:p>
          <a:p>
            <a:pPr>
              <a:spcBef>
                <a:spcPts val="1800"/>
              </a:spcBef>
            </a:pPr>
            <a:r>
              <a:rPr lang="en-US" dirty="0"/>
              <a:t>No bits are lost</a:t>
            </a:r>
          </a:p>
        </p:txBody>
      </p:sp>
      <p:graphicFrame>
        <p:nvGraphicFramePr>
          <p:cNvPr id="89092" name="Object 4"/>
          <p:cNvGraphicFramePr>
            <a:graphicFrameLocks noChangeAspect="1"/>
          </p:cNvGraphicFramePr>
          <p:nvPr>
            <p:extLst>
              <p:ext uri="{D42A27DB-BD31-4B8C-83A1-F6EECF244321}">
                <p14:modId xmlns="" xmlns:p14="http://schemas.microsoft.com/office/powerpoint/2010/main" val="3379641381"/>
              </p:ext>
            </p:extLst>
          </p:nvPr>
        </p:nvGraphicFramePr>
        <p:xfrm>
          <a:off x="940440" y="3167062"/>
          <a:ext cx="7212960" cy="1087200"/>
        </p:xfrm>
        <a:graphic>
          <a:graphicData uri="http://schemas.openxmlformats.org/presentationml/2006/ole">
            <p:oleObj spid="_x0000_s8320" name="VISIO" r:id="rId3" imgW="3610356" imgH="542544" progId="">
              <p:embed/>
            </p:oleObj>
          </a:graphicData>
        </a:graphic>
      </p:graphicFrame>
      <p:sp>
        <p:nvSpPr>
          <p:cNvPr id="89093" name="Text Box 5"/>
          <p:cNvSpPr txBox="1">
            <a:spLocks noChangeArrowheads="1"/>
          </p:cNvSpPr>
          <p:nvPr/>
        </p:nvSpPr>
        <p:spPr bwMode="auto">
          <a:xfrm>
            <a:off x="1371600" y="4343400"/>
            <a:ext cx="6858000" cy="1905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al,11110000b</a:t>
            </a:r>
          </a:p>
          <a:p>
            <a:r>
              <a:rPr lang="en-US" sz="2000" b="1" dirty="0" err="1">
                <a:latin typeface="Courier New" charset="0"/>
              </a:rPr>
              <a:t>ror</a:t>
            </a:r>
            <a:r>
              <a:rPr lang="en-US" sz="2000" b="1" dirty="0">
                <a:latin typeface="Courier New" charset="0"/>
              </a:rPr>
              <a:t> al,</a:t>
            </a:r>
            <a:r>
              <a:rPr lang="en-US" sz="2000" b="1" dirty="0" smtClean="0">
                <a:latin typeface="Courier New" charset="0"/>
              </a:rPr>
              <a:t>1               ; </a:t>
            </a:r>
            <a:r>
              <a:rPr lang="en-US" sz="2000" b="1" dirty="0">
                <a:latin typeface="Courier New" charset="0"/>
              </a:rPr>
              <a:t>AL = 01111000b</a:t>
            </a:r>
          </a:p>
          <a:p>
            <a:endParaRPr lang="en-US" sz="2000" b="1" dirty="0">
              <a:latin typeface="Courier New" charset="0"/>
            </a:endParaRPr>
          </a:p>
          <a:p>
            <a:r>
              <a:rPr lang="en-US" sz="2000" b="1" dirty="0">
                <a:latin typeface="Courier New" charset="0"/>
              </a:rPr>
              <a:t>mov dl,3Fh</a:t>
            </a:r>
          </a:p>
          <a:p>
            <a:r>
              <a:rPr lang="en-US" sz="2000" b="1" dirty="0" err="1">
                <a:latin typeface="Courier New" charset="0"/>
              </a:rPr>
              <a:t>ror</a:t>
            </a:r>
            <a:r>
              <a:rPr lang="en-US" sz="2000" b="1" dirty="0">
                <a:latin typeface="Courier New" charset="0"/>
              </a:rPr>
              <a:t> dl,</a:t>
            </a:r>
            <a:r>
              <a:rPr lang="en-US" sz="2000" b="1" dirty="0" smtClean="0">
                <a:latin typeface="Courier New" charset="0"/>
              </a:rPr>
              <a:t>4               ; </a:t>
            </a:r>
            <a:r>
              <a:rPr lang="en-US" sz="2000" b="1" dirty="0">
                <a:latin typeface="Courier New" charset="0"/>
              </a:rPr>
              <a:t>DL = F3h</a:t>
            </a:r>
          </a:p>
        </p:txBody>
      </p:sp>
    </p:spTree>
    <p:extLst>
      <p:ext uri="{BB962C8B-B14F-4D97-AF65-F5344CB8AC3E}">
        <p14:creationId xmlns="" xmlns:p14="http://schemas.microsoft.com/office/powerpoint/2010/main" val="2718444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ox(in)">
                                      <p:cBhvr>
                                        <p:cTn id="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smtClean="0"/>
              <a:t>Drill . </a:t>
            </a:r>
            <a:r>
              <a:rPr lang="en-US" dirty="0"/>
              <a:t>. .</a:t>
            </a:r>
          </a:p>
        </p:txBody>
      </p:sp>
      <p:sp>
        <p:nvSpPr>
          <p:cNvPr id="144387" name="Text Box 3"/>
          <p:cNvSpPr txBox="1">
            <a:spLocks noChangeArrowheads="1"/>
          </p:cNvSpPr>
          <p:nvPr/>
        </p:nvSpPr>
        <p:spPr bwMode="auto">
          <a:xfrm>
            <a:off x="1143000" y="2057400"/>
            <a:ext cx="5867400" cy="1524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al,6Bh</a:t>
            </a:r>
          </a:p>
          <a:p>
            <a:r>
              <a:rPr lang="en-US" sz="2000" b="1" dirty="0" err="1">
                <a:latin typeface="Courier New" charset="0"/>
              </a:rPr>
              <a:t>ror</a:t>
            </a:r>
            <a:r>
              <a:rPr lang="en-US" sz="2000" b="1" dirty="0">
                <a:latin typeface="Courier New" charset="0"/>
              </a:rPr>
              <a:t> al,1	a.</a:t>
            </a:r>
          </a:p>
          <a:p>
            <a:r>
              <a:rPr lang="en-US" sz="2000" b="1" dirty="0" err="1">
                <a:latin typeface="Courier New" charset="0"/>
              </a:rPr>
              <a:t>rol</a:t>
            </a:r>
            <a:r>
              <a:rPr lang="en-US" sz="2000" b="1" dirty="0">
                <a:latin typeface="Courier New" charset="0"/>
              </a:rPr>
              <a:t> al,3	b.</a:t>
            </a:r>
          </a:p>
          <a:p>
            <a:pPr>
              <a:lnSpc>
                <a:spcPct val="50000"/>
              </a:lnSpc>
              <a:spcBef>
                <a:spcPct val="50000"/>
              </a:spcBef>
            </a:pPr>
            <a:endParaRPr lang="en-US" sz="2000" b="1" dirty="0">
              <a:latin typeface="Courier New" charset="0"/>
            </a:endParaRPr>
          </a:p>
        </p:txBody>
      </p:sp>
      <p:sp>
        <p:nvSpPr>
          <p:cNvPr id="144388" name="Text Box 4"/>
          <p:cNvSpPr txBox="1">
            <a:spLocks noChangeArrowheads="1"/>
          </p:cNvSpPr>
          <p:nvPr/>
        </p:nvSpPr>
        <p:spPr bwMode="auto">
          <a:xfrm>
            <a:off x="609600" y="1219200"/>
            <a:ext cx="79248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Indicate the hexadecimal value of AL after each rotation:</a:t>
            </a:r>
          </a:p>
        </p:txBody>
      </p:sp>
      <p:sp>
        <p:nvSpPr>
          <p:cNvPr id="144389" name="Text Box 5"/>
          <p:cNvSpPr txBox="1">
            <a:spLocks noChangeArrowheads="1"/>
          </p:cNvSpPr>
          <p:nvPr/>
        </p:nvSpPr>
        <p:spPr bwMode="auto">
          <a:xfrm>
            <a:off x="5257800" y="2068513"/>
            <a:ext cx="990600" cy="1970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endParaRPr lang="en-US" sz="2000" b="1" dirty="0">
              <a:solidFill>
                <a:srgbClr val="0000FF"/>
              </a:solidFill>
              <a:latin typeface="Courier New" charset="0"/>
            </a:endParaRPr>
          </a:p>
          <a:p>
            <a:r>
              <a:rPr lang="en-US" sz="2000" b="1" dirty="0">
                <a:solidFill>
                  <a:srgbClr val="0000FF"/>
                </a:solidFill>
                <a:latin typeface="Courier New" charset="0"/>
              </a:rPr>
              <a:t>B5h</a:t>
            </a:r>
          </a:p>
          <a:p>
            <a:r>
              <a:rPr lang="en-US" sz="2000" b="1" dirty="0" err="1">
                <a:solidFill>
                  <a:srgbClr val="0000FF"/>
                </a:solidFill>
                <a:latin typeface="Courier New" charset="0"/>
              </a:rPr>
              <a:t>ADh</a:t>
            </a:r>
            <a:endParaRPr lang="en-US" sz="2000" b="1" dirty="0">
              <a:solidFill>
                <a:srgbClr val="0000FF"/>
              </a:solidFill>
              <a:latin typeface="Courier New" charset="0"/>
            </a:endParaRPr>
          </a:p>
          <a:p>
            <a:endParaRPr lang="en-US" sz="2000" b="1" dirty="0">
              <a:solidFill>
                <a:srgbClr val="0000FF"/>
              </a:solidFill>
              <a:latin typeface="Courier New" charset="0"/>
            </a:endParaRPr>
          </a:p>
        </p:txBody>
      </p:sp>
    </p:spTree>
    <p:extLst>
      <p:ext uri="{BB962C8B-B14F-4D97-AF65-F5344CB8AC3E}">
        <p14:creationId xmlns="" xmlns:p14="http://schemas.microsoft.com/office/powerpoint/2010/main" val="1303324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dissolve">
                                      <p:cBhvr>
                                        <p:cTn id="7"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RCL Instruction</a:t>
            </a:r>
          </a:p>
        </p:txBody>
      </p:sp>
      <p:sp>
        <p:nvSpPr>
          <p:cNvPr id="90115" name="Rectangle 3"/>
          <p:cNvSpPr>
            <a:spLocks noGrp="1" noChangeArrowheads="1"/>
          </p:cNvSpPr>
          <p:nvPr>
            <p:ph type="body" idx="1"/>
          </p:nvPr>
        </p:nvSpPr>
        <p:spPr>
          <a:xfrm>
            <a:off x="685800" y="1143000"/>
            <a:ext cx="7772400" cy="1981200"/>
          </a:xfrm>
        </p:spPr>
        <p:txBody>
          <a:bodyPr>
            <a:normAutofit/>
          </a:bodyPr>
          <a:lstStyle/>
          <a:p>
            <a:pPr>
              <a:spcBef>
                <a:spcPts val="1800"/>
              </a:spcBef>
            </a:pPr>
            <a:r>
              <a:rPr lang="en-US" dirty="0"/>
              <a:t>RCL (rotate carry left) shifts each bit to the left</a:t>
            </a:r>
          </a:p>
          <a:p>
            <a:pPr>
              <a:spcBef>
                <a:spcPts val="1800"/>
              </a:spcBef>
            </a:pPr>
            <a:r>
              <a:rPr lang="en-US" dirty="0"/>
              <a:t>Copies the Carry flag to the least significant bit</a:t>
            </a:r>
          </a:p>
          <a:p>
            <a:pPr>
              <a:spcBef>
                <a:spcPts val="1800"/>
              </a:spcBef>
            </a:pPr>
            <a:r>
              <a:rPr lang="en-US" dirty="0"/>
              <a:t>Copies the most significant bit to the Carry flag</a:t>
            </a:r>
          </a:p>
        </p:txBody>
      </p:sp>
      <p:graphicFrame>
        <p:nvGraphicFramePr>
          <p:cNvPr id="90117" name="Object 5"/>
          <p:cNvGraphicFramePr>
            <a:graphicFrameLocks noChangeAspect="1"/>
          </p:cNvGraphicFramePr>
          <p:nvPr>
            <p:extLst>
              <p:ext uri="{D42A27DB-BD31-4B8C-83A1-F6EECF244321}">
                <p14:modId xmlns="" xmlns:p14="http://schemas.microsoft.com/office/powerpoint/2010/main" val="56258561"/>
              </p:ext>
            </p:extLst>
          </p:nvPr>
        </p:nvGraphicFramePr>
        <p:xfrm>
          <a:off x="762000" y="2743199"/>
          <a:ext cx="7245360" cy="1457280"/>
        </p:xfrm>
        <a:graphic>
          <a:graphicData uri="http://schemas.openxmlformats.org/presentationml/2006/ole">
            <p:oleObj spid="_x0000_s10368" name="VISIO" r:id="rId3" imgW="3625596" imgH="728472" progId="">
              <p:embed/>
            </p:oleObj>
          </a:graphicData>
        </a:graphic>
      </p:graphicFrame>
      <p:sp>
        <p:nvSpPr>
          <p:cNvPr id="90118" name="Text Box 6"/>
          <p:cNvSpPr txBox="1">
            <a:spLocks noChangeArrowheads="1"/>
          </p:cNvSpPr>
          <p:nvPr/>
        </p:nvSpPr>
        <p:spPr bwMode="auto">
          <a:xfrm>
            <a:off x="838200" y="4191000"/>
            <a:ext cx="7696200" cy="150810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3205163" algn="l"/>
              </a:tabLst>
              <a:defRPr sz="2400">
                <a:solidFill>
                  <a:schemeClr val="tx1"/>
                </a:solidFill>
                <a:latin typeface="Times New Roman" charset="0"/>
                <a:ea typeface="ＭＳ Ｐゴシック" charset="0"/>
              </a:defRPr>
            </a:lvl1pPr>
            <a:lvl2pPr>
              <a:tabLst>
                <a:tab pos="3205163" algn="l"/>
              </a:tabLst>
              <a:defRPr sz="2400">
                <a:solidFill>
                  <a:schemeClr val="tx1"/>
                </a:solidFill>
                <a:latin typeface="Times New Roman" charset="0"/>
                <a:ea typeface="ＭＳ Ｐゴシック" charset="0"/>
              </a:defRPr>
            </a:lvl2pPr>
            <a:lvl3pPr>
              <a:tabLst>
                <a:tab pos="3205163" algn="l"/>
              </a:tabLst>
              <a:defRPr sz="2400">
                <a:solidFill>
                  <a:schemeClr val="tx1"/>
                </a:solidFill>
                <a:latin typeface="Times New Roman" charset="0"/>
                <a:ea typeface="ＭＳ Ｐゴシック" charset="0"/>
              </a:defRPr>
            </a:lvl3pPr>
            <a:lvl4pPr>
              <a:tabLst>
                <a:tab pos="3205163" algn="l"/>
              </a:tabLst>
              <a:defRPr sz="2400">
                <a:solidFill>
                  <a:schemeClr val="tx1"/>
                </a:solidFill>
                <a:latin typeface="Times New Roman" charset="0"/>
                <a:ea typeface="ＭＳ Ｐゴシック" charset="0"/>
              </a:defRPr>
            </a:lvl4pPr>
            <a:lvl5pPr>
              <a:tabLst>
                <a:tab pos="3205163" algn="l"/>
              </a:tabLst>
              <a:defRPr sz="2400">
                <a:solidFill>
                  <a:schemeClr val="tx1"/>
                </a:solidFill>
                <a:latin typeface="Times New Roman" charset="0"/>
                <a:ea typeface="ＭＳ Ｐゴシック" charset="0"/>
              </a:defRPr>
            </a:lvl5pPr>
            <a:lvl6pPr fontAlgn="base">
              <a:spcBef>
                <a:spcPct val="0"/>
              </a:spcBef>
              <a:spcAft>
                <a:spcPct val="0"/>
              </a:spcAft>
              <a:tabLst>
                <a:tab pos="3205163" algn="l"/>
              </a:tabLst>
              <a:defRPr sz="2400">
                <a:solidFill>
                  <a:schemeClr val="tx1"/>
                </a:solidFill>
                <a:latin typeface="Times New Roman" charset="0"/>
                <a:ea typeface="ＭＳ Ｐゴシック" charset="0"/>
              </a:defRPr>
            </a:lvl6pPr>
            <a:lvl7pPr fontAlgn="base">
              <a:spcBef>
                <a:spcPct val="0"/>
              </a:spcBef>
              <a:spcAft>
                <a:spcPct val="0"/>
              </a:spcAft>
              <a:tabLst>
                <a:tab pos="3205163" algn="l"/>
              </a:tabLst>
              <a:defRPr sz="2400">
                <a:solidFill>
                  <a:schemeClr val="tx1"/>
                </a:solidFill>
                <a:latin typeface="Times New Roman" charset="0"/>
                <a:ea typeface="ＭＳ Ｐゴシック" charset="0"/>
              </a:defRPr>
            </a:lvl7pPr>
            <a:lvl8pPr fontAlgn="base">
              <a:spcBef>
                <a:spcPct val="0"/>
              </a:spcBef>
              <a:spcAft>
                <a:spcPct val="0"/>
              </a:spcAft>
              <a:tabLst>
                <a:tab pos="3205163" algn="l"/>
              </a:tabLst>
              <a:defRPr sz="2400">
                <a:solidFill>
                  <a:schemeClr val="tx1"/>
                </a:solidFill>
                <a:latin typeface="Times New Roman" charset="0"/>
                <a:ea typeface="ＭＳ Ｐゴシック" charset="0"/>
              </a:defRPr>
            </a:lvl8pPr>
            <a:lvl9pPr fontAlgn="base">
              <a:spcBef>
                <a:spcPct val="0"/>
              </a:spcBef>
              <a:spcAft>
                <a:spcPct val="0"/>
              </a:spcAft>
              <a:tabLst>
                <a:tab pos="3205163" algn="l"/>
              </a:tabLst>
              <a:defRPr sz="2400">
                <a:solidFill>
                  <a:schemeClr val="tx1"/>
                </a:solidFill>
                <a:latin typeface="Times New Roman" charset="0"/>
                <a:ea typeface="ＭＳ Ｐゴシック" charset="0"/>
              </a:defRPr>
            </a:lvl9pPr>
          </a:lstStyle>
          <a:p>
            <a:r>
              <a:rPr lang="en-US" sz="2000" b="1" dirty="0" smtClean="0">
                <a:latin typeface="Courier New" charset="0"/>
              </a:rPr>
              <a:t>clc                    ; </a:t>
            </a:r>
            <a:r>
              <a:rPr lang="en-US" sz="2000" b="1" dirty="0">
                <a:latin typeface="Courier New" charset="0"/>
              </a:rPr>
              <a:t>CF = 0</a:t>
            </a:r>
          </a:p>
          <a:p>
            <a:r>
              <a:rPr lang="en-US" sz="2000" b="1" dirty="0">
                <a:latin typeface="Courier New" charset="0"/>
              </a:rPr>
              <a:t>mov bl,</a:t>
            </a:r>
            <a:r>
              <a:rPr lang="en-US" sz="2000" b="1" dirty="0" smtClean="0">
                <a:latin typeface="Courier New" charset="0"/>
              </a:rPr>
              <a:t>88h             ; </a:t>
            </a:r>
            <a:r>
              <a:rPr lang="en-US" sz="2000" b="1" dirty="0">
                <a:latin typeface="Courier New" charset="0"/>
              </a:rPr>
              <a:t>CF,BL = 0 10001000b</a:t>
            </a:r>
          </a:p>
          <a:p>
            <a:r>
              <a:rPr lang="en-US" sz="2000" b="1" dirty="0" err="1">
                <a:latin typeface="Courier New" charset="0"/>
              </a:rPr>
              <a:t>rcl</a:t>
            </a:r>
            <a:r>
              <a:rPr lang="en-US" sz="2000" b="1" dirty="0">
                <a:latin typeface="Courier New" charset="0"/>
              </a:rPr>
              <a:t> bl,</a:t>
            </a:r>
            <a:r>
              <a:rPr lang="en-US" sz="2000" b="1" dirty="0" smtClean="0">
                <a:latin typeface="Courier New" charset="0"/>
              </a:rPr>
              <a:t>1               ; </a:t>
            </a:r>
            <a:r>
              <a:rPr lang="en-US" sz="2000" b="1" dirty="0">
                <a:latin typeface="Courier New" charset="0"/>
              </a:rPr>
              <a:t>CF,BL = 1 00010000b</a:t>
            </a:r>
          </a:p>
          <a:p>
            <a:r>
              <a:rPr lang="en-US" sz="2000" b="1" dirty="0" err="1">
                <a:latin typeface="Courier New" charset="0"/>
              </a:rPr>
              <a:t>rcl</a:t>
            </a:r>
            <a:r>
              <a:rPr lang="en-US" sz="2000" b="1" dirty="0">
                <a:latin typeface="Courier New" charset="0"/>
              </a:rPr>
              <a:t> bl,</a:t>
            </a:r>
            <a:r>
              <a:rPr lang="en-US" sz="2000" b="1" dirty="0" smtClean="0">
                <a:latin typeface="Courier New" charset="0"/>
              </a:rPr>
              <a:t>1               ; </a:t>
            </a:r>
            <a:r>
              <a:rPr lang="en-US" sz="2000" b="1" dirty="0">
                <a:latin typeface="Courier New" charset="0"/>
              </a:rPr>
              <a:t>CF,BL = 0 00100001b</a:t>
            </a:r>
          </a:p>
        </p:txBody>
      </p:sp>
    </p:spTree>
    <p:extLst>
      <p:ext uri="{BB962C8B-B14F-4D97-AF65-F5344CB8AC3E}">
        <p14:creationId xmlns="" xmlns:p14="http://schemas.microsoft.com/office/powerpoint/2010/main" val="538505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ox(in)">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RCR Instruction</a:t>
            </a:r>
          </a:p>
        </p:txBody>
      </p:sp>
      <p:sp>
        <p:nvSpPr>
          <p:cNvPr id="91140" name="Rectangle 4"/>
          <p:cNvSpPr>
            <a:spLocks noGrp="1" noChangeArrowheads="1"/>
          </p:cNvSpPr>
          <p:nvPr>
            <p:ph type="body" idx="1"/>
          </p:nvPr>
        </p:nvSpPr>
        <p:spPr>
          <a:xfrm>
            <a:off x="685800" y="1143000"/>
            <a:ext cx="7772400" cy="2057400"/>
          </a:xfrm>
          <a:noFill/>
          <a:ln/>
        </p:spPr>
        <p:txBody>
          <a:bodyPr>
            <a:normAutofit/>
          </a:bodyPr>
          <a:lstStyle/>
          <a:p>
            <a:pPr>
              <a:spcBef>
                <a:spcPts val="1800"/>
              </a:spcBef>
            </a:pPr>
            <a:r>
              <a:rPr lang="en-US" dirty="0"/>
              <a:t>RCR (rotate carry right) shifts each bit to the right</a:t>
            </a:r>
          </a:p>
          <a:p>
            <a:pPr>
              <a:spcBef>
                <a:spcPts val="1800"/>
              </a:spcBef>
            </a:pPr>
            <a:r>
              <a:rPr lang="en-US" dirty="0"/>
              <a:t>Copies the Carry flag to the most significant bit</a:t>
            </a:r>
          </a:p>
          <a:p>
            <a:pPr>
              <a:spcBef>
                <a:spcPts val="1800"/>
              </a:spcBef>
            </a:pPr>
            <a:r>
              <a:rPr lang="en-US" dirty="0"/>
              <a:t>Copies the least significant bit to the Carry flag</a:t>
            </a:r>
          </a:p>
        </p:txBody>
      </p:sp>
      <p:sp>
        <p:nvSpPr>
          <p:cNvPr id="91142" name="Text Box 6"/>
          <p:cNvSpPr txBox="1">
            <a:spLocks noChangeArrowheads="1"/>
          </p:cNvSpPr>
          <p:nvPr/>
        </p:nvSpPr>
        <p:spPr bwMode="auto">
          <a:xfrm>
            <a:off x="838200" y="4191000"/>
            <a:ext cx="7696200" cy="120032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3205163" algn="l"/>
              </a:tabLst>
              <a:defRPr sz="2400">
                <a:solidFill>
                  <a:schemeClr val="tx1"/>
                </a:solidFill>
                <a:latin typeface="Times New Roman" charset="0"/>
                <a:ea typeface="ＭＳ Ｐゴシック" charset="0"/>
              </a:defRPr>
            </a:lvl1pPr>
            <a:lvl2pPr>
              <a:tabLst>
                <a:tab pos="3205163" algn="l"/>
              </a:tabLst>
              <a:defRPr sz="2400">
                <a:solidFill>
                  <a:schemeClr val="tx1"/>
                </a:solidFill>
                <a:latin typeface="Times New Roman" charset="0"/>
                <a:ea typeface="ＭＳ Ｐゴシック" charset="0"/>
              </a:defRPr>
            </a:lvl2pPr>
            <a:lvl3pPr>
              <a:tabLst>
                <a:tab pos="3205163" algn="l"/>
              </a:tabLst>
              <a:defRPr sz="2400">
                <a:solidFill>
                  <a:schemeClr val="tx1"/>
                </a:solidFill>
                <a:latin typeface="Times New Roman" charset="0"/>
                <a:ea typeface="ＭＳ Ｐゴシック" charset="0"/>
              </a:defRPr>
            </a:lvl3pPr>
            <a:lvl4pPr>
              <a:tabLst>
                <a:tab pos="3205163" algn="l"/>
              </a:tabLst>
              <a:defRPr sz="2400">
                <a:solidFill>
                  <a:schemeClr val="tx1"/>
                </a:solidFill>
                <a:latin typeface="Times New Roman" charset="0"/>
                <a:ea typeface="ＭＳ Ｐゴシック" charset="0"/>
              </a:defRPr>
            </a:lvl4pPr>
            <a:lvl5pPr>
              <a:tabLst>
                <a:tab pos="3205163" algn="l"/>
              </a:tabLst>
              <a:defRPr sz="2400">
                <a:solidFill>
                  <a:schemeClr val="tx1"/>
                </a:solidFill>
                <a:latin typeface="Times New Roman" charset="0"/>
                <a:ea typeface="ＭＳ Ｐゴシック" charset="0"/>
              </a:defRPr>
            </a:lvl5pPr>
            <a:lvl6pPr fontAlgn="base">
              <a:spcBef>
                <a:spcPct val="0"/>
              </a:spcBef>
              <a:spcAft>
                <a:spcPct val="0"/>
              </a:spcAft>
              <a:tabLst>
                <a:tab pos="3205163" algn="l"/>
              </a:tabLst>
              <a:defRPr sz="2400">
                <a:solidFill>
                  <a:schemeClr val="tx1"/>
                </a:solidFill>
                <a:latin typeface="Times New Roman" charset="0"/>
                <a:ea typeface="ＭＳ Ｐゴシック" charset="0"/>
              </a:defRPr>
            </a:lvl6pPr>
            <a:lvl7pPr fontAlgn="base">
              <a:spcBef>
                <a:spcPct val="0"/>
              </a:spcBef>
              <a:spcAft>
                <a:spcPct val="0"/>
              </a:spcAft>
              <a:tabLst>
                <a:tab pos="3205163" algn="l"/>
              </a:tabLst>
              <a:defRPr sz="2400">
                <a:solidFill>
                  <a:schemeClr val="tx1"/>
                </a:solidFill>
                <a:latin typeface="Times New Roman" charset="0"/>
                <a:ea typeface="ＭＳ Ｐゴシック" charset="0"/>
              </a:defRPr>
            </a:lvl7pPr>
            <a:lvl8pPr fontAlgn="base">
              <a:spcBef>
                <a:spcPct val="0"/>
              </a:spcBef>
              <a:spcAft>
                <a:spcPct val="0"/>
              </a:spcAft>
              <a:tabLst>
                <a:tab pos="3205163" algn="l"/>
              </a:tabLst>
              <a:defRPr sz="2400">
                <a:solidFill>
                  <a:schemeClr val="tx1"/>
                </a:solidFill>
                <a:latin typeface="Times New Roman" charset="0"/>
                <a:ea typeface="ＭＳ Ｐゴシック" charset="0"/>
              </a:defRPr>
            </a:lvl8pPr>
            <a:lvl9pPr fontAlgn="base">
              <a:spcBef>
                <a:spcPct val="0"/>
              </a:spcBef>
              <a:spcAft>
                <a:spcPct val="0"/>
              </a:spcAft>
              <a:tabLst>
                <a:tab pos="3205163" algn="l"/>
              </a:tabLst>
              <a:defRPr sz="2400">
                <a:solidFill>
                  <a:schemeClr val="tx1"/>
                </a:solidFill>
                <a:latin typeface="Times New Roman" charset="0"/>
                <a:ea typeface="ＭＳ Ｐゴシック" charset="0"/>
              </a:defRPr>
            </a:lvl9pPr>
          </a:lstStyle>
          <a:p>
            <a:r>
              <a:rPr lang="en-US" sz="2000" b="1" dirty="0" smtClean="0">
                <a:latin typeface="Courier New" charset="0"/>
              </a:rPr>
              <a:t>stc                    ; </a:t>
            </a:r>
            <a:r>
              <a:rPr lang="en-US" sz="2000" b="1" dirty="0">
                <a:latin typeface="Courier New" charset="0"/>
              </a:rPr>
              <a:t>CF = 1</a:t>
            </a:r>
          </a:p>
          <a:p>
            <a:r>
              <a:rPr lang="en-US" sz="2000" b="1" dirty="0">
                <a:latin typeface="Courier New" charset="0"/>
              </a:rPr>
              <a:t>mov ah,</a:t>
            </a:r>
            <a:r>
              <a:rPr lang="en-US" sz="2000" b="1" dirty="0" smtClean="0">
                <a:latin typeface="Courier New" charset="0"/>
              </a:rPr>
              <a:t>10h             ; </a:t>
            </a:r>
            <a:r>
              <a:rPr lang="en-US" sz="2000" b="1" dirty="0">
                <a:latin typeface="Courier New" charset="0"/>
              </a:rPr>
              <a:t>CF,AH = 1 00010000b</a:t>
            </a:r>
          </a:p>
          <a:p>
            <a:r>
              <a:rPr lang="en-US" sz="2000" b="1" dirty="0" err="1">
                <a:latin typeface="Courier New" charset="0"/>
              </a:rPr>
              <a:t>rcr</a:t>
            </a:r>
            <a:r>
              <a:rPr lang="en-US" sz="2000" b="1" dirty="0">
                <a:latin typeface="Courier New" charset="0"/>
              </a:rPr>
              <a:t> ah,</a:t>
            </a:r>
            <a:r>
              <a:rPr lang="en-US" sz="2000" b="1" dirty="0" smtClean="0">
                <a:latin typeface="Courier New" charset="0"/>
              </a:rPr>
              <a:t>1               ; </a:t>
            </a:r>
            <a:r>
              <a:rPr lang="en-US" sz="2000" b="1" dirty="0">
                <a:latin typeface="Courier New" charset="0"/>
              </a:rPr>
              <a:t>CF,AH = 0 10001000b</a:t>
            </a:r>
          </a:p>
        </p:txBody>
      </p:sp>
      <p:graphicFrame>
        <p:nvGraphicFramePr>
          <p:cNvPr id="91144" name="Object 8"/>
          <p:cNvGraphicFramePr>
            <a:graphicFrameLocks noChangeAspect="1"/>
          </p:cNvGraphicFramePr>
          <p:nvPr>
            <p:extLst>
              <p:ext uri="{D42A27DB-BD31-4B8C-83A1-F6EECF244321}">
                <p14:modId xmlns="" xmlns:p14="http://schemas.microsoft.com/office/powerpoint/2010/main" val="222051856"/>
              </p:ext>
            </p:extLst>
          </p:nvPr>
        </p:nvGraphicFramePr>
        <p:xfrm>
          <a:off x="685800" y="2743200"/>
          <a:ext cx="7212960" cy="1457280"/>
        </p:xfrm>
        <a:graphic>
          <a:graphicData uri="http://schemas.openxmlformats.org/presentationml/2006/ole">
            <p:oleObj spid="_x0000_s11392" name="VISIO" r:id="rId3" imgW="3604349" imgH="727260" progId="">
              <p:embed/>
            </p:oleObj>
          </a:graphicData>
        </a:graphic>
      </p:graphicFrame>
    </p:spTree>
    <p:extLst>
      <p:ext uri="{BB962C8B-B14F-4D97-AF65-F5344CB8AC3E}">
        <p14:creationId xmlns="" xmlns:p14="http://schemas.microsoft.com/office/powerpoint/2010/main" val="1993630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ox(in)">
                                      <p:cBhvr>
                                        <p:cTn id="7" dur="500"/>
                                        <p:tgtEl>
                                          <p:spTgt spid="9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26"/>
          <p:cNvSpPr>
            <a:spLocks noGrp="1" noChangeArrowheads="1"/>
          </p:cNvSpPr>
          <p:nvPr>
            <p:ph type="title"/>
          </p:nvPr>
        </p:nvSpPr>
        <p:spPr/>
        <p:txBody>
          <a:bodyPr/>
          <a:lstStyle/>
          <a:p>
            <a:r>
              <a:rPr lang="en-US" dirty="0" smtClean="0"/>
              <a:t>Drill . </a:t>
            </a:r>
            <a:r>
              <a:rPr lang="en-US" dirty="0"/>
              <a:t>. .</a:t>
            </a:r>
          </a:p>
        </p:txBody>
      </p:sp>
      <p:sp>
        <p:nvSpPr>
          <p:cNvPr id="145411" name="Text Box 1027"/>
          <p:cNvSpPr txBox="1">
            <a:spLocks noChangeArrowheads="1"/>
          </p:cNvSpPr>
          <p:nvPr/>
        </p:nvSpPr>
        <p:spPr bwMode="auto">
          <a:xfrm>
            <a:off x="1600200" y="2057400"/>
            <a:ext cx="5943600" cy="1752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stc</a:t>
            </a:r>
          </a:p>
          <a:p>
            <a:r>
              <a:rPr lang="en-US" sz="2000" b="1" dirty="0">
                <a:latin typeface="Courier New" charset="0"/>
              </a:rPr>
              <a:t>mov al,6Bh</a:t>
            </a:r>
          </a:p>
          <a:p>
            <a:r>
              <a:rPr lang="en-US" sz="2000" b="1" dirty="0" err="1">
                <a:latin typeface="Courier New" charset="0"/>
              </a:rPr>
              <a:t>rcr</a:t>
            </a:r>
            <a:r>
              <a:rPr lang="en-US" sz="2000" b="1" dirty="0">
                <a:latin typeface="Courier New" charset="0"/>
              </a:rPr>
              <a:t> al,</a:t>
            </a:r>
            <a:r>
              <a:rPr lang="en-US" sz="2000" b="1" dirty="0" smtClean="0">
                <a:latin typeface="Courier New" charset="0"/>
              </a:rPr>
              <a:t>1                a</a:t>
            </a:r>
            <a:r>
              <a:rPr lang="en-US" sz="2000" b="1" dirty="0">
                <a:latin typeface="Courier New" charset="0"/>
              </a:rPr>
              <a:t>.</a:t>
            </a:r>
          </a:p>
          <a:p>
            <a:r>
              <a:rPr lang="en-US" sz="2000" b="1" dirty="0" err="1">
                <a:latin typeface="Courier New" charset="0"/>
              </a:rPr>
              <a:t>rcl</a:t>
            </a:r>
            <a:r>
              <a:rPr lang="en-US" sz="2000" b="1" dirty="0">
                <a:latin typeface="Courier New" charset="0"/>
              </a:rPr>
              <a:t> al,</a:t>
            </a:r>
            <a:r>
              <a:rPr lang="en-US" sz="2000" b="1" dirty="0" smtClean="0">
                <a:latin typeface="Courier New" charset="0"/>
              </a:rPr>
              <a:t>3                b</a:t>
            </a:r>
            <a:r>
              <a:rPr lang="en-US" sz="2000" b="1" dirty="0">
                <a:latin typeface="Courier New" charset="0"/>
              </a:rPr>
              <a:t>.</a:t>
            </a:r>
          </a:p>
          <a:p>
            <a:endParaRPr lang="en-US" sz="2000" b="1" dirty="0">
              <a:latin typeface="Courier New" charset="0"/>
            </a:endParaRPr>
          </a:p>
        </p:txBody>
      </p:sp>
      <p:sp>
        <p:nvSpPr>
          <p:cNvPr id="145412" name="Text Box 1028"/>
          <p:cNvSpPr txBox="1">
            <a:spLocks noChangeArrowheads="1"/>
          </p:cNvSpPr>
          <p:nvPr/>
        </p:nvSpPr>
        <p:spPr bwMode="auto">
          <a:xfrm>
            <a:off x="685800" y="1219200"/>
            <a:ext cx="77724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Indicate the hexadecimal value of AL after each rotation:</a:t>
            </a:r>
          </a:p>
        </p:txBody>
      </p:sp>
      <p:sp>
        <p:nvSpPr>
          <p:cNvPr id="145413" name="Text Box 1029"/>
          <p:cNvSpPr txBox="1">
            <a:spLocks noChangeArrowheads="1"/>
          </p:cNvSpPr>
          <p:nvPr/>
        </p:nvSpPr>
        <p:spPr bwMode="auto">
          <a:xfrm>
            <a:off x="5715000" y="2209800"/>
            <a:ext cx="13716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2000" b="1" dirty="0">
              <a:solidFill>
                <a:srgbClr val="0000FF"/>
              </a:solidFill>
              <a:latin typeface="Courier New" charset="0"/>
            </a:endParaRPr>
          </a:p>
          <a:p>
            <a:pPr>
              <a:lnSpc>
                <a:spcPct val="50000"/>
              </a:lnSpc>
              <a:spcBef>
                <a:spcPct val="50000"/>
              </a:spcBef>
            </a:pPr>
            <a:endParaRPr lang="en-US" sz="2000" b="1" dirty="0">
              <a:solidFill>
                <a:srgbClr val="0000FF"/>
              </a:solidFill>
              <a:latin typeface="Courier New" charset="0"/>
            </a:endParaRPr>
          </a:p>
          <a:p>
            <a:r>
              <a:rPr lang="en-US" sz="2000" b="1" dirty="0">
                <a:solidFill>
                  <a:srgbClr val="0000FF"/>
                </a:solidFill>
                <a:latin typeface="Courier New" charset="0"/>
              </a:rPr>
              <a:t>B5h</a:t>
            </a:r>
          </a:p>
          <a:p>
            <a:r>
              <a:rPr lang="en-US" sz="2000" b="1" dirty="0" err="1">
                <a:solidFill>
                  <a:srgbClr val="0000FF"/>
                </a:solidFill>
                <a:latin typeface="Courier New" charset="0"/>
              </a:rPr>
              <a:t>AEh</a:t>
            </a:r>
            <a:endParaRPr lang="en-US" sz="2000" b="1" dirty="0">
              <a:solidFill>
                <a:srgbClr val="0000FF"/>
              </a:solidFill>
              <a:latin typeface="Courier New" charset="0"/>
            </a:endParaRPr>
          </a:p>
          <a:p>
            <a:endParaRPr lang="en-US" sz="2000" b="1" dirty="0">
              <a:solidFill>
                <a:srgbClr val="0000FF"/>
              </a:solidFill>
              <a:latin typeface="Courier New" charset="0"/>
            </a:endParaRPr>
          </a:p>
        </p:txBody>
      </p:sp>
    </p:spTree>
    <p:extLst>
      <p:ext uri="{BB962C8B-B14F-4D97-AF65-F5344CB8AC3E}">
        <p14:creationId xmlns="" xmlns:p14="http://schemas.microsoft.com/office/powerpoint/2010/main" val="1436076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dissolve">
                                      <p:cBhvr>
                                        <p:cTn id="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SHLD Instruction</a:t>
            </a:r>
          </a:p>
        </p:txBody>
      </p:sp>
      <p:sp>
        <p:nvSpPr>
          <p:cNvPr id="92163" name="Rectangle 3"/>
          <p:cNvSpPr>
            <a:spLocks noGrp="1" noChangeArrowheads="1"/>
          </p:cNvSpPr>
          <p:nvPr>
            <p:ph type="body" idx="1"/>
          </p:nvPr>
        </p:nvSpPr>
        <p:spPr>
          <a:xfrm>
            <a:off x="685800" y="1143000"/>
            <a:ext cx="7772400" cy="4343400"/>
          </a:xfrm>
        </p:spPr>
        <p:txBody>
          <a:bodyPr>
            <a:normAutofit/>
          </a:bodyPr>
          <a:lstStyle/>
          <a:p>
            <a:pPr>
              <a:spcBef>
                <a:spcPts val="1800"/>
              </a:spcBef>
            </a:pPr>
            <a:r>
              <a:rPr lang="en-US" dirty="0"/>
              <a:t>Shifts a destination operand a given number of bits to the left </a:t>
            </a:r>
          </a:p>
          <a:p>
            <a:pPr>
              <a:spcBef>
                <a:spcPts val="1800"/>
              </a:spcBef>
            </a:pPr>
            <a:r>
              <a:rPr lang="en-US" dirty="0"/>
              <a:t>The bit positions opened up by the shift are filled by the most significant bits of the source operand</a:t>
            </a:r>
          </a:p>
          <a:p>
            <a:pPr>
              <a:spcBef>
                <a:spcPts val="1800"/>
              </a:spcBef>
            </a:pPr>
            <a:r>
              <a:rPr lang="en-US" dirty="0"/>
              <a:t>The source operand is not affected</a:t>
            </a:r>
          </a:p>
          <a:p>
            <a:pPr>
              <a:spcBef>
                <a:spcPts val="1800"/>
              </a:spcBef>
            </a:pPr>
            <a:r>
              <a:rPr lang="en-US" dirty="0"/>
              <a:t>Syntax:</a:t>
            </a:r>
          </a:p>
          <a:p>
            <a:pPr lvl="1">
              <a:spcBef>
                <a:spcPts val="1800"/>
              </a:spcBef>
              <a:buFontTx/>
              <a:buNone/>
            </a:pPr>
            <a:r>
              <a:rPr lang="en-US" dirty="0"/>
              <a:t>	</a:t>
            </a:r>
            <a:r>
              <a:rPr lang="en-US" b="1" dirty="0">
                <a:solidFill>
                  <a:srgbClr val="0000FF"/>
                </a:solidFill>
              </a:rPr>
              <a:t>SHLD </a:t>
            </a:r>
            <a:r>
              <a:rPr lang="en-US" b="1" i="1" dirty="0">
                <a:solidFill>
                  <a:srgbClr val="0000FF"/>
                </a:solidFill>
              </a:rPr>
              <a:t>destination, source, count</a:t>
            </a:r>
          </a:p>
          <a:p>
            <a:pPr>
              <a:spcBef>
                <a:spcPts val="1800"/>
              </a:spcBef>
            </a:pPr>
            <a:r>
              <a:rPr lang="en-US" dirty="0"/>
              <a:t>Operand types:</a:t>
            </a:r>
            <a:endParaRPr lang="en-US" i="1" dirty="0">
              <a:solidFill>
                <a:schemeClr val="tx2"/>
              </a:solidFill>
            </a:endParaRPr>
          </a:p>
        </p:txBody>
      </p:sp>
      <p:sp>
        <p:nvSpPr>
          <p:cNvPr id="92164" name="Text Box 4"/>
          <p:cNvSpPr txBox="1">
            <a:spLocks noChangeArrowheads="1"/>
          </p:cNvSpPr>
          <p:nvPr/>
        </p:nvSpPr>
        <p:spPr bwMode="auto">
          <a:xfrm>
            <a:off x="1828800" y="5523637"/>
            <a:ext cx="5486400" cy="877163"/>
          </a:xfrm>
          <a:prstGeom prst="rect">
            <a:avLst/>
          </a:prstGeom>
          <a:noFill/>
          <a:ln w="9525">
            <a:solidFill>
              <a:srgbClr val="000000"/>
            </a:solidFill>
            <a:miter lim="800000"/>
            <a:headEnd/>
            <a:tailEnd/>
          </a:ln>
          <a:effectLst/>
        </p:spPr>
        <p:txBody>
          <a:bodyPr wrap="square" tIns="137160" bIns="137160">
            <a:spAutoFit/>
          </a:bodyPr>
          <a:lstStyle>
            <a:lvl1pPr>
              <a:tabLst>
                <a:tab pos="457200" algn="l"/>
                <a:tab pos="3944938" algn="l"/>
              </a:tabLst>
              <a:defRPr sz="2400">
                <a:solidFill>
                  <a:schemeClr val="tx1"/>
                </a:solidFill>
                <a:latin typeface="Times New Roman" charset="0"/>
                <a:ea typeface="ＭＳ Ｐゴシック" charset="0"/>
              </a:defRPr>
            </a:lvl1pPr>
            <a:lvl2pPr>
              <a:tabLst>
                <a:tab pos="457200" algn="l"/>
                <a:tab pos="3944938" algn="l"/>
              </a:tabLst>
              <a:defRPr sz="2400">
                <a:solidFill>
                  <a:schemeClr val="tx1"/>
                </a:solidFill>
                <a:latin typeface="Times New Roman" charset="0"/>
                <a:ea typeface="ＭＳ Ｐゴシック" charset="0"/>
              </a:defRPr>
            </a:lvl2pPr>
            <a:lvl3pPr>
              <a:tabLst>
                <a:tab pos="457200" algn="l"/>
                <a:tab pos="3944938" algn="l"/>
              </a:tabLst>
              <a:defRPr sz="2400">
                <a:solidFill>
                  <a:schemeClr val="tx1"/>
                </a:solidFill>
                <a:latin typeface="Times New Roman" charset="0"/>
                <a:ea typeface="ＭＳ Ｐゴシック" charset="0"/>
              </a:defRPr>
            </a:lvl3pPr>
            <a:lvl4pPr>
              <a:tabLst>
                <a:tab pos="457200" algn="l"/>
                <a:tab pos="3944938" algn="l"/>
              </a:tabLst>
              <a:defRPr sz="2400">
                <a:solidFill>
                  <a:schemeClr val="tx1"/>
                </a:solidFill>
                <a:latin typeface="Times New Roman" charset="0"/>
                <a:ea typeface="ＭＳ Ｐゴシック" charset="0"/>
              </a:defRPr>
            </a:lvl4pPr>
            <a:lvl5pPr>
              <a:tabLst>
                <a:tab pos="457200" algn="l"/>
                <a:tab pos="39449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9pPr>
          </a:lstStyle>
          <a:p>
            <a:pPr>
              <a:lnSpc>
                <a:spcPct val="70000"/>
              </a:lnSpc>
              <a:spcBef>
                <a:spcPct val="50000"/>
              </a:spcBef>
            </a:pPr>
            <a:r>
              <a:rPr lang="en-US" sz="2000" b="1">
                <a:solidFill>
                  <a:srgbClr val="0000FF"/>
                </a:solidFill>
                <a:latin typeface="Courier New" charset="0"/>
              </a:rPr>
              <a:t>SHLD </a:t>
            </a:r>
            <a:r>
              <a:rPr lang="en-US" sz="2000" b="1" i="1">
                <a:solidFill>
                  <a:srgbClr val="0000FF"/>
                </a:solidFill>
                <a:latin typeface="Courier New" charset="0"/>
              </a:rPr>
              <a:t>reg16/32</a:t>
            </a:r>
            <a:r>
              <a:rPr lang="en-US" sz="2000" b="1">
                <a:solidFill>
                  <a:srgbClr val="0000FF"/>
                </a:solidFill>
                <a:latin typeface="Courier New" charset="0"/>
              </a:rPr>
              <a:t>, </a:t>
            </a:r>
            <a:r>
              <a:rPr lang="en-US" sz="2000" b="1" i="1">
                <a:solidFill>
                  <a:srgbClr val="0000FF"/>
                </a:solidFill>
                <a:latin typeface="Courier New" charset="0"/>
              </a:rPr>
              <a:t>reg16/32, imm8</a:t>
            </a:r>
            <a:r>
              <a:rPr lang="en-US" sz="2000" b="1">
                <a:solidFill>
                  <a:srgbClr val="0000FF"/>
                </a:solidFill>
                <a:latin typeface="Courier New" charset="0"/>
              </a:rPr>
              <a:t>/CL</a:t>
            </a:r>
          </a:p>
          <a:p>
            <a:pPr>
              <a:lnSpc>
                <a:spcPct val="70000"/>
              </a:lnSpc>
              <a:spcBef>
                <a:spcPct val="50000"/>
              </a:spcBef>
            </a:pPr>
            <a:r>
              <a:rPr lang="en-US" sz="2000" b="1">
                <a:solidFill>
                  <a:srgbClr val="0000FF"/>
                </a:solidFill>
                <a:latin typeface="Courier New" charset="0"/>
              </a:rPr>
              <a:t>SHLD </a:t>
            </a:r>
            <a:r>
              <a:rPr lang="en-US" sz="2000" b="1" i="1">
                <a:solidFill>
                  <a:srgbClr val="0000FF"/>
                </a:solidFill>
                <a:latin typeface="Courier New" charset="0"/>
              </a:rPr>
              <a:t>mem16/32, reg16/32, imm8</a:t>
            </a:r>
            <a:r>
              <a:rPr lang="en-US" sz="2000" b="1">
                <a:solidFill>
                  <a:srgbClr val="0000FF"/>
                </a:solidFill>
                <a:latin typeface="Courier New" charset="0"/>
              </a:rPr>
              <a:t>/CL</a:t>
            </a:r>
            <a:endParaRPr lang="en-US" sz="2000" b="1" i="1">
              <a:solidFill>
                <a:srgbClr val="0000FF"/>
              </a:solidFill>
              <a:latin typeface="Courier New" charset="0"/>
            </a:endParaRPr>
          </a:p>
        </p:txBody>
      </p:sp>
    </p:spTree>
    <p:extLst>
      <p:ext uri="{BB962C8B-B14F-4D97-AF65-F5344CB8AC3E}">
        <p14:creationId xmlns="" xmlns:p14="http://schemas.microsoft.com/office/powerpoint/2010/main" val="386438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noChangeArrowheads="1"/>
          </p:cNvSpPr>
          <p:nvPr>
            <p:ph type="title"/>
          </p:nvPr>
        </p:nvSpPr>
        <p:spPr/>
        <p:txBody>
          <a:bodyPr/>
          <a:lstStyle/>
          <a:p>
            <a:r>
              <a:rPr lang="en-US"/>
              <a:t>SHLD Example</a:t>
            </a:r>
          </a:p>
        </p:txBody>
      </p:sp>
      <p:sp>
        <p:nvSpPr>
          <p:cNvPr id="115716" name="Text Box 1028"/>
          <p:cNvSpPr txBox="1">
            <a:spLocks noChangeArrowheads="1"/>
          </p:cNvSpPr>
          <p:nvPr/>
        </p:nvSpPr>
        <p:spPr bwMode="auto">
          <a:xfrm>
            <a:off x="1219200" y="2819400"/>
            <a:ext cx="3200400" cy="181588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3205163" algn="l"/>
                <a:tab pos="3716338" algn="l"/>
              </a:tabLst>
              <a:defRPr sz="2400">
                <a:solidFill>
                  <a:schemeClr val="tx1"/>
                </a:solidFill>
                <a:latin typeface="Times New Roman" charset="0"/>
                <a:ea typeface="ＭＳ Ｐゴシック" charset="0"/>
              </a:defRPr>
            </a:lvl1pPr>
            <a:lvl2pPr>
              <a:tabLst>
                <a:tab pos="3205163" algn="l"/>
                <a:tab pos="3716338" algn="l"/>
              </a:tabLst>
              <a:defRPr sz="2400">
                <a:solidFill>
                  <a:schemeClr val="tx1"/>
                </a:solidFill>
                <a:latin typeface="Times New Roman" charset="0"/>
                <a:ea typeface="ＭＳ Ｐゴシック" charset="0"/>
              </a:defRPr>
            </a:lvl2pPr>
            <a:lvl3pPr>
              <a:tabLst>
                <a:tab pos="3205163" algn="l"/>
                <a:tab pos="3716338" algn="l"/>
              </a:tabLst>
              <a:defRPr sz="2400">
                <a:solidFill>
                  <a:schemeClr val="tx1"/>
                </a:solidFill>
                <a:latin typeface="Times New Roman" charset="0"/>
                <a:ea typeface="ＭＳ Ｐゴシック" charset="0"/>
              </a:defRPr>
            </a:lvl3pPr>
            <a:lvl4pPr>
              <a:tabLst>
                <a:tab pos="3205163" algn="l"/>
                <a:tab pos="3716338" algn="l"/>
              </a:tabLst>
              <a:defRPr sz="2400">
                <a:solidFill>
                  <a:schemeClr val="tx1"/>
                </a:solidFill>
                <a:latin typeface="Times New Roman" charset="0"/>
                <a:ea typeface="ＭＳ Ｐゴシック" charset="0"/>
              </a:defRPr>
            </a:lvl4pPr>
            <a:lvl5pPr>
              <a:tabLst>
                <a:tab pos="3205163" algn="l"/>
                <a:tab pos="3716338" algn="l"/>
              </a:tabLst>
              <a:defRPr sz="2400">
                <a:solidFill>
                  <a:schemeClr val="tx1"/>
                </a:solidFill>
                <a:latin typeface="Times New Roman" charset="0"/>
                <a:ea typeface="ＭＳ Ｐゴシック" charset="0"/>
              </a:defRPr>
            </a:lvl5pPr>
            <a:lvl6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6pPr>
            <a:lvl7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7pPr>
            <a:lvl8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8pPr>
            <a:lvl9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wval</a:t>
            </a:r>
            <a:r>
              <a:rPr lang="en-US" sz="2000" b="1" dirty="0">
                <a:latin typeface="Courier New" charset="0"/>
              </a:rPr>
              <a:t> WORD 9BA6h</a:t>
            </a:r>
          </a:p>
          <a:p>
            <a:r>
              <a:rPr lang="en-US" sz="2000" b="1" dirty="0">
                <a:latin typeface="Courier New" charset="0"/>
              </a:rPr>
              <a:t>.code</a:t>
            </a:r>
          </a:p>
          <a:p>
            <a:r>
              <a:rPr lang="en-US" sz="2000" b="1" dirty="0">
                <a:latin typeface="Courier New" charset="0"/>
              </a:rPr>
              <a:t>mov  ax,0AC36h</a:t>
            </a:r>
          </a:p>
          <a:p>
            <a:r>
              <a:rPr lang="en-US" sz="2000" b="1" dirty="0" err="1">
                <a:latin typeface="Courier New" charset="0"/>
              </a:rPr>
              <a:t>shld</a:t>
            </a:r>
            <a:r>
              <a:rPr lang="en-US" sz="2000" b="1" dirty="0">
                <a:latin typeface="Courier New" charset="0"/>
              </a:rPr>
              <a:t> wval,ax,4</a:t>
            </a:r>
          </a:p>
        </p:txBody>
      </p:sp>
      <p:graphicFrame>
        <p:nvGraphicFramePr>
          <p:cNvPr id="115717" name="Object 1029"/>
          <p:cNvGraphicFramePr>
            <a:graphicFrameLocks noChangeAspect="1"/>
          </p:cNvGraphicFramePr>
          <p:nvPr>
            <p:extLst>
              <p:ext uri="{D42A27DB-BD31-4B8C-83A1-F6EECF244321}">
                <p14:modId xmlns="" xmlns:p14="http://schemas.microsoft.com/office/powerpoint/2010/main" val="2713886309"/>
              </p:ext>
            </p:extLst>
          </p:nvPr>
        </p:nvGraphicFramePr>
        <p:xfrm>
          <a:off x="5562599" y="2819400"/>
          <a:ext cx="3092823" cy="1752600"/>
        </p:xfrm>
        <a:graphic>
          <a:graphicData uri="http://schemas.openxmlformats.org/presentationml/2006/ole">
            <p:oleObj spid="_x0000_s14464" name="VISIO" r:id="rId3" imgW="1229868" imgH="669036" progId="">
              <p:embed/>
            </p:oleObj>
          </a:graphicData>
        </a:graphic>
      </p:graphicFrame>
      <p:sp>
        <p:nvSpPr>
          <p:cNvPr id="115718" name="Text Box 1030"/>
          <p:cNvSpPr txBox="1">
            <a:spLocks noChangeArrowheads="1"/>
          </p:cNvSpPr>
          <p:nvPr/>
        </p:nvSpPr>
        <p:spPr bwMode="auto">
          <a:xfrm>
            <a:off x="838200" y="1371600"/>
            <a:ext cx="73914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Shift </a:t>
            </a:r>
            <a:r>
              <a:rPr lang="en-US" sz="2400" i="1" u="sng" dirty="0" err="1" smtClean="0">
                <a:solidFill>
                  <a:srgbClr val="0000FF"/>
                </a:solidFill>
                <a:latin typeface="Arial"/>
                <a:cs typeface="Arial"/>
              </a:rPr>
              <a:t>wval</a:t>
            </a:r>
            <a:r>
              <a:rPr lang="en-US" sz="2400" dirty="0" smtClean="0">
                <a:latin typeface="Arial"/>
                <a:cs typeface="Arial"/>
              </a:rPr>
              <a:t> </a:t>
            </a:r>
            <a:r>
              <a:rPr lang="en-US" sz="2400" dirty="0">
                <a:latin typeface="Arial"/>
                <a:cs typeface="Arial"/>
              </a:rPr>
              <a:t>4 bits to the left and replace its lowest 4 bits with the high 4 bits of AX:</a:t>
            </a:r>
          </a:p>
        </p:txBody>
      </p:sp>
      <p:sp>
        <p:nvSpPr>
          <p:cNvPr id="115719" name="Text Box 1031"/>
          <p:cNvSpPr txBox="1">
            <a:spLocks noChangeArrowheads="1"/>
          </p:cNvSpPr>
          <p:nvPr/>
        </p:nvSpPr>
        <p:spPr bwMode="auto">
          <a:xfrm>
            <a:off x="4495800" y="3200400"/>
            <a:ext cx="12954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r">
              <a:spcBef>
                <a:spcPct val="50000"/>
              </a:spcBef>
            </a:pPr>
            <a:r>
              <a:rPr lang="en-US" sz="2400">
                <a:latin typeface="Arial"/>
                <a:cs typeface="Arial"/>
              </a:rPr>
              <a:t>Before:</a:t>
            </a:r>
          </a:p>
        </p:txBody>
      </p:sp>
      <p:sp>
        <p:nvSpPr>
          <p:cNvPr id="115720" name="Text Box 1032"/>
          <p:cNvSpPr txBox="1">
            <a:spLocks noChangeArrowheads="1"/>
          </p:cNvSpPr>
          <p:nvPr/>
        </p:nvSpPr>
        <p:spPr bwMode="auto">
          <a:xfrm>
            <a:off x="4495800" y="3810000"/>
            <a:ext cx="12954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r">
              <a:spcBef>
                <a:spcPct val="50000"/>
              </a:spcBef>
            </a:pPr>
            <a:r>
              <a:rPr lang="en-US" sz="2400">
                <a:latin typeface="Arial"/>
                <a:cs typeface="Arial"/>
              </a:rPr>
              <a:t>After:</a:t>
            </a:r>
          </a:p>
        </p:txBody>
      </p:sp>
    </p:spTree>
    <p:extLst>
      <p:ext uri="{BB962C8B-B14F-4D97-AF65-F5344CB8AC3E}">
        <p14:creationId xmlns="" xmlns:p14="http://schemas.microsoft.com/office/powerpoint/2010/main" val="1161807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21: </a:t>
            </a:r>
            <a:r>
              <a:rPr lang="en-US" dirty="0"/>
              <a:t>Review</a:t>
            </a:r>
          </a:p>
        </p:txBody>
      </p:sp>
      <p:sp>
        <p:nvSpPr>
          <p:cNvPr id="3" name="Content Placeholder 2"/>
          <p:cNvSpPr>
            <a:spLocks noGrp="1"/>
          </p:cNvSpPr>
          <p:nvPr>
            <p:ph idx="1"/>
          </p:nvPr>
        </p:nvSpPr>
        <p:spPr>
          <a:xfrm>
            <a:off x="457200" y="990600"/>
            <a:ext cx="8382000" cy="5410200"/>
          </a:xfrm>
        </p:spPr>
        <p:txBody>
          <a:bodyPr>
            <a:noAutofit/>
          </a:bodyPr>
          <a:lstStyle/>
          <a:p>
            <a:pPr marL="0" indent="0">
              <a:buNone/>
            </a:pPr>
            <a:r>
              <a:rPr lang="en-US" sz="2800" b="1" dirty="0"/>
              <a:t>ASSEMBLY IMPLEMENTATION OF</a:t>
            </a:r>
            <a:r>
              <a:rPr lang="en-US" sz="2800" b="1" dirty="0" smtClean="0"/>
              <a:t>:</a:t>
            </a:r>
            <a:endParaRPr lang="en-US" sz="2800" dirty="0"/>
          </a:p>
          <a:p>
            <a:r>
              <a:rPr lang="en-US" sz="2800" dirty="0"/>
              <a:t>Bit Test Instruction</a:t>
            </a:r>
          </a:p>
          <a:p>
            <a:pPr lvl="1">
              <a:lnSpc>
                <a:spcPct val="110000"/>
              </a:lnSpc>
              <a:defRPr/>
            </a:pPr>
            <a:r>
              <a:rPr lang="en-US" dirty="0"/>
              <a:t>Copies bit </a:t>
            </a:r>
            <a:r>
              <a:rPr lang="en-US" i="1" dirty="0">
                <a:solidFill>
                  <a:srgbClr val="0000FF"/>
                </a:solidFill>
              </a:rPr>
              <a:t>n</a:t>
            </a:r>
            <a:r>
              <a:rPr lang="en-US" dirty="0"/>
              <a:t> from an operand into the Carry flag</a:t>
            </a:r>
          </a:p>
          <a:p>
            <a:pPr lvl="1">
              <a:lnSpc>
                <a:spcPct val="110000"/>
              </a:lnSpc>
              <a:defRPr/>
            </a:pPr>
            <a:r>
              <a:rPr lang="en-US" dirty="0"/>
              <a:t>Syntax: </a:t>
            </a:r>
            <a:r>
              <a:rPr lang="en-US" dirty="0">
                <a:solidFill>
                  <a:srgbClr val="0000FF"/>
                </a:solidFill>
              </a:rPr>
              <a:t>BT </a:t>
            </a:r>
            <a:r>
              <a:rPr lang="en-US" i="1" dirty="0" err="1">
                <a:solidFill>
                  <a:srgbClr val="0000FF"/>
                </a:solidFill>
              </a:rPr>
              <a:t>bitBase</a:t>
            </a:r>
            <a:r>
              <a:rPr lang="en-US" i="1" dirty="0">
                <a:solidFill>
                  <a:srgbClr val="0000FF"/>
                </a:solidFill>
              </a:rPr>
              <a:t>, </a:t>
            </a:r>
            <a:r>
              <a:rPr lang="en-US" i="1" dirty="0" smtClean="0">
                <a:solidFill>
                  <a:srgbClr val="0000FF"/>
                </a:solidFill>
              </a:rPr>
              <a:t>n</a:t>
            </a:r>
            <a:endParaRPr lang="en-US" sz="2800" dirty="0">
              <a:solidFill>
                <a:srgbClr val="0000FF"/>
              </a:solidFill>
            </a:endParaRPr>
          </a:p>
          <a:p>
            <a:r>
              <a:rPr lang="en-US" sz="2800" dirty="0"/>
              <a:t>Conditional LOOP Instructions</a:t>
            </a:r>
          </a:p>
          <a:p>
            <a:pPr lvl="1"/>
            <a:r>
              <a:rPr lang="en-US" dirty="0"/>
              <a:t>LOOPZ and LOOPE</a:t>
            </a:r>
          </a:p>
          <a:p>
            <a:pPr lvl="2">
              <a:lnSpc>
                <a:spcPct val="90000"/>
              </a:lnSpc>
              <a:buNone/>
              <a:defRPr/>
            </a:pPr>
            <a:r>
              <a:rPr lang="en-US" sz="2200" dirty="0">
                <a:solidFill>
                  <a:srgbClr val="0000FF"/>
                </a:solidFill>
              </a:rPr>
              <a:t>LOOPZ/LOOPE </a:t>
            </a:r>
            <a:r>
              <a:rPr lang="en-US" sz="2200" i="1" dirty="0">
                <a:solidFill>
                  <a:srgbClr val="0000FF"/>
                </a:solidFill>
              </a:rPr>
              <a:t>destination</a:t>
            </a:r>
          </a:p>
          <a:p>
            <a:pPr lvl="2">
              <a:lnSpc>
                <a:spcPct val="90000"/>
              </a:lnSpc>
              <a:defRPr/>
            </a:pPr>
            <a:r>
              <a:rPr lang="en-US" dirty="0"/>
              <a:t>Logic: </a:t>
            </a:r>
          </a:p>
          <a:p>
            <a:pPr lvl="3">
              <a:lnSpc>
                <a:spcPct val="90000"/>
              </a:lnSpc>
              <a:defRPr/>
            </a:pPr>
            <a:r>
              <a:rPr lang="en-US" sz="2000" dirty="0"/>
              <a:t>ECX </a:t>
            </a:r>
            <a:r>
              <a:rPr lang="en-US" dirty="0">
                <a:sym typeface="Symbol" charset="0"/>
              </a:rPr>
              <a:t></a:t>
            </a:r>
            <a:r>
              <a:rPr lang="en-US" sz="2000" dirty="0"/>
              <a:t> ECX – 1</a:t>
            </a:r>
          </a:p>
          <a:p>
            <a:pPr lvl="3">
              <a:lnSpc>
                <a:spcPct val="90000"/>
              </a:lnSpc>
              <a:defRPr/>
            </a:pPr>
            <a:r>
              <a:rPr lang="en-US" sz="2000" dirty="0"/>
              <a:t>if ECX &gt; 0 and ZF=1, jump to </a:t>
            </a:r>
            <a:r>
              <a:rPr lang="en-US" sz="2000" i="1" dirty="0" smtClean="0"/>
              <a:t>destination</a:t>
            </a:r>
            <a:endParaRPr lang="en-US" dirty="0"/>
          </a:p>
          <a:p>
            <a:pPr lvl="1"/>
            <a:r>
              <a:rPr lang="en-US" dirty="0"/>
              <a:t>LOOPNZ and LOOPNE</a:t>
            </a:r>
          </a:p>
          <a:p>
            <a:pPr lvl="2">
              <a:lnSpc>
                <a:spcPct val="90000"/>
              </a:lnSpc>
              <a:buNone/>
              <a:defRPr/>
            </a:pPr>
            <a:r>
              <a:rPr lang="en-US" sz="2200" dirty="0">
                <a:solidFill>
                  <a:srgbClr val="0000FF"/>
                </a:solidFill>
              </a:rPr>
              <a:t>LOOPZ/LOOPE </a:t>
            </a:r>
            <a:r>
              <a:rPr lang="en-US" sz="2200" i="1" dirty="0">
                <a:solidFill>
                  <a:srgbClr val="0000FF"/>
                </a:solidFill>
              </a:rPr>
              <a:t>destination</a:t>
            </a:r>
          </a:p>
          <a:p>
            <a:pPr lvl="2">
              <a:lnSpc>
                <a:spcPct val="90000"/>
              </a:lnSpc>
              <a:defRPr/>
            </a:pPr>
            <a:r>
              <a:rPr lang="en-US" dirty="0"/>
              <a:t>Logic: </a:t>
            </a:r>
          </a:p>
          <a:p>
            <a:pPr lvl="3">
              <a:lnSpc>
                <a:spcPct val="90000"/>
              </a:lnSpc>
              <a:defRPr/>
            </a:pPr>
            <a:r>
              <a:rPr lang="en-US" sz="2000" dirty="0"/>
              <a:t>ECX </a:t>
            </a:r>
            <a:r>
              <a:rPr lang="en-US" dirty="0">
                <a:sym typeface="Symbol" charset="0"/>
              </a:rPr>
              <a:t></a:t>
            </a:r>
            <a:r>
              <a:rPr lang="en-US" sz="2000" dirty="0"/>
              <a:t> ECX – 1</a:t>
            </a:r>
          </a:p>
          <a:p>
            <a:pPr lvl="3">
              <a:lnSpc>
                <a:spcPct val="90000"/>
              </a:lnSpc>
              <a:defRPr/>
            </a:pPr>
            <a:r>
              <a:rPr lang="en-US" sz="2000" dirty="0"/>
              <a:t>if ECX &gt; 0 and ZF=0, jump to </a:t>
            </a:r>
            <a:r>
              <a:rPr lang="en-US" sz="2000" i="1" dirty="0" smtClean="0"/>
              <a:t>destination</a:t>
            </a:r>
            <a:endParaRPr lang="en-US" sz="2000" i="1" dirty="0"/>
          </a:p>
        </p:txBody>
      </p:sp>
    </p:spTree>
    <p:extLst>
      <p:ext uri="{BB962C8B-B14F-4D97-AF65-F5344CB8AC3E}">
        <p14:creationId xmlns="" xmlns:p14="http://schemas.microsoft.com/office/powerpoint/2010/main"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SHRD Instruction</a:t>
            </a:r>
          </a:p>
        </p:txBody>
      </p:sp>
      <p:sp>
        <p:nvSpPr>
          <p:cNvPr id="93187" name="Rectangle 3"/>
          <p:cNvSpPr>
            <a:spLocks noGrp="1" noChangeArrowheads="1"/>
          </p:cNvSpPr>
          <p:nvPr>
            <p:ph type="body" idx="1"/>
          </p:nvPr>
        </p:nvSpPr>
        <p:spPr>
          <a:xfrm>
            <a:off x="685800" y="1143000"/>
            <a:ext cx="7772400" cy="4343400"/>
          </a:xfrm>
        </p:spPr>
        <p:txBody>
          <a:bodyPr>
            <a:noAutofit/>
          </a:bodyPr>
          <a:lstStyle/>
          <a:p>
            <a:pPr>
              <a:spcBef>
                <a:spcPts val="1800"/>
              </a:spcBef>
            </a:pPr>
            <a:r>
              <a:rPr lang="en-US" dirty="0"/>
              <a:t>Shifts a destination operand a given number of bits to the </a:t>
            </a:r>
            <a:r>
              <a:rPr lang="en-US" dirty="0" smtClean="0"/>
              <a:t>right.</a:t>
            </a:r>
            <a:endParaRPr lang="en-US" dirty="0"/>
          </a:p>
          <a:p>
            <a:pPr>
              <a:spcBef>
                <a:spcPts val="1800"/>
              </a:spcBef>
            </a:pPr>
            <a:r>
              <a:rPr lang="en-US" dirty="0"/>
              <a:t>The bit positions opened up by the shift are filled by the least significant bits of the source </a:t>
            </a:r>
            <a:r>
              <a:rPr lang="en-US" dirty="0" smtClean="0"/>
              <a:t>operand.</a:t>
            </a:r>
            <a:endParaRPr lang="en-US" dirty="0"/>
          </a:p>
          <a:p>
            <a:pPr>
              <a:spcBef>
                <a:spcPts val="1800"/>
              </a:spcBef>
            </a:pPr>
            <a:r>
              <a:rPr lang="en-US" dirty="0"/>
              <a:t>The source operand is not </a:t>
            </a:r>
            <a:r>
              <a:rPr lang="en-US" dirty="0" smtClean="0"/>
              <a:t>affected.</a:t>
            </a:r>
            <a:endParaRPr lang="en-US" dirty="0"/>
          </a:p>
          <a:p>
            <a:pPr>
              <a:spcBef>
                <a:spcPts val="1800"/>
              </a:spcBef>
            </a:pPr>
            <a:r>
              <a:rPr lang="en-US" dirty="0"/>
              <a:t>Syntax:</a:t>
            </a:r>
          </a:p>
          <a:p>
            <a:pPr lvl="1">
              <a:spcBef>
                <a:spcPts val="1800"/>
              </a:spcBef>
              <a:buFontTx/>
              <a:buNone/>
            </a:pPr>
            <a:r>
              <a:rPr lang="en-US" dirty="0"/>
              <a:t>	</a:t>
            </a:r>
            <a:r>
              <a:rPr lang="en-US" b="1" dirty="0">
                <a:solidFill>
                  <a:srgbClr val="0000FF"/>
                </a:solidFill>
              </a:rPr>
              <a:t>SHRD </a:t>
            </a:r>
            <a:r>
              <a:rPr lang="en-US" b="1" i="1" dirty="0">
                <a:solidFill>
                  <a:srgbClr val="0000FF"/>
                </a:solidFill>
              </a:rPr>
              <a:t>destination, source, count</a:t>
            </a:r>
          </a:p>
          <a:p>
            <a:pPr>
              <a:spcBef>
                <a:spcPts val="1800"/>
              </a:spcBef>
            </a:pPr>
            <a:r>
              <a:rPr lang="en-US" dirty="0"/>
              <a:t>Operand types:</a:t>
            </a:r>
          </a:p>
        </p:txBody>
      </p:sp>
      <p:sp>
        <p:nvSpPr>
          <p:cNvPr id="93189" name="Text Box 5"/>
          <p:cNvSpPr txBox="1">
            <a:spLocks noChangeArrowheads="1"/>
          </p:cNvSpPr>
          <p:nvPr/>
        </p:nvSpPr>
        <p:spPr bwMode="auto">
          <a:xfrm>
            <a:off x="1828800" y="5562600"/>
            <a:ext cx="4876800" cy="817147"/>
          </a:xfrm>
          <a:prstGeom prst="rect">
            <a:avLst/>
          </a:prstGeom>
          <a:noFill/>
          <a:ln w="9525">
            <a:solidFill>
              <a:srgbClr val="000000"/>
            </a:solidFill>
            <a:miter lim="800000"/>
            <a:headEnd/>
            <a:tailEnd/>
          </a:ln>
          <a:effectLst/>
        </p:spPr>
        <p:txBody>
          <a:bodyPr tIns="137160" bIns="137160">
            <a:spAutoFit/>
          </a:bodyPr>
          <a:lstStyle>
            <a:lvl1pPr>
              <a:tabLst>
                <a:tab pos="457200" algn="l"/>
                <a:tab pos="3944938" algn="l"/>
              </a:tabLst>
              <a:defRPr sz="2400">
                <a:solidFill>
                  <a:schemeClr val="tx1"/>
                </a:solidFill>
                <a:latin typeface="Times New Roman" charset="0"/>
                <a:ea typeface="ＭＳ Ｐゴシック" charset="0"/>
              </a:defRPr>
            </a:lvl1pPr>
            <a:lvl2pPr>
              <a:tabLst>
                <a:tab pos="457200" algn="l"/>
                <a:tab pos="3944938" algn="l"/>
              </a:tabLst>
              <a:defRPr sz="2400">
                <a:solidFill>
                  <a:schemeClr val="tx1"/>
                </a:solidFill>
                <a:latin typeface="Times New Roman" charset="0"/>
                <a:ea typeface="ＭＳ Ｐゴシック" charset="0"/>
              </a:defRPr>
            </a:lvl2pPr>
            <a:lvl3pPr>
              <a:tabLst>
                <a:tab pos="457200" algn="l"/>
                <a:tab pos="3944938" algn="l"/>
              </a:tabLst>
              <a:defRPr sz="2400">
                <a:solidFill>
                  <a:schemeClr val="tx1"/>
                </a:solidFill>
                <a:latin typeface="Times New Roman" charset="0"/>
                <a:ea typeface="ＭＳ Ｐゴシック" charset="0"/>
              </a:defRPr>
            </a:lvl3pPr>
            <a:lvl4pPr>
              <a:tabLst>
                <a:tab pos="457200" algn="l"/>
                <a:tab pos="3944938" algn="l"/>
              </a:tabLst>
              <a:defRPr sz="2400">
                <a:solidFill>
                  <a:schemeClr val="tx1"/>
                </a:solidFill>
                <a:latin typeface="Times New Roman" charset="0"/>
                <a:ea typeface="ＭＳ Ｐゴシック" charset="0"/>
              </a:defRPr>
            </a:lvl4pPr>
            <a:lvl5pPr>
              <a:tabLst>
                <a:tab pos="457200" algn="l"/>
                <a:tab pos="39449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9pPr>
          </a:lstStyle>
          <a:p>
            <a:pPr>
              <a:lnSpc>
                <a:spcPct val="70000"/>
              </a:lnSpc>
              <a:spcBef>
                <a:spcPct val="50000"/>
              </a:spcBef>
            </a:pPr>
            <a:r>
              <a:rPr lang="en-US" sz="1800" b="1">
                <a:solidFill>
                  <a:srgbClr val="0000FF"/>
                </a:solidFill>
                <a:latin typeface="Courier New" charset="0"/>
              </a:rPr>
              <a:t>SHRD </a:t>
            </a:r>
            <a:r>
              <a:rPr lang="en-US" sz="1800" b="1" i="1">
                <a:solidFill>
                  <a:srgbClr val="0000FF"/>
                </a:solidFill>
                <a:latin typeface="Courier New" charset="0"/>
              </a:rPr>
              <a:t>reg16/32</a:t>
            </a:r>
            <a:r>
              <a:rPr lang="en-US" sz="1800" b="1">
                <a:solidFill>
                  <a:srgbClr val="0000FF"/>
                </a:solidFill>
                <a:latin typeface="Courier New" charset="0"/>
              </a:rPr>
              <a:t>, </a:t>
            </a:r>
            <a:r>
              <a:rPr lang="en-US" sz="1800" b="1" i="1">
                <a:solidFill>
                  <a:srgbClr val="0000FF"/>
                </a:solidFill>
                <a:latin typeface="Courier New" charset="0"/>
              </a:rPr>
              <a:t>reg16/32, imm8</a:t>
            </a:r>
            <a:r>
              <a:rPr lang="en-US" sz="1800" b="1">
                <a:solidFill>
                  <a:srgbClr val="0000FF"/>
                </a:solidFill>
                <a:latin typeface="Courier New" charset="0"/>
              </a:rPr>
              <a:t>/CL</a:t>
            </a:r>
          </a:p>
          <a:p>
            <a:pPr>
              <a:lnSpc>
                <a:spcPct val="70000"/>
              </a:lnSpc>
              <a:spcBef>
                <a:spcPct val="50000"/>
              </a:spcBef>
            </a:pPr>
            <a:r>
              <a:rPr lang="en-US" sz="1800" b="1">
                <a:solidFill>
                  <a:srgbClr val="0000FF"/>
                </a:solidFill>
                <a:latin typeface="Courier New" charset="0"/>
              </a:rPr>
              <a:t>SHRD </a:t>
            </a:r>
            <a:r>
              <a:rPr lang="en-US" sz="1800" b="1" i="1">
                <a:solidFill>
                  <a:srgbClr val="0000FF"/>
                </a:solidFill>
                <a:latin typeface="Courier New" charset="0"/>
              </a:rPr>
              <a:t>mem16/32, reg16/32, imm8</a:t>
            </a:r>
            <a:r>
              <a:rPr lang="en-US" sz="1800" b="1">
                <a:solidFill>
                  <a:srgbClr val="0000FF"/>
                </a:solidFill>
                <a:latin typeface="Courier New" charset="0"/>
              </a:rPr>
              <a:t>/CL</a:t>
            </a:r>
            <a:endParaRPr lang="en-US" sz="1800" b="1" i="1">
              <a:solidFill>
                <a:srgbClr val="0000FF"/>
              </a:solidFill>
              <a:latin typeface="Courier New" charset="0"/>
            </a:endParaRPr>
          </a:p>
        </p:txBody>
      </p:sp>
    </p:spTree>
    <p:extLst>
      <p:ext uri="{BB962C8B-B14F-4D97-AF65-F5344CB8AC3E}">
        <p14:creationId xmlns="" xmlns:p14="http://schemas.microsoft.com/office/powerpoint/2010/main" val="2276696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r>
              <a:rPr lang="en-US"/>
              <a:t>SHRD Example</a:t>
            </a:r>
          </a:p>
        </p:txBody>
      </p:sp>
      <p:sp>
        <p:nvSpPr>
          <p:cNvPr id="116739" name="Text Box 1027"/>
          <p:cNvSpPr txBox="1">
            <a:spLocks noChangeArrowheads="1"/>
          </p:cNvSpPr>
          <p:nvPr/>
        </p:nvSpPr>
        <p:spPr bwMode="auto">
          <a:xfrm>
            <a:off x="838200" y="3124200"/>
            <a:ext cx="3581400" cy="120032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a:tabLst>
                <a:tab pos="3205163" algn="l"/>
                <a:tab pos="3716338" algn="l"/>
              </a:tabLst>
              <a:defRPr sz="2400">
                <a:solidFill>
                  <a:schemeClr val="tx1"/>
                </a:solidFill>
                <a:latin typeface="Times New Roman" charset="0"/>
                <a:ea typeface="ＭＳ Ｐゴシック" charset="0"/>
              </a:defRPr>
            </a:lvl1pPr>
            <a:lvl2pPr>
              <a:tabLst>
                <a:tab pos="3205163" algn="l"/>
                <a:tab pos="3716338" algn="l"/>
              </a:tabLst>
              <a:defRPr sz="2400">
                <a:solidFill>
                  <a:schemeClr val="tx1"/>
                </a:solidFill>
                <a:latin typeface="Times New Roman" charset="0"/>
                <a:ea typeface="ＭＳ Ｐゴシック" charset="0"/>
              </a:defRPr>
            </a:lvl2pPr>
            <a:lvl3pPr>
              <a:tabLst>
                <a:tab pos="3205163" algn="l"/>
                <a:tab pos="3716338" algn="l"/>
              </a:tabLst>
              <a:defRPr sz="2400">
                <a:solidFill>
                  <a:schemeClr val="tx1"/>
                </a:solidFill>
                <a:latin typeface="Times New Roman" charset="0"/>
                <a:ea typeface="ＭＳ Ｐゴシック" charset="0"/>
              </a:defRPr>
            </a:lvl3pPr>
            <a:lvl4pPr>
              <a:tabLst>
                <a:tab pos="3205163" algn="l"/>
                <a:tab pos="3716338" algn="l"/>
              </a:tabLst>
              <a:defRPr sz="2400">
                <a:solidFill>
                  <a:schemeClr val="tx1"/>
                </a:solidFill>
                <a:latin typeface="Times New Roman" charset="0"/>
                <a:ea typeface="ＭＳ Ｐゴシック" charset="0"/>
              </a:defRPr>
            </a:lvl4pPr>
            <a:lvl5pPr>
              <a:tabLst>
                <a:tab pos="3205163" algn="l"/>
                <a:tab pos="3716338" algn="l"/>
              </a:tabLst>
              <a:defRPr sz="2400">
                <a:solidFill>
                  <a:schemeClr val="tx1"/>
                </a:solidFill>
                <a:latin typeface="Times New Roman" charset="0"/>
                <a:ea typeface="ＭＳ Ｐゴシック" charset="0"/>
              </a:defRPr>
            </a:lvl5pPr>
            <a:lvl6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6pPr>
            <a:lvl7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7pPr>
            <a:lvl8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8pPr>
            <a:lvl9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9pPr>
          </a:lstStyle>
          <a:p>
            <a:r>
              <a:rPr lang="en-US" sz="2000" b="1" dirty="0">
                <a:latin typeface="Courier New" charset="0"/>
              </a:rPr>
              <a:t>mov  ax,234Bh</a:t>
            </a:r>
          </a:p>
          <a:p>
            <a:r>
              <a:rPr lang="en-US" sz="2000" b="1" dirty="0">
                <a:latin typeface="Courier New" charset="0"/>
              </a:rPr>
              <a:t>mov  dx,7654h</a:t>
            </a:r>
          </a:p>
          <a:p>
            <a:r>
              <a:rPr lang="en-US" sz="2000" b="1" dirty="0" err="1">
                <a:latin typeface="Courier New" charset="0"/>
              </a:rPr>
              <a:t>shrd</a:t>
            </a:r>
            <a:r>
              <a:rPr lang="en-US" sz="2000" b="1" dirty="0">
                <a:latin typeface="Courier New" charset="0"/>
              </a:rPr>
              <a:t> ax,dx,4</a:t>
            </a:r>
          </a:p>
        </p:txBody>
      </p:sp>
      <p:sp>
        <p:nvSpPr>
          <p:cNvPr id="116741" name="Text Box 1029"/>
          <p:cNvSpPr txBox="1">
            <a:spLocks noChangeArrowheads="1"/>
          </p:cNvSpPr>
          <p:nvPr/>
        </p:nvSpPr>
        <p:spPr bwMode="auto">
          <a:xfrm>
            <a:off x="838200" y="1524000"/>
            <a:ext cx="73914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r>
              <a:rPr lang="en-US" sz="2400" dirty="0">
                <a:latin typeface="Arial"/>
                <a:cs typeface="Arial"/>
              </a:rPr>
              <a:t>Shift </a:t>
            </a:r>
            <a:r>
              <a:rPr lang="en-US" sz="2400" b="1" dirty="0">
                <a:solidFill>
                  <a:srgbClr val="0000FF"/>
                </a:solidFill>
                <a:latin typeface="Arial"/>
                <a:cs typeface="Arial"/>
              </a:rPr>
              <a:t>AX</a:t>
            </a:r>
            <a:r>
              <a:rPr lang="en-US" sz="2400" dirty="0">
                <a:latin typeface="Arial"/>
                <a:cs typeface="Arial"/>
              </a:rPr>
              <a:t> 4 bits to the right and replace its highest 4 bits with the low 4 bits of DX:</a:t>
            </a:r>
          </a:p>
        </p:txBody>
      </p:sp>
      <p:sp>
        <p:nvSpPr>
          <p:cNvPr id="116742" name="Text Box 1030"/>
          <p:cNvSpPr txBox="1">
            <a:spLocks noChangeArrowheads="1"/>
          </p:cNvSpPr>
          <p:nvPr/>
        </p:nvSpPr>
        <p:spPr bwMode="auto">
          <a:xfrm>
            <a:off x="4419600" y="3048000"/>
            <a:ext cx="12954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r">
              <a:spcBef>
                <a:spcPct val="50000"/>
              </a:spcBef>
            </a:pPr>
            <a:r>
              <a:rPr lang="en-US" sz="2400">
                <a:latin typeface="Arial"/>
                <a:cs typeface="Arial"/>
              </a:rPr>
              <a:t>Before:</a:t>
            </a:r>
          </a:p>
        </p:txBody>
      </p:sp>
      <p:sp>
        <p:nvSpPr>
          <p:cNvPr id="116743" name="Text Box 1031"/>
          <p:cNvSpPr txBox="1">
            <a:spLocks noChangeArrowheads="1"/>
          </p:cNvSpPr>
          <p:nvPr/>
        </p:nvSpPr>
        <p:spPr bwMode="auto">
          <a:xfrm>
            <a:off x="4419600" y="3697069"/>
            <a:ext cx="12954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r">
              <a:spcBef>
                <a:spcPct val="50000"/>
              </a:spcBef>
            </a:pPr>
            <a:r>
              <a:rPr lang="en-US" sz="2400">
                <a:latin typeface="Arial"/>
                <a:cs typeface="Arial"/>
              </a:rPr>
              <a:t>After:</a:t>
            </a:r>
          </a:p>
        </p:txBody>
      </p:sp>
      <p:graphicFrame>
        <p:nvGraphicFramePr>
          <p:cNvPr id="116744" name="Object 1032"/>
          <p:cNvGraphicFramePr>
            <a:graphicFrameLocks noChangeAspect="1"/>
          </p:cNvGraphicFramePr>
          <p:nvPr>
            <p:extLst>
              <p:ext uri="{D42A27DB-BD31-4B8C-83A1-F6EECF244321}">
                <p14:modId xmlns="" xmlns:p14="http://schemas.microsoft.com/office/powerpoint/2010/main" val="513153232"/>
              </p:ext>
            </p:extLst>
          </p:nvPr>
        </p:nvGraphicFramePr>
        <p:xfrm>
          <a:off x="5714999" y="2743200"/>
          <a:ext cx="2859741" cy="1676400"/>
        </p:xfrm>
        <a:graphic>
          <a:graphicData uri="http://schemas.openxmlformats.org/presentationml/2006/ole">
            <p:oleObj spid="_x0000_s16512" name="VISIO" r:id="rId3" imgW="1283208" imgH="669036" progId="">
              <p:embed/>
            </p:oleObj>
          </a:graphicData>
        </a:graphic>
      </p:graphicFrame>
    </p:spTree>
    <p:extLst>
      <p:ext uri="{BB962C8B-B14F-4D97-AF65-F5344CB8AC3E}">
        <p14:creationId xmlns="" xmlns:p14="http://schemas.microsoft.com/office/powerpoint/2010/main" val="4263546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Drill . </a:t>
            </a:r>
            <a:r>
              <a:rPr lang="en-US" dirty="0"/>
              <a:t>. .</a:t>
            </a:r>
          </a:p>
        </p:txBody>
      </p:sp>
      <p:sp>
        <p:nvSpPr>
          <p:cNvPr id="147459" name="Text Box 3"/>
          <p:cNvSpPr txBox="1">
            <a:spLocks noChangeArrowheads="1"/>
          </p:cNvSpPr>
          <p:nvPr/>
        </p:nvSpPr>
        <p:spPr bwMode="auto">
          <a:xfrm>
            <a:off x="1295400" y="2362200"/>
            <a:ext cx="5486400" cy="150810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a:tabLst>
                <a:tab pos="3205163" algn="l"/>
                <a:tab pos="3716338" algn="l"/>
              </a:tabLst>
              <a:defRPr sz="2400">
                <a:solidFill>
                  <a:schemeClr val="tx1"/>
                </a:solidFill>
                <a:latin typeface="Times New Roman" charset="0"/>
                <a:ea typeface="ＭＳ Ｐゴシック" charset="0"/>
              </a:defRPr>
            </a:lvl1pPr>
            <a:lvl2pPr>
              <a:tabLst>
                <a:tab pos="3205163" algn="l"/>
                <a:tab pos="3716338" algn="l"/>
              </a:tabLst>
              <a:defRPr sz="2400">
                <a:solidFill>
                  <a:schemeClr val="tx1"/>
                </a:solidFill>
                <a:latin typeface="Times New Roman" charset="0"/>
                <a:ea typeface="ＭＳ Ｐゴシック" charset="0"/>
              </a:defRPr>
            </a:lvl2pPr>
            <a:lvl3pPr>
              <a:tabLst>
                <a:tab pos="3205163" algn="l"/>
                <a:tab pos="3716338" algn="l"/>
              </a:tabLst>
              <a:defRPr sz="2400">
                <a:solidFill>
                  <a:schemeClr val="tx1"/>
                </a:solidFill>
                <a:latin typeface="Times New Roman" charset="0"/>
                <a:ea typeface="ＭＳ Ｐゴシック" charset="0"/>
              </a:defRPr>
            </a:lvl3pPr>
            <a:lvl4pPr>
              <a:tabLst>
                <a:tab pos="3205163" algn="l"/>
                <a:tab pos="3716338" algn="l"/>
              </a:tabLst>
              <a:defRPr sz="2400">
                <a:solidFill>
                  <a:schemeClr val="tx1"/>
                </a:solidFill>
                <a:latin typeface="Times New Roman" charset="0"/>
                <a:ea typeface="ＭＳ Ｐゴシック" charset="0"/>
              </a:defRPr>
            </a:lvl4pPr>
            <a:lvl5pPr>
              <a:tabLst>
                <a:tab pos="3205163" algn="l"/>
                <a:tab pos="3716338" algn="l"/>
              </a:tabLst>
              <a:defRPr sz="2400">
                <a:solidFill>
                  <a:schemeClr val="tx1"/>
                </a:solidFill>
                <a:latin typeface="Times New Roman" charset="0"/>
                <a:ea typeface="ＭＳ Ｐゴシック" charset="0"/>
              </a:defRPr>
            </a:lvl5pPr>
            <a:lvl6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6pPr>
            <a:lvl7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7pPr>
            <a:lvl8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8pPr>
            <a:lvl9pPr fontAlgn="base">
              <a:spcBef>
                <a:spcPct val="0"/>
              </a:spcBef>
              <a:spcAft>
                <a:spcPct val="0"/>
              </a:spcAft>
              <a:tabLst>
                <a:tab pos="3205163" algn="l"/>
                <a:tab pos="3716338" algn="l"/>
              </a:tabLst>
              <a:defRPr sz="2400">
                <a:solidFill>
                  <a:schemeClr val="tx1"/>
                </a:solidFill>
                <a:latin typeface="Times New Roman" charset="0"/>
                <a:ea typeface="ＭＳ Ｐゴシック" charset="0"/>
              </a:defRPr>
            </a:lvl9pPr>
          </a:lstStyle>
          <a:p>
            <a:r>
              <a:rPr lang="en-US" sz="2000" b="1" dirty="0">
                <a:latin typeface="Courier New" charset="0"/>
              </a:rPr>
              <a:t>mov  ax,7C36h</a:t>
            </a:r>
          </a:p>
          <a:p>
            <a:r>
              <a:rPr lang="en-US" sz="2000" b="1" dirty="0">
                <a:latin typeface="Courier New" charset="0"/>
              </a:rPr>
              <a:t>mov  dx,9FA6h</a:t>
            </a:r>
          </a:p>
          <a:p>
            <a:r>
              <a:rPr lang="en-US" sz="2000" b="1" dirty="0" err="1">
                <a:latin typeface="Courier New" charset="0"/>
              </a:rPr>
              <a:t>shld</a:t>
            </a:r>
            <a:r>
              <a:rPr lang="en-US" sz="2000" b="1" dirty="0">
                <a:latin typeface="Courier New" charset="0"/>
              </a:rPr>
              <a:t> dx,ax,4	; DX =</a:t>
            </a:r>
          </a:p>
          <a:p>
            <a:r>
              <a:rPr lang="en-US" sz="2000" b="1" dirty="0" err="1">
                <a:latin typeface="Courier New" charset="0"/>
              </a:rPr>
              <a:t>shrd</a:t>
            </a:r>
            <a:r>
              <a:rPr lang="en-US" sz="2000" b="1" dirty="0">
                <a:latin typeface="Courier New" charset="0"/>
              </a:rPr>
              <a:t> dx,ax,8	; DX =</a:t>
            </a:r>
          </a:p>
        </p:txBody>
      </p:sp>
      <p:sp>
        <p:nvSpPr>
          <p:cNvPr id="147461" name="Text Box 5"/>
          <p:cNvSpPr txBox="1">
            <a:spLocks noChangeArrowheads="1"/>
          </p:cNvSpPr>
          <p:nvPr/>
        </p:nvSpPr>
        <p:spPr bwMode="auto">
          <a:xfrm>
            <a:off x="762000" y="1219200"/>
            <a:ext cx="73914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r>
              <a:rPr lang="en-US" sz="2400" dirty="0">
                <a:latin typeface="Arial"/>
                <a:cs typeface="Arial"/>
              </a:rPr>
              <a:t>Indicate the hexadecimal values of each destination operand:</a:t>
            </a:r>
          </a:p>
        </p:txBody>
      </p:sp>
      <p:sp>
        <p:nvSpPr>
          <p:cNvPr id="147464" name="Text Box 8"/>
          <p:cNvSpPr txBox="1">
            <a:spLocks noChangeArrowheads="1"/>
          </p:cNvSpPr>
          <p:nvPr/>
        </p:nvSpPr>
        <p:spPr bwMode="auto">
          <a:xfrm>
            <a:off x="5486400" y="2438400"/>
            <a:ext cx="21336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2000" b="1" dirty="0">
              <a:solidFill>
                <a:schemeClr val="tx2"/>
              </a:solidFill>
              <a:latin typeface="Courier New" charset="0"/>
            </a:endParaRPr>
          </a:p>
          <a:p>
            <a:pPr>
              <a:lnSpc>
                <a:spcPct val="50000"/>
              </a:lnSpc>
              <a:spcBef>
                <a:spcPct val="50000"/>
              </a:spcBef>
            </a:pPr>
            <a:endParaRPr lang="en-US" sz="2000" b="1" dirty="0">
              <a:solidFill>
                <a:schemeClr val="tx2"/>
              </a:solidFill>
              <a:latin typeface="Courier New" charset="0"/>
            </a:endParaRPr>
          </a:p>
          <a:p>
            <a:r>
              <a:rPr lang="en-US" sz="2000" b="1" dirty="0">
                <a:solidFill>
                  <a:srgbClr val="0000FF"/>
                </a:solidFill>
                <a:latin typeface="Courier New" charset="0"/>
              </a:rPr>
              <a:t>FA67h</a:t>
            </a:r>
          </a:p>
          <a:p>
            <a:r>
              <a:rPr lang="en-US" sz="2000" b="1" dirty="0">
                <a:solidFill>
                  <a:srgbClr val="0000FF"/>
                </a:solidFill>
                <a:latin typeface="Courier New" charset="0"/>
              </a:rPr>
              <a:t>36FAh</a:t>
            </a:r>
          </a:p>
          <a:p>
            <a:pPr>
              <a:lnSpc>
                <a:spcPct val="50000"/>
              </a:lnSpc>
              <a:spcBef>
                <a:spcPct val="50000"/>
              </a:spcBef>
            </a:pPr>
            <a:endParaRPr lang="en-US" sz="2000" b="1" dirty="0">
              <a:solidFill>
                <a:schemeClr val="tx2"/>
              </a:solidFill>
              <a:latin typeface="Courier New" charset="0"/>
            </a:endParaRPr>
          </a:p>
        </p:txBody>
      </p:sp>
    </p:spTree>
    <p:extLst>
      <p:ext uri="{BB962C8B-B14F-4D97-AF65-F5344CB8AC3E}">
        <p14:creationId xmlns="" xmlns:p14="http://schemas.microsoft.com/office/powerpoint/2010/main" val="2428217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Effect transition="in" filter="dissolve">
                                      <p:cBhvr>
                                        <p:cTn id="7" dur="500"/>
                                        <p:tgtEl>
                                          <p:spTgt spid="14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Shift and Rotate Applications</a:t>
            </a:r>
          </a:p>
        </p:txBody>
      </p:sp>
      <p:sp>
        <p:nvSpPr>
          <p:cNvPr id="79875" name="Rectangle 3"/>
          <p:cNvSpPr>
            <a:spLocks noGrp="1" noChangeArrowheads="1"/>
          </p:cNvSpPr>
          <p:nvPr>
            <p:ph type="body" idx="1"/>
          </p:nvPr>
        </p:nvSpPr>
        <p:spPr>
          <a:xfrm>
            <a:off x="1828800" y="1600200"/>
            <a:ext cx="6324600" cy="3276600"/>
          </a:xfrm>
        </p:spPr>
        <p:txBody>
          <a:bodyPr/>
          <a:lstStyle/>
          <a:p>
            <a:pPr>
              <a:spcBef>
                <a:spcPts val="1800"/>
              </a:spcBef>
            </a:pPr>
            <a:r>
              <a:rPr lang="en-US" dirty="0"/>
              <a:t>Shifting Multiple </a:t>
            </a:r>
            <a:r>
              <a:rPr lang="en-US" dirty="0" err="1"/>
              <a:t>Doublewords</a:t>
            </a:r>
            <a:r>
              <a:rPr lang="en-US" dirty="0"/>
              <a:t> </a:t>
            </a:r>
          </a:p>
          <a:p>
            <a:pPr>
              <a:spcBef>
                <a:spcPts val="1800"/>
              </a:spcBef>
            </a:pPr>
            <a:r>
              <a:rPr lang="en-US" dirty="0"/>
              <a:t>Binary Multiplication </a:t>
            </a:r>
          </a:p>
          <a:p>
            <a:pPr>
              <a:spcBef>
                <a:spcPts val="1800"/>
              </a:spcBef>
            </a:pPr>
            <a:r>
              <a:rPr lang="en-US" dirty="0"/>
              <a:t>Displaying Binary Bits </a:t>
            </a:r>
          </a:p>
          <a:p>
            <a:pPr>
              <a:spcBef>
                <a:spcPts val="1800"/>
              </a:spcBef>
            </a:pPr>
            <a:r>
              <a:rPr lang="en-US" dirty="0"/>
              <a:t>Isolating a Bit String </a:t>
            </a:r>
          </a:p>
        </p:txBody>
      </p:sp>
    </p:spTree>
    <p:extLst>
      <p:ext uri="{BB962C8B-B14F-4D97-AF65-F5344CB8AC3E}">
        <p14:creationId xmlns="" xmlns:p14="http://schemas.microsoft.com/office/powerpoint/2010/main" val="4178355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Shifting Multiple Doublewords</a:t>
            </a:r>
          </a:p>
        </p:txBody>
      </p:sp>
      <p:sp>
        <p:nvSpPr>
          <p:cNvPr id="94211" name="Rectangle 3"/>
          <p:cNvSpPr>
            <a:spLocks noGrp="1" noChangeArrowheads="1"/>
          </p:cNvSpPr>
          <p:nvPr>
            <p:ph type="body" idx="1"/>
          </p:nvPr>
        </p:nvSpPr>
        <p:spPr>
          <a:xfrm>
            <a:off x="685800" y="1143000"/>
            <a:ext cx="7772400" cy="2514600"/>
          </a:xfrm>
        </p:spPr>
        <p:txBody>
          <a:bodyPr>
            <a:normAutofit/>
          </a:bodyPr>
          <a:lstStyle/>
          <a:p>
            <a:pPr>
              <a:spcBef>
                <a:spcPts val="1800"/>
              </a:spcBef>
            </a:pPr>
            <a:r>
              <a:rPr lang="en-US" dirty="0"/>
              <a:t>Programs sometimes need to shift all bits within an array, as one might when moving a bitmapped graphic image from one screen location to another.</a:t>
            </a:r>
          </a:p>
          <a:p>
            <a:pPr>
              <a:spcBef>
                <a:spcPts val="1800"/>
              </a:spcBef>
            </a:pPr>
            <a:r>
              <a:rPr lang="en-US" dirty="0"/>
              <a:t>The following shifts an array of 3 </a:t>
            </a:r>
            <a:r>
              <a:rPr lang="en-US" i="1" dirty="0" err="1"/>
              <a:t>doublewords</a:t>
            </a:r>
            <a:r>
              <a:rPr lang="en-US" dirty="0"/>
              <a:t> 1 bit to the right </a:t>
            </a:r>
            <a:r>
              <a:rPr lang="en-US" dirty="0" smtClean="0"/>
              <a:t>:</a:t>
            </a:r>
            <a:endParaRPr lang="en-US" dirty="0"/>
          </a:p>
        </p:txBody>
      </p:sp>
      <p:sp>
        <p:nvSpPr>
          <p:cNvPr id="94212" name="Text Box 4"/>
          <p:cNvSpPr txBox="1">
            <a:spLocks noChangeArrowheads="1"/>
          </p:cNvSpPr>
          <p:nvPr/>
        </p:nvSpPr>
        <p:spPr bwMode="auto">
          <a:xfrm>
            <a:off x="228600" y="3429000"/>
            <a:ext cx="8839200" cy="2667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err="1">
                <a:latin typeface="Courier New" charset="0"/>
              </a:rPr>
              <a:t>ArraySize</a:t>
            </a:r>
            <a:r>
              <a:rPr lang="en-US" sz="2000" b="1" dirty="0">
                <a:latin typeface="Courier New" charset="0"/>
              </a:rPr>
              <a:t> = 3</a:t>
            </a:r>
          </a:p>
          <a:p>
            <a:pPr>
              <a:lnSpc>
                <a:spcPct val="50000"/>
              </a:lnSpc>
              <a:spcBef>
                <a:spcPct val="50000"/>
              </a:spcBef>
            </a:pPr>
            <a:r>
              <a:rPr lang="en-US" sz="2000" b="1" dirty="0">
                <a:latin typeface="Courier New" charset="0"/>
              </a:rPr>
              <a:t>array DWORD </a:t>
            </a:r>
            <a:r>
              <a:rPr lang="en-US" sz="2000" b="1" dirty="0" err="1">
                <a:latin typeface="Courier New" charset="0"/>
              </a:rPr>
              <a:t>ArraySize</a:t>
            </a:r>
            <a:r>
              <a:rPr lang="en-US" sz="2000" b="1" dirty="0">
                <a:latin typeface="Courier New" charset="0"/>
              </a:rPr>
              <a:t> DUP(99999999h</a:t>
            </a:r>
            <a:r>
              <a:rPr lang="en-US" sz="2000" b="1" dirty="0" smtClean="0">
                <a:latin typeface="Courier New" charset="0"/>
              </a:rPr>
              <a:t>)   ; </a:t>
            </a:r>
            <a:r>
              <a:rPr lang="en-US" sz="2000" b="1" dirty="0">
                <a:latin typeface="Courier New" charset="0"/>
              </a:rPr>
              <a:t>1001 1001...</a:t>
            </a: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a:latin typeface="Courier New" charset="0"/>
              </a:rPr>
              <a:t>mov esi,0</a:t>
            </a:r>
          </a:p>
          <a:p>
            <a:pPr>
              <a:lnSpc>
                <a:spcPct val="50000"/>
              </a:lnSpc>
              <a:spcBef>
                <a:spcPct val="50000"/>
              </a:spcBef>
            </a:pPr>
            <a:r>
              <a:rPr lang="en-US" sz="2000" b="1" dirty="0" err="1">
                <a:latin typeface="Courier New" charset="0"/>
              </a:rPr>
              <a:t>shr</a:t>
            </a:r>
            <a:r>
              <a:rPr lang="en-US" sz="2000" b="1" dirty="0">
                <a:latin typeface="Courier New" charset="0"/>
              </a:rPr>
              <a:t> array[</a:t>
            </a:r>
            <a:r>
              <a:rPr lang="en-US" sz="2000" b="1" dirty="0" err="1">
                <a:latin typeface="Courier New" charset="0"/>
              </a:rPr>
              <a:t>esi</a:t>
            </a:r>
            <a:r>
              <a:rPr lang="en-US" sz="2000" b="1" dirty="0">
                <a:latin typeface="Courier New" charset="0"/>
              </a:rPr>
              <a:t> + 8],</a:t>
            </a:r>
            <a:r>
              <a:rPr lang="en-US" sz="2000" b="1" dirty="0" smtClean="0">
                <a:latin typeface="Courier New" charset="0"/>
              </a:rPr>
              <a:t>1    ; </a:t>
            </a:r>
            <a:r>
              <a:rPr lang="en-US" sz="2000" b="1" dirty="0">
                <a:latin typeface="Courier New" charset="0"/>
              </a:rPr>
              <a:t>high </a:t>
            </a:r>
            <a:r>
              <a:rPr lang="en-US" sz="2000" b="1" dirty="0" err="1">
                <a:latin typeface="Courier New" charset="0"/>
              </a:rPr>
              <a:t>dword</a:t>
            </a:r>
            <a:endParaRPr lang="en-US" sz="2000" b="1" dirty="0">
              <a:latin typeface="Courier New" charset="0"/>
            </a:endParaRPr>
          </a:p>
          <a:p>
            <a:pPr>
              <a:lnSpc>
                <a:spcPct val="50000"/>
              </a:lnSpc>
              <a:spcBef>
                <a:spcPct val="50000"/>
              </a:spcBef>
            </a:pPr>
            <a:r>
              <a:rPr lang="en-US" sz="2000" b="1" dirty="0" err="1">
                <a:latin typeface="Courier New" charset="0"/>
              </a:rPr>
              <a:t>rcr</a:t>
            </a:r>
            <a:r>
              <a:rPr lang="en-US" sz="2000" b="1" dirty="0">
                <a:latin typeface="Courier New" charset="0"/>
              </a:rPr>
              <a:t> array[</a:t>
            </a:r>
            <a:r>
              <a:rPr lang="en-US" sz="2000" b="1" dirty="0" err="1">
                <a:latin typeface="Courier New" charset="0"/>
              </a:rPr>
              <a:t>esi</a:t>
            </a:r>
            <a:r>
              <a:rPr lang="en-US" sz="2000" b="1" dirty="0">
                <a:latin typeface="Courier New" charset="0"/>
              </a:rPr>
              <a:t> + 4],</a:t>
            </a:r>
            <a:r>
              <a:rPr lang="en-US" sz="2000" b="1" dirty="0" smtClean="0">
                <a:latin typeface="Courier New" charset="0"/>
              </a:rPr>
              <a:t>1    ; </a:t>
            </a:r>
            <a:r>
              <a:rPr lang="en-US" sz="2000" b="1" dirty="0">
                <a:latin typeface="Courier New" charset="0"/>
              </a:rPr>
              <a:t>middle </a:t>
            </a:r>
            <a:r>
              <a:rPr lang="en-US" sz="2000" b="1" dirty="0" err="1">
                <a:latin typeface="Courier New" charset="0"/>
              </a:rPr>
              <a:t>dword</a:t>
            </a:r>
            <a:r>
              <a:rPr lang="en-US" sz="2000" b="1" dirty="0">
                <a:latin typeface="Courier New" charset="0"/>
              </a:rPr>
              <a:t>, include Carry</a:t>
            </a:r>
          </a:p>
          <a:p>
            <a:pPr>
              <a:lnSpc>
                <a:spcPct val="50000"/>
              </a:lnSpc>
              <a:spcBef>
                <a:spcPct val="50000"/>
              </a:spcBef>
            </a:pPr>
            <a:r>
              <a:rPr lang="en-US" sz="2000" b="1" dirty="0" err="1">
                <a:latin typeface="Courier New" charset="0"/>
              </a:rPr>
              <a:t>rcr</a:t>
            </a:r>
            <a:r>
              <a:rPr lang="en-US" sz="2000" b="1" dirty="0">
                <a:latin typeface="Courier New" charset="0"/>
              </a:rPr>
              <a:t> array[</a:t>
            </a:r>
            <a:r>
              <a:rPr lang="en-US" sz="2000" b="1" dirty="0" err="1">
                <a:latin typeface="Courier New" charset="0"/>
              </a:rPr>
              <a:t>esi</a:t>
            </a:r>
            <a:r>
              <a:rPr lang="en-US" sz="2000" b="1" dirty="0">
                <a:latin typeface="Courier New" charset="0"/>
              </a:rPr>
              <a:t>],</a:t>
            </a:r>
            <a:r>
              <a:rPr lang="en-US" sz="2000" b="1" dirty="0" smtClean="0">
                <a:latin typeface="Courier New" charset="0"/>
              </a:rPr>
              <a:t>1        ; </a:t>
            </a:r>
            <a:r>
              <a:rPr lang="en-US" sz="2000" b="1" dirty="0">
                <a:latin typeface="Courier New" charset="0"/>
              </a:rPr>
              <a:t>low </a:t>
            </a:r>
            <a:r>
              <a:rPr lang="en-US" sz="2000" b="1" dirty="0" err="1">
                <a:latin typeface="Courier New" charset="0"/>
              </a:rPr>
              <a:t>dword</a:t>
            </a:r>
            <a:r>
              <a:rPr lang="en-US" sz="2000" b="1" dirty="0">
                <a:latin typeface="Courier New" charset="0"/>
              </a:rPr>
              <a:t>, include Carry</a:t>
            </a:r>
          </a:p>
        </p:txBody>
      </p:sp>
    </p:spTree>
    <p:extLst>
      <p:ext uri="{BB962C8B-B14F-4D97-AF65-F5344CB8AC3E}">
        <p14:creationId xmlns="" xmlns:p14="http://schemas.microsoft.com/office/powerpoint/2010/main" val="1056171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Binary Multiplication</a:t>
            </a:r>
          </a:p>
        </p:txBody>
      </p:sp>
      <p:sp>
        <p:nvSpPr>
          <p:cNvPr id="95235" name="Rectangle 3"/>
          <p:cNvSpPr>
            <a:spLocks noGrp="1" noChangeArrowheads="1"/>
          </p:cNvSpPr>
          <p:nvPr>
            <p:ph type="body" idx="1"/>
          </p:nvPr>
        </p:nvSpPr>
        <p:spPr>
          <a:xfrm>
            <a:off x="685800" y="1143000"/>
            <a:ext cx="7772400" cy="3429000"/>
          </a:xfrm>
        </p:spPr>
        <p:txBody>
          <a:bodyPr>
            <a:normAutofit/>
          </a:bodyPr>
          <a:lstStyle/>
          <a:p>
            <a:pPr>
              <a:spcBef>
                <a:spcPts val="1776"/>
              </a:spcBef>
            </a:pPr>
            <a:r>
              <a:rPr lang="en-US" dirty="0"/>
              <a:t>We already know that SHL performs unsigned multiplication efficiently when the multiplier is a power of 2. </a:t>
            </a:r>
          </a:p>
          <a:p>
            <a:pPr>
              <a:spcBef>
                <a:spcPts val="1776"/>
              </a:spcBef>
            </a:pPr>
            <a:r>
              <a:rPr lang="en-US" dirty="0"/>
              <a:t>You can factor any binary number into powers of 2. </a:t>
            </a:r>
          </a:p>
          <a:p>
            <a:pPr lvl="1">
              <a:spcBef>
                <a:spcPts val="1776"/>
              </a:spcBef>
            </a:pPr>
            <a:r>
              <a:rPr lang="en-US" dirty="0"/>
              <a:t>For example, to multiply EAX * 36, factor 36 into 32 + 4 and use the distributive property of multiplication to carry out the operation:</a:t>
            </a:r>
          </a:p>
        </p:txBody>
      </p:sp>
      <p:sp>
        <p:nvSpPr>
          <p:cNvPr id="95236" name="Text Box 4"/>
          <p:cNvSpPr txBox="1">
            <a:spLocks noChangeArrowheads="1"/>
          </p:cNvSpPr>
          <p:nvPr/>
        </p:nvSpPr>
        <p:spPr bwMode="auto">
          <a:xfrm>
            <a:off x="228600" y="4343400"/>
            <a:ext cx="3733800" cy="1828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EAX * 36 </a:t>
            </a:r>
          </a:p>
          <a:p>
            <a:r>
              <a:rPr lang="en-US" sz="2000" b="1" dirty="0">
                <a:latin typeface="Courier New" charset="0"/>
              </a:rPr>
              <a:t>= EAX * (32 + 4)</a:t>
            </a:r>
          </a:p>
          <a:p>
            <a:r>
              <a:rPr lang="en-US" sz="2000" b="1" dirty="0">
                <a:latin typeface="Courier New" charset="0"/>
              </a:rPr>
              <a:t>= (EAX * 32)+(EAX * 4)</a:t>
            </a:r>
          </a:p>
        </p:txBody>
      </p:sp>
      <p:sp>
        <p:nvSpPr>
          <p:cNvPr id="95238" name="Text Box 6"/>
          <p:cNvSpPr txBox="1">
            <a:spLocks noChangeArrowheads="1"/>
          </p:cNvSpPr>
          <p:nvPr/>
        </p:nvSpPr>
        <p:spPr bwMode="auto">
          <a:xfrm>
            <a:off x="4038600" y="4343400"/>
            <a:ext cx="4648200" cy="1828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86000" algn="l"/>
                <a:tab pos="4114800" algn="l"/>
              </a:tabLst>
              <a:defRPr sz="2400">
                <a:solidFill>
                  <a:schemeClr val="tx1"/>
                </a:solidFill>
                <a:latin typeface="Times New Roman" charset="0"/>
                <a:ea typeface="ＭＳ Ｐゴシック" charset="0"/>
              </a:defRPr>
            </a:lvl1pPr>
            <a:lvl2pPr>
              <a:tabLst>
                <a:tab pos="457200" algn="l"/>
                <a:tab pos="2286000" algn="l"/>
                <a:tab pos="4114800" algn="l"/>
              </a:tabLst>
              <a:defRPr sz="2400">
                <a:solidFill>
                  <a:schemeClr val="tx1"/>
                </a:solidFill>
                <a:latin typeface="Times New Roman" charset="0"/>
                <a:ea typeface="ＭＳ Ｐゴシック" charset="0"/>
              </a:defRPr>
            </a:lvl2pPr>
            <a:lvl3pPr>
              <a:tabLst>
                <a:tab pos="457200" algn="l"/>
                <a:tab pos="2286000" algn="l"/>
                <a:tab pos="4114800" algn="l"/>
              </a:tabLst>
              <a:defRPr sz="2400">
                <a:solidFill>
                  <a:schemeClr val="tx1"/>
                </a:solidFill>
                <a:latin typeface="Times New Roman" charset="0"/>
                <a:ea typeface="ＭＳ Ｐゴシック" charset="0"/>
              </a:defRPr>
            </a:lvl3pPr>
            <a:lvl4pPr>
              <a:tabLst>
                <a:tab pos="457200" algn="l"/>
                <a:tab pos="2286000" algn="l"/>
                <a:tab pos="4114800" algn="l"/>
              </a:tabLst>
              <a:defRPr sz="2400">
                <a:solidFill>
                  <a:schemeClr val="tx1"/>
                </a:solidFill>
                <a:latin typeface="Times New Roman" charset="0"/>
                <a:ea typeface="ＭＳ Ｐゴシック" charset="0"/>
              </a:defRPr>
            </a:lvl4pPr>
            <a:lvl5pPr>
              <a:tabLst>
                <a:tab pos="457200" algn="l"/>
                <a:tab pos="22860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860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860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860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860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eax,123</a:t>
            </a:r>
          </a:p>
          <a:p>
            <a:r>
              <a:rPr lang="en-US" sz="2000" b="1" dirty="0">
                <a:latin typeface="Courier New" charset="0"/>
              </a:rPr>
              <a:t>mov </a:t>
            </a:r>
            <a:r>
              <a:rPr lang="en-US" sz="2000" b="1" dirty="0" err="1">
                <a:latin typeface="Courier New" charset="0"/>
              </a:rPr>
              <a:t>ebx,eax</a:t>
            </a:r>
            <a:endParaRPr lang="en-US" sz="2000" b="1" dirty="0">
              <a:latin typeface="Courier New" charset="0"/>
            </a:endParaRPr>
          </a:p>
          <a:p>
            <a:r>
              <a:rPr lang="en-US" sz="2000" b="1" dirty="0" err="1">
                <a:latin typeface="Courier New" charset="0"/>
              </a:rPr>
              <a:t>shl</a:t>
            </a:r>
            <a:r>
              <a:rPr lang="en-US" sz="2000" b="1" dirty="0">
                <a:latin typeface="Courier New" charset="0"/>
              </a:rPr>
              <a:t> eax,5	; </a:t>
            </a:r>
            <a:r>
              <a:rPr lang="en-US" sz="2000" b="1" dirty="0" err="1">
                <a:latin typeface="Courier New" charset="0"/>
              </a:rPr>
              <a:t>mult</a:t>
            </a:r>
            <a:r>
              <a:rPr lang="en-US" sz="2000" b="1" dirty="0">
                <a:latin typeface="Courier New" charset="0"/>
              </a:rPr>
              <a:t> by 2</a:t>
            </a:r>
            <a:r>
              <a:rPr lang="en-US" sz="2000" b="1" baseline="30000" dirty="0">
                <a:latin typeface="Courier New" charset="0"/>
              </a:rPr>
              <a:t>5</a:t>
            </a:r>
          </a:p>
          <a:p>
            <a:r>
              <a:rPr lang="en-US" sz="2000" b="1" dirty="0" err="1">
                <a:latin typeface="Courier New" charset="0"/>
              </a:rPr>
              <a:t>shl</a:t>
            </a:r>
            <a:r>
              <a:rPr lang="en-US" sz="2000" b="1" dirty="0">
                <a:latin typeface="Courier New" charset="0"/>
              </a:rPr>
              <a:t> ebx,2	; </a:t>
            </a:r>
            <a:r>
              <a:rPr lang="en-US" sz="2000" b="1" dirty="0" err="1">
                <a:latin typeface="Courier New" charset="0"/>
              </a:rPr>
              <a:t>mult</a:t>
            </a:r>
            <a:r>
              <a:rPr lang="en-US" sz="2000" b="1" dirty="0">
                <a:latin typeface="Courier New" charset="0"/>
              </a:rPr>
              <a:t> by 2</a:t>
            </a:r>
            <a:r>
              <a:rPr lang="en-US" sz="2000" b="1" baseline="30000" dirty="0">
                <a:latin typeface="Courier New" charset="0"/>
              </a:rPr>
              <a:t>2</a:t>
            </a:r>
          </a:p>
          <a:p>
            <a:r>
              <a:rPr lang="en-US" sz="2000" b="1" dirty="0">
                <a:latin typeface="Courier New" charset="0"/>
              </a:rPr>
              <a:t>add </a:t>
            </a:r>
            <a:r>
              <a:rPr lang="en-US" sz="2000" b="1" dirty="0" err="1">
                <a:latin typeface="Courier New" charset="0"/>
              </a:rPr>
              <a:t>eax,ebx</a:t>
            </a:r>
            <a:endParaRPr lang="en-US" sz="2000" b="1" dirty="0">
              <a:latin typeface="Courier New" charset="0"/>
            </a:endParaRPr>
          </a:p>
        </p:txBody>
      </p:sp>
    </p:spTree>
    <p:extLst>
      <p:ext uri="{BB962C8B-B14F-4D97-AF65-F5344CB8AC3E}">
        <p14:creationId xmlns="" xmlns:p14="http://schemas.microsoft.com/office/powerpoint/2010/main" val="923808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box(in)">
                                      <p:cBhvr>
                                        <p:cTn id="7"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dirty="0" smtClean="0"/>
              <a:t>Drill . </a:t>
            </a:r>
            <a:r>
              <a:rPr lang="en-US" dirty="0"/>
              <a:t>. .</a:t>
            </a:r>
          </a:p>
        </p:txBody>
      </p:sp>
      <p:sp>
        <p:nvSpPr>
          <p:cNvPr id="135171" name="Text Box 3"/>
          <p:cNvSpPr txBox="1">
            <a:spLocks noChangeArrowheads="1"/>
          </p:cNvSpPr>
          <p:nvPr/>
        </p:nvSpPr>
        <p:spPr bwMode="auto">
          <a:xfrm>
            <a:off x="914400" y="2362200"/>
            <a:ext cx="7239000" cy="3810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ax,</a:t>
            </a:r>
            <a:r>
              <a:rPr lang="en-US" sz="2000" b="1" dirty="0" smtClean="0">
                <a:latin typeface="Courier New" charset="0"/>
              </a:rPr>
              <a:t>2              ; </a:t>
            </a:r>
            <a:r>
              <a:rPr lang="en-US" sz="2000" b="1" dirty="0">
                <a:latin typeface="Courier New" charset="0"/>
              </a:rPr>
              <a:t>test value</a:t>
            </a:r>
          </a:p>
          <a:p>
            <a:endParaRPr lang="en-US" sz="2000" b="1" dirty="0">
              <a:latin typeface="Courier New" charset="0"/>
            </a:endParaRPr>
          </a:p>
          <a:p>
            <a:r>
              <a:rPr lang="en-US" sz="2000" b="1" dirty="0">
                <a:latin typeface="Courier New" charset="0"/>
              </a:rPr>
              <a:t>mov </a:t>
            </a:r>
            <a:r>
              <a:rPr lang="en-US" sz="2000" b="1" dirty="0" err="1">
                <a:latin typeface="Courier New" charset="0"/>
              </a:rPr>
              <a:t>dx,ax</a:t>
            </a:r>
            <a:endParaRPr lang="en-US" sz="2000" b="1" dirty="0">
              <a:latin typeface="Courier New" charset="0"/>
            </a:endParaRPr>
          </a:p>
          <a:p>
            <a:r>
              <a:rPr lang="en-US" sz="2000" b="1" dirty="0" err="1">
                <a:latin typeface="Courier New" charset="0"/>
              </a:rPr>
              <a:t>shl</a:t>
            </a:r>
            <a:r>
              <a:rPr lang="en-US" sz="2000" b="1" dirty="0">
                <a:latin typeface="Courier New" charset="0"/>
              </a:rPr>
              <a:t> dx,</a:t>
            </a:r>
            <a:r>
              <a:rPr lang="en-US" sz="2000" b="1" dirty="0" smtClean="0">
                <a:latin typeface="Courier New" charset="0"/>
              </a:rPr>
              <a:t>4              ; </a:t>
            </a:r>
            <a:r>
              <a:rPr lang="en-US" sz="2000" b="1" dirty="0">
                <a:latin typeface="Courier New" charset="0"/>
              </a:rPr>
              <a:t>AX * 16</a:t>
            </a:r>
          </a:p>
          <a:p>
            <a:r>
              <a:rPr lang="en-US" sz="2000" b="1" dirty="0">
                <a:latin typeface="Courier New" charset="0"/>
              </a:rPr>
              <a:t>push </a:t>
            </a:r>
            <a:r>
              <a:rPr lang="en-US" sz="2000" b="1" dirty="0" smtClean="0">
                <a:latin typeface="Courier New" charset="0"/>
              </a:rPr>
              <a:t>dx               ; </a:t>
            </a:r>
            <a:r>
              <a:rPr lang="en-US" sz="2000" b="1" dirty="0">
                <a:latin typeface="Courier New" charset="0"/>
              </a:rPr>
              <a:t>save for later</a:t>
            </a:r>
          </a:p>
          <a:p>
            <a:r>
              <a:rPr lang="en-US" sz="2000" b="1" dirty="0">
                <a:latin typeface="Courier New" charset="0"/>
              </a:rPr>
              <a:t>mov </a:t>
            </a:r>
            <a:r>
              <a:rPr lang="en-US" sz="2000" b="1" dirty="0" err="1">
                <a:latin typeface="Courier New" charset="0"/>
              </a:rPr>
              <a:t>dx,ax</a:t>
            </a:r>
            <a:endParaRPr lang="en-US" sz="2000" b="1" dirty="0">
              <a:latin typeface="Courier New" charset="0"/>
            </a:endParaRPr>
          </a:p>
          <a:p>
            <a:r>
              <a:rPr lang="en-US" sz="2000" b="1" dirty="0" err="1">
                <a:latin typeface="Courier New" charset="0"/>
              </a:rPr>
              <a:t>shl</a:t>
            </a:r>
            <a:r>
              <a:rPr lang="en-US" sz="2000" b="1" dirty="0">
                <a:latin typeface="Courier New" charset="0"/>
              </a:rPr>
              <a:t> dx,</a:t>
            </a:r>
            <a:r>
              <a:rPr lang="en-US" sz="2000" b="1" dirty="0" smtClean="0">
                <a:latin typeface="Courier New" charset="0"/>
              </a:rPr>
              <a:t>3              ; </a:t>
            </a:r>
            <a:r>
              <a:rPr lang="en-US" sz="2000" b="1" dirty="0">
                <a:latin typeface="Courier New" charset="0"/>
              </a:rPr>
              <a:t>AX * 8</a:t>
            </a:r>
          </a:p>
          <a:p>
            <a:r>
              <a:rPr lang="en-US" sz="2000" b="1" dirty="0" err="1">
                <a:latin typeface="Courier New" charset="0"/>
              </a:rPr>
              <a:t>shl</a:t>
            </a:r>
            <a:r>
              <a:rPr lang="en-US" sz="2000" b="1" dirty="0">
                <a:latin typeface="Courier New" charset="0"/>
              </a:rPr>
              <a:t> ax,</a:t>
            </a:r>
            <a:r>
              <a:rPr lang="en-US" sz="2000" b="1" dirty="0" smtClean="0">
                <a:latin typeface="Courier New" charset="0"/>
              </a:rPr>
              <a:t>1              ; </a:t>
            </a:r>
            <a:r>
              <a:rPr lang="en-US" sz="2000" b="1" dirty="0">
                <a:latin typeface="Courier New" charset="0"/>
              </a:rPr>
              <a:t>AX * 2</a:t>
            </a:r>
          </a:p>
          <a:p>
            <a:r>
              <a:rPr lang="en-US" sz="2000" b="1" dirty="0">
                <a:latin typeface="Courier New" charset="0"/>
              </a:rPr>
              <a:t>add </a:t>
            </a:r>
            <a:r>
              <a:rPr lang="en-US" sz="2000" b="1" dirty="0" err="1">
                <a:latin typeface="Courier New" charset="0"/>
              </a:rPr>
              <a:t>ax,</a:t>
            </a:r>
            <a:r>
              <a:rPr lang="en-US" sz="2000" b="1" dirty="0" err="1" smtClean="0">
                <a:latin typeface="Courier New" charset="0"/>
              </a:rPr>
              <a:t>dx</a:t>
            </a:r>
            <a:r>
              <a:rPr lang="en-US" sz="2000" b="1" dirty="0" smtClean="0">
                <a:latin typeface="Courier New" charset="0"/>
              </a:rPr>
              <a:t>             ; </a:t>
            </a:r>
            <a:r>
              <a:rPr lang="en-US" sz="2000" b="1" dirty="0">
                <a:latin typeface="Courier New" charset="0"/>
              </a:rPr>
              <a:t>AX * 10</a:t>
            </a:r>
          </a:p>
          <a:p>
            <a:r>
              <a:rPr lang="en-US" sz="2000" b="1" dirty="0">
                <a:latin typeface="Courier New" charset="0"/>
              </a:rPr>
              <a:t>pop </a:t>
            </a:r>
            <a:r>
              <a:rPr lang="en-US" sz="2000" b="1" dirty="0" smtClean="0">
                <a:latin typeface="Courier New" charset="0"/>
              </a:rPr>
              <a:t>dx                ; </a:t>
            </a:r>
            <a:r>
              <a:rPr lang="en-US" sz="2000" b="1" dirty="0">
                <a:latin typeface="Courier New" charset="0"/>
              </a:rPr>
              <a:t>recall AX * 16</a:t>
            </a:r>
          </a:p>
          <a:p>
            <a:r>
              <a:rPr lang="en-US" sz="2000" b="1" dirty="0">
                <a:latin typeface="Courier New" charset="0"/>
              </a:rPr>
              <a:t>add </a:t>
            </a:r>
            <a:r>
              <a:rPr lang="en-US" sz="2000" b="1" dirty="0" err="1">
                <a:latin typeface="Courier New" charset="0"/>
              </a:rPr>
              <a:t>ax,</a:t>
            </a:r>
            <a:r>
              <a:rPr lang="en-US" sz="2000" b="1" dirty="0" err="1" smtClean="0">
                <a:latin typeface="Courier New" charset="0"/>
              </a:rPr>
              <a:t>dx</a:t>
            </a:r>
            <a:r>
              <a:rPr lang="en-US" sz="2000" b="1" dirty="0" smtClean="0">
                <a:latin typeface="Courier New" charset="0"/>
              </a:rPr>
              <a:t>             ; </a:t>
            </a:r>
            <a:r>
              <a:rPr lang="en-US" sz="2000" b="1" dirty="0">
                <a:latin typeface="Courier New" charset="0"/>
              </a:rPr>
              <a:t>AX * 26</a:t>
            </a:r>
          </a:p>
        </p:txBody>
      </p:sp>
      <p:sp>
        <p:nvSpPr>
          <p:cNvPr id="135172" name="Text Box 4"/>
          <p:cNvSpPr txBox="1">
            <a:spLocks noChangeArrowheads="1"/>
          </p:cNvSpPr>
          <p:nvPr/>
        </p:nvSpPr>
        <p:spPr bwMode="auto">
          <a:xfrm>
            <a:off x="457200" y="1219200"/>
            <a:ext cx="82296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400" dirty="0">
                <a:latin typeface="Arial"/>
                <a:cs typeface="Arial"/>
              </a:rPr>
              <a:t>Multiply AX by 26, using shifting and addition instructions. </a:t>
            </a:r>
            <a:endParaRPr lang="en-US" sz="2400" dirty="0" smtClean="0">
              <a:latin typeface="Arial"/>
              <a:cs typeface="Arial"/>
            </a:endParaRPr>
          </a:p>
          <a:p>
            <a:pPr algn="ctr"/>
            <a:r>
              <a:rPr lang="en-US" sz="2400" i="1" dirty="0" smtClean="0">
                <a:solidFill>
                  <a:srgbClr val="0000FF"/>
                </a:solidFill>
                <a:latin typeface="Arial"/>
                <a:cs typeface="Arial"/>
              </a:rPr>
              <a:t>Hint</a:t>
            </a:r>
            <a:r>
              <a:rPr lang="en-US" sz="2400" i="1" dirty="0">
                <a:latin typeface="Arial"/>
                <a:cs typeface="Arial"/>
              </a:rPr>
              <a:t>:</a:t>
            </a:r>
            <a:r>
              <a:rPr lang="en-US" sz="2400" dirty="0">
                <a:latin typeface="Arial"/>
                <a:cs typeface="Arial"/>
              </a:rPr>
              <a:t> 26 = 16 + 8 + 2.</a:t>
            </a:r>
          </a:p>
        </p:txBody>
      </p:sp>
    </p:spTree>
    <p:extLst>
      <p:ext uri="{BB962C8B-B14F-4D97-AF65-F5344CB8AC3E}">
        <p14:creationId xmlns="" xmlns:p14="http://schemas.microsoft.com/office/powerpoint/2010/main" val="2664735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dissolve">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Displaying Binary Bits</a:t>
            </a:r>
          </a:p>
        </p:txBody>
      </p:sp>
      <p:sp>
        <p:nvSpPr>
          <p:cNvPr id="96259" name="Rectangle 3"/>
          <p:cNvSpPr>
            <a:spLocks noGrp="1" noChangeArrowheads="1"/>
          </p:cNvSpPr>
          <p:nvPr>
            <p:ph type="body" idx="1"/>
          </p:nvPr>
        </p:nvSpPr>
        <p:spPr>
          <a:xfrm>
            <a:off x="685800" y="1066800"/>
            <a:ext cx="7924800" cy="1371600"/>
          </a:xfrm>
        </p:spPr>
        <p:txBody>
          <a:bodyPr>
            <a:normAutofit/>
          </a:bodyPr>
          <a:lstStyle/>
          <a:p>
            <a:pPr marL="0" indent="0">
              <a:spcBef>
                <a:spcPts val="0"/>
              </a:spcBef>
              <a:buFontTx/>
              <a:buNone/>
            </a:pPr>
            <a:r>
              <a:rPr lang="en-US" i="1" dirty="0">
                <a:solidFill>
                  <a:srgbClr val="0000FF"/>
                </a:solidFill>
              </a:rPr>
              <a:t>Algorithm</a:t>
            </a:r>
            <a:r>
              <a:rPr lang="en-US" i="1" dirty="0"/>
              <a:t>:</a:t>
            </a:r>
            <a:r>
              <a:rPr lang="en-US" dirty="0"/>
              <a:t> Shift MSB into the Carry flag; If CF = 1, append a "1" character to a string; otherwise, append a "0" character. Repeat in a loop, 32 times.</a:t>
            </a:r>
          </a:p>
        </p:txBody>
      </p:sp>
      <p:sp>
        <p:nvSpPr>
          <p:cNvPr id="96260" name="Text Box 4"/>
          <p:cNvSpPr txBox="1">
            <a:spLocks noChangeArrowheads="1"/>
          </p:cNvSpPr>
          <p:nvPr/>
        </p:nvSpPr>
        <p:spPr bwMode="auto">
          <a:xfrm>
            <a:off x="1600200" y="2667000"/>
            <a:ext cx="6096000" cy="3810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smtClean="0">
                <a:latin typeface="Courier New" charset="0"/>
              </a:rPr>
              <a:t>    buffer </a:t>
            </a:r>
            <a:r>
              <a:rPr lang="en-US" sz="2000" b="1" dirty="0">
                <a:latin typeface="Courier New" charset="0"/>
              </a:rPr>
              <a:t>BYTE 32 DUP(0),0</a:t>
            </a:r>
          </a:p>
          <a:p>
            <a:r>
              <a:rPr lang="en-US" sz="2000" b="1" dirty="0">
                <a:latin typeface="Courier New" charset="0"/>
              </a:rPr>
              <a:t>.code</a:t>
            </a:r>
          </a:p>
          <a:p>
            <a:r>
              <a:rPr lang="en-US" sz="2000" b="1" dirty="0" smtClean="0">
                <a:latin typeface="Courier New" charset="0"/>
              </a:rPr>
              <a:t>    mov </a:t>
            </a:r>
            <a:r>
              <a:rPr lang="en-US" sz="2000" b="1" dirty="0">
                <a:latin typeface="Courier New" charset="0"/>
              </a:rPr>
              <a:t>ecx,32</a:t>
            </a:r>
          </a:p>
          <a:p>
            <a:r>
              <a:rPr lang="en-US" sz="2000" b="1" dirty="0" smtClean="0">
                <a:latin typeface="Courier New" charset="0"/>
              </a:rPr>
              <a:t>    mov </a:t>
            </a:r>
            <a:r>
              <a:rPr lang="en-US" sz="2000" b="1" dirty="0" err="1">
                <a:latin typeface="Courier New" charset="0"/>
              </a:rPr>
              <a:t>esi,OFFSET</a:t>
            </a:r>
            <a:r>
              <a:rPr lang="en-US" sz="2000" b="1" dirty="0">
                <a:latin typeface="Courier New" charset="0"/>
              </a:rPr>
              <a:t> buffer</a:t>
            </a:r>
          </a:p>
          <a:p>
            <a:r>
              <a:rPr lang="en-US" sz="2000" b="1" dirty="0">
                <a:latin typeface="Courier New" charset="0"/>
              </a:rPr>
              <a:t>L1</a:t>
            </a:r>
            <a:r>
              <a:rPr lang="en-US" sz="2000" b="1" dirty="0" smtClean="0">
                <a:latin typeface="Courier New" charset="0"/>
              </a:rPr>
              <a:t>: </a:t>
            </a:r>
            <a:r>
              <a:rPr lang="en-US" sz="2000" b="1" dirty="0" err="1" smtClean="0">
                <a:latin typeface="Courier New" charset="0"/>
              </a:rPr>
              <a:t>shl</a:t>
            </a:r>
            <a:r>
              <a:rPr lang="en-US" sz="2000" b="1" dirty="0" smtClean="0">
                <a:latin typeface="Courier New" charset="0"/>
              </a:rPr>
              <a:t> </a:t>
            </a:r>
            <a:r>
              <a:rPr lang="en-US" sz="2000" b="1" dirty="0">
                <a:latin typeface="Courier New" charset="0"/>
              </a:rPr>
              <a:t>eax,1</a:t>
            </a:r>
          </a:p>
          <a:p>
            <a:r>
              <a:rPr lang="en-US" sz="2000" b="1" dirty="0" smtClean="0">
                <a:latin typeface="Courier New" charset="0"/>
              </a:rPr>
              <a:t>    mov </a:t>
            </a:r>
            <a:r>
              <a:rPr lang="en-US" sz="2000" b="1" dirty="0">
                <a:latin typeface="Courier New" charset="0"/>
              </a:rPr>
              <a:t>BYTE PTR [</a:t>
            </a:r>
            <a:r>
              <a:rPr lang="en-US" sz="2000" b="1" dirty="0" err="1">
                <a:latin typeface="Courier New" charset="0"/>
              </a:rPr>
              <a:t>esi</a:t>
            </a:r>
            <a:r>
              <a:rPr lang="en-US" sz="2000" b="1" dirty="0">
                <a:latin typeface="Courier New" charset="0"/>
              </a:rPr>
              <a:t>],'</a:t>
            </a:r>
            <a:r>
              <a:rPr lang="en-US" sz="2000" b="1" dirty="0" smtClean="0">
                <a:latin typeface="Courier New" charset="0"/>
              </a:rPr>
              <a:t>0’</a:t>
            </a:r>
            <a:endParaRPr lang="en-US" sz="2000" b="1" dirty="0">
              <a:latin typeface="Courier New" charset="0"/>
            </a:endParaRPr>
          </a:p>
          <a:p>
            <a:r>
              <a:rPr lang="en-US" sz="2000" b="1" dirty="0" smtClean="0">
                <a:latin typeface="Courier New" charset="0"/>
              </a:rPr>
              <a:t>    </a:t>
            </a:r>
            <a:r>
              <a:rPr lang="en-US" sz="2000" b="1" dirty="0" err="1" smtClean="0">
                <a:latin typeface="Courier New" charset="0"/>
              </a:rPr>
              <a:t>jnc</a:t>
            </a:r>
            <a:r>
              <a:rPr lang="en-US" sz="2000" b="1" dirty="0" smtClean="0">
                <a:latin typeface="Courier New" charset="0"/>
              </a:rPr>
              <a:t> </a:t>
            </a:r>
            <a:r>
              <a:rPr lang="en-US" sz="2000" b="1" dirty="0">
                <a:latin typeface="Courier New" charset="0"/>
              </a:rPr>
              <a:t>L2</a:t>
            </a:r>
          </a:p>
          <a:p>
            <a:r>
              <a:rPr lang="en-US" sz="2000" b="1" dirty="0" smtClean="0">
                <a:latin typeface="Courier New" charset="0"/>
              </a:rPr>
              <a:t>    mov </a:t>
            </a:r>
            <a:r>
              <a:rPr lang="en-US" sz="2000" b="1" dirty="0">
                <a:latin typeface="Courier New" charset="0"/>
              </a:rPr>
              <a:t>BYTE PTR [</a:t>
            </a:r>
            <a:r>
              <a:rPr lang="en-US" sz="2000" b="1" dirty="0" err="1">
                <a:latin typeface="Courier New" charset="0"/>
              </a:rPr>
              <a:t>esi</a:t>
            </a:r>
            <a:r>
              <a:rPr lang="en-US" sz="2000" b="1" dirty="0">
                <a:latin typeface="Courier New" charset="0"/>
              </a:rPr>
              <a:t>],'1'</a:t>
            </a:r>
          </a:p>
          <a:p>
            <a:r>
              <a:rPr lang="en-US" sz="2000" b="1" dirty="0">
                <a:latin typeface="Courier New" charset="0"/>
              </a:rPr>
              <a:t>L2</a:t>
            </a:r>
            <a:r>
              <a:rPr lang="en-US" sz="2000" b="1" dirty="0" smtClean="0">
                <a:latin typeface="Courier New" charset="0"/>
              </a:rPr>
              <a:t>: </a:t>
            </a:r>
            <a:r>
              <a:rPr lang="en-US" sz="2000" b="1" dirty="0" err="1" smtClean="0">
                <a:latin typeface="Courier New" charset="0"/>
              </a:rPr>
              <a:t>inc</a:t>
            </a:r>
            <a:r>
              <a:rPr lang="en-US" sz="2000" b="1" dirty="0" smtClean="0">
                <a:latin typeface="Courier New" charset="0"/>
              </a:rPr>
              <a:t> </a:t>
            </a:r>
            <a:r>
              <a:rPr lang="en-US" sz="2000" b="1" dirty="0" err="1" smtClean="0">
                <a:latin typeface="Courier New" charset="0"/>
              </a:rPr>
              <a:t>esi</a:t>
            </a:r>
            <a:endParaRPr lang="en-US" sz="2000" b="1" dirty="0" smtClean="0">
              <a:latin typeface="Courier New" charset="0"/>
            </a:endParaRPr>
          </a:p>
          <a:p>
            <a:r>
              <a:rPr lang="en-US" sz="2000" b="1" dirty="0">
                <a:latin typeface="Courier New" charset="0"/>
              </a:rPr>
              <a:t> </a:t>
            </a:r>
            <a:r>
              <a:rPr lang="en-US" sz="2000" b="1" dirty="0" smtClean="0">
                <a:latin typeface="Courier New" charset="0"/>
              </a:rPr>
              <a:t>   loop </a:t>
            </a:r>
            <a:r>
              <a:rPr lang="en-US" sz="2000" b="1" dirty="0">
                <a:latin typeface="Courier New" charset="0"/>
              </a:rPr>
              <a:t>L1</a:t>
            </a:r>
          </a:p>
        </p:txBody>
      </p:sp>
    </p:spTree>
    <p:extLst>
      <p:ext uri="{BB962C8B-B14F-4D97-AF65-F5344CB8AC3E}">
        <p14:creationId xmlns="" xmlns:p14="http://schemas.microsoft.com/office/powerpoint/2010/main" val="1610119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Isolating a Bit String</a:t>
            </a:r>
          </a:p>
        </p:txBody>
      </p:sp>
      <p:sp>
        <p:nvSpPr>
          <p:cNvPr id="97283" name="Rectangle 3"/>
          <p:cNvSpPr>
            <a:spLocks noGrp="1" noChangeArrowheads="1"/>
          </p:cNvSpPr>
          <p:nvPr>
            <p:ph type="body" idx="1"/>
          </p:nvPr>
        </p:nvSpPr>
        <p:spPr>
          <a:xfrm>
            <a:off x="685800" y="1143000"/>
            <a:ext cx="7772400" cy="990600"/>
          </a:xfrm>
        </p:spPr>
        <p:txBody>
          <a:bodyPr/>
          <a:lstStyle/>
          <a:p>
            <a:pPr>
              <a:spcBef>
                <a:spcPts val="0"/>
              </a:spcBef>
            </a:pPr>
            <a:r>
              <a:rPr lang="en-US" dirty="0"/>
              <a:t>The MS-DOS file date field packs the year, month, and day into 16 bits:</a:t>
            </a:r>
          </a:p>
        </p:txBody>
      </p:sp>
      <p:graphicFrame>
        <p:nvGraphicFramePr>
          <p:cNvPr id="97284" name="Object 4"/>
          <p:cNvGraphicFramePr>
            <a:graphicFrameLocks noChangeAspect="1"/>
          </p:cNvGraphicFramePr>
          <p:nvPr>
            <p:extLst>
              <p:ext uri="{D42A27DB-BD31-4B8C-83A1-F6EECF244321}">
                <p14:modId xmlns="" xmlns:p14="http://schemas.microsoft.com/office/powerpoint/2010/main" val="4257578492"/>
              </p:ext>
            </p:extLst>
          </p:nvPr>
        </p:nvGraphicFramePr>
        <p:xfrm>
          <a:off x="1371600" y="1981200"/>
          <a:ext cx="6569872" cy="2147690"/>
        </p:xfrm>
        <a:graphic>
          <a:graphicData uri="http://schemas.openxmlformats.org/presentationml/2006/ole">
            <p:oleObj spid="_x0000_s23680" name="VISIO" r:id="rId3" imgW="3745992" imgH="1094232" progId="">
              <p:embed/>
            </p:oleObj>
          </a:graphicData>
        </a:graphic>
      </p:graphicFrame>
      <p:grpSp>
        <p:nvGrpSpPr>
          <p:cNvPr id="97287" name="Group 7"/>
          <p:cNvGrpSpPr>
            <a:grpSpLocks/>
          </p:cNvGrpSpPr>
          <p:nvPr/>
        </p:nvGrpSpPr>
        <p:grpSpPr bwMode="auto">
          <a:xfrm>
            <a:off x="457200" y="4321175"/>
            <a:ext cx="8077200" cy="2079625"/>
            <a:chOff x="288" y="2496"/>
            <a:chExt cx="5088" cy="1310"/>
          </a:xfrm>
        </p:grpSpPr>
        <p:sp>
          <p:nvSpPr>
            <p:cNvPr id="97285" name="Text Box 5"/>
            <p:cNvSpPr txBox="1">
              <a:spLocks noChangeArrowheads="1"/>
            </p:cNvSpPr>
            <p:nvPr/>
          </p:nvSpPr>
          <p:spPr bwMode="auto">
            <a:xfrm>
              <a:off x="624" y="2846"/>
              <a:ext cx="4752" cy="9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t>
              </a:r>
              <a:r>
                <a:rPr lang="en-US" sz="2000" b="1" dirty="0" err="1">
                  <a:latin typeface="Courier New" charset="0"/>
                </a:rPr>
                <a:t>ax,</a:t>
              </a:r>
              <a:r>
                <a:rPr lang="en-US" sz="2000" b="1" dirty="0" err="1" smtClean="0">
                  <a:latin typeface="Courier New" charset="0"/>
                </a:rPr>
                <a:t>dx</a:t>
              </a:r>
              <a:r>
                <a:rPr lang="en-US" sz="2000" b="1" dirty="0" smtClean="0">
                  <a:latin typeface="Courier New" charset="0"/>
                </a:rPr>
                <a:t>            ; </a:t>
              </a:r>
              <a:r>
                <a:rPr lang="en-US" sz="2000" b="1" dirty="0">
                  <a:latin typeface="Courier New" charset="0"/>
                </a:rPr>
                <a:t>make a copy of DX</a:t>
              </a:r>
            </a:p>
            <a:p>
              <a:r>
                <a:rPr lang="en-US" sz="2000" b="1" dirty="0" err="1">
                  <a:latin typeface="Courier New" charset="0"/>
                </a:rPr>
                <a:t>shr</a:t>
              </a:r>
              <a:r>
                <a:rPr lang="en-US" sz="2000" b="1" dirty="0">
                  <a:latin typeface="Courier New" charset="0"/>
                </a:rPr>
                <a:t> ax,</a:t>
              </a:r>
              <a:r>
                <a:rPr lang="en-US" sz="2000" b="1" dirty="0" smtClean="0">
                  <a:latin typeface="Courier New" charset="0"/>
                </a:rPr>
                <a:t>5             ; </a:t>
              </a:r>
              <a:r>
                <a:rPr lang="en-US" sz="2000" b="1" dirty="0">
                  <a:latin typeface="Courier New" charset="0"/>
                </a:rPr>
                <a:t>shift right 5 bits</a:t>
              </a:r>
            </a:p>
            <a:p>
              <a:r>
                <a:rPr lang="en-US" sz="2000" b="1" dirty="0">
                  <a:latin typeface="Courier New" charset="0"/>
                </a:rPr>
                <a:t>and al,</a:t>
              </a:r>
              <a:r>
                <a:rPr lang="en-US" sz="2000" b="1" dirty="0" smtClean="0">
                  <a:latin typeface="Courier New" charset="0"/>
                </a:rPr>
                <a:t>00001111b     ; </a:t>
              </a:r>
              <a:r>
                <a:rPr lang="en-US" sz="2000" b="1" dirty="0">
                  <a:latin typeface="Courier New" charset="0"/>
                </a:rPr>
                <a:t>clear bits 4-7</a:t>
              </a:r>
            </a:p>
            <a:p>
              <a:r>
                <a:rPr lang="en-US" sz="2000" b="1" dirty="0">
                  <a:latin typeface="Courier New" charset="0"/>
                </a:rPr>
                <a:t>mov </a:t>
              </a:r>
              <a:r>
                <a:rPr lang="en-US" sz="2000" b="1" dirty="0" err="1">
                  <a:latin typeface="Courier New" charset="0"/>
                </a:rPr>
                <a:t>month,</a:t>
              </a:r>
              <a:r>
                <a:rPr lang="en-US" sz="2000" b="1" dirty="0" err="1" smtClean="0">
                  <a:latin typeface="Courier New" charset="0"/>
                </a:rPr>
                <a:t>al</a:t>
              </a:r>
              <a:r>
                <a:rPr lang="en-US" sz="2000" b="1" dirty="0" smtClean="0">
                  <a:latin typeface="Courier New" charset="0"/>
                </a:rPr>
                <a:t>         ; </a:t>
              </a:r>
              <a:r>
                <a:rPr lang="en-US" sz="2000" b="1" dirty="0">
                  <a:latin typeface="Courier New" charset="0"/>
                </a:rPr>
                <a:t>save in month variable</a:t>
              </a:r>
            </a:p>
          </p:txBody>
        </p:sp>
        <p:sp>
          <p:nvSpPr>
            <p:cNvPr id="97286" name="Text Box 6"/>
            <p:cNvSpPr txBox="1">
              <a:spLocks noChangeArrowheads="1"/>
            </p:cNvSpPr>
            <p:nvPr/>
          </p:nvSpPr>
          <p:spPr bwMode="auto">
            <a:xfrm>
              <a:off x="288" y="2496"/>
              <a:ext cx="2160"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Isolate the Month field:</a:t>
              </a:r>
            </a:p>
          </p:txBody>
        </p:sp>
      </p:grpSp>
    </p:spTree>
    <p:extLst>
      <p:ext uri="{BB962C8B-B14F-4D97-AF65-F5344CB8AC3E}">
        <p14:creationId xmlns="" xmlns:p14="http://schemas.microsoft.com/office/powerpoint/2010/main" val="2527484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box(in)">
                                      <p:cBhvr>
                                        <p:cTn id="7"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Multiplication and Division Instructions</a:t>
            </a:r>
          </a:p>
        </p:txBody>
      </p:sp>
      <p:sp>
        <p:nvSpPr>
          <p:cNvPr id="80899" name="Rectangle 3"/>
          <p:cNvSpPr>
            <a:spLocks noGrp="1" noChangeArrowheads="1"/>
          </p:cNvSpPr>
          <p:nvPr>
            <p:ph type="body" idx="1"/>
          </p:nvPr>
        </p:nvSpPr>
        <p:spPr>
          <a:xfrm>
            <a:off x="1295400" y="1371600"/>
            <a:ext cx="6477000" cy="4648200"/>
          </a:xfrm>
        </p:spPr>
        <p:txBody>
          <a:bodyPr>
            <a:noAutofit/>
          </a:bodyPr>
          <a:lstStyle/>
          <a:p>
            <a:pPr>
              <a:spcBef>
                <a:spcPts val="1800"/>
              </a:spcBef>
            </a:pPr>
            <a:r>
              <a:rPr lang="en-US" dirty="0"/>
              <a:t>MUL Instruction </a:t>
            </a:r>
          </a:p>
          <a:p>
            <a:pPr>
              <a:spcBef>
                <a:spcPts val="1800"/>
              </a:spcBef>
            </a:pPr>
            <a:r>
              <a:rPr lang="en-US" dirty="0"/>
              <a:t>IMUL Instruction </a:t>
            </a:r>
          </a:p>
          <a:p>
            <a:pPr>
              <a:spcBef>
                <a:spcPts val="1800"/>
              </a:spcBef>
            </a:pPr>
            <a:r>
              <a:rPr lang="en-US" dirty="0"/>
              <a:t>DIV Instruction </a:t>
            </a:r>
          </a:p>
          <a:p>
            <a:pPr>
              <a:spcBef>
                <a:spcPts val="1800"/>
              </a:spcBef>
            </a:pPr>
            <a:r>
              <a:rPr lang="en-US" dirty="0"/>
              <a:t>Signed Integer Division</a:t>
            </a:r>
          </a:p>
          <a:p>
            <a:pPr>
              <a:spcBef>
                <a:spcPts val="1800"/>
              </a:spcBef>
            </a:pPr>
            <a:r>
              <a:rPr lang="en-US" dirty="0"/>
              <a:t>CBW, CWD, CDQ Instructions</a:t>
            </a:r>
          </a:p>
          <a:p>
            <a:pPr>
              <a:spcBef>
                <a:spcPts val="1800"/>
              </a:spcBef>
            </a:pPr>
            <a:r>
              <a:rPr lang="en-US" dirty="0"/>
              <a:t>IDIV Instruction </a:t>
            </a:r>
          </a:p>
          <a:p>
            <a:pPr>
              <a:spcBef>
                <a:spcPts val="1800"/>
              </a:spcBef>
            </a:pPr>
            <a:r>
              <a:rPr lang="en-US" dirty="0"/>
              <a:t>Implementing Arithmetic Expressions </a:t>
            </a:r>
          </a:p>
        </p:txBody>
      </p:sp>
    </p:spTree>
    <p:extLst>
      <p:ext uri="{BB962C8B-B14F-4D97-AF65-F5344CB8AC3E}">
        <p14:creationId xmlns="" xmlns:p14="http://schemas.microsoft.com/office/powerpoint/2010/main" val="2405036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21: </a:t>
            </a:r>
            <a:r>
              <a:rPr lang="en-US" dirty="0"/>
              <a:t>Review</a:t>
            </a:r>
          </a:p>
        </p:txBody>
      </p:sp>
      <p:sp>
        <p:nvSpPr>
          <p:cNvPr id="3" name="Content Placeholder 2"/>
          <p:cNvSpPr>
            <a:spLocks noGrp="1"/>
          </p:cNvSpPr>
          <p:nvPr>
            <p:ph idx="1"/>
          </p:nvPr>
        </p:nvSpPr>
        <p:spPr>
          <a:xfrm>
            <a:off x="457200" y="1219200"/>
            <a:ext cx="8382000" cy="5410200"/>
          </a:xfrm>
        </p:spPr>
        <p:txBody>
          <a:bodyPr>
            <a:noAutofit/>
          </a:bodyPr>
          <a:lstStyle/>
          <a:p>
            <a:pPr marL="0" indent="0">
              <a:buNone/>
            </a:pPr>
            <a:r>
              <a:rPr lang="en-US" sz="2800" b="1" dirty="0"/>
              <a:t>ASSEMBLY IMPLEMENTATION OF:</a:t>
            </a:r>
            <a:endParaRPr lang="en-US" sz="2800" dirty="0"/>
          </a:p>
          <a:p>
            <a:pPr marL="0" indent="0">
              <a:buNone/>
            </a:pPr>
            <a:endParaRPr lang="en-US" sz="2800" dirty="0"/>
          </a:p>
          <a:p>
            <a:r>
              <a:rPr lang="en-US" sz="2800" dirty="0"/>
              <a:t>Block Structures</a:t>
            </a:r>
          </a:p>
          <a:p>
            <a:pPr lvl="1">
              <a:spcBef>
                <a:spcPts val="2040"/>
              </a:spcBef>
              <a:defRPr/>
            </a:pPr>
            <a:r>
              <a:rPr lang="en-US" sz="2400" dirty="0"/>
              <a:t>Block-Structured IF Statements</a:t>
            </a:r>
          </a:p>
          <a:p>
            <a:pPr lvl="1">
              <a:spcBef>
                <a:spcPts val="2040"/>
              </a:spcBef>
              <a:defRPr/>
            </a:pPr>
            <a:r>
              <a:rPr lang="en-US" sz="2400" dirty="0"/>
              <a:t>Compound Expressions with AND</a:t>
            </a:r>
          </a:p>
          <a:p>
            <a:pPr lvl="1">
              <a:spcBef>
                <a:spcPts val="2040"/>
              </a:spcBef>
              <a:defRPr/>
            </a:pPr>
            <a:r>
              <a:rPr lang="en-US" sz="2400" dirty="0"/>
              <a:t>Compound Expressions with OR</a:t>
            </a:r>
          </a:p>
          <a:p>
            <a:pPr lvl="1">
              <a:spcBef>
                <a:spcPts val="2040"/>
              </a:spcBef>
              <a:defRPr/>
            </a:pPr>
            <a:r>
              <a:rPr lang="en-US" sz="2400" dirty="0"/>
              <a:t>WHILE Loops</a:t>
            </a:r>
          </a:p>
          <a:p>
            <a:pPr lvl="1">
              <a:spcBef>
                <a:spcPts val="2040"/>
              </a:spcBef>
              <a:defRPr/>
            </a:pPr>
            <a:r>
              <a:rPr lang="en-US" sz="2400" dirty="0"/>
              <a:t>REPEAT </a:t>
            </a:r>
            <a:r>
              <a:rPr lang="en-US" sz="2400" dirty="0" smtClean="0"/>
              <a:t>Loops</a:t>
            </a:r>
            <a:endParaRPr lang="en-US" sz="2400"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 xmlns:p14="http://schemas.microsoft.com/office/powerpoint/2010/main" val="418779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MUL Instruction</a:t>
            </a:r>
          </a:p>
        </p:txBody>
      </p:sp>
      <p:sp>
        <p:nvSpPr>
          <p:cNvPr id="98307" name="Rectangle 3"/>
          <p:cNvSpPr>
            <a:spLocks noGrp="1" noChangeArrowheads="1"/>
          </p:cNvSpPr>
          <p:nvPr>
            <p:ph type="body" idx="1"/>
          </p:nvPr>
        </p:nvSpPr>
        <p:spPr>
          <a:xfrm>
            <a:off x="609600" y="1143000"/>
            <a:ext cx="7772400" cy="2895600"/>
          </a:xfrm>
        </p:spPr>
        <p:txBody>
          <a:bodyPr>
            <a:normAutofit fontScale="92500" lnSpcReduction="10000"/>
          </a:bodyPr>
          <a:lstStyle/>
          <a:p>
            <a:pPr>
              <a:spcBef>
                <a:spcPts val="1800"/>
              </a:spcBef>
            </a:pPr>
            <a:r>
              <a:rPr lang="en-US" sz="2800" dirty="0"/>
              <a:t>The MUL (unsigned multiply) instruction multiplies an 8-, 16-, or 32-bit operand by either AL, AX, or EAX. </a:t>
            </a:r>
          </a:p>
          <a:p>
            <a:pPr>
              <a:spcBef>
                <a:spcPts val="1800"/>
              </a:spcBef>
            </a:pPr>
            <a:r>
              <a:rPr lang="en-US" sz="2800" dirty="0"/>
              <a:t>The instruction formats are:</a:t>
            </a:r>
          </a:p>
          <a:p>
            <a:pPr lvl="2">
              <a:buFontTx/>
              <a:buNone/>
            </a:pPr>
            <a:r>
              <a:rPr lang="en-US" sz="2200" b="1" dirty="0">
                <a:latin typeface="Courier New" charset="0"/>
              </a:rPr>
              <a:t>MUL r/m8</a:t>
            </a:r>
          </a:p>
          <a:p>
            <a:pPr lvl="2">
              <a:buFontTx/>
              <a:buNone/>
            </a:pPr>
            <a:r>
              <a:rPr lang="en-US" sz="2200" b="1" dirty="0">
                <a:latin typeface="Courier New" charset="0"/>
              </a:rPr>
              <a:t>MUL r/m16</a:t>
            </a:r>
          </a:p>
          <a:p>
            <a:pPr lvl="2">
              <a:buFontTx/>
              <a:buNone/>
            </a:pPr>
            <a:r>
              <a:rPr lang="en-US" sz="2200" b="1" dirty="0">
                <a:latin typeface="Courier New" charset="0"/>
              </a:rPr>
              <a:t>MUL r/</a:t>
            </a:r>
            <a:r>
              <a:rPr lang="en-US" sz="2200" b="1" dirty="0" smtClean="0">
                <a:latin typeface="Courier New" charset="0"/>
              </a:rPr>
              <a:t>m32s</a:t>
            </a:r>
            <a:endParaRPr lang="en-US" sz="2200" b="1" dirty="0">
              <a:latin typeface="Courier New" charset="0"/>
            </a:endParaRPr>
          </a:p>
        </p:txBody>
      </p:sp>
      <p:grpSp>
        <p:nvGrpSpPr>
          <p:cNvPr id="98314" name="Group 10"/>
          <p:cNvGrpSpPr>
            <a:grpSpLocks/>
          </p:cNvGrpSpPr>
          <p:nvPr/>
        </p:nvGrpSpPr>
        <p:grpSpPr bwMode="auto">
          <a:xfrm>
            <a:off x="1752600" y="4038601"/>
            <a:ext cx="5410200" cy="2362200"/>
            <a:chOff x="1488" y="2350"/>
            <a:chExt cx="2880" cy="1250"/>
          </a:xfrm>
        </p:grpSpPr>
        <p:pic>
          <p:nvPicPr>
            <p:cNvPr id="9830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488" y="2686"/>
              <a:ext cx="2880" cy="9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8310" name="Text Box 6"/>
            <p:cNvSpPr txBox="1">
              <a:spLocks noChangeArrowheads="1"/>
            </p:cNvSpPr>
            <p:nvPr/>
          </p:nvSpPr>
          <p:spPr bwMode="auto">
            <a:xfrm>
              <a:off x="1872" y="2350"/>
              <a:ext cx="2304"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400" dirty="0">
                  <a:latin typeface="Arial"/>
                  <a:cs typeface="Arial"/>
                </a:rPr>
                <a:t>Implied operands:</a:t>
              </a:r>
            </a:p>
          </p:txBody>
        </p:sp>
      </p:grpSp>
    </p:spTree>
    <p:extLst>
      <p:ext uri="{BB962C8B-B14F-4D97-AF65-F5344CB8AC3E}">
        <p14:creationId xmlns="" xmlns:p14="http://schemas.microsoft.com/office/powerpoint/2010/main" val="1397500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8314"/>
                                        </p:tgtEl>
                                        <p:attrNameLst>
                                          <p:attrName>style.visibility</p:attrName>
                                        </p:attrNameLst>
                                      </p:cBhvr>
                                      <p:to>
                                        <p:strVal val="visible"/>
                                      </p:to>
                                    </p:set>
                                    <p:animEffect transition="in" filter="dissolve">
                                      <p:cBhvr>
                                        <p:cTn id="7" dur="500"/>
                                        <p:tgtEl>
                                          <p:spTgt spid="98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MUL Examples</a:t>
            </a:r>
          </a:p>
        </p:txBody>
      </p:sp>
      <p:sp>
        <p:nvSpPr>
          <p:cNvPr id="117772" name="Rectangle 12"/>
          <p:cNvSpPr>
            <a:spLocks noChangeArrowheads="1"/>
          </p:cNvSpPr>
          <p:nvPr/>
        </p:nvSpPr>
        <p:spPr bwMode="auto">
          <a:xfrm>
            <a:off x="685800" y="1219200"/>
            <a:ext cx="77724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pPr>
            <a:r>
              <a:rPr lang="en-US" sz="2400" dirty="0" smtClean="0">
                <a:latin typeface="Arial"/>
                <a:cs typeface="Arial"/>
              </a:rPr>
              <a:t>100h * 2000h, using 16-bit operands:</a:t>
            </a:r>
            <a:endParaRPr lang="en-US" sz="2400" dirty="0">
              <a:latin typeface="Arial"/>
              <a:cs typeface="Arial"/>
            </a:endParaRPr>
          </a:p>
        </p:txBody>
      </p:sp>
      <p:sp>
        <p:nvSpPr>
          <p:cNvPr id="117773" name="Text Box 13"/>
          <p:cNvSpPr txBox="1">
            <a:spLocks noChangeArrowheads="1"/>
          </p:cNvSpPr>
          <p:nvPr/>
        </p:nvSpPr>
        <p:spPr bwMode="auto">
          <a:xfrm>
            <a:off x="685800" y="1752600"/>
            <a:ext cx="7696200" cy="2209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0" rIns="137160" bIns="0"/>
          <a:lstStyle>
            <a:lvl1pPr>
              <a:tabLst>
                <a:tab pos="457200" algn="l"/>
                <a:tab pos="1830388" algn="l"/>
              </a:tabLst>
              <a:defRPr sz="2400">
                <a:solidFill>
                  <a:schemeClr val="tx1"/>
                </a:solidFill>
                <a:latin typeface="Times New Roman" charset="0"/>
                <a:ea typeface="ＭＳ Ｐゴシック" charset="0"/>
              </a:defRPr>
            </a:lvl1pPr>
            <a:lvl2pPr>
              <a:tabLst>
                <a:tab pos="457200" algn="l"/>
                <a:tab pos="1830388" algn="l"/>
              </a:tabLst>
              <a:defRPr sz="2400">
                <a:solidFill>
                  <a:schemeClr val="tx1"/>
                </a:solidFill>
                <a:latin typeface="Times New Roman" charset="0"/>
                <a:ea typeface="ＭＳ Ｐゴシック" charset="0"/>
              </a:defRPr>
            </a:lvl2pPr>
            <a:lvl3pPr>
              <a:tabLst>
                <a:tab pos="457200" algn="l"/>
                <a:tab pos="1830388" algn="l"/>
              </a:tabLst>
              <a:defRPr sz="2400">
                <a:solidFill>
                  <a:schemeClr val="tx1"/>
                </a:solidFill>
                <a:latin typeface="Times New Roman" charset="0"/>
                <a:ea typeface="ＭＳ Ｐゴシック" charset="0"/>
              </a:defRPr>
            </a:lvl3pPr>
            <a:lvl4pPr>
              <a:tabLst>
                <a:tab pos="457200" algn="l"/>
                <a:tab pos="1830388" algn="l"/>
              </a:tabLst>
              <a:defRPr sz="2400">
                <a:solidFill>
                  <a:schemeClr val="tx1"/>
                </a:solidFill>
                <a:latin typeface="Times New Roman" charset="0"/>
                <a:ea typeface="ＭＳ Ｐゴシック" charset="0"/>
              </a:defRPr>
            </a:lvl4pPr>
            <a:lvl5pPr>
              <a:tabLst>
                <a:tab pos="457200" algn="l"/>
                <a:tab pos="18303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18303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18303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18303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1830388" algn="l"/>
              </a:tabLst>
              <a:defRPr sz="2400">
                <a:solidFill>
                  <a:schemeClr val="tx1"/>
                </a:solidFill>
                <a:latin typeface="Times New Roman" charset="0"/>
                <a:ea typeface="ＭＳ Ｐゴシック" charset="0"/>
              </a:defRPr>
            </a:lvl9pPr>
          </a:lstStyle>
          <a:p>
            <a:r>
              <a:rPr lang="en-US" sz="2000" b="1" dirty="0">
                <a:latin typeface="Courier New" charset="0"/>
              </a:rPr>
              <a:t>.data</a:t>
            </a:r>
          </a:p>
          <a:p>
            <a:pPr lvl="1"/>
            <a:r>
              <a:rPr lang="en-US" sz="2000" b="1" dirty="0">
                <a:latin typeface="Courier New" charset="0"/>
              </a:rPr>
              <a:t>val1 WORD 2000h</a:t>
            </a:r>
          </a:p>
          <a:p>
            <a:pPr lvl="1"/>
            <a:r>
              <a:rPr lang="en-US" sz="2000" b="1" dirty="0">
                <a:latin typeface="Courier New" charset="0"/>
              </a:rPr>
              <a:t>val2 WORD 100h</a:t>
            </a:r>
          </a:p>
          <a:p>
            <a:r>
              <a:rPr lang="en-US" sz="2000" b="1" dirty="0">
                <a:latin typeface="Courier New" charset="0"/>
              </a:rPr>
              <a:t>.code</a:t>
            </a:r>
          </a:p>
          <a:p>
            <a:r>
              <a:rPr lang="en-US" sz="2000" b="1" dirty="0" smtClean="0">
                <a:latin typeface="Courier New" charset="0"/>
              </a:rPr>
              <a:t>   mov </a:t>
            </a:r>
            <a:r>
              <a:rPr lang="en-US" sz="2000" b="1" dirty="0">
                <a:latin typeface="Courier New" charset="0"/>
              </a:rPr>
              <a:t>ax,val1</a:t>
            </a:r>
          </a:p>
          <a:p>
            <a:r>
              <a:rPr lang="en-US" sz="2000" b="1" dirty="0" smtClean="0">
                <a:latin typeface="Courier New" charset="0"/>
              </a:rPr>
              <a:t>   </a:t>
            </a:r>
            <a:r>
              <a:rPr lang="en-US" sz="2000" b="1" dirty="0" err="1" smtClean="0">
                <a:latin typeface="Courier New" charset="0"/>
              </a:rPr>
              <a:t>mul</a:t>
            </a:r>
            <a:r>
              <a:rPr lang="en-US" sz="2000" b="1" dirty="0" smtClean="0">
                <a:latin typeface="Courier New" charset="0"/>
              </a:rPr>
              <a:t> val2   ;DX:AX </a:t>
            </a:r>
            <a:r>
              <a:rPr lang="en-US" sz="2000" b="1" dirty="0">
                <a:latin typeface="Courier New" charset="0"/>
              </a:rPr>
              <a:t>= 00200000h, CF=1</a:t>
            </a:r>
          </a:p>
        </p:txBody>
      </p:sp>
      <p:sp>
        <p:nvSpPr>
          <p:cNvPr id="117777" name="Text Box 17"/>
          <p:cNvSpPr txBox="1">
            <a:spLocks noChangeArrowheads="1"/>
          </p:cNvSpPr>
          <p:nvPr/>
        </p:nvSpPr>
        <p:spPr bwMode="auto">
          <a:xfrm>
            <a:off x="3733800" y="1828800"/>
            <a:ext cx="4572000" cy="1292661"/>
          </a:xfrm>
          <a:prstGeom prst="rect">
            <a:avLst/>
          </a:prstGeom>
          <a:noFill/>
          <a:ln w="9525">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200" dirty="0">
                <a:solidFill>
                  <a:srgbClr val="0000FF"/>
                </a:solidFill>
                <a:latin typeface="Arial"/>
                <a:cs typeface="Arial"/>
              </a:rPr>
              <a:t>The Carry flag indicates whether or not the upper half of the product contains significant digits.</a:t>
            </a:r>
          </a:p>
        </p:txBody>
      </p:sp>
      <p:grpSp>
        <p:nvGrpSpPr>
          <p:cNvPr id="117779" name="Group 19"/>
          <p:cNvGrpSpPr>
            <a:grpSpLocks/>
          </p:cNvGrpSpPr>
          <p:nvPr/>
        </p:nvGrpSpPr>
        <p:grpSpPr bwMode="auto">
          <a:xfrm>
            <a:off x="609600" y="4114800"/>
            <a:ext cx="7848600" cy="2438400"/>
            <a:chOff x="384" y="2592"/>
            <a:chExt cx="4512" cy="1536"/>
          </a:xfrm>
        </p:grpSpPr>
        <p:sp>
          <p:nvSpPr>
            <p:cNvPr id="117776" name="Text Box 16"/>
            <p:cNvSpPr txBox="1">
              <a:spLocks noChangeArrowheads="1"/>
            </p:cNvSpPr>
            <p:nvPr/>
          </p:nvSpPr>
          <p:spPr bwMode="auto">
            <a:xfrm>
              <a:off x="432" y="3072"/>
              <a:ext cx="4420" cy="105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1766888" algn="l"/>
                </a:tabLst>
                <a:defRPr sz="2400">
                  <a:solidFill>
                    <a:schemeClr val="tx1"/>
                  </a:solidFill>
                  <a:latin typeface="Times New Roman" charset="0"/>
                  <a:ea typeface="ＭＳ Ｐゴシック" charset="0"/>
                </a:defRPr>
              </a:lvl1pPr>
              <a:lvl2pPr>
                <a:tabLst>
                  <a:tab pos="457200" algn="l"/>
                  <a:tab pos="1766888" algn="l"/>
                </a:tabLst>
                <a:defRPr sz="2400">
                  <a:solidFill>
                    <a:schemeClr val="tx1"/>
                  </a:solidFill>
                  <a:latin typeface="Times New Roman" charset="0"/>
                  <a:ea typeface="ＭＳ Ｐゴシック" charset="0"/>
                </a:defRPr>
              </a:lvl2pPr>
              <a:lvl3pPr>
                <a:tabLst>
                  <a:tab pos="457200" algn="l"/>
                  <a:tab pos="1766888" algn="l"/>
                </a:tabLst>
                <a:defRPr sz="2400">
                  <a:solidFill>
                    <a:schemeClr val="tx1"/>
                  </a:solidFill>
                  <a:latin typeface="Times New Roman" charset="0"/>
                  <a:ea typeface="ＭＳ Ｐゴシック" charset="0"/>
                </a:defRPr>
              </a:lvl3pPr>
              <a:lvl4pPr>
                <a:tabLst>
                  <a:tab pos="457200" algn="l"/>
                  <a:tab pos="1766888" algn="l"/>
                </a:tabLst>
                <a:defRPr sz="2400">
                  <a:solidFill>
                    <a:schemeClr val="tx1"/>
                  </a:solidFill>
                  <a:latin typeface="Times New Roman" charset="0"/>
                  <a:ea typeface="ＭＳ Ｐゴシック" charset="0"/>
                </a:defRPr>
              </a:lvl4pPr>
              <a:lvl5pPr>
                <a:tabLst>
                  <a:tab pos="457200" algn="l"/>
                  <a:tab pos="17668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17668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17668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17668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1766888" algn="l"/>
                </a:tabLst>
                <a:defRPr sz="2400">
                  <a:solidFill>
                    <a:schemeClr val="tx1"/>
                  </a:solidFill>
                  <a:latin typeface="Times New Roman" charset="0"/>
                  <a:ea typeface="ＭＳ Ｐゴシック" charset="0"/>
                </a:defRPr>
              </a:lvl9pPr>
            </a:lstStyle>
            <a:p>
              <a:r>
                <a:rPr lang="en-US" sz="2000" b="1" dirty="0">
                  <a:latin typeface="Courier New" charset="0"/>
                </a:rPr>
                <a:t>mov eax,12345h</a:t>
              </a:r>
            </a:p>
            <a:p>
              <a:r>
                <a:rPr lang="en-US" sz="2000" b="1" dirty="0">
                  <a:latin typeface="Courier New" charset="0"/>
                </a:rPr>
                <a:t>mov ebx,1000h</a:t>
              </a:r>
            </a:p>
            <a:p>
              <a:r>
                <a:rPr lang="en-US" sz="2000" b="1" dirty="0" err="1">
                  <a:latin typeface="Courier New" charset="0"/>
                </a:rPr>
                <a:t>mul</a:t>
              </a:r>
              <a:r>
                <a:rPr lang="en-US" sz="2000" b="1" dirty="0">
                  <a:latin typeface="Courier New" charset="0"/>
                </a:rPr>
                <a:t> </a:t>
              </a:r>
              <a:r>
                <a:rPr lang="en-US" sz="2000" b="1" dirty="0" err="1">
                  <a:latin typeface="Courier New" charset="0"/>
                </a:rPr>
                <a:t>ebx</a:t>
              </a:r>
              <a:r>
                <a:rPr lang="en-US" sz="2000" b="1" dirty="0">
                  <a:latin typeface="Courier New" charset="0"/>
                </a:rPr>
                <a:t>	</a:t>
              </a:r>
              <a:r>
                <a:rPr lang="en-US" sz="1800" b="1" dirty="0">
                  <a:latin typeface="Courier New" charset="0"/>
                </a:rPr>
                <a:t>; EDX:EAX = 0000000012345000h, CF=0</a:t>
              </a:r>
            </a:p>
          </p:txBody>
        </p:sp>
        <p:sp>
          <p:nvSpPr>
            <p:cNvPr id="117778" name="Text Box 18"/>
            <p:cNvSpPr txBox="1">
              <a:spLocks noChangeArrowheads="1"/>
            </p:cNvSpPr>
            <p:nvPr/>
          </p:nvSpPr>
          <p:spPr bwMode="auto">
            <a:xfrm>
              <a:off x="384" y="2592"/>
              <a:ext cx="4512"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12345h * 1000h, using 32-bit operands:</a:t>
              </a:r>
            </a:p>
          </p:txBody>
        </p:sp>
      </p:grpSp>
    </p:spTree>
    <p:extLst>
      <p:ext uri="{BB962C8B-B14F-4D97-AF65-F5344CB8AC3E}">
        <p14:creationId xmlns="" xmlns:p14="http://schemas.microsoft.com/office/powerpoint/2010/main" val="4181554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7779"/>
                                        </p:tgtEl>
                                        <p:attrNameLst>
                                          <p:attrName>style.visibility</p:attrName>
                                        </p:attrNameLst>
                                      </p:cBhvr>
                                      <p:to>
                                        <p:strVal val="visible"/>
                                      </p:to>
                                    </p:set>
                                    <p:animEffect transition="in" filter="box(in)">
                                      <p:cBhvr>
                                        <p:cTn id="12" dur="500"/>
                                        <p:tgtEl>
                                          <p:spTgt spid="11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smtClean="0"/>
              <a:t>Drill . </a:t>
            </a:r>
            <a:r>
              <a:rPr lang="en-US" dirty="0"/>
              <a:t>. .</a:t>
            </a:r>
          </a:p>
        </p:txBody>
      </p:sp>
      <p:sp>
        <p:nvSpPr>
          <p:cNvPr id="134147" name="Text Box 3"/>
          <p:cNvSpPr txBox="1">
            <a:spLocks noChangeArrowheads="1"/>
          </p:cNvSpPr>
          <p:nvPr/>
        </p:nvSpPr>
        <p:spPr bwMode="auto">
          <a:xfrm>
            <a:off x="2057400" y="2743200"/>
            <a:ext cx="4572000" cy="1371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ax,1234h</a:t>
            </a:r>
          </a:p>
          <a:p>
            <a:r>
              <a:rPr lang="en-US" sz="2000" b="1" dirty="0">
                <a:latin typeface="Courier New" charset="0"/>
              </a:rPr>
              <a:t>mov bx,100h</a:t>
            </a:r>
          </a:p>
          <a:p>
            <a:r>
              <a:rPr lang="en-US" sz="2000" b="1" dirty="0" err="1">
                <a:latin typeface="Courier New" charset="0"/>
              </a:rPr>
              <a:t>mul</a:t>
            </a:r>
            <a:r>
              <a:rPr lang="en-US" sz="2000" b="1" dirty="0">
                <a:latin typeface="Courier New" charset="0"/>
              </a:rPr>
              <a:t> </a:t>
            </a:r>
            <a:r>
              <a:rPr lang="en-US" sz="2000" b="1" dirty="0" err="1">
                <a:latin typeface="Courier New" charset="0"/>
              </a:rPr>
              <a:t>bx</a:t>
            </a:r>
            <a:r>
              <a:rPr lang="en-US" sz="2000" b="1" dirty="0">
                <a:latin typeface="Courier New" charset="0"/>
              </a:rPr>
              <a:t>	</a:t>
            </a:r>
          </a:p>
        </p:txBody>
      </p:sp>
      <p:sp>
        <p:nvSpPr>
          <p:cNvPr id="134148" name="Text Box 4"/>
          <p:cNvSpPr txBox="1">
            <a:spLocks noChangeArrowheads="1"/>
          </p:cNvSpPr>
          <p:nvPr/>
        </p:nvSpPr>
        <p:spPr bwMode="auto">
          <a:xfrm>
            <a:off x="685800" y="1194137"/>
            <a:ext cx="76962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r>
              <a:rPr lang="en-US" sz="2400" dirty="0">
                <a:latin typeface="Arial"/>
                <a:cs typeface="Arial"/>
              </a:rPr>
              <a:t>What will be the hexadecimal values of DX, AX, and the Carry flag after the following instructions execute?</a:t>
            </a:r>
          </a:p>
        </p:txBody>
      </p:sp>
      <p:sp>
        <p:nvSpPr>
          <p:cNvPr id="134149" name="Text Box 5"/>
          <p:cNvSpPr txBox="1">
            <a:spLocks noChangeArrowheads="1"/>
          </p:cNvSpPr>
          <p:nvPr/>
        </p:nvSpPr>
        <p:spPr bwMode="auto">
          <a:xfrm>
            <a:off x="1066800" y="4382869"/>
            <a:ext cx="64008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400">
                <a:solidFill>
                  <a:srgbClr val="0000FF"/>
                </a:solidFill>
                <a:latin typeface="Arial"/>
                <a:cs typeface="Arial"/>
              </a:rPr>
              <a:t>DX = 0012h, AX = 3400h, CF = 1</a:t>
            </a:r>
          </a:p>
        </p:txBody>
      </p:sp>
    </p:spTree>
    <p:extLst>
      <p:ext uri="{BB962C8B-B14F-4D97-AF65-F5344CB8AC3E}">
        <p14:creationId xmlns="" xmlns:p14="http://schemas.microsoft.com/office/powerpoint/2010/main" val="2265365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dissolve">
                                      <p:cBhvr>
                                        <p:cTn id="7"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smtClean="0"/>
              <a:t>Drill . </a:t>
            </a:r>
            <a:r>
              <a:rPr lang="en-US" dirty="0"/>
              <a:t>. .</a:t>
            </a:r>
          </a:p>
        </p:txBody>
      </p:sp>
      <p:sp>
        <p:nvSpPr>
          <p:cNvPr id="139267" name="Text Box 3"/>
          <p:cNvSpPr txBox="1">
            <a:spLocks noChangeArrowheads="1"/>
          </p:cNvSpPr>
          <p:nvPr/>
        </p:nvSpPr>
        <p:spPr bwMode="auto">
          <a:xfrm>
            <a:off x="1905000" y="2514600"/>
            <a:ext cx="4572000" cy="1295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eax,00128765h</a:t>
            </a:r>
          </a:p>
          <a:p>
            <a:r>
              <a:rPr lang="en-US" sz="2000" b="1" dirty="0">
                <a:latin typeface="Courier New" charset="0"/>
              </a:rPr>
              <a:t>mov ecx,10000h</a:t>
            </a:r>
          </a:p>
          <a:p>
            <a:r>
              <a:rPr lang="en-US" sz="2000" b="1" dirty="0" err="1">
                <a:latin typeface="Courier New" charset="0"/>
              </a:rPr>
              <a:t>mul</a:t>
            </a:r>
            <a:r>
              <a:rPr lang="en-US" sz="2000" b="1" dirty="0">
                <a:latin typeface="Courier New" charset="0"/>
              </a:rPr>
              <a:t> </a:t>
            </a:r>
            <a:r>
              <a:rPr lang="en-US" sz="2000" b="1" dirty="0" err="1">
                <a:latin typeface="Courier New" charset="0"/>
              </a:rPr>
              <a:t>ecx</a:t>
            </a:r>
            <a:endParaRPr lang="en-US" sz="2000" b="1" dirty="0">
              <a:latin typeface="Courier New" charset="0"/>
            </a:endParaRPr>
          </a:p>
        </p:txBody>
      </p:sp>
      <p:sp>
        <p:nvSpPr>
          <p:cNvPr id="139268"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What will be the hexadecimal values of EDX, EAX, and the Carry flag after the following instructions execute?</a:t>
            </a:r>
          </a:p>
        </p:txBody>
      </p:sp>
      <p:sp>
        <p:nvSpPr>
          <p:cNvPr id="139269" name="Text Box 5"/>
          <p:cNvSpPr txBox="1">
            <a:spLocks noChangeArrowheads="1"/>
          </p:cNvSpPr>
          <p:nvPr/>
        </p:nvSpPr>
        <p:spPr bwMode="auto">
          <a:xfrm>
            <a:off x="762000" y="4038600"/>
            <a:ext cx="73152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lgn="ctr">
              <a:spcBef>
                <a:spcPct val="50000"/>
              </a:spcBef>
            </a:pPr>
            <a:r>
              <a:rPr lang="en-US" sz="2400" dirty="0">
                <a:solidFill>
                  <a:srgbClr val="0000FF"/>
                </a:solidFill>
                <a:latin typeface="Arial"/>
                <a:cs typeface="Arial"/>
              </a:rPr>
              <a:t>EDX = 00000012h, EAX = 87650000h, CF = 1</a:t>
            </a:r>
          </a:p>
        </p:txBody>
      </p:sp>
    </p:spTree>
    <p:extLst>
      <p:ext uri="{BB962C8B-B14F-4D97-AF65-F5344CB8AC3E}">
        <p14:creationId xmlns="" xmlns:p14="http://schemas.microsoft.com/office/powerpoint/2010/main" val="13436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dissolve">
                                      <p:cBhvr>
                                        <p:cTn id="7"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IMUL Instruction</a:t>
            </a:r>
          </a:p>
        </p:txBody>
      </p:sp>
      <p:sp>
        <p:nvSpPr>
          <p:cNvPr id="99331" name="Rectangle 3"/>
          <p:cNvSpPr>
            <a:spLocks noGrp="1" noChangeArrowheads="1"/>
          </p:cNvSpPr>
          <p:nvPr>
            <p:ph type="body" idx="1"/>
          </p:nvPr>
        </p:nvSpPr>
        <p:spPr>
          <a:xfrm>
            <a:off x="685800" y="1143000"/>
            <a:ext cx="7772400" cy="2057400"/>
          </a:xfrm>
        </p:spPr>
        <p:txBody>
          <a:bodyPr>
            <a:normAutofit/>
          </a:bodyPr>
          <a:lstStyle/>
          <a:p>
            <a:pPr>
              <a:spcBef>
                <a:spcPts val="1800"/>
              </a:spcBef>
            </a:pPr>
            <a:r>
              <a:rPr lang="en-US" dirty="0"/>
              <a:t>IMUL (signed integer multiply ) multiplies an 8-, 16-, or 32-bit signed operand by either AL, AX, or EAX</a:t>
            </a:r>
          </a:p>
          <a:p>
            <a:pPr>
              <a:spcBef>
                <a:spcPts val="1800"/>
              </a:spcBef>
            </a:pPr>
            <a:r>
              <a:rPr lang="en-US" dirty="0"/>
              <a:t>Preserves the sign of the product by sign-extending it into the upper half of the destination register</a:t>
            </a:r>
          </a:p>
        </p:txBody>
      </p:sp>
      <p:sp>
        <p:nvSpPr>
          <p:cNvPr id="99332" name="Rectangle 4"/>
          <p:cNvSpPr>
            <a:spLocks noChangeArrowheads="1"/>
          </p:cNvSpPr>
          <p:nvPr/>
        </p:nvSpPr>
        <p:spPr bwMode="auto">
          <a:xfrm>
            <a:off x="685800" y="3352800"/>
            <a:ext cx="77724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pPr>
            <a:r>
              <a:rPr lang="en-US" sz="2400" dirty="0">
                <a:latin typeface="Arial"/>
                <a:cs typeface="Arial"/>
              </a:rPr>
              <a:t>Example: multiply 48 * 4, using 8-bit operands:</a:t>
            </a:r>
          </a:p>
        </p:txBody>
      </p:sp>
      <p:sp>
        <p:nvSpPr>
          <p:cNvPr id="99333" name="Text Box 5"/>
          <p:cNvSpPr txBox="1">
            <a:spLocks noChangeArrowheads="1"/>
          </p:cNvSpPr>
          <p:nvPr/>
        </p:nvSpPr>
        <p:spPr bwMode="auto">
          <a:xfrm>
            <a:off x="1524000" y="4038600"/>
            <a:ext cx="5562600" cy="1371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charset="0"/>
                <a:ea typeface="ＭＳ Ｐゴシック" charset="0"/>
              </a:defRPr>
            </a:lvl1pPr>
            <a:lvl2pPr>
              <a:tabLst>
                <a:tab pos="457200" algn="l"/>
                <a:tab pos="2286000" algn="l"/>
              </a:tabLst>
              <a:defRPr sz="2400">
                <a:solidFill>
                  <a:schemeClr val="tx1"/>
                </a:solidFill>
                <a:latin typeface="Times New Roman" charset="0"/>
                <a:ea typeface="ＭＳ Ｐゴシック" charset="0"/>
              </a:defRPr>
            </a:lvl2pPr>
            <a:lvl3pPr>
              <a:tabLst>
                <a:tab pos="457200" algn="l"/>
                <a:tab pos="2286000" algn="l"/>
              </a:tabLst>
              <a:defRPr sz="2400">
                <a:solidFill>
                  <a:schemeClr val="tx1"/>
                </a:solidFill>
                <a:latin typeface="Times New Roman" charset="0"/>
                <a:ea typeface="ＭＳ Ｐゴシック" charset="0"/>
              </a:defRPr>
            </a:lvl3pPr>
            <a:lvl4pPr>
              <a:tabLst>
                <a:tab pos="457200" algn="l"/>
                <a:tab pos="2286000" algn="l"/>
              </a:tabLst>
              <a:defRPr sz="2400">
                <a:solidFill>
                  <a:schemeClr val="tx1"/>
                </a:solidFill>
                <a:latin typeface="Times New Roman" charset="0"/>
                <a:ea typeface="ＭＳ Ｐゴシック" charset="0"/>
              </a:defRPr>
            </a:lvl4pPr>
            <a:lvl5pPr>
              <a:tabLst>
                <a:tab pos="457200" algn="l"/>
                <a:tab pos="2286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9pPr>
          </a:lstStyle>
          <a:p>
            <a:r>
              <a:rPr lang="en-US" sz="2000" b="1" dirty="0">
                <a:latin typeface="Courier New" charset="0"/>
              </a:rPr>
              <a:t>mov  al,48</a:t>
            </a:r>
          </a:p>
          <a:p>
            <a:r>
              <a:rPr lang="en-US" sz="2000" b="1" dirty="0">
                <a:latin typeface="Courier New" charset="0"/>
              </a:rPr>
              <a:t>mov  bl,4</a:t>
            </a:r>
          </a:p>
          <a:p>
            <a:r>
              <a:rPr lang="en-US" sz="2000" b="1" dirty="0" err="1">
                <a:latin typeface="Courier New" charset="0"/>
              </a:rPr>
              <a:t>imul</a:t>
            </a:r>
            <a:r>
              <a:rPr lang="en-US" sz="2000" b="1" dirty="0">
                <a:latin typeface="Courier New" charset="0"/>
              </a:rPr>
              <a:t> </a:t>
            </a:r>
            <a:r>
              <a:rPr lang="en-US" sz="2000" b="1" dirty="0" err="1" smtClean="0">
                <a:latin typeface="Courier New" charset="0"/>
              </a:rPr>
              <a:t>bl</a:t>
            </a:r>
            <a:r>
              <a:rPr lang="en-US" sz="2000" b="1" dirty="0">
                <a:latin typeface="Courier New" charset="0"/>
              </a:rPr>
              <a:t> </a:t>
            </a:r>
            <a:r>
              <a:rPr lang="en-US" sz="2000" b="1" dirty="0" smtClean="0">
                <a:latin typeface="Courier New" charset="0"/>
              </a:rPr>
              <a:t>    ; </a:t>
            </a:r>
            <a:r>
              <a:rPr lang="en-US" sz="2000" b="1" dirty="0">
                <a:latin typeface="Courier New" charset="0"/>
              </a:rPr>
              <a:t>AX = 00C0h, OF=1</a:t>
            </a:r>
          </a:p>
        </p:txBody>
      </p:sp>
      <p:sp>
        <p:nvSpPr>
          <p:cNvPr id="99334" name="Text Box 6"/>
          <p:cNvSpPr txBox="1">
            <a:spLocks noChangeArrowheads="1"/>
          </p:cNvSpPr>
          <p:nvPr/>
        </p:nvSpPr>
        <p:spPr bwMode="auto">
          <a:xfrm>
            <a:off x="685800" y="5578475"/>
            <a:ext cx="73914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a:latin typeface="Arial"/>
                <a:cs typeface="Arial"/>
              </a:rPr>
              <a:t>OF=1 because AH is not a sign extension of AL.</a:t>
            </a:r>
          </a:p>
        </p:txBody>
      </p:sp>
    </p:spTree>
    <p:extLst>
      <p:ext uri="{BB962C8B-B14F-4D97-AF65-F5344CB8AC3E}">
        <p14:creationId xmlns="" xmlns:p14="http://schemas.microsoft.com/office/powerpoint/2010/main" val="2439503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IMUL Examples</a:t>
            </a:r>
          </a:p>
        </p:txBody>
      </p:sp>
      <p:sp>
        <p:nvSpPr>
          <p:cNvPr id="118788" name="Rectangle 4"/>
          <p:cNvSpPr>
            <a:spLocks noChangeArrowheads="1"/>
          </p:cNvSpPr>
          <p:nvPr/>
        </p:nvSpPr>
        <p:spPr bwMode="auto">
          <a:xfrm>
            <a:off x="761999" y="1219200"/>
            <a:ext cx="7398327"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Clr>
                <a:schemeClr val="tx1"/>
              </a:buClr>
            </a:pPr>
            <a:r>
              <a:rPr lang="en-US" sz="2400" dirty="0">
                <a:latin typeface="Arial"/>
                <a:cs typeface="Arial"/>
              </a:rPr>
              <a:t>Multiply 4,823,424 *  -423:</a:t>
            </a:r>
          </a:p>
        </p:txBody>
      </p:sp>
      <p:sp>
        <p:nvSpPr>
          <p:cNvPr id="118789" name="Text Box 5"/>
          <p:cNvSpPr txBox="1">
            <a:spLocks noChangeArrowheads="1"/>
          </p:cNvSpPr>
          <p:nvPr/>
        </p:nvSpPr>
        <p:spPr bwMode="auto">
          <a:xfrm>
            <a:off x="533400" y="1981200"/>
            <a:ext cx="8229600" cy="1447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charset="0"/>
                <a:ea typeface="ＭＳ Ｐゴシック" charset="0"/>
              </a:defRPr>
            </a:lvl1pPr>
            <a:lvl2pPr>
              <a:tabLst>
                <a:tab pos="457200" algn="l"/>
                <a:tab pos="2286000" algn="l"/>
              </a:tabLst>
              <a:defRPr sz="2400">
                <a:solidFill>
                  <a:schemeClr val="tx1"/>
                </a:solidFill>
                <a:latin typeface="Times New Roman" charset="0"/>
                <a:ea typeface="ＭＳ Ｐゴシック" charset="0"/>
              </a:defRPr>
            </a:lvl2pPr>
            <a:lvl3pPr>
              <a:tabLst>
                <a:tab pos="457200" algn="l"/>
                <a:tab pos="2286000" algn="l"/>
              </a:tabLst>
              <a:defRPr sz="2400">
                <a:solidFill>
                  <a:schemeClr val="tx1"/>
                </a:solidFill>
                <a:latin typeface="Times New Roman" charset="0"/>
                <a:ea typeface="ＭＳ Ｐゴシック" charset="0"/>
              </a:defRPr>
            </a:lvl3pPr>
            <a:lvl4pPr>
              <a:tabLst>
                <a:tab pos="457200" algn="l"/>
                <a:tab pos="2286000" algn="l"/>
              </a:tabLst>
              <a:defRPr sz="2400">
                <a:solidFill>
                  <a:schemeClr val="tx1"/>
                </a:solidFill>
                <a:latin typeface="Times New Roman" charset="0"/>
                <a:ea typeface="ＭＳ Ｐゴシック" charset="0"/>
              </a:defRPr>
            </a:lvl4pPr>
            <a:lvl5pPr>
              <a:tabLst>
                <a:tab pos="457200" algn="l"/>
                <a:tab pos="2286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9pPr>
          </a:lstStyle>
          <a:p>
            <a:r>
              <a:rPr lang="en-US" sz="2000" b="1" dirty="0">
                <a:latin typeface="Courier New" charset="0"/>
              </a:rPr>
              <a:t>mov eax,4823424</a:t>
            </a:r>
          </a:p>
          <a:p>
            <a:r>
              <a:rPr lang="en-US" sz="2000" b="1" dirty="0">
                <a:latin typeface="Courier New" charset="0"/>
              </a:rPr>
              <a:t>mov ebx,-423</a:t>
            </a:r>
          </a:p>
          <a:p>
            <a:r>
              <a:rPr lang="en-US" sz="2000" b="1" dirty="0" err="1">
                <a:latin typeface="Courier New" charset="0"/>
              </a:rPr>
              <a:t>imul</a:t>
            </a:r>
            <a:r>
              <a:rPr lang="en-US" sz="2000" b="1" dirty="0">
                <a:latin typeface="Courier New" charset="0"/>
              </a:rPr>
              <a:t> </a:t>
            </a:r>
            <a:r>
              <a:rPr lang="en-US" sz="2000" b="1" dirty="0" err="1" smtClean="0">
                <a:latin typeface="Courier New" charset="0"/>
              </a:rPr>
              <a:t>ebx</a:t>
            </a:r>
            <a:r>
              <a:rPr lang="en-US" sz="2000" b="1" dirty="0">
                <a:latin typeface="Courier New" charset="0"/>
              </a:rPr>
              <a:t> </a:t>
            </a:r>
            <a:r>
              <a:rPr lang="en-US" sz="2000" b="1" dirty="0" smtClean="0">
                <a:latin typeface="Courier New" charset="0"/>
              </a:rPr>
              <a:t>    ; </a:t>
            </a:r>
            <a:r>
              <a:rPr lang="en-US" sz="2000" b="1" dirty="0">
                <a:latin typeface="Courier New" charset="0"/>
              </a:rPr>
              <a:t>EDX:EAX = FFFFFFFF86635D80h, OF=0</a:t>
            </a:r>
          </a:p>
        </p:txBody>
      </p:sp>
      <p:sp>
        <p:nvSpPr>
          <p:cNvPr id="118790" name="Text Box 6"/>
          <p:cNvSpPr txBox="1">
            <a:spLocks noChangeArrowheads="1"/>
          </p:cNvSpPr>
          <p:nvPr/>
        </p:nvSpPr>
        <p:spPr bwMode="auto">
          <a:xfrm>
            <a:off x="762000" y="3620869"/>
            <a:ext cx="72390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r>
              <a:rPr lang="en-US" sz="2400" dirty="0">
                <a:latin typeface="Arial"/>
                <a:cs typeface="Arial"/>
              </a:rPr>
              <a:t>OF=0 because EDX is a sign extension of EAX.</a:t>
            </a:r>
          </a:p>
        </p:txBody>
      </p:sp>
    </p:spTree>
    <p:extLst>
      <p:ext uri="{BB962C8B-B14F-4D97-AF65-F5344CB8AC3E}">
        <p14:creationId xmlns="" xmlns:p14="http://schemas.microsoft.com/office/powerpoint/2010/main" val="3169596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t>Drill </a:t>
            </a:r>
            <a:r>
              <a:rPr lang="en-US" dirty="0"/>
              <a:t>. . .</a:t>
            </a:r>
          </a:p>
        </p:txBody>
      </p:sp>
      <p:sp>
        <p:nvSpPr>
          <p:cNvPr id="140291" name="Text Box 3"/>
          <p:cNvSpPr txBox="1">
            <a:spLocks noChangeArrowheads="1"/>
          </p:cNvSpPr>
          <p:nvPr/>
        </p:nvSpPr>
        <p:spPr bwMode="auto">
          <a:xfrm>
            <a:off x="2057400" y="2514600"/>
            <a:ext cx="4572000" cy="1295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ax,8760h</a:t>
            </a:r>
          </a:p>
          <a:p>
            <a:r>
              <a:rPr lang="en-US" sz="2000" b="1" dirty="0">
                <a:latin typeface="Courier New" charset="0"/>
              </a:rPr>
              <a:t>mov bx,100h</a:t>
            </a:r>
          </a:p>
          <a:p>
            <a:r>
              <a:rPr lang="en-US" sz="2000" b="1" dirty="0" err="1">
                <a:latin typeface="Courier New" charset="0"/>
              </a:rPr>
              <a:t>imul</a:t>
            </a:r>
            <a:r>
              <a:rPr lang="en-US" sz="2000" b="1" dirty="0">
                <a:latin typeface="Courier New" charset="0"/>
              </a:rPr>
              <a:t> </a:t>
            </a:r>
            <a:r>
              <a:rPr lang="en-US" sz="2000" b="1" dirty="0" err="1">
                <a:latin typeface="Courier New" charset="0"/>
              </a:rPr>
              <a:t>bx</a:t>
            </a:r>
            <a:r>
              <a:rPr lang="en-US" sz="2000" b="1" dirty="0">
                <a:latin typeface="Courier New" charset="0"/>
              </a:rPr>
              <a:t>	</a:t>
            </a:r>
          </a:p>
        </p:txBody>
      </p:sp>
      <p:sp>
        <p:nvSpPr>
          <p:cNvPr id="140292" name="Text Box 4"/>
          <p:cNvSpPr txBox="1">
            <a:spLocks noChangeArrowheads="1"/>
          </p:cNvSpPr>
          <p:nvPr/>
        </p:nvSpPr>
        <p:spPr bwMode="auto">
          <a:xfrm>
            <a:off x="685800" y="1117937"/>
            <a:ext cx="76962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r>
              <a:rPr lang="en-US" sz="2400">
                <a:latin typeface="Arial"/>
                <a:cs typeface="Arial"/>
              </a:rPr>
              <a:t>What will be the hexadecimal values of DX, AX, and the Carry flag after the following instructions execute?</a:t>
            </a:r>
          </a:p>
        </p:txBody>
      </p:sp>
      <p:sp>
        <p:nvSpPr>
          <p:cNvPr id="140293" name="Text Box 5"/>
          <p:cNvSpPr txBox="1">
            <a:spLocks noChangeArrowheads="1"/>
          </p:cNvSpPr>
          <p:nvPr/>
        </p:nvSpPr>
        <p:spPr bwMode="auto">
          <a:xfrm>
            <a:off x="1066800" y="4154269"/>
            <a:ext cx="64008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r>
              <a:rPr lang="en-US" sz="2400" dirty="0">
                <a:solidFill>
                  <a:srgbClr val="0000FF"/>
                </a:solidFill>
                <a:latin typeface="Arial"/>
                <a:cs typeface="Arial"/>
              </a:rPr>
              <a:t>DX = FF87h, AX = 6000h, OF = 1</a:t>
            </a:r>
          </a:p>
        </p:txBody>
      </p:sp>
    </p:spTree>
    <p:extLst>
      <p:ext uri="{BB962C8B-B14F-4D97-AF65-F5344CB8AC3E}">
        <p14:creationId xmlns="" xmlns:p14="http://schemas.microsoft.com/office/powerpoint/2010/main" val="1027852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DIV Instruction</a:t>
            </a:r>
          </a:p>
        </p:txBody>
      </p:sp>
      <p:sp>
        <p:nvSpPr>
          <p:cNvPr id="100355" name="Rectangle 3"/>
          <p:cNvSpPr>
            <a:spLocks noGrp="1" noChangeArrowheads="1"/>
          </p:cNvSpPr>
          <p:nvPr>
            <p:ph type="body" idx="1"/>
          </p:nvPr>
        </p:nvSpPr>
        <p:spPr/>
        <p:txBody>
          <a:bodyPr/>
          <a:lstStyle/>
          <a:p>
            <a:pPr>
              <a:spcBef>
                <a:spcPts val="1800"/>
              </a:spcBef>
            </a:pPr>
            <a:r>
              <a:rPr lang="en-US" dirty="0"/>
              <a:t>The DIV (unsigned divide) instruction performs 8-bit, 16-bit, and 32-bit division on unsigned integers</a:t>
            </a:r>
          </a:p>
          <a:p>
            <a:pPr>
              <a:spcBef>
                <a:spcPts val="1800"/>
              </a:spcBef>
            </a:pPr>
            <a:r>
              <a:rPr lang="en-US" dirty="0"/>
              <a:t>A single operand is supplied (register or memory operand), which is assumed to be the divisor </a:t>
            </a:r>
          </a:p>
          <a:p>
            <a:pPr>
              <a:spcBef>
                <a:spcPts val="1800"/>
              </a:spcBef>
            </a:pPr>
            <a:r>
              <a:rPr lang="en-US" dirty="0"/>
              <a:t>Instruction formats:</a:t>
            </a:r>
          </a:p>
          <a:p>
            <a:pPr lvl="2">
              <a:spcBef>
                <a:spcPts val="0"/>
              </a:spcBef>
              <a:buFontTx/>
              <a:buNone/>
            </a:pPr>
            <a:r>
              <a:rPr lang="en-US" sz="2000" b="1" dirty="0">
                <a:latin typeface="Courier New" charset="0"/>
              </a:rPr>
              <a:t>DIV </a:t>
            </a:r>
            <a:r>
              <a:rPr lang="en-US" sz="2000" b="1" i="1" dirty="0">
                <a:latin typeface="Courier New" charset="0"/>
              </a:rPr>
              <a:t>r/m8</a:t>
            </a:r>
          </a:p>
          <a:p>
            <a:pPr lvl="2">
              <a:spcBef>
                <a:spcPts val="0"/>
              </a:spcBef>
              <a:buFontTx/>
              <a:buNone/>
            </a:pPr>
            <a:r>
              <a:rPr lang="en-US" sz="2000" b="1" dirty="0">
                <a:latin typeface="Courier New" charset="0"/>
              </a:rPr>
              <a:t>DIV </a:t>
            </a:r>
            <a:r>
              <a:rPr lang="en-US" sz="2000" b="1" i="1" dirty="0">
                <a:latin typeface="Courier New" charset="0"/>
              </a:rPr>
              <a:t>r/m16</a:t>
            </a:r>
          </a:p>
          <a:p>
            <a:pPr lvl="2">
              <a:spcBef>
                <a:spcPts val="0"/>
              </a:spcBef>
              <a:buFontTx/>
              <a:buNone/>
            </a:pPr>
            <a:r>
              <a:rPr lang="en-US" sz="2000" b="1" dirty="0">
                <a:latin typeface="Courier New" charset="0"/>
              </a:rPr>
              <a:t>DIV </a:t>
            </a:r>
            <a:r>
              <a:rPr lang="en-US" sz="2000" b="1" i="1" dirty="0">
                <a:latin typeface="Courier New" charset="0"/>
              </a:rPr>
              <a:t>r/m32</a:t>
            </a:r>
          </a:p>
        </p:txBody>
      </p:sp>
      <p:grpSp>
        <p:nvGrpSpPr>
          <p:cNvPr id="100358" name="Group 6"/>
          <p:cNvGrpSpPr>
            <a:grpSpLocks/>
          </p:cNvGrpSpPr>
          <p:nvPr/>
        </p:nvGrpSpPr>
        <p:grpSpPr bwMode="auto">
          <a:xfrm>
            <a:off x="3657600" y="3809470"/>
            <a:ext cx="4953000" cy="2438930"/>
            <a:chOff x="2112" y="2454"/>
            <a:chExt cx="3120" cy="1335"/>
          </a:xfrm>
        </p:grpSpPr>
        <p:pic>
          <p:nvPicPr>
            <p:cNvPr id="10035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12" y="2832"/>
              <a:ext cx="3120" cy="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0357" name="Text Box 5"/>
            <p:cNvSpPr txBox="1">
              <a:spLocks noChangeArrowheads="1"/>
            </p:cNvSpPr>
            <p:nvPr/>
          </p:nvSpPr>
          <p:spPr bwMode="auto">
            <a:xfrm>
              <a:off x="2880" y="2454"/>
              <a:ext cx="1728"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400" dirty="0">
                  <a:latin typeface="Arial"/>
                  <a:cs typeface="Arial"/>
                </a:rPr>
                <a:t>Default Operands:</a:t>
              </a:r>
            </a:p>
          </p:txBody>
        </p:sp>
      </p:grpSp>
    </p:spTree>
    <p:extLst>
      <p:ext uri="{BB962C8B-B14F-4D97-AF65-F5344CB8AC3E}">
        <p14:creationId xmlns="" xmlns:p14="http://schemas.microsoft.com/office/powerpoint/2010/main" val="4038189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dissolve">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DIV Examples</a:t>
            </a:r>
          </a:p>
        </p:txBody>
      </p:sp>
      <p:sp>
        <p:nvSpPr>
          <p:cNvPr id="119815" name="Rectangle 7"/>
          <p:cNvSpPr>
            <a:spLocks noChangeArrowheads="1"/>
          </p:cNvSpPr>
          <p:nvPr/>
        </p:nvSpPr>
        <p:spPr bwMode="auto">
          <a:xfrm>
            <a:off x="762000" y="1219200"/>
            <a:ext cx="73152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Clr>
                <a:schemeClr val="tx1"/>
              </a:buClr>
            </a:pPr>
            <a:r>
              <a:rPr lang="en-US" sz="2400" dirty="0">
                <a:latin typeface="Arial"/>
                <a:cs typeface="Arial"/>
              </a:rPr>
              <a:t>Divide 8003h by 100h, using 16-bit operands:</a:t>
            </a:r>
          </a:p>
        </p:txBody>
      </p:sp>
      <p:sp>
        <p:nvSpPr>
          <p:cNvPr id="119816" name="Text Box 8"/>
          <p:cNvSpPr txBox="1">
            <a:spLocks noChangeArrowheads="1"/>
          </p:cNvSpPr>
          <p:nvPr/>
        </p:nvSpPr>
        <p:spPr bwMode="auto">
          <a:xfrm>
            <a:off x="762000" y="1828800"/>
            <a:ext cx="7086600" cy="1676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charset="0"/>
                <a:ea typeface="ＭＳ Ｐゴシック" charset="0"/>
              </a:defRPr>
            </a:lvl1pPr>
            <a:lvl2pPr>
              <a:tabLst>
                <a:tab pos="457200" algn="l"/>
                <a:tab pos="3205163" algn="l"/>
              </a:tabLst>
              <a:defRPr sz="2400">
                <a:solidFill>
                  <a:schemeClr val="tx1"/>
                </a:solidFill>
                <a:latin typeface="Times New Roman" charset="0"/>
                <a:ea typeface="ＭＳ Ｐゴシック" charset="0"/>
              </a:defRPr>
            </a:lvl2pPr>
            <a:lvl3pPr>
              <a:tabLst>
                <a:tab pos="457200" algn="l"/>
                <a:tab pos="3205163" algn="l"/>
              </a:tabLst>
              <a:defRPr sz="2400">
                <a:solidFill>
                  <a:schemeClr val="tx1"/>
                </a:solidFill>
                <a:latin typeface="Times New Roman" charset="0"/>
                <a:ea typeface="ＭＳ Ｐゴシック" charset="0"/>
              </a:defRPr>
            </a:lvl3pPr>
            <a:lvl4pPr>
              <a:tabLst>
                <a:tab pos="457200" algn="l"/>
                <a:tab pos="3205163" algn="l"/>
              </a:tabLst>
              <a:defRPr sz="2400">
                <a:solidFill>
                  <a:schemeClr val="tx1"/>
                </a:solidFill>
                <a:latin typeface="Times New Roman" charset="0"/>
                <a:ea typeface="ＭＳ Ｐゴシック" charset="0"/>
              </a:defRPr>
            </a:lvl4pPr>
            <a:lvl5pPr>
              <a:tabLst>
                <a:tab pos="457200" algn="l"/>
                <a:tab pos="3205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9pPr>
          </a:lstStyle>
          <a:p>
            <a:r>
              <a:rPr lang="en-US" sz="2000" b="1" dirty="0">
                <a:latin typeface="Courier New" charset="0"/>
              </a:rPr>
              <a:t>mov dx,</a:t>
            </a:r>
            <a:r>
              <a:rPr lang="en-US" sz="2000" b="1" dirty="0" smtClean="0">
                <a:latin typeface="Courier New" charset="0"/>
              </a:rPr>
              <a:t>0        ; </a:t>
            </a:r>
            <a:r>
              <a:rPr lang="en-US" sz="2000" b="1" dirty="0">
                <a:latin typeface="Courier New" charset="0"/>
              </a:rPr>
              <a:t>clear dividend, high</a:t>
            </a:r>
          </a:p>
          <a:p>
            <a:r>
              <a:rPr lang="en-US" sz="2000" b="1" dirty="0">
                <a:latin typeface="Courier New" charset="0"/>
              </a:rPr>
              <a:t>mov ax,</a:t>
            </a:r>
            <a:r>
              <a:rPr lang="en-US" sz="2000" b="1" dirty="0" smtClean="0">
                <a:latin typeface="Courier New" charset="0"/>
              </a:rPr>
              <a:t>8003h    ; </a:t>
            </a:r>
            <a:r>
              <a:rPr lang="en-US" sz="2000" b="1" dirty="0">
                <a:latin typeface="Courier New" charset="0"/>
              </a:rPr>
              <a:t>dividend, low</a:t>
            </a:r>
          </a:p>
          <a:p>
            <a:r>
              <a:rPr lang="en-US" sz="2000" b="1" dirty="0">
                <a:latin typeface="Courier New" charset="0"/>
              </a:rPr>
              <a:t>mov cx,</a:t>
            </a:r>
            <a:r>
              <a:rPr lang="en-US" sz="2000" b="1" dirty="0" smtClean="0">
                <a:latin typeface="Courier New" charset="0"/>
              </a:rPr>
              <a:t>100h     ; </a:t>
            </a:r>
            <a:r>
              <a:rPr lang="en-US" sz="2000" b="1" dirty="0">
                <a:latin typeface="Courier New" charset="0"/>
              </a:rPr>
              <a:t>divisor</a:t>
            </a:r>
          </a:p>
          <a:p>
            <a:r>
              <a:rPr lang="en-US" sz="2000" b="1" dirty="0">
                <a:latin typeface="Courier New" charset="0"/>
              </a:rPr>
              <a:t>div </a:t>
            </a:r>
            <a:r>
              <a:rPr lang="en-US" sz="2000" b="1" dirty="0" smtClean="0">
                <a:latin typeface="Courier New" charset="0"/>
              </a:rPr>
              <a:t>cx          ; </a:t>
            </a:r>
            <a:r>
              <a:rPr lang="en-US" sz="2000" b="1" dirty="0">
                <a:latin typeface="Courier New" charset="0"/>
              </a:rPr>
              <a:t>AX = 0080h, DX = 3</a:t>
            </a:r>
          </a:p>
        </p:txBody>
      </p:sp>
      <p:grpSp>
        <p:nvGrpSpPr>
          <p:cNvPr id="119819" name="Group 11"/>
          <p:cNvGrpSpPr>
            <a:grpSpLocks/>
          </p:cNvGrpSpPr>
          <p:nvPr/>
        </p:nvGrpSpPr>
        <p:grpSpPr bwMode="auto">
          <a:xfrm>
            <a:off x="762000" y="3810000"/>
            <a:ext cx="7391400" cy="2362200"/>
            <a:chOff x="480" y="2304"/>
            <a:chExt cx="4656" cy="1488"/>
          </a:xfrm>
        </p:grpSpPr>
        <p:sp>
          <p:nvSpPr>
            <p:cNvPr id="119817" name="Rectangle 9"/>
            <p:cNvSpPr>
              <a:spLocks noChangeArrowheads="1"/>
            </p:cNvSpPr>
            <p:nvPr/>
          </p:nvSpPr>
          <p:spPr bwMode="auto">
            <a:xfrm>
              <a:off x="528" y="2304"/>
              <a:ext cx="4608"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Clr>
                  <a:schemeClr val="tx1"/>
                </a:buClr>
              </a:pPr>
              <a:r>
                <a:rPr lang="en-US" sz="2400" dirty="0">
                  <a:latin typeface="Arial"/>
                  <a:cs typeface="Arial"/>
                </a:rPr>
                <a:t>Same division, using 32-bit operands:</a:t>
              </a:r>
            </a:p>
          </p:txBody>
        </p:sp>
        <p:sp>
          <p:nvSpPr>
            <p:cNvPr id="119818" name="Text Box 10"/>
            <p:cNvSpPr txBox="1">
              <a:spLocks noChangeArrowheads="1"/>
            </p:cNvSpPr>
            <p:nvPr/>
          </p:nvSpPr>
          <p:spPr bwMode="auto">
            <a:xfrm>
              <a:off x="480" y="2736"/>
              <a:ext cx="4512" cy="105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charset="0"/>
                  <a:ea typeface="ＭＳ Ｐゴシック" charset="0"/>
                </a:defRPr>
              </a:lvl1pPr>
              <a:lvl2pPr>
                <a:tabLst>
                  <a:tab pos="457200" algn="l"/>
                  <a:tab pos="3205163" algn="l"/>
                </a:tabLst>
                <a:defRPr sz="2400">
                  <a:solidFill>
                    <a:schemeClr val="tx1"/>
                  </a:solidFill>
                  <a:latin typeface="Times New Roman" charset="0"/>
                  <a:ea typeface="ＭＳ Ｐゴシック" charset="0"/>
                </a:defRPr>
              </a:lvl2pPr>
              <a:lvl3pPr>
                <a:tabLst>
                  <a:tab pos="457200" algn="l"/>
                  <a:tab pos="3205163" algn="l"/>
                </a:tabLst>
                <a:defRPr sz="2400">
                  <a:solidFill>
                    <a:schemeClr val="tx1"/>
                  </a:solidFill>
                  <a:latin typeface="Times New Roman" charset="0"/>
                  <a:ea typeface="ＭＳ Ｐゴシック" charset="0"/>
                </a:defRPr>
              </a:lvl3pPr>
              <a:lvl4pPr>
                <a:tabLst>
                  <a:tab pos="457200" algn="l"/>
                  <a:tab pos="3205163" algn="l"/>
                </a:tabLst>
                <a:defRPr sz="2400">
                  <a:solidFill>
                    <a:schemeClr val="tx1"/>
                  </a:solidFill>
                  <a:latin typeface="Times New Roman" charset="0"/>
                  <a:ea typeface="ＭＳ Ｐゴシック" charset="0"/>
                </a:defRPr>
              </a:lvl4pPr>
              <a:lvl5pPr>
                <a:tabLst>
                  <a:tab pos="457200" algn="l"/>
                  <a:tab pos="3205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9pPr>
            </a:lstStyle>
            <a:p>
              <a:r>
                <a:rPr lang="en-US" sz="2000" b="1" dirty="0">
                  <a:latin typeface="Courier New" charset="0"/>
                </a:rPr>
                <a:t>mov edx,</a:t>
              </a:r>
              <a:r>
                <a:rPr lang="en-US" sz="2000" b="1" dirty="0" smtClean="0">
                  <a:latin typeface="Courier New" charset="0"/>
                </a:rPr>
                <a:t>0       ; </a:t>
              </a:r>
              <a:r>
                <a:rPr lang="en-US" sz="2000" b="1" dirty="0">
                  <a:latin typeface="Courier New" charset="0"/>
                </a:rPr>
                <a:t>clear dividend, high</a:t>
              </a:r>
            </a:p>
            <a:p>
              <a:r>
                <a:rPr lang="en-US" sz="2000" b="1" dirty="0">
                  <a:latin typeface="Courier New" charset="0"/>
                </a:rPr>
                <a:t>mov eax,</a:t>
              </a:r>
              <a:r>
                <a:rPr lang="en-US" sz="2000" b="1" dirty="0" smtClean="0">
                  <a:latin typeface="Courier New" charset="0"/>
                </a:rPr>
                <a:t>8003h   ; </a:t>
              </a:r>
              <a:r>
                <a:rPr lang="en-US" sz="2000" b="1" dirty="0">
                  <a:latin typeface="Courier New" charset="0"/>
                </a:rPr>
                <a:t>dividend, low</a:t>
              </a:r>
            </a:p>
            <a:p>
              <a:r>
                <a:rPr lang="en-US" sz="2000" b="1" dirty="0">
                  <a:latin typeface="Courier New" charset="0"/>
                </a:rPr>
                <a:t>mov ecx,</a:t>
              </a:r>
              <a:r>
                <a:rPr lang="en-US" sz="2000" b="1" dirty="0" smtClean="0">
                  <a:latin typeface="Courier New" charset="0"/>
                </a:rPr>
                <a:t>100h    ; </a:t>
              </a:r>
              <a:r>
                <a:rPr lang="en-US" sz="2000" b="1" dirty="0">
                  <a:latin typeface="Courier New" charset="0"/>
                </a:rPr>
                <a:t>divisor</a:t>
              </a:r>
            </a:p>
            <a:p>
              <a:r>
                <a:rPr lang="en-US" sz="2000" b="1" dirty="0">
                  <a:latin typeface="Courier New" charset="0"/>
                </a:rPr>
                <a:t>div </a:t>
              </a:r>
              <a:r>
                <a:rPr lang="en-US" sz="2000" b="1" dirty="0" err="1" smtClean="0">
                  <a:latin typeface="Courier New" charset="0"/>
                </a:rPr>
                <a:t>ecx</a:t>
              </a:r>
              <a:r>
                <a:rPr lang="en-US" sz="2000" b="1" dirty="0">
                  <a:latin typeface="Courier New" charset="0"/>
                </a:rPr>
                <a:t> </a:t>
              </a:r>
              <a:r>
                <a:rPr lang="en-US" sz="2000" b="1" dirty="0" smtClean="0">
                  <a:latin typeface="Courier New" charset="0"/>
                </a:rPr>
                <a:t>        ; </a:t>
              </a:r>
              <a:r>
                <a:rPr lang="en-US" sz="2000" b="1" dirty="0">
                  <a:latin typeface="Courier New" charset="0"/>
                </a:rPr>
                <a:t>EAX = 00000080h, DX = 3</a:t>
              </a:r>
            </a:p>
          </p:txBody>
        </p:sp>
      </p:grpSp>
    </p:spTree>
    <p:extLst>
      <p:ext uri="{BB962C8B-B14F-4D97-AF65-F5344CB8AC3E}">
        <p14:creationId xmlns="" xmlns:p14="http://schemas.microsoft.com/office/powerpoint/2010/main" val="1768188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19"/>
                                        </p:tgtEl>
                                        <p:attrNameLst>
                                          <p:attrName>style.visibility</p:attrName>
                                        </p:attrNameLst>
                                      </p:cBhvr>
                                      <p:to>
                                        <p:strVal val="visible"/>
                                      </p:to>
                                    </p:set>
                                    <p:animEffect transition="in" filter="box(in)">
                                      <p:cBhvr>
                                        <p:cTn id="7"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smtClean="0"/>
              <a:t>Drill </a:t>
            </a:r>
            <a:r>
              <a:rPr lang="en-US" dirty="0"/>
              <a:t>. . .</a:t>
            </a:r>
          </a:p>
        </p:txBody>
      </p:sp>
      <p:sp>
        <p:nvSpPr>
          <p:cNvPr id="141315" name="Text Box 3"/>
          <p:cNvSpPr txBox="1">
            <a:spLocks noChangeArrowheads="1"/>
          </p:cNvSpPr>
          <p:nvPr/>
        </p:nvSpPr>
        <p:spPr bwMode="auto">
          <a:xfrm>
            <a:off x="2895600" y="3063874"/>
            <a:ext cx="3657600" cy="158432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dx,0087h</a:t>
            </a:r>
          </a:p>
          <a:p>
            <a:r>
              <a:rPr lang="en-US" sz="2000" b="1" dirty="0">
                <a:latin typeface="Courier New" charset="0"/>
              </a:rPr>
              <a:t>mov ax,6000h</a:t>
            </a:r>
          </a:p>
          <a:p>
            <a:r>
              <a:rPr lang="en-US" sz="2000" b="1" dirty="0">
                <a:latin typeface="Courier New" charset="0"/>
              </a:rPr>
              <a:t>mov bx,100h</a:t>
            </a:r>
          </a:p>
          <a:p>
            <a:r>
              <a:rPr lang="en-US" sz="2000" b="1" dirty="0">
                <a:latin typeface="Courier New" charset="0"/>
              </a:rPr>
              <a:t>div </a:t>
            </a:r>
            <a:r>
              <a:rPr lang="en-US" sz="2000" b="1" dirty="0" err="1">
                <a:latin typeface="Courier New" charset="0"/>
              </a:rPr>
              <a:t>bx</a:t>
            </a:r>
            <a:endParaRPr lang="en-US" sz="2000" b="1" dirty="0">
              <a:latin typeface="Courier New" charset="0"/>
            </a:endParaRPr>
          </a:p>
        </p:txBody>
      </p:sp>
      <p:sp>
        <p:nvSpPr>
          <p:cNvPr id="141316" name="Text Box 4"/>
          <p:cNvSpPr txBox="1">
            <a:spLocks noChangeArrowheads="1"/>
          </p:cNvSpPr>
          <p:nvPr/>
        </p:nvSpPr>
        <p:spPr bwMode="auto">
          <a:xfrm>
            <a:off x="685800" y="1143000"/>
            <a:ext cx="7696200" cy="13849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r>
              <a:rPr lang="en-US" sz="2400" dirty="0">
                <a:latin typeface="Arial"/>
                <a:cs typeface="Arial"/>
              </a:rPr>
              <a:t>What will be the hexadecimal values of DX and AX after the following instructions execute? Or, if divide overflow occurs, you can indicate that as your answer:</a:t>
            </a:r>
          </a:p>
        </p:txBody>
      </p:sp>
      <p:sp>
        <p:nvSpPr>
          <p:cNvPr id="141317" name="Text Box 5"/>
          <p:cNvSpPr txBox="1">
            <a:spLocks noChangeArrowheads="1"/>
          </p:cNvSpPr>
          <p:nvPr/>
        </p:nvSpPr>
        <p:spPr bwMode="auto">
          <a:xfrm>
            <a:off x="2057400" y="4916269"/>
            <a:ext cx="53340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lgn="ctr">
              <a:spcBef>
                <a:spcPct val="50000"/>
              </a:spcBef>
            </a:pPr>
            <a:r>
              <a:rPr lang="en-US" sz="2400">
                <a:solidFill>
                  <a:srgbClr val="0000FF"/>
                </a:solidFill>
                <a:latin typeface="Arial"/>
                <a:cs typeface="Arial"/>
              </a:rPr>
              <a:t>DX = 0000h, AX = 8760h</a:t>
            </a:r>
          </a:p>
        </p:txBody>
      </p:sp>
    </p:spTree>
    <p:extLst>
      <p:ext uri="{BB962C8B-B14F-4D97-AF65-F5344CB8AC3E}">
        <p14:creationId xmlns="" xmlns:p14="http://schemas.microsoft.com/office/powerpoint/2010/main" val="484099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dissolve">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spcBef>
                <a:spcPts val="1272"/>
              </a:spcBef>
            </a:pPr>
            <a:r>
              <a:rPr lang="en-US" sz="2800" dirty="0" smtClean="0"/>
              <a:t>Shift </a:t>
            </a:r>
            <a:r>
              <a:rPr lang="en-US" sz="2800" dirty="0"/>
              <a:t>and Rotate Instructions </a:t>
            </a:r>
          </a:p>
          <a:p>
            <a:pPr lvl="1">
              <a:spcBef>
                <a:spcPts val="1272"/>
              </a:spcBef>
            </a:pPr>
            <a:r>
              <a:rPr lang="en-US" sz="2400" dirty="0" smtClean="0"/>
              <a:t>Logical </a:t>
            </a:r>
            <a:r>
              <a:rPr lang="en-US" sz="2400" dirty="0"/>
              <a:t>Shifts and Arithmetic Shifts </a:t>
            </a:r>
            <a:endParaRPr lang="en-US" sz="2400" dirty="0" smtClean="0"/>
          </a:p>
          <a:p>
            <a:pPr lvl="1">
              <a:spcBef>
                <a:spcPts val="1272"/>
              </a:spcBef>
            </a:pPr>
            <a:r>
              <a:rPr lang="en-US" sz="2400" dirty="0" smtClean="0"/>
              <a:t>SHL and SHR </a:t>
            </a:r>
            <a:r>
              <a:rPr lang="en-US" sz="2400" dirty="0"/>
              <a:t>Instruction </a:t>
            </a:r>
          </a:p>
          <a:p>
            <a:pPr lvl="1">
              <a:spcBef>
                <a:spcPts val="1272"/>
              </a:spcBef>
            </a:pPr>
            <a:r>
              <a:rPr lang="en-US" sz="2400" dirty="0" smtClean="0"/>
              <a:t>SAL </a:t>
            </a:r>
            <a:r>
              <a:rPr lang="en-US" sz="2400" dirty="0"/>
              <a:t>and SAR Instructions </a:t>
            </a:r>
          </a:p>
          <a:p>
            <a:pPr lvl="1">
              <a:spcBef>
                <a:spcPts val="1272"/>
              </a:spcBef>
            </a:pPr>
            <a:r>
              <a:rPr lang="en-US" sz="2400" dirty="0" smtClean="0"/>
              <a:t>ROL and ROR </a:t>
            </a:r>
            <a:r>
              <a:rPr lang="en-US" sz="2400" dirty="0"/>
              <a:t>Instruction </a:t>
            </a:r>
          </a:p>
          <a:p>
            <a:pPr lvl="1">
              <a:spcBef>
                <a:spcPts val="1272"/>
              </a:spcBef>
            </a:pPr>
            <a:r>
              <a:rPr lang="en-US" sz="2400" dirty="0" smtClean="0"/>
              <a:t>RCL </a:t>
            </a:r>
            <a:r>
              <a:rPr lang="en-US" sz="2400" dirty="0"/>
              <a:t>and RCR Instructions </a:t>
            </a:r>
          </a:p>
          <a:p>
            <a:pPr lvl="1">
              <a:spcBef>
                <a:spcPts val="1272"/>
              </a:spcBef>
            </a:pPr>
            <a:r>
              <a:rPr lang="en-US" sz="2400" dirty="0" smtClean="0"/>
              <a:t>Signed </a:t>
            </a:r>
            <a:r>
              <a:rPr lang="en-US" sz="2400" dirty="0"/>
              <a:t>Overflow </a:t>
            </a:r>
          </a:p>
          <a:p>
            <a:pPr lvl="1">
              <a:spcBef>
                <a:spcPts val="1272"/>
              </a:spcBef>
            </a:pPr>
            <a:r>
              <a:rPr lang="en-US" sz="2400" dirty="0" smtClean="0"/>
              <a:t>SHLD</a:t>
            </a:r>
            <a:r>
              <a:rPr lang="en-US" sz="2400" dirty="0"/>
              <a:t>/SHRD Instructions </a:t>
            </a:r>
          </a:p>
          <a:p>
            <a:pPr>
              <a:spcBef>
                <a:spcPts val="1272"/>
              </a:spcBef>
            </a:pPr>
            <a:r>
              <a:rPr lang="en-US" sz="2800" dirty="0" smtClean="0"/>
              <a:t>Shift </a:t>
            </a:r>
            <a:r>
              <a:rPr lang="en-US" sz="2800" dirty="0"/>
              <a:t>and Rotate Applications </a:t>
            </a:r>
          </a:p>
          <a:p>
            <a:pPr marL="457200" lvl="1" indent="0">
              <a:buNone/>
            </a:pPr>
            <a:endParaRPr lang="en-US" dirty="0">
              <a:effectLst/>
            </a:endParaRPr>
          </a:p>
        </p:txBody>
      </p:sp>
    </p:spTree>
    <p:extLst>
      <p:ext uri="{BB962C8B-B14F-4D97-AF65-F5344CB8AC3E}">
        <p14:creationId xmlns="" xmlns:p14="http://schemas.microsoft.com/office/powerpoint/2010/main" val="2212625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smtClean="0"/>
              <a:t>Drill </a:t>
            </a:r>
            <a:r>
              <a:rPr lang="en-US" dirty="0"/>
              <a:t>. . .</a:t>
            </a:r>
          </a:p>
        </p:txBody>
      </p:sp>
      <p:sp>
        <p:nvSpPr>
          <p:cNvPr id="142339" name="Text Box 3"/>
          <p:cNvSpPr txBox="1">
            <a:spLocks noChangeArrowheads="1"/>
          </p:cNvSpPr>
          <p:nvPr/>
        </p:nvSpPr>
        <p:spPr bwMode="auto">
          <a:xfrm>
            <a:off x="2895600" y="3064809"/>
            <a:ext cx="3657600" cy="16446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dx,0087h</a:t>
            </a:r>
          </a:p>
          <a:p>
            <a:r>
              <a:rPr lang="en-US" sz="2000" b="1" dirty="0">
                <a:latin typeface="Courier New" charset="0"/>
              </a:rPr>
              <a:t>mov ax,6002h</a:t>
            </a:r>
          </a:p>
          <a:p>
            <a:r>
              <a:rPr lang="en-US" sz="2000" b="1" dirty="0">
                <a:latin typeface="Courier New" charset="0"/>
              </a:rPr>
              <a:t>mov bx,10h</a:t>
            </a:r>
          </a:p>
          <a:p>
            <a:r>
              <a:rPr lang="en-US" sz="2000" b="1" dirty="0">
                <a:latin typeface="Courier New" charset="0"/>
              </a:rPr>
              <a:t>div </a:t>
            </a:r>
            <a:r>
              <a:rPr lang="en-US" sz="2000" b="1" dirty="0" err="1">
                <a:latin typeface="Courier New" charset="0"/>
              </a:rPr>
              <a:t>bx</a:t>
            </a:r>
            <a:endParaRPr lang="en-US" sz="2000" b="1" dirty="0">
              <a:latin typeface="Courier New" charset="0"/>
            </a:endParaRPr>
          </a:p>
        </p:txBody>
      </p:sp>
      <p:sp>
        <p:nvSpPr>
          <p:cNvPr id="142340" name="Text Box 4"/>
          <p:cNvSpPr txBox="1">
            <a:spLocks noChangeArrowheads="1"/>
          </p:cNvSpPr>
          <p:nvPr/>
        </p:nvSpPr>
        <p:spPr bwMode="auto">
          <a:xfrm>
            <a:off x="609600" y="1066800"/>
            <a:ext cx="7696200" cy="19851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ts val="1800"/>
              </a:spcBef>
            </a:pPr>
            <a:r>
              <a:rPr lang="en-US" sz="2400" dirty="0">
                <a:latin typeface="Arial"/>
                <a:cs typeface="Arial"/>
              </a:rPr>
              <a:t>What will be the hexadecimal values of DX and AX after the following instructions execute? </a:t>
            </a:r>
            <a:endParaRPr lang="en-US" sz="2400" dirty="0" smtClean="0">
              <a:latin typeface="Arial"/>
              <a:cs typeface="Arial"/>
            </a:endParaRPr>
          </a:p>
          <a:p>
            <a:pPr>
              <a:spcBef>
                <a:spcPts val="1800"/>
              </a:spcBef>
            </a:pPr>
            <a:r>
              <a:rPr lang="en-US" sz="2400" dirty="0" smtClean="0">
                <a:latin typeface="Arial"/>
                <a:cs typeface="Arial"/>
              </a:rPr>
              <a:t>Or</a:t>
            </a:r>
            <a:r>
              <a:rPr lang="en-US" sz="2400" dirty="0">
                <a:latin typeface="Arial"/>
                <a:cs typeface="Arial"/>
              </a:rPr>
              <a:t>, if divide overflow occurs, you can indicate that as your answer:</a:t>
            </a:r>
          </a:p>
        </p:txBody>
      </p:sp>
      <p:sp>
        <p:nvSpPr>
          <p:cNvPr id="142341" name="Text Box 5"/>
          <p:cNvSpPr txBox="1">
            <a:spLocks noChangeArrowheads="1"/>
          </p:cNvSpPr>
          <p:nvPr/>
        </p:nvSpPr>
        <p:spPr bwMode="auto">
          <a:xfrm>
            <a:off x="2209800" y="5105400"/>
            <a:ext cx="48006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400">
                <a:solidFill>
                  <a:srgbClr val="0000FF"/>
                </a:solidFill>
                <a:latin typeface="Arial"/>
                <a:cs typeface="Arial"/>
              </a:rPr>
              <a:t>Divide Overflow</a:t>
            </a:r>
          </a:p>
        </p:txBody>
      </p:sp>
    </p:spTree>
    <p:extLst>
      <p:ext uri="{BB962C8B-B14F-4D97-AF65-F5344CB8AC3E}">
        <p14:creationId xmlns="" xmlns:p14="http://schemas.microsoft.com/office/powerpoint/2010/main" val="1456912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dissolve">
                                      <p:cBhvr>
                                        <p:cTn id="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Signed Integer Division</a:t>
            </a:r>
          </a:p>
        </p:txBody>
      </p:sp>
      <p:sp>
        <p:nvSpPr>
          <p:cNvPr id="101379" name="Rectangle 3"/>
          <p:cNvSpPr>
            <a:spLocks noGrp="1" noChangeArrowheads="1"/>
          </p:cNvSpPr>
          <p:nvPr>
            <p:ph type="body" idx="1"/>
          </p:nvPr>
        </p:nvSpPr>
        <p:spPr>
          <a:xfrm>
            <a:off x="685800" y="1066800"/>
            <a:ext cx="7620000" cy="3048000"/>
          </a:xfrm>
        </p:spPr>
        <p:txBody>
          <a:bodyPr>
            <a:normAutofit/>
          </a:bodyPr>
          <a:lstStyle/>
          <a:p>
            <a:pPr>
              <a:lnSpc>
                <a:spcPct val="110000"/>
              </a:lnSpc>
              <a:spcBef>
                <a:spcPts val="1800"/>
              </a:spcBef>
              <a:tabLst>
                <a:tab pos="3768725" algn="l"/>
              </a:tabLst>
            </a:pPr>
            <a:r>
              <a:rPr lang="en-US" dirty="0"/>
              <a:t>Signed integers must be sign-extended before division takes place</a:t>
            </a:r>
          </a:p>
          <a:p>
            <a:pPr lvl="1">
              <a:lnSpc>
                <a:spcPct val="110000"/>
              </a:lnSpc>
              <a:spcBef>
                <a:spcPts val="1800"/>
              </a:spcBef>
              <a:tabLst>
                <a:tab pos="3768725" algn="l"/>
              </a:tabLst>
            </a:pPr>
            <a:r>
              <a:rPr lang="en-US" dirty="0"/>
              <a:t>fill high </a:t>
            </a:r>
            <a:r>
              <a:rPr lang="en-US" dirty="0" smtClean="0"/>
              <a:t>BYTE/WORD/DOUBLEWORD </a:t>
            </a:r>
            <a:r>
              <a:rPr lang="en-US" dirty="0"/>
              <a:t>with a copy of the low BYTE/WORD/DOUBLEWORD's sign </a:t>
            </a:r>
            <a:r>
              <a:rPr lang="en-US" dirty="0" smtClean="0"/>
              <a:t>bit.</a:t>
            </a:r>
            <a:endParaRPr lang="en-US" dirty="0"/>
          </a:p>
          <a:p>
            <a:pPr>
              <a:lnSpc>
                <a:spcPct val="110000"/>
              </a:lnSpc>
              <a:spcBef>
                <a:spcPts val="1800"/>
              </a:spcBef>
              <a:tabLst>
                <a:tab pos="3768725" algn="l"/>
              </a:tabLst>
            </a:pPr>
            <a:r>
              <a:rPr lang="en-US" dirty="0"/>
              <a:t>For example, the high byte contains a copy of the sign bit from the low byte:</a:t>
            </a:r>
          </a:p>
        </p:txBody>
      </p:sp>
      <p:graphicFrame>
        <p:nvGraphicFramePr>
          <p:cNvPr id="101381" name="Object 5"/>
          <p:cNvGraphicFramePr>
            <a:graphicFrameLocks noChangeAspect="1"/>
          </p:cNvGraphicFramePr>
          <p:nvPr>
            <p:extLst>
              <p:ext uri="{D42A27DB-BD31-4B8C-83A1-F6EECF244321}">
                <p14:modId xmlns="" xmlns:p14="http://schemas.microsoft.com/office/powerpoint/2010/main" val="563850354"/>
              </p:ext>
            </p:extLst>
          </p:nvPr>
        </p:nvGraphicFramePr>
        <p:xfrm>
          <a:off x="2286000" y="3862753"/>
          <a:ext cx="4800600" cy="2769577"/>
        </p:xfrm>
        <a:graphic>
          <a:graphicData uri="http://schemas.openxmlformats.org/presentationml/2006/ole">
            <p:oleObj spid="_x0000_s36992" name="VISIO" r:id="rId3" imgW="2093976" imgH="1176528" progId="">
              <p:embed/>
            </p:oleObj>
          </a:graphicData>
        </a:graphic>
      </p:graphicFrame>
    </p:spTree>
    <p:extLst>
      <p:ext uri="{BB962C8B-B14F-4D97-AF65-F5344CB8AC3E}">
        <p14:creationId xmlns="" xmlns:p14="http://schemas.microsoft.com/office/powerpoint/2010/main" val="15009677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CBW, CWD, CDQ Instructions</a:t>
            </a:r>
          </a:p>
        </p:txBody>
      </p:sp>
      <p:sp>
        <p:nvSpPr>
          <p:cNvPr id="123907" name="Rectangle 3"/>
          <p:cNvSpPr>
            <a:spLocks noGrp="1" noChangeArrowheads="1"/>
          </p:cNvSpPr>
          <p:nvPr>
            <p:ph type="body" idx="1"/>
          </p:nvPr>
        </p:nvSpPr>
        <p:spPr>
          <a:xfrm>
            <a:off x="533400" y="1371600"/>
            <a:ext cx="8305800" cy="4191000"/>
          </a:xfrm>
        </p:spPr>
        <p:txBody>
          <a:bodyPr>
            <a:normAutofit/>
          </a:bodyPr>
          <a:lstStyle/>
          <a:p>
            <a:pPr>
              <a:spcBef>
                <a:spcPts val="1800"/>
              </a:spcBef>
              <a:tabLst>
                <a:tab pos="2743200" algn="l"/>
              </a:tabLst>
            </a:pPr>
            <a:r>
              <a:rPr lang="en-US" dirty="0"/>
              <a:t>The CBW, CWD, and CDQ instructions provide important sign-extension operations:</a:t>
            </a:r>
            <a:endParaRPr lang="en-US" sz="2600" dirty="0"/>
          </a:p>
          <a:p>
            <a:pPr lvl="1">
              <a:spcBef>
                <a:spcPts val="1800"/>
              </a:spcBef>
              <a:tabLst>
                <a:tab pos="2743200" algn="l"/>
              </a:tabLst>
            </a:pPr>
            <a:r>
              <a:rPr lang="en-US" sz="2000" dirty="0"/>
              <a:t>CBW (convert byte to word) extends AL into AH</a:t>
            </a:r>
          </a:p>
          <a:p>
            <a:pPr lvl="1">
              <a:spcBef>
                <a:spcPts val="1800"/>
              </a:spcBef>
              <a:tabLst>
                <a:tab pos="2743200" algn="l"/>
              </a:tabLst>
            </a:pPr>
            <a:r>
              <a:rPr lang="en-US" sz="2000" dirty="0"/>
              <a:t>CWD (convert word to </a:t>
            </a:r>
            <a:r>
              <a:rPr lang="en-US" sz="2000" dirty="0" err="1"/>
              <a:t>doubleword</a:t>
            </a:r>
            <a:r>
              <a:rPr lang="en-US" sz="2000" dirty="0"/>
              <a:t>) extends AX into DX</a:t>
            </a:r>
          </a:p>
          <a:p>
            <a:pPr lvl="1">
              <a:spcBef>
                <a:spcPts val="1800"/>
              </a:spcBef>
              <a:tabLst>
                <a:tab pos="2743200" algn="l"/>
              </a:tabLst>
            </a:pPr>
            <a:r>
              <a:rPr lang="en-US" sz="2000" dirty="0"/>
              <a:t>CDQ (convert </a:t>
            </a:r>
            <a:r>
              <a:rPr lang="en-US" sz="2000" dirty="0" err="1"/>
              <a:t>doubleword</a:t>
            </a:r>
            <a:r>
              <a:rPr lang="en-US" sz="2000" dirty="0"/>
              <a:t> to </a:t>
            </a:r>
            <a:r>
              <a:rPr lang="en-US" sz="2000" dirty="0" err="1"/>
              <a:t>quadword</a:t>
            </a:r>
            <a:r>
              <a:rPr lang="en-US" sz="2000" dirty="0"/>
              <a:t>) extends EAX into EDX</a:t>
            </a:r>
          </a:p>
          <a:p>
            <a:pPr>
              <a:spcBef>
                <a:spcPts val="1800"/>
              </a:spcBef>
              <a:tabLst>
                <a:tab pos="2743200" algn="l"/>
              </a:tabLst>
            </a:pPr>
            <a:r>
              <a:rPr lang="en-US" dirty="0"/>
              <a:t>Example: </a:t>
            </a:r>
            <a:endParaRPr lang="en-US" sz="1800" dirty="0"/>
          </a:p>
          <a:p>
            <a:pPr lvl="2">
              <a:lnSpc>
                <a:spcPct val="90000"/>
              </a:lnSpc>
              <a:buFontTx/>
              <a:buNone/>
              <a:tabLst>
                <a:tab pos="2743200" algn="l"/>
              </a:tabLst>
            </a:pPr>
            <a:r>
              <a:rPr lang="en-US" sz="2000" b="1" dirty="0">
                <a:latin typeface="Courier New" charset="0"/>
              </a:rPr>
              <a:t>mov eax,</a:t>
            </a:r>
            <a:r>
              <a:rPr lang="en-US" sz="2000" b="1" dirty="0" smtClean="0">
                <a:latin typeface="Courier New" charset="0"/>
              </a:rPr>
              <a:t>0FFFFFF9Bh  ; </a:t>
            </a:r>
            <a:r>
              <a:rPr lang="en-US" sz="2000" b="1" dirty="0">
                <a:latin typeface="Courier New" charset="0"/>
              </a:rPr>
              <a:t>(-101)</a:t>
            </a:r>
          </a:p>
          <a:p>
            <a:pPr lvl="2">
              <a:lnSpc>
                <a:spcPct val="90000"/>
              </a:lnSpc>
              <a:buFontTx/>
              <a:buNone/>
              <a:tabLst>
                <a:tab pos="2743200" algn="l"/>
              </a:tabLst>
            </a:pPr>
            <a:r>
              <a:rPr lang="en-US" sz="2000" b="1" dirty="0" err="1" smtClean="0">
                <a:latin typeface="Courier New" charset="0"/>
              </a:rPr>
              <a:t>cdq</a:t>
            </a:r>
            <a:r>
              <a:rPr lang="en-US" sz="2000" b="1" dirty="0" smtClean="0">
                <a:latin typeface="Courier New" charset="0"/>
              </a:rPr>
              <a:t>            ; </a:t>
            </a:r>
            <a:r>
              <a:rPr lang="en-US" sz="2000" b="1" dirty="0">
                <a:latin typeface="Courier New" charset="0"/>
              </a:rPr>
              <a:t>EDX:EAX = FFFFFFFFFFFFFF9Bh</a:t>
            </a:r>
          </a:p>
        </p:txBody>
      </p:sp>
    </p:spTree>
    <p:extLst>
      <p:ext uri="{BB962C8B-B14F-4D97-AF65-F5344CB8AC3E}">
        <p14:creationId xmlns="" xmlns:p14="http://schemas.microsoft.com/office/powerpoint/2010/main" val="3225969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IDIV Instruction</a:t>
            </a:r>
          </a:p>
        </p:txBody>
      </p:sp>
      <p:sp>
        <p:nvSpPr>
          <p:cNvPr id="122883" name="Rectangle 3"/>
          <p:cNvSpPr>
            <a:spLocks noGrp="1" noChangeArrowheads="1"/>
          </p:cNvSpPr>
          <p:nvPr>
            <p:ph type="body" idx="1"/>
          </p:nvPr>
        </p:nvSpPr>
        <p:spPr>
          <a:xfrm>
            <a:off x="457200" y="1295400"/>
            <a:ext cx="7772400" cy="1295400"/>
          </a:xfrm>
        </p:spPr>
        <p:txBody>
          <a:bodyPr/>
          <a:lstStyle/>
          <a:p>
            <a:pPr>
              <a:spcBef>
                <a:spcPts val="1800"/>
              </a:spcBef>
            </a:pPr>
            <a:r>
              <a:rPr lang="en-US" dirty="0"/>
              <a:t>IDIV (signed divide) performs signed integer division</a:t>
            </a:r>
          </a:p>
          <a:p>
            <a:pPr>
              <a:spcBef>
                <a:spcPts val="1800"/>
              </a:spcBef>
            </a:pPr>
            <a:r>
              <a:rPr lang="en-US" dirty="0"/>
              <a:t>Same syntax and operands as DIV instruction</a:t>
            </a:r>
          </a:p>
        </p:txBody>
      </p:sp>
      <p:sp>
        <p:nvSpPr>
          <p:cNvPr id="122884" name="Rectangle 4"/>
          <p:cNvSpPr>
            <a:spLocks noChangeArrowheads="1"/>
          </p:cNvSpPr>
          <p:nvPr/>
        </p:nvSpPr>
        <p:spPr bwMode="auto">
          <a:xfrm>
            <a:off x="762000" y="2590800"/>
            <a:ext cx="73152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pPr>
            <a:r>
              <a:rPr lang="en-US" sz="2400" dirty="0">
                <a:latin typeface="Arial"/>
                <a:cs typeface="Arial"/>
              </a:rPr>
              <a:t>Example: 8-bit division of –48 by 5</a:t>
            </a:r>
          </a:p>
        </p:txBody>
      </p:sp>
      <p:sp>
        <p:nvSpPr>
          <p:cNvPr id="122885" name="Text Box 5"/>
          <p:cNvSpPr txBox="1">
            <a:spLocks noChangeArrowheads="1"/>
          </p:cNvSpPr>
          <p:nvPr/>
        </p:nvSpPr>
        <p:spPr bwMode="auto">
          <a:xfrm>
            <a:off x="1447800" y="3581400"/>
            <a:ext cx="6400800" cy="1676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charset="0"/>
                <a:ea typeface="ＭＳ Ｐゴシック" charset="0"/>
              </a:defRPr>
            </a:lvl1pPr>
            <a:lvl2pPr>
              <a:tabLst>
                <a:tab pos="457200" algn="l"/>
                <a:tab pos="2286000" algn="l"/>
              </a:tabLst>
              <a:defRPr sz="2400">
                <a:solidFill>
                  <a:schemeClr val="tx1"/>
                </a:solidFill>
                <a:latin typeface="Times New Roman" charset="0"/>
                <a:ea typeface="ＭＳ Ｐゴシック" charset="0"/>
              </a:defRPr>
            </a:lvl2pPr>
            <a:lvl3pPr>
              <a:tabLst>
                <a:tab pos="457200" algn="l"/>
                <a:tab pos="2286000" algn="l"/>
              </a:tabLst>
              <a:defRPr sz="2400">
                <a:solidFill>
                  <a:schemeClr val="tx1"/>
                </a:solidFill>
                <a:latin typeface="Times New Roman" charset="0"/>
                <a:ea typeface="ＭＳ Ｐゴシック" charset="0"/>
              </a:defRPr>
            </a:lvl3pPr>
            <a:lvl4pPr>
              <a:tabLst>
                <a:tab pos="457200" algn="l"/>
                <a:tab pos="2286000" algn="l"/>
              </a:tabLst>
              <a:defRPr sz="2400">
                <a:solidFill>
                  <a:schemeClr val="tx1"/>
                </a:solidFill>
                <a:latin typeface="Times New Roman" charset="0"/>
                <a:ea typeface="ＭＳ Ｐゴシック" charset="0"/>
              </a:defRPr>
            </a:lvl4pPr>
            <a:lvl5pPr>
              <a:tabLst>
                <a:tab pos="457200" algn="l"/>
                <a:tab pos="2286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9pPr>
          </a:lstStyle>
          <a:p>
            <a:r>
              <a:rPr lang="en-US" sz="2000" b="1" dirty="0">
                <a:latin typeface="Courier New" charset="0"/>
              </a:rPr>
              <a:t>mov  al,-48</a:t>
            </a:r>
          </a:p>
          <a:p>
            <a:r>
              <a:rPr lang="en-US" sz="2000" b="1" dirty="0" err="1" smtClean="0">
                <a:latin typeface="Courier New" charset="0"/>
              </a:rPr>
              <a:t>Cbw</a:t>
            </a:r>
            <a:r>
              <a:rPr lang="en-US" sz="2000" b="1" dirty="0">
                <a:latin typeface="Courier New" charset="0"/>
              </a:rPr>
              <a:t> </a:t>
            </a:r>
            <a:r>
              <a:rPr lang="en-US" sz="2000" b="1" dirty="0" smtClean="0">
                <a:latin typeface="Courier New" charset="0"/>
              </a:rPr>
              <a:t>           ; </a:t>
            </a:r>
            <a:r>
              <a:rPr lang="en-US" sz="2000" b="1" dirty="0">
                <a:latin typeface="Courier New" charset="0"/>
              </a:rPr>
              <a:t>extend AL into AH</a:t>
            </a:r>
          </a:p>
          <a:p>
            <a:r>
              <a:rPr lang="en-US" sz="2000" b="1" dirty="0">
                <a:latin typeface="Courier New" charset="0"/>
              </a:rPr>
              <a:t>mov  bl,5</a:t>
            </a:r>
          </a:p>
          <a:p>
            <a:r>
              <a:rPr lang="en-US" sz="2000" b="1" dirty="0" err="1">
                <a:latin typeface="Courier New" charset="0"/>
              </a:rPr>
              <a:t>idiv</a:t>
            </a:r>
            <a:r>
              <a:rPr lang="en-US" sz="2000" b="1" dirty="0">
                <a:latin typeface="Courier New" charset="0"/>
              </a:rPr>
              <a:t> </a:t>
            </a:r>
            <a:r>
              <a:rPr lang="en-US" sz="2000" b="1" dirty="0" err="1" smtClean="0">
                <a:latin typeface="Courier New" charset="0"/>
              </a:rPr>
              <a:t>bl</a:t>
            </a:r>
            <a:r>
              <a:rPr lang="en-US" sz="2000" b="1" dirty="0">
                <a:latin typeface="Courier New" charset="0"/>
              </a:rPr>
              <a:t> </a:t>
            </a:r>
            <a:r>
              <a:rPr lang="en-US" sz="2000" b="1" dirty="0" smtClean="0">
                <a:latin typeface="Courier New" charset="0"/>
              </a:rPr>
              <a:t>       ; </a:t>
            </a:r>
            <a:r>
              <a:rPr lang="en-US" sz="2000" b="1" dirty="0">
                <a:latin typeface="Courier New" charset="0"/>
              </a:rPr>
              <a:t>AL = -9,  AH = -3</a:t>
            </a:r>
          </a:p>
        </p:txBody>
      </p:sp>
    </p:spTree>
    <p:extLst>
      <p:ext uri="{BB962C8B-B14F-4D97-AF65-F5344CB8AC3E}">
        <p14:creationId xmlns="" xmlns:p14="http://schemas.microsoft.com/office/powerpoint/2010/main" val="207874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IDIV Examples</a:t>
            </a:r>
          </a:p>
        </p:txBody>
      </p:sp>
      <p:grpSp>
        <p:nvGrpSpPr>
          <p:cNvPr id="124937" name="Group 9"/>
          <p:cNvGrpSpPr>
            <a:grpSpLocks/>
          </p:cNvGrpSpPr>
          <p:nvPr/>
        </p:nvGrpSpPr>
        <p:grpSpPr bwMode="auto">
          <a:xfrm>
            <a:off x="762000" y="3657601"/>
            <a:ext cx="7315200" cy="2532063"/>
            <a:chOff x="480" y="2304"/>
            <a:chExt cx="4608" cy="1305"/>
          </a:xfrm>
        </p:grpSpPr>
        <p:sp>
          <p:nvSpPr>
            <p:cNvPr id="124932" name="Rectangle 4"/>
            <p:cNvSpPr>
              <a:spLocks noChangeArrowheads="1"/>
            </p:cNvSpPr>
            <p:nvPr/>
          </p:nvSpPr>
          <p:spPr bwMode="auto">
            <a:xfrm>
              <a:off x="480" y="2304"/>
              <a:ext cx="4608"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Clr>
                  <a:schemeClr val="tx1"/>
                </a:buClr>
              </a:pPr>
              <a:r>
                <a:rPr lang="en-US" sz="2400" dirty="0">
                  <a:latin typeface="Arial"/>
                  <a:cs typeface="Arial"/>
                </a:rPr>
                <a:t>Example: 32-bit division of –48 by 5</a:t>
              </a:r>
            </a:p>
          </p:txBody>
        </p:sp>
        <p:sp>
          <p:nvSpPr>
            <p:cNvPr id="124933" name="Text Box 5"/>
            <p:cNvSpPr txBox="1">
              <a:spLocks noChangeArrowheads="1"/>
            </p:cNvSpPr>
            <p:nvPr/>
          </p:nvSpPr>
          <p:spPr bwMode="auto">
            <a:xfrm>
              <a:off x="840" y="2697"/>
              <a:ext cx="4080" cy="91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charset="0"/>
                  <a:ea typeface="ＭＳ Ｐゴシック" charset="0"/>
                </a:defRPr>
              </a:lvl1pPr>
              <a:lvl2pPr>
                <a:tabLst>
                  <a:tab pos="457200" algn="l"/>
                  <a:tab pos="2286000" algn="l"/>
                </a:tabLst>
                <a:defRPr sz="2400">
                  <a:solidFill>
                    <a:schemeClr val="tx1"/>
                  </a:solidFill>
                  <a:latin typeface="Times New Roman" charset="0"/>
                  <a:ea typeface="ＭＳ Ｐゴシック" charset="0"/>
                </a:defRPr>
              </a:lvl2pPr>
              <a:lvl3pPr>
                <a:tabLst>
                  <a:tab pos="457200" algn="l"/>
                  <a:tab pos="2286000" algn="l"/>
                </a:tabLst>
                <a:defRPr sz="2400">
                  <a:solidFill>
                    <a:schemeClr val="tx1"/>
                  </a:solidFill>
                  <a:latin typeface="Times New Roman" charset="0"/>
                  <a:ea typeface="ＭＳ Ｐゴシック" charset="0"/>
                </a:defRPr>
              </a:lvl3pPr>
              <a:lvl4pPr>
                <a:tabLst>
                  <a:tab pos="457200" algn="l"/>
                  <a:tab pos="2286000" algn="l"/>
                </a:tabLst>
                <a:defRPr sz="2400">
                  <a:solidFill>
                    <a:schemeClr val="tx1"/>
                  </a:solidFill>
                  <a:latin typeface="Times New Roman" charset="0"/>
                  <a:ea typeface="ＭＳ Ｐゴシック" charset="0"/>
                </a:defRPr>
              </a:lvl4pPr>
              <a:lvl5pPr>
                <a:tabLst>
                  <a:tab pos="457200" algn="l"/>
                  <a:tab pos="2286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9pPr>
            </a:lstStyle>
            <a:p>
              <a:r>
                <a:rPr lang="en-US" sz="2000" b="1" dirty="0">
                  <a:latin typeface="Courier New" charset="0"/>
                </a:rPr>
                <a:t>mov  eax,-48</a:t>
              </a:r>
            </a:p>
            <a:p>
              <a:r>
                <a:rPr lang="en-US" sz="2000" b="1" dirty="0" err="1" smtClean="0">
                  <a:latin typeface="Courier New" charset="0"/>
                </a:rPr>
                <a:t>cdq</a:t>
              </a:r>
              <a:r>
                <a:rPr lang="en-US" sz="2000" b="1" dirty="0">
                  <a:latin typeface="Courier New" charset="0"/>
                </a:rPr>
                <a:t> </a:t>
              </a:r>
              <a:r>
                <a:rPr lang="en-US" sz="2000" b="1" dirty="0" smtClean="0">
                  <a:latin typeface="Courier New" charset="0"/>
                </a:rPr>
                <a:t>           ; </a:t>
              </a:r>
              <a:r>
                <a:rPr lang="en-US" sz="2000" b="1" dirty="0">
                  <a:latin typeface="Courier New" charset="0"/>
                </a:rPr>
                <a:t>extend EAX into EDX</a:t>
              </a:r>
            </a:p>
            <a:p>
              <a:r>
                <a:rPr lang="en-US" sz="2000" b="1" dirty="0">
                  <a:latin typeface="Courier New" charset="0"/>
                </a:rPr>
                <a:t>mov  ebx,5</a:t>
              </a:r>
            </a:p>
            <a:p>
              <a:r>
                <a:rPr lang="en-US" sz="2000" b="1" dirty="0" err="1">
                  <a:latin typeface="Courier New" charset="0"/>
                </a:rPr>
                <a:t>idiv</a:t>
              </a:r>
              <a:r>
                <a:rPr lang="en-US" sz="2000" b="1" dirty="0">
                  <a:latin typeface="Courier New" charset="0"/>
                </a:rPr>
                <a:t> </a:t>
              </a:r>
              <a:r>
                <a:rPr lang="en-US" sz="2000" b="1" dirty="0" err="1" smtClean="0">
                  <a:latin typeface="Courier New" charset="0"/>
                </a:rPr>
                <a:t>ebx</a:t>
              </a:r>
              <a:r>
                <a:rPr lang="en-US" sz="2000" b="1" dirty="0">
                  <a:latin typeface="Courier New" charset="0"/>
                </a:rPr>
                <a:t> </a:t>
              </a:r>
              <a:r>
                <a:rPr lang="en-US" sz="2000" b="1" dirty="0" smtClean="0">
                  <a:latin typeface="Courier New" charset="0"/>
                </a:rPr>
                <a:t>      ; </a:t>
              </a:r>
              <a:r>
                <a:rPr lang="en-US" sz="2000" b="1" dirty="0">
                  <a:latin typeface="Courier New" charset="0"/>
                </a:rPr>
                <a:t>EAX = -9,  EDX = -3</a:t>
              </a:r>
            </a:p>
          </p:txBody>
        </p:sp>
      </p:grpSp>
      <p:sp>
        <p:nvSpPr>
          <p:cNvPr id="124935" name="Rectangle 7"/>
          <p:cNvSpPr>
            <a:spLocks noChangeArrowheads="1"/>
          </p:cNvSpPr>
          <p:nvPr/>
        </p:nvSpPr>
        <p:spPr bwMode="auto">
          <a:xfrm>
            <a:off x="762000" y="1219200"/>
            <a:ext cx="73152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Clr>
                <a:schemeClr val="tx1"/>
              </a:buClr>
            </a:pPr>
            <a:r>
              <a:rPr lang="en-US" sz="2400" dirty="0">
                <a:latin typeface="Arial"/>
                <a:cs typeface="Arial"/>
              </a:rPr>
              <a:t>Example: 16-bit division of –48 by 5</a:t>
            </a:r>
          </a:p>
        </p:txBody>
      </p:sp>
      <p:sp>
        <p:nvSpPr>
          <p:cNvPr id="124936" name="Text Box 8"/>
          <p:cNvSpPr txBox="1">
            <a:spLocks noChangeArrowheads="1"/>
          </p:cNvSpPr>
          <p:nvPr/>
        </p:nvSpPr>
        <p:spPr bwMode="auto">
          <a:xfrm>
            <a:off x="1341718" y="1828800"/>
            <a:ext cx="6477000" cy="1447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charset="0"/>
                <a:ea typeface="ＭＳ Ｐゴシック" charset="0"/>
              </a:defRPr>
            </a:lvl1pPr>
            <a:lvl2pPr>
              <a:tabLst>
                <a:tab pos="457200" algn="l"/>
                <a:tab pos="2286000" algn="l"/>
              </a:tabLst>
              <a:defRPr sz="2400">
                <a:solidFill>
                  <a:schemeClr val="tx1"/>
                </a:solidFill>
                <a:latin typeface="Times New Roman" charset="0"/>
                <a:ea typeface="ＭＳ Ｐゴシック" charset="0"/>
              </a:defRPr>
            </a:lvl2pPr>
            <a:lvl3pPr>
              <a:tabLst>
                <a:tab pos="457200" algn="l"/>
                <a:tab pos="2286000" algn="l"/>
              </a:tabLst>
              <a:defRPr sz="2400">
                <a:solidFill>
                  <a:schemeClr val="tx1"/>
                </a:solidFill>
                <a:latin typeface="Times New Roman" charset="0"/>
                <a:ea typeface="ＭＳ Ｐゴシック" charset="0"/>
              </a:defRPr>
            </a:lvl3pPr>
            <a:lvl4pPr>
              <a:tabLst>
                <a:tab pos="457200" algn="l"/>
                <a:tab pos="2286000" algn="l"/>
              </a:tabLst>
              <a:defRPr sz="2400">
                <a:solidFill>
                  <a:schemeClr val="tx1"/>
                </a:solidFill>
                <a:latin typeface="Times New Roman" charset="0"/>
                <a:ea typeface="ＭＳ Ｐゴシック" charset="0"/>
              </a:defRPr>
            </a:lvl4pPr>
            <a:lvl5pPr>
              <a:tabLst>
                <a:tab pos="457200" algn="l"/>
                <a:tab pos="2286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286000" algn="l"/>
              </a:tabLst>
              <a:defRPr sz="2400">
                <a:solidFill>
                  <a:schemeClr val="tx1"/>
                </a:solidFill>
                <a:latin typeface="Times New Roman" charset="0"/>
                <a:ea typeface="ＭＳ Ｐゴシック" charset="0"/>
              </a:defRPr>
            </a:lvl9pPr>
          </a:lstStyle>
          <a:p>
            <a:r>
              <a:rPr lang="en-US" sz="2000" b="1" dirty="0">
                <a:latin typeface="Courier New" charset="0"/>
              </a:rPr>
              <a:t>mov  ax,-48</a:t>
            </a:r>
          </a:p>
          <a:p>
            <a:r>
              <a:rPr lang="en-US" sz="2000" b="1" dirty="0" err="1" smtClean="0">
                <a:latin typeface="Courier New" charset="0"/>
              </a:rPr>
              <a:t>cwd</a:t>
            </a:r>
            <a:r>
              <a:rPr lang="en-US" sz="2000" b="1" dirty="0">
                <a:latin typeface="Courier New" charset="0"/>
              </a:rPr>
              <a:t> </a:t>
            </a:r>
            <a:r>
              <a:rPr lang="en-US" sz="2000" b="1" dirty="0" smtClean="0">
                <a:latin typeface="Courier New" charset="0"/>
              </a:rPr>
              <a:t>           ; </a:t>
            </a:r>
            <a:r>
              <a:rPr lang="en-US" sz="2000" b="1" dirty="0">
                <a:latin typeface="Courier New" charset="0"/>
              </a:rPr>
              <a:t>extend AX into DX</a:t>
            </a:r>
          </a:p>
          <a:p>
            <a:r>
              <a:rPr lang="en-US" sz="2000" b="1" dirty="0">
                <a:latin typeface="Courier New" charset="0"/>
              </a:rPr>
              <a:t>mov  bx,5	</a:t>
            </a:r>
          </a:p>
          <a:p>
            <a:r>
              <a:rPr lang="en-US" sz="2000" b="1" dirty="0" err="1">
                <a:latin typeface="Courier New" charset="0"/>
              </a:rPr>
              <a:t>idiv</a:t>
            </a:r>
            <a:r>
              <a:rPr lang="en-US" sz="2000" b="1" dirty="0">
                <a:latin typeface="Courier New" charset="0"/>
              </a:rPr>
              <a:t> </a:t>
            </a:r>
            <a:r>
              <a:rPr lang="en-US" sz="2000" b="1" dirty="0" err="1" smtClean="0">
                <a:latin typeface="Courier New" charset="0"/>
              </a:rPr>
              <a:t>bx</a:t>
            </a:r>
            <a:r>
              <a:rPr lang="en-US" sz="2000" b="1" dirty="0">
                <a:latin typeface="Courier New" charset="0"/>
              </a:rPr>
              <a:t> </a:t>
            </a:r>
            <a:r>
              <a:rPr lang="en-US" sz="2000" b="1" dirty="0" smtClean="0">
                <a:latin typeface="Courier New" charset="0"/>
              </a:rPr>
              <a:t>       ; </a:t>
            </a:r>
            <a:r>
              <a:rPr lang="en-US" sz="2000" b="1" dirty="0">
                <a:latin typeface="Courier New" charset="0"/>
              </a:rPr>
              <a:t>AX = -9,  DX = -3</a:t>
            </a:r>
          </a:p>
        </p:txBody>
      </p:sp>
    </p:spTree>
    <p:extLst>
      <p:ext uri="{BB962C8B-B14F-4D97-AF65-F5344CB8AC3E}">
        <p14:creationId xmlns="" xmlns:p14="http://schemas.microsoft.com/office/powerpoint/2010/main" val="1439963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ox(in)">
                                      <p:cBhvr>
                                        <p:cTn id="7" dur="500"/>
                                        <p:tgtEl>
                                          <p:spTgt spid="12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050"/>
          <p:cNvSpPr>
            <a:spLocks noGrp="1" noChangeArrowheads="1"/>
          </p:cNvSpPr>
          <p:nvPr>
            <p:ph type="title"/>
          </p:nvPr>
        </p:nvSpPr>
        <p:spPr/>
        <p:txBody>
          <a:bodyPr/>
          <a:lstStyle/>
          <a:p>
            <a:r>
              <a:rPr lang="en-US" dirty="0" smtClean="0"/>
              <a:t>Drill </a:t>
            </a:r>
            <a:r>
              <a:rPr lang="en-US" dirty="0"/>
              <a:t>. . .</a:t>
            </a:r>
          </a:p>
        </p:txBody>
      </p:sp>
      <p:sp>
        <p:nvSpPr>
          <p:cNvPr id="143363" name="Text Box 2051"/>
          <p:cNvSpPr txBox="1">
            <a:spLocks noChangeArrowheads="1"/>
          </p:cNvSpPr>
          <p:nvPr/>
        </p:nvSpPr>
        <p:spPr bwMode="auto">
          <a:xfrm>
            <a:off x="1905000" y="3505200"/>
            <a:ext cx="5105400" cy="16605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ax,</a:t>
            </a:r>
            <a:r>
              <a:rPr lang="en-US" sz="2000" b="1" dirty="0" smtClean="0">
                <a:latin typeface="Courier New" charset="0"/>
              </a:rPr>
              <a:t>0FDFFh    ; </a:t>
            </a:r>
            <a:r>
              <a:rPr lang="en-US" sz="2000" b="1" dirty="0">
                <a:latin typeface="Courier New" charset="0"/>
              </a:rPr>
              <a:t>-513</a:t>
            </a:r>
          </a:p>
          <a:p>
            <a:r>
              <a:rPr lang="en-US" sz="2000" b="1" dirty="0" err="1">
                <a:latin typeface="Courier New" charset="0"/>
              </a:rPr>
              <a:t>cwd</a:t>
            </a:r>
            <a:endParaRPr lang="en-US" sz="2000" b="1" dirty="0">
              <a:latin typeface="Courier New" charset="0"/>
            </a:endParaRPr>
          </a:p>
          <a:p>
            <a:r>
              <a:rPr lang="en-US" sz="2000" b="1" dirty="0">
                <a:latin typeface="Courier New" charset="0"/>
              </a:rPr>
              <a:t>mov  bx,100h</a:t>
            </a:r>
          </a:p>
          <a:p>
            <a:r>
              <a:rPr lang="en-US" sz="2000" b="1" dirty="0" err="1">
                <a:latin typeface="Courier New" charset="0"/>
              </a:rPr>
              <a:t>idiv</a:t>
            </a:r>
            <a:r>
              <a:rPr lang="en-US" sz="2000" b="1" dirty="0">
                <a:latin typeface="Courier New" charset="0"/>
              </a:rPr>
              <a:t> </a:t>
            </a:r>
            <a:r>
              <a:rPr lang="en-US" sz="2000" b="1" dirty="0" err="1">
                <a:latin typeface="Courier New" charset="0"/>
              </a:rPr>
              <a:t>bx</a:t>
            </a:r>
            <a:endParaRPr lang="en-US" sz="2000" b="1" dirty="0">
              <a:latin typeface="Courier New" charset="0"/>
            </a:endParaRPr>
          </a:p>
        </p:txBody>
      </p:sp>
      <p:sp>
        <p:nvSpPr>
          <p:cNvPr id="143364" name="Text Box 2052"/>
          <p:cNvSpPr txBox="1">
            <a:spLocks noChangeArrowheads="1"/>
          </p:cNvSpPr>
          <p:nvPr/>
        </p:nvSpPr>
        <p:spPr bwMode="auto">
          <a:xfrm>
            <a:off x="685800" y="1066800"/>
            <a:ext cx="7696200" cy="19851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ts val="1800"/>
              </a:spcBef>
            </a:pPr>
            <a:r>
              <a:rPr lang="en-US" sz="2400" dirty="0">
                <a:latin typeface="Arial"/>
                <a:cs typeface="Arial"/>
              </a:rPr>
              <a:t>What will be the hexadecimal values of DX and AX after the following instructions execute? </a:t>
            </a:r>
            <a:endParaRPr lang="en-US" sz="2400" dirty="0" smtClean="0">
              <a:latin typeface="Arial"/>
              <a:cs typeface="Arial"/>
            </a:endParaRPr>
          </a:p>
          <a:p>
            <a:pPr>
              <a:spcBef>
                <a:spcPts val="1800"/>
              </a:spcBef>
            </a:pPr>
            <a:r>
              <a:rPr lang="en-US" sz="2400" dirty="0" smtClean="0">
                <a:latin typeface="Arial"/>
                <a:cs typeface="Arial"/>
              </a:rPr>
              <a:t>Or</a:t>
            </a:r>
            <a:r>
              <a:rPr lang="en-US" sz="2400" dirty="0">
                <a:latin typeface="Arial"/>
                <a:cs typeface="Arial"/>
              </a:rPr>
              <a:t>, if divide overflow occurs, you can indicate that as your answer:</a:t>
            </a:r>
          </a:p>
        </p:txBody>
      </p:sp>
      <p:sp>
        <p:nvSpPr>
          <p:cNvPr id="143365" name="Text Box 2053"/>
          <p:cNvSpPr txBox="1">
            <a:spLocks noChangeArrowheads="1"/>
          </p:cNvSpPr>
          <p:nvPr/>
        </p:nvSpPr>
        <p:spPr bwMode="auto">
          <a:xfrm>
            <a:off x="1653241" y="5373469"/>
            <a:ext cx="58293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lgn="ctr">
              <a:spcBef>
                <a:spcPct val="50000"/>
              </a:spcBef>
            </a:pPr>
            <a:r>
              <a:rPr lang="en-US" sz="2400" dirty="0">
                <a:solidFill>
                  <a:srgbClr val="0000FF"/>
                </a:solidFill>
                <a:latin typeface="Arial"/>
                <a:cs typeface="Arial"/>
              </a:rPr>
              <a:t>DX = </a:t>
            </a:r>
            <a:r>
              <a:rPr lang="en-US" sz="2400" dirty="0" err="1">
                <a:solidFill>
                  <a:srgbClr val="0000FF"/>
                </a:solidFill>
                <a:latin typeface="Arial"/>
                <a:cs typeface="Arial"/>
              </a:rPr>
              <a:t>FFFFh</a:t>
            </a:r>
            <a:r>
              <a:rPr lang="en-US" sz="2400" dirty="0">
                <a:solidFill>
                  <a:srgbClr val="0000FF"/>
                </a:solidFill>
                <a:latin typeface="Arial"/>
                <a:cs typeface="Arial"/>
              </a:rPr>
              <a:t> (-1),  AX = </a:t>
            </a:r>
            <a:r>
              <a:rPr lang="en-US" sz="2400" dirty="0" err="1">
                <a:solidFill>
                  <a:srgbClr val="0000FF"/>
                </a:solidFill>
                <a:latin typeface="Arial"/>
                <a:cs typeface="Arial"/>
              </a:rPr>
              <a:t>FFFEh</a:t>
            </a:r>
            <a:r>
              <a:rPr lang="en-US" sz="2400" dirty="0">
                <a:solidFill>
                  <a:srgbClr val="0000FF"/>
                </a:solidFill>
                <a:latin typeface="Arial"/>
                <a:cs typeface="Arial"/>
              </a:rPr>
              <a:t> (-2)</a:t>
            </a:r>
          </a:p>
        </p:txBody>
      </p:sp>
    </p:spTree>
    <p:extLst>
      <p:ext uri="{BB962C8B-B14F-4D97-AF65-F5344CB8AC3E}">
        <p14:creationId xmlns="" xmlns:p14="http://schemas.microsoft.com/office/powerpoint/2010/main" val="2492624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dissolve">
                                      <p:cBhvr>
                                        <p:cTn id="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3400" y="228600"/>
            <a:ext cx="8001000" cy="609600"/>
          </a:xfrm>
        </p:spPr>
        <p:txBody>
          <a:bodyPr/>
          <a:lstStyle/>
          <a:p>
            <a:r>
              <a:rPr lang="en-US"/>
              <a:t>Unsigned Arithmetic Expressions</a:t>
            </a:r>
          </a:p>
        </p:txBody>
      </p:sp>
      <p:sp>
        <p:nvSpPr>
          <p:cNvPr id="102403" name="Rectangle 3"/>
          <p:cNvSpPr>
            <a:spLocks noGrp="1" noChangeArrowheads="1"/>
          </p:cNvSpPr>
          <p:nvPr>
            <p:ph type="body" idx="1"/>
          </p:nvPr>
        </p:nvSpPr>
        <p:spPr>
          <a:xfrm>
            <a:off x="609600" y="990600"/>
            <a:ext cx="7772400" cy="2667000"/>
          </a:xfrm>
        </p:spPr>
        <p:txBody>
          <a:bodyPr>
            <a:normAutofit/>
          </a:bodyPr>
          <a:lstStyle/>
          <a:p>
            <a:pPr>
              <a:spcBef>
                <a:spcPts val="1800"/>
              </a:spcBef>
            </a:pPr>
            <a:r>
              <a:rPr lang="en-US" dirty="0"/>
              <a:t>Some good reasons to learn how to implement integer expressions:</a:t>
            </a:r>
          </a:p>
          <a:p>
            <a:pPr lvl="1">
              <a:spcBef>
                <a:spcPts val="1800"/>
              </a:spcBef>
            </a:pPr>
            <a:r>
              <a:rPr lang="en-US" dirty="0"/>
              <a:t>Learn how do compilers do it</a:t>
            </a:r>
          </a:p>
          <a:p>
            <a:pPr lvl="1">
              <a:spcBef>
                <a:spcPts val="1800"/>
              </a:spcBef>
            </a:pPr>
            <a:r>
              <a:rPr lang="en-US" dirty="0"/>
              <a:t>Test your understanding of MUL, IMUL, DIV, IDIV</a:t>
            </a:r>
          </a:p>
          <a:p>
            <a:pPr lvl="1">
              <a:spcBef>
                <a:spcPts val="1800"/>
              </a:spcBef>
            </a:pPr>
            <a:r>
              <a:rPr lang="en-US" dirty="0"/>
              <a:t>Check for overflow (Carry and Overflow flags)</a:t>
            </a:r>
          </a:p>
        </p:txBody>
      </p:sp>
      <p:grpSp>
        <p:nvGrpSpPr>
          <p:cNvPr id="102410" name="Group 10"/>
          <p:cNvGrpSpPr>
            <a:grpSpLocks/>
          </p:cNvGrpSpPr>
          <p:nvPr/>
        </p:nvGrpSpPr>
        <p:grpSpPr bwMode="auto">
          <a:xfrm>
            <a:off x="884518" y="3657600"/>
            <a:ext cx="7391400" cy="2819676"/>
            <a:chOff x="384" y="2086"/>
            <a:chExt cx="4656" cy="1459"/>
          </a:xfrm>
        </p:grpSpPr>
        <p:sp>
          <p:nvSpPr>
            <p:cNvPr id="102404" name="Rectangle 4"/>
            <p:cNvSpPr>
              <a:spLocks noChangeArrowheads="1"/>
            </p:cNvSpPr>
            <p:nvPr/>
          </p:nvSpPr>
          <p:spPr bwMode="auto">
            <a:xfrm>
              <a:off x="384" y="2086"/>
              <a:ext cx="4656" cy="2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Clr>
                  <a:schemeClr val="tx1"/>
                </a:buClr>
              </a:pPr>
              <a:r>
                <a:rPr lang="en-US" sz="2400" dirty="0">
                  <a:latin typeface="Arial"/>
                  <a:cs typeface="Arial"/>
                </a:rPr>
                <a:t>Example:   </a:t>
              </a:r>
              <a:r>
                <a:rPr lang="en-US" sz="2000" b="1" dirty="0">
                  <a:solidFill>
                    <a:srgbClr val="0000FF"/>
                  </a:solidFill>
                  <a:latin typeface="Courier New" charset="0"/>
                </a:rPr>
                <a:t>var4 = (var1 + var2) * var3</a:t>
              </a:r>
            </a:p>
          </p:txBody>
        </p:sp>
        <p:sp>
          <p:nvSpPr>
            <p:cNvPr id="102405" name="Text Box 5"/>
            <p:cNvSpPr txBox="1">
              <a:spLocks noChangeArrowheads="1"/>
            </p:cNvSpPr>
            <p:nvPr/>
          </p:nvSpPr>
          <p:spPr bwMode="auto">
            <a:xfrm>
              <a:off x="643" y="2400"/>
              <a:ext cx="4109" cy="114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744788" algn="l"/>
                </a:tabLst>
                <a:defRPr sz="2400">
                  <a:solidFill>
                    <a:schemeClr val="tx1"/>
                  </a:solidFill>
                  <a:latin typeface="Times New Roman" charset="0"/>
                  <a:ea typeface="ＭＳ Ｐゴシック" charset="0"/>
                </a:defRPr>
              </a:lvl1pPr>
              <a:lvl2pPr>
                <a:tabLst>
                  <a:tab pos="457200" algn="l"/>
                  <a:tab pos="2744788" algn="l"/>
                </a:tabLst>
                <a:defRPr sz="2400">
                  <a:solidFill>
                    <a:schemeClr val="tx1"/>
                  </a:solidFill>
                  <a:latin typeface="Times New Roman" charset="0"/>
                  <a:ea typeface="ＭＳ Ｐゴシック" charset="0"/>
                </a:defRPr>
              </a:lvl2pPr>
              <a:lvl3pPr>
                <a:tabLst>
                  <a:tab pos="457200" algn="l"/>
                  <a:tab pos="2744788" algn="l"/>
                </a:tabLst>
                <a:defRPr sz="2400">
                  <a:solidFill>
                    <a:schemeClr val="tx1"/>
                  </a:solidFill>
                  <a:latin typeface="Times New Roman" charset="0"/>
                  <a:ea typeface="ＭＳ Ｐゴシック" charset="0"/>
                </a:defRPr>
              </a:lvl3pPr>
              <a:lvl4pPr>
                <a:tabLst>
                  <a:tab pos="457200" algn="l"/>
                  <a:tab pos="2744788" algn="l"/>
                </a:tabLst>
                <a:defRPr sz="2400">
                  <a:solidFill>
                    <a:schemeClr val="tx1"/>
                  </a:solidFill>
                  <a:latin typeface="Times New Roman" charset="0"/>
                  <a:ea typeface="ＭＳ Ｐゴシック" charset="0"/>
                </a:defRPr>
              </a:lvl4pPr>
              <a:lvl5pPr>
                <a:tabLst>
                  <a:tab pos="457200" algn="l"/>
                  <a:tab pos="27447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9pPr>
            </a:lstStyle>
            <a:p>
              <a:r>
                <a:rPr lang="en-US" sz="2000" b="1" dirty="0">
                  <a:latin typeface="Courier New" charset="0"/>
                </a:rPr>
                <a:t>; Assume unsigned operands</a:t>
              </a:r>
            </a:p>
            <a:p>
              <a:r>
                <a:rPr lang="en-US" sz="2000" b="1" dirty="0">
                  <a:latin typeface="Courier New" charset="0"/>
                </a:rPr>
                <a:t>mov  eax,var1</a:t>
              </a:r>
            </a:p>
            <a:p>
              <a:r>
                <a:rPr lang="en-US" sz="2000" b="1" dirty="0">
                  <a:latin typeface="Courier New" charset="0"/>
                </a:rPr>
                <a:t>add  eax,</a:t>
              </a:r>
              <a:r>
                <a:rPr lang="en-US" sz="2000" b="1" dirty="0" smtClean="0">
                  <a:latin typeface="Courier New" charset="0"/>
                </a:rPr>
                <a:t>var2     ; </a:t>
              </a:r>
              <a:r>
                <a:rPr lang="en-US" sz="2000" b="1" dirty="0">
                  <a:latin typeface="Courier New" charset="0"/>
                </a:rPr>
                <a:t>EAX = var1 + var2</a:t>
              </a:r>
            </a:p>
            <a:p>
              <a:r>
                <a:rPr lang="en-US" sz="2000" b="1" dirty="0" err="1">
                  <a:latin typeface="Courier New" charset="0"/>
                </a:rPr>
                <a:t>mul</a:t>
              </a:r>
              <a:r>
                <a:rPr lang="en-US" sz="2000" b="1" dirty="0">
                  <a:latin typeface="Courier New" charset="0"/>
                </a:rPr>
                <a:t>  </a:t>
              </a:r>
              <a:r>
                <a:rPr lang="en-US" sz="2000" b="1" dirty="0" smtClean="0">
                  <a:latin typeface="Courier New" charset="0"/>
                </a:rPr>
                <a:t>var3         ; </a:t>
              </a:r>
              <a:r>
                <a:rPr lang="en-US" sz="2000" b="1" dirty="0">
                  <a:latin typeface="Courier New" charset="0"/>
                </a:rPr>
                <a:t>EAX = EAX * var3</a:t>
              </a:r>
            </a:p>
            <a:p>
              <a:r>
                <a:rPr lang="en-US" sz="2000" b="1" dirty="0" err="1">
                  <a:latin typeface="Courier New" charset="0"/>
                </a:rPr>
                <a:t>jc</a:t>
              </a:r>
              <a:r>
                <a:rPr lang="en-US" sz="2000" b="1" dirty="0">
                  <a:latin typeface="Courier New" charset="0"/>
                </a:rPr>
                <a:t>   </a:t>
              </a:r>
              <a:r>
                <a:rPr lang="en-US" sz="2000" b="1" dirty="0" err="1" smtClean="0">
                  <a:latin typeface="Courier New" charset="0"/>
                </a:rPr>
                <a:t>TooBig</a:t>
              </a:r>
              <a:r>
                <a:rPr lang="en-US" sz="2000" b="1" dirty="0">
                  <a:latin typeface="Courier New" charset="0"/>
                </a:rPr>
                <a:t> </a:t>
              </a:r>
              <a:r>
                <a:rPr lang="en-US" sz="2000" b="1" dirty="0" smtClean="0">
                  <a:latin typeface="Courier New" charset="0"/>
                </a:rPr>
                <a:t>      ; </a:t>
              </a:r>
              <a:r>
                <a:rPr lang="en-US" sz="2000" b="1" dirty="0">
                  <a:latin typeface="Courier New" charset="0"/>
                </a:rPr>
                <a:t>check for carry</a:t>
              </a:r>
            </a:p>
            <a:p>
              <a:r>
                <a:rPr lang="en-US" sz="2000" b="1" dirty="0">
                  <a:latin typeface="Courier New" charset="0"/>
                </a:rPr>
                <a:t>mov  var4,</a:t>
              </a:r>
              <a:r>
                <a:rPr lang="en-US" sz="2000" b="1" dirty="0" smtClean="0">
                  <a:latin typeface="Courier New" charset="0"/>
                </a:rPr>
                <a:t>eax     ; </a:t>
              </a:r>
              <a:r>
                <a:rPr lang="en-US" sz="2000" b="1" dirty="0">
                  <a:latin typeface="Courier New" charset="0"/>
                </a:rPr>
                <a:t>save product</a:t>
              </a:r>
              <a:endParaRPr lang="en-US" sz="2000" b="1" baseline="30000" dirty="0">
                <a:latin typeface="Courier New" charset="0"/>
              </a:endParaRPr>
            </a:p>
          </p:txBody>
        </p:sp>
      </p:grpSp>
    </p:spTree>
    <p:extLst>
      <p:ext uri="{BB962C8B-B14F-4D97-AF65-F5344CB8AC3E}">
        <p14:creationId xmlns="" xmlns:p14="http://schemas.microsoft.com/office/powerpoint/2010/main" val="2389394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33400" y="228600"/>
            <a:ext cx="8229600" cy="609600"/>
          </a:xfrm>
        </p:spPr>
        <p:txBody>
          <a:bodyPr/>
          <a:lstStyle/>
          <a:p>
            <a:r>
              <a:rPr lang="en-US"/>
              <a:t>Signed Arithmetic Expressions</a:t>
            </a:r>
            <a:r>
              <a:rPr lang="en-US" sz="2400"/>
              <a:t>  (1 of 2)</a:t>
            </a:r>
          </a:p>
        </p:txBody>
      </p:sp>
      <p:sp>
        <p:nvSpPr>
          <p:cNvPr id="125956" name="Rectangle 4"/>
          <p:cNvSpPr>
            <a:spLocks noChangeArrowheads="1"/>
          </p:cNvSpPr>
          <p:nvPr/>
        </p:nvSpPr>
        <p:spPr bwMode="auto">
          <a:xfrm>
            <a:off x="609600" y="990600"/>
            <a:ext cx="73152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buClr>
                <a:schemeClr val="tx1"/>
              </a:buClr>
            </a:pPr>
            <a:r>
              <a:rPr lang="en-US" sz="2400" dirty="0">
                <a:latin typeface="Arial"/>
                <a:cs typeface="Arial"/>
              </a:rPr>
              <a:t>Example:   </a:t>
            </a:r>
            <a:r>
              <a:rPr lang="en-US" sz="2000" b="1" dirty="0" err="1">
                <a:solidFill>
                  <a:srgbClr val="0000FF"/>
                </a:solidFill>
                <a:latin typeface="Courier New" charset="0"/>
              </a:rPr>
              <a:t>eax</a:t>
            </a:r>
            <a:r>
              <a:rPr lang="en-US" sz="2000" b="1" dirty="0">
                <a:solidFill>
                  <a:srgbClr val="0000FF"/>
                </a:solidFill>
                <a:latin typeface="Courier New" charset="0"/>
              </a:rPr>
              <a:t> = (-var1 * var2) + var3</a:t>
            </a:r>
          </a:p>
        </p:txBody>
      </p:sp>
      <p:sp>
        <p:nvSpPr>
          <p:cNvPr id="125957" name="Text Box 5"/>
          <p:cNvSpPr txBox="1">
            <a:spLocks noChangeArrowheads="1"/>
          </p:cNvSpPr>
          <p:nvPr/>
        </p:nvSpPr>
        <p:spPr bwMode="auto">
          <a:xfrm>
            <a:off x="1265518" y="1524000"/>
            <a:ext cx="6629400" cy="2209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744788" algn="l"/>
              </a:tabLst>
              <a:defRPr sz="2400">
                <a:solidFill>
                  <a:schemeClr val="tx1"/>
                </a:solidFill>
                <a:latin typeface="Times New Roman" charset="0"/>
                <a:ea typeface="ＭＳ Ｐゴシック" charset="0"/>
              </a:defRPr>
            </a:lvl1pPr>
            <a:lvl2pPr>
              <a:tabLst>
                <a:tab pos="457200" algn="l"/>
                <a:tab pos="2744788" algn="l"/>
              </a:tabLst>
              <a:defRPr sz="2400">
                <a:solidFill>
                  <a:schemeClr val="tx1"/>
                </a:solidFill>
                <a:latin typeface="Times New Roman" charset="0"/>
                <a:ea typeface="ＭＳ Ｐゴシック" charset="0"/>
              </a:defRPr>
            </a:lvl2pPr>
            <a:lvl3pPr>
              <a:tabLst>
                <a:tab pos="457200" algn="l"/>
                <a:tab pos="2744788" algn="l"/>
              </a:tabLst>
              <a:defRPr sz="2400">
                <a:solidFill>
                  <a:schemeClr val="tx1"/>
                </a:solidFill>
                <a:latin typeface="Times New Roman" charset="0"/>
                <a:ea typeface="ＭＳ Ｐゴシック" charset="0"/>
              </a:defRPr>
            </a:lvl3pPr>
            <a:lvl4pPr>
              <a:tabLst>
                <a:tab pos="457200" algn="l"/>
                <a:tab pos="2744788" algn="l"/>
              </a:tabLst>
              <a:defRPr sz="2400">
                <a:solidFill>
                  <a:schemeClr val="tx1"/>
                </a:solidFill>
                <a:latin typeface="Times New Roman" charset="0"/>
                <a:ea typeface="ＭＳ Ｐゴシック" charset="0"/>
              </a:defRPr>
            </a:lvl4pPr>
            <a:lvl5pPr>
              <a:tabLst>
                <a:tab pos="457200" algn="l"/>
                <a:tab pos="27447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4788" algn="l"/>
              </a:tabLst>
              <a:defRPr sz="2400">
                <a:solidFill>
                  <a:schemeClr val="tx1"/>
                </a:solidFill>
                <a:latin typeface="Times New Roman" charset="0"/>
                <a:ea typeface="ＭＳ Ｐゴシック" charset="0"/>
              </a:defRPr>
            </a:lvl9pPr>
          </a:lstStyle>
          <a:p>
            <a:r>
              <a:rPr lang="en-US" sz="2000" b="1" dirty="0">
                <a:latin typeface="Courier New" charset="0"/>
              </a:rPr>
              <a:t>mov  eax,var1</a:t>
            </a:r>
          </a:p>
          <a:p>
            <a:r>
              <a:rPr lang="en-US" sz="2000" b="1" dirty="0" err="1">
                <a:latin typeface="Courier New" charset="0"/>
              </a:rPr>
              <a:t>neg</a:t>
            </a:r>
            <a:r>
              <a:rPr lang="en-US" sz="2000" b="1" dirty="0">
                <a:latin typeface="Courier New" charset="0"/>
              </a:rPr>
              <a:t>  </a:t>
            </a:r>
            <a:r>
              <a:rPr lang="en-US" sz="2000" b="1" dirty="0" err="1">
                <a:latin typeface="Courier New" charset="0"/>
              </a:rPr>
              <a:t>eax</a:t>
            </a:r>
            <a:endParaRPr lang="en-US" sz="2000" b="1" dirty="0">
              <a:latin typeface="Courier New" charset="0"/>
            </a:endParaRPr>
          </a:p>
          <a:p>
            <a:r>
              <a:rPr lang="en-US" sz="2000" b="1" dirty="0" err="1">
                <a:latin typeface="Courier New" charset="0"/>
              </a:rPr>
              <a:t>imul</a:t>
            </a:r>
            <a:r>
              <a:rPr lang="en-US" sz="2000" b="1" dirty="0">
                <a:latin typeface="Courier New" charset="0"/>
              </a:rPr>
              <a:t> var2</a:t>
            </a:r>
          </a:p>
          <a:p>
            <a:r>
              <a:rPr lang="en-US" sz="2000" b="1" dirty="0" err="1">
                <a:latin typeface="Courier New" charset="0"/>
              </a:rPr>
              <a:t>jo</a:t>
            </a:r>
            <a:r>
              <a:rPr lang="en-US" sz="2000" b="1" dirty="0">
                <a:latin typeface="Courier New" charset="0"/>
              </a:rPr>
              <a:t>   </a:t>
            </a:r>
            <a:r>
              <a:rPr lang="en-US" sz="2000" b="1" dirty="0" err="1" smtClean="0">
                <a:latin typeface="Courier New" charset="0"/>
              </a:rPr>
              <a:t>TooBig</a:t>
            </a:r>
            <a:r>
              <a:rPr lang="en-US" sz="2000" b="1" dirty="0">
                <a:latin typeface="Courier New" charset="0"/>
              </a:rPr>
              <a:t> </a:t>
            </a:r>
            <a:r>
              <a:rPr lang="en-US" sz="2000" b="1" dirty="0" smtClean="0">
                <a:latin typeface="Courier New" charset="0"/>
              </a:rPr>
              <a:t>      ; </a:t>
            </a:r>
            <a:r>
              <a:rPr lang="en-US" sz="2000" b="1" dirty="0">
                <a:latin typeface="Courier New" charset="0"/>
              </a:rPr>
              <a:t>check for overflow</a:t>
            </a:r>
          </a:p>
          <a:p>
            <a:r>
              <a:rPr lang="en-US" sz="2000" b="1" dirty="0">
                <a:latin typeface="Courier New" charset="0"/>
              </a:rPr>
              <a:t>add  eax,var3</a:t>
            </a:r>
          </a:p>
          <a:p>
            <a:r>
              <a:rPr lang="en-US" sz="2000" b="1" dirty="0" err="1">
                <a:latin typeface="Courier New" charset="0"/>
              </a:rPr>
              <a:t>jo</a:t>
            </a:r>
            <a:r>
              <a:rPr lang="en-US" sz="2000" b="1" dirty="0">
                <a:latin typeface="Courier New" charset="0"/>
              </a:rPr>
              <a:t>   </a:t>
            </a:r>
            <a:r>
              <a:rPr lang="en-US" sz="2000" b="1" dirty="0" err="1" smtClean="0">
                <a:latin typeface="Courier New" charset="0"/>
              </a:rPr>
              <a:t>TooBig</a:t>
            </a:r>
            <a:r>
              <a:rPr lang="en-US" sz="2000" b="1" dirty="0">
                <a:latin typeface="Courier New" charset="0"/>
              </a:rPr>
              <a:t> </a:t>
            </a:r>
            <a:r>
              <a:rPr lang="en-US" sz="2000" b="1" dirty="0" smtClean="0">
                <a:latin typeface="Courier New" charset="0"/>
              </a:rPr>
              <a:t>      ; </a:t>
            </a:r>
            <a:r>
              <a:rPr lang="en-US" sz="2000" b="1" dirty="0">
                <a:latin typeface="Courier New" charset="0"/>
              </a:rPr>
              <a:t>check for overflow</a:t>
            </a:r>
          </a:p>
        </p:txBody>
      </p:sp>
      <p:grpSp>
        <p:nvGrpSpPr>
          <p:cNvPr id="125961" name="Group 9"/>
          <p:cNvGrpSpPr>
            <a:grpSpLocks/>
          </p:cNvGrpSpPr>
          <p:nvPr/>
        </p:nvGrpSpPr>
        <p:grpSpPr bwMode="auto">
          <a:xfrm>
            <a:off x="685800" y="3810000"/>
            <a:ext cx="7315200" cy="2819400"/>
            <a:chOff x="432" y="2256"/>
            <a:chExt cx="4608" cy="1776"/>
          </a:xfrm>
        </p:grpSpPr>
        <p:sp>
          <p:nvSpPr>
            <p:cNvPr id="125959" name="Rectangle 7"/>
            <p:cNvSpPr>
              <a:spLocks noChangeArrowheads="1"/>
            </p:cNvSpPr>
            <p:nvPr/>
          </p:nvSpPr>
          <p:spPr bwMode="auto">
            <a:xfrm>
              <a:off x="432" y="2256"/>
              <a:ext cx="4608"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pPr>
              <a:r>
                <a:rPr lang="en-US" sz="2400" dirty="0">
                  <a:latin typeface="Arial"/>
                  <a:cs typeface="Arial"/>
                </a:rPr>
                <a:t>Example:   </a:t>
              </a:r>
              <a:r>
                <a:rPr lang="en-US" sz="2000" b="1" dirty="0">
                  <a:solidFill>
                    <a:srgbClr val="0000FF"/>
                  </a:solidFill>
                  <a:latin typeface="Courier New" charset="0"/>
                </a:rPr>
                <a:t>var4 = (var1 * 5) / (var2 – 3)</a:t>
              </a:r>
            </a:p>
          </p:txBody>
        </p:sp>
        <p:sp>
          <p:nvSpPr>
            <p:cNvPr id="125960" name="Text Box 8"/>
            <p:cNvSpPr txBox="1">
              <a:spLocks noChangeArrowheads="1"/>
            </p:cNvSpPr>
            <p:nvPr/>
          </p:nvSpPr>
          <p:spPr bwMode="auto">
            <a:xfrm>
              <a:off x="768" y="2592"/>
              <a:ext cx="4224" cy="14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charset="0"/>
                  <a:ea typeface="ＭＳ Ｐゴシック" charset="0"/>
                </a:defRPr>
              </a:lvl1pPr>
              <a:lvl2pPr>
                <a:tabLst>
                  <a:tab pos="457200" algn="l"/>
                  <a:tab pos="3205163" algn="l"/>
                </a:tabLst>
                <a:defRPr sz="2400">
                  <a:solidFill>
                    <a:schemeClr val="tx1"/>
                  </a:solidFill>
                  <a:latin typeface="Times New Roman" charset="0"/>
                  <a:ea typeface="ＭＳ Ｐゴシック" charset="0"/>
                </a:defRPr>
              </a:lvl2pPr>
              <a:lvl3pPr>
                <a:tabLst>
                  <a:tab pos="457200" algn="l"/>
                  <a:tab pos="3205163" algn="l"/>
                </a:tabLst>
                <a:defRPr sz="2400">
                  <a:solidFill>
                    <a:schemeClr val="tx1"/>
                  </a:solidFill>
                  <a:latin typeface="Times New Roman" charset="0"/>
                  <a:ea typeface="ＭＳ Ｐゴシック" charset="0"/>
                </a:defRPr>
              </a:lvl3pPr>
              <a:lvl4pPr>
                <a:tabLst>
                  <a:tab pos="457200" algn="l"/>
                  <a:tab pos="3205163" algn="l"/>
                </a:tabLst>
                <a:defRPr sz="2400">
                  <a:solidFill>
                    <a:schemeClr val="tx1"/>
                  </a:solidFill>
                  <a:latin typeface="Times New Roman" charset="0"/>
                  <a:ea typeface="ＭＳ Ｐゴシック" charset="0"/>
                </a:defRPr>
              </a:lvl4pPr>
              <a:lvl5pPr>
                <a:tabLst>
                  <a:tab pos="457200" algn="l"/>
                  <a:tab pos="3205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9pPr>
            </a:lstStyle>
            <a:p>
              <a:r>
                <a:rPr lang="en-US" sz="2000" b="1" dirty="0">
                  <a:latin typeface="Courier New" charset="0"/>
                </a:rPr>
                <a:t>mov  eax,</a:t>
              </a:r>
              <a:r>
                <a:rPr lang="en-US" sz="2000" b="1" dirty="0" smtClean="0">
                  <a:latin typeface="Courier New" charset="0"/>
                </a:rPr>
                <a:t>var1     ; </a:t>
              </a:r>
              <a:r>
                <a:rPr lang="en-US" sz="2000" b="1" dirty="0">
                  <a:latin typeface="Courier New" charset="0"/>
                </a:rPr>
                <a:t>left side</a:t>
              </a:r>
            </a:p>
            <a:p>
              <a:r>
                <a:rPr lang="en-US" sz="2000" b="1" dirty="0">
                  <a:latin typeface="Courier New" charset="0"/>
                </a:rPr>
                <a:t>mov  ebx,5</a:t>
              </a:r>
            </a:p>
            <a:p>
              <a:r>
                <a:rPr lang="en-US" sz="2000" b="1" dirty="0" err="1">
                  <a:latin typeface="Courier New" charset="0"/>
                </a:rPr>
                <a:t>imul</a:t>
              </a:r>
              <a:r>
                <a:rPr lang="en-US" sz="2000" b="1" dirty="0">
                  <a:latin typeface="Courier New" charset="0"/>
                </a:rPr>
                <a:t> </a:t>
              </a:r>
              <a:r>
                <a:rPr lang="en-US" sz="2000" b="1" dirty="0" err="1">
                  <a:latin typeface="Courier New" charset="0"/>
                </a:rPr>
                <a:t>ebx</a:t>
              </a:r>
              <a:r>
                <a:rPr lang="en-US" sz="2000" b="1" dirty="0">
                  <a:latin typeface="Courier New" charset="0"/>
                </a:rPr>
                <a:t> </a:t>
              </a:r>
              <a:r>
                <a:rPr lang="en-US" sz="2000" b="1" dirty="0" smtClean="0">
                  <a:latin typeface="Courier New" charset="0"/>
                </a:rPr>
                <a:t>         ; </a:t>
              </a:r>
              <a:r>
                <a:rPr lang="en-US" sz="2000" b="1" dirty="0">
                  <a:latin typeface="Courier New" charset="0"/>
                </a:rPr>
                <a:t>EDX:EAX = product</a:t>
              </a:r>
            </a:p>
            <a:p>
              <a:r>
                <a:rPr lang="en-US" sz="2000" b="1" dirty="0">
                  <a:latin typeface="Courier New" charset="0"/>
                </a:rPr>
                <a:t>mov  ebx,</a:t>
              </a:r>
              <a:r>
                <a:rPr lang="en-US" sz="2000" b="1" dirty="0" smtClean="0">
                  <a:latin typeface="Courier New" charset="0"/>
                </a:rPr>
                <a:t>var2     ; </a:t>
              </a:r>
              <a:r>
                <a:rPr lang="en-US" sz="2000" b="1" dirty="0">
                  <a:latin typeface="Courier New" charset="0"/>
                </a:rPr>
                <a:t>right side</a:t>
              </a:r>
            </a:p>
            <a:p>
              <a:r>
                <a:rPr lang="en-US" sz="2000" b="1" dirty="0">
                  <a:latin typeface="Courier New" charset="0"/>
                </a:rPr>
                <a:t>sub  ebx,3</a:t>
              </a:r>
            </a:p>
            <a:p>
              <a:r>
                <a:rPr lang="en-US" sz="2000" b="1" dirty="0" err="1">
                  <a:latin typeface="Courier New" charset="0"/>
                </a:rPr>
                <a:t>idiv</a:t>
              </a:r>
              <a:r>
                <a:rPr lang="en-US" sz="2000" b="1" dirty="0">
                  <a:latin typeface="Courier New" charset="0"/>
                </a:rPr>
                <a:t> </a:t>
              </a:r>
              <a:r>
                <a:rPr lang="en-US" sz="2000" b="1" dirty="0" err="1">
                  <a:latin typeface="Courier New" charset="0"/>
                </a:rPr>
                <a:t>ebx</a:t>
              </a:r>
              <a:r>
                <a:rPr lang="en-US" sz="2000" b="1" dirty="0">
                  <a:latin typeface="Courier New" charset="0"/>
                </a:rPr>
                <a:t> </a:t>
              </a:r>
              <a:r>
                <a:rPr lang="en-US" sz="2000" b="1" dirty="0" smtClean="0">
                  <a:latin typeface="Courier New" charset="0"/>
                </a:rPr>
                <a:t>         ; </a:t>
              </a:r>
              <a:r>
                <a:rPr lang="en-US" sz="2000" b="1" dirty="0">
                  <a:latin typeface="Courier New" charset="0"/>
                </a:rPr>
                <a:t>EAX = quotient</a:t>
              </a:r>
            </a:p>
            <a:p>
              <a:r>
                <a:rPr lang="en-US" sz="2000" b="1" dirty="0">
                  <a:latin typeface="Courier New" charset="0"/>
                </a:rPr>
                <a:t>mov  var4,eax</a:t>
              </a:r>
            </a:p>
          </p:txBody>
        </p:sp>
      </p:grpSp>
    </p:spTree>
    <p:extLst>
      <p:ext uri="{BB962C8B-B14F-4D97-AF65-F5344CB8AC3E}">
        <p14:creationId xmlns="" xmlns:p14="http://schemas.microsoft.com/office/powerpoint/2010/main" val="1778983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box(in)">
                                      <p:cBhvr>
                                        <p:cTn id="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533400" y="228600"/>
            <a:ext cx="8077200" cy="609600"/>
          </a:xfrm>
        </p:spPr>
        <p:txBody>
          <a:bodyPr/>
          <a:lstStyle/>
          <a:p>
            <a:r>
              <a:rPr lang="en-US"/>
              <a:t>Signed Arithmetic Expressions</a:t>
            </a:r>
            <a:r>
              <a:rPr lang="en-US" sz="2400"/>
              <a:t>  (2 of 2)</a:t>
            </a:r>
          </a:p>
        </p:txBody>
      </p:sp>
      <p:sp>
        <p:nvSpPr>
          <p:cNvPr id="126979" name="Rectangle 3"/>
          <p:cNvSpPr>
            <a:spLocks noChangeArrowheads="1"/>
          </p:cNvSpPr>
          <p:nvPr/>
        </p:nvSpPr>
        <p:spPr bwMode="auto">
          <a:xfrm>
            <a:off x="609600" y="1143000"/>
            <a:ext cx="7543800"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pPr>
            <a:r>
              <a:rPr lang="en-US" sz="2400" dirty="0">
                <a:latin typeface="Arial"/>
                <a:cs typeface="Arial"/>
              </a:rPr>
              <a:t>Example:   </a:t>
            </a:r>
            <a:r>
              <a:rPr lang="en-US" sz="2000" b="1" dirty="0">
                <a:solidFill>
                  <a:srgbClr val="0000FF"/>
                </a:solidFill>
                <a:latin typeface="Courier New" charset="0"/>
              </a:rPr>
              <a:t>var4 = (var1 * -5) / (-var2 % var3);</a:t>
            </a:r>
          </a:p>
        </p:txBody>
      </p:sp>
      <p:sp>
        <p:nvSpPr>
          <p:cNvPr id="126980" name="Text Box 4"/>
          <p:cNvSpPr txBox="1">
            <a:spLocks noChangeArrowheads="1"/>
          </p:cNvSpPr>
          <p:nvPr/>
        </p:nvSpPr>
        <p:spPr bwMode="auto">
          <a:xfrm>
            <a:off x="990600" y="1828800"/>
            <a:ext cx="7162800" cy="3124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charset="0"/>
                <a:ea typeface="ＭＳ Ｐゴシック" charset="0"/>
              </a:defRPr>
            </a:lvl1pPr>
            <a:lvl2pPr>
              <a:tabLst>
                <a:tab pos="457200" algn="l"/>
                <a:tab pos="3205163" algn="l"/>
              </a:tabLst>
              <a:defRPr sz="2400">
                <a:solidFill>
                  <a:schemeClr val="tx1"/>
                </a:solidFill>
                <a:latin typeface="Times New Roman" charset="0"/>
                <a:ea typeface="ＭＳ Ｐゴシック" charset="0"/>
              </a:defRPr>
            </a:lvl2pPr>
            <a:lvl3pPr>
              <a:tabLst>
                <a:tab pos="457200" algn="l"/>
                <a:tab pos="3205163" algn="l"/>
              </a:tabLst>
              <a:defRPr sz="2400">
                <a:solidFill>
                  <a:schemeClr val="tx1"/>
                </a:solidFill>
                <a:latin typeface="Times New Roman" charset="0"/>
                <a:ea typeface="ＭＳ Ｐゴシック" charset="0"/>
              </a:defRPr>
            </a:lvl3pPr>
            <a:lvl4pPr>
              <a:tabLst>
                <a:tab pos="457200" algn="l"/>
                <a:tab pos="3205163" algn="l"/>
              </a:tabLst>
              <a:defRPr sz="2400">
                <a:solidFill>
                  <a:schemeClr val="tx1"/>
                </a:solidFill>
                <a:latin typeface="Times New Roman" charset="0"/>
                <a:ea typeface="ＭＳ Ｐゴシック" charset="0"/>
              </a:defRPr>
            </a:lvl4pPr>
            <a:lvl5pPr>
              <a:tabLst>
                <a:tab pos="457200" algn="l"/>
                <a:tab pos="3205163"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5163" algn="l"/>
              </a:tabLst>
              <a:defRPr sz="2400">
                <a:solidFill>
                  <a:schemeClr val="tx1"/>
                </a:solidFill>
                <a:latin typeface="Times New Roman" charset="0"/>
                <a:ea typeface="ＭＳ Ｐゴシック" charset="0"/>
              </a:defRPr>
            </a:lvl9pPr>
          </a:lstStyle>
          <a:p>
            <a:r>
              <a:rPr lang="en-US" sz="2000" b="1" dirty="0">
                <a:latin typeface="Courier New" charset="0"/>
              </a:rPr>
              <a:t>mov  eax,</a:t>
            </a:r>
            <a:r>
              <a:rPr lang="en-US" sz="2000" b="1" dirty="0" smtClean="0">
                <a:latin typeface="Courier New" charset="0"/>
              </a:rPr>
              <a:t>var2       ; </a:t>
            </a:r>
            <a:r>
              <a:rPr lang="en-US" sz="2000" b="1" dirty="0">
                <a:latin typeface="Courier New" charset="0"/>
              </a:rPr>
              <a:t>begin right side</a:t>
            </a:r>
          </a:p>
          <a:p>
            <a:r>
              <a:rPr lang="en-US" sz="2000" b="1" dirty="0" err="1">
                <a:latin typeface="Courier New" charset="0"/>
              </a:rPr>
              <a:t>neg</a:t>
            </a:r>
            <a:r>
              <a:rPr lang="en-US" sz="2000" b="1" dirty="0">
                <a:latin typeface="Courier New" charset="0"/>
              </a:rPr>
              <a:t>  </a:t>
            </a:r>
            <a:r>
              <a:rPr lang="en-US" sz="2000" b="1" dirty="0" err="1">
                <a:latin typeface="Courier New" charset="0"/>
              </a:rPr>
              <a:t>eax</a:t>
            </a:r>
            <a:endParaRPr lang="en-US" sz="2000" b="1" dirty="0">
              <a:latin typeface="Courier New" charset="0"/>
            </a:endParaRPr>
          </a:p>
          <a:p>
            <a:r>
              <a:rPr lang="en-US" sz="2000" b="1" dirty="0" err="1" smtClean="0">
                <a:latin typeface="Courier New" charset="0"/>
              </a:rPr>
              <a:t>cdq</a:t>
            </a:r>
            <a:r>
              <a:rPr lang="en-US" sz="2000" b="1" dirty="0">
                <a:latin typeface="Courier New" charset="0"/>
              </a:rPr>
              <a:t> </a:t>
            </a:r>
            <a:r>
              <a:rPr lang="en-US" sz="2000" b="1" dirty="0" smtClean="0">
                <a:latin typeface="Courier New" charset="0"/>
              </a:rPr>
              <a:t>                ; </a:t>
            </a:r>
            <a:r>
              <a:rPr lang="en-US" sz="2000" b="1" dirty="0">
                <a:latin typeface="Courier New" charset="0"/>
              </a:rPr>
              <a:t>sign-extend dividend</a:t>
            </a:r>
          </a:p>
          <a:p>
            <a:r>
              <a:rPr lang="en-US" sz="2000" b="1" dirty="0" err="1">
                <a:latin typeface="Courier New" charset="0"/>
              </a:rPr>
              <a:t>idiv</a:t>
            </a:r>
            <a:r>
              <a:rPr lang="en-US" sz="2000" b="1" dirty="0">
                <a:latin typeface="Courier New" charset="0"/>
              </a:rPr>
              <a:t> </a:t>
            </a:r>
            <a:r>
              <a:rPr lang="en-US" sz="2000" b="1" dirty="0" smtClean="0">
                <a:latin typeface="Courier New" charset="0"/>
              </a:rPr>
              <a:t>var3           ; </a:t>
            </a:r>
            <a:r>
              <a:rPr lang="en-US" sz="2000" b="1" dirty="0">
                <a:latin typeface="Courier New" charset="0"/>
              </a:rPr>
              <a:t>EDX = remainder</a:t>
            </a:r>
          </a:p>
          <a:p>
            <a:r>
              <a:rPr lang="en-US" sz="2000" b="1" dirty="0">
                <a:latin typeface="Courier New" charset="0"/>
              </a:rPr>
              <a:t>mov  </a:t>
            </a:r>
            <a:r>
              <a:rPr lang="en-US" sz="2000" b="1" dirty="0" err="1">
                <a:latin typeface="Courier New" charset="0"/>
              </a:rPr>
              <a:t>ebx,</a:t>
            </a:r>
            <a:r>
              <a:rPr lang="en-US" sz="2000" b="1" dirty="0" err="1" smtClean="0">
                <a:latin typeface="Courier New" charset="0"/>
              </a:rPr>
              <a:t>edx</a:t>
            </a:r>
            <a:r>
              <a:rPr lang="en-US" sz="2000" b="1" dirty="0">
                <a:latin typeface="Courier New" charset="0"/>
              </a:rPr>
              <a:t> </a:t>
            </a:r>
            <a:r>
              <a:rPr lang="en-US" sz="2000" b="1" dirty="0" smtClean="0">
                <a:latin typeface="Courier New" charset="0"/>
              </a:rPr>
              <a:t>       ; </a:t>
            </a:r>
            <a:r>
              <a:rPr lang="en-US" sz="2000" b="1" dirty="0">
                <a:latin typeface="Courier New" charset="0"/>
              </a:rPr>
              <a:t>EBX = right side</a:t>
            </a:r>
          </a:p>
          <a:p>
            <a:r>
              <a:rPr lang="en-US" sz="2000" b="1" dirty="0">
                <a:latin typeface="Courier New" charset="0"/>
              </a:rPr>
              <a:t>mov  eax,-</a:t>
            </a:r>
            <a:r>
              <a:rPr lang="en-US" sz="2000" b="1" dirty="0" smtClean="0">
                <a:latin typeface="Courier New" charset="0"/>
              </a:rPr>
              <a:t>5         ; </a:t>
            </a:r>
            <a:r>
              <a:rPr lang="en-US" sz="2000" b="1" dirty="0">
                <a:latin typeface="Courier New" charset="0"/>
              </a:rPr>
              <a:t>begin left side</a:t>
            </a:r>
          </a:p>
          <a:p>
            <a:r>
              <a:rPr lang="en-US" sz="2000" b="1" dirty="0" err="1">
                <a:latin typeface="Courier New" charset="0"/>
              </a:rPr>
              <a:t>imul</a:t>
            </a:r>
            <a:r>
              <a:rPr lang="en-US" sz="2000" b="1" dirty="0">
                <a:latin typeface="Courier New" charset="0"/>
              </a:rPr>
              <a:t> </a:t>
            </a:r>
            <a:r>
              <a:rPr lang="en-US" sz="2000" b="1" dirty="0" smtClean="0">
                <a:latin typeface="Courier New" charset="0"/>
              </a:rPr>
              <a:t>var1           ; </a:t>
            </a:r>
            <a:r>
              <a:rPr lang="en-US" sz="2000" b="1" dirty="0">
                <a:latin typeface="Courier New" charset="0"/>
              </a:rPr>
              <a:t>EDX:EAX = left side</a:t>
            </a:r>
          </a:p>
          <a:p>
            <a:r>
              <a:rPr lang="en-US" sz="2000" b="1" dirty="0" err="1">
                <a:latin typeface="Courier New" charset="0"/>
              </a:rPr>
              <a:t>idiv</a:t>
            </a:r>
            <a:r>
              <a:rPr lang="en-US" sz="2000" b="1" dirty="0">
                <a:latin typeface="Courier New" charset="0"/>
              </a:rPr>
              <a:t> </a:t>
            </a:r>
            <a:r>
              <a:rPr lang="en-US" sz="2000" b="1" dirty="0" err="1" smtClean="0">
                <a:latin typeface="Courier New" charset="0"/>
              </a:rPr>
              <a:t>ebx</a:t>
            </a:r>
            <a:r>
              <a:rPr lang="en-US" sz="2000" b="1" dirty="0">
                <a:latin typeface="Courier New" charset="0"/>
              </a:rPr>
              <a:t> </a:t>
            </a:r>
            <a:r>
              <a:rPr lang="en-US" sz="2000" b="1" dirty="0" smtClean="0">
                <a:latin typeface="Courier New" charset="0"/>
              </a:rPr>
              <a:t>           ; </a:t>
            </a:r>
            <a:r>
              <a:rPr lang="en-US" sz="2000" b="1" dirty="0">
                <a:latin typeface="Courier New" charset="0"/>
              </a:rPr>
              <a:t>final division</a:t>
            </a:r>
          </a:p>
          <a:p>
            <a:r>
              <a:rPr lang="en-US" sz="2000" b="1" dirty="0">
                <a:latin typeface="Courier New" charset="0"/>
              </a:rPr>
              <a:t>mov  var4,</a:t>
            </a:r>
            <a:r>
              <a:rPr lang="en-US" sz="2000" b="1" dirty="0" smtClean="0">
                <a:latin typeface="Courier New" charset="0"/>
              </a:rPr>
              <a:t>eax       ; </a:t>
            </a:r>
            <a:r>
              <a:rPr lang="en-US" sz="2000" b="1" dirty="0">
                <a:latin typeface="Courier New" charset="0"/>
              </a:rPr>
              <a:t>quotient</a:t>
            </a:r>
          </a:p>
        </p:txBody>
      </p:sp>
      <p:sp>
        <p:nvSpPr>
          <p:cNvPr id="126984" name="Text Box 8"/>
          <p:cNvSpPr txBox="1">
            <a:spLocks noChangeArrowheads="1"/>
          </p:cNvSpPr>
          <p:nvPr/>
        </p:nvSpPr>
        <p:spPr bwMode="auto">
          <a:xfrm>
            <a:off x="762000" y="5308937"/>
            <a:ext cx="7620000" cy="1015663"/>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solidFill>
                  <a:srgbClr val="0000FF"/>
                </a:solidFill>
                <a:latin typeface="Arial"/>
                <a:cs typeface="Arial"/>
              </a:rPr>
              <a:t>Sometimes it's easiest to calculate the right-hand term of an expression first.</a:t>
            </a:r>
          </a:p>
        </p:txBody>
      </p:sp>
    </p:spTree>
    <p:extLst>
      <p:ext uri="{BB962C8B-B14F-4D97-AF65-F5344CB8AC3E}">
        <p14:creationId xmlns="" xmlns:p14="http://schemas.microsoft.com/office/powerpoint/2010/main" val="235164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ox(in)">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smtClean="0"/>
              <a:t>Drill . </a:t>
            </a:r>
            <a:r>
              <a:rPr lang="en-US" dirty="0"/>
              <a:t>. .</a:t>
            </a:r>
          </a:p>
        </p:txBody>
      </p:sp>
      <p:sp>
        <p:nvSpPr>
          <p:cNvPr id="111619" name="Text Box 3"/>
          <p:cNvSpPr txBox="1">
            <a:spLocks noChangeArrowheads="1"/>
          </p:cNvSpPr>
          <p:nvPr/>
        </p:nvSpPr>
        <p:spPr bwMode="auto">
          <a:xfrm>
            <a:off x="2895600" y="3400612"/>
            <a:ext cx="3352800" cy="1399988"/>
          </a:xfrm>
          <a:prstGeom prst="rect">
            <a:avLst/>
          </a:prstGeom>
          <a:noFill/>
          <a:ln w="28575" cmpd="sng">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solidFill>
                  <a:srgbClr val="0000FF"/>
                </a:solidFill>
                <a:latin typeface="Courier New" charset="0"/>
              </a:rPr>
              <a:t>mov eax,20</a:t>
            </a:r>
          </a:p>
          <a:p>
            <a:r>
              <a:rPr lang="en-US" sz="2000" b="1" dirty="0" err="1">
                <a:solidFill>
                  <a:srgbClr val="0000FF"/>
                </a:solidFill>
                <a:latin typeface="Courier New" charset="0"/>
              </a:rPr>
              <a:t>imul</a:t>
            </a:r>
            <a:r>
              <a:rPr lang="en-US" sz="2000" b="1" dirty="0">
                <a:solidFill>
                  <a:srgbClr val="0000FF"/>
                </a:solidFill>
                <a:latin typeface="Courier New" charset="0"/>
              </a:rPr>
              <a:t> </a:t>
            </a:r>
            <a:r>
              <a:rPr lang="en-US" sz="2000" b="1" dirty="0" err="1">
                <a:solidFill>
                  <a:srgbClr val="0000FF"/>
                </a:solidFill>
                <a:latin typeface="Courier New" charset="0"/>
              </a:rPr>
              <a:t>ebx</a:t>
            </a:r>
            <a:endParaRPr lang="en-US" sz="2000" b="1" dirty="0">
              <a:solidFill>
                <a:srgbClr val="0000FF"/>
              </a:solidFill>
              <a:latin typeface="Courier New" charset="0"/>
            </a:endParaRPr>
          </a:p>
          <a:p>
            <a:r>
              <a:rPr lang="en-US" sz="2000" b="1" dirty="0" err="1">
                <a:solidFill>
                  <a:srgbClr val="0000FF"/>
                </a:solidFill>
                <a:latin typeface="Courier New" charset="0"/>
              </a:rPr>
              <a:t>idiv</a:t>
            </a:r>
            <a:r>
              <a:rPr lang="en-US" sz="2000" b="1" dirty="0">
                <a:solidFill>
                  <a:srgbClr val="0000FF"/>
                </a:solidFill>
                <a:latin typeface="Courier New" charset="0"/>
              </a:rPr>
              <a:t> </a:t>
            </a:r>
            <a:r>
              <a:rPr lang="en-US" sz="2000" b="1" dirty="0" err="1">
                <a:solidFill>
                  <a:srgbClr val="0000FF"/>
                </a:solidFill>
                <a:latin typeface="Courier New" charset="0"/>
              </a:rPr>
              <a:t>ecx</a:t>
            </a:r>
            <a:endParaRPr lang="en-US" sz="2000" b="1" dirty="0">
              <a:solidFill>
                <a:srgbClr val="0000FF"/>
              </a:solidFill>
              <a:latin typeface="Courier New" charset="0"/>
            </a:endParaRPr>
          </a:p>
        </p:txBody>
      </p:sp>
      <p:sp>
        <p:nvSpPr>
          <p:cNvPr id="111620" name="Text Box 4"/>
          <p:cNvSpPr txBox="1">
            <a:spLocks noChangeArrowheads="1"/>
          </p:cNvSpPr>
          <p:nvPr/>
        </p:nvSpPr>
        <p:spPr bwMode="auto">
          <a:xfrm>
            <a:off x="685800" y="1066800"/>
            <a:ext cx="7696200" cy="1554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ts val="1800"/>
              </a:spcBef>
            </a:pPr>
            <a:r>
              <a:rPr lang="en-US" sz="2400" dirty="0">
                <a:latin typeface="Arial"/>
                <a:cs typeface="Arial"/>
              </a:rPr>
              <a:t>Implement the following expression using signed 32-bit integers:</a:t>
            </a:r>
          </a:p>
          <a:p>
            <a:pPr>
              <a:spcBef>
                <a:spcPts val="1800"/>
              </a:spcBef>
            </a:pPr>
            <a:r>
              <a:rPr lang="en-US" sz="2000" b="1" dirty="0">
                <a:latin typeface="Courier New" charset="0"/>
              </a:rPr>
              <a:t>	</a:t>
            </a:r>
            <a:r>
              <a:rPr lang="en-US" sz="2000" b="1" dirty="0" err="1">
                <a:latin typeface="Courier New" charset="0"/>
              </a:rPr>
              <a:t>eax</a:t>
            </a:r>
            <a:r>
              <a:rPr lang="en-US" sz="2000" b="1" dirty="0">
                <a:latin typeface="Courier New" charset="0"/>
              </a:rPr>
              <a:t> = (</a:t>
            </a:r>
            <a:r>
              <a:rPr lang="en-US" sz="2000" b="1" dirty="0" err="1">
                <a:latin typeface="Courier New" charset="0"/>
              </a:rPr>
              <a:t>ebx</a:t>
            </a:r>
            <a:r>
              <a:rPr lang="en-US" sz="2000" b="1" dirty="0">
                <a:latin typeface="Courier New" charset="0"/>
              </a:rPr>
              <a:t> * 20) / </a:t>
            </a:r>
            <a:r>
              <a:rPr lang="en-US" sz="2000" b="1" dirty="0" err="1">
                <a:latin typeface="Courier New" charset="0"/>
              </a:rPr>
              <a:t>ecx</a:t>
            </a:r>
            <a:endParaRPr lang="en-US" sz="2000" b="1" dirty="0">
              <a:latin typeface="Courier New" charset="0"/>
            </a:endParaRPr>
          </a:p>
        </p:txBody>
      </p:sp>
    </p:spTree>
    <p:extLst>
      <p:ext uri="{BB962C8B-B14F-4D97-AF65-F5344CB8AC3E}">
        <p14:creationId xmlns="" xmlns:p14="http://schemas.microsoft.com/office/powerpoint/2010/main" val="891562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dissolve">
                                      <p:cBhvr>
                                        <p:cTn id="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a:spcBef>
                <a:spcPts val="1776"/>
              </a:spcBef>
            </a:pPr>
            <a:r>
              <a:rPr lang="en-US" sz="2800" dirty="0"/>
              <a:t>Multiplication and Division Instructions </a:t>
            </a:r>
            <a:endParaRPr lang="en-US" sz="2800" dirty="0" smtClean="0"/>
          </a:p>
          <a:p>
            <a:pPr lvl="1">
              <a:spcBef>
                <a:spcPts val="1776"/>
              </a:spcBef>
            </a:pPr>
            <a:r>
              <a:rPr lang="en-US" sz="2400" dirty="0" smtClean="0"/>
              <a:t>MUL </a:t>
            </a:r>
            <a:r>
              <a:rPr lang="en-US" sz="2400" dirty="0"/>
              <a:t>Instruction </a:t>
            </a:r>
            <a:endParaRPr lang="en-US" sz="2400" dirty="0" smtClean="0"/>
          </a:p>
          <a:p>
            <a:pPr lvl="1">
              <a:spcBef>
                <a:spcPts val="1776"/>
              </a:spcBef>
            </a:pPr>
            <a:r>
              <a:rPr lang="en-US" sz="2400" dirty="0" smtClean="0"/>
              <a:t>IMUL </a:t>
            </a:r>
            <a:r>
              <a:rPr lang="en-US" sz="2400"/>
              <a:t>Instruction </a:t>
            </a:r>
            <a:endParaRPr lang="en-US" sz="2400" dirty="0" smtClean="0"/>
          </a:p>
          <a:p>
            <a:pPr lvl="1">
              <a:spcBef>
                <a:spcPts val="1776"/>
              </a:spcBef>
            </a:pPr>
            <a:r>
              <a:rPr lang="en-US" sz="2400" dirty="0" smtClean="0"/>
              <a:t>DIV Instruction </a:t>
            </a:r>
          </a:p>
          <a:p>
            <a:pPr lvl="1">
              <a:spcBef>
                <a:spcPts val="1776"/>
              </a:spcBef>
            </a:pPr>
            <a:r>
              <a:rPr lang="en-US" sz="2400" dirty="0" smtClean="0"/>
              <a:t>Signed Integer Division </a:t>
            </a:r>
          </a:p>
          <a:p>
            <a:pPr>
              <a:spcBef>
                <a:spcPts val="1776"/>
              </a:spcBef>
            </a:pPr>
            <a:r>
              <a:rPr lang="en-US" sz="2800" dirty="0" smtClean="0"/>
              <a:t>Implementing Arithmetic </a:t>
            </a:r>
            <a:r>
              <a:rPr lang="en-US" sz="2800" dirty="0" err="1" smtClean="0"/>
              <a:t>Expresisons</a:t>
            </a:r>
            <a:endParaRPr lang="en-US" sz="2800" dirty="0" smtClean="0"/>
          </a:p>
          <a:p>
            <a:pPr marL="457200" lvl="1" indent="0">
              <a:buNone/>
            </a:pPr>
            <a:endParaRPr lang="en-US" dirty="0">
              <a:effectLst/>
            </a:endParaRPr>
          </a:p>
        </p:txBody>
      </p:sp>
    </p:spTree>
    <p:extLst>
      <p:ext uri="{BB962C8B-B14F-4D97-AF65-F5344CB8AC3E}">
        <p14:creationId xmlns="" xmlns:p14="http://schemas.microsoft.com/office/powerpoint/2010/main" val="2165743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r>
              <a:rPr lang="en-US" dirty="0" smtClean="0"/>
              <a:t>Drill </a:t>
            </a:r>
            <a:r>
              <a:rPr lang="en-US" dirty="0"/>
              <a:t>. . .</a:t>
            </a:r>
          </a:p>
        </p:txBody>
      </p:sp>
      <p:sp>
        <p:nvSpPr>
          <p:cNvPr id="138243" name="Text Box 1027"/>
          <p:cNvSpPr txBox="1">
            <a:spLocks noChangeArrowheads="1"/>
          </p:cNvSpPr>
          <p:nvPr/>
        </p:nvSpPr>
        <p:spPr bwMode="auto">
          <a:xfrm>
            <a:off x="1036918" y="2819400"/>
            <a:ext cx="7086600" cy="2590800"/>
          </a:xfrm>
          <a:prstGeom prst="rect">
            <a:avLst/>
          </a:prstGeom>
          <a:noFill/>
          <a:ln w="19050" cmpd="sng">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143250" algn="l"/>
              </a:tabLst>
              <a:defRPr sz="2400">
                <a:solidFill>
                  <a:schemeClr val="tx1"/>
                </a:solidFill>
                <a:latin typeface="Times New Roman" charset="0"/>
                <a:ea typeface="ＭＳ Ｐゴシック" charset="0"/>
              </a:defRPr>
            </a:lvl1pPr>
            <a:lvl2pPr>
              <a:tabLst>
                <a:tab pos="457200" algn="l"/>
                <a:tab pos="3143250" algn="l"/>
              </a:tabLst>
              <a:defRPr sz="2400">
                <a:solidFill>
                  <a:schemeClr val="tx1"/>
                </a:solidFill>
                <a:latin typeface="Times New Roman" charset="0"/>
                <a:ea typeface="ＭＳ Ｐゴシック" charset="0"/>
              </a:defRPr>
            </a:lvl2pPr>
            <a:lvl3pPr>
              <a:tabLst>
                <a:tab pos="457200" algn="l"/>
                <a:tab pos="3143250" algn="l"/>
              </a:tabLst>
              <a:defRPr sz="2400">
                <a:solidFill>
                  <a:schemeClr val="tx1"/>
                </a:solidFill>
                <a:latin typeface="Times New Roman" charset="0"/>
                <a:ea typeface="ＭＳ Ｐゴシック" charset="0"/>
              </a:defRPr>
            </a:lvl3pPr>
            <a:lvl4pPr>
              <a:tabLst>
                <a:tab pos="457200" algn="l"/>
                <a:tab pos="3143250" algn="l"/>
              </a:tabLst>
              <a:defRPr sz="2400">
                <a:solidFill>
                  <a:schemeClr val="tx1"/>
                </a:solidFill>
                <a:latin typeface="Times New Roman" charset="0"/>
                <a:ea typeface="ＭＳ Ｐゴシック" charset="0"/>
              </a:defRPr>
            </a:lvl4pPr>
            <a:lvl5pPr>
              <a:tabLst>
                <a:tab pos="457200" algn="l"/>
                <a:tab pos="314325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9pPr>
          </a:lstStyle>
          <a:p>
            <a:r>
              <a:rPr lang="en-US" sz="2000" b="1" dirty="0">
                <a:solidFill>
                  <a:srgbClr val="0000FF"/>
                </a:solidFill>
                <a:latin typeface="Courier New" charset="0"/>
              </a:rPr>
              <a:t>push  </a:t>
            </a:r>
            <a:r>
              <a:rPr lang="en-US" sz="2000" b="1" dirty="0" err="1">
                <a:solidFill>
                  <a:srgbClr val="0000FF"/>
                </a:solidFill>
                <a:latin typeface="Courier New" charset="0"/>
              </a:rPr>
              <a:t>edx</a:t>
            </a:r>
            <a:endParaRPr lang="en-US" sz="2000" b="1" dirty="0">
              <a:solidFill>
                <a:srgbClr val="0000FF"/>
              </a:solidFill>
              <a:latin typeface="Courier New" charset="0"/>
            </a:endParaRPr>
          </a:p>
          <a:p>
            <a:r>
              <a:rPr lang="en-US" sz="2000" b="1" dirty="0">
                <a:solidFill>
                  <a:srgbClr val="0000FF"/>
                </a:solidFill>
                <a:latin typeface="Courier New" charset="0"/>
              </a:rPr>
              <a:t>push  </a:t>
            </a:r>
            <a:r>
              <a:rPr lang="en-US" sz="2000" b="1" dirty="0" err="1" smtClean="0">
                <a:solidFill>
                  <a:srgbClr val="0000FF"/>
                </a:solidFill>
                <a:latin typeface="Courier New" charset="0"/>
              </a:rPr>
              <a:t>eax</a:t>
            </a:r>
            <a:r>
              <a:rPr lang="en-US" sz="2000" b="1" dirty="0">
                <a:solidFill>
                  <a:srgbClr val="0000FF"/>
                </a:solidFill>
                <a:latin typeface="Courier New" charset="0"/>
              </a:rPr>
              <a:t> </a:t>
            </a:r>
            <a:r>
              <a:rPr lang="en-US" sz="2000" b="1" dirty="0" smtClean="0">
                <a:solidFill>
                  <a:srgbClr val="0000FF"/>
                </a:solidFill>
                <a:latin typeface="Courier New" charset="0"/>
              </a:rPr>
              <a:t>          ; </a:t>
            </a:r>
            <a:r>
              <a:rPr lang="en-US" sz="2000" b="1" dirty="0">
                <a:solidFill>
                  <a:srgbClr val="0000FF"/>
                </a:solidFill>
                <a:latin typeface="Courier New" charset="0"/>
              </a:rPr>
              <a:t>EAX needed later</a:t>
            </a:r>
          </a:p>
          <a:p>
            <a:r>
              <a:rPr lang="en-US" sz="2000" b="1" dirty="0">
                <a:solidFill>
                  <a:srgbClr val="0000FF"/>
                </a:solidFill>
                <a:latin typeface="Courier New" charset="0"/>
              </a:rPr>
              <a:t>mov   </a:t>
            </a:r>
            <a:r>
              <a:rPr lang="en-US" sz="2000" b="1" dirty="0" err="1">
                <a:solidFill>
                  <a:srgbClr val="0000FF"/>
                </a:solidFill>
                <a:latin typeface="Courier New" charset="0"/>
              </a:rPr>
              <a:t>eax,ecx</a:t>
            </a:r>
            <a:endParaRPr lang="en-US" sz="2000" b="1" dirty="0">
              <a:solidFill>
                <a:srgbClr val="0000FF"/>
              </a:solidFill>
              <a:latin typeface="Courier New" charset="0"/>
            </a:endParaRPr>
          </a:p>
          <a:p>
            <a:r>
              <a:rPr lang="en-US" sz="2000" b="1" dirty="0" err="1">
                <a:solidFill>
                  <a:srgbClr val="0000FF"/>
                </a:solidFill>
                <a:latin typeface="Courier New" charset="0"/>
              </a:rPr>
              <a:t>imul</a:t>
            </a:r>
            <a:r>
              <a:rPr lang="en-US" sz="2000" b="1" dirty="0">
                <a:solidFill>
                  <a:srgbClr val="0000FF"/>
                </a:solidFill>
                <a:latin typeface="Courier New" charset="0"/>
              </a:rPr>
              <a:t>  </a:t>
            </a:r>
            <a:r>
              <a:rPr lang="en-US" sz="2000" b="1" dirty="0" err="1" smtClean="0">
                <a:solidFill>
                  <a:srgbClr val="0000FF"/>
                </a:solidFill>
                <a:latin typeface="Courier New" charset="0"/>
              </a:rPr>
              <a:t>edx</a:t>
            </a:r>
            <a:r>
              <a:rPr lang="en-US" sz="2000" b="1" dirty="0">
                <a:solidFill>
                  <a:srgbClr val="0000FF"/>
                </a:solidFill>
                <a:latin typeface="Courier New" charset="0"/>
              </a:rPr>
              <a:t> </a:t>
            </a:r>
            <a:r>
              <a:rPr lang="en-US" sz="2000" b="1" dirty="0" smtClean="0">
                <a:solidFill>
                  <a:srgbClr val="0000FF"/>
                </a:solidFill>
                <a:latin typeface="Courier New" charset="0"/>
              </a:rPr>
              <a:t>          ; </a:t>
            </a:r>
            <a:r>
              <a:rPr lang="en-US" sz="2000" b="1" dirty="0">
                <a:solidFill>
                  <a:srgbClr val="0000FF"/>
                </a:solidFill>
                <a:latin typeface="Courier New" charset="0"/>
              </a:rPr>
              <a:t>left side: EDX:EAX</a:t>
            </a:r>
          </a:p>
          <a:p>
            <a:r>
              <a:rPr lang="en-US" sz="2000" b="1" dirty="0">
                <a:solidFill>
                  <a:srgbClr val="0000FF"/>
                </a:solidFill>
                <a:latin typeface="Courier New" charset="0"/>
              </a:rPr>
              <a:t>pop   </a:t>
            </a:r>
            <a:r>
              <a:rPr lang="en-US" sz="2000" b="1" dirty="0" err="1" smtClean="0">
                <a:solidFill>
                  <a:srgbClr val="0000FF"/>
                </a:solidFill>
                <a:latin typeface="Courier New" charset="0"/>
              </a:rPr>
              <a:t>ebx</a:t>
            </a:r>
            <a:r>
              <a:rPr lang="en-US" sz="2000" b="1" dirty="0">
                <a:solidFill>
                  <a:srgbClr val="0000FF"/>
                </a:solidFill>
                <a:latin typeface="Courier New" charset="0"/>
              </a:rPr>
              <a:t> </a:t>
            </a:r>
            <a:r>
              <a:rPr lang="en-US" sz="2000" b="1" dirty="0" smtClean="0">
                <a:solidFill>
                  <a:srgbClr val="0000FF"/>
                </a:solidFill>
                <a:latin typeface="Courier New" charset="0"/>
              </a:rPr>
              <a:t>          ; </a:t>
            </a:r>
            <a:r>
              <a:rPr lang="en-US" sz="2000" b="1" dirty="0">
                <a:solidFill>
                  <a:srgbClr val="0000FF"/>
                </a:solidFill>
                <a:latin typeface="Courier New" charset="0"/>
              </a:rPr>
              <a:t>saved value of EAX</a:t>
            </a:r>
          </a:p>
          <a:p>
            <a:r>
              <a:rPr lang="en-US" sz="2000" b="1" dirty="0" err="1">
                <a:solidFill>
                  <a:srgbClr val="0000FF"/>
                </a:solidFill>
                <a:latin typeface="Courier New" charset="0"/>
              </a:rPr>
              <a:t>idiv</a:t>
            </a:r>
            <a:r>
              <a:rPr lang="en-US" sz="2000" b="1" dirty="0">
                <a:solidFill>
                  <a:srgbClr val="0000FF"/>
                </a:solidFill>
                <a:latin typeface="Courier New" charset="0"/>
              </a:rPr>
              <a:t>  </a:t>
            </a:r>
            <a:r>
              <a:rPr lang="en-US" sz="2000" b="1" dirty="0" err="1" smtClean="0">
                <a:solidFill>
                  <a:srgbClr val="0000FF"/>
                </a:solidFill>
                <a:latin typeface="Courier New" charset="0"/>
              </a:rPr>
              <a:t>ebx</a:t>
            </a:r>
            <a:r>
              <a:rPr lang="en-US" sz="2000" b="1" dirty="0">
                <a:solidFill>
                  <a:srgbClr val="0000FF"/>
                </a:solidFill>
                <a:latin typeface="Courier New" charset="0"/>
              </a:rPr>
              <a:t> </a:t>
            </a:r>
            <a:r>
              <a:rPr lang="en-US" sz="2000" b="1" dirty="0" smtClean="0">
                <a:solidFill>
                  <a:srgbClr val="0000FF"/>
                </a:solidFill>
                <a:latin typeface="Courier New" charset="0"/>
              </a:rPr>
              <a:t>          ; </a:t>
            </a:r>
            <a:r>
              <a:rPr lang="en-US" sz="2000" b="1" dirty="0">
                <a:solidFill>
                  <a:srgbClr val="0000FF"/>
                </a:solidFill>
                <a:latin typeface="Courier New" charset="0"/>
              </a:rPr>
              <a:t>EAX = quotient</a:t>
            </a:r>
          </a:p>
          <a:p>
            <a:r>
              <a:rPr lang="en-US" sz="2000" b="1" dirty="0">
                <a:solidFill>
                  <a:srgbClr val="0000FF"/>
                </a:solidFill>
                <a:latin typeface="Courier New" charset="0"/>
              </a:rPr>
              <a:t>pop   </a:t>
            </a:r>
            <a:r>
              <a:rPr lang="en-US" sz="2000" b="1" dirty="0" err="1" smtClean="0">
                <a:solidFill>
                  <a:srgbClr val="0000FF"/>
                </a:solidFill>
                <a:latin typeface="Courier New" charset="0"/>
              </a:rPr>
              <a:t>edx</a:t>
            </a:r>
            <a:r>
              <a:rPr lang="en-US" sz="2000" b="1" dirty="0">
                <a:solidFill>
                  <a:srgbClr val="0000FF"/>
                </a:solidFill>
                <a:latin typeface="Courier New" charset="0"/>
              </a:rPr>
              <a:t> </a:t>
            </a:r>
            <a:r>
              <a:rPr lang="en-US" sz="2000" b="1" dirty="0" smtClean="0">
                <a:solidFill>
                  <a:srgbClr val="0000FF"/>
                </a:solidFill>
                <a:latin typeface="Courier New" charset="0"/>
              </a:rPr>
              <a:t>          ; </a:t>
            </a:r>
            <a:r>
              <a:rPr lang="en-US" sz="2000" b="1" dirty="0">
                <a:solidFill>
                  <a:srgbClr val="0000FF"/>
                </a:solidFill>
                <a:latin typeface="Courier New" charset="0"/>
              </a:rPr>
              <a:t>restore EDX, ECX</a:t>
            </a:r>
          </a:p>
        </p:txBody>
      </p:sp>
      <p:sp>
        <p:nvSpPr>
          <p:cNvPr id="138244" name="Text Box 1028"/>
          <p:cNvSpPr txBox="1">
            <a:spLocks noChangeArrowheads="1"/>
          </p:cNvSpPr>
          <p:nvPr/>
        </p:nvSpPr>
        <p:spPr bwMode="auto">
          <a:xfrm>
            <a:off x="685800" y="1066800"/>
            <a:ext cx="7696200" cy="1554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ts val="1800"/>
              </a:spcBef>
            </a:pPr>
            <a:r>
              <a:rPr lang="en-US" sz="2400" dirty="0"/>
              <a:t>I</a:t>
            </a:r>
            <a:r>
              <a:rPr lang="en-US" sz="2400" dirty="0">
                <a:latin typeface="Arial"/>
                <a:cs typeface="Arial"/>
              </a:rPr>
              <a:t>mplement the following expression using signed 32-bit integers. Save and restore ECX and EDX:</a:t>
            </a:r>
          </a:p>
          <a:p>
            <a:pPr>
              <a:spcBef>
                <a:spcPts val="1800"/>
              </a:spcBef>
            </a:pPr>
            <a:r>
              <a:rPr lang="en-US" sz="2000" b="1" dirty="0">
                <a:latin typeface="Courier New" charset="0"/>
              </a:rPr>
              <a:t>	</a:t>
            </a:r>
            <a:r>
              <a:rPr lang="en-US" sz="2000" b="1" dirty="0" err="1">
                <a:latin typeface="Courier New" charset="0"/>
              </a:rPr>
              <a:t>eax</a:t>
            </a:r>
            <a:r>
              <a:rPr lang="en-US" sz="2000" b="1" dirty="0">
                <a:latin typeface="Courier New" charset="0"/>
              </a:rPr>
              <a:t> = (</a:t>
            </a:r>
            <a:r>
              <a:rPr lang="en-US" sz="2000" b="1" dirty="0" err="1">
                <a:latin typeface="Courier New" charset="0"/>
              </a:rPr>
              <a:t>ecx</a:t>
            </a:r>
            <a:r>
              <a:rPr lang="en-US" sz="2000" b="1" dirty="0">
                <a:latin typeface="Courier New" charset="0"/>
              </a:rPr>
              <a:t> * </a:t>
            </a:r>
            <a:r>
              <a:rPr lang="en-US" sz="2000" b="1" dirty="0" err="1">
                <a:latin typeface="Courier New" charset="0"/>
              </a:rPr>
              <a:t>edx</a:t>
            </a:r>
            <a:r>
              <a:rPr lang="en-US" sz="2000" b="1" dirty="0">
                <a:latin typeface="Courier New" charset="0"/>
              </a:rPr>
              <a:t>) / </a:t>
            </a:r>
            <a:r>
              <a:rPr lang="en-US" sz="2000" b="1" dirty="0" err="1">
                <a:latin typeface="Courier New" charset="0"/>
              </a:rPr>
              <a:t>eax</a:t>
            </a:r>
            <a:endParaRPr lang="en-US" sz="2000" b="1" dirty="0">
              <a:latin typeface="Courier New" charset="0"/>
            </a:endParaRPr>
          </a:p>
        </p:txBody>
      </p:sp>
    </p:spTree>
    <p:extLst>
      <p:ext uri="{BB962C8B-B14F-4D97-AF65-F5344CB8AC3E}">
        <p14:creationId xmlns="" xmlns:p14="http://schemas.microsoft.com/office/powerpoint/2010/main" val="1102659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dirty="0" smtClean="0"/>
              <a:t>Drill </a:t>
            </a:r>
            <a:r>
              <a:rPr lang="en-US" dirty="0"/>
              <a:t>. . .</a:t>
            </a:r>
          </a:p>
        </p:txBody>
      </p:sp>
      <p:sp>
        <p:nvSpPr>
          <p:cNvPr id="137219" name="Text Box 1027"/>
          <p:cNvSpPr txBox="1">
            <a:spLocks noChangeArrowheads="1"/>
          </p:cNvSpPr>
          <p:nvPr/>
        </p:nvSpPr>
        <p:spPr bwMode="auto">
          <a:xfrm>
            <a:off x="1051859" y="2819400"/>
            <a:ext cx="7086600" cy="2667000"/>
          </a:xfrm>
          <a:prstGeom prst="rect">
            <a:avLst/>
          </a:prstGeom>
          <a:noFill/>
          <a:ln w="19050" cmpd="sng">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687638" algn="l"/>
              </a:tabLst>
              <a:defRPr sz="2400">
                <a:solidFill>
                  <a:schemeClr val="tx1"/>
                </a:solidFill>
                <a:latin typeface="Times New Roman" charset="0"/>
                <a:ea typeface="ＭＳ Ｐゴシック" charset="0"/>
              </a:defRPr>
            </a:lvl1pPr>
            <a:lvl2pPr>
              <a:tabLst>
                <a:tab pos="457200" algn="l"/>
                <a:tab pos="2687638" algn="l"/>
              </a:tabLst>
              <a:defRPr sz="2400">
                <a:solidFill>
                  <a:schemeClr val="tx1"/>
                </a:solidFill>
                <a:latin typeface="Times New Roman" charset="0"/>
                <a:ea typeface="ＭＳ Ｐゴシック" charset="0"/>
              </a:defRPr>
            </a:lvl2pPr>
            <a:lvl3pPr>
              <a:tabLst>
                <a:tab pos="457200" algn="l"/>
                <a:tab pos="2687638" algn="l"/>
              </a:tabLst>
              <a:defRPr sz="2400">
                <a:solidFill>
                  <a:schemeClr val="tx1"/>
                </a:solidFill>
                <a:latin typeface="Times New Roman" charset="0"/>
                <a:ea typeface="ＭＳ Ｐゴシック" charset="0"/>
              </a:defRPr>
            </a:lvl3pPr>
            <a:lvl4pPr>
              <a:tabLst>
                <a:tab pos="457200" algn="l"/>
                <a:tab pos="2687638" algn="l"/>
              </a:tabLst>
              <a:defRPr sz="2400">
                <a:solidFill>
                  <a:schemeClr val="tx1"/>
                </a:solidFill>
                <a:latin typeface="Times New Roman" charset="0"/>
                <a:ea typeface="ＭＳ Ｐゴシック" charset="0"/>
              </a:defRPr>
            </a:lvl4pPr>
            <a:lvl5pPr>
              <a:tabLst>
                <a:tab pos="457200" algn="l"/>
                <a:tab pos="26876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6876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6876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6876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687638"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solidFill>
                  <a:srgbClr val="0000FF"/>
                </a:solidFill>
                <a:latin typeface="Courier New" charset="0"/>
              </a:rPr>
              <a:t>mov  eax,var1</a:t>
            </a:r>
          </a:p>
          <a:p>
            <a:pPr>
              <a:lnSpc>
                <a:spcPct val="50000"/>
              </a:lnSpc>
              <a:spcBef>
                <a:spcPct val="50000"/>
              </a:spcBef>
            </a:pPr>
            <a:r>
              <a:rPr lang="en-US" sz="2000" b="1" dirty="0">
                <a:solidFill>
                  <a:srgbClr val="0000FF"/>
                </a:solidFill>
                <a:latin typeface="Courier New" charset="0"/>
              </a:rPr>
              <a:t>mov  edx,var2</a:t>
            </a:r>
          </a:p>
          <a:p>
            <a:pPr>
              <a:lnSpc>
                <a:spcPct val="50000"/>
              </a:lnSpc>
              <a:spcBef>
                <a:spcPct val="50000"/>
              </a:spcBef>
            </a:pPr>
            <a:r>
              <a:rPr lang="en-US" sz="2000" b="1" dirty="0" err="1">
                <a:solidFill>
                  <a:srgbClr val="0000FF"/>
                </a:solidFill>
                <a:latin typeface="Courier New" charset="0"/>
              </a:rPr>
              <a:t>neg</a:t>
            </a:r>
            <a:r>
              <a:rPr lang="en-US" sz="2000" b="1" dirty="0">
                <a:solidFill>
                  <a:srgbClr val="0000FF"/>
                </a:solidFill>
                <a:latin typeface="Courier New" charset="0"/>
              </a:rPr>
              <a:t>  </a:t>
            </a:r>
            <a:r>
              <a:rPr lang="en-US" sz="2000" b="1" dirty="0" err="1">
                <a:solidFill>
                  <a:srgbClr val="0000FF"/>
                </a:solidFill>
                <a:latin typeface="Courier New" charset="0"/>
              </a:rPr>
              <a:t>edx</a:t>
            </a:r>
            <a:endParaRPr lang="en-US" sz="2000" b="1" dirty="0">
              <a:solidFill>
                <a:srgbClr val="0000FF"/>
              </a:solidFill>
              <a:latin typeface="Courier New" charset="0"/>
            </a:endParaRPr>
          </a:p>
          <a:p>
            <a:pPr>
              <a:lnSpc>
                <a:spcPct val="50000"/>
              </a:lnSpc>
              <a:spcBef>
                <a:spcPct val="50000"/>
              </a:spcBef>
            </a:pPr>
            <a:r>
              <a:rPr lang="en-US" sz="2000" b="1" dirty="0" err="1">
                <a:solidFill>
                  <a:srgbClr val="0000FF"/>
                </a:solidFill>
                <a:latin typeface="Courier New" charset="0"/>
              </a:rPr>
              <a:t>imul</a:t>
            </a:r>
            <a:r>
              <a:rPr lang="en-US" sz="2000" b="1" dirty="0">
                <a:solidFill>
                  <a:srgbClr val="0000FF"/>
                </a:solidFill>
                <a:latin typeface="Courier New" charset="0"/>
              </a:rPr>
              <a:t> </a:t>
            </a:r>
            <a:r>
              <a:rPr lang="en-US" sz="2000" b="1" dirty="0" err="1" smtClean="0">
                <a:solidFill>
                  <a:srgbClr val="0000FF"/>
                </a:solidFill>
                <a:latin typeface="Courier New" charset="0"/>
              </a:rPr>
              <a:t>edx</a:t>
            </a:r>
            <a:r>
              <a:rPr lang="en-US" sz="2000" b="1" dirty="0">
                <a:solidFill>
                  <a:srgbClr val="0000FF"/>
                </a:solidFill>
                <a:latin typeface="Courier New" charset="0"/>
              </a:rPr>
              <a:t> </a:t>
            </a:r>
            <a:r>
              <a:rPr lang="en-US" sz="2000" b="1" dirty="0" smtClean="0">
                <a:solidFill>
                  <a:srgbClr val="0000FF"/>
                </a:solidFill>
                <a:latin typeface="Courier New" charset="0"/>
              </a:rPr>
              <a:t>          ; </a:t>
            </a:r>
            <a:r>
              <a:rPr lang="en-US" sz="2000" b="1" dirty="0">
                <a:solidFill>
                  <a:srgbClr val="0000FF"/>
                </a:solidFill>
                <a:latin typeface="Courier New" charset="0"/>
              </a:rPr>
              <a:t>left side: EDX:EAX</a:t>
            </a:r>
          </a:p>
          <a:p>
            <a:pPr>
              <a:lnSpc>
                <a:spcPct val="50000"/>
              </a:lnSpc>
              <a:spcBef>
                <a:spcPct val="50000"/>
              </a:spcBef>
            </a:pPr>
            <a:r>
              <a:rPr lang="en-US" sz="2000" b="1" dirty="0">
                <a:solidFill>
                  <a:srgbClr val="0000FF"/>
                </a:solidFill>
                <a:latin typeface="Courier New" charset="0"/>
              </a:rPr>
              <a:t>mov  ecx,var3</a:t>
            </a:r>
          </a:p>
          <a:p>
            <a:pPr>
              <a:lnSpc>
                <a:spcPct val="50000"/>
              </a:lnSpc>
              <a:spcBef>
                <a:spcPct val="50000"/>
              </a:spcBef>
            </a:pPr>
            <a:r>
              <a:rPr lang="en-US" sz="2000" b="1" dirty="0">
                <a:solidFill>
                  <a:srgbClr val="0000FF"/>
                </a:solidFill>
                <a:latin typeface="Courier New" charset="0"/>
              </a:rPr>
              <a:t>sub  </a:t>
            </a:r>
            <a:r>
              <a:rPr lang="en-US" sz="2000" b="1" dirty="0" err="1">
                <a:solidFill>
                  <a:srgbClr val="0000FF"/>
                </a:solidFill>
                <a:latin typeface="Courier New" charset="0"/>
              </a:rPr>
              <a:t>ecx,ebx</a:t>
            </a:r>
            <a:endParaRPr lang="en-US" sz="2000" b="1" dirty="0">
              <a:solidFill>
                <a:srgbClr val="0000FF"/>
              </a:solidFill>
              <a:latin typeface="Courier New" charset="0"/>
            </a:endParaRPr>
          </a:p>
          <a:p>
            <a:pPr>
              <a:lnSpc>
                <a:spcPct val="50000"/>
              </a:lnSpc>
              <a:spcBef>
                <a:spcPct val="50000"/>
              </a:spcBef>
            </a:pPr>
            <a:r>
              <a:rPr lang="en-US" sz="2000" b="1" dirty="0" err="1">
                <a:solidFill>
                  <a:srgbClr val="0000FF"/>
                </a:solidFill>
                <a:latin typeface="Courier New" charset="0"/>
              </a:rPr>
              <a:t>idiv</a:t>
            </a:r>
            <a:r>
              <a:rPr lang="en-US" sz="2000" b="1" dirty="0">
                <a:solidFill>
                  <a:srgbClr val="0000FF"/>
                </a:solidFill>
                <a:latin typeface="Courier New" charset="0"/>
              </a:rPr>
              <a:t> </a:t>
            </a:r>
            <a:r>
              <a:rPr lang="en-US" sz="2000" b="1" dirty="0" err="1" smtClean="0">
                <a:solidFill>
                  <a:srgbClr val="0000FF"/>
                </a:solidFill>
                <a:latin typeface="Courier New" charset="0"/>
              </a:rPr>
              <a:t>ecx</a:t>
            </a:r>
            <a:r>
              <a:rPr lang="en-US" sz="2000" b="1" dirty="0">
                <a:solidFill>
                  <a:srgbClr val="0000FF"/>
                </a:solidFill>
                <a:latin typeface="Courier New" charset="0"/>
              </a:rPr>
              <a:t> </a:t>
            </a:r>
            <a:r>
              <a:rPr lang="en-US" sz="2000" b="1" dirty="0" smtClean="0">
                <a:solidFill>
                  <a:srgbClr val="0000FF"/>
                </a:solidFill>
                <a:latin typeface="Courier New" charset="0"/>
              </a:rPr>
              <a:t>          ; </a:t>
            </a:r>
            <a:r>
              <a:rPr lang="en-US" sz="2000" b="1" dirty="0">
                <a:solidFill>
                  <a:srgbClr val="0000FF"/>
                </a:solidFill>
                <a:latin typeface="Courier New" charset="0"/>
              </a:rPr>
              <a:t>EAX = quotient</a:t>
            </a:r>
          </a:p>
          <a:p>
            <a:pPr>
              <a:lnSpc>
                <a:spcPct val="50000"/>
              </a:lnSpc>
              <a:spcBef>
                <a:spcPct val="50000"/>
              </a:spcBef>
            </a:pPr>
            <a:r>
              <a:rPr lang="en-US" sz="2000" b="1" dirty="0">
                <a:solidFill>
                  <a:srgbClr val="0000FF"/>
                </a:solidFill>
                <a:latin typeface="Courier New" charset="0"/>
              </a:rPr>
              <a:t>mov  var3,eax</a:t>
            </a:r>
          </a:p>
        </p:txBody>
      </p:sp>
      <p:sp>
        <p:nvSpPr>
          <p:cNvPr id="137220" name="Text Box 1028"/>
          <p:cNvSpPr txBox="1">
            <a:spLocks noChangeArrowheads="1"/>
          </p:cNvSpPr>
          <p:nvPr/>
        </p:nvSpPr>
        <p:spPr bwMode="auto">
          <a:xfrm>
            <a:off x="685800" y="1066800"/>
            <a:ext cx="7696200" cy="1554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ts val="1800"/>
              </a:spcBef>
            </a:pPr>
            <a:r>
              <a:rPr lang="en-US" sz="2400" dirty="0">
                <a:latin typeface="Arial"/>
                <a:cs typeface="Arial"/>
              </a:rPr>
              <a:t>Implement the following expression using signed 32-bit integers. Do not modify any variables other than var3:</a:t>
            </a:r>
          </a:p>
          <a:p>
            <a:pPr>
              <a:spcBef>
                <a:spcPts val="1800"/>
              </a:spcBef>
            </a:pPr>
            <a:r>
              <a:rPr lang="en-US" sz="2000" b="1" dirty="0">
                <a:latin typeface="Courier New" charset="0"/>
              </a:rPr>
              <a:t>	var3 = (var1 * -var2) / (var3 – </a:t>
            </a:r>
            <a:r>
              <a:rPr lang="en-US" sz="2000" b="1" dirty="0" err="1">
                <a:latin typeface="Courier New" charset="0"/>
              </a:rPr>
              <a:t>ebx</a:t>
            </a:r>
            <a:r>
              <a:rPr lang="en-US" sz="2000" b="1" dirty="0">
                <a:latin typeface="Courier New" charset="0"/>
              </a:rPr>
              <a:t>)</a:t>
            </a:r>
          </a:p>
        </p:txBody>
      </p:sp>
    </p:spTree>
    <p:extLst>
      <p:ext uri="{BB962C8B-B14F-4D97-AF65-F5344CB8AC3E}">
        <p14:creationId xmlns="" xmlns:p14="http://schemas.microsoft.com/office/powerpoint/2010/main" val="189140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dissolve">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a:spcBef>
                <a:spcPts val="1272"/>
              </a:spcBef>
            </a:pPr>
            <a:r>
              <a:rPr lang="en-US" sz="2800" dirty="0"/>
              <a:t>Shift and Rotate Instructions </a:t>
            </a:r>
          </a:p>
          <a:p>
            <a:pPr lvl="1">
              <a:spcBef>
                <a:spcPts val="1272"/>
              </a:spcBef>
            </a:pPr>
            <a:r>
              <a:rPr lang="en-US" sz="2400" dirty="0"/>
              <a:t>Logical Shifts and Arithmetic Shifts </a:t>
            </a:r>
          </a:p>
          <a:p>
            <a:pPr lvl="1">
              <a:spcBef>
                <a:spcPts val="1272"/>
              </a:spcBef>
            </a:pPr>
            <a:r>
              <a:rPr lang="en-US" sz="2400" dirty="0"/>
              <a:t>SHL and SHR Instruction </a:t>
            </a:r>
          </a:p>
          <a:p>
            <a:pPr lvl="1">
              <a:spcBef>
                <a:spcPts val="1272"/>
              </a:spcBef>
            </a:pPr>
            <a:r>
              <a:rPr lang="en-US" sz="2400" dirty="0"/>
              <a:t>SAL and SAR Instructions </a:t>
            </a:r>
          </a:p>
          <a:p>
            <a:pPr lvl="1">
              <a:spcBef>
                <a:spcPts val="1272"/>
              </a:spcBef>
            </a:pPr>
            <a:r>
              <a:rPr lang="en-US" sz="2400" dirty="0"/>
              <a:t>ROL and ROR Instruction </a:t>
            </a:r>
          </a:p>
          <a:p>
            <a:pPr lvl="1">
              <a:spcBef>
                <a:spcPts val="1272"/>
              </a:spcBef>
            </a:pPr>
            <a:r>
              <a:rPr lang="en-US" sz="2400" dirty="0"/>
              <a:t>RCL and RCR Instructions </a:t>
            </a:r>
          </a:p>
          <a:p>
            <a:pPr lvl="1">
              <a:spcBef>
                <a:spcPts val="1272"/>
              </a:spcBef>
            </a:pPr>
            <a:r>
              <a:rPr lang="en-US" sz="2400" dirty="0"/>
              <a:t>Signed Overflow </a:t>
            </a:r>
          </a:p>
          <a:p>
            <a:pPr lvl="1">
              <a:spcBef>
                <a:spcPts val="1272"/>
              </a:spcBef>
            </a:pPr>
            <a:r>
              <a:rPr lang="en-US" sz="2400" dirty="0"/>
              <a:t>SHLD/SHRD Instructions </a:t>
            </a:r>
          </a:p>
          <a:p>
            <a:pPr>
              <a:spcBef>
                <a:spcPts val="1272"/>
              </a:spcBef>
            </a:pPr>
            <a:r>
              <a:rPr lang="en-US" sz="2800" dirty="0"/>
              <a:t>Shift and Rotate Applications </a:t>
            </a:r>
          </a:p>
        </p:txBody>
      </p:sp>
    </p:spTree>
    <p:extLst>
      <p:ext uri="{BB962C8B-B14F-4D97-AF65-F5344CB8AC3E}">
        <p14:creationId xmlns="" xmlns:p14="http://schemas.microsoft.com/office/powerpoint/2010/main" val="2170518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a:spcBef>
                <a:spcPts val="1776"/>
              </a:spcBef>
            </a:pPr>
            <a:r>
              <a:rPr lang="en-US" sz="2800" dirty="0"/>
              <a:t>Multiplication and Division Instructions </a:t>
            </a:r>
          </a:p>
          <a:p>
            <a:pPr lvl="1">
              <a:spcBef>
                <a:spcPts val="1776"/>
              </a:spcBef>
            </a:pPr>
            <a:r>
              <a:rPr lang="en-US" sz="2400" dirty="0"/>
              <a:t>MUL Instruction </a:t>
            </a:r>
          </a:p>
          <a:p>
            <a:pPr lvl="1">
              <a:spcBef>
                <a:spcPts val="1776"/>
              </a:spcBef>
            </a:pPr>
            <a:r>
              <a:rPr lang="en-US" sz="2400" dirty="0"/>
              <a:t>IMUL Instruction </a:t>
            </a:r>
          </a:p>
          <a:p>
            <a:pPr lvl="1">
              <a:spcBef>
                <a:spcPts val="1776"/>
              </a:spcBef>
            </a:pPr>
            <a:r>
              <a:rPr lang="en-US" sz="2400" dirty="0"/>
              <a:t>Measuring Program Execution Times </a:t>
            </a:r>
          </a:p>
          <a:p>
            <a:pPr lvl="1">
              <a:spcBef>
                <a:spcPts val="1776"/>
              </a:spcBef>
            </a:pPr>
            <a:r>
              <a:rPr lang="en-US" sz="2400" dirty="0"/>
              <a:t>DIV Instruction </a:t>
            </a:r>
          </a:p>
          <a:p>
            <a:pPr lvl="1">
              <a:spcBef>
                <a:spcPts val="1776"/>
              </a:spcBef>
            </a:pPr>
            <a:r>
              <a:rPr lang="en-US" sz="2400" dirty="0"/>
              <a:t>Signed Integer Division </a:t>
            </a:r>
            <a:endParaRPr lang="en-US" sz="2400" dirty="0" smtClean="0"/>
          </a:p>
          <a:p>
            <a:pPr>
              <a:spcBef>
                <a:spcPts val="1776"/>
              </a:spcBef>
            </a:pPr>
            <a:r>
              <a:rPr lang="en-US" sz="2800" dirty="0" smtClean="0"/>
              <a:t>Implementing Arithmetic Expressions</a:t>
            </a:r>
            <a:endParaRPr lang="en-US" sz="2800" dirty="0"/>
          </a:p>
          <a:p>
            <a:pPr marL="0" indent="0">
              <a:buNone/>
            </a:pPr>
            <a:endParaRPr lang="en-US" sz="2400" dirty="0"/>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 xmlns:p14="http://schemas.microsoft.com/office/powerpoint/2010/main" val="1478025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7</a:t>
            </a:r>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 xmlns:p14="http://schemas.microsoft.com/office/powerpoint/2010/main" val="679110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Logical vs Arithmetic Shifts</a:t>
            </a:r>
          </a:p>
        </p:txBody>
      </p:sp>
      <p:sp>
        <p:nvSpPr>
          <p:cNvPr id="83971" name="Rectangle 3"/>
          <p:cNvSpPr>
            <a:spLocks noGrp="1" noChangeArrowheads="1"/>
          </p:cNvSpPr>
          <p:nvPr>
            <p:ph type="body" idx="1"/>
          </p:nvPr>
        </p:nvSpPr>
        <p:spPr>
          <a:xfrm>
            <a:off x="685800" y="1143000"/>
            <a:ext cx="7772400" cy="914400"/>
          </a:xfrm>
        </p:spPr>
        <p:txBody>
          <a:bodyPr/>
          <a:lstStyle/>
          <a:p>
            <a:r>
              <a:rPr lang="en-US" dirty="0"/>
              <a:t>A logical shift fills the newly created bit position with zero:</a:t>
            </a:r>
          </a:p>
        </p:txBody>
      </p:sp>
      <p:sp>
        <p:nvSpPr>
          <p:cNvPr id="83972" name="Rectangle 4"/>
          <p:cNvSpPr>
            <a:spLocks noChangeArrowheads="1"/>
          </p:cNvSpPr>
          <p:nvPr/>
        </p:nvSpPr>
        <p:spPr bwMode="auto">
          <a:xfrm>
            <a:off x="762000" y="3276600"/>
            <a:ext cx="77724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buFontTx/>
              <a:buChar char="•"/>
            </a:pPr>
            <a:r>
              <a:rPr lang="en-US" sz="2400" dirty="0">
                <a:latin typeface="Arial"/>
                <a:cs typeface="Arial"/>
              </a:rPr>
              <a:t>An arithmetic shift fills the newly created bit position with a copy of the number</a:t>
            </a:r>
            <a:r>
              <a:rPr lang="ja-JP" altLang="en-US" sz="2400" dirty="0">
                <a:latin typeface="Arial"/>
                <a:cs typeface="Arial"/>
              </a:rPr>
              <a:t>’</a:t>
            </a:r>
            <a:r>
              <a:rPr lang="en-US" sz="2400" dirty="0">
                <a:latin typeface="Arial"/>
                <a:cs typeface="Arial"/>
              </a:rPr>
              <a:t>s sign bit:</a:t>
            </a:r>
          </a:p>
        </p:txBody>
      </p:sp>
      <p:graphicFrame>
        <p:nvGraphicFramePr>
          <p:cNvPr id="83973" name="Object 5"/>
          <p:cNvGraphicFramePr>
            <a:graphicFrameLocks noChangeAspect="1"/>
          </p:cNvGraphicFramePr>
          <p:nvPr>
            <p:extLst>
              <p:ext uri="{D42A27DB-BD31-4B8C-83A1-F6EECF244321}">
                <p14:modId xmlns="" xmlns:p14="http://schemas.microsoft.com/office/powerpoint/2010/main" val="18892688"/>
              </p:ext>
            </p:extLst>
          </p:nvPr>
        </p:nvGraphicFramePr>
        <p:xfrm>
          <a:off x="914400" y="2032488"/>
          <a:ext cx="6858000" cy="1121020"/>
        </p:xfrm>
        <a:graphic>
          <a:graphicData uri="http://schemas.openxmlformats.org/presentationml/2006/ole">
            <p:oleObj spid="_x0000_s1277" name="VISIO" r:id="rId3" imgW="3736848" imgH="502920" progId="">
              <p:embed/>
            </p:oleObj>
          </a:graphicData>
        </a:graphic>
      </p:graphicFrame>
      <p:graphicFrame>
        <p:nvGraphicFramePr>
          <p:cNvPr id="83974" name="Object 6"/>
          <p:cNvGraphicFramePr>
            <a:graphicFrameLocks noChangeAspect="1"/>
          </p:cNvGraphicFramePr>
          <p:nvPr>
            <p:extLst>
              <p:ext uri="{D42A27DB-BD31-4B8C-83A1-F6EECF244321}">
                <p14:modId xmlns="" xmlns:p14="http://schemas.microsoft.com/office/powerpoint/2010/main" val="1605821827"/>
              </p:ext>
            </p:extLst>
          </p:nvPr>
        </p:nvGraphicFramePr>
        <p:xfrm>
          <a:off x="838200" y="4419600"/>
          <a:ext cx="6961677" cy="1219200"/>
        </p:xfrm>
        <a:graphic>
          <a:graphicData uri="http://schemas.openxmlformats.org/presentationml/2006/ole">
            <p:oleObj spid="_x0000_s1278" name="VISIO" r:id="rId4" imgW="3838956" imgH="542544" progId="">
              <p:embed/>
            </p:oleObj>
          </a:graphicData>
        </a:graphic>
      </p:graphicFrame>
    </p:spTree>
    <p:extLst>
      <p:ext uri="{BB962C8B-B14F-4D97-AF65-F5344CB8AC3E}">
        <p14:creationId xmlns="" xmlns:p14="http://schemas.microsoft.com/office/powerpoint/2010/main" val="3407410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SHL Instruction</a:t>
            </a:r>
          </a:p>
        </p:txBody>
      </p:sp>
      <p:sp>
        <p:nvSpPr>
          <p:cNvPr id="84995" name="Rectangle 3"/>
          <p:cNvSpPr>
            <a:spLocks noGrp="1" noChangeArrowheads="1"/>
          </p:cNvSpPr>
          <p:nvPr>
            <p:ph type="body" idx="1"/>
          </p:nvPr>
        </p:nvSpPr>
        <p:spPr>
          <a:xfrm>
            <a:off x="685800" y="1143000"/>
            <a:ext cx="7772400" cy="1447800"/>
          </a:xfrm>
        </p:spPr>
        <p:txBody>
          <a:bodyPr/>
          <a:lstStyle/>
          <a:p>
            <a:r>
              <a:rPr lang="en-US"/>
              <a:t>The SHL (shift left) instruction performs a logical left shift on the destination operand, filling the lowest bit with 0.</a:t>
            </a:r>
          </a:p>
        </p:txBody>
      </p:sp>
      <p:graphicFrame>
        <p:nvGraphicFramePr>
          <p:cNvPr id="84996" name="Object 4"/>
          <p:cNvGraphicFramePr>
            <a:graphicFrameLocks noChangeAspect="1"/>
          </p:cNvGraphicFramePr>
          <p:nvPr>
            <p:extLst>
              <p:ext uri="{D42A27DB-BD31-4B8C-83A1-F6EECF244321}">
                <p14:modId xmlns="" xmlns:p14="http://schemas.microsoft.com/office/powerpoint/2010/main" val="2359436362"/>
              </p:ext>
            </p:extLst>
          </p:nvPr>
        </p:nvGraphicFramePr>
        <p:xfrm>
          <a:off x="914400" y="2438400"/>
          <a:ext cx="7229372" cy="1143000"/>
        </p:xfrm>
        <a:graphic>
          <a:graphicData uri="http://schemas.openxmlformats.org/presentationml/2006/ole">
            <p:oleObj spid="_x0000_s2176" name="VISIO" r:id="rId3" imgW="3909060" imgH="502920" progId="">
              <p:embed/>
            </p:oleObj>
          </a:graphicData>
        </a:graphic>
      </p:graphicFrame>
      <p:sp>
        <p:nvSpPr>
          <p:cNvPr id="84998" name="Text Box 6"/>
          <p:cNvSpPr txBox="1">
            <a:spLocks noChangeArrowheads="1"/>
          </p:cNvSpPr>
          <p:nvPr/>
        </p:nvSpPr>
        <p:spPr bwMode="auto">
          <a:xfrm>
            <a:off x="762000" y="3657600"/>
            <a:ext cx="7620000" cy="654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344488" indent="-344488">
              <a:defRPr sz="2400">
                <a:solidFill>
                  <a:schemeClr val="tx1"/>
                </a:solidFill>
                <a:latin typeface="Times New Roman" charset="0"/>
                <a:ea typeface="ＭＳ Ｐゴシック" charset="0"/>
              </a:defRPr>
            </a:lvl1pPr>
            <a:lvl2pPr marL="458788">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500">
                <a:latin typeface="Arial" charset="0"/>
              </a:rPr>
              <a:t>Operand types for SHL:</a:t>
            </a:r>
            <a:endParaRPr lang="en-US" sz="1800" b="1">
              <a:latin typeface="Courier New" charset="0"/>
            </a:endParaRPr>
          </a:p>
        </p:txBody>
      </p:sp>
      <p:sp>
        <p:nvSpPr>
          <p:cNvPr id="84999" name="Text Box 7"/>
          <p:cNvSpPr txBox="1">
            <a:spLocks noChangeArrowheads="1"/>
          </p:cNvSpPr>
          <p:nvPr/>
        </p:nvSpPr>
        <p:spPr bwMode="auto">
          <a:xfrm>
            <a:off x="1524000" y="4343400"/>
            <a:ext cx="3124200" cy="1420902"/>
          </a:xfrm>
          <a:prstGeom prst="rect">
            <a:avLst/>
          </a:prstGeom>
          <a:noFill/>
          <a:ln w="9525">
            <a:solidFill>
              <a:srgbClr val="000000"/>
            </a:solidFill>
            <a:miter lim="800000"/>
            <a:headEnd/>
            <a:tailEnd/>
          </a:ln>
          <a:effectLst/>
        </p:spPr>
        <p:txBody>
          <a:bodyPr wrap="square" tIns="137160" bIns="137160">
            <a:spAutoFit/>
          </a:bodyPr>
          <a:lstStyle>
            <a:lvl1pPr>
              <a:tabLst>
                <a:tab pos="457200" algn="l"/>
                <a:tab pos="3944938" algn="l"/>
              </a:tabLst>
              <a:defRPr sz="2400">
                <a:solidFill>
                  <a:schemeClr val="tx1"/>
                </a:solidFill>
                <a:latin typeface="Times New Roman" charset="0"/>
                <a:ea typeface="ＭＳ Ｐゴシック" charset="0"/>
              </a:defRPr>
            </a:lvl1pPr>
            <a:lvl2pPr>
              <a:tabLst>
                <a:tab pos="457200" algn="l"/>
                <a:tab pos="3944938" algn="l"/>
              </a:tabLst>
              <a:defRPr sz="2400">
                <a:solidFill>
                  <a:schemeClr val="tx1"/>
                </a:solidFill>
                <a:latin typeface="Times New Roman" charset="0"/>
                <a:ea typeface="ＭＳ Ｐゴシック" charset="0"/>
              </a:defRPr>
            </a:lvl2pPr>
            <a:lvl3pPr>
              <a:tabLst>
                <a:tab pos="457200" algn="l"/>
                <a:tab pos="3944938" algn="l"/>
              </a:tabLst>
              <a:defRPr sz="2400">
                <a:solidFill>
                  <a:schemeClr val="tx1"/>
                </a:solidFill>
                <a:latin typeface="Times New Roman" charset="0"/>
                <a:ea typeface="ＭＳ Ｐゴシック" charset="0"/>
              </a:defRPr>
            </a:lvl3pPr>
            <a:lvl4pPr>
              <a:tabLst>
                <a:tab pos="457200" algn="l"/>
                <a:tab pos="3944938" algn="l"/>
              </a:tabLst>
              <a:defRPr sz="2400">
                <a:solidFill>
                  <a:schemeClr val="tx1"/>
                </a:solidFill>
                <a:latin typeface="Times New Roman" charset="0"/>
                <a:ea typeface="ＭＳ Ｐゴシック" charset="0"/>
              </a:defRPr>
            </a:lvl4pPr>
            <a:lvl5pPr>
              <a:tabLst>
                <a:tab pos="457200" algn="l"/>
                <a:tab pos="39449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9pPr>
          </a:lstStyle>
          <a:p>
            <a:pPr>
              <a:lnSpc>
                <a:spcPct val="30000"/>
              </a:lnSpc>
              <a:spcBef>
                <a:spcPct val="50000"/>
              </a:spcBef>
            </a:pPr>
            <a:r>
              <a:rPr lang="en-US" sz="2000" b="1" dirty="0">
                <a:solidFill>
                  <a:srgbClr val="0000FF"/>
                </a:solidFill>
                <a:latin typeface="Courier New" charset="0"/>
              </a:rPr>
              <a:t>SHL </a:t>
            </a:r>
            <a:r>
              <a:rPr lang="en-US" sz="2000" b="1" i="1" dirty="0">
                <a:solidFill>
                  <a:srgbClr val="0000FF"/>
                </a:solidFill>
                <a:latin typeface="Courier New" charset="0"/>
              </a:rPr>
              <a:t>reg,imm8</a:t>
            </a:r>
          </a:p>
          <a:p>
            <a:pPr>
              <a:lnSpc>
                <a:spcPct val="30000"/>
              </a:lnSpc>
              <a:spcBef>
                <a:spcPct val="50000"/>
              </a:spcBef>
            </a:pPr>
            <a:r>
              <a:rPr lang="en-US" sz="2000" b="1" dirty="0">
                <a:solidFill>
                  <a:srgbClr val="0000FF"/>
                </a:solidFill>
                <a:latin typeface="Courier New" charset="0"/>
              </a:rPr>
              <a:t>		SHL </a:t>
            </a:r>
            <a:r>
              <a:rPr lang="en-US" sz="2000" b="1" i="1" dirty="0">
                <a:solidFill>
                  <a:srgbClr val="0000FF"/>
                </a:solidFill>
                <a:latin typeface="Courier New" charset="0"/>
              </a:rPr>
              <a:t>mem,imm8</a:t>
            </a:r>
          </a:p>
          <a:p>
            <a:pPr>
              <a:lnSpc>
                <a:spcPct val="30000"/>
              </a:lnSpc>
              <a:spcBef>
                <a:spcPct val="50000"/>
              </a:spcBef>
            </a:pPr>
            <a:r>
              <a:rPr lang="en-US" sz="2000" b="1" dirty="0">
                <a:solidFill>
                  <a:srgbClr val="0000FF"/>
                </a:solidFill>
                <a:latin typeface="Courier New" charset="0"/>
              </a:rPr>
              <a:t>		SHL </a:t>
            </a:r>
            <a:r>
              <a:rPr lang="en-US" sz="2000" b="1" i="1" dirty="0" err="1">
                <a:solidFill>
                  <a:srgbClr val="0000FF"/>
                </a:solidFill>
                <a:latin typeface="Courier New" charset="0"/>
              </a:rPr>
              <a:t>reg</a:t>
            </a:r>
            <a:r>
              <a:rPr lang="en-US" sz="2000" b="1" dirty="0" err="1">
                <a:solidFill>
                  <a:srgbClr val="0000FF"/>
                </a:solidFill>
                <a:latin typeface="Courier New" charset="0"/>
              </a:rPr>
              <a:t>,CL</a:t>
            </a:r>
            <a:endParaRPr lang="en-US" sz="2000" b="1" dirty="0">
              <a:solidFill>
                <a:srgbClr val="0000FF"/>
              </a:solidFill>
              <a:latin typeface="Courier New" charset="0"/>
            </a:endParaRPr>
          </a:p>
          <a:p>
            <a:pPr>
              <a:lnSpc>
                <a:spcPct val="30000"/>
              </a:lnSpc>
              <a:spcBef>
                <a:spcPct val="50000"/>
              </a:spcBef>
            </a:pPr>
            <a:r>
              <a:rPr lang="en-US" sz="2000" b="1" dirty="0">
                <a:solidFill>
                  <a:srgbClr val="0000FF"/>
                </a:solidFill>
                <a:latin typeface="Courier New" charset="0"/>
              </a:rPr>
              <a:t>		SHL </a:t>
            </a:r>
            <a:r>
              <a:rPr lang="en-US" sz="2000" b="1" i="1" dirty="0" err="1">
                <a:solidFill>
                  <a:srgbClr val="0000FF"/>
                </a:solidFill>
                <a:latin typeface="Courier New" charset="0"/>
              </a:rPr>
              <a:t>mem</a:t>
            </a:r>
            <a:r>
              <a:rPr lang="en-US" sz="2000" b="1" dirty="0" err="1">
                <a:solidFill>
                  <a:srgbClr val="0000FF"/>
                </a:solidFill>
                <a:latin typeface="Courier New" charset="0"/>
              </a:rPr>
              <a:t>,CL</a:t>
            </a:r>
            <a:endParaRPr lang="en-US" sz="2000" b="1" dirty="0">
              <a:solidFill>
                <a:srgbClr val="0000FF"/>
              </a:solidFill>
              <a:latin typeface="Courier New" charset="0"/>
            </a:endParaRPr>
          </a:p>
        </p:txBody>
      </p:sp>
      <p:sp>
        <p:nvSpPr>
          <p:cNvPr id="85000" name="Text Box 8"/>
          <p:cNvSpPr txBox="1">
            <a:spLocks noChangeArrowheads="1"/>
          </p:cNvSpPr>
          <p:nvPr/>
        </p:nvSpPr>
        <p:spPr bwMode="auto">
          <a:xfrm>
            <a:off x="5029200" y="4419600"/>
            <a:ext cx="35814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(Same for all shift and rotate instructions)</a:t>
            </a:r>
          </a:p>
        </p:txBody>
      </p:sp>
    </p:spTree>
    <p:extLst>
      <p:ext uri="{BB962C8B-B14F-4D97-AF65-F5344CB8AC3E}">
        <p14:creationId xmlns="" xmlns:p14="http://schemas.microsoft.com/office/powerpoint/2010/main" val="1027602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Fast Multiplication</a:t>
            </a:r>
          </a:p>
        </p:txBody>
      </p:sp>
      <p:sp>
        <p:nvSpPr>
          <p:cNvPr id="76803" name="Text Box 3"/>
          <p:cNvSpPr txBox="1">
            <a:spLocks noChangeArrowheads="1"/>
          </p:cNvSpPr>
          <p:nvPr/>
        </p:nvSpPr>
        <p:spPr bwMode="auto">
          <a:xfrm>
            <a:off x="1066800" y="2057400"/>
            <a:ext cx="2057400" cy="1066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dl,5</a:t>
            </a:r>
          </a:p>
          <a:p>
            <a:r>
              <a:rPr lang="en-US" sz="2000" b="1" dirty="0" err="1">
                <a:latin typeface="Courier New" charset="0"/>
              </a:rPr>
              <a:t>shl</a:t>
            </a:r>
            <a:r>
              <a:rPr lang="en-US" sz="2000" b="1" dirty="0">
                <a:latin typeface="Courier New" charset="0"/>
              </a:rPr>
              <a:t> dl,1</a:t>
            </a:r>
          </a:p>
        </p:txBody>
      </p:sp>
      <p:sp>
        <p:nvSpPr>
          <p:cNvPr id="76804" name="Text Box 4"/>
          <p:cNvSpPr txBox="1">
            <a:spLocks noChangeArrowheads="1"/>
          </p:cNvSpPr>
          <p:nvPr/>
        </p:nvSpPr>
        <p:spPr bwMode="auto">
          <a:xfrm>
            <a:off x="685800" y="1066800"/>
            <a:ext cx="7696200" cy="661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latin typeface="Arial"/>
                <a:cs typeface="Arial"/>
              </a:rPr>
              <a:t>Shifting left 1 bit multiplies a number by 2</a:t>
            </a:r>
          </a:p>
        </p:txBody>
      </p:sp>
      <p:graphicFrame>
        <p:nvGraphicFramePr>
          <p:cNvPr id="76805" name="Object 5"/>
          <p:cNvGraphicFramePr>
            <a:graphicFrameLocks noChangeAspect="1"/>
          </p:cNvGraphicFramePr>
          <p:nvPr>
            <p:extLst>
              <p:ext uri="{D42A27DB-BD31-4B8C-83A1-F6EECF244321}">
                <p14:modId xmlns="" xmlns:p14="http://schemas.microsoft.com/office/powerpoint/2010/main" val="4148023536"/>
              </p:ext>
            </p:extLst>
          </p:nvPr>
        </p:nvGraphicFramePr>
        <p:xfrm>
          <a:off x="3657600" y="1981200"/>
          <a:ext cx="4314092" cy="1219200"/>
        </p:xfrm>
        <a:graphic>
          <a:graphicData uri="http://schemas.openxmlformats.org/presentationml/2006/ole">
            <p:oleObj spid="_x0000_s3200" name="VISIO" r:id="rId3" imgW="2160479" imgH="419924" progId="">
              <p:embed/>
            </p:oleObj>
          </a:graphicData>
        </a:graphic>
      </p:graphicFrame>
      <p:grpSp>
        <p:nvGrpSpPr>
          <p:cNvPr id="76810" name="Group 10"/>
          <p:cNvGrpSpPr>
            <a:grpSpLocks/>
          </p:cNvGrpSpPr>
          <p:nvPr/>
        </p:nvGrpSpPr>
        <p:grpSpPr bwMode="auto">
          <a:xfrm>
            <a:off x="609600" y="3429000"/>
            <a:ext cx="7696200" cy="2438400"/>
            <a:chOff x="384" y="2160"/>
            <a:chExt cx="4848" cy="1536"/>
          </a:xfrm>
        </p:grpSpPr>
        <p:sp>
          <p:nvSpPr>
            <p:cNvPr id="76806" name="Text Box 6"/>
            <p:cNvSpPr txBox="1">
              <a:spLocks noChangeArrowheads="1"/>
            </p:cNvSpPr>
            <p:nvPr/>
          </p:nvSpPr>
          <p:spPr bwMode="auto">
            <a:xfrm>
              <a:off x="1200" y="3024"/>
              <a:ext cx="3360" cy="67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dl,5</a:t>
              </a:r>
            </a:p>
            <a:p>
              <a:r>
                <a:rPr lang="en-US" sz="2000" b="1" dirty="0" err="1">
                  <a:latin typeface="Courier New" charset="0"/>
                </a:rPr>
                <a:t>shl</a:t>
              </a:r>
              <a:r>
                <a:rPr lang="en-US" sz="2000" b="1" dirty="0">
                  <a:latin typeface="Courier New" charset="0"/>
                </a:rPr>
                <a:t> dl,</a:t>
              </a:r>
              <a:r>
                <a:rPr lang="en-US" sz="2000" b="1" dirty="0" smtClean="0">
                  <a:latin typeface="Courier New" charset="0"/>
                </a:rPr>
                <a:t>2           ; </a:t>
              </a:r>
              <a:r>
                <a:rPr lang="en-US" sz="2000" b="1" dirty="0">
                  <a:latin typeface="Courier New" charset="0"/>
                </a:rPr>
                <a:t>DL = 20</a:t>
              </a:r>
            </a:p>
          </p:txBody>
        </p:sp>
        <p:sp>
          <p:nvSpPr>
            <p:cNvPr id="76807" name="Text Box 7"/>
            <p:cNvSpPr txBox="1">
              <a:spLocks noChangeArrowheads="1"/>
            </p:cNvSpPr>
            <p:nvPr/>
          </p:nvSpPr>
          <p:spPr bwMode="auto">
            <a:xfrm>
              <a:off x="384" y="2160"/>
              <a:ext cx="4848" cy="7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Shifting left </a:t>
              </a:r>
              <a:r>
                <a:rPr lang="en-US" sz="2400" i="1" dirty="0">
                  <a:latin typeface="Arial"/>
                  <a:cs typeface="Arial"/>
                </a:rPr>
                <a:t>n</a:t>
              </a:r>
              <a:r>
                <a:rPr lang="en-US" sz="2400" dirty="0">
                  <a:latin typeface="Arial"/>
                  <a:cs typeface="Arial"/>
                </a:rPr>
                <a:t> bits multiplies the operand by 2</a:t>
              </a:r>
              <a:r>
                <a:rPr lang="en-US" sz="2400" i="1" baseline="30000" dirty="0">
                  <a:latin typeface="Arial"/>
                  <a:cs typeface="Arial"/>
                </a:rPr>
                <a:t>n</a:t>
              </a:r>
            </a:p>
            <a:p>
              <a:pPr>
                <a:spcBef>
                  <a:spcPct val="50000"/>
                </a:spcBef>
              </a:pPr>
              <a:r>
                <a:rPr lang="en-US" sz="2400" dirty="0">
                  <a:latin typeface="Arial"/>
                  <a:cs typeface="Arial"/>
                </a:rPr>
                <a:t>For example, 5 * 2</a:t>
              </a:r>
              <a:r>
                <a:rPr lang="en-US" sz="2400" baseline="30000" dirty="0">
                  <a:latin typeface="Arial"/>
                  <a:cs typeface="Arial"/>
                </a:rPr>
                <a:t>2</a:t>
              </a:r>
              <a:r>
                <a:rPr lang="en-US" sz="2400" dirty="0">
                  <a:latin typeface="Arial"/>
                  <a:cs typeface="Arial"/>
                </a:rPr>
                <a:t> = 20</a:t>
              </a:r>
            </a:p>
          </p:txBody>
        </p:sp>
      </p:grpSp>
    </p:spTree>
    <p:extLst>
      <p:ext uri="{BB962C8B-B14F-4D97-AF65-F5344CB8AC3E}">
        <p14:creationId xmlns="" xmlns:p14="http://schemas.microsoft.com/office/powerpoint/2010/main" val="3023797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10"/>
                                        </p:tgtEl>
                                        <p:attrNameLst>
                                          <p:attrName>style.visibility</p:attrName>
                                        </p:attrNameLst>
                                      </p:cBhvr>
                                      <p:to>
                                        <p:strVal val="visible"/>
                                      </p:to>
                                    </p:set>
                                    <p:animEffect transition="in" filter="box(in)">
                                      <p:cBhvr>
                                        <p:cTn id="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SHR Instruction</a:t>
            </a:r>
          </a:p>
        </p:txBody>
      </p:sp>
      <p:sp>
        <p:nvSpPr>
          <p:cNvPr id="86019" name="Rectangle 3"/>
          <p:cNvSpPr>
            <a:spLocks noGrp="1" noChangeArrowheads="1"/>
          </p:cNvSpPr>
          <p:nvPr>
            <p:ph type="body" idx="1"/>
          </p:nvPr>
        </p:nvSpPr>
        <p:spPr>
          <a:xfrm>
            <a:off x="685800" y="1143000"/>
            <a:ext cx="7772400" cy="1371600"/>
          </a:xfrm>
        </p:spPr>
        <p:txBody>
          <a:bodyPr/>
          <a:lstStyle/>
          <a:p>
            <a:pPr>
              <a:spcBef>
                <a:spcPts val="0"/>
              </a:spcBef>
            </a:pPr>
            <a:r>
              <a:rPr lang="en-US" dirty="0"/>
              <a:t>The SHR (shift right) instruction performs a logical right shift on the destination operand. The highest bit position is filled with a zero.</a:t>
            </a:r>
          </a:p>
        </p:txBody>
      </p:sp>
      <p:graphicFrame>
        <p:nvGraphicFramePr>
          <p:cNvPr id="86020" name="Object 4"/>
          <p:cNvGraphicFramePr>
            <a:graphicFrameLocks noChangeAspect="1"/>
          </p:cNvGraphicFramePr>
          <p:nvPr>
            <p:extLst>
              <p:ext uri="{D42A27DB-BD31-4B8C-83A1-F6EECF244321}">
                <p14:modId xmlns="" xmlns:p14="http://schemas.microsoft.com/office/powerpoint/2010/main" val="2569665827"/>
              </p:ext>
            </p:extLst>
          </p:nvPr>
        </p:nvGraphicFramePr>
        <p:xfrm>
          <a:off x="533400" y="2667000"/>
          <a:ext cx="7848600" cy="1236314"/>
        </p:xfrm>
        <a:graphic>
          <a:graphicData uri="http://schemas.openxmlformats.org/presentationml/2006/ole">
            <p:oleObj spid="_x0000_s4224" name="VISIO" r:id="rId3" imgW="3736848" imgH="502920" progId="">
              <p:embed/>
            </p:oleObj>
          </a:graphicData>
        </a:graphic>
      </p:graphicFrame>
      <p:grpSp>
        <p:nvGrpSpPr>
          <p:cNvPr id="86023" name="Group 7"/>
          <p:cNvGrpSpPr>
            <a:grpSpLocks/>
          </p:cNvGrpSpPr>
          <p:nvPr/>
        </p:nvGrpSpPr>
        <p:grpSpPr bwMode="auto">
          <a:xfrm>
            <a:off x="685800" y="3810000"/>
            <a:ext cx="7696200" cy="2133600"/>
            <a:chOff x="432" y="2400"/>
            <a:chExt cx="4848" cy="1344"/>
          </a:xfrm>
        </p:grpSpPr>
        <p:sp>
          <p:nvSpPr>
            <p:cNvPr id="86021" name="Text Box 5"/>
            <p:cNvSpPr txBox="1">
              <a:spLocks noChangeArrowheads="1"/>
            </p:cNvSpPr>
            <p:nvPr/>
          </p:nvSpPr>
          <p:spPr bwMode="auto">
            <a:xfrm>
              <a:off x="1152" y="2928"/>
              <a:ext cx="3456" cy="81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mov dl,80</a:t>
              </a:r>
            </a:p>
            <a:p>
              <a:r>
                <a:rPr lang="en-US" sz="2000" b="1" dirty="0" err="1">
                  <a:latin typeface="Courier New" charset="0"/>
                </a:rPr>
                <a:t>shr</a:t>
              </a:r>
              <a:r>
                <a:rPr lang="en-US" sz="2000" b="1" dirty="0">
                  <a:latin typeface="Courier New" charset="0"/>
                </a:rPr>
                <a:t> dl,</a:t>
              </a:r>
              <a:r>
                <a:rPr lang="en-US" sz="2000" b="1" dirty="0" smtClean="0">
                  <a:latin typeface="Courier New" charset="0"/>
                </a:rPr>
                <a:t>1          ; </a:t>
              </a:r>
              <a:r>
                <a:rPr lang="en-US" sz="2000" b="1" dirty="0">
                  <a:latin typeface="Courier New" charset="0"/>
                </a:rPr>
                <a:t>DL = 40</a:t>
              </a:r>
            </a:p>
            <a:p>
              <a:r>
                <a:rPr lang="en-US" sz="2000" b="1" dirty="0" err="1">
                  <a:latin typeface="Courier New" charset="0"/>
                </a:rPr>
                <a:t>shr</a:t>
              </a:r>
              <a:r>
                <a:rPr lang="en-US" sz="2000" b="1" dirty="0">
                  <a:latin typeface="Courier New" charset="0"/>
                </a:rPr>
                <a:t> dl,</a:t>
              </a:r>
              <a:r>
                <a:rPr lang="en-US" sz="2000" b="1" dirty="0" smtClean="0">
                  <a:latin typeface="Courier New" charset="0"/>
                </a:rPr>
                <a:t>2          ; </a:t>
              </a:r>
              <a:r>
                <a:rPr lang="en-US" sz="2000" b="1" dirty="0">
                  <a:latin typeface="Courier New" charset="0"/>
                </a:rPr>
                <a:t>DL = 10</a:t>
              </a:r>
            </a:p>
          </p:txBody>
        </p:sp>
        <p:sp>
          <p:nvSpPr>
            <p:cNvPr id="86022" name="Text Box 6"/>
            <p:cNvSpPr txBox="1">
              <a:spLocks noChangeArrowheads="1"/>
            </p:cNvSpPr>
            <p:nvPr/>
          </p:nvSpPr>
          <p:spPr bwMode="auto">
            <a:xfrm>
              <a:off x="432" y="2400"/>
              <a:ext cx="4848" cy="4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latin typeface="Arial"/>
                  <a:cs typeface="Arial"/>
                </a:rPr>
                <a:t>Shifting right </a:t>
              </a:r>
              <a:r>
                <a:rPr lang="en-US" sz="2400" i="1" dirty="0">
                  <a:latin typeface="Arial"/>
                  <a:cs typeface="Arial"/>
                </a:rPr>
                <a:t>n</a:t>
              </a:r>
              <a:r>
                <a:rPr lang="en-US" sz="2400" dirty="0">
                  <a:latin typeface="Arial"/>
                  <a:cs typeface="Arial"/>
                </a:rPr>
                <a:t> bits divides the operand by 2</a:t>
              </a:r>
              <a:r>
                <a:rPr lang="en-US" sz="2400" i="1" baseline="30000" dirty="0">
                  <a:latin typeface="Arial"/>
                  <a:cs typeface="Arial"/>
                </a:rPr>
                <a:t>n</a:t>
              </a:r>
            </a:p>
          </p:txBody>
        </p:sp>
      </p:grpSp>
    </p:spTree>
    <p:extLst>
      <p:ext uri="{BB962C8B-B14F-4D97-AF65-F5344CB8AC3E}">
        <p14:creationId xmlns="" xmlns:p14="http://schemas.microsoft.com/office/powerpoint/2010/main" val="1894801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box(in)">
                                      <p:cBhvr>
                                        <p:cTn id="7"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13539</TotalTime>
  <Words>2653</Words>
  <Application>Microsoft Macintosh PowerPoint</Application>
  <PresentationFormat>On-screen Show (4:3)</PresentationFormat>
  <Paragraphs>481</Paragraphs>
  <Slides>54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VISIO</vt:lpstr>
      <vt:lpstr>CSC 221  Computer Organization and Assembly Language</vt:lpstr>
      <vt:lpstr>Lecture 21: Review</vt:lpstr>
      <vt:lpstr>Lecture 21: Review</vt:lpstr>
      <vt:lpstr>Lecture Outline</vt:lpstr>
      <vt:lpstr>Lecture Outline</vt:lpstr>
      <vt:lpstr>Logical vs Arithmetic Shifts</vt:lpstr>
      <vt:lpstr>SHL Instruction</vt:lpstr>
      <vt:lpstr>Fast Multiplication</vt:lpstr>
      <vt:lpstr>SHR Instruction</vt:lpstr>
      <vt:lpstr>SAL and SAR Instructions</vt:lpstr>
      <vt:lpstr>Drill . . .</vt:lpstr>
      <vt:lpstr>ROL Instruction</vt:lpstr>
      <vt:lpstr>ROR Instruction</vt:lpstr>
      <vt:lpstr>Drill . . .</vt:lpstr>
      <vt:lpstr>RCL Instruction</vt:lpstr>
      <vt:lpstr>RCR Instruction</vt:lpstr>
      <vt:lpstr>Drill . . .</vt:lpstr>
      <vt:lpstr>SHLD Instruction</vt:lpstr>
      <vt:lpstr>SHLD Example</vt:lpstr>
      <vt:lpstr>SHRD Instruction</vt:lpstr>
      <vt:lpstr>SHRD Example</vt:lpstr>
      <vt:lpstr>Drill . . .</vt:lpstr>
      <vt:lpstr>Shift and Rotate Applications</vt:lpstr>
      <vt:lpstr>Shifting Multiple Doublewords</vt:lpstr>
      <vt:lpstr>Binary Multiplication</vt:lpstr>
      <vt:lpstr>Drill . . .</vt:lpstr>
      <vt:lpstr>Displaying Binary Bits</vt:lpstr>
      <vt:lpstr>Isolating a Bit String</vt:lpstr>
      <vt:lpstr>Multiplication and Division Instructions</vt:lpstr>
      <vt:lpstr>MUL Instruction</vt:lpstr>
      <vt:lpstr>MUL Examples</vt:lpstr>
      <vt:lpstr>Drill . . .</vt:lpstr>
      <vt:lpstr>Drill . . .</vt:lpstr>
      <vt:lpstr>IMUL Instruction</vt:lpstr>
      <vt:lpstr>IMUL Examples</vt:lpstr>
      <vt:lpstr>Drill . . .</vt:lpstr>
      <vt:lpstr>DIV Instruction</vt:lpstr>
      <vt:lpstr>DIV Examples</vt:lpstr>
      <vt:lpstr>Drill . . .</vt:lpstr>
      <vt:lpstr>Drill . . .</vt:lpstr>
      <vt:lpstr>Signed Integer Division</vt:lpstr>
      <vt:lpstr>CBW, CWD, CDQ Instructions</vt:lpstr>
      <vt:lpstr>IDIV Instruction</vt:lpstr>
      <vt:lpstr>IDIV Examples</vt:lpstr>
      <vt:lpstr>Drill . . .</vt:lpstr>
      <vt:lpstr>Unsigned Arithmetic Expressions</vt:lpstr>
      <vt:lpstr>Signed Arithmetic Expressions  (1 of 2)</vt:lpstr>
      <vt:lpstr>Signed Arithmetic Expressions  (2 of 2)</vt:lpstr>
      <vt:lpstr>Drill . . .</vt:lpstr>
      <vt:lpstr>Drill . . .</vt:lpstr>
      <vt:lpstr>Drill . . .</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642</cp:revision>
  <dcterms:created xsi:type="dcterms:W3CDTF">2012-02-27T05:45:45Z</dcterms:created>
  <dcterms:modified xsi:type="dcterms:W3CDTF">2012-10-11T12:44:12Z</dcterms:modified>
</cp:coreProperties>
</file>