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65" r:id="rId3"/>
    <p:sldId id="693" r:id="rId4"/>
    <p:sldId id="694" r:id="rId5"/>
    <p:sldId id="695" r:id="rId6"/>
    <p:sldId id="696" r:id="rId7"/>
    <p:sldId id="697" r:id="rId8"/>
    <p:sldId id="495" r:id="rId9"/>
    <p:sldId id="634" r:id="rId10"/>
    <p:sldId id="5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638" autoAdjust="0"/>
    <p:restoredTop sz="99074" autoAdjust="0"/>
  </p:normalViewPr>
  <p:slideViewPr>
    <p:cSldViewPr>
      <p:cViewPr>
        <p:scale>
          <a:sx n="85" d="100"/>
          <a:sy n="85" d="100"/>
        </p:scale>
        <p:origin x="-768" y="42"/>
      </p:cViewPr>
      <p:guideLst>
        <p:guide orient="horz" pos="2304"/>
        <p:guide pos="2928"/>
      </p:guideLst>
    </p:cSldViewPr>
  </p:slideViewPr>
  <p:notesTextViewPr>
    <p:cViewPr>
      <p:scale>
        <a:sx n="100" d="100"/>
        <a:sy n="100" d="100"/>
      </p:scale>
      <p:origin x="0" y="0"/>
    </p:cViewPr>
  </p:notesTextViewPr>
  <p:sorterViewPr>
    <p:cViewPr>
      <p:scale>
        <a:sx n="66" d="100"/>
        <a:sy n="66" d="100"/>
      </p:scale>
      <p:origin x="0" y="20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8</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9</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10/16/2012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23</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Arithmetic Instructions in Assembly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7</a:t>
            </a:r>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22: Review</a:t>
            </a:r>
          </a:p>
        </p:txBody>
      </p:sp>
      <p:sp>
        <p:nvSpPr>
          <p:cNvPr id="3" name="Content Placeholder 2"/>
          <p:cNvSpPr>
            <a:spLocks noGrp="1"/>
          </p:cNvSpPr>
          <p:nvPr>
            <p:ph idx="1"/>
          </p:nvPr>
        </p:nvSpPr>
        <p:spPr>
          <a:xfrm>
            <a:off x="457200" y="1219200"/>
            <a:ext cx="8229600" cy="5410200"/>
          </a:xfrm>
        </p:spPr>
        <p:txBody>
          <a:bodyPr>
            <a:normAutofit/>
          </a:bodyPr>
          <a:lstStyle/>
          <a:p>
            <a:pPr>
              <a:spcBef>
                <a:spcPts val="1272"/>
              </a:spcBef>
            </a:pPr>
            <a:r>
              <a:rPr lang="en-US" sz="2800" dirty="0" smtClean="0"/>
              <a:t>Shift </a:t>
            </a:r>
            <a:r>
              <a:rPr lang="en-US" sz="2800" dirty="0"/>
              <a:t>and Rotate Instructions </a:t>
            </a:r>
          </a:p>
          <a:p>
            <a:pPr lvl="1">
              <a:spcBef>
                <a:spcPts val="1272"/>
              </a:spcBef>
            </a:pPr>
            <a:r>
              <a:rPr lang="en-US" sz="2400" dirty="0" smtClean="0"/>
              <a:t>Logical </a:t>
            </a:r>
            <a:r>
              <a:rPr lang="en-US" sz="2400" dirty="0"/>
              <a:t>Shifts and Arithmetic Shifts </a:t>
            </a:r>
            <a:endParaRPr lang="en-US" sz="2400" dirty="0" smtClean="0"/>
          </a:p>
          <a:p>
            <a:pPr lvl="1">
              <a:spcBef>
                <a:spcPts val="1272"/>
              </a:spcBef>
            </a:pPr>
            <a:r>
              <a:rPr lang="en-US" sz="2400" dirty="0" smtClean="0"/>
              <a:t>SHL and SHR </a:t>
            </a:r>
            <a:r>
              <a:rPr lang="en-US" sz="2400" dirty="0"/>
              <a:t>Instruction </a:t>
            </a:r>
          </a:p>
          <a:p>
            <a:pPr lvl="1">
              <a:spcBef>
                <a:spcPts val="1272"/>
              </a:spcBef>
            </a:pPr>
            <a:r>
              <a:rPr lang="en-US" sz="2400" dirty="0" smtClean="0"/>
              <a:t>SAL </a:t>
            </a:r>
            <a:r>
              <a:rPr lang="en-US" sz="2400" dirty="0"/>
              <a:t>and SAR Instructions </a:t>
            </a:r>
          </a:p>
          <a:p>
            <a:pPr lvl="1">
              <a:spcBef>
                <a:spcPts val="1272"/>
              </a:spcBef>
            </a:pPr>
            <a:r>
              <a:rPr lang="en-US" sz="2400" dirty="0" smtClean="0"/>
              <a:t>ROL and ROR </a:t>
            </a:r>
            <a:r>
              <a:rPr lang="en-US" sz="2400" dirty="0"/>
              <a:t>Instruction </a:t>
            </a:r>
          </a:p>
          <a:p>
            <a:pPr lvl="1">
              <a:spcBef>
                <a:spcPts val="1272"/>
              </a:spcBef>
            </a:pPr>
            <a:r>
              <a:rPr lang="en-US" sz="2400" dirty="0" smtClean="0"/>
              <a:t>RCL </a:t>
            </a:r>
            <a:r>
              <a:rPr lang="en-US" sz="2400" dirty="0"/>
              <a:t>and RCR Instructions </a:t>
            </a:r>
          </a:p>
          <a:p>
            <a:pPr lvl="1">
              <a:spcBef>
                <a:spcPts val="1272"/>
              </a:spcBef>
            </a:pPr>
            <a:r>
              <a:rPr lang="en-US" sz="2400" dirty="0" smtClean="0"/>
              <a:t>SHLD</a:t>
            </a:r>
            <a:r>
              <a:rPr lang="en-US" sz="2400" dirty="0"/>
              <a:t>/SHRD Instructions </a:t>
            </a:r>
            <a:endParaRPr lang="en-US" sz="2400" dirty="0" smtClean="0"/>
          </a:p>
          <a:p>
            <a:pPr lvl="1">
              <a:spcBef>
                <a:spcPts val="1272"/>
              </a:spcBef>
            </a:pPr>
            <a:endParaRPr lang="en-US" sz="2400" dirty="0"/>
          </a:p>
          <a:p>
            <a:pPr>
              <a:spcBef>
                <a:spcPts val="1272"/>
              </a:spcBef>
            </a:pPr>
            <a:r>
              <a:rPr lang="en-US" sz="2800" dirty="0" smtClean="0"/>
              <a:t>Shift </a:t>
            </a:r>
            <a:r>
              <a:rPr lang="en-US" sz="2800" dirty="0"/>
              <a:t>and Rotate Applications </a:t>
            </a:r>
          </a:p>
          <a:p>
            <a:pPr marL="457200" lvl="1" indent="0">
              <a:buNone/>
            </a:pPr>
            <a:endParaRPr lang="en-US" dirty="0">
              <a:effectLst/>
            </a:endParaRP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22: Review</a:t>
            </a:r>
          </a:p>
        </p:txBody>
      </p:sp>
      <p:sp>
        <p:nvSpPr>
          <p:cNvPr id="3" name="Content Placeholder 2"/>
          <p:cNvSpPr>
            <a:spLocks noGrp="1"/>
          </p:cNvSpPr>
          <p:nvPr>
            <p:ph idx="1"/>
          </p:nvPr>
        </p:nvSpPr>
        <p:spPr>
          <a:xfrm>
            <a:off x="457200" y="1219200"/>
            <a:ext cx="8229600" cy="4953000"/>
          </a:xfrm>
        </p:spPr>
        <p:txBody>
          <a:bodyPr>
            <a:normAutofit/>
          </a:bodyPr>
          <a:lstStyle/>
          <a:p>
            <a:pPr>
              <a:spcBef>
                <a:spcPts val="1776"/>
              </a:spcBef>
            </a:pPr>
            <a:r>
              <a:rPr lang="en-US" sz="2800" dirty="0"/>
              <a:t>Multiplication and Division Instructions </a:t>
            </a:r>
            <a:endParaRPr lang="en-US" sz="2800" dirty="0" smtClean="0"/>
          </a:p>
          <a:p>
            <a:pPr lvl="1">
              <a:spcBef>
                <a:spcPts val="1776"/>
              </a:spcBef>
            </a:pPr>
            <a:r>
              <a:rPr lang="en-US" sz="2400" dirty="0" smtClean="0"/>
              <a:t>MUL </a:t>
            </a:r>
            <a:r>
              <a:rPr lang="en-US" sz="2400" dirty="0"/>
              <a:t>Instruction </a:t>
            </a:r>
            <a:endParaRPr lang="en-US" sz="2400" dirty="0" smtClean="0"/>
          </a:p>
          <a:p>
            <a:pPr lvl="1">
              <a:spcBef>
                <a:spcPts val="1776"/>
              </a:spcBef>
            </a:pPr>
            <a:r>
              <a:rPr lang="en-US" sz="2400" dirty="0" smtClean="0"/>
              <a:t>IMUL </a:t>
            </a:r>
            <a:r>
              <a:rPr lang="en-US" sz="2400" dirty="0"/>
              <a:t>Instruction </a:t>
            </a:r>
          </a:p>
          <a:p>
            <a:pPr lvl="1">
              <a:spcBef>
                <a:spcPts val="1776"/>
              </a:spcBef>
            </a:pPr>
            <a:r>
              <a:rPr lang="en-US" sz="2400" dirty="0" smtClean="0"/>
              <a:t>DIV </a:t>
            </a:r>
            <a:r>
              <a:rPr lang="en-US" sz="2400" dirty="0"/>
              <a:t>Instruction </a:t>
            </a:r>
            <a:endParaRPr lang="en-US" sz="2400" dirty="0" smtClean="0"/>
          </a:p>
          <a:p>
            <a:pPr lvl="1">
              <a:spcBef>
                <a:spcPts val="1776"/>
              </a:spcBef>
            </a:pPr>
            <a:r>
              <a:rPr lang="en-US" sz="2400" dirty="0" smtClean="0"/>
              <a:t>Signed </a:t>
            </a:r>
            <a:r>
              <a:rPr lang="en-US" sz="2400" dirty="0"/>
              <a:t>Integer Division </a:t>
            </a:r>
            <a:endParaRPr lang="en-US" sz="2400" dirty="0" smtClean="0"/>
          </a:p>
          <a:p>
            <a:pPr marL="457200" lvl="1" indent="0">
              <a:buNone/>
            </a:pPr>
            <a:endParaRPr lang="en-US" dirty="0">
              <a:effectLst/>
            </a:endParaRPr>
          </a:p>
        </p:txBody>
      </p:sp>
      <p:sp>
        <p:nvSpPr>
          <p:cNvPr id="4" name="Rectangle 3"/>
          <p:cNvSpPr>
            <a:spLocks noChangeArrowheads="1"/>
          </p:cNvSpPr>
          <p:nvPr/>
        </p:nvSpPr>
        <p:spPr bwMode="auto">
          <a:xfrm>
            <a:off x="7467600" y="457200"/>
            <a:ext cx="16002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err="1" smtClean="0">
                <a:latin typeface="Arial"/>
                <a:cs typeface="Arial"/>
              </a:rPr>
              <a:t>cont</a:t>
            </a:r>
            <a:r>
              <a:rPr lang="en-US" sz="2800" i="1" dirty="0" smtClean="0">
                <a:latin typeface="Arial"/>
                <a:cs typeface="Arial"/>
              </a:rPr>
              <a:t>…</a:t>
            </a:r>
            <a:r>
              <a:rPr lang="en-US" sz="2800" dirty="0" smtClean="0">
                <a:latin typeface="Arial"/>
                <a:cs typeface="Arial"/>
              </a:rPr>
              <a:t>)</a:t>
            </a:r>
            <a:endParaRPr lang="en-US" sz="2800" dirty="0">
              <a:latin typeface="Arial"/>
              <a:cs typeface="Arial"/>
            </a:endParaRPr>
          </a:p>
        </p:txBody>
      </p:sp>
    </p:spTree>
    <p:extLst>
      <p:ext uri="{BB962C8B-B14F-4D97-AF65-F5344CB8AC3E}">
        <p14:creationId xmlns:p14="http://schemas.microsoft.com/office/powerpoint/2010/main" xmlns="" val="2165743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23419"/>
            <a:ext cx="8229600" cy="868362"/>
          </a:xfrm>
        </p:spPr>
        <p:txBody>
          <a:bodyPr/>
          <a:lstStyle/>
          <a:p>
            <a:r>
              <a:rPr lang="en-US" dirty="0" smtClean="0"/>
              <a:t>Let’s Enjoy Assembly</a:t>
            </a:r>
            <a:endParaRPr lang="en-US" dirty="0"/>
          </a:p>
        </p:txBody>
      </p:sp>
    </p:spTree>
    <p:extLst>
      <p:ext uri="{BB962C8B-B14F-4D97-AF65-F5344CB8AC3E}">
        <p14:creationId xmlns:p14="http://schemas.microsoft.com/office/powerpoint/2010/main" xmlns="" val="783355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7136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236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8500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marL="0" indent="0">
              <a:spcBef>
                <a:spcPts val="1272"/>
              </a:spcBef>
              <a:buNone/>
            </a:pPr>
            <a:r>
              <a:rPr lang="en-US" sz="2800" b="1" dirty="0" smtClean="0"/>
              <a:t>Assembly Implementation of:</a:t>
            </a:r>
          </a:p>
          <a:p>
            <a:pPr>
              <a:spcBef>
                <a:spcPts val="1272"/>
              </a:spcBef>
            </a:pPr>
            <a:r>
              <a:rPr lang="en-US" sz="2800" dirty="0" smtClean="0"/>
              <a:t>Shift </a:t>
            </a:r>
            <a:r>
              <a:rPr lang="en-US" sz="2800" dirty="0"/>
              <a:t>and Rotate Instructions </a:t>
            </a:r>
          </a:p>
          <a:p>
            <a:pPr lvl="1">
              <a:spcBef>
                <a:spcPts val="1272"/>
              </a:spcBef>
            </a:pPr>
            <a:r>
              <a:rPr lang="en-US" sz="2400" dirty="0"/>
              <a:t>Logical Shifts and Arithmetic Shifts </a:t>
            </a:r>
          </a:p>
          <a:p>
            <a:pPr lvl="1">
              <a:spcBef>
                <a:spcPts val="1272"/>
              </a:spcBef>
            </a:pPr>
            <a:r>
              <a:rPr lang="en-US" sz="2400" dirty="0"/>
              <a:t>SHL and SHR Instruction </a:t>
            </a:r>
          </a:p>
          <a:p>
            <a:pPr lvl="1">
              <a:spcBef>
                <a:spcPts val="1272"/>
              </a:spcBef>
            </a:pPr>
            <a:r>
              <a:rPr lang="en-US" sz="2400" dirty="0"/>
              <a:t>SAL and SAR Instructions </a:t>
            </a:r>
          </a:p>
          <a:p>
            <a:pPr lvl="1">
              <a:spcBef>
                <a:spcPts val="1272"/>
              </a:spcBef>
            </a:pPr>
            <a:r>
              <a:rPr lang="en-US" sz="2400" dirty="0"/>
              <a:t>ROL and ROR Instruction </a:t>
            </a:r>
          </a:p>
          <a:p>
            <a:pPr lvl="1">
              <a:spcBef>
                <a:spcPts val="1272"/>
              </a:spcBef>
            </a:pPr>
            <a:r>
              <a:rPr lang="en-US" sz="2400" dirty="0"/>
              <a:t>RCL and RCR Instructions </a:t>
            </a:r>
          </a:p>
          <a:p>
            <a:pPr lvl="1">
              <a:spcBef>
                <a:spcPts val="1272"/>
              </a:spcBef>
            </a:pPr>
            <a:r>
              <a:rPr lang="en-US" sz="2400" dirty="0" smtClean="0"/>
              <a:t>SHLD</a:t>
            </a:r>
            <a:r>
              <a:rPr lang="en-US" sz="2400" dirty="0"/>
              <a:t>/SHRD Instructions </a:t>
            </a:r>
          </a:p>
          <a:p>
            <a:pPr>
              <a:spcBef>
                <a:spcPts val="1272"/>
              </a:spcBef>
            </a:pPr>
            <a:r>
              <a:rPr lang="en-US" sz="2800" dirty="0"/>
              <a:t>Shift and Rotate Applications </a:t>
            </a:r>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066800"/>
            <a:ext cx="8229600" cy="5410200"/>
          </a:xfrm>
        </p:spPr>
        <p:txBody>
          <a:bodyPr>
            <a:normAutofit/>
          </a:bodyPr>
          <a:lstStyle/>
          <a:p>
            <a:pPr marL="0" indent="0">
              <a:spcBef>
                <a:spcPts val="1776"/>
              </a:spcBef>
              <a:buNone/>
            </a:pPr>
            <a:r>
              <a:rPr lang="en-US" sz="2800" b="1" dirty="0"/>
              <a:t>Assembly Implementation of</a:t>
            </a:r>
            <a:r>
              <a:rPr lang="en-US" sz="2800" b="1" dirty="0" smtClean="0"/>
              <a:t>:</a:t>
            </a:r>
            <a:endParaRPr lang="en-US" sz="2800" dirty="0" smtClean="0"/>
          </a:p>
          <a:p>
            <a:pPr>
              <a:spcBef>
                <a:spcPts val="1776"/>
              </a:spcBef>
            </a:pPr>
            <a:r>
              <a:rPr lang="en-US" sz="2800" dirty="0" smtClean="0"/>
              <a:t>Multiplication </a:t>
            </a:r>
            <a:r>
              <a:rPr lang="en-US" sz="2800" dirty="0"/>
              <a:t>and Division Instructions </a:t>
            </a:r>
          </a:p>
          <a:p>
            <a:pPr lvl="1">
              <a:spcBef>
                <a:spcPts val="1776"/>
              </a:spcBef>
            </a:pPr>
            <a:r>
              <a:rPr lang="en-US" sz="2400" dirty="0"/>
              <a:t>MUL Instruction </a:t>
            </a:r>
          </a:p>
          <a:p>
            <a:pPr lvl="1">
              <a:spcBef>
                <a:spcPts val="1776"/>
              </a:spcBef>
            </a:pPr>
            <a:r>
              <a:rPr lang="en-US" sz="2400" dirty="0"/>
              <a:t>IMUL Instruction </a:t>
            </a:r>
          </a:p>
          <a:p>
            <a:pPr lvl="1">
              <a:spcBef>
                <a:spcPts val="1776"/>
              </a:spcBef>
            </a:pPr>
            <a:r>
              <a:rPr lang="en-US" sz="2400" dirty="0" smtClean="0"/>
              <a:t>DIV </a:t>
            </a:r>
            <a:r>
              <a:rPr lang="en-US" sz="2400" dirty="0"/>
              <a:t>Instruction </a:t>
            </a:r>
          </a:p>
          <a:p>
            <a:pPr lvl="1">
              <a:spcBef>
                <a:spcPts val="1776"/>
              </a:spcBef>
            </a:pPr>
            <a:r>
              <a:rPr lang="en-US" sz="2400" dirty="0"/>
              <a:t>Signed Integer Division </a:t>
            </a:r>
          </a:p>
          <a:p>
            <a:pPr marL="0" indent="0">
              <a:buNone/>
            </a:pPr>
            <a:endParaRPr lang="en-US" sz="2400" dirty="0"/>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14393</TotalTime>
  <Words>200</Words>
  <Application>Microsoft Macintosh PowerPoint</Application>
  <PresentationFormat>On-screen Show (4:3)</PresentationFormat>
  <Paragraphs>51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CSC 221  Computer Organization and Assembly Language</vt:lpstr>
      <vt:lpstr>Lecture 22: Review</vt:lpstr>
      <vt:lpstr>Lecture 22: Review</vt:lpstr>
      <vt:lpstr>Let’s Enjoy Assembly</vt:lpstr>
      <vt:lpstr>Slide 5</vt:lpstr>
      <vt:lpstr>Slide 6</vt:lpstr>
      <vt:lpstr>Slide 7</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648</cp:revision>
  <dcterms:created xsi:type="dcterms:W3CDTF">2012-02-27T05:45:45Z</dcterms:created>
  <dcterms:modified xsi:type="dcterms:W3CDTF">2012-10-16T08:09:29Z</dcterms:modified>
</cp:coreProperties>
</file>