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642" r:id="rId3"/>
    <p:sldId id="692" r:id="rId4"/>
    <p:sldId id="365" r:id="rId5"/>
    <p:sldId id="693" r:id="rId6"/>
    <p:sldId id="734" r:id="rId7"/>
    <p:sldId id="695" r:id="rId8"/>
    <p:sldId id="696" r:id="rId9"/>
    <p:sldId id="697" r:id="rId10"/>
    <p:sldId id="698" r:id="rId11"/>
    <p:sldId id="700" r:id="rId12"/>
    <p:sldId id="701" r:id="rId13"/>
    <p:sldId id="702" r:id="rId14"/>
    <p:sldId id="703" r:id="rId15"/>
    <p:sldId id="704" r:id="rId16"/>
    <p:sldId id="705" r:id="rId17"/>
    <p:sldId id="706" r:id="rId18"/>
    <p:sldId id="707" r:id="rId19"/>
    <p:sldId id="708" r:id="rId20"/>
    <p:sldId id="709" r:id="rId21"/>
    <p:sldId id="710" r:id="rId22"/>
    <p:sldId id="711" r:id="rId23"/>
    <p:sldId id="712" r:id="rId24"/>
    <p:sldId id="713" r:id="rId25"/>
    <p:sldId id="714" r:id="rId26"/>
    <p:sldId id="715" r:id="rId27"/>
    <p:sldId id="716" r:id="rId28"/>
    <p:sldId id="717" r:id="rId29"/>
    <p:sldId id="718" r:id="rId30"/>
    <p:sldId id="719" r:id="rId31"/>
    <p:sldId id="720" r:id="rId32"/>
    <p:sldId id="721" r:id="rId33"/>
    <p:sldId id="722" r:id="rId34"/>
    <p:sldId id="723" r:id="rId35"/>
    <p:sldId id="724" r:id="rId36"/>
    <p:sldId id="725" r:id="rId37"/>
    <p:sldId id="726" r:id="rId38"/>
    <p:sldId id="727" r:id="rId39"/>
    <p:sldId id="728" r:id="rId40"/>
    <p:sldId id="729" r:id="rId41"/>
    <p:sldId id="730" r:id="rId42"/>
    <p:sldId id="731" r:id="rId43"/>
    <p:sldId id="735" r:id="rId44"/>
    <p:sldId id="732" r:id="rId45"/>
    <p:sldId id="733" r:id="rId46"/>
    <p:sldId id="495" r:id="rId47"/>
    <p:sldId id="634" r:id="rId48"/>
    <p:sldId id="56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638" autoAdjust="0"/>
    <p:restoredTop sz="99074" autoAdjust="0"/>
  </p:normalViewPr>
  <p:slideViewPr>
    <p:cSldViewPr>
      <p:cViewPr varScale="1">
        <p:scale>
          <a:sx n="79" d="100"/>
          <a:sy n="79" d="100"/>
        </p:scale>
        <p:origin x="-948" y="-90"/>
      </p:cViewPr>
      <p:guideLst>
        <p:guide orient="horz" pos="4272"/>
        <p:guide pos="2112"/>
      </p:guideLst>
    </p:cSldViewPr>
  </p:slideViewPr>
  <p:notesTextViewPr>
    <p:cViewPr>
      <p:scale>
        <a:sx n="100" d="100"/>
        <a:sy n="100" d="100"/>
      </p:scale>
      <p:origin x="0" y="0"/>
    </p:cViewPr>
  </p:notesTextViewPr>
  <p:sorterViewPr>
    <p:cViewPr>
      <p:scale>
        <a:sx n="66" d="100"/>
        <a:sy n="66" d="100"/>
      </p:scale>
      <p:origin x="0" y="204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10/22/2012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46</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47</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10/22/2012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2.v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3.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2.v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31.v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32.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6.v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7.v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8.v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9.v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40.v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1.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24</a:t>
            </a:r>
            <a:r>
              <a:rPr lang="en-US" sz="3600" b="1" dirty="0" smtClean="0">
                <a:solidFill>
                  <a:srgbClr val="000000"/>
                </a:solidFill>
                <a:latin typeface="Arial" pitchFamily="34" charset="0"/>
                <a:cs typeface="Arial" pitchFamily="34" charset="0"/>
              </a:rPr>
              <a:t>: </a:t>
            </a:r>
          </a:p>
          <a:p>
            <a:endParaRPr lang="en-US" sz="1100" b="1" dirty="0" smtClean="0">
              <a:solidFill>
                <a:srgbClr val="000000"/>
              </a:solidFill>
              <a:latin typeface="Arial" pitchFamily="34" charset="0"/>
              <a:cs typeface="Arial" pitchFamily="34" charset="0"/>
            </a:endParaRPr>
          </a:p>
          <a:p>
            <a:r>
              <a:rPr lang="en-US" sz="3600" b="1" dirty="0" smtClean="0"/>
              <a:t>Advanced Procedures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MASM-Generated Code</a:t>
            </a:r>
            <a:r>
              <a:rPr lang="en-US" sz="2400"/>
              <a:t>  (2 of 2)</a:t>
            </a:r>
          </a:p>
        </p:txBody>
      </p:sp>
      <p:sp>
        <p:nvSpPr>
          <p:cNvPr id="112645" name="Text Box 5"/>
          <p:cNvSpPr txBox="1">
            <a:spLocks noChangeArrowheads="1"/>
          </p:cNvSpPr>
          <p:nvPr/>
        </p:nvSpPr>
        <p:spPr bwMode="auto">
          <a:xfrm>
            <a:off x="685800" y="1143000"/>
            <a:ext cx="79248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b="0" dirty="0">
                <a:latin typeface="Arial"/>
                <a:cs typeface="Arial"/>
              </a:rPr>
              <a:t>Diagram of the stack frame for the </a:t>
            </a:r>
            <a:r>
              <a:rPr lang="en-US" sz="2400" b="0" i="1" dirty="0" err="1">
                <a:latin typeface="Arial"/>
                <a:cs typeface="Arial"/>
              </a:rPr>
              <a:t>BubbleSort</a:t>
            </a:r>
            <a:r>
              <a:rPr lang="en-US" sz="2400" b="0" dirty="0">
                <a:latin typeface="Arial"/>
                <a:cs typeface="Arial"/>
              </a:rPr>
              <a:t> procedure:</a:t>
            </a:r>
          </a:p>
        </p:txBody>
      </p:sp>
      <p:graphicFrame>
        <p:nvGraphicFramePr>
          <p:cNvPr id="112646" name="Object 6"/>
          <p:cNvGraphicFramePr>
            <a:graphicFrameLocks noChangeAspect="1"/>
          </p:cNvGraphicFramePr>
          <p:nvPr>
            <p:extLst>
              <p:ext uri="{D42A27DB-BD31-4B8C-83A1-F6EECF244321}">
                <p14:modId xmlns:p14="http://schemas.microsoft.com/office/powerpoint/2010/main" xmlns="" val="3835298118"/>
              </p:ext>
            </p:extLst>
          </p:nvPr>
        </p:nvGraphicFramePr>
        <p:xfrm>
          <a:off x="1676400" y="2514600"/>
          <a:ext cx="5791200" cy="2786088"/>
        </p:xfrm>
        <a:graphic>
          <a:graphicData uri="http://schemas.openxmlformats.org/presentationml/2006/ole">
            <p:oleObj spid="_x0000_s42080" name="VISIO" r:id="rId3" imgW="2749296" imgH="1069848" progId="">
              <p:embed/>
            </p:oleObj>
          </a:graphicData>
        </a:graphic>
      </p:graphicFrame>
    </p:spTree>
    <p:extLst>
      <p:ext uri="{BB962C8B-B14F-4D97-AF65-F5344CB8AC3E}">
        <p14:creationId xmlns:p14="http://schemas.microsoft.com/office/powerpoint/2010/main" xmlns="" val="3873007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26"/>
          <p:cNvSpPr>
            <a:spLocks noGrp="1" noChangeArrowheads="1"/>
          </p:cNvSpPr>
          <p:nvPr>
            <p:ph type="title"/>
          </p:nvPr>
        </p:nvSpPr>
        <p:spPr/>
        <p:txBody>
          <a:bodyPr/>
          <a:lstStyle/>
          <a:p>
            <a:r>
              <a:rPr lang="en-US"/>
              <a:t>Register vs. Stack Parameters</a:t>
            </a:r>
          </a:p>
        </p:txBody>
      </p:sp>
      <p:sp>
        <p:nvSpPr>
          <p:cNvPr id="113667" name="Rectangle 1027"/>
          <p:cNvSpPr>
            <a:spLocks noGrp="1" noChangeArrowheads="1"/>
          </p:cNvSpPr>
          <p:nvPr>
            <p:ph type="body" idx="1"/>
          </p:nvPr>
        </p:nvSpPr>
        <p:spPr>
          <a:xfrm>
            <a:off x="685800" y="1143000"/>
            <a:ext cx="7772400" cy="2514600"/>
          </a:xfrm>
        </p:spPr>
        <p:txBody>
          <a:bodyPr>
            <a:normAutofit/>
          </a:bodyPr>
          <a:lstStyle/>
          <a:p>
            <a:pPr>
              <a:spcBef>
                <a:spcPts val="1776"/>
              </a:spcBef>
            </a:pPr>
            <a:r>
              <a:rPr lang="en-US" dirty="0"/>
              <a:t>Register parameters require dedicating a register to each parameter. Stack parameters are more </a:t>
            </a:r>
            <a:r>
              <a:rPr lang="en-US" dirty="0" smtClean="0"/>
              <a:t>convenient.</a:t>
            </a:r>
            <a:endParaRPr lang="en-US" dirty="0"/>
          </a:p>
          <a:p>
            <a:pPr>
              <a:spcBef>
                <a:spcPts val="1776"/>
              </a:spcBef>
            </a:pPr>
            <a:r>
              <a:rPr lang="en-US" dirty="0"/>
              <a:t>Imagine two possible ways of calling the </a:t>
            </a:r>
            <a:r>
              <a:rPr lang="en-US" dirty="0" err="1"/>
              <a:t>DumpMem</a:t>
            </a:r>
            <a:r>
              <a:rPr lang="en-US" dirty="0"/>
              <a:t> procedure. Clearly the second is easier:</a:t>
            </a:r>
          </a:p>
        </p:txBody>
      </p:sp>
      <p:sp>
        <p:nvSpPr>
          <p:cNvPr id="113668" name="Text Box 1028"/>
          <p:cNvSpPr txBox="1">
            <a:spLocks noChangeArrowheads="1"/>
          </p:cNvSpPr>
          <p:nvPr/>
        </p:nvSpPr>
        <p:spPr bwMode="auto">
          <a:xfrm>
            <a:off x="762000" y="3886200"/>
            <a:ext cx="3657600" cy="213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pushad</a:t>
            </a:r>
            <a:endParaRPr lang="en-US" sz="2000" b="1" dirty="0">
              <a:latin typeface="Courier New" charset="0"/>
            </a:endParaRPr>
          </a:p>
          <a:p>
            <a:r>
              <a:rPr lang="en-US" sz="2000" b="1" dirty="0" err="1">
                <a:latin typeface="Courier New" charset="0"/>
              </a:rPr>
              <a:t>mov</a:t>
            </a:r>
            <a:r>
              <a:rPr lang="en-US" sz="2000" b="1" dirty="0">
                <a:latin typeface="Courier New" charset="0"/>
              </a:rPr>
              <a:t> </a:t>
            </a:r>
            <a:r>
              <a:rPr lang="en-US" sz="2000" b="1" dirty="0" err="1">
                <a:latin typeface="Courier New" charset="0"/>
              </a:rPr>
              <a:t>esi,OFFSET</a:t>
            </a:r>
            <a:r>
              <a:rPr lang="en-US" sz="2000" b="1" dirty="0">
                <a:latin typeface="Courier New" charset="0"/>
              </a:rPr>
              <a:t> array</a:t>
            </a:r>
          </a:p>
          <a:p>
            <a:r>
              <a:rPr lang="en-US" sz="2000" b="1" dirty="0" err="1">
                <a:latin typeface="Courier New" charset="0"/>
              </a:rPr>
              <a:t>mov</a:t>
            </a:r>
            <a:r>
              <a:rPr lang="en-US" sz="2000" b="1" dirty="0">
                <a:latin typeface="Courier New" charset="0"/>
              </a:rPr>
              <a:t> </a:t>
            </a:r>
            <a:r>
              <a:rPr lang="en-US" sz="2000" b="1" dirty="0" err="1">
                <a:latin typeface="Courier New" charset="0"/>
              </a:rPr>
              <a:t>ecx,LENGTHOF</a:t>
            </a:r>
            <a:r>
              <a:rPr lang="en-US" sz="2000" b="1" dirty="0">
                <a:latin typeface="Courier New" charset="0"/>
              </a:rPr>
              <a:t> array</a:t>
            </a:r>
          </a:p>
          <a:p>
            <a:r>
              <a:rPr lang="en-US" sz="2000" b="1" dirty="0" err="1">
                <a:latin typeface="Courier New" charset="0"/>
              </a:rPr>
              <a:t>mov</a:t>
            </a:r>
            <a:r>
              <a:rPr lang="en-US" sz="2000" b="1" dirty="0">
                <a:latin typeface="Courier New" charset="0"/>
              </a:rPr>
              <a:t> </a:t>
            </a:r>
            <a:r>
              <a:rPr lang="en-US" sz="2000" b="1" dirty="0" err="1">
                <a:latin typeface="Courier New" charset="0"/>
              </a:rPr>
              <a:t>ebx,TYPE</a:t>
            </a:r>
            <a:r>
              <a:rPr lang="en-US" sz="2000" b="1" dirty="0">
                <a:latin typeface="Courier New" charset="0"/>
              </a:rPr>
              <a:t> array</a:t>
            </a:r>
          </a:p>
          <a:p>
            <a:r>
              <a:rPr lang="en-US" sz="2000" b="1" dirty="0">
                <a:latin typeface="Courier New" charset="0"/>
              </a:rPr>
              <a:t>call </a:t>
            </a:r>
            <a:r>
              <a:rPr lang="en-US" sz="2000" b="1" dirty="0" err="1" smtClean="0">
                <a:latin typeface="Courier New" charset="0"/>
              </a:rPr>
              <a:t>ArraySum</a:t>
            </a:r>
            <a:endParaRPr lang="en-US" sz="2000" b="1" dirty="0">
              <a:latin typeface="Courier New" charset="0"/>
            </a:endParaRPr>
          </a:p>
          <a:p>
            <a:r>
              <a:rPr lang="en-US" sz="2000" b="1" dirty="0" err="1">
                <a:latin typeface="Courier New" charset="0"/>
              </a:rPr>
              <a:t>popad</a:t>
            </a:r>
            <a:endParaRPr lang="en-US" sz="2000" b="1" dirty="0">
              <a:latin typeface="Courier New" charset="0"/>
            </a:endParaRPr>
          </a:p>
        </p:txBody>
      </p:sp>
      <p:sp>
        <p:nvSpPr>
          <p:cNvPr id="113669" name="Text Box 1029"/>
          <p:cNvSpPr txBox="1">
            <a:spLocks noChangeArrowheads="1"/>
          </p:cNvSpPr>
          <p:nvPr/>
        </p:nvSpPr>
        <p:spPr bwMode="auto">
          <a:xfrm>
            <a:off x="4953000" y="3886200"/>
            <a:ext cx="3429000" cy="213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push OFFSET array</a:t>
            </a:r>
          </a:p>
          <a:p>
            <a:r>
              <a:rPr lang="en-US" sz="2000" b="1" dirty="0">
                <a:latin typeface="Courier New" charset="0"/>
              </a:rPr>
              <a:t>push LENGTHOF array</a:t>
            </a:r>
          </a:p>
          <a:p>
            <a:r>
              <a:rPr lang="en-US" sz="2000" b="1" dirty="0">
                <a:latin typeface="Courier New" charset="0"/>
              </a:rPr>
              <a:t>push TYPE array</a:t>
            </a:r>
          </a:p>
          <a:p>
            <a:r>
              <a:rPr lang="en-US" sz="2000" b="1" dirty="0">
                <a:latin typeface="Courier New" charset="0"/>
              </a:rPr>
              <a:t>call </a:t>
            </a:r>
            <a:r>
              <a:rPr lang="en-US" sz="2000" b="1" dirty="0" err="1" smtClean="0">
                <a:latin typeface="Courier New" charset="0"/>
              </a:rPr>
              <a:t>ArraySum</a:t>
            </a:r>
            <a:endParaRPr lang="en-US" sz="2000" b="1" dirty="0">
              <a:latin typeface="Courier New" charset="0"/>
            </a:endParaRPr>
          </a:p>
        </p:txBody>
      </p:sp>
    </p:spTree>
    <p:extLst>
      <p:ext uri="{BB962C8B-B14F-4D97-AF65-F5344CB8AC3E}">
        <p14:creationId xmlns:p14="http://schemas.microsoft.com/office/powerpoint/2010/main" xmlns="" val="4271280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INVOKE Directive</a:t>
            </a:r>
          </a:p>
        </p:txBody>
      </p:sp>
      <p:sp>
        <p:nvSpPr>
          <p:cNvPr id="84995" name="Rectangle 3"/>
          <p:cNvSpPr>
            <a:spLocks noGrp="1" noChangeArrowheads="1"/>
          </p:cNvSpPr>
          <p:nvPr>
            <p:ph type="body" idx="1"/>
          </p:nvPr>
        </p:nvSpPr>
        <p:spPr>
          <a:xfrm>
            <a:off x="685800" y="990600"/>
            <a:ext cx="8077200" cy="5334000"/>
          </a:xfrm>
        </p:spPr>
        <p:txBody>
          <a:bodyPr>
            <a:noAutofit/>
          </a:bodyPr>
          <a:lstStyle/>
          <a:p>
            <a:pPr>
              <a:spcBef>
                <a:spcPts val="1272"/>
              </a:spcBef>
            </a:pPr>
            <a:r>
              <a:rPr lang="en-US" dirty="0"/>
              <a:t>The </a:t>
            </a:r>
            <a:r>
              <a:rPr lang="en-US" dirty="0">
                <a:solidFill>
                  <a:srgbClr val="0000FF"/>
                </a:solidFill>
              </a:rPr>
              <a:t>INVOKE</a:t>
            </a:r>
            <a:r>
              <a:rPr lang="en-US" dirty="0"/>
              <a:t> directive is a powerful replacement for Intel</a:t>
            </a:r>
            <a:r>
              <a:rPr lang="ja-JP" altLang="en-US" dirty="0"/>
              <a:t>’</a:t>
            </a:r>
            <a:r>
              <a:rPr lang="en-US" dirty="0"/>
              <a:t>s CALL instruction that lets you pass multiple </a:t>
            </a:r>
            <a:r>
              <a:rPr lang="en-US" dirty="0" smtClean="0"/>
              <a:t>arguments. </a:t>
            </a:r>
            <a:endParaRPr lang="en-US" dirty="0"/>
          </a:p>
          <a:p>
            <a:pPr>
              <a:spcBef>
                <a:spcPts val="1272"/>
              </a:spcBef>
            </a:pPr>
            <a:r>
              <a:rPr lang="en-US" dirty="0"/>
              <a:t>Syntax:</a:t>
            </a:r>
          </a:p>
          <a:p>
            <a:pPr lvl="2">
              <a:spcBef>
                <a:spcPts val="1272"/>
              </a:spcBef>
              <a:buFontTx/>
              <a:buNone/>
            </a:pPr>
            <a:r>
              <a:rPr lang="en-US" sz="2000" dirty="0" smtClean="0">
                <a:solidFill>
                  <a:srgbClr val="0000FF"/>
                </a:solidFill>
              </a:rPr>
              <a:t>INVOKE </a:t>
            </a:r>
            <a:r>
              <a:rPr lang="en-US" sz="2000" i="1" dirty="0" err="1" smtClean="0">
                <a:solidFill>
                  <a:srgbClr val="0000FF"/>
                </a:solidFill>
              </a:rPr>
              <a:t>procedureName</a:t>
            </a:r>
            <a:r>
              <a:rPr lang="en-US" sz="2000" dirty="0" smtClean="0">
                <a:solidFill>
                  <a:srgbClr val="0000FF"/>
                </a:solidFill>
              </a:rPr>
              <a:t> [, </a:t>
            </a:r>
            <a:r>
              <a:rPr lang="en-US" sz="2000" i="1" dirty="0" err="1" smtClean="0">
                <a:solidFill>
                  <a:srgbClr val="0000FF"/>
                </a:solidFill>
              </a:rPr>
              <a:t>argumentList</a:t>
            </a:r>
            <a:r>
              <a:rPr lang="en-US" sz="2000" dirty="0" smtClean="0">
                <a:solidFill>
                  <a:srgbClr val="0000FF"/>
                </a:solidFill>
              </a:rPr>
              <a:t>]</a:t>
            </a:r>
          </a:p>
          <a:p>
            <a:pPr>
              <a:spcBef>
                <a:spcPts val="1272"/>
              </a:spcBef>
            </a:pPr>
            <a:r>
              <a:rPr lang="en-US" i="1" dirty="0" err="1">
                <a:solidFill>
                  <a:srgbClr val="0000FF"/>
                </a:solidFill>
              </a:rPr>
              <a:t>a</a:t>
            </a:r>
            <a:r>
              <a:rPr lang="en-US" i="1" dirty="0" err="1" smtClean="0">
                <a:solidFill>
                  <a:srgbClr val="0000FF"/>
                </a:solidFill>
              </a:rPr>
              <a:t>rgumentList</a:t>
            </a:r>
            <a:r>
              <a:rPr lang="en-US" dirty="0" smtClean="0"/>
              <a:t> </a:t>
            </a:r>
            <a:r>
              <a:rPr lang="en-US" dirty="0"/>
              <a:t>is an optional comma-delimited list of procedure </a:t>
            </a:r>
            <a:r>
              <a:rPr lang="en-US" dirty="0" smtClean="0"/>
              <a:t>arguments.</a:t>
            </a:r>
            <a:endParaRPr lang="en-US" dirty="0"/>
          </a:p>
          <a:p>
            <a:pPr>
              <a:spcBef>
                <a:spcPts val="1272"/>
              </a:spcBef>
            </a:pPr>
            <a:r>
              <a:rPr lang="en-US" i="1" dirty="0"/>
              <a:t>Arguments can be:</a:t>
            </a:r>
          </a:p>
          <a:p>
            <a:pPr lvl="1">
              <a:spcBef>
                <a:spcPts val="672"/>
              </a:spcBef>
            </a:pPr>
            <a:r>
              <a:rPr lang="en-US" dirty="0"/>
              <a:t>immediate values and integer expressions</a:t>
            </a:r>
          </a:p>
          <a:p>
            <a:pPr lvl="1">
              <a:spcBef>
                <a:spcPts val="672"/>
              </a:spcBef>
            </a:pPr>
            <a:r>
              <a:rPr lang="en-US" dirty="0"/>
              <a:t>variable names</a:t>
            </a:r>
          </a:p>
          <a:p>
            <a:pPr lvl="1">
              <a:spcBef>
                <a:spcPts val="672"/>
              </a:spcBef>
            </a:pPr>
            <a:r>
              <a:rPr lang="en-US" dirty="0"/>
              <a:t>address and ADDR expressions</a:t>
            </a:r>
          </a:p>
          <a:p>
            <a:pPr lvl="1">
              <a:spcBef>
                <a:spcPts val="672"/>
              </a:spcBef>
            </a:pPr>
            <a:r>
              <a:rPr lang="en-US" dirty="0"/>
              <a:t>register names</a:t>
            </a:r>
          </a:p>
        </p:txBody>
      </p:sp>
    </p:spTree>
    <p:extLst>
      <p:ext uri="{BB962C8B-B14F-4D97-AF65-F5344CB8AC3E}">
        <p14:creationId xmlns:p14="http://schemas.microsoft.com/office/powerpoint/2010/main" xmlns="" val="539443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INVOKE Examples</a:t>
            </a:r>
          </a:p>
        </p:txBody>
      </p:sp>
      <p:sp>
        <p:nvSpPr>
          <p:cNvPr id="114691" name="Text Box 3"/>
          <p:cNvSpPr txBox="1">
            <a:spLocks noChangeArrowheads="1"/>
          </p:cNvSpPr>
          <p:nvPr/>
        </p:nvSpPr>
        <p:spPr bwMode="auto">
          <a:xfrm>
            <a:off x="838200" y="1219200"/>
            <a:ext cx="7239000" cy="525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err="1">
                <a:latin typeface="Courier New" charset="0"/>
              </a:rPr>
              <a:t>byteVal</a:t>
            </a:r>
            <a:r>
              <a:rPr lang="en-US" sz="2000" b="1" dirty="0">
                <a:latin typeface="Courier New" charset="0"/>
              </a:rPr>
              <a:t> BYTE 10</a:t>
            </a:r>
          </a:p>
          <a:p>
            <a:r>
              <a:rPr lang="en-US" sz="2000" b="1" dirty="0" err="1">
                <a:latin typeface="Courier New" charset="0"/>
              </a:rPr>
              <a:t>wordVal</a:t>
            </a:r>
            <a:r>
              <a:rPr lang="en-US" sz="2000" b="1" dirty="0">
                <a:latin typeface="Courier New" charset="0"/>
              </a:rPr>
              <a:t> WORD 1000h</a:t>
            </a:r>
          </a:p>
          <a:p>
            <a:r>
              <a:rPr lang="en-US" sz="2000" b="1" dirty="0">
                <a:latin typeface="Courier New" charset="0"/>
              </a:rPr>
              <a:t>.code</a:t>
            </a:r>
          </a:p>
          <a:p>
            <a:r>
              <a:rPr lang="en-US" sz="2000" b="1" dirty="0">
                <a:latin typeface="Courier New" charset="0"/>
              </a:rPr>
              <a:t>	; direct operands:</a:t>
            </a:r>
          </a:p>
          <a:p>
            <a:r>
              <a:rPr lang="en-US" sz="2000" b="1" dirty="0">
                <a:latin typeface="Courier New" charset="0"/>
              </a:rPr>
              <a:t>	INVOKE Sub1,byteVal,wordVal</a:t>
            </a:r>
          </a:p>
          <a:p>
            <a:endParaRPr lang="en-US" sz="2000" b="1" dirty="0">
              <a:latin typeface="Courier New" charset="0"/>
            </a:endParaRPr>
          </a:p>
          <a:p>
            <a:r>
              <a:rPr lang="en-US" sz="2000" b="1" dirty="0">
                <a:latin typeface="Courier New" charset="0"/>
              </a:rPr>
              <a:t>	; address of variable:</a:t>
            </a:r>
          </a:p>
          <a:p>
            <a:r>
              <a:rPr lang="en-US" sz="2000" b="1" dirty="0">
                <a:latin typeface="Courier New" charset="0"/>
              </a:rPr>
              <a:t>	INVOKE Sub2,ADDR </a:t>
            </a:r>
            <a:r>
              <a:rPr lang="en-US" sz="2000" b="1" dirty="0" err="1">
                <a:latin typeface="Courier New" charset="0"/>
              </a:rPr>
              <a:t>byteVal</a:t>
            </a:r>
            <a:endParaRPr lang="en-US" sz="2000" b="1" dirty="0">
              <a:latin typeface="Courier New" charset="0"/>
            </a:endParaRPr>
          </a:p>
          <a:p>
            <a:endParaRPr lang="en-US" sz="2000" b="1" dirty="0">
              <a:latin typeface="Courier New" charset="0"/>
            </a:endParaRPr>
          </a:p>
          <a:p>
            <a:r>
              <a:rPr lang="en-US" sz="2000" b="1" dirty="0">
                <a:latin typeface="Courier New" charset="0"/>
              </a:rPr>
              <a:t>	; register name, integer expression:</a:t>
            </a:r>
          </a:p>
          <a:p>
            <a:r>
              <a:rPr lang="en-US" sz="2000" b="1" dirty="0">
                <a:latin typeface="Courier New" charset="0"/>
              </a:rPr>
              <a:t>	INVOKE Sub3,eax,(10 * 20)</a:t>
            </a:r>
          </a:p>
          <a:p>
            <a:endParaRPr lang="en-US" sz="2000" b="1" dirty="0">
              <a:latin typeface="Courier New" charset="0"/>
            </a:endParaRPr>
          </a:p>
          <a:p>
            <a:r>
              <a:rPr lang="en-US" sz="2000" b="1" dirty="0">
                <a:latin typeface="Courier New" charset="0"/>
              </a:rPr>
              <a:t>	; address expression (indirect operand):</a:t>
            </a:r>
          </a:p>
          <a:p>
            <a:r>
              <a:rPr lang="en-US" sz="2000" b="1" dirty="0">
                <a:latin typeface="Courier New" charset="0"/>
              </a:rPr>
              <a:t>	INVOKE Sub4,[</a:t>
            </a:r>
            <a:r>
              <a:rPr lang="en-US" sz="2000" b="1" dirty="0" err="1">
                <a:latin typeface="Courier New" charset="0"/>
              </a:rPr>
              <a:t>ebx</a:t>
            </a:r>
            <a:r>
              <a:rPr lang="en-US" sz="2000" b="1" dirty="0">
                <a:latin typeface="Courier New" charset="0"/>
              </a:rPr>
              <a:t>]</a:t>
            </a:r>
          </a:p>
        </p:txBody>
      </p:sp>
    </p:spTree>
    <p:extLst>
      <p:ext uri="{BB962C8B-B14F-4D97-AF65-F5344CB8AC3E}">
        <p14:creationId xmlns:p14="http://schemas.microsoft.com/office/powerpoint/2010/main" xmlns="" val="922008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ADDR Operator</a:t>
            </a:r>
          </a:p>
        </p:txBody>
      </p:sp>
      <p:sp>
        <p:nvSpPr>
          <p:cNvPr id="109571" name="Text Box 3"/>
          <p:cNvSpPr txBox="1">
            <a:spLocks noChangeArrowheads="1"/>
          </p:cNvSpPr>
          <p:nvPr/>
        </p:nvSpPr>
        <p:spPr bwMode="auto">
          <a:xfrm>
            <a:off x="2438400" y="4419600"/>
            <a:ext cx="41910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a:latin typeface="Courier New" charset="0"/>
              </a:rPr>
              <a:t>.data</a:t>
            </a:r>
          </a:p>
          <a:p>
            <a:pPr>
              <a:lnSpc>
                <a:spcPct val="50000"/>
              </a:lnSpc>
              <a:spcBef>
                <a:spcPct val="50000"/>
              </a:spcBef>
            </a:pPr>
            <a:r>
              <a:rPr lang="en-US" sz="2000" b="1">
                <a:latin typeface="Courier New" charset="0"/>
              </a:rPr>
              <a:t>myWord WORD ?</a:t>
            </a:r>
          </a:p>
          <a:p>
            <a:pPr>
              <a:lnSpc>
                <a:spcPct val="50000"/>
              </a:lnSpc>
              <a:spcBef>
                <a:spcPct val="50000"/>
              </a:spcBef>
            </a:pPr>
            <a:r>
              <a:rPr lang="en-US" sz="2000" b="1">
                <a:latin typeface="Courier New" charset="0"/>
              </a:rPr>
              <a:t>.code</a:t>
            </a:r>
          </a:p>
          <a:p>
            <a:pPr>
              <a:lnSpc>
                <a:spcPct val="50000"/>
              </a:lnSpc>
              <a:spcBef>
                <a:spcPct val="50000"/>
              </a:spcBef>
            </a:pPr>
            <a:r>
              <a:rPr lang="en-US" sz="2000" b="1">
                <a:latin typeface="Courier New" charset="0"/>
              </a:rPr>
              <a:t>INVOKE mySub,ADDR myWord</a:t>
            </a:r>
          </a:p>
        </p:txBody>
      </p:sp>
      <p:sp>
        <p:nvSpPr>
          <p:cNvPr id="109572" name="Text Box 4"/>
          <p:cNvSpPr txBox="1">
            <a:spLocks noChangeArrowheads="1"/>
          </p:cNvSpPr>
          <p:nvPr/>
        </p:nvSpPr>
        <p:spPr bwMode="auto">
          <a:xfrm>
            <a:off x="533400" y="1066800"/>
            <a:ext cx="8001000" cy="3231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lvl1pPr marL="231775" indent="-231775">
              <a:defRPr sz="2400">
                <a:solidFill>
                  <a:schemeClr val="tx1"/>
                </a:solidFill>
                <a:latin typeface="Times New Roman" charset="0"/>
                <a:ea typeface="ＭＳ Ｐゴシック" charset="0"/>
              </a:defRPr>
            </a:lvl1pPr>
            <a:lvl2pPr marL="630238" indent="-117475">
              <a:defRPr sz="2400">
                <a:solidFill>
                  <a:schemeClr val="tx1"/>
                </a:solidFill>
                <a:latin typeface="Times New Roman" charset="0"/>
                <a:ea typeface="ＭＳ Ｐゴシック" charset="0"/>
              </a:defRPr>
            </a:lvl2pPr>
            <a:lvl3pPr marL="1828800">
              <a:defRPr sz="2400">
                <a:solidFill>
                  <a:schemeClr val="tx1"/>
                </a:solidFill>
                <a:latin typeface="Times New Roman" charset="0"/>
                <a:ea typeface="ＭＳ Ｐゴシック" charset="0"/>
              </a:defRPr>
            </a:lvl3pPr>
            <a:lvl4pPr marL="1943100">
              <a:defRPr sz="2400">
                <a:solidFill>
                  <a:schemeClr val="tx1"/>
                </a:solidFill>
                <a:latin typeface="Times New Roman" charset="0"/>
                <a:ea typeface="ＭＳ Ｐゴシック" charset="0"/>
              </a:defRPr>
            </a:lvl4pPr>
            <a:lvl5pPr marL="2057400">
              <a:defRPr sz="2400">
                <a:solidFill>
                  <a:schemeClr val="tx1"/>
                </a:solidFill>
                <a:latin typeface="Times New Roman" charset="0"/>
                <a:ea typeface="ＭＳ Ｐゴシック" charset="0"/>
              </a:defRPr>
            </a:lvl5pPr>
            <a:lvl6pPr marL="2514600" fontAlgn="base">
              <a:spcBef>
                <a:spcPct val="0"/>
              </a:spcBef>
              <a:spcAft>
                <a:spcPct val="0"/>
              </a:spcAft>
              <a:defRPr sz="2400">
                <a:solidFill>
                  <a:schemeClr val="tx1"/>
                </a:solidFill>
                <a:latin typeface="Times New Roman" charset="0"/>
                <a:ea typeface="ＭＳ Ｐゴシック" charset="0"/>
              </a:defRPr>
            </a:lvl6pPr>
            <a:lvl7pPr marL="2971800" fontAlgn="base">
              <a:spcBef>
                <a:spcPct val="0"/>
              </a:spcBef>
              <a:spcAft>
                <a:spcPct val="0"/>
              </a:spcAft>
              <a:defRPr sz="2400">
                <a:solidFill>
                  <a:schemeClr val="tx1"/>
                </a:solidFill>
                <a:latin typeface="Times New Roman" charset="0"/>
                <a:ea typeface="ＭＳ Ｐゴシック" charset="0"/>
              </a:defRPr>
            </a:lvl7pPr>
            <a:lvl8pPr marL="3429000" fontAlgn="base">
              <a:spcBef>
                <a:spcPct val="0"/>
              </a:spcBef>
              <a:spcAft>
                <a:spcPct val="0"/>
              </a:spcAft>
              <a:defRPr sz="2400">
                <a:solidFill>
                  <a:schemeClr val="tx1"/>
                </a:solidFill>
                <a:latin typeface="Times New Roman" charset="0"/>
                <a:ea typeface="ＭＳ Ｐゴシック" charset="0"/>
              </a:defRPr>
            </a:lvl8pPr>
            <a:lvl9pPr marL="3886200" fontAlgn="base">
              <a:spcBef>
                <a:spcPct val="0"/>
              </a:spcBef>
              <a:spcAft>
                <a:spcPct val="0"/>
              </a:spcAft>
              <a:defRPr sz="2400">
                <a:solidFill>
                  <a:schemeClr val="tx1"/>
                </a:solidFill>
                <a:latin typeface="Times New Roman" charset="0"/>
                <a:ea typeface="ＭＳ Ｐゴシック" charset="0"/>
              </a:defRPr>
            </a:lvl9pPr>
          </a:lstStyle>
          <a:p>
            <a:pPr>
              <a:spcBef>
                <a:spcPts val="1440"/>
              </a:spcBef>
              <a:buFontTx/>
              <a:buChar char="•"/>
            </a:pPr>
            <a:r>
              <a:rPr lang="en-US" b="0" dirty="0">
                <a:latin typeface="Arial" charset="0"/>
              </a:rPr>
              <a:t>Returns a near or far pointer to a variable, depending on which memory model your program uses:</a:t>
            </a:r>
          </a:p>
          <a:p>
            <a:pPr lvl="1">
              <a:spcBef>
                <a:spcPts val="1440"/>
              </a:spcBef>
              <a:buFontTx/>
              <a:buChar char="•"/>
            </a:pPr>
            <a:r>
              <a:rPr lang="en-US" b="0" dirty="0">
                <a:latin typeface="Arial" charset="0"/>
              </a:rPr>
              <a:t>	</a:t>
            </a:r>
            <a:r>
              <a:rPr lang="en-US" b="0" i="1" dirty="0">
                <a:solidFill>
                  <a:srgbClr val="0000FF"/>
                </a:solidFill>
                <a:latin typeface="Arial" charset="0"/>
              </a:rPr>
              <a:t>Small model</a:t>
            </a:r>
            <a:r>
              <a:rPr lang="en-US" b="0" dirty="0">
                <a:latin typeface="Arial" charset="0"/>
              </a:rPr>
              <a:t>: returns 16-bit offset</a:t>
            </a:r>
          </a:p>
          <a:p>
            <a:pPr lvl="1">
              <a:spcBef>
                <a:spcPts val="1440"/>
              </a:spcBef>
              <a:buFontTx/>
              <a:buChar char="•"/>
            </a:pPr>
            <a:r>
              <a:rPr lang="en-US" b="0" dirty="0">
                <a:latin typeface="Arial" charset="0"/>
              </a:rPr>
              <a:t>	</a:t>
            </a:r>
            <a:r>
              <a:rPr lang="en-US" b="0" i="1" dirty="0">
                <a:solidFill>
                  <a:srgbClr val="0000FF"/>
                </a:solidFill>
                <a:latin typeface="Arial" charset="0"/>
              </a:rPr>
              <a:t>Large model</a:t>
            </a:r>
            <a:r>
              <a:rPr lang="en-US" b="0" dirty="0">
                <a:latin typeface="Arial" charset="0"/>
              </a:rPr>
              <a:t>: returns 32-bit segment/offset</a:t>
            </a:r>
          </a:p>
          <a:p>
            <a:pPr lvl="1">
              <a:spcBef>
                <a:spcPts val="1440"/>
              </a:spcBef>
              <a:buFontTx/>
              <a:buChar char="•"/>
            </a:pPr>
            <a:r>
              <a:rPr lang="en-US" b="0" dirty="0">
                <a:latin typeface="Arial" charset="0"/>
              </a:rPr>
              <a:t>	</a:t>
            </a:r>
            <a:r>
              <a:rPr lang="en-US" b="0" i="1" dirty="0">
                <a:solidFill>
                  <a:srgbClr val="0000FF"/>
                </a:solidFill>
                <a:latin typeface="Arial" charset="0"/>
              </a:rPr>
              <a:t>Flat model</a:t>
            </a:r>
            <a:r>
              <a:rPr lang="en-US" b="0" dirty="0">
                <a:latin typeface="Arial" charset="0"/>
              </a:rPr>
              <a:t>: returns 32-bit offset</a:t>
            </a:r>
          </a:p>
          <a:p>
            <a:pPr>
              <a:spcBef>
                <a:spcPts val="1440"/>
              </a:spcBef>
              <a:buFontTx/>
              <a:buChar char="•"/>
            </a:pPr>
            <a:r>
              <a:rPr lang="en-US" b="0" dirty="0">
                <a:latin typeface="Arial" charset="0"/>
              </a:rPr>
              <a:t>Simple example:</a:t>
            </a:r>
          </a:p>
        </p:txBody>
      </p:sp>
    </p:spTree>
    <p:extLst>
      <p:ext uri="{BB962C8B-B14F-4D97-AF65-F5344CB8AC3E}">
        <p14:creationId xmlns:p14="http://schemas.microsoft.com/office/powerpoint/2010/main" xmlns="" val="3908007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PROC Directive</a:t>
            </a:r>
            <a:r>
              <a:rPr lang="en-US" sz="2400"/>
              <a:t>  (1 of 2)</a:t>
            </a:r>
          </a:p>
        </p:txBody>
      </p:sp>
      <p:sp>
        <p:nvSpPr>
          <p:cNvPr id="87043" name="Rectangle 3"/>
          <p:cNvSpPr>
            <a:spLocks noGrp="1" noChangeArrowheads="1"/>
          </p:cNvSpPr>
          <p:nvPr>
            <p:ph type="body" idx="1"/>
          </p:nvPr>
        </p:nvSpPr>
        <p:spPr>
          <a:xfrm>
            <a:off x="685800" y="1143000"/>
            <a:ext cx="7772400" cy="4343400"/>
          </a:xfrm>
        </p:spPr>
        <p:txBody>
          <a:bodyPr>
            <a:noAutofit/>
          </a:bodyPr>
          <a:lstStyle/>
          <a:p>
            <a:pPr marL="227013" indent="-227013">
              <a:spcBef>
                <a:spcPts val="1776"/>
              </a:spcBef>
            </a:pPr>
            <a:r>
              <a:rPr lang="en-US" dirty="0"/>
              <a:t>The PROC directive declares a procedure with an optional list of named parameters. </a:t>
            </a:r>
          </a:p>
          <a:p>
            <a:pPr marL="227013" indent="-227013">
              <a:spcBef>
                <a:spcPts val="1776"/>
              </a:spcBef>
            </a:pPr>
            <a:r>
              <a:rPr lang="en-US" dirty="0"/>
              <a:t>Syntax:</a:t>
            </a:r>
          </a:p>
          <a:p>
            <a:pPr marL="795338" lvl="1">
              <a:spcBef>
                <a:spcPts val="1776"/>
              </a:spcBef>
              <a:buFontTx/>
              <a:buNone/>
            </a:pPr>
            <a:r>
              <a:rPr lang="en-US" i="1" dirty="0">
                <a:solidFill>
                  <a:srgbClr val="0000FF"/>
                </a:solidFill>
              </a:rPr>
              <a:t>label</a:t>
            </a:r>
            <a:r>
              <a:rPr lang="en-US" dirty="0">
                <a:solidFill>
                  <a:srgbClr val="0000FF"/>
                </a:solidFill>
              </a:rPr>
              <a:t> PROC </a:t>
            </a:r>
            <a:r>
              <a:rPr lang="en-US" dirty="0" err="1">
                <a:solidFill>
                  <a:srgbClr val="0000FF"/>
                </a:solidFill>
              </a:rPr>
              <a:t>paramList</a:t>
            </a:r>
            <a:endParaRPr lang="en-US" dirty="0">
              <a:solidFill>
                <a:srgbClr val="0000FF"/>
              </a:solidFill>
            </a:endParaRPr>
          </a:p>
          <a:p>
            <a:pPr marL="227013" indent="-227013">
              <a:spcBef>
                <a:spcPts val="1776"/>
              </a:spcBef>
            </a:pPr>
            <a:r>
              <a:rPr lang="en-US" i="1" dirty="0" err="1">
                <a:solidFill>
                  <a:srgbClr val="0000FF"/>
                </a:solidFill>
              </a:rPr>
              <a:t>paramList</a:t>
            </a:r>
            <a:r>
              <a:rPr lang="en-US" dirty="0"/>
              <a:t> is a list of parameters separated by commas. Each parameter has the following syntax:</a:t>
            </a:r>
          </a:p>
          <a:p>
            <a:pPr marL="795338" lvl="1">
              <a:spcBef>
                <a:spcPts val="1776"/>
              </a:spcBef>
              <a:buFontTx/>
              <a:buNone/>
            </a:pPr>
            <a:r>
              <a:rPr lang="en-US" i="1" dirty="0" err="1">
                <a:solidFill>
                  <a:srgbClr val="0000FF"/>
                </a:solidFill>
              </a:rPr>
              <a:t>paramName</a:t>
            </a:r>
            <a:r>
              <a:rPr lang="en-US" i="1" dirty="0">
                <a:solidFill>
                  <a:srgbClr val="0000FF"/>
                </a:solidFill>
              </a:rPr>
              <a:t> </a:t>
            </a:r>
            <a:r>
              <a:rPr lang="en-US" b="1" dirty="0">
                <a:solidFill>
                  <a:srgbClr val="0000FF"/>
                </a:solidFill>
              </a:rPr>
              <a:t>: </a:t>
            </a:r>
            <a:r>
              <a:rPr lang="en-US" i="1" dirty="0" smtClean="0">
                <a:solidFill>
                  <a:srgbClr val="0000FF"/>
                </a:solidFill>
              </a:rPr>
              <a:t>type</a:t>
            </a:r>
            <a:endParaRPr lang="en-US" sz="2000" i="1" dirty="0">
              <a:solidFill>
                <a:srgbClr val="0000FF"/>
              </a:solidFill>
            </a:endParaRPr>
          </a:p>
          <a:p>
            <a:pPr marL="227013" indent="-227013">
              <a:spcBef>
                <a:spcPts val="1776"/>
              </a:spcBef>
              <a:buFontTx/>
              <a:buNone/>
            </a:pPr>
            <a:r>
              <a:rPr lang="en-US" i="1" dirty="0"/>
              <a:t>type</a:t>
            </a:r>
            <a:r>
              <a:rPr lang="en-US" dirty="0"/>
              <a:t> must either be one of the standard ASM types  (BYTE, SBYTE, WORD, etc.), or it can be a pointer to one of these types. </a:t>
            </a:r>
          </a:p>
        </p:txBody>
      </p:sp>
    </p:spTree>
    <p:extLst>
      <p:ext uri="{BB962C8B-B14F-4D97-AF65-F5344CB8AC3E}">
        <p14:creationId xmlns:p14="http://schemas.microsoft.com/office/powerpoint/2010/main" xmlns="" val="2997604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PROC Directive</a:t>
            </a:r>
            <a:r>
              <a:rPr lang="en-US" sz="2400"/>
              <a:t>  (2 of 2)</a:t>
            </a:r>
          </a:p>
        </p:txBody>
      </p:sp>
      <p:sp>
        <p:nvSpPr>
          <p:cNvPr id="139267" name="Rectangle 3"/>
          <p:cNvSpPr>
            <a:spLocks noGrp="1" noChangeArrowheads="1"/>
          </p:cNvSpPr>
          <p:nvPr>
            <p:ph type="body" idx="1"/>
          </p:nvPr>
        </p:nvSpPr>
        <p:spPr>
          <a:xfrm>
            <a:off x="685800" y="1143000"/>
            <a:ext cx="7772400" cy="5257800"/>
          </a:xfrm>
        </p:spPr>
        <p:txBody>
          <a:bodyPr/>
          <a:lstStyle/>
          <a:p>
            <a:pPr marL="227013" indent="-227013">
              <a:lnSpc>
                <a:spcPct val="110000"/>
              </a:lnSpc>
            </a:pPr>
            <a:r>
              <a:rPr lang="en-US" dirty="0"/>
              <a:t>Alternate format permits parameter list to be on one or more separate lines:</a:t>
            </a:r>
          </a:p>
          <a:p>
            <a:pPr marL="795338" lvl="1">
              <a:lnSpc>
                <a:spcPct val="110000"/>
              </a:lnSpc>
              <a:buFontTx/>
              <a:buNone/>
            </a:pPr>
            <a:r>
              <a:rPr lang="en-US" sz="2000" i="1" dirty="0">
                <a:solidFill>
                  <a:srgbClr val="0000FF"/>
                </a:solidFill>
              </a:rPr>
              <a:t>label</a:t>
            </a:r>
            <a:r>
              <a:rPr lang="en-US" sz="2000" dirty="0">
                <a:solidFill>
                  <a:srgbClr val="0000FF"/>
                </a:solidFill>
              </a:rPr>
              <a:t> PROC</a:t>
            </a:r>
            <a:r>
              <a:rPr lang="en-US" sz="2000" b="1" dirty="0">
                <a:solidFill>
                  <a:srgbClr val="0000FF"/>
                </a:solidFill>
              </a:rPr>
              <a:t>,</a:t>
            </a:r>
          </a:p>
          <a:p>
            <a:pPr marL="795338" lvl="1">
              <a:lnSpc>
                <a:spcPct val="110000"/>
              </a:lnSpc>
              <a:buFontTx/>
              <a:buNone/>
            </a:pPr>
            <a:r>
              <a:rPr lang="en-US" sz="2000" dirty="0">
                <a:solidFill>
                  <a:srgbClr val="0000FF"/>
                </a:solidFill>
              </a:rPr>
              <a:t>	</a:t>
            </a:r>
            <a:r>
              <a:rPr lang="en-US" sz="2000" dirty="0" err="1">
                <a:solidFill>
                  <a:srgbClr val="0000FF"/>
                </a:solidFill>
              </a:rPr>
              <a:t>paramList</a:t>
            </a:r>
            <a:endParaRPr lang="en-US" sz="2000" i="1" dirty="0">
              <a:solidFill>
                <a:srgbClr val="0000FF"/>
              </a:solidFill>
            </a:endParaRPr>
          </a:p>
          <a:p>
            <a:pPr marL="227013" indent="-227013">
              <a:lnSpc>
                <a:spcPct val="110000"/>
              </a:lnSpc>
            </a:pPr>
            <a:r>
              <a:rPr lang="en-US" dirty="0"/>
              <a:t>The parameters can be on the same line . . .</a:t>
            </a:r>
          </a:p>
          <a:p>
            <a:pPr marL="795338" lvl="1">
              <a:lnSpc>
                <a:spcPct val="110000"/>
              </a:lnSpc>
              <a:buFontTx/>
              <a:buNone/>
            </a:pPr>
            <a:r>
              <a:rPr lang="en-US" sz="2000" i="1" dirty="0">
                <a:solidFill>
                  <a:srgbClr val="0000FF"/>
                </a:solidFill>
              </a:rPr>
              <a:t>param-1:type-1, param-2:type-2, . . ., </a:t>
            </a:r>
            <a:r>
              <a:rPr lang="en-US" sz="2000" i="1" dirty="0" err="1">
                <a:solidFill>
                  <a:srgbClr val="0000FF"/>
                </a:solidFill>
              </a:rPr>
              <a:t>param-n:type-n</a:t>
            </a:r>
            <a:endParaRPr lang="en-US" sz="1800" i="1" dirty="0">
              <a:solidFill>
                <a:srgbClr val="0000FF"/>
              </a:solidFill>
            </a:endParaRPr>
          </a:p>
          <a:p>
            <a:pPr marL="227013" indent="-227013">
              <a:lnSpc>
                <a:spcPct val="110000"/>
              </a:lnSpc>
            </a:pPr>
            <a:r>
              <a:rPr lang="en-US" dirty="0"/>
              <a:t>Or they can be on separate lines:</a:t>
            </a:r>
          </a:p>
          <a:p>
            <a:pPr marL="795338" lvl="1">
              <a:lnSpc>
                <a:spcPct val="110000"/>
              </a:lnSpc>
              <a:buFontTx/>
              <a:buNone/>
            </a:pPr>
            <a:r>
              <a:rPr lang="en-US" sz="2000" i="1" dirty="0">
                <a:solidFill>
                  <a:srgbClr val="0000FF"/>
                </a:solidFill>
              </a:rPr>
              <a:t>param-1:type-1, </a:t>
            </a:r>
          </a:p>
          <a:p>
            <a:pPr marL="795338" lvl="1">
              <a:lnSpc>
                <a:spcPct val="110000"/>
              </a:lnSpc>
              <a:buFontTx/>
              <a:buNone/>
            </a:pPr>
            <a:r>
              <a:rPr lang="en-US" sz="2000" i="1" dirty="0">
                <a:solidFill>
                  <a:srgbClr val="0000FF"/>
                </a:solidFill>
              </a:rPr>
              <a:t>param-2:type-2,</a:t>
            </a:r>
          </a:p>
          <a:p>
            <a:pPr marL="795338" lvl="1">
              <a:lnSpc>
                <a:spcPct val="110000"/>
              </a:lnSpc>
              <a:buFontTx/>
              <a:buNone/>
            </a:pPr>
            <a:r>
              <a:rPr lang="en-US" sz="2000" i="1" dirty="0">
                <a:solidFill>
                  <a:srgbClr val="0000FF"/>
                </a:solidFill>
              </a:rPr>
              <a:t>. . </a:t>
            </a:r>
            <a:r>
              <a:rPr lang="en-US" sz="2000" i="1" dirty="0" smtClean="0">
                <a:solidFill>
                  <a:srgbClr val="0000FF"/>
                </a:solidFill>
              </a:rPr>
              <a:t>. , </a:t>
            </a:r>
            <a:endParaRPr lang="en-US" sz="2000" i="1" dirty="0">
              <a:solidFill>
                <a:srgbClr val="0000FF"/>
              </a:solidFill>
            </a:endParaRPr>
          </a:p>
          <a:p>
            <a:pPr marL="795338" lvl="1">
              <a:lnSpc>
                <a:spcPct val="110000"/>
              </a:lnSpc>
              <a:buFontTx/>
              <a:buNone/>
            </a:pPr>
            <a:r>
              <a:rPr lang="en-US" sz="2000" i="1" dirty="0" err="1">
                <a:solidFill>
                  <a:srgbClr val="0000FF"/>
                </a:solidFill>
              </a:rPr>
              <a:t>param-n:type-n</a:t>
            </a:r>
            <a:endParaRPr lang="en-US" sz="2000" dirty="0">
              <a:solidFill>
                <a:srgbClr val="0000FF"/>
              </a:solidFill>
            </a:endParaRPr>
          </a:p>
        </p:txBody>
      </p:sp>
      <p:sp>
        <p:nvSpPr>
          <p:cNvPr id="139268" name="Line 4"/>
          <p:cNvSpPr>
            <a:spLocks noChangeShapeType="1"/>
          </p:cNvSpPr>
          <p:nvPr/>
        </p:nvSpPr>
        <p:spPr bwMode="auto">
          <a:xfrm flipH="1">
            <a:off x="3581400" y="233045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endParaRPr lang="en-US"/>
          </a:p>
        </p:txBody>
      </p:sp>
      <p:sp>
        <p:nvSpPr>
          <p:cNvPr id="139269" name="Text Box 5"/>
          <p:cNvSpPr txBox="1">
            <a:spLocks noChangeArrowheads="1"/>
          </p:cNvSpPr>
          <p:nvPr/>
        </p:nvSpPr>
        <p:spPr bwMode="auto">
          <a:xfrm>
            <a:off x="5257800" y="2073275"/>
            <a:ext cx="23622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1600" b="0"/>
              <a:t>comma required</a:t>
            </a:r>
          </a:p>
        </p:txBody>
      </p:sp>
    </p:spTree>
    <p:extLst>
      <p:ext uri="{BB962C8B-B14F-4D97-AF65-F5344CB8AC3E}">
        <p14:creationId xmlns:p14="http://schemas.microsoft.com/office/powerpoint/2010/main" xmlns="" val="1396574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AddTwo Procedure</a:t>
            </a:r>
            <a:r>
              <a:rPr lang="en-US" sz="2400"/>
              <a:t>  (1 of 2)</a:t>
            </a:r>
          </a:p>
        </p:txBody>
      </p:sp>
      <p:sp>
        <p:nvSpPr>
          <p:cNvPr id="115715" name="Text Box 3"/>
          <p:cNvSpPr txBox="1">
            <a:spLocks noChangeArrowheads="1"/>
          </p:cNvSpPr>
          <p:nvPr/>
        </p:nvSpPr>
        <p:spPr bwMode="auto">
          <a:xfrm>
            <a:off x="2209800" y="2209800"/>
            <a:ext cx="4876800"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AddTwo</a:t>
            </a:r>
            <a:r>
              <a:rPr lang="en-US" sz="2000" b="1" dirty="0">
                <a:latin typeface="Courier New" charset="0"/>
              </a:rPr>
              <a:t> PROC,</a:t>
            </a:r>
          </a:p>
          <a:p>
            <a:r>
              <a:rPr lang="en-US" sz="2000" b="1" dirty="0">
                <a:latin typeface="Courier New" charset="0"/>
              </a:rPr>
              <a:t>	val1:DWORD, val2:DWORD</a:t>
            </a:r>
          </a:p>
          <a:p>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eax,val1</a:t>
            </a:r>
          </a:p>
          <a:p>
            <a:r>
              <a:rPr lang="en-US" sz="2000" b="1" dirty="0">
                <a:latin typeface="Courier New" charset="0"/>
              </a:rPr>
              <a:t>	add eax,val2</a:t>
            </a:r>
          </a:p>
          <a:p>
            <a:endParaRPr lang="en-US" sz="2000" b="1" dirty="0">
              <a:latin typeface="Courier New" charset="0"/>
            </a:endParaRPr>
          </a:p>
          <a:p>
            <a:r>
              <a:rPr lang="en-US" sz="2000" b="1" dirty="0">
                <a:latin typeface="Courier New" charset="0"/>
              </a:rPr>
              <a:t>	ret</a:t>
            </a:r>
          </a:p>
          <a:p>
            <a:r>
              <a:rPr lang="en-US" sz="2000" b="1" dirty="0" err="1">
                <a:latin typeface="Courier New" charset="0"/>
              </a:rPr>
              <a:t>AddTwo</a:t>
            </a:r>
            <a:r>
              <a:rPr lang="en-US" sz="2000" b="1" dirty="0">
                <a:latin typeface="Courier New" charset="0"/>
              </a:rPr>
              <a:t> ENDP</a:t>
            </a:r>
          </a:p>
        </p:txBody>
      </p:sp>
      <p:sp>
        <p:nvSpPr>
          <p:cNvPr id="115718" name="Text Box 6"/>
          <p:cNvSpPr txBox="1">
            <a:spLocks noChangeArrowheads="1"/>
          </p:cNvSpPr>
          <p:nvPr/>
        </p:nvSpPr>
        <p:spPr bwMode="auto">
          <a:xfrm>
            <a:off x="838200" y="10668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90513" indent="-290513">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b="0" dirty="0">
                <a:latin typeface="Arial" charset="0"/>
              </a:rPr>
              <a:t>The </a:t>
            </a:r>
            <a:r>
              <a:rPr lang="en-US" b="0" dirty="0" err="1">
                <a:latin typeface="Arial" charset="0"/>
              </a:rPr>
              <a:t>AddTwo</a:t>
            </a:r>
            <a:r>
              <a:rPr lang="en-US" b="0" dirty="0">
                <a:latin typeface="Arial" charset="0"/>
              </a:rPr>
              <a:t> procedure receives two integers and returns their sum in EAX.</a:t>
            </a:r>
          </a:p>
        </p:txBody>
      </p:sp>
    </p:spTree>
    <p:extLst>
      <p:ext uri="{BB962C8B-B14F-4D97-AF65-F5344CB8AC3E}">
        <p14:creationId xmlns:p14="http://schemas.microsoft.com/office/powerpoint/2010/main" xmlns="" val="683602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26"/>
          <p:cNvSpPr>
            <a:spLocks noGrp="1" noChangeArrowheads="1"/>
          </p:cNvSpPr>
          <p:nvPr>
            <p:ph type="title"/>
          </p:nvPr>
        </p:nvSpPr>
        <p:spPr/>
        <p:txBody>
          <a:bodyPr/>
          <a:lstStyle/>
          <a:p>
            <a:r>
              <a:rPr lang="en-US"/>
              <a:t>PROC Examples</a:t>
            </a:r>
            <a:r>
              <a:rPr lang="en-US" sz="2400"/>
              <a:t>  (2 of 3)</a:t>
            </a:r>
          </a:p>
        </p:txBody>
      </p:sp>
      <p:sp>
        <p:nvSpPr>
          <p:cNvPr id="138244" name="Text Box 1028"/>
          <p:cNvSpPr txBox="1">
            <a:spLocks noChangeArrowheads="1"/>
          </p:cNvSpPr>
          <p:nvPr/>
        </p:nvSpPr>
        <p:spPr bwMode="auto">
          <a:xfrm>
            <a:off x="1676400" y="2590800"/>
            <a:ext cx="60198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568325" algn="l"/>
                <a:tab pos="3657600" algn="l"/>
                <a:tab pos="4114800" algn="l"/>
              </a:tabLst>
              <a:defRPr sz="2400">
                <a:solidFill>
                  <a:schemeClr val="tx1"/>
                </a:solidFill>
                <a:latin typeface="Times New Roman" charset="0"/>
                <a:ea typeface="ＭＳ Ｐゴシック" charset="0"/>
              </a:defRPr>
            </a:lvl1pPr>
            <a:lvl2pPr>
              <a:tabLst>
                <a:tab pos="568325" algn="l"/>
                <a:tab pos="3657600" algn="l"/>
                <a:tab pos="4114800" algn="l"/>
              </a:tabLst>
              <a:defRPr sz="2400">
                <a:solidFill>
                  <a:schemeClr val="tx1"/>
                </a:solidFill>
                <a:latin typeface="Times New Roman" charset="0"/>
                <a:ea typeface="ＭＳ Ｐゴシック" charset="0"/>
              </a:defRPr>
            </a:lvl2pPr>
            <a:lvl3pPr>
              <a:tabLst>
                <a:tab pos="568325" algn="l"/>
                <a:tab pos="3657600" algn="l"/>
                <a:tab pos="4114800" algn="l"/>
              </a:tabLst>
              <a:defRPr sz="2400">
                <a:solidFill>
                  <a:schemeClr val="tx1"/>
                </a:solidFill>
                <a:latin typeface="Times New Roman" charset="0"/>
                <a:ea typeface="ＭＳ Ｐゴシック" charset="0"/>
              </a:defRPr>
            </a:lvl3pPr>
            <a:lvl4pPr>
              <a:tabLst>
                <a:tab pos="568325" algn="l"/>
                <a:tab pos="3657600" algn="l"/>
                <a:tab pos="4114800" algn="l"/>
              </a:tabLst>
              <a:defRPr sz="2400">
                <a:solidFill>
                  <a:schemeClr val="tx1"/>
                </a:solidFill>
                <a:latin typeface="Times New Roman" charset="0"/>
                <a:ea typeface="ＭＳ Ｐゴシック" charset="0"/>
              </a:defRPr>
            </a:lvl4pPr>
            <a:lvl5pPr>
              <a:tabLst>
                <a:tab pos="568325"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568325"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568325"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568325"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568325"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FillArray</a:t>
            </a:r>
            <a:r>
              <a:rPr lang="en-US" sz="2000" b="1" dirty="0">
                <a:latin typeface="Courier New" charset="0"/>
              </a:rPr>
              <a:t> PROC,</a:t>
            </a:r>
          </a:p>
          <a:p>
            <a:r>
              <a:rPr lang="en-US" sz="2000" b="1" dirty="0">
                <a:latin typeface="Courier New" charset="0"/>
              </a:rPr>
              <a:t>	</a:t>
            </a:r>
            <a:r>
              <a:rPr lang="en-US" sz="2000" b="1" dirty="0" err="1">
                <a:latin typeface="Courier New" charset="0"/>
              </a:rPr>
              <a:t>pArray:PTR</a:t>
            </a:r>
            <a:r>
              <a:rPr lang="en-US" sz="2000" b="1" dirty="0">
                <a:latin typeface="Courier New" charset="0"/>
              </a:rPr>
              <a:t> BYTE, </a:t>
            </a:r>
            <a:r>
              <a:rPr lang="en-US" sz="2000" b="1" dirty="0" err="1">
                <a:latin typeface="Courier New" charset="0"/>
              </a:rPr>
              <a:t>fillVal:BYTE</a:t>
            </a:r>
            <a:endParaRPr lang="en-US" sz="2000" b="1" dirty="0">
              <a:latin typeface="Courier New" charset="0"/>
            </a:endParaRPr>
          </a:p>
          <a:p>
            <a:r>
              <a:rPr lang="en-US" sz="2000" b="1" dirty="0">
                <a:latin typeface="Courier New" charset="0"/>
              </a:rPr>
              <a:t>	</a:t>
            </a:r>
            <a:r>
              <a:rPr lang="en-US" sz="2000" b="1" dirty="0" err="1">
                <a:latin typeface="Courier New" charset="0"/>
              </a:rPr>
              <a:t>arraySize:DWORD</a:t>
            </a:r>
            <a:endParaRPr lang="en-US" sz="2000" b="1" dirty="0">
              <a:latin typeface="Courier New" charset="0"/>
            </a:endParaRPr>
          </a:p>
          <a:p>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ecx,arraySize</a:t>
            </a:r>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esi,pArray</a:t>
            </a:r>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al,fillVal</a:t>
            </a:r>
            <a:endParaRPr lang="en-US" sz="2000" b="1" dirty="0">
              <a:latin typeface="Courier New" charset="0"/>
            </a:endParaRPr>
          </a:p>
          <a:p>
            <a:r>
              <a:rPr lang="en-US" sz="2000" b="1" dirty="0">
                <a:latin typeface="Courier New" charset="0"/>
              </a:rPr>
              <a:t>L1:	</a:t>
            </a:r>
            <a:r>
              <a:rPr lang="en-US" sz="2000" b="1" dirty="0" err="1">
                <a:latin typeface="Courier New" charset="0"/>
              </a:rPr>
              <a:t>mov</a:t>
            </a:r>
            <a:r>
              <a:rPr lang="en-US" sz="2000" b="1" dirty="0">
                <a:latin typeface="Courier New" charset="0"/>
              </a:rPr>
              <a:t> [</a:t>
            </a:r>
            <a:r>
              <a:rPr lang="en-US" sz="2000" b="1" dirty="0" err="1">
                <a:latin typeface="Courier New" charset="0"/>
              </a:rPr>
              <a:t>esi</a:t>
            </a:r>
            <a:r>
              <a:rPr lang="en-US" sz="2000" b="1" dirty="0">
                <a:latin typeface="Courier New" charset="0"/>
              </a:rPr>
              <a:t>],al</a:t>
            </a:r>
          </a:p>
          <a:p>
            <a:r>
              <a:rPr lang="en-US" sz="2000" b="1" dirty="0">
                <a:latin typeface="Courier New" charset="0"/>
              </a:rPr>
              <a:t>	</a:t>
            </a:r>
            <a:r>
              <a:rPr lang="en-US" sz="2000" b="1" dirty="0" err="1">
                <a:latin typeface="Courier New" charset="0"/>
              </a:rPr>
              <a:t>inc</a:t>
            </a:r>
            <a:r>
              <a:rPr lang="en-US" sz="2000" b="1" dirty="0">
                <a:latin typeface="Courier New" charset="0"/>
              </a:rPr>
              <a:t> </a:t>
            </a:r>
            <a:r>
              <a:rPr lang="en-US" sz="2000" b="1" dirty="0" err="1">
                <a:latin typeface="Courier New" charset="0"/>
              </a:rPr>
              <a:t>esi</a:t>
            </a:r>
            <a:endParaRPr lang="en-US" sz="2000" b="1" dirty="0">
              <a:latin typeface="Courier New" charset="0"/>
            </a:endParaRPr>
          </a:p>
          <a:p>
            <a:r>
              <a:rPr lang="en-US" sz="2000" b="1" dirty="0">
                <a:latin typeface="Courier New" charset="0"/>
              </a:rPr>
              <a:t>	loop L1</a:t>
            </a:r>
          </a:p>
          <a:p>
            <a:r>
              <a:rPr lang="en-US" sz="2000" b="1" dirty="0">
                <a:latin typeface="Courier New" charset="0"/>
              </a:rPr>
              <a:t>	ret</a:t>
            </a:r>
          </a:p>
          <a:p>
            <a:r>
              <a:rPr lang="en-US" sz="2000" b="1" dirty="0" err="1">
                <a:latin typeface="Courier New" charset="0"/>
              </a:rPr>
              <a:t>FillArray</a:t>
            </a:r>
            <a:r>
              <a:rPr lang="en-US" sz="2000" b="1" dirty="0">
                <a:latin typeface="Courier New" charset="0"/>
              </a:rPr>
              <a:t> ENDP</a:t>
            </a:r>
          </a:p>
        </p:txBody>
      </p:sp>
      <p:sp>
        <p:nvSpPr>
          <p:cNvPr id="138246" name="Text Box 1030"/>
          <p:cNvSpPr txBox="1">
            <a:spLocks noChangeArrowheads="1"/>
          </p:cNvSpPr>
          <p:nvPr/>
        </p:nvSpPr>
        <p:spPr bwMode="auto">
          <a:xfrm>
            <a:off x="838200" y="1066800"/>
            <a:ext cx="7696200" cy="13849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1" i="1" dirty="0" err="1">
                <a:solidFill>
                  <a:srgbClr val="0000FF"/>
                </a:solidFill>
                <a:latin typeface="Arial"/>
                <a:cs typeface="Arial"/>
              </a:rPr>
              <a:t>FillArray</a:t>
            </a:r>
            <a:r>
              <a:rPr lang="en-US" sz="2400" b="0" dirty="0">
                <a:latin typeface="Arial"/>
                <a:cs typeface="Arial"/>
              </a:rPr>
              <a:t> receives a pointer to an array of bytes, a single byte fill value that will be copied to each element of the array, and the size of the array.</a:t>
            </a:r>
          </a:p>
        </p:txBody>
      </p:sp>
    </p:spTree>
    <p:extLst>
      <p:ext uri="{BB962C8B-B14F-4D97-AF65-F5344CB8AC3E}">
        <p14:creationId xmlns:p14="http://schemas.microsoft.com/office/powerpoint/2010/main" xmlns="" val="187683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box(in)">
                                      <p:cBhvr>
                                        <p:cTn id="7" dur="5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PROC Examples</a:t>
            </a:r>
            <a:r>
              <a:rPr lang="en-US" sz="2400"/>
              <a:t>  (3 of 3)</a:t>
            </a:r>
            <a:endParaRPr lang="en-US"/>
          </a:p>
        </p:txBody>
      </p:sp>
      <p:sp>
        <p:nvSpPr>
          <p:cNvPr id="116739" name="Text Box 3"/>
          <p:cNvSpPr txBox="1">
            <a:spLocks noChangeArrowheads="1"/>
          </p:cNvSpPr>
          <p:nvPr/>
        </p:nvSpPr>
        <p:spPr bwMode="auto">
          <a:xfrm>
            <a:off x="1143000" y="3657600"/>
            <a:ext cx="6019800" cy="182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ReadFile</a:t>
            </a:r>
            <a:r>
              <a:rPr lang="en-US" sz="2000" b="1" dirty="0">
                <a:latin typeface="Courier New" charset="0"/>
              </a:rPr>
              <a:t> PROC,</a:t>
            </a:r>
          </a:p>
          <a:p>
            <a:r>
              <a:rPr lang="en-US" sz="2000" b="1" dirty="0">
                <a:latin typeface="Courier New" charset="0"/>
              </a:rPr>
              <a:t>	</a:t>
            </a:r>
            <a:r>
              <a:rPr lang="en-US" sz="2000" b="1" dirty="0" err="1">
                <a:latin typeface="Courier New" charset="0"/>
              </a:rPr>
              <a:t>pBuffer:PTR</a:t>
            </a:r>
            <a:r>
              <a:rPr lang="en-US" sz="2000" b="1" dirty="0">
                <a:latin typeface="Courier New" charset="0"/>
              </a:rPr>
              <a:t> BYTE</a:t>
            </a:r>
          </a:p>
          <a:p>
            <a:r>
              <a:rPr lang="en-US" sz="2000" b="1" dirty="0">
                <a:latin typeface="Courier New" charset="0"/>
              </a:rPr>
              <a:t>	LOCAL </a:t>
            </a:r>
            <a:r>
              <a:rPr lang="en-US" sz="2000" b="1" dirty="0" err="1">
                <a:latin typeface="Courier New" charset="0"/>
              </a:rPr>
              <a:t>fileHandle:DWORD</a:t>
            </a:r>
            <a:endParaRPr lang="en-US" sz="2000" b="1" dirty="0">
              <a:latin typeface="Courier New" charset="0"/>
            </a:endParaRPr>
          </a:p>
          <a:p>
            <a:r>
              <a:rPr lang="en-US" sz="2000" b="1" dirty="0">
                <a:latin typeface="Courier New" charset="0"/>
              </a:rPr>
              <a:t>	. . .</a:t>
            </a:r>
          </a:p>
          <a:p>
            <a:r>
              <a:rPr lang="en-US" sz="2000" b="1" dirty="0" err="1">
                <a:latin typeface="Courier New" charset="0"/>
              </a:rPr>
              <a:t>ReadFile</a:t>
            </a:r>
            <a:r>
              <a:rPr lang="en-US" sz="2000" b="1" dirty="0">
                <a:latin typeface="Courier New" charset="0"/>
              </a:rPr>
              <a:t> ENDP</a:t>
            </a:r>
          </a:p>
        </p:txBody>
      </p:sp>
      <p:sp>
        <p:nvSpPr>
          <p:cNvPr id="116741" name="Text Box 5"/>
          <p:cNvSpPr txBox="1">
            <a:spLocks noChangeArrowheads="1"/>
          </p:cNvSpPr>
          <p:nvPr/>
        </p:nvSpPr>
        <p:spPr bwMode="auto">
          <a:xfrm>
            <a:off x="1143000" y="1447800"/>
            <a:ext cx="5943600"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Swap PROC,</a:t>
            </a:r>
          </a:p>
          <a:p>
            <a:pPr lvl="1"/>
            <a:r>
              <a:rPr lang="en-US" sz="2000" b="1" dirty="0" err="1">
                <a:latin typeface="Courier New" charset="0"/>
              </a:rPr>
              <a:t>pValX:PTR</a:t>
            </a:r>
            <a:r>
              <a:rPr lang="en-US" sz="2000" b="1" dirty="0">
                <a:latin typeface="Courier New" charset="0"/>
              </a:rPr>
              <a:t> DWORD,</a:t>
            </a:r>
          </a:p>
          <a:p>
            <a:pPr lvl="1"/>
            <a:r>
              <a:rPr lang="en-US" sz="2000" b="1" dirty="0" err="1">
                <a:latin typeface="Courier New" charset="0"/>
              </a:rPr>
              <a:t>pValY:PTR</a:t>
            </a:r>
            <a:r>
              <a:rPr lang="en-US" sz="2000" b="1" dirty="0">
                <a:latin typeface="Courier New" charset="0"/>
              </a:rPr>
              <a:t> DWORD</a:t>
            </a:r>
          </a:p>
          <a:p>
            <a:pPr lvl="1"/>
            <a:r>
              <a:rPr lang="en-US" sz="2000" b="1" dirty="0">
                <a:latin typeface="Courier New" charset="0"/>
              </a:rPr>
              <a:t>. . .</a:t>
            </a:r>
          </a:p>
          <a:p>
            <a:r>
              <a:rPr lang="en-US" sz="2000" b="1" dirty="0">
                <a:latin typeface="Courier New" charset="0"/>
              </a:rPr>
              <a:t>Swap ENDP</a:t>
            </a:r>
          </a:p>
        </p:txBody>
      </p:sp>
    </p:spTree>
    <p:extLst>
      <p:ext uri="{BB962C8B-B14F-4D97-AF65-F5344CB8AC3E}">
        <p14:creationId xmlns:p14="http://schemas.microsoft.com/office/powerpoint/2010/main" xmlns="" val="764633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animEffect transition="in" filter="box(in)">
                                      <p:cBhvr>
                                        <p:cTn id="7" dur="500"/>
                                        <p:tgtEl>
                                          <p:spTgt spid="116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23: </a:t>
            </a:r>
            <a:r>
              <a:rPr lang="en-US" dirty="0"/>
              <a:t>Review</a:t>
            </a:r>
          </a:p>
        </p:txBody>
      </p:sp>
      <p:sp>
        <p:nvSpPr>
          <p:cNvPr id="3" name="Content Placeholder 2"/>
          <p:cNvSpPr>
            <a:spLocks noGrp="1"/>
          </p:cNvSpPr>
          <p:nvPr>
            <p:ph idx="1"/>
          </p:nvPr>
        </p:nvSpPr>
        <p:spPr>
          <a:xfrm>
            <a:off x="457200" y="990600"/>
            <a:ext cx="8382000" cy="5410200"/>
          </a:xfrm>
        </p:spPr>
        <p:txBody>
          <a:bodyPr>
            <a:noAutofit/>
          </a:bodyPr>
          <a:lstStyle/>
          <a:p>
            <a:pPr marL="0" indent="0">
              <a:spcBef>
                <a:spcPts val="1272"/>
              </a:spcBef>
              <a:buNone/>
            </a:pPr>
            <a:r>
              <a:rPr lang="en-US" sz="2800" b="1" dirty="0"/>
              <a:t>Assembly Implementation of</a:t>
            </a:r>
            <a:r>
              <a:rPr lang="en-US" sz="2800" b="1" dirty="0" smtClean="0"/>
              <a:t>:</a:t>
            </a:r>
            <a:endParaRPr lang="en-US" sz="2800" dirty="0" smtClean="0"/>
          </a:p>
          <a:p>
            <a:pPr>
              <a:spcBef>
                <a:spcPts val="1272"/>
              </a:spcBef>
            </a:pPr>
            <a:r>
              <a:rPr lang="en-US" sz="2800" dirty="0"/>
              <a:t>Shift and Rotate Instructions </a:t>
            </a:r>
          </a:p>
          <a:p>
            <a:pPr lvl="1">
              <a:spcBef>
                <a:spcPts val="1272"/>
              </a:spcBef>
            </a:pPr>
            <a:r>
              <a:rPr lang="en-US" sz="2400" dirty="0"/>
              <a:t>Logical Shifts and Arithmetic Shifts </a:t>
            </a:r>
          </a:p>
          <a:p>
            <a:pPr lvl="1">
              <a:spcBef>
                <a:spcPts val="1272"/>
              </a:spcBef>
            </a:pPr>
            <a:r>
              <a:rPr lang="en-US" sz="2400" dirty="0"/>
              <a:t>SHL and SHR Instruction </a:t>
            </a:r>
          </a:p>
          <a:p>
            <a:pPr lvl="1">
              <a:spcBef>
                <a:spcPts val="1272"/>
              </a:spcBef>
            </a:pPr>
            <a:r>
              <a:rPr lang="en-US" sz="2400" dirty="0"/>
              <a:t>SAL and SAR Instructions </a:t>
            </a:r>
          </a:p>
          <a:p>
            <a:pPr lvl="1">
              <a:spcBef>
                <a:spcPts val="1272"/>
              </a:spcBef>
            </a:pPr>
            <a:r>
              <a:rPr lang="en-US" sz="2400" dirty="0"/>
              <a:t>ROL and ROR Instruction </a:t>
            </a:r>
          </a:p>
          <a:p>
            <a:pPr lvl="1">
              <a:spcBef>
                <a:spcPts val="1272"/>
              </a:spcBef>
            </a:pPr>
            <a:r>
              <a:rPr lang="en-US" sz="2400" dirty="0"/>
              <a:t>RCL and RCR Instructions </a:t>
            </a:r>
          </a:p>
          <a:p>
            <a:pPr lvl="1">
              <a:spcBef>
                <a:spcPts val="1272"/>
              </a:spcBef>
            </a:pPr>
            <a:r>
              <a:rPr lang="en-US" sz="2400" dirty="0"/>
              <a:t>SHLD/SHRD Instructions </a:t>
            </a:r>
          </a:p>
          <a:p>
            <a:pPr lvl="1">
              <a:spcBef>
                <a:spcPts val="1272"/>
              </a:spcBef>
            </a:pPr>
            <a:endParaRPr lang="en-US" sz="2400" dirty="0"/>
          </a:p>
          <a:p>
            <a:pPr>
              <a:spcBef>
                <a:spcPts val="1272"/>
              </a:spcBef>
            </a:pPr>
            <a:r>
              <a:rPr lang="en-US" sz="2800" dirty="0"/>
              <a:t>Shift and Rotate Applications </a:t>
            </a:r>
          </a:p>
        </p:txBody>
      </p:sp>
    </p:spTree>
    <p:extLst>
      <p:ext uri="{BB962C8B-B14F-4D97-AF65-F5344CB8AC3E}">
        <p14:creationId xmlns:p14="http://schemas.microsoft.com/office/powerpoint/2010/main" xmlns="" val="3811692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RET Instruction</a:t>
            </a:r>
          </a:p>
        </p:txBody>
      </p:sp>
      <p:sp>
        <p:nvSpPr>
          <p:cNvPr id="88067" name="Rectangle 3"/>
          <p:cNvSpPr>
            <a:spLocks noGrp="1" noChangeArrowheads="1"/>
          </p:cNvSpPr>
          <p:nvPr>
            <p:ph type="body" idx="1"/>
          </p:nvPr>
        </p:nvSpPr>
        <p:spPr>
          <a:xfrm>
            <a:off x="685800" y="1752600"/>
            <a:ext cx="7772400" cy="3810000"/>
          </a:xfrm>
        </p:spPr>
        <p:txBody>
          <a:bodyPr/>
          <a:lstStyle/>
          <a:p>
            <a:pPr>
              <a:spcBef>
                <a:spcPts val="1200"/>
              </a:spcBef>
            </a:pPr>
            <a:r>
              <a:rPr lang="en-US" dirty="0"/>
              <a:t>Pops stack into the instruction pointer (EIP or IP). Control transfers to the target address.</a:t>
            </a:r>
          </a:p>
          <a:p>
            <a:pPr>
              <a:spcBef>
                <a:spcPts val="1200"/>
              </a:spcBef>
            </a:pPr>
            <a:r>
              <a:rPr lang="en-US" dirty="0"/>
              <a:t>Syntax:</a:t>
            </a:r>
          </a:p>
          <a:p>
            <a:pPr lvl="1">
              <a:spcBef>
                <a:spcPts val="1200"/>
              </a:spcBef>
            </a:pPr>
            <a:r>
              <a:rPr lang="en-US" b="1" dirty="0">
                <a:solidFill>
                  <a:srgbClr val="0000FF"/>
                </a:solidFill>
              </a:rPr>
              <a:t>RET</a:t>
            </a:r>
          </a:p>
          <a:p>
            <a:pPr lvl="1">
              <a:spcBef>
                <a:spcPts val="1200"/>
              </a:spcBef>
            </a:pPr>
            <a:r>
              <a:rPr lang="en-US" b="1" dirty="0">
                <a:solidFill>
                  <a:srgbClr val="0000FF"/>
                </a:solidFill>
              </a:rPr>
              <a:t>RET</a:t>
            </a:r>
            <a:r>
              <a:rPr lang="en-US" i="1" dirty="0">
                <a:solidFill>
                  <a:srgbClr val="0000FF"/>
                </a:solidFill>
              </a:rPr>
              <a:t> </a:t>
            </a:r>
            <a:r>
              <a:rPr lang="en-US" b="1" i="1" dirty="0">
                <a:solidFill>
                  <a:srgbClr val="0000FF"/>
                </a:solidFill>
              </a:rPr>
              <a:t>n</a:t>
            </a:r>
          </a:p>
          <a:p>
            <a:pPr>
              <a:spcBef>
                <a:spcPts val="1200"/>
              </a:spcBef>
            </a:pPr>
            <a:r>
              <a:rPr lang="en-US" dirty="0"/>
              <a:t>Optional operand </a:t>
            </a:r>
            <a:r>
              <a:rPr lang="en-US" b="1" i="1" dirty="0">
                <a:solidFill>
                  <a:srgbClr val="0000FF"/>
                </a:solidFill>
              </a:rPr>
              <a:t>n</a:t>
            </a:r>
            <a:r>
              <a:rPr lang="en-US" dirty="0"/>
              <a:t> causes </a:t>
            </a:r>
            <a:r>
              <a:rPr lang="en-US" b="1" i="1" dirty="0">
                <a:solidFill>
                  <a:srgbClr val="0000FF"/>
                </a:solidFill>
              </a:rPr>
              <a:t>n</a:t>
            </a:r>
            <a:r>
              <a:rPr lang="en-US" dirty="0"/>
              <a:t> bytes to be added to the stack pointer after EIP (or IP) is assigned a value.</a:t>
            </a:r>
          </a:p>
        </p:txBody>
      </p:sp>
    </p:spTree>
    <p:extLst>
      <p:ext uri="{BB962C8B-B14F-4D97-AF65-F5344CB8AC3E}">
        <p14:creationId xmlns:p14="http://schemas.microsoft.com/office/powerpoint/2010/main" xmlns="" val="39262593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PROTO Directive</a:t>
            </a:r>
          </a:p>
        </p:txBody>
      </p:sp>
      <p:sp>
        <p:nvSpPr>
          <p:cNvPr id="140291" name="Rectangle 3"/>
          <p:cNvSpPr>
            <a:spLocks noGrp="1" noChangeArrowheads="1"/>
          </p:cNvSpPr>
          <p:nvPr>
            <p:ph type="body" idx="1"/>
          </p:nvPr>
        </p:nvSpPr>
        <p:spPr>
          <a:xfrm>
            <a:off x="762000" y="1524000"/>
            <a:ext cx="7772400" cy="3581400"/>
          </a:xfrm>
        </p:spPr>
        <p:txBody>
          <a:bodyPr>
            <a:normAutofit/>
          </a:bodyPr>
          <a:lstStyle/>
          <a:p>
            <a:pPr>
              <a:spcBef>
                <a:spcPts val="1200"/>
              </a:spcBef>
            </a:pPr>
            <a:r>
              <a:rPr lang="en-US" dirty="0"/>
              <a:t>Creates a procedure prototype</a:t>
            </a:r>
          </a:p>
          <a:p>
            <a:pPr>
              <a:spcBef>
                <a:spcPts val="1200"/>
              </a:spcBef>
            </a:pPr>
            <a:r>
              <a:rPr lang="en-US" dirty="0"/>
              <a:t>Syntax:</a:t>
            </a:r>
          </a:p>
          <a:p>
            <a:pPr lvl="1">
              <a:spcBef>
                <a:spcPts val="1200"/>
              </a:spcBef>
            </a:pPr>
            <a:r>
              <a:rPr lang="en-US" i="1" dirty="0">
                <a:solidFill>
                  <a:srgbClr val="0000FF"/>
                </a:solidFill>
              </a:rPr>
              <a:t>label </a:t>
            </a:r>
            <a:r>
              <a:rPr lang="en-US" dirty="0">
                <a:solidFill>
                  <a:srgbClr val="0000FF"/>
                </a:solidFill>
              </a:rPr>
              <a:t> PROTO  </a:t>
            </a:r>
            <a:r>
              <a:rPr lang="en-US" i="1" dirty="0" err="1">
                <a:solidFill>
                  <a:srgbClr val="0000FF"/>
                </a:solidFill>
              </a:rPr>
              <a:t>paramList</a:t>
            </a:r>
            <a:endParaRPr lang="en-US" i="1" dirty="0">
              <a:solidFill>
                <a:srgbClr val="0000FF"/>
              </a:solidFill>
            </a:endParaRPr>
          </a:p>
          <a:p>
            <a:pPr>
              <a:spcBef>
                <a:spcPts val="1200"/>
              </a:spcBef>
            </a:pPr>
            <a:r>
              <a:rPr lang="en-US" dirty="0"/>
              <a:t>Every procedure called by the INVOKE directive must have a prototype</a:t>
            </a:r>
          </a:p>
          <a:p>
            <a:pPr>
              <a:spcBef>
                <a:spcPts val="1200"/>
              </a:spcBef>
            </a:pPr>
            <a:r>
              <a:rPr lang="en-US" dirty="0"/>
              <a:t>A complete procedure definition can also serve as its own prototype</a:t>
            </a:r>
          </a:p>
        </p:txBody>
      </p:sp>
    </p:spTree>
    <p:extLst>
      <p:ext uri="{BB962C8B-B14F-4D97-AF65-F5344CB8AC3E}">
        <p14:creationId xmlns:p14="http://schemas.microsoft.com/office/powerpoint/2010/main" xmlns="" val="2352136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PROTO Directive</a:t>
            </a:r>
          </a:p>
        </p:txBody>
      </p:sp>
      <p:sp>
        <p:nvSpPr>
          <p:cNvPr id="117763" name="Rectangle 3"/>
          <p:cNvSpPr>
            <a:spLocks noGrp="1" noChangeArrowheads="1"/>
          </p:cNvSpPr>
          <p:nvPr>
            <p:ph type="body" idx="1"/>
          </p:nvPr>
        </p:nvSpPr>
        <p:spPr>
          <a:xfrm>
            <a:off x="457200" y="1143000"/>
            <a:ext cx="8382000" cy="1676400"/>
          </a:xfrm>
        </p:spPr>
        <p:txBody>
          <a:bodyPr>
            <a:noAutofit/>
          </a:bodyPr>
          <a:lstStyle/>
          <a:p>
            <a:pPr>
              <a:lnSpc>
                <a:spcPct val="110000"/>
              </a:lnSpc>
            </a:pPr>
            <a:r>
              <a:rPr lang="en-US" b="1" i="1" dirty="0">
                <a:solidFill>
                  <a:srgbClr val="0000FF"/>
                </a:solidFill>
              </a:rPr>
              <a:t>Standard configuration</a:t>
            </a:r>
            <a:r>
              <a:rPr lang="en-US" dirty="0"/>
              <a:t>: PROTO appears at top of the program listing, INVOKE appears in the code segment, and the procedure implementation occurs later in the program:</a:t>
            </a:r>
          </a:p>
        </p:txBody>
      </p:sp>
      <p:sp>
        <p:nvSpPr>
          <p:cNvPr id="117764" name="Text Box 4"/>
          <p:cNvSpPr txBox="1">
            <a:spLocks noChangeArrowheads="1"/>
          </p:cNvSpPr>
          <p:nvPr/>
        </p:nvSpPr>
        <p:spPr bwMode="auto">
          <a:xfrm>
            <a:off x="1219200" y="3124200"/>
            <a:ext cx="7086600" cy="3429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2681288" algn="l"/>
              </a:tabLst>
              <a:defRPr sz="2400">
                <a:solidFill>
                  <a:schemeClr val="tx1"/>
                </a:solidFill>
                <a:latin typeface="Times New Roman" charset="0"/>
                <a:ea typeface="ＭＳ Ｐゴシック" charset="0"/>
              </a:defRPr>
            </a:lvl1pPr>
            <a:lvl2pPr>
              <a:tabLst>
                <a:tab pos="457200" algn="l"/>
                <a:tab pos="2681288" algn="l"/>
              </a:tabLst>
              <a:defRPr sz="2400">
                <a:solidFill>
                  <a:schemeClr val="tx1"/>
                </a:solidFill>
                <a:latin typeface="Times New Roman" charset="0"/>
                <a:ea typeface="ＭＳ Ｐゴシック" charset="0"/>
              </a:defRPr>
            </a:lvl2pPr>
            <a:lvl3pPr>
              <a:tabLst>
                <a:tab pos="457200" algn="l"/>
                <a:tab pos="2681288" algn="l"/>
              </a:tabLst>
              <a:defRPr sz="2400">
                <a:solidFill>
                  <a:schemeClr val="tx1"/>
                </a:solidFill>
                <a:latin typeface="Times New Roman" charset="0"/>
                <a:ea typeface="ＭＳ Ｐゴシック" charset="0"/>
              </a:defRPr>
            </a:lvl3pPr>
            <a:lvl4pPr>
              <a:tabLst>
                <a:tab pos="457200" algn="l"/>
                <a:tab pos="2681288" algn="l"/>
              </a:tabLst>
              <a:defRPr sz="2400">
                <a:solidFill>
                  <a:schemeClr val="tx1"/>
                </a:solidFill>
                <a:latin typeface="Times New Roman" charset="0"/>
                <a:ea typeface="ＭＳ Ｐゴシック" charset="0"/>
              </a:defRPr>
            </a:lvl4pPr>
            <a:lvl5pPr>
              <a:tabLst>
                <a:tab pos="457200" algn="l"/>
                <a:tab pos="268128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68128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68128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68128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681288" algn="l"/>
              </a:tabLst>
              <a:defRPr sz="2400">
                <a:solidFill>
                  <a:schemeClr val="tx1"/>
                </a:solidFill>
                <a:latin typeface="Times New Roman" charset="0"/>
                <a:ea typeface="ＭＳ Ｐゴシック" charset="0"/>
              </a:defRPr>
            </a:lvl9pPr>
          </a:lstStyle>
          <a:p>
            <a:r>
              <a:rPr lang="en-US" sz="2000" b="1" dirty="0" err="1">
                <a:latin typeface="Courier New" charset="0"/>
              </a:rPr>
              <a:t>MySub</a:t>
            </a:r>
            <a:r>
              <a:rPr lang="en-US" sz="2000" b="1" dirty="0">
                <a:latin typeface="Courier New" charset="0"/>
              </a:rPr>
              <a:t> PROTO  </a:t>
            </a:r>
            <a:r>
              <a:rPr lang="en-US" sz="2000" b="1" dirty="0" smtClean="0">
                <a:latin typeface="Courier New" charset="0"/>
              </a:rPr>
              <a:t>    ; </a:t>
            </a:r>
            <a:r>
              <a:rPr lang="en-US" sz="2000" b="1" dirty="0">
                <a:latin typeface="Courier New" charset="0"/>
              </a:rPr>
              <a:t>procedure prototype</a:t>
            </a:r>
          </a:p>
          <a:p>
            <a:endParaRPr lang="en-US" sz="2000" b="1" dirty="0">
              <a:latin typeface="Courier New" charset="0"/>
            </a:endParaRPr>
          </a:p>
          <a:p>
            <a:r>
              <a:rPr lang="en-US" sz="2000" b="1" dirty="0">
                <a:latin typeface="Courier New" charset="0"/>
              </a:rPr>
              <a:t>.code</a:t>
            </a:r>
          </a:p>
          <a:p>
            <a:r>
              <a:rPr lang="en-US" sz="2000" b="1" dirty="0">
                <a:latin typeface="Courier New" charset="0"/>
              </a:rPr>
              <a:t>INVOKE </a:t>
            </a:r>
            <a:r>
              <a:rPr lang="en-US" sz="2000" b="1" dirty="0" err="1">
                <a:latin typeface="Courier New" charset="0"/>
              </a:rPr>
              <a:t>MySub</a:t>
            </a:r>
            <a:r>
              <a:rPr lang="en-US" sz="2000" b="1" dirty="0">
                <a:latin typeface="Courier New" charset="0"/>
              </a:rPr>
              <a:t> </a:t>
            </a:r>
            <a:r>
              <a:rPr lang="en-US" sz="2000" b="1" dirty="0" smtClean="0">
                <a:latin typeface="Courier New" charset="0"/>
              </a:rPr>
              <a:t>    ; </a:t>
            </a:r>
            <a:r>
              <a:rPr lang="en-US" sz="2000" b="1" dirty="0">
                <a:latin typeface="Courier New" charset="0"/>
              </a:rPr>
              <a:t>procedure call</a:t>
            </a:r>
          </a:p>
          <a:p>
            <a:endParaRPr lang="en-US" sz="2000" b="1" dirty="0">
              <a:latin typeface="Courier New" charset="0"/>
            </a:endParaRPr>
          </a:p>
          <a:p>
            <a:endParaRPr lang="en-US" sz="2000" b="1" dirty="0">
              <a:latin typeface="Courier New" charset="0"/>
            </a:endParaRPr>
          </a:p>
          <a:p>
            <a:r>
              <a:rPr lang="en-US" sz="2000" b="1" dirty="0" err="1">
                <a:latin typeface="Courier New" charset="0"/>
              </a:rPr>
              <a:t>MySub</a:t>
            </a:r>
            <a:r>
              <a:rPr lang="en-US" sz="2000" b="1" dirty="0">
                <a:latin typeface="Courier New" charset="0"/>
              </a:rPr>
              <a:t> PROC </a:t>
            </a:r>
            <a:r>
              <a:rPr lang="en-US" sz="2000" b="1" dirty="0" smtClean="0">
                <a:latin typeface="Courier New" charset="0"/>
              </a:rPr>
              <a:t>      ; </a:t>
            </a:r>
            <a:r>
              <a:rPr lang="en-US" sz="2000" b="1" dirty="0">
                <a:latin typeface="Courier New" charset="0"/>
              </a:rPr>
              <a:t>procedure implementation</a:t>
            </a:r>
          </a:p>
          <a:p>
            <a:r>
              <a:rPr lang="en-US" sz="2000" b="1" dirty="0">
                <a:latin typeface="Courier New" charset="0"/>
              </a:rPr>
              <a:t>	.</a:t>
            </a:r>
          </a:p>
          <a:p>
            <a:r>
              <a:rPr lang="en-US" sz="2000" b="1" dirty="0">
                <a:latin typeface="Courier New" charset="0"/>
              </a:rPr>
              <a:t>	.</a:t>
            </a:r>
          </a:p>
          <a:p>
            <a:r>
              <a:rPr lang="en-US" sz="2000" b="1" dirty="0" err="1">
                <a:latin typeface="Courier New" charset="0"/>
              </a:rPr>
              <a:t>MySub</a:t>
            </a:r>
            <a:r>
              <a:rPr lang="en-US" sz="2000" b="1" dirty="0">
                <a:latin typeface="Courier New" charset="0"/>
              </a:rPr>
              <a:t> ENDP</a:t>
            </a:r>
          </a:p>
          <a:p>
            <a:endParaRPr lang="en-US" sz="2000" b="1" dirty="0">
              <a:latin typeface="Courier New" charset="0"/>
            </a:endParaRPr>
          </a:p>
        </p:txBody>
      </p:sp>
    </p:spTree>
    <p:extLst>
      <p:ext uri="{BB962C8B-B14F-4D97-AF65-F5344CB8AC3E}">
        <p14:creationId xmlns:p14="http://schemas.microsoft.com/office/powerpoint/2010/main" xmlns="" val="2592667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PROTO Example</a:t>
            </a:r>
          </a:p>
        </p:txBody>
      </p:sp>
      <p:sp>
        <p:nvSpPr>
          <p:cNvPr id="118787" name="Rectangle 3"/>
          <p:cNvSpPr>
            <a:spLocks noGrp="1" noChangeArrowheads="1"/>
          </p:cNvSpPr>
          <p:nvPr>
            <p:ph type="body" idx="1"/>
          </p:nvPr>
        </p:nvSpPr>
        <p:spPr>
          <a:xfrm>
            <a:off x="685800" y="1143000"/>
            <a:ext cx="8001000" cy="914400"/>
          </a:xfrm>
        </p:spPr>
        <p:txBody>
          <a:bodyPr/>
          <a:lstStyle/>
          <a:p>
            <a:r>
              <a:rPr lang="en-US" dirty="0"/>
              <a:t>Prototype for the </a:t>
            </a:r>
            <a:r>
              <a:rPr lang="en-US" dirty="0" err="1"/>
              <a:t>ArraySum</a:t>
            </a:r>
            <a:r>
              <a:rPr lang="en-US" dirty="0"/>
              <a:t> procedure, showing its parameter list:</a:t>
            </a:r>
          </a:p>
        </p:txBody>
      </p:sp>
      <p:sp>
        <p:nvSpPr>
          <p:cNvPr id="118788" name="Text Box 4"/>
          <p:cNvSpPr txBox="1">
            <a:spLocks noChangeArrowheads="1"/>
          </p:cNvSpPr>
          <p:nvPr/>
        </p:nvSpPr>
        <p:spPr bwMode="auto">
          <a:xfrm>
            <a:off x="1066800" y="2514600"/>
            <a:ext cx="7696200"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60775" algn="l"/>
              </a:tabLst>
              <a:defRPr sz="2400">
                <a:solidFill>
                  <a:schemeClr val="tx1"/>
                </a:solidFill>
                <a:latin typeface="Times New Roman" charset="0"/>
                <a:ea typeface="ＭＳ Ｐゴシック" charset="0"/>
              </a:defRPr>
            </a:lvl1pPr>
            <a:lvl2pPr>
              <a:tabLst>
                <a:tab pos="457200" algn="l"/>
                <a:tab pos="3660775" algn="l"/>
              </a:tabLst>
              <a:defRPr sz="2400">
                <a:solidFill>
                  <a:schemeClr val="tx1"/>
                </a:solidFill>
                <a:latin typeface="Times New Roman" charset="0"/>
                <a:ea typeface="ＭＳ Ｐゴシック" charset="0"/>
              </a:defRPr>
            </a:lvl2pPr>
            <a:lvl3pPr>
              <a:tabLst>
                <a:tab pos="457200" algn="l"/>
                <a:tab pos="3660775" algn="l"/>
              </a:tabLst>
              <a:defRPr sz="2400">
                <a:solidFill>
                  <a:schemeClr val="tx1"/>
                </a:solidFill>
                <a:latin typeface="Times New Roman" charset="0"/>
                <a:ea typeface="ＭＳ Ｐゴシック" charset="0"/>
              </a:defRPr>
            </a:lvl3pPr>
            <a:lvl4pPr>
              <a:tabLst>
                <a:tab pos="457200" algn="l"/>
                <a:tab pos="3660775" algn="l"/>
              </a:tabLst>
              <a:defRPr sz="2400">
                <a:solidFill>
                  <a:schemeClr val="tx1"/>
                </a:solidFill>
                <a:latin typeface="Times New Roman" charset="0"/>
                <a:ea typeface="ＭＳ Ｐゴシック" charset="0"/>
              </a:defRPr>
            </a:lvl4pPr>
            <a:lvl5pPr>
              <a:tabLst>
                <a:tab pos="457200" algn="l"/>
                <a:tab pos="3660775"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60775"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60775"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60775"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60775" algn="l"/>
              </a:tabLst>
              <a:defRPr sz="2400">
                <a:solidFill>
                  <a:schemeClr val="tx1"/>
                </a:solidFill>
                <a:latin typeface="Times New Roman" charset="0"/>
                <a:ea typeface="ＭＳ Ｐゴシック" charset="0"/>
              </a:defRPr>
            </a:lvl9pPr>
          </a:lstStyle>
          <a:p>
            <a:r>
              <a:rPr lang="en-US" sz="2000" b="1" dirty="0" err="1">
                <a:latin typeface="Courier New" charset="0"/>
              </a:rPr>
              <a:t>ArraySum</a:t>
            </a:r>
            <a:r>
              <a:rPr lang="en-US" sz="2000" b="1" dirty="0">
                <a:latin typeface="Courier New" charset="0"/>
              </a:rPr>
              <a:t> PROTO,</a:t>
            </a:r>
          </a:p>
          <a:p>
            <a:r>
              <a:rPr lang="en-US" sz="2000" b="1" dirty="0">
                <a:latin typeface="Courier New" charset="0"/>
              </a:rPr>
              <a:t>	</a:t>
            </a:r>
            <a:r>
              <a:rPr lang="en-US" sz="2000" b="1" dirty="0" err="1">
                <a:latin typeface="Courier New" charset="0"/>
              </a:rPr>
              <a:t>ptrArray:PTR</a:t>
            </a:r>
            <a:r>
              <a:rPr lang="en-US" sz="2000" b="1" dirty="0">
                <a:latin typeface="Courier New" charset="0"/>
              </a:rPr>
              <a:t> DWORD</a:t>
            </a:r>
            <a:r>
              <a:rPr lang="en-US" sz="2000" b="1" dirty="0" smtClean="0">
                <a:latin typeface="Courier New" charset="0"/>
              </a:rPr>
              <a:t>,  ; </a:t>
            </a:r>
            <a:r>
              <a:rPr lang="en-US" sz="2000" b="1" dirty="0">
                <a:latin typeface="Courier New" charset="0"/>
              </a:rPr>
              <a:t>points to the array</a:t>
            </a:r>
          </a:p>
          <a:p>
            <a:r>
              <a:rPr lang="en-US" sz="2000" b="1" dirty="0">
                <a:latin typeface="Courier New" charset="0"/>
              </a:rPr>
              <a:t>	</a:t>
            </a:r>
            <a:r>
              <a:rPr lang="en-US" sz="2000" b="1" dirty="0" err="1" smtClean="0">
                <a:latin typeface="Courier New" charset="0"/>
              </a:rPr>
              <a:t>szArray:DWORD</a:t>
            </a:r>
            <a:r>
              <a:rPr lang="en-US" sz="2000" b="1" dirty="0" smtClean="0">
                <a:latin typeface="Courier New" charset="0"/>
              </a:rPr>
              <a:t>        ; </a:t>
            </a:r>
            <a:r>
              <a:rPr lang="en-US" sz="2000" b="1" dirty="0">
                <a:latin typeface="Courier New" charset="0"/>
              </a:rPr>
              <a:t>array size</a:t>
            </a:r>
          </a:p>
        </p:txBody>
      </p:sp>
    </p:spTree>
    <p:extLst>
      <p:ext uri="{BB962C8B-B14F-4D97-AF65-F5344CB8AC3E}">
        <p14:creationId xmlns:p14="http://schemas.microsoft.com/office/powerpoint/2010/main" xmlns="" val="32817529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Passing by Value</a:t>
            </a:r>
            <a:endParaRPr lang="en-US" sz="2400" i="1"/>
          </a:p>
        </p:txBody>
      </p:sp>
      <p:sp>
        <p:nvSpPr>
          <p:cNvPr id="89091" name="Rectangle 3"/>
          <p:cNvSpPr>
            <a:spLocks noGrp="1" noChangeArrowheads="1"/>
          </p:cNvSpPr>
          <p:nvPr>
            <p:ph type="body" idx="1"/>
          </p:nvPr>
        </p:nvSpPr>
        <p:spPr>
          <a:xfrm>
            <a:off x="685800" y="1066800"/>
            <a:ext cx="7772400" cy="1447800"/>
          </a:xfrm>
        </p:spPr>
        <p:txBody>
          <a:bodyPr/>
          <a:lstStyle/>
          <a:p>
            <a:r>
              <a:rPr lang="en-US" dirty="0"/>
              <a:t>When a procedure argument is passed by value, a copy of a 32-bit integer is pushed on the stack. Example:</a:t>
            </a:r>
          </a:p>
        </p:txBody>
      </p:sp>
      <p:sp>
        <p:nvSpPr>
          <p:cNvPr id="89092" name="Text Box 4"/>
          <p:cNvSpPr txBox="1">
            <a:spLocks noChangeArrowheads="1"/>
          </p:cNvSpPr>
          <p:nvPr/>
        </p:nvSpPr>
        <p:spPr bwMode="auto">
          <a:xfrm>
            <a:off x="1752600" y="2438400"/>
            <a:ext cx="4724400"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err="1">
                <a:latin typeface="Courier New" charset="0"/>
              </a:rPr>
              <a:t>myData</a:t>
            </a:r>
            <a:r>
              <a:rPr lang="en-US" sz="2000" b="1" dirty="0">
                <a:latin typeface="Courier New" charset="0"/>
              </a:rPr>
              <a:t> DWORD 10000h</a:t>
            </a:r>
          </a:p>
          <a:p>
            <a:r>
              <a:rPr lang="en-US" sz="2000" b="1" dirty="0">
                <a:latin typeface="Courier New" charset="0"/>
              </a:rPr>
              <a:t>.code</a:t>
            </a:r>
          </a:p>
          <a:p>
            <a:r>
              <a:rPr lang="en-US" sz="2000" b="1" dirty="0">
                <a:latin typeface="Courier New" charset="0"/>
              </a:rPr>
              <a:t>main PROC</a:t>
            </a:r>
          </a:p>
          <a:p>
            <a:r>
              <a:rPr lang="en-US" sz="2000" b="1" dirty="0">
                <a:latin typeface="Courier New" charset="0"/>
              </a:rPr>
              <a:t>	INVOKE Sub1, </a:t>
            </a:r>
            <a:r>
              <a:rPr lang="en-US" sz="2000" b="1" dirty="0" err="1">
                <a:latin typeface="Courier New" charset="0"/>
              </a:rPr>
              <a:t>myData</a:t>
            </a:r>
            <a:endParaRPr lang="en-US" sz="2000" b="1" dirty="0">
              <a:latin typeface="Courier New" charset="0"/>
            </a:endParaRPr>
          </a:p>
        </p:txBody>
      </p:sp>
      <p:grpSp>
        <p:nvGrpSpPr>
          <p:cNvPr id="89095" name="Group 7"/>
          <p:cNvGrpSpPr>
            <a:grpSpLocks/>
          </p:cNvGrpSpPr>
          <p:nvPr/>
        </p:nvGrpSpPr>
        <p:grpSpPr bwMode="auto">
          <a:xfrm>
            <a:off x="838200" y="4419602"/>
            <a:ext cx="5638800" cy="1676401"/>
            <a:chOff x="576" y="2832"/>
            <a:chExt cx="3552" cy="1056"/>
          </a:xfrm>
        </p:grpSpPr>
        <p:sp>
          <p:nvSpPr>
            <p:cNvPr id="89093" name="Text Box 5"/>
            <p:cNvSpPr txBox="1">
              <a:spLocks noChangeArrowheads="1"/>
            </p:cNvSpPr>
            <p:nvPr/>
          </p:nvSpPr>
          <p:spPr bwMode="auto">
            <a:xfrm>
              <a:off x="1344" y="3309"/>
              <a:ext cx="2448" cy="57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push </a:t>
              </a:r>
              <a:r>
                <a:rPr lang="en-US" sz="2000" b="1" dirty="0" err="1">
                  <a:latin typeface="Courier New" charset="0"/>
                </a:rPr>
                <a:t>myData</a:t>
              </a:r>
              <a:endParaRPr lang="en-US" sz="2000" b="1" dirty="0">
                <a:latin typeface="Courier New" charset="0"/>
              </a:endParaRPr>
            </a:p>
            <a:p>
              <a:r>
                <a:rPr lang="en-US" sz="2000" b="1" dirty="0">
                  <a:latin typeface="Courier New" charset="0"/>
                </a:rPr>
                <a:t>call Sub1</a:t>
              </a:r>
            </a:p>
          </p:txBody>
        </p:sp>
        <p:sp>
          <p:nvSpPr>
            <p:cNvPr id="89094" name="Text Box 6"/>
            <p:cNvSpPr txBox="1">
              <a:spLocks noChangeArrowheads="1"/>
            </p:cNvSpPr>
            <p:nvPr/>
          </p:nvSpPr>
          <p:spPr bwMode="auto">
            <a:xfrm>
              <a:off x="576" y="2832"/>
              <a:ext cx="3552"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0" dirty="0">
                  <a:latin typeface="Arial"/>
                  <a:cs typeface="Arial"/>
                </a:rPr>
                <a:t>MASM generates the following code:</a:t>
              </a:r>
            </a:p>
          </p:txBody>
        </p:sp>
      </p:grpSp>
    </p:spTree>
    <p:extLst>
      <p:ext uri="{BB962C8B-B14F-4D97-AF65-F5344CB8AC3E}">
        <p14:creationId xmlns:p14="http://schemas.microsoft.com/office/powerpoint/2010/main" xmlns="" val="1694246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9095"/>
                                        </p:tgtEl>
                                        <p:attrNameLst>
                                          <p:attrName>style.visibility</p:attrName>
                                        </p:attrNameLst>
                                      </p:cBhvr>
                                      <p:to>
                                        <p:strVal val="visible"/>
                                      </p:to>
                                    </p:set>
                                    <p:animEffect transition="in" filter="box(in)">
                                      <p:cBhvr>
                                        <p:cTn id="7" dur="500"/>
                                        <p:tgtEl>
                                          <p:spTgt spid="89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Passing by Value</a:t>
            </a:r>
            <a:r>
              <a:rPr lang="en-US" sz="2400" i="1"/>
              <a:t> (16-bit)</a:t>
            </a:r>
          </a:p>
        </p:txBody>
      </p:sp>
      <p:sp>
        <p:nvSpPr>
          <p:cNvPr id="144387" name="Rectangle 3"/>
          <p:cNvSpPr>
            <a:spLocks noGrp="1" noChangeArrowheads="1"/>
          </p:cNvSpPr>
          <p:nvPr>
            <p:ph type="body" idx="1"/>
          </p:nvPr>
        </p:nvSpPr>
        <p:spPr>
          <a:xfrm>
            <a:off x="685800" y="1371600"/>
            <a:ext cx="7772400" cy="1066800"/>
          </a:xfrm>
        </p:spPr>
        <p:txBody>
          <a:bodyPr/>
          <a:lstStyle/>
          <a:p>
            <a:r>
              <a:rPr lang="en-US" dirty="0"/>
              <a:t>In 16-bit mode, you can also push a 16-bit integer on the stack before calling a procedure:</a:t>
            </a:r>
          </a:p>
        </p:txBody>
      </p:sp>
      <p:sp>
        <p:nvSpPr>
          <p:cNvPr id="144388" name="Text Box 4"/>
          <p:cNvSpPr txBox="1">
            <a:spLocks noChangeArrowheads="1"/>
          </p:cNvSpPr>
          <p:nvPr/>
        </p:nvSpPr>
        <p:spPr bwMode="auto">
          <a:xfrm>
            <a:off x="1752600" y="2438400"/>
            <a:ext cx="4343400"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err="1">
                <a:latin typeface="Courier New" charset="0"/>
              </a:rPr>
              <a:t>myData</a:t>
            </a:r>
            <a:r>
              <a:rPr lang="en-US" sz="2000" b="1" dirty="0">
                <a:latin typeface="Courier New" charset="0"/>
              </a:rPr>
              <a:t> WORD 1000h</a:t>
            </a:r>
          </a:p>
          <a:p>
            <a:r>
              <a:rPr lang="en-US" sz="2000" b="1" dirty="0">
                <a:latin typeface="Courier New" charset="0"/>
              </a:rPr>
              <a:t>.code</a:t>
            </a:r>
          </a:p>
          <a:p>
            <a:r>
              <a:rPr lang="en-US" sz="2000" b="1" dirty="0">
                <a:latin typeface="Courier New" charset="0"/>
              </a:rPr>
              <a:t>main PROC</a:t>
            </a:r>
          </a:p>
          <a:p>
            <a:r>
              <a:rPr lang="en-US" sz="2000" b="1" dirty="0">
                <a:latin typeface="Courier New" charset="0"/>
              </a:rPr>
              <a:t>	INVOKE Sub1, </a:t>
            </a:r>
            <a:r>
              <a:rPr lang="en-US" sz="2000" b="1" dirty="0" err="1">
                <a:latin typeface="Courier New" charset="0"/>
              </a:rPr>
              <a:t>myData</a:t>
            </a:r>
            <a:endParaRPr lang="en-US" sz="2000" b="1" dirty="0">
              <a:latin typeface="Courier New" charset="0"/>
            </a:endParaRPr>
          </a:p>
        </p:txBody>
      </p:sp>
      <p:grpSp>
        <p:nvGrpSpPr>
          <p:cNvPr id="144389" name="Group 5"/>
          <p:cNvGrpSpPr>
            <a:grpSpLocks/>
          </p:cNvGrpSpPr>
          <p:nvPr/>
        </p:nvGrpSpPr>
        <p:grpSpPr bwMode="auto">
          <a:xfrm>
            <a:off x="838200" y="4419600"/>
            <a:ext cx="5638800" cy="1676400"/>
            <a:chOff x="576" y="2832"/>
            <a:chExt cx="3552" cy="1056"/>
          </a:xfrm>
        </p:grpSpPr>
        <p:sp>
          <p:nvSpPr>
            <p:cNvPr id="144390" name="Text Box 6"/>
            <p:cNvSpPr txBox="1">
              <a:spLocks noChangeArrowheads="1"/>
            </p:cNvSpPr>
            <p:nvPr/>
          </p:nvSpPr>
          <p:spPr bwMode="auto">
            <a:xfrm>
              <a:off x="1344" y="3312"/>
              <a:ext cx="2448" cy="57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push </a:t>
              </a:r>
              <a:r>
                <a:rPr lang="en-US" sz="2000" b="1" dirty="0" err="1">
                  <a:latin typeface="Courier New" charset="0"/>
                </a:rPr>
                <a:t>myData</a:t>
              </a:r>
              <a:endParaRPr lang="en-US" sz="2000" b="1" dirty="0">
                <a:latin typeface="Courier New" charset="0"/>
              </a:endParaRPr>
            </a:p>
            <a:p>
              <a:r>
                <a:rPr lang="en-US" sz="2000" b="1" dirty="0">
                  <a:latin typeface="Courier New" charset="0"/>
                </a:rPr>
                <a:t>call Sub1</a:t>
              </a:r>
            </a:p>
          </p:txBody>
        </p:sp>
        <p:sp>
          <p:nvSpPr>
            <p:cNvPr id="144391" name="Text Box 7"/>
            <p:cNvSpPr txBox="1">
              <a:spLocks noChangeArrowheads="1"/>
            </p:cNvSpPr>
            <p:nvPr/>
          </p:nvSpPr>
          <p:spPr bwMode="auto">
            <a:xfrm>
              <a:off x="576" y="2832"/>
              <a:ext cx="3552"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0" dirty="0">
                  <a:latin typeface="Arial"/>
                  <a:cs typeface="Arial"/>
                </a:rPr>
                <a:t>MASM generates the following code:</a:t>
              </a:r>
            </a:p>
          </p:txBody>
        </p:sp>
      </p:grpSp>
    </p:spTree>
    <p:extLst>
      <p:ext uri="{BB962C8B-B14F-4D97-AF65-F5344CB8AC3E}">
        <p14:creationId xmlns:p14="http://schemas.microsoft.com/office/powerpoint/2010/main" xmlns="" val="454807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4389"/>
                                        </p:tgtEl>
                                        <p:attrNameLst>
                                          <p:attrName>style.visibility</p:attrName>
                                        </p:attrNameLst>
                                      </p:cBhvr>
                                      <p:to>
                                        <p:strVal val="visible"/>
                                      </p:to>
                                    </p:set>
                                    <p:animEffect transition="in" filter="box(in)">
                                      <p:cBhvr>
                                        <p:cTn id="7" dur="500"/>
                                        <p:tgtEl>
                                          <p:spTgt spid="14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Passing by Reference</a:t>
            </a:r>
          </a:p>
        </p:txBody>
      </p:sp>
      <p:sp>
        <p:nvSpPr>
          <p:cNvPr id="120835" name="Rectangle 3"/>
          <p:cNvSpPr>
            <a:spLocks noGrp="1" noChangeArrowheads="1"/>
          </p:cNvSpPr>
          <p:nvPr>
            <p:ph type="body" idx="1"/>
          </p:nvPr>
        </p:nvSpPr>
        <p:spPr>
          <a:xfrm>
            <a:off x="685800" y="1143000"/>
            <a:ext cx="7772400" cy="990600"/>
          </a:xfrm>
        </p:spPr>
        <p:txBody>
          <a:bodyPr/>
          <a:lstStyle/>
          <a:p>
            <a:r>
              <a:rPr lang="en-US" dirty="0"/>
              <a:t>When an argument is passed by reference, its address is pushed on the stack. Example:</a:t>
            </a:r>
          </a:p>
        </p:txBody>
      </p:sp>
      <p:sp>
        <p:nvSpPr>
          <p:cNvPr id="120836" name="Text Box 4"/>
          <p:cNvSpPr txBox="1">
            <a:spLocks noChangeArrowheads="1"/>
          </p:cNvSpPr>
          <p:nvPr/>
        </p:nvSpPr>
        <p:spPr bwMode="auto">
          <a:xfrm>
            <a:off x="1828800" y="2362200"/>
            <a:ext cx="4876800"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err="1">
                <a:latin typeface="Courier New" charset="0"/>
              </a:rPr>
              <a:t>myData</a:t>
            </a:r>
            <a:r>
              <a:rPr lang="en-US" sz="2000" b="1" dirty="0">
                <a:latin typeface="Courier New" charset="0"/>
              </a:rPr>
              <a:t> WORD 1000h</a:t>
            </a:r>
          </a:p>
          <a:p>
            <a:r>
              <a:rPr lang="en-US" sz="2000" b="1" dirty="0">
                <a:latin typeface="Courier New" charset="0"/>
              </a:rPr>
              <a:t>.code</a:t>
            </a:r>
          </a:p>
          <a:p>
            <a:r>
              <a:rPr lang="en-US" sz="2000" b="1" dirty="0">
                <a:latin typeface="Courier New" charset="0"/>
              </a:rPr>
              <a:t>main PROC</a:t>
            </a:r>
          </a:p>
          <a:p>
            <a:r>
              <a:rPr lang="en-US" sz="2000" b="1" dirty="0">
                <a:latin typeface="Courier New" charset="0"/>
              </a:rPr>
              <a:t>	INVOKE Sub1, ADDR </a:t>
            </a:r>
            <a:r>
              <a:rPr lang="en-US" sz="2000" b="1" dirty="0" err="1">
                <a:latin typeface="Courier New" charset="0"/>
              </a:rPr>
              <a:t>myData</a:t>
            </a:r>
            <a:endParaRPr lang="en-US" sz="2000" b="1" dirty="0">
              <a:latin typeface="Courier New" charset="0"/>
            </a:endParaRPr>
          </a:p>
        </p:txBody>
      </p:sp>
      <p:grpSp>
        <p:nvGrpSpPr>
          <p:cNvPr id="120839" name="Group 7"/>
          <p:cNvGrpSpPr>
            <a:grpSpLocks/>
          </p:cNvGrpSpPr>
          <p:nvPr/>
        </p:nvGrpSpPr>
        <p:grpSpPr bwMode="auto">
          <a:xfrm>
            <a:off x="914400" y="4343400"/>
            <a:ext cx="5638800" cy="1828800"/>
            <a:chOff x="576" y="2688"/>
            <a:chExt cx="3552" cy="1152"/>
          </a:xfrm>
        </p:grpSpPr>
        <p:sp>
          <p:nvSpPr>
            <p:cNvPr id="120837" name="Text Box 5"/>
            <p:cNvSpPr txBox="1">
              <a:spLocks noChangeArrowheads="1"/>
            </p:cNvSpPr>
            <p:nvPr/>
          </p:nvSpPr>
          <p:spPr bwMode="auto">
            <a:xfrm>
              <a:off x="1296" y="3264"/>
              <a:ext cx="2448" cy="57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push OFFSET </a:t>
              </a:r>
              <a:r>
                <a:rPr lang="en-US" sz="2000" b="1" dirty="0" err="1">
                  <a:latin typeface="Courier New" charset="0"/>
                </a:rPr>
                <a:t>myData</a:t>
              </a:r>
              <a:endParaRPr lang="en-US" sz="2000" b="1" dirty="0">
                <a:latin typeface="Courier New" charset="0"/>
              </a:endParaRPr>
            </a:p>
            <a:p>
              <a:r>
                <a:rPr lang="en-US" sz="2000" b="1" dirty="0">
                  <a:latin typeface="Courier New" charset="0"/>
                </a:rPr>
                <a:t>call Sub1</a:t>
              </a:r>
            </a:p>
          </p:txBody>
        </p:sp>
        <p:sp>
          <p:nvSpPr>
            <p:cNvPr id="120838" name="Text Box 6"/>
            <p:cNvSpPr txBox="1">
              <a:spLocks noChangeArrowheads="1"/>
            </p:cNvSpPr>
            <p:nvPr/>
          </p:nvSpPr>
          <p:spPr bwMode="auto">
            <a:xfrm>
              <a:off x="576" y="2688"/>
              <a:ext cx="3552"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0" dirty="0">
                  <a:latin typeface="Arial"/>
                  <a:cs typeface="Arial"/>
                </a:rPr>
                <a:t>MASM generates the following code:</a:t>
              </a:r>
            </a:p>
          </p:txBody>
        </p:sp>
      </p:grpSp>
    </p:spTree>
    <p:extLst>
      <p:ext uri="{BB962C8B-B14F-4D97-AF65-F5344CB8AC3E}">
        <p14:creationId xmlns:p14="http://schemas.microsoft.com/office/powerpoint/2010/main" xmlns="" val="2291409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0839"/>
                                        </p:tgtEl>
                                        <p:attrNameLst>
                                          <p:attrName>style.visibility</p:attrName>
                                        </p:attrNameLst>
                                      </p:cBhvr>
                                      <p:to>
                                        <p:strVal val="visible"/>
                                      </p:to>
                                    </p:set>
                                    <p:animEffect transition="in" filter="box(in)">
                                      <p:cBhvr>
                                        <p:cTn id="7" dur="500"/>
                                        <p:tgtEl>
                                          <p:spTgt spid="120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Parameter Classifications</a:t>
            </a:r>
          </a:p>
        </p:txBody>
      </p:sp>
      <p:sp>
        <p:nvSpPr>
          <p:cNvPr id="90115" name="Rectangle 3"/>
          <p:cNvSpPr>
            <a:spLocks noGrp="1" noChangeArrowheads="1"/>
          </p:cNvSpPr>
          <p:nvPr>
            <p:ph type="body" idx="1"/>
          </p:nvPr>
        </p:nvSpPr>
        <p:spPr>
          <a:xfrm>
            <a:off x="533400" y="990600"/>
            <a:ext cx="8229600" cy="5791200"/>
          </a:xfrm>
        </p:spPr>
        <p:txBody>
          <a:bodyPr>
            <a:normAutofit/>
          </a:bodyPr>
          <a:lstStyle/>
          <a:p>
            <a:pPr>
              <a:spcBef>
                <a:spcPts val="1400"/>
              </a:spcBef>
            </a:pPr>
            <a:r>
              <a:rPr lang="en-US" dirty="0"/>
              <a:t>An </a:t>
            </a:r>
            <a:r>
              <a:rPr lang="en-US" u="sng" dirty="0">
                <a:solidFill>
                  <a:srgbClr val="0000FF"/>
                </a:solidFill>
              </a:rPr>
              <a:t>input parameter</a:t>
            </a:r>
            <a:r>
              <a:rPr lang="en-US" dirty="0"/>
              <a:t> is data passed by a calling program to a procedure. </a:t>
            </a:r>
            <a:endParaRPr lang="en-US" dirty="0" smtClean="0"/>
          </a:p>
          <a:p>
            <a:pPr lvl="1">
              <a:spcBef>
                <a:spcPts val="1400"/>
              </a:spcBef>
            </a:pPr>
            <a:r>
              <a:rPr lang="en-US" dirty="0" smtClean="0"/>
              <a:t>The </a:t>
            </a:r>
            <a:r>
              <a:rPr lang="en-US" dirty="0"/>
              <a:t>called procedure is not expected to modify the corresponding parameter variable, and even if it does, the modification is confined to the procedure itself</a:t>
            </a:r>
            <a:r>
              <a:rPr lang="en-US" dirty="0" smtClean="0"/>
              <a:t>.</a:t>
            </a:r>
          </a:p>
          <a:p>
            <a:pPr marL="341313" indent="-341313">
              <a:spcBef>
                <a:spcPts val="1400"/>
              </a:spcBef>
              <a:buClr>
                <a:schemeClr val="tx1"/>
              </a:buClr>
              <a:buFontTx/>
              <a:buChar char="•"/>
            </a:pPr>
            <a:r>
              <a:rPr lang="en-US" dirty="0"/>
              <a:t>An </a:t>
            </a:r>
            <a:r>
              <a:rPr lang="en-US" u="sng" dirty="0">
                <a:solidFill>
                  <a:srgbClr val="0000FF"/>
                </a:solidFill>
              </a:rPr>
              <a:t>output parameter</a:t>
            </a:r>
            <a:r>
              <a:rPr lang="en-US" dirty="0">
                <a:solidFill>
                  <a:srgbClr val="0000FF"/>
                </a:solidFill>
              </a:rPr>
              <a:t> </a:t>
            </a:r>
            <a:r>
              <a:rPr lang="en-US" dirty="0"/>
              <a:t>is created by passing a pointer to a variable when a procedure is </a:t>
            </a:r>
            <a:r>
              <a:rPr lang="en-US" dirty="0" smtClean="0"/>
              <a:t>called.</a:t>
            </a:r>
          </a:p>
          <a:p>
            <a:pPr lvl="1" indent="-342900">
              <a:spcBef>
                <a:spcPts val="1400"/>
              </a:spcBef>
              <a:buClr>
                <a:schemeClr val="tx1"/>
              </a:buClr>
            </a:pPr>
            <a:r>
              <a:rPr lang="en-US" dirty="0" smtClean="0"/>
              <a:t>The </a:t>
            </a:r>
            <a:r>
              <a:rPr lang="en-US" dirty="0"/>
              <a:t>procedure does not use any existing data from the variable, but it fills in a new value before it returns.</a:t>
            </a:r>
          </a:p>
          <a:p>
            <a:pPr>
              <a:spcBef>
                <a:spcPts val="1400"/>
              </a:spcBef>
              <a:buClr>
                <a:schemeClr val="tx1"/>
              </a:buClr>
              <a:buFontTx/>
              <a:buChar char="•"/>
            </a:pPr>
            <a:r>
              <a:rPr lang="en-US" dirty="0">
                <a:latin typeface="Arial" charset="0"/>
              </a:rPr>
              <a:t>An </a:t>
            </a:r>
            <a:r>
              <a:rPr lang="en-US" u="sng" dirty="0">
                <a:solidFill>
                  <a:srgbClr val="0000FF"/>
                </a:solidFill>
                <a:latin typeface="Arial" charset="0"/>
              </a:rPr>
              <a:t>input-output parameter</a:t>
            </a:r>
            <a:r>
              <a:rPr lang="en-US" dirty="0">
                <a:solidFill>
                  <a:srgbClr val="0000FF"/>
                </a:solidFill>
                <a:latin typeface="Arial" charset="0"/>
              </a:rPr>
              <a:t> </a:t>
            </a:r>
            <a:r>
              <a:rPr lang="en-US" dirty="0">
                <a:latin typeface="Arial" charset="0"/>
              </a:rPr>
              <a:t>is a pointer to a variable containing input that will be both used and modified by the procedure. </a:t>
            </a:r>
            <a:endParaRPr lang="en-US" dirty="0" smtClean="0">
              <a:latin typeface="Arial" charset="0"/>
            </a:endParaRPr>
          </a:p>
          <a:p>
            <a:pPr lvl="1">
              <a:spcBef>
                <a:spcPts val="1400"/>
              </a:spcBef>
              <a:buClr>
                <a:schemeClr val="tx1"/>
              </a:buClr>
            </a:pPr>
            <a:r>
              <a:rPr lang="en-US" dirty="0" smtClean="0">
                <a:latin typeface="Arial" charset="0"/>
              </a:rPr>
              <a:t>The </a:t>
            </a:r>
            <a:r>
              <a:rPr lang="en-US" dirty="0">
                <a:latin typeface="Arial" charset="0"/>
              </a:rPr>
              <a:t>variable passed by the calling program is modified</a:t>
            </a:r>
            <a:r>
              <a:rPr lang="en-US" dirty="0" smtClean="0">
                <a:latin typeface="Arial" charset="0"/>
              </a:rPr>
              <a:t>.</a:t>
            </a:r>
            <a:endParaRPr lang="en-US" sz="1700" dirty="0">
              <a:latin typeface="Arial" charset="0"/>
            </a:endParaRPr>
          </a:p>
        </p:txBody>
      </p:sp>
    </p:spTree>
    <p:extLst>
      <p:ext uri="{BB962C8B-B14F-4D97-AF65-F5344CB8AC3E}">
        <p14:creationId xmlns:p14="http://schemas.microsoft.com/office/powerpoint/2010/main" xmlns="" val="20484563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Example: Exchanging Two Integers</a:t>
            </a:r>
          </a:p>
        </p:txBody>
      </p:sp>
      <p:sp>
        <p:nvSpPr>
          <p:cNvPr id="110595" name="Text Box 3"/>
          <p:cNvSpPr txBox="1">
            <a:spLocks noChangeArrowheads="1"/>
          </p:cNvSpPr>
          <p:nvPr/>
        </p:nvSpPr>
        <p:spPr bwMode="auto">
          <a:xfrm>
            <a:off x="457200" y="2590800"/>
            <a:ext cx="8229600" cy="396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Swap PROC USES </a:t>
            </a:r>
            <a:r>
              <a:rPr lang="en-US" sz="2000" b="1" dirty="0" err="1">
                <a:latin typeface="Courier New" charset="0"/>
              </a:rPr>
              <a:t>eax</a:t>
            </a:r>
            <a:r>
              <a:rPr lang="en-US" sz="2000" b="1" dirty="0">
                <a:latin typeface="Courier New" charset="0"/>
              </a:rPr>
              <a:t> </a:t>
            </a:r>
            <a:r>
              <a:rPr lang="en-US" sz="2000" b="1" dirty="0" err="1">
                <a:latin typeface="Courier New" charset="0"/>
              </a:rPr>
              <a:t>esi</a:t>
            </a:r>
            <a:r>
              <a:rPr lang="en-US" sz="2000" b="1" dirty="0">
                <a:latin typeface="Courier New" charset="0"/>
              </a:rPr>
              <a:t> </a:t>
            </a:r>
            <a:r>
              <a:rPr lang="en-US" sz="2000" b="1" dirty="0" err="1">
                <a:latin typeface="Courier New" charset="0"/>
              </a:rPr>
              <a:t>edi</a:t>
            </a:r>
            <a:r>
              <a:rPr lang="en-US" sz="2000" b="1" dirty="0">
                <a:latin typeface="Courier New" charset="0"/>
              </a:rPr>
              <a:t>,</a:t>
            </a:r>
          </a:p>
          <a:p>
            <a:pPr lvl="1"/>
            <a:r>
              <a:rPr lang="en-US" sz="2000" b="1" dirty="0" err="1">
                <a:latin typeface="Courier New" charset="0"/>
              </a:rPr>
              <a:t>pValX:PTR</a:t>
            </a:r>
            <a:r>
              <a:rPr lang="en-US" sz="2000" b="1" dirty="0">
                <a:latin typeface="Courier New" charset="0"/>
              </a:rPr>
              <a:t> DWORD,	; pointer to first integer</a:t>
            </a:r>
          </a:p>
          <a:p>
            <a:pPr lvl="1"/>
            <a:r>
              <a:rPr lang="en-US" sz="2000" b="1" dirty="0" err="1">
                <a:latin typeface="Courier New" charset="0"/>
              </a:rPr>
              <a:t>pValY:PTR</a:t>
            </a:r>
            <a:r>
              <a:rPr lang="en-US" sz="2000" b="1" dirty="0">
                <a:latin typeface="Courier New" charset="0"/>
              </a:rPr>
              <a:t> DWORD	; pointer to second integer</a:t>
            </a:r>
          </a:p>
          <a:p>
            <a:pPr lvl="1"/>
            <a:endParaRPr lang="en-US" sz="2000" b="1" dirty="0">
              <a:latin typeface="Courier New" charset="0"/>
            </a:endParaRPr>
          </a:p>
          <a:p>
            <a:pPr lvl="1"/>
            <a:r>
              <a:rPr lang="en-US" sz="2000" b="1" dirty="0" err="1">
                <a:latin typeface="Courier New" charset="0"/>
              </a:rPr>
              <a:t>mov</a:t>
            </a:r>
            <a:r>
              <a:rPr lang="en-US" sz="2000" b="1" dirty="0">
                <a:latin typeface="Courier New" charset="0"/>
              </a:rPr>
              <a:t> </a:t>
            </a:r>
            <a:r>
              <a:rPr lang="en-US" sz="2000" b="1" dirty="0" err="1">
                <a:latin typeface="Courier New" charset="0"/>
              </a:rPr>
              <a:t>esi,pValX</a:t>
            </a:r>
            <a:r>
              <a:rPr lang="en-US" sz="2000" b="1" dirty="0">
                <a:latin typeface="Courier New" charset="0"/>
              </a:rPr>
              <a:t>	; get pointers</a:t>
            </a:r>
          </a:p>
          <a:p>
            <a:pPr lvl="1"/>
            <a:r>
              <a:rPr lang="en-US" sz="2000" b="1" dirty="0" err="1">
                <a:latin typeface="Courier New" charset="0"/>
              </a:rPr>
              <a:t>mov</a:t>
            </a:r>
            <a:r>
              <a:rPr lang="en-US" sz="2000" b="1" dirty="0">
                <a:latin typeface="Courier New" charset="0"/>
              </a:rPr>
              <a:t> </a:t>
            </a:r>
            <a:r>
              <a:rPr lang="en-US" sz="2000" b="1" dirty="0" err="1">
                <a:latin typeface="Courier New" charset="0"/>
              </a:rPr>
              <a:t>edi,pValY</a:t>
            </a:r>
            <a:endParaRPr lang="en-US" sz="2000" b="1" dirty="0">
              <a:latin typeface="Courier New" charset="0"/>
            </a:endParaRPr>
          </a:p>
          <a:p>
            <a:pPr lvl="1"/>
            <a:r>
              <a:rPr lang="en-US" sz="2000" b="1" dirty="0" err="1">
                <a:latin typeface="Courier New" charset="0"/>
              </a:rPr>
              <a:t>mov</a:t>
            </a:r>
            <a:r>
              <a:rPr lang="en-US" sz="2000" b="1" dirty="0">
                <a:latin typeface="Courier New" charset="0"/>
              </a:rPr>
              <a:t> </a:t>
            </a:r>
            <a:r>
              <a:rPr lang="en-US" sz="2000" b="1" dirty="0" err="1">
                <a:latin typeface="Courier New" charset="0"/>
              </a:rPr>
              <a:t>eax</a:t>
            </a:r>
            <a:r>
              <a:rPr lang="en-US" sz="2000" b="1" dirty="0">
                <a:latin typeface="Courier New" charset="0"/>
              </a:rPr>
              <a:t>,[</a:t>
            </a:r>
            <a:r>
              <a:rPr lang="en-US" sz="2000" b="1" dirty="0" err="1">
                <a:latin typeface="Courier New" charset="0"/>
              </a:rPr>
              <a:t>esi</a:t>
            </a:r>
            <a:r>
              <a:rPr lang="en-US" sz="2000" b="1" dirty="0">
                <a:latin typeface="Courier New" charset="0"/>
              </a:rPr>
              <a:t>]	; get first integer</a:t>
            </a:r>
          </a:p>
          <a:p>
            <a:pPr lvl="1"/>
            <a:r>
              <a:rPr lang="en-US" sz="2000" b="1" dirty="0" err="1">
                <a:latin typeface="Courier New" charset="0"/>
              </a:rPr>
              <a:t>xchg</a:t>
            </a:r>
            <a:r>
              <a:rPr lang="en-US" sz="2000" b="1" dirty="0">
                <a:latin typeface="Courier New" charset="0"/>
              </a:rPr>
              <a:t> </a:t>
            </a:r>
            <a:r>
              <a:rPr lang="en-US" sz="2000" b="1" dirty="0" err="1">
                <a:latin typeface="Courier New" charset="0"/>
              </a:rPr>
              <a:t>eax</a:t>
            </a:r>
            <a:r>
              <a:rPr lang="en-US" sz="2000" b="1" dirty="0">
                <a:latin typeface="Courier New" charset="0"/>
              </a:rPr>
              <a:t>,[</a:t>
            </a:r>
            <a:r>
              <a:rPr lang="en-US" sz="2000" b="1" dirty="0" err="1">
                <a:latin typeface="Courier New" charset="0"/>
              </a:rPr>
              <a:t>edi</a:t>
            </a:r>
            <a:r>
              <a:rPr lang="en-US" sz="2000" b="1" dirty="0">
                <a:latin typeface="Courier New" charset="0"/>
              </a:rPr>
              <a:t>]	; exchange with second</a:t>
            </a:r>
          </a:p>
          <a:p>
            <a:pPr lvl="1"/>
            <a:r>
              <a:rPr lang="en-US" sz="2000" b="1" dirty="0" err="1">
                <a:latin typeface="Courier New" charset="0"/>
              </a:rPr>
              <a:t>mov</a:t>
            </a:r>
            <a:r>
              <a:rPr lang="en-US" sz="2000" b="1" dirty="0">
                <a:latin typeface="Courier New" charset="0"/>
              </a:rPr>
              <a:t> [</a:t>
            </a:r>
            <a:r>
              <a:rPr lang="en-US" sz="2000" b="1" dirty="0" err="1">
                <a:latin typeface="Courier New" charset="0"/>
              </a:rPr>
              <a:t>esi</a:t>
            </a:r>
            <a:r>
              <a:rPr lang="en-US" sz="2000" b="1" dirty="0">
                <a:latin typeface="Courier New" charset="0"/>
              </a:rPr>
              <a:t>],</a:t>
            </a:r>
            <a:r>
              <a:rPr lang="en-US" sz="2000" b="1" dirty="0" err="1">
                <a:latin typeface="Courier New" charset="0"/>
              </a:rPr>
              <a:t>eax</a:t>
            </a:r>
            <a:r>
              <a:rPr lang="en-US" sz="2000" b="1" dirty="0">
                <a:latin typeface="Courier New" charset="0"/>
              </a:rPr>
              <a:t>	; replace first integer</a:t>
            </a:r>
          </a:p>
          <a:p>
            <a:pPr lvl="1"/>
            <a:r>
              <a:rPr lang="en-US" sz="2000" b="1" dirty="0">
                <a:latin typeface="Courier New" charset="0"/>
              </a:rPr>
              <a:t>ret</a:t>
            </a:r>
          </a:p>
          <a:p>
            <a:r>
              <a:rPr lang="en-US" sz="2000" b="1" dirty="0">
                <a:latin typeface="Courier New" charset="0"/>
              </a:rPr>
              <a:t>Swap ENDP</a:t>
            </a:r>
          </a:p>
        </p:txBody>
      </p:sp>
      <p:sp>
        <p:nvSpPr>
          <p:cNvPr id="110596" name="Text Box 4"/>
          <p:cNvSpPr txBox="1">
            <a:spLocks noChangeArrowheads="1"/>
          </p:cNvSpPr>
          <p:nvPr/>
        </p:nvSpPr>
        <p:spPr bwMode="auto">
          <a:xfrm>
            <a:off x="685800" y="990600"/>
            <a:ext cx="7696200" cy="13849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0" dirty="0">
                <a:latin typeface="Arial"/>
                <a:cs typeface="Arial"/>
              </a:rPr>
              <a:t>The Swap procedure exchanges the values of two 32-bit integers. </a:t>
            </a:r>
            <a:r>
              <a:rPr lang="en-US" sz="2400" b="0" dirty="0" err="1">
                <a:solidFill>
                  <a:srgbClr val="0000FF"/>
                </a:solidFill>
                <a:latin typeface="Arial"/>
                <a:cs typeface="Arial"/>
              </a:rPr>
              <a:t>pValX</a:t>
            </a:r>
            <a:r>
              <a:rPr lang="en-US" sz="2400" b="0" dirty="0">
                <a:latin typeface="Arial"/>
                <a:cs typeface="Arial"/>
              </a:rPr>
              <a:t> and </a:t>
            </a:r>
            <a:r>
              <a:rPr lang="en-US" sz="2400" b="0" dirty="0" err="1">
                <a:solidFill>
                  <a:srgbClr val="0000FF"/>
                </a:solidFill>
                <a:latin typeface="Arial"/>
                <a:cs typeface="Arial"/>
              </a:rPr>
              <a:t>pValY</a:t>
            </a:r>
            <a:r>
              <a:rPr lang="en-US" sz="2400" b="0" dirty="0">
                <a:latin typeface="Arial"/>
                <a:cs typeface="Arial"/>
              </a:rPr>
              <a:t> do not change values, but the integers they point to are modified.</a:t>
            </a:r>
          </a:p>
        </p:txBody>
      </p:sp>
    </p:spTree>
    <p:extLst>
      <p:ext uri="{BB962C8B-B14F-4D97-AF65-F5344CB8AC3E}">
        <p14:creationId xmlns:p14="http://schemas.microsoft.com/office/powerpoint/2010/main" xmlns="" val="35616978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Trouble-Shooting Tips</a:t>
            </a:r>
          </a:p>
        </p:txBody>
      </p:sp>
      <p:sp>
        <p:nvSpPr>
          <p:cNvPr id="92163" name="Rectangle 3"/>
          <p:cNvSpPr>
            <a:spLocks noGrp="1" noChangeArrowheads="1"/>
          </p:cNvSpPr>
          <p:nvPr>
            <p:ph type="body" idx="1"/>
          </p:nvPr>
        </p:nvSpPr>
        <p:spPr>
          <a:xfrm>
            <a:off x="609600" y="1295400"/>
            <a:ext cx="7772400" cy="5105400"/>
          </a:xfrm>
        </p:spPr>
        <p:txBody>
          <a:bodyPr>
            <a:normAutofit/>
          </a:bodyPr>
          <a:lstStyle/>
          <a:p>
            <a:pPr>
              <a:spcBef>
                <a:spcPts val="1800"/>
              </a:spcBef>
            </a:pPr>
            <a:r>
              <a:rPr lang="en-US" dirty="0"/>
              <a:t>Save and restore registers when they are modified by a procedure.</a:t>
            </a:r>
          </a:p>
          <a:p>
            <a:pPr lvl="1">
              <a:spcBef>
                <a:spcPts val="1800"/>
              </a:spcBef>
            </a:pPr>
            <a:r>
              <a:rPr lang="en-US" dirty="0"/>
              <a:t>Except a register that returns a function </a:t>
            </a:r>
            <a:r>
              <a:rPr lang="en-US" dirty="0" smtClean="0"/>
              <a:t>result</a:t>
            </a:r>
          </a:p>
          <a:p>
            <a:pPr>
              <a:lnSpc>
                <a:spcPct val="90000"/>
              </a:lnSpc>
              <a:spcBef>
                <a:spcPts val="1800"/>
              </a:spcBef>
              <a:buClr>
                <a:schemeClr val="tx1"/>
              </a:buClr>
              <a:buFontTx/>
              <a:buChar char="•"/>
            </a:pPr>
            <a:r>
              <a:rPr lang="en-US" dirty="0"/>
              <a:t>When using INVOKE, be careful to pass a pointer to the correct data </a:t>
            </a:r>
            <a:r>
              <a:rPr lang="en-US" dirty="0" smtClean="0"/>
              <a:t>type.</a:t>
            </a:r>
          </a:p>
          <a:p>
            <a:pPr lvl="1">
              <a:lnSpc>
                <a:spcPct val="90000"/>
              </a:lnSpc>
              <a:spcBef>
                <a:spcPts val="1800"/>
              </a:spcBef>
              <a:buClr>
                <a:schemeClr val="tx1"/>
              </a:buClr>
            </a:pPr>
            <a:r>
              <a:rPr lang="en-US" dirty="0" smtClean="0"/>
              <a:t>For </a:t>
            </a:r>
            <a:r>
              <a:rPr lang="en-US" dirty="0"/>
              <a:t>example, MASM cannot distinguish between a DWORD argument and a PTR BYTE argument</a:t>
            </a:r>
            <a:r>
              <a:rPr lang="en-US" dirty="0" smtClean="0"/>
              <a:t>.</a:t>
            </a:r>
          </a:p>
          <a:p>
            <a:pPr>
              <a:lnSpc>
                <a:spcPct val="90000"/>
              </a:lnSpc>
              <a:spcBef>
                <a:spcPts val="1800"/>
              </a:spcBef>
              <a:buClr>
                <a:schemeClr val="tx1"/>
              </a:buClr>
              <a:buFontTx/>
              <a:buChar char="•"/>
            </a:pPr>
            <a:r>
              <a:rPr lang="en-US" dirty="0"/>
              <a:t>Do not pass an immediate value to a procedure that expects a reference </a:t>
            </a:r>
            <a:r>
              <a:rPr lang="en-US" dirty="0" smtClean="0"/>
              <a:t>parameter.</a:t>
            </a:r>
          </a:p>
          <a:p>
            <a:pPr lvl="1">
              <a:lnSpc>
                <a:spcPct val="90000"/>
              </a:lnSpc>
              <a:spcBef>
                <a:spcPts val="1800"/>
              </a:spcBef>
              <a:buClr>
                <a:schemeClr val="tx1"/>
              </a:buClr>
            </a:pPr>
            <a:r>
              <a:rPr lang="en-US" dirty="0" smtClean="0"/>
              <a:t>Dereferencing </a:t>
            </a:r>
            <a:r>
              <a:rPr lang="en-US" dirty="0"/>
              <a:t>its address will likely cause a general-protection fault</a:t>
            </a:r>
            <a:r>
              <a:rPr lang="en-US" dirty="0" smtClean="0"/>
              <a:t>.</a:t>
            </a:r>
            <a:endParaRPr lang="en-US" dirty="0"/>
          </a:p>
        </p:txBody>
      </p:sp>
    </p:spTree>
    <p:extLst>
      <p:ext uri="{BB962C8B-B14F-4D97-AF65-F5344CB8AC3E}">
        <p14:creationId xmlns:p14="http://schemas.microsoft.com/office/powerpoint/2010/main" xmlns="" val="2526465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23: </a:t>
            </a:r>
            <a:r>
              <a:rPr lang="en-US" dirty="0"/>
              <a:t>Review</a:t>
            </a:r>
          </a:p>
        </p:txBody>
      </p:sp>
      <p:sp>
        <p:nvSpPr>
          <p:cNvPr id="3" name="Content Placeholder 2"/>
          <p:cNvSpPr>
            <a:spLocks noGrp="1"/>
          </p:cNvSpPr>
          <p:nvPr>
            <p:ph idx="1"/>
          </p:nvPr>
        </p:nvSpPr>
        <p:spPr>
          <a:xfrm>
            <a:off x="457200" y="1219200"/>
            <a:ext cx="8382000" cy="5410200"/>
          </a:xfrm>
        </p:spPr>
        <p:txBody>
          <a:bodyPr>
            <a:noAutofit/>
          </a:bodyPr>
          <a:lstStyle/>
          <a:p>
            <a:pPr marL="0" indent="0">
              <a:spcBef>
                <a:spcPts val="1776"/>
              </a:spcBef>
              <a:buNone/>
            </a:pPr>
            <a:r>
              <a:rPr lang="en-US" sz="2800" b="1" dirty="0"/>
              <a:t>Assembly Implementation of:</a:t>
            </a:r>
            <a:endParaRPr lang="en-US" sz="2800" dirty="0"/>
          </a:p>
          <a:p>
            <a:pPr>
              <a:spcBef>
                <a:spcPts val="1776"/>
              </a:spcBef>
            </a:pPr>
            <a:r>
              <a:rPr lang="en-US" sz="2800" dirty="0"/>
              <a:t>Multiplication and Division Instructions </a:t>
            </a:r>
          </a:p>
          <a:p>
            <a:pPr lvl="1">
              <a:spcBef>
                <a:spcPts val="1776"/>
              </a:spcBef>
            </a:pPr>
            <a:r>
              <a:rPr lang="en-US" sz="2400" dirty="0"/>
              <a:t>MUL Instruction </a:t>
            </a:r>
          </a:p>
          <a:p>
            <a:pPr lvl="1">
              <a:spcBef>
                <a:spcPts val="1776"/>
              </a:spcBef>
            </a:pPr>
            <a:r>
              <a:rPr lang="en-US" sz="2400" dirty="0"/>
              <a:t>IMUL Instruction </a:t>
            </a:r>
          </a:p>
          <a:p>
            <a:pPr lvl="1">
              <a:spcBef>
                <a:spcPts val="1776"/>
              </a:spcBef>
            </a:pPr>
            <a:r>
              <a:rPr lang="en-US" sz="2400" dirty="0"/>
              <a:t>DIV Instruction </a:t>
            </a:r>
          </a:p>
          <a:p>
            <a:pPr lvl="1">
              <a:spcBef>
                <a:spcPts val="1776"/>
              </a:spcBef>
            </a:pPr>
            <a:r>
              <a:rPr lang="en-US" sz="2400" dirty="0"/>
              <a:t>Signed Integer Division </a:t>
            </a:r>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4187792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Stack Frames</a:t>
            </a:r>
          </a:p>
        </p:txBody>
      </p:sp>
      <p:sp>
        <p:nvSpPr>
          <p:cNvPr id="80899" name="Rectangle 3"/>
          <p:cNvSpPr>
            <a:spLocks noGrp="1" noChangeArrowheads="1"/>
          </p:cNvSpPr>
          <p:nvPr>
            <p:ph type="body" idx="1"/>
          </p:nvPr>
        </p:nvSpPr>
        <p:spPr>
          <a:xfrm>
            <a:off x="1828800" y="1600200"/>
            <a:ext cx="6477000" cy="4038600"/>
          </a:xfrm>
        </p:spPr>
        <p:txBody>
          <a:bodyPr>
            <a:normAutofit/>
          </a:bodyPr>
          <a:lstStyle/>
          <a:p>
            <a:pPr lvl="1">
              <a:spcBef>
                <a:spcPts val="1872"/>
              </a:spcBef>
            </a:pPr>
            <a:r>
              <a:rPr lang="en-US" sz="2800" dirty="0"/>
              <a:t>Memory Models</a:t>
            </a:r>
          </a:p>
          <a:p>
            <a:pPr lvl="1">
              <a:spcBef>
                <a:spcPts val="1872"/>
              </a:spcBef>
            </a:pPr>
            <a:r>
              <a:rPr lang="en-US" sz="2800" dirty="0"/>
              <a:t>Language </a:t>
            </a:r>
            <a:r>
              <a:rPr lang="en-US" sz="2800" dirty="0" err="1"/>
              <a:t>Specifiers</a:t>
            </a:r>
            <a:endParaRPr lang="en-US" sz="2800" dirty="0"/>
          </a:p>
          <a:p>
            <a:pPr lvl="1">
              <a:spcBef>
                <a:spcPts val="1872"/>
              </a:spcBef>
            </a:pPr>
            <a:r>
              <a:rPr lang="en-US" sz="2800" dirty="0"/>
              <a:t>Explicit Access to Stack Parameters</a:t>
            </a:r>
          </a:p>
          <a:p>
            <a:pPr lvl="1">
              <a:spcBef>
                <a:spcPts val="1872"/>
              </a:spcBef>
            </a:pPr>
            <a:r>
              <a:rPr lang="en-US" sz="2800" dirty="0"/>
              <a:t>Passing Arguments by Reference</a:t>
            </a:r>
          </a:p>
          <a:p>
            <a:pPr lvl="1">
              <a:spcBef>
                <a:spcPts val="1872"/>
              </a:spcBef>
            </a:pPr>
            <a:r>
              <a:rPr lang="en-US" sz="2800" dirty="0"/>
              <a:t>Creating Local </a:t>
            </a:r>
            <a:r>
              <a:rPr lang="en-US" sz="2800" dirty="0" smtClean="0"/>
              <a:t>Variables</a:t>
            </a:r>
            <a:endParaRPr lang="en-US" sz="2800" dirty="0"/>
          </a:p>
        </p:txBody>
      </p:sp>
    </p:spTree>
    <p:extLst>
      <p:ext uri="{BB962C8B-B14F-4D97-AF65-F5344CB8AC3E}">
        <p14:creationId xmlns:p14="http://schemas.microsoft.com/office/powerpoint/2010/main" xmlns="" val="203709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026"/>
          <p:cNvSpPr>
            <a:spLocks noGrp="1" noChangeArrowheads="1"/>
          </p:cNvSpPr>
          <p:nvPr>
            <p:ph type="title"/>
          </p:nvPr>
        </p:nvSpPr>
        <p:spPr/>
        <p:txBody>
          <a:bodyPr/>
          <a:lstStyle/>
          <a:p>
            <a:r>
              <a:rPr lang="en-US"/>
              <a:t>Stack Frame</a:t>
            </a:r>
          </a:p>
        </p:txBody>
      </p:sp>
      <p:sp>
        <p:nvSpPr>
          <p:cNvPr id="121859" name="Rectangle 1027"/>
          <p:cNvSpPr>
            <a:spLocks noGrp="1" noChangeArrowheads="1"/>
          </p:cNvSpPr>
          <p:nvPr>
            <p:ph type="body" idx="1"/>
          </p:nvPr>
        </p:nvSpPr>
        <p:spPr>
          <a:xfrm>
            <a:off x="685800" y="1143000"/>
            <a:ext cx="7772400" cy="5410200"/>
          </a:xfrm>
        </p:spPr>
        <p:txBody>
          <a:bodyPr/>
          <a:lstStyle/>
          <a:p>
            <a:pPr>
              <a:spcBef>
                <a:spcPts val="1400"/>
              </a:spcBef>
            </a:pPr>
            <a:r>
              <a:rPr lang="en-US" dirty="0"/>
              <a:t>Also known as an </a:t>
            </a:r>
            <a:r>
              <a:rPr lang="en-US" dirty="0">
                <a:solidFill>
                  <a:srgbClr val="0000FF"/>
                </a:solidFill>
              </a:rPr>
              <a:t>activation </a:t>
            </a:r>
            <a:r>
              <a:rPr lang="en-US" dirty="0" smtClean="0">
                <a:solidFill>
                  <a:srgbClr val="0000FF"/>
                </a:solidFill>
              </a:rPr>
              <a:t>record.</a:t>
            </a:r>
            <a:endParaRPr lang="en-US" dirty="0">
              <a:solidFill>
                <a:srgbClr val="0000FF"/>
              </a:solidFill>
            </a:endParaRPr>
          </a:p>
          <a:p>
            <a:pPr>
              <a:spcBef>
                <a:spcPts val="1400"/>
              </a:spcBef>
            </a:pPr>
            <a:r>
              <a:rPr lang="en-US" dirty="0"/>
              <a:t>Area of the stack set aside for a procedure's return address, passed parameters, saved registers, and local variables</a:t>
            </a:r>
          </a:p>
          <a:p>
            <a:pPr>
              <a:spcBef>
                <a:spcPts val="1400"/>
              </a:spcBef>
            </a:pPr>
            <a:r>
              <a:rPr lang="en-US" dirty="0"/>
              <a:t>Created by the following steps:</a:t>
            </a:r>
          </a:p>
          <a:p>
            <a:pPr lvl="1">
              <a:spcBef>
                <a:spcPts val="1400"/>
              </a:spcBef>
            </a:pPr>
            <a:r>
              <a:rPr lang="en-US" dirty="0"/>
              <a:t>Calling program pushes arguments on the stack and calls the procedure.</a:t>
            </a:r>
          </a:p>
          <a:p>
            <a:pPr lvl="1">
              <a:spcBef>
                <a:spcPts val="1400"/>
              </a:spcBef>
            </a:pPr>
            <a:r>
              <a:rPr lang="en-US" dirty="0"/>
              <a:t>The called procedure pushes EBP on the stack, and sets EBP to ESP.</a:t>
            </a:r>
          </a:p>
          <a:p>
            <a:pPr lvl="1">
              <a:spcBef>
                <a:spcPts val="1400"/>
              </a:spcBef>
            </a:pPr>
            <a:r>
              <a:rPr lang="en-US" dirty="0"/>
              <a:t>If local variables are needed, a constant is subtracted from ESP to make room on the stack.</a:t>
            </a:r>
          </a:p>
        </p:txBody>
      </p:sp>
    </p:spTree>
    <p:extLst>
      <p:ext uri="{BB962C8B-B14F-4D97-AF65-F5344CB8AC3E}">
        <p14:creationId xmlns:p14="http://schemas.microsoft.com/office/powerpoint/2010/main" xmlns="" val="4069242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Memory Models</a:t>
            </a:r>
          </a:p>
        </p:txBody>
      </p:sp>
      <p:sp>
        <p:nvSpPr>
          <p:cNvPr id="94211" name="Rectangle 3"/>
          <p:cNvSpPr>
            <a:spLocks noGrp="1" noChangeArrowheads="1"/>
          </p:cNvSpPr>
          <p:nvPr>
            <p:ph type="body" idx="1"/>
          </p:nvPr>
        </p:nvSpPr>
        <p:spPr>
          <a:xfrm>
            <a:off x="685800" y="1143000"/>
            <a:ext cx="7772400" cy="2743200"/>
          </a:xfrm>
        </p:spPr>
        <p:txBody>
          <a:bodyPr>
            <a:normAutofit/>
          </a:bodyPr>
          <a:lstStyle/>
          <a:p>
            <a:pPr>
              <a:spcBef>
                <a:spcPts val="1400"/>
              </a:spcBef>
            </a:pPr>
            <a:r>
              <a:rPr lang="en-US" dirty="0"/>
              <a:t>A program's memory model determines the number and sizes of code and data segments.</a:t>
            </a:r>
          </a:p>
          <a:p>
            <a:pPr>
              <a:spcBef>
                <a:spcPts val="1400"/>
              </a:spcBef>
            </a:pPr>
            <a:r>
              <a:rPr lang="en-US" dirty="0"/>
              <a:t>Real-address mode supports </a:t>
            </a:r>
            <a:r>
              <a:rPr lang="en-US" i="1" dirty="0">
                <a:solidFill>
                  <a:srgbClr val="0000FF"/>
                </a:solidFill>
              </a:rPr>
              <a:t>tiny</a:t>
            </a:r>
            <a:r>
              <a:rPr lang="en-US" dirty="0">
                <a:solidFill>
                  <a:schemeClr val="tx2"/>
                </a:solidFill>
              </a:rPr>
              <a:t>, </a:t>
            </a:r>
            <a:r>
              <a:rPr lang="en-US" i="1" dirty="0">
                <a:solidFill>
                  <a:srgbClr val="0000FF"/>
                </a:solidFill>
              </a:rPr>
              <a:t>small</a:t>
            </a:r>
            <a:r>
              <a:rPr lang="en-US" dirty="0">
                <a:solidFill>
                  <a:schemeClr val="tx2"/>
                </a:solidFill>
              </a:rPr>
              <a:t>, </a:t>
            </a:r>
            <a:r>
              <a:rPr lang="en-US" i="1" dirty="0">
                <a:solidFill>
                  <a:srgbClr val="0000FF"/>
                </a:solidFill>
              </a:rPr>
              <a:t>medium</a:t>
            </a:r>
            <a:r>
              <a:rPr lang="en-US" dirty="0">
                <a:solidFill>
                  <a:schemeClr val="tx2"/>
                </a:solidFill>
              </a:rPr>
              <a:t>, </a:t>
            </a:r>
            <a:r>
              <a:rPr lang="en-US" i="1" dirty="0">
                <a:solidFill>
                  <a:srgbClr val="0000FF"/>
                </a:solidFill>
              </a:rPr>
              <a:t>compact</a:t>
            </a:r>
            <a:r>
              <a:rPr lang="en-US" dirty="0">
                <a:solidFill>
                  <a:schemeClr val="tx2"/>
                </a:solidFill>
              </a:rPr>
              <a:t>, </a:t>
            </a:r>
            <a:r>
              <a:rPr lang="en-US" i="1" dirty="0">
                <a:solidFill>
                  <a:srgbClr val="0000FF"/>
                </a:solidFill>
              </a:rPr>
              <a:t>large</a:t>
            </a:r>
            <a:r>
              <a:rPr lang="en-US" dirty="0">
                <a:solidFill>
                  <a:schemeClr val="tx2"/>
                </a:solidFill>
              </a:rPr>
              <a:t>,</a:t>
            </a:r>
            <a:r>
              <a:rPr lang="en-US" dirty="0"/>
              <a:t> and </a:t>
            </a:r>
            <a:r>
              <a:rPr lang="en-US" i="1" dirty="0">
                <a:solidFill>
                  <a:srgbClr val="0000FF"/>
                </a:solidFill>
              </a:rPr>
              <a:t>huge</a:t>
            </a:r>
            <a:r>
              <a:rPr lang="en-US" dirty="0"/>
              <a:t> models.</a:t>
            </a:r>
          </a:p>
          <a:p>
            <a:pPr>
              <a:spcBef>
                <a:spcPts val="1400"/>
              </a:spcBef>
            </a:pPr>
            <a:r>
              <a:rPr lang="en-US" dirty="0"/>
              <a:t>Protected mode supports only the </a:t>
            </a:r>
            <a:r>
              <a:rPr lang="en-US" b="1" dirty="0">
                <a:solidFill>
                  <a:srgbClr val="0000FF"/>
                </a:solidFill>
              </a:rPr>
              <a:t>flat</a:t>
            </a:r>
            <a:r>
              <a:rPr lang="en-US" dirty="0"/>
              <a:t> model.</a:t>
            </a:r>
          </a:p>
        </p:txBody>
      </p:sp>
      <p:sp>
        <p:nvSpPr>
          <p:cNvPr id="94212" name="Text Box 4"/>
          <p:cNvSpPr txBox="1">
            <a:spLocks noChangeArrowheads="1"/>
          </p:cNvSpPr>
          <p:nvPr/>
        </p:nvSpPr>
        <p:spPr bwMode="auto">
          <a:xfrm>
            <a:off x="685800" y="3886200"/>
            <a:ext cx="8229600" cy="24929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marL="2003425" indent="-2003425">
              <a:spcBef>
                <a:spcPct val="50000"/>
              </a:spcBef>
            </a:pPr>
            <a:r>
              <a:rPr lang="en-US" sz="2400" b="1" i="1" dirty="0">
                <a:solidFill>
                  <a:srgbClr val="0000FF"/>
                </a:solidFill>
                <a:latin typeface="Arial"/>
                <a:cs typeface="Arial"/>
              </a:rPr>
              <a:t>Small model</a:t>
            </a:r>
            <a:r>
              <a:rPr lang="en-US" sz="2400" b="0" dirty="0">
                <a:latin typeface="Arial"/>
                <a:cs typeface="Arial"/>
              </a:rPr>
              <a:t>: code &lt; 64 KB, data (including stack) &lt; </a:t>
            </a:r>
            <a:r>
              <a:rPr lang="en-US" sz="2400" b="0" dirty="0" smtClean="0">
                <a:latin typeface="Arial"/>
                <a:cs typeface="Arial"/>
              </a:rPr>
              <a:t>64KB</a:t>
            </a:r>
            <a:r>
              <a:rPr lang="en-US" sz="2400" b="0" dirty="0">
                <a:latin typeface="Arial"/>
                <a:cs typeface="Arial"/>
              </a:rPr>
              <a:t>. All offsets are 16 bits</a:t>
            </a:r>
            <a:r>
              <a:rPr lang="en-US" sz="2400" b="0" dirty="0" smtClean="0">
                <a:latin typeface="Arial"/>
                <a:cs typeface="Arial"/>
              </a:rPr>
              <a:t>.</a:t>
            </a:r>
          </a:p>
          <a:p>
            <a:pPr>
              <a:spcBef>
                <a:spcPct val="50000"/>
              </a:spcBef>
            </a:pPr>
            <a:endParaRPr lang="en-US" sz="2400" dirty="0">
              <a:latin typeface="Arial"/>
              <a:cs typeface="Arial"/>
            </a:endParaRPr>
          </a:p>
          <a:p>
            <a:pPr marL="2003425" indent="-2003425">
              <a:spcBef>
                <a:spcPct val="50000"/>
              </a:spcBef>
            </a:pPr>
            <a:r>
              <a:rPr lang="en-US" sz="2400" b="1" i="1" dirty="0">
                <a:solidFill>
                  <a:srgbClr val="0000FF"/>
                </a:solidFill>
                <a:latin typeface="Arial"/>
                <a:cs typeface="Arial"/>
              </a:rPr>
              <a:t>Flat model</a:t>
            </a:r>
            <a:r>
              <a:rPr lang="en-US" sz="2400" dirty="0">
                <a:latin typeface="Arial"/>
                <a:cs typeface="Arial"/>
              </a:rPr>
              <a:t>: single segment for code and data, up to 4 GB. All offsets are 32 bits</a:t>
            </a:r>
            <a:r>
              <a:rPr lang="en-US" sz="2400" dirty="0" smtClean="0">
                <a:latin typeface="Arial"/>
                <a:cs typeface="Arial"/>
              </a:rPr>
              <a:t>.</a:t>
            </a:r>
            <a:endParaRPr lang="en-US" sz="2400" dirty="0">
              <a:latin typeface="Arial"/>
              <a:cs typeface="Arial"/>
            </a:endParaRPr>
          </a:p>
        </p:txBody>
      </p:sp>
    </p:spTree>
    <p:extLst>
      <p:ext uri="{BB962C8B-B14F-4D97-AF65-F5344CB8AC3E}">
        <p14:creationId xmlns:p14="http://schemas.microsoft.com/office/powerpoint/2010/main" xmlns="" val="525558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box(in)">
                                      <p:cBhvr>
                                        <p:cTn id="7"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.MODEL Directive</a:t>
            </a:r>
          </a:p>
        </p:txBody>
      </p:sp>
      <p:sp>
        <p:nvSpPr>
          <p:cNvPr id="122883" name="Rectangle 3"/>
          <p:cNvSpPr>
            <a:spLocks noGrp="1" noChangeArrowheads="1"/>
          </p:cNvSpPr>
          <p:nvPr>
            <p:ph type="body" idx="1"/>
          </p:nvPr>
        </p:nvSpPr>
        <p:spPr>
          <a:xfrm>
            <a:off x="685800" y="1143000"/>
            <a:ext cx="7772400" cy="5257800"/>
          </a:xfrm>
        </p:spPr>
        <p:txBody>
          <a:bodyPr>
            <a:normAutofit/>
          </a:bodyPr>
          <a:lstStyle/>
          <a:p>
            <a:pPr>
              <a:lnSpc>
                <a:spcPct val="110000"/>
              </a:lnSpc>
              <a:spcBef>
                <a:spcPts val="1400"/>
              </a:spcBef>
            </a:pPr>
            <a:r>
              <a:rPr lang="en-US" dirty="0"/>
              <a:t>.</a:t>
            </a:r>
            <a:r>
              <a:rPr lang="en-US" dirty="0">
                <a:solidFill>
                  <a:srgbClr val="0000FF"/>
                </a:solidFill>
              </a:rPr>
              <a:t>MODEL</a:t>
            </a:r>
            <a:r>
              <a:rPr lang="en-US" dirty="0"/>
              <a:t> directive specifies a program's memory model and model options (language-</a:t>
            </a:r>
            <a:r>
              <a:rPr lang="en-US" dirty="0" err="1"/>
              <a:t>specifier</a:t>
            </a:r>
            <a:r>
              <a:rPr lang="en-US" dirty="0"/>
              <a:t>).</a:t>
            </a:r>
          </a:p>
          <a:p>
            <a:pPr>
              <a:lnSpc>
                <a:spcPct val="110000"/>
              </a:lnSpc>
              <a:spcBef>
                <a:spcPts val="1400"/>
              </a:spcBef>
            </a:pPr>
            <a:r>
              <a:rPr lang="en-US" dirty="0"/>
              <a:t>Syntax:</a:t>
            </a:r>
          </a:p>
          <a:p>
            <a:pPr lvl="2">
              <a:lnSpc>
                <a:spcPct val="110000"/>
              </a:lnSpc>
              <a:spcBef>
                <a:spcPts val="1400"/>
              </a:spcBef>
              <a:buFontTx/>
              <a:buNone/>
            </a:pPr>
            <a:r>
              <a:rPr lang="en-US" sz="2000" b="1" dirty="0">
                <a:solidFill>
                  <a:srgbClr val="0000FF"/>
                </a:solidFill>
                <a:latin typeface="Courier New" charset="0"/>
              </a:rPr>
              <a:t>.MODEL </a:t>
            </a:r>
            <a:r>
              <a:rPr lang="en-US" sz="2000" b="1" i="1" dirty="0" err="1">
                <a:solidFill>
                  <a:srgbClr val="0000FF"/>
                </a:solidFill>
                <a:latin typeface="Courier New" charset="0"/>
              </a:rPr>
              <a:t>memorymodel</a:t>
            </a:r>
            <a:r>
              <a:rPr lang="en-US" sz="2000" b="1" dirty="0">
                <a:solidFill>
                  <a:srgbClr val="0000FF"/>
                </a:solidFill>
                <a:latin typeface="Courier New" charset="0"/>
              </a:rPr>
              <a:t> [,</a:t>
            </a:r>
            <a:r>
              <a:rPr lang="en-US" sz="2000" b="1" i="1" dirty="0" err="1">
                <a:solidFill>
                  <a:srgbClr val="0000FF"/>
                </a:solidFill>
                <a:latin typeface="Courier New" charset="0"/>
              </a:rPr>
              <a:t>modeloptions</a:t>
            </a:r>
            <a:r>
              <a:rPr lang="en-US" sz="2000" b="1" dirty="0">
                <a:solidFill>
                  <a:srgbClr val="0000FF"/>
                </a:solidFill>
                <a:latin typeface="Courier New" charset="0"/>
              </a:rPr>
              <a:t>]</a:t>
            </a:r>
          </a:p>
          <a:p>
            <a:pPr>
              <a:lnSpc>
                <a:spcPct val="110000"/>
              </a:lnSpc>
              <a:spcBef>
                <a:spcPts val="1400"/>
              </a:spcBef>
            </a:pPr>
            <a:r>
              <a:rPr lang="en-US" i="1" dirty="0" err="1"/>
              <a:t>memorymodel</a:t>
            </a:r>
            <a:r>
              <a:rPr lang="en-US" dirty="0"/>
              <a:t> can be one of the following:</a:t>
            </a:r>
          </a:p>
          <a:p>
            <a:pPr lvl="1">
              <a:lnSpc>
                <a:spcPct val="110000"/>
              </a:lnSpc>
              <a:spcBef>
                <a:spcPts val="1400"/>
              </a:spcBef>
            </a:pPr>
            <a:r>
              <a:rPr lang="en-US" dirty="0"/>
              <a:t>tiny, small, medium, compact, large, huge, or flat</a:t>
            </a:r>
          </a:p>
          <a:p>
            <a:pPr>
              <a:lnSpc>
                <a:spcPct val="110000"/>
              </a:lnSpc>
              <a:spcBef>
                <a:spcPts val="1400"/>
              </a:spcBef>
            </a:pPr>
            <a:r>
              <a:rPr lang="en-US" i="1" dirty="0" err="1"/>
              <a:t>modeloptions</a:t>
            </a:r>
            <a:r>
              <a:rPr lang="en-US" dirty="0"/>
              <a:t> includes the language </a:t>
            </a:r>
            <a:r>
              <a:rPr lang="en-US" dirty="0" err="1"/>
              <a:t>specifier</a:t>
            </a:r>
            <a:r>
              <a:rPr lang="en-US" dirty="0"/>
              <a:t>:</a:t>
            </a:r>
          </a:p>
          <a:p>
            <a:pPr lvl="1">
              <a:lnSpc>
                <a:spcPct val="110000"/>
              </a:lnSpc>
              <a:spcBef>
                <a:spcPts val="1400"/>
              </a:spcBef>
            </a:pPr>
            <a:r>
              <a:rPr lang="en-US" dirty="0"/>
              <a:t>procedure naming scheme</a:t>
            </a:r>
          </a:p>
          <a:p>
            <a:pPr lvl="1">
              <a:lnSpc>
                <a:spcPct val="110000"/>
              </a:lnSpc>
              <a:spcBef>
                <a:spcPts val="1400"/>
              </a:spcBef>
            </a:pPr>
            <a:r>
              <a:rPr lang="en-US" dirty="0"/>
              <a:t>parameter passing conventions</a:t>
            </a:r>
          </a:p>
        </p:txBody>
      </p:sp>
    </p:spTree>
    <p:extLst>
      <p:ext uri="{BB962C8B-B14F-4D97-AF65-F5344CB8AC3E}">
        <p14:creationId xmlns:p14="http://schemas.microsoft.com/office/powerpoint/2010/main" xmlns="" val="4127513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Language Specifiers</a:t>
            </a:r>
          </a:p>
        </p:txBody>
      </p:sp>
      <p:sp>
        <p:nvSpPr>
          <p:cNvPr id="95235" name="Rectangle 3"/>
          <p:cNvSpPr>
            <a:spLocks noGrp="1" noChangeArrowheads="1"/>
          </p:cNvSpPr>
          <p:nvPr>
            <p:ph type="body" idx="1"/>
          </p:nvPr>
        </p:nvSpPr>
        <p:spPr>
          <a:xfrm>
            <a:off x="457200" y="1219200"/>
            <a:ext cx="8229600" cy="5562600"/>
          </a:xfrm>
        </p:spPr>
        <p:txBody>
          <a:bodyPr>
            <a:normAutofit/>
          </a:bodyPr>
          <a:lstStyle/>
          <a:p>
            <a:pPr>
              <a:spcBef>
                <a:spcPts val="1400"/>
              </a:spcBef>
            </a:pPr>
            <a:r>
              <a:rPr lang="en-US" dirty="0">
                <a:solidFill>
                  <a:srgbClr val="0000FF"/>
                </a:solidFill>
              </a:rPr>
              <a:t>C</a:t>
            </a:r>
            <a:r>
              <a:rPr lang="en-US" dirty="0">
                <a:solidFill>
                  <a:schemeClr val="tx2"/>
                </a:solidFill>
              </a:rPr>
              <a:t>:</a:t>
            </a:r>
          </a:p>
          <a:p>
            <a:pPr lvl="1">
              <a:spcBef>
                <a:spcPts val="1400"/>
              </a:spcBef>
            </a:pPr>
            <a:r>
              <a:rPr lang="en-US" dirty="0"/>
              <a:t>procedure arguments pushed on stack in reverse order (right to left)</a:t>
            </a:r>
          </a:p>
          <a:p>
            <a:pPr lvl="1">
              <a:spcBef>
                <a:spcPts val="1400"/>
              </a:spcBef>
            </a:pPr>
            <a:r>
              <a:rPr lang="en-US" dirty="0"/>
              <a:t>calling program cleans up the stack</a:t>
            </a:r>
          </a:p>
          <a:p>
            <a:pPr>
              <a:spcBef>
                <a:spcPts val="1400"/>
              </a:spcBef>
            </a:pPr>
            <a:r>
              <a:rPr lang="en-US" dirty="0" err="1">
                <a:solidFill>
                  <a:srgbClr val="0000FF"/>
                </a:solidFill>
              </a:rPr>
              <a:t>pascal</a:t>
            </a:r>
            <a:endParaRPr lang="en-US" dirty="0">
              <a:solidFill>
                <a:srgbClr val="0000FF"/>
              </a:solidFill>
            </a:endParaRPr>
          </a:p>
          <a:p>
            <a:pPr lvl="1">
              <a:spcBef>
                <a:spcPts val="1400"/>
              </a:spcBef>
            </a:pPr>
            <a:r>
              <a:rPr lang="en-US" dirty="0"/>
              <a:t>procedure arguments pushed in forward order (left to right)</a:t>
            </a:r>
          </a:p>
          <a:p>
            <a:pPr lvl="1">
              <a:spcBef>
                <a:spcPts val="1400"/>
              </a:spcBef>
            </a:pPr>
            <a:r>
              <a:rPr lang="en-US" dirty="0"/>
              <a:t>called procedure cleans up the stack</a:t>
            </a:r>
          </a:p>
          <a:p>
            <a:pPr>
              <a:spcBef>
                <a:spcPts val="1400"/>
              </a:spcBef>
            </a:pPr>
            <a:r>
              <a:rPr lang="en-US" dirty="0" err="1">
                <a:solidFill>
                  <a:srgbClr val="0000FF"/>
                </a:solidFill>
              </a:rPr>
              <a:t>stdcall</a:t>
            </a:r>
            <a:endParaRPr lang="en-US" dirty="0">
              <a:solidFill>
                <a:srgbClr val="0000FF"/>
              </a:solidFill>
            </a:endParaRPr>
          </a:p>
          <a:p>
            <a:pPr lvl="1">
              <a:spcBef>
                <a:spcPts val="1400"/>
              </a:spcBef>
            </a:pPr>
            <a:r>
              <a:rPr lang="en-US" dirty="0"/>
              <a:t>procedure arguments pushed on stack in reverse order (right to left)</a:t>
            </a:r>
          </a:p>
          <a:p>
            <a:pPr lvl="1">
              <a:spcBef>
                <a:spcPts val="1400"/>
              </a:spcBef>
            </a:pPr>
            <a:r>
              <a:rPr lang="en-US" dirty="0"/>
              <a:t>called procedure cleans up the stack</a:t>
            </a:r>
          </a:p>
        </p:txBody>
      </p:sp>
    </p:spTree>
    <p:extLst>
      <p:ext uri="{BB962C8B-B14F-4D97-AF65-F5344CB8AC3E}">
        <p14:creationId xmlns:p14="http://schemas.microsoft.com/office/powerpoint/2010/main" xmlns="" val="25526529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Explicit Access to Stack Parameters</a:t>
            </a:r>
          </a:p>
        </p:txBody>
      </p:sp>
      <p:sp>
        <p:nvSpPr>
          <p:cNvPr id="96259" name="Rectangle 3"/>
          <p:cNvSpPr>
            <a:spLocks noGrp="1" noChangeArrowheads="1"/>
          </p:cNvSpPr>
          <p:nvPr>
            <p:ph type="body" idx="1"/>
          </p:nvPr>
        </p:nvSpPr>
        <p:spPr>
          <a:xfrm>
            <a:off x="685800" y="1371600"/>
            <a:ext cx="7772400" cy="4876800"/>
          </a:xfrm>
        </p:spPr>
        <p:txBody>
          <a:bodyPr>
            <a:normAutofit/>
          </a:bodyPr>
          <a:lstStyle/>
          <a:p>
            <a:pPr>
              <a:lnSpc>
                <a:spcPct val="110000"/>
              </a:lnSpc>
              <a:spcBef>
                <a:spcPts val="1400"/>
              </a:spcBef>
            </a:pPr>
            <a:r>
              <a:rPr lang="en-US" dirty="0"/>
              <a:t>A procedure can explicitly access stack parameters using constant offsets from EBP</a:t>
            </a:r>
            <a:r>
              <a:rPr lang="en-US" baseline="30000" dirty="0"/>
              <a:t>1</a:t>
            </a:r>
            <a:r>
              <a:rPr lang="en-US" dirty="0"/>
              <a:t>.</a:t>
            </a:r>
          </a:p>
          <a:p>
            <a:pPr lvl="1">
              <a:lnSpc>
                <a:spcPct val="110000"/>
              </a:lnSpc>
              <a:spcBef>
                <a:spcPts val="1400"/>
              </a:spcBef>
            </a:pPr>
            <a:r>
              <a:rPr lang="en-US" dirty="0"/>
              <a:t>Example: [</a:t>
            </a:r>
            <a:r>
              <a:rPr lang="en-US" dirty="0" err="1"/>
              <a:t>ebp</a:t>
            </a:r>
            <a:r>
              <a:rPr lang="en-US" dirty="0"/>
              <a:t> + 8]</a:t>
            </a:r>
          </a:p>
          <a:p>
            <a:pPr>
              <a:lnSpc>
                <a:spcPct val="110000"/>
              </a:lnSpc>
              <a:spcBef>
                <a:spcPts val="1400"/>
              </a:spcBef>
            </a:pPr>
            <a:r>
              <a:rPr lang="en-US" dirty="0"/>
              <a:t>EBP is often called the </a:t>
            </a:r>
            <a:r>
              <a:rPr lang="en-US" i="1" dirty="0">
                <a:solidFill>
                  <a:srgbClr val="0000FF"/>
                </a:solidFill>
              </a:rPr>
              <a:t>base pointer</a:t>
            </a:r>
            <a:r>
              <a:rPr lang="en-US" dirty="0"/>
              <a:t> or </a:t>
            </a:r>
            <a:r>
              <a:rPr lang="en-US" i="1" dirty="0">
                <a:solidFill>
                  <a:srgbClr val="0000FF"/>
                </a:solidFill>
              </a:rPr>
              <a:t>frame pointer </a:t>
            </a:r>
            <a:r>
              <a:rPr lang="en-US" dirty="0"/>
              <a:t>because it holds the base address of the stack frame.</a:t>
            </a:r>
          </a:p>
          <a:p>
            <a:pPr>
              <a:lnSpc>
                <a:spcPct val="110000"/>
              </a:lnSpc>
              <a:spcBef>
                <a:spcPts val="1400"/>
              </a:spcBef>
            </a:pPr>
            <a:r>
              <a:rPr lang="en-US" dirty="0"/>
              <a:t>EBP does not change value during the procedure.</a:t>
            </a:r>
          </a:p>
          <a:p>
            <a:pPr>
              <a:lnSpc>
                <a:spcPct val="110000"/>
              </a:lnSpc>
              <a:spcBef>
                <a:spcPts val="1400"/>
              </a:spcBef>
            </a:pPr>
            <a:r>
              <a:rPr lang="en-US" dirty="0"/>
              <a:t>EBP must be restored to its original value when a procedure returns.</a:t>
            </a:r>
          </a:p>
        </p:txBody>
      </p:sp>
      <p:sp>
        <p:nvSpPr>
          <p:cNvPr id="96260" name="Text Box 4"/>
          <p:cNvSpPr txBox="1">
            <a:spLocks noChangeArrowheads="1"/>
          </p:cNvSpPr>
          <p:nvPr/>
        </p:nvSpPr>
        <p:spPr bwMode="auto">
          <a:xfrm>
            <a:off x="533400" y="6212413"/>
            <a:ext cx="7467600" cy="569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b="1" baseline="30000" dirty="0">
                <a:latin typeface="Times New Roman" pitchFamily="18" charset="0"/>
                <a:cs typeface="Times New Roman" pitchFamily="18" charset="0"/>
              </a:rPr>
              <a:t>1</a:t>
            </a:r>
            <a:r>
              <a:rPr lang="en-US" sz="1900" b="1" dirty="0">
                <a:latin typeface="Times New Roman" pitchFamily="18" charset="0"/>
                <a:cs typeface="Times New Roman" pitchFamily="18" charset="0"/>
              </a:rPr>
              <a:t>  </a:t>
            </a:r>
            <a:r>
              <a:rPr lang="en-US" sz="1900" b="1" dirty="0" smtClean="0">
                <a:latin typeface="Times New Roman" pitchFamily="18" charset="0"/>
                <a:cs typeface="Times New Roman" pitchFamily="18" charset="0"/>
              </a:rPr>
              <a:t>BP </a:t>
            </a:r>
            <a:r>
              <a:rPr lang="en-US" sz="1900" b="1" dirty="0">
                <a:latin typeface="Times New Roman" pitchFamily="18" charset="0"/>
                <a:cs typeface="Times New Roman" pitchFamily="18" charset="0"/>
              </a:rPr>
              <a:t>in Real-address mode</a:t>
            </a:r>
          </a:p>
        </p:txBody>
      </p:sp>
    </p:spTree>
    <p:extLst>
      <p:ext uri="{BB962C8B-B14F-4D97-AF65-F5344CB8AC3E}">
        <p14:creationId xmlns:p14="http://schemas.microsoft.com/office/powerpoint/2010/main" xmlns="" val="4728666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Stack Frame Example</a:t>
            </a:r>
            <a:r>
              <a:rPr lang="en-US" sz="2400"/>
              <a:t>  (1 of 2)</a:t>
            </a:r>
            <a:endParaRPr lang="en-US"/>
          </a:p>
        </p:txBody>
      </p:sp>
      <p:sp>
        <p:nvSpPr>
          <p:cNvPr id="123909" name="Text Box 5"/>
          <p:cNvSpPr txBox="1">
            <a:spLocks noChangeArrowheads="1"/>
          </p:cNvSpPr>
          <p:nvPr/>
        </p:nvSpPr>
        <p:spPr bwMode="auto">
          <a:xfrm>
            <a:off x="914400" y="1143000"/>
            <a:ext cx="7086600"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a:latin typeface="Courier New" charset="0"/>
              </a:rPr>
              <a:t>sum DWORD ?</a:t>
            </a:r>
          </a:p>
          <a:p>
            <a:r>
              <a:rPr lang="en-US" sz="2000" b="1" dirty="0">
                <a:latin typeface="Courier New" charset="0"/>
              </a:rPr>
              <a:t>.code</a:t>
            </a:r>
          </a:p>
          <a:p>
            <a:r>
              <a:rPr lang="en-US" sz="2000" b="1" dirty="0">
                <a:latin typeface="Courier New" charset="0"/>
              </a:rPr>
              <a:t>	push 6 </a:t>
            </a:r>
            <a:r>
              <a:rPr lang="en-US" sz="2000" b="1" dirty="0" smtClean="0">
                <a:latin typeface="Courier New" charset="0"/>
              </a:rPr>
              <a:t>        ; </a:t>
            </a:r>
            <a:r>
              <a:rPr lang="en-US" sz="2000" b="1" dirty="0">
                <a:latin typeface="Courier New" charset="0"/>
              </a:rPr>
              <a:t>second argument</a:t>
            </a:r>
          </a:p>
          <a:p>
            <a:r>
              <a:rPr lang="en-US" sz="2000" b="1" dirty="0">
                <a:latin typeface="Courier New" charset="0"/>
              </a:rPr>
              <a:t>	push 5 </a:t>
            </a:r>
            <a:r>
              <a:rPr lang="en-US" sz="2000" b="1" dirty="0" smtClean="0">
                <a:latin typeface="Courier New" charset="0"/>
              </a:rPr>
              <a:t>        ; </a:t>
            </a:r>
            <a:r>
              <a:rPr lang="en-US" sz="2000" b="1" dirty="0">
                <a:latin typeface="Courier New" charset="0"/>
              </a:rPr>
              <a:t>first argument</a:t>
            </a:r>
          </a:p>
          <a:p>
            <a:r>
              <a:rPr lang="en-US" sz="2000" b="1" dirty="0">
                <a:latin typeface="Courier New" charset="0"/>
              </a:rPr>
              <a:t>	call </a:t>
            </a:r>
            <a:r>
              <a:rPr lang="en-US" sz="2000" b="1" dirty="0" err="1" smtClean="0">
                <a:latin typeface="Courier New" charset="0"/>
              </a:rPr>
              <a:t>AddTwo</a:t>
            </a:r>
            <a:r>
              <a:rPr lang="en-US" sz="2000" b="1" dirty="0">
                <a:latin typeface="Courier New" charset="0"/>
              </a:rPr>
              <a:t> </a:t>
            </a:r>
            <a:r>
              <a:rPr lang="en-US" sz="2000" b="1" dirty="0" smtClean="0">
                <a:latin typeface="Courier New" charset="0"/>
              </a:rPr>
              <a:t>   ; </a:t>
            </a:r>
            <a:r>
              <a:rPr lang="en-US" sz="2000" b="1" dirty="0">
                <a:latin typeface="Courier New" charset="0"/>
              </a:rPr>
              <a:t>EAX = sum</a:t>
            </a: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sum,</a:t>
            </a:r>
            <a:r>
              <a:rPr lang="en-US" sz="2000" b="1" dirty="0" err="1" smtClean="0">
                <a:latin typeface="Courier New" charset="0"/>
              </a:rPr>
              <a:t>eax</a:t>
            </a:r>
            <a:r>
              <a:rPr lang="en-US" sz="2000" b="1" dirty="0">
                <a:latin typeface="Courier New" charset="0"/>
              </a:rPr>
              <a:t> </a:t>
            </a:r>
            <a:r>
              <a:rPr lang="en-US" sz="2000" b="1" dirty="0" smtClean="0">
                <a:latin typeface="Courier New" charset="0"/>
              </a:rPr>
              <a:t>  ; </a:t>
            </a:r>
            <a:r>
              <a:rPr lang="en-US" sz="2000" b="1" dirty="0">
                <a:latin typeface="Courier New" charset="0"/>
              </a:rPr>
              <a:t>save the sum</a:t>
            </a:r>
          </a:p>
        </p:txBody>
      </p:sp>
      <p:sp>
        <p:nvSpPr>
          <p:cNvPr id="123911" name="Text Box 7"/>
          <p:cNvSpPr txBox="1">
            <a:spLocks noChangeArrowheads="1"/>
          </p:cNvSpPr>
          <p:nvPr/>
        </p:nvSpPr>
        <p:spPr bwMode="auto">
          <a:xfrm>
            <a:off x="762000" y="4038600"/>
            <a:ext cx="289560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AddTwo</a:t>
            </a:r>
            <a:r>
              <a:rPr lang="en-US" sz="2000" b="1" dirty="0">
                <a:latin typeface="Courier New" charset="0"/>
              </a:rPr>
              <a:t> PROC</a:t>
            </a:r>
          </a:p>
          <a:p>
            <a:r>
              <a:rPr lang="en-US" sz="2000" b="1" dirty="0">
                <a:latin typeface="Courier New" charset="0"/>
              </a:rPr>
              <a:t>	push </a:t>
            </a:r>
            <a:r>
              <a:rPr lang="en-US" sz="2000" b="1" dirty="0" err="1">
                <a:latin typeface="Courier New" charset="0"/>
              </a:rPr>
              <a:t>ebp</a:t>
            </a:r>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ebp,esp</a:t>
            </a:r>
            <a:endParaRPr lang="en-US" sz="2000" b="1" dirty="0">
              <a:latin typeface="Courier New" charset="0"/>
            </a:endParaRPr>
          </a:p>
          <a:p>
            <a:r>
              <a:rPr lang="en-US" sz="2000" b="1" dirty="0">
                <a:latin typeface="Courier New" charset="0"/>
              </a:rPr>
              <a:t>	.</a:t>
            </a:r>
          </a:p>
          <a:p>
            <a:r>
              <a:rPr lang="en-US" sz="2000" b="1" dirty="0">
                <a:latin typeface="Courier New" charset="0"/>
              </a:rPr>
              <a:t>	.</a:t>
            </a:r>
          </a:p>
        </p:txBody>
      </p:sp>
      <p:graphicFrame>
        <p:nvGraphicFramePr>
          <p:cNvPr id="123912" name="Object 8"/>
          <p:cNvGraphicFramePr>
            <a:graphicFrameLocks noChangeAspect="1"/>
          </p:cNvGraphicFramePr>
          <p:nvPr>
            <p:extLst>
              <p:ext uri="{D42A27DB-BD31-4B8C-83A1-F6EECF244321}">
                <p14:modId xmlns:p14="http://schemas.microsoft.com/office/powerpoint/2010/main" xmlns="" val="3069893740"/>
              </p:ext>
            </p:extLst>
          </p:nvPr>
        </p:nvGraphicFramePr>
        <p:xfrm>
          <a:off x="3657600" y="3810000"/>
          <a:ext cx="5000129" cy="2514600"/>
        </p:xfrm>
        <a:graphic>
          <a:graphicData uri="http://schemas.openxmlformats.org/presentationml/2006/ole">
            <p:oleObj spid="_x0000_s69728" name="VISIO" r:id="rId3" imgW="2442972" imgH="1069848" progId="">
              <p:embed/>
            </p:oleObj>
          </a:graphicData>
        </a:graphic>
      </p:graphicFrame>
    </p:spTree>
    <p:extLst>
      <p:ext uri="{BB962C8B-B14F-4D97-AF65-F5344CB8AC3E}">
        <p14:creationId xmlns:p14="http://schemas.microsoft.com/office/powerpoint/2010/main" xmlns="" val="28843101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AddTwo Procedure</a:t>
            </a:r>
            <a:r>
              <a:rPr lang="en-US" sz="2400"/>
              <a:t>  (1 of 3)</a:t>
            </a:r>
          </a:p>
        </p:txBody>
      </p:sp>
      <p:sp>
        <p:nvSpPr>
          <p:cNvPr id="143363" name="Text Box 3"/>
          <p:cNvSpPr txBox="1">
            <a:spLocks noChangeArrowheads="1"/>
          </p:cNvSpPr>
          <p:nvPr/>
        </p:nvSpPr>
        <p:spPr bwMode="auto">
          <a:xfrm>
            <a:off x="2514600" y="2057400"/>
            <a:ext cx="4114800"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AddTwo</a:t>
            </a:r>
            <a:r>
              <a:rPr lang="en-US" sz="2000" b="1" dirty="0">
                <a:latin typeface="Courier New" charset="0"/>
              </a:rPr>
              <a:t> PROC,</a:t>
            </a:r>
          </a:p>
          <a:p>
            <a:r>
              <a:rPr lang="en-US" sz="2000" b="1" dirty="0">
                <a:latin typeface="Courier New" charset="0"/>
              </a:rPr>
              <a:t>	val1:DWORD, val2:DWORD</a:t>
            </a:r>
          </a:p>
          <a:p>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eax,val1</a:t>
            </a:r>
          </a:p>
          <a:p>
            <a:r>
              <a:rPr lang="en-US" sz="2000" b="1" dirty="0">
                <a:latin typeface="Courier New" charset="0"/>
              </a:rPr>
              <a:t>	add eax,val2</a:t>
            </a:r>
          </a:p>
          <a:p>
            <a:endParaRPr lang="en-US" sz="2000" b="1" dirty="0">
              <a:latin typeface="Courier New" charset="0"/>
            </a:endParaRPr>
          </a:p>
          <a:p>
            <a:r>
              <a:rPr lang="en-US" sz="2000" b="1" dirty="0">
                <a:latin typeface="Courier New" charset="0"/>
              </a:rPr>
              <a:t>	ret</a:t>
            </a:r>
          </a:p>
          <a:p>
            <a:r>
              <a:rPr lang="en-US" sz="2000" b="1" dirty="0" err="1">
                <a:latin typeface="Courier New" charset="0"/>
              </a:rPr>
              <a:t>AddTwo</a:t>
            </a:r>
            <a:r>
              <a:rPr lang="en-US" sz="2000" b="1" dirty="0">
                <a:latin typeface="Courier New" charset="0"/>
              </a:rPr>
              <a:t> ENDP</a:t>
            </a:r>
          </a:p>
        </p:txBody>
      </p:sp>
      <p:sp>
        <p:nvSpPr>
          <p:cNvPr id="143364" name="Text Box 4"/>
          <p:cNvSpPr txBox="1">
            <a:spLocks noChangeArrowheads="1"/>
          </p:cNvSpPr>
          <p:nvPr/>
        </p:nvSpPr>
        <p:spPr bwMode="auto">
          <a:xfrm>
            <a:off x="838200" y="1066800"/>
            <a:ext cx="76962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90513" indent="-290513">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b="0" dirty="0">
                <a:latin typeface="Arial" charset="0"/>
              </a:rPr>
              <a:t>Recall the </a:t>
            </a:r>
            <a:r>
              <a:rPr lang="en-US" b="0" dirty="0" err="1">
                <a:latin typeface="Arial" charset="0"/>
              </a:rPr>
              <a:t>AddTwo</a:t>
            </a:r>
            <a:r>
              <a:rPr lang="en-US" b="0" dirty="0">
                <a:latin typeface="Arial" charset="0"/>
              </a:rPr>
              <a:t> Procedure</a:t>
            </a:r>
          </a:p>
        </p:txBody>
      </p:sp>
    </p:spTree>
    <p:extLst>
      <p:ext uri="{BB962C8B-B14F-4D97-AF65-F5344CB8AC3E}">
        <p14:creationId xmlns:p14="http://schemas.microsoft.com/office/powerpoint/2010/main" xmlns="" val="19757157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AddTwo Procedure</a:t>
            </a:r>
            <a:r>
              <a:rPr lang="en-US" sz="2400"/>
              <a:t>  (2 of 3)</a:t>
            </a:r>
          </a:p>
        </p:txBody>
      </p:sp>
      <p:sp>
        <p:nvSpPr>
          <p:cNvPr id="142339" name="Text Box 3"/>
          <p:cNvSpPr txBox="1">
            <a:spLocks noChangeArrowheads="1"/>
          </p:cNvSpPr>
          <p:nvPr/>
        </p:nvSpPr>
        <p:spPr bwMode="auto">
          <a:xfrm>
            <a:off x="914400" y="2133600"/>
            <a:ext cx="4038600" cy="3733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AddTwo</a:t>
            </a:r>
            <a:r>
              <a:rPr lang="en-US" sz="2000" b="1" dirty="0">
                <a:latin typeface="Courier New" charset="0"/>
              </a:rPr>
              <a:t> PROC,</a:t>
            </a:r>
          </a:p>
          <a:p>
            <a:r>
              <a:rPr lang="en-US" sz="2000" b="1" dirty="0">
                <a:latin typeface="Courier New" charset="0"/>
              </a:rPr>
              <a:t>val1:DWORD, val2:DWORD</a:t>
            </a:r>
          </a:p>
          <a:p>
            <a:r>
              <a:rPr lang="en-US" sz="2000" b="1" dirty="0">
                <a:solidFill>
                  <a:srgbClr val="0000FF"/>
                </a:solidFill>
                <a:latin typeface="Courier New" charset="0"/>
              </a:rPr>
              <a:t>	push </a:t>
            </a:r>
            <a:r>
              <a:rPr lang="en-US" sz="2000" b="1" dirty="0" err="1">
                <a:solidFill>
                  <a:srgbClr val="0000FF"/>
                </a:solidFill>
                <a:latin typeface="Courier New" charset="0"/>
              </a:rPr>
              <a:t>ebp</a:t>
            </a:r>
            <a:endParaRPr lang="en-US" sz="2000" b="1" dirty="0">
              <a:solidFill>
                <a:srgbClr val="0000FF"/>
              </a:solidFill>
              <a:latin typeface="Courier New" charset="0"/>
            </a:endParaRPr>
          </a:p>
          <a:p>
            <a:r>
              <a:rPr lang="en-US" sz="2000" b="1" dirty="0">
                <a:solidFill>
                  <a:srgbClr val="0000FF"/>
                </a:solidFill>
                <a:latin typeface="Courier New" charset="0"/>
              </a:rPr>
              <a:t>	</a:t>
            </a:r>
            <a:r>
              <a:rPr lang="en-US" sz="2000" b="1" dirty="0" err="1">
                <a:solidFill>
                  <a:srgbClr val="0000FF"/>
                </a:solidFill>
                <a:latin typeface="Courier New" charset="0"/>
              </a:rPr>
              <a:t>mov</a:t>
            </a:r>
            <a:r>
              <a:rPr lang="en-US" sz="2000" b="1" dirty="0">
                <a:solidFill>
                  <a:srgbClr val="0000FF"/>
                </a:solidFill>
                <a:latin typeface="Courier New" charset="0"/>
              </a:rPr>
              <a:t>  </a:t>
            </a:r>
            <a:r>
              <a:rPr lang="en-US" sz="2000" b="1" dirty="0" err="1">
                <a:solidFill>
                  <a:srgbClr val="0000FF"/>
                </a:solidFill>
                <a:latin typeface="Courier New" charset="0"/>
              </a:rPr>
              <a:t>ebp</a:t>
            </a:r>
            <a:r>
              <a:rPr lang="en-US" sz="2000" b="1" dirty="0">
                <a:solidFill>
                  <a:srgbClr val="0000FF"/>
                </a:solidFill>
                <a:latin typeface="Courier New" charset="0"/>
              </a:rPr>
              <a:t>, </a:t>
            </a:r>
            <a:r>
              <a:rPr lang="en-US" sz="2000" b="1" dirty="0" err="1">
                <a:solidFill>
                  <a:srgbClr val="0000FF"/>
                </a:solidFill>
                <a:latin typeface="Courier New" charset="0"/>
              </a:rPr>
              <a:t>esp</a:t>
            </a:r>
            <a:endParaRPr lang="en-US" sz="2000" b="1" dirty="0">
              <a:solidFill>
                <a:srgbClr val="0000FF"/>
              </a:solidFill>
              <a:latin typeface="Courier New" charset="0"/>
            </a:endParaRPr>
          </a:p>
          <a:p>
            <a:r>
              <a:rPr lang="en-US" sz="2000" b="1" dirty="0">
                <a:latin typeface="Courier New" charset="0"/>
              </a:rPr>
              <a:t>	</a:t>
            </a:r>
          </a:p>
          <a:p>
            <a:r>
              <a:rPr lang="en-US" sz="2000" b="1" dirty="0">
                <a:latin typeface="Courier New" charset="0"/>
              </a:rPr>
              <a:t>	</a:t>
            </a:r>
            <a:r>
              <a:rPr lang="en-US" sz="2000" b="1" dirty="0" err="1">
                <a:latin typeface="Courier New" charset="0"/>
              </a:rPr>
              <a:t>mov</a:t>
            </a:r>
            <a:r>
              <a:rPr lang="en-US" sz="2000" b="1" dirty="0">
                <a:latin typeface="Courier New" charset="0"/>
              </a:rPr>
              <a:t>  eax,val1</a:t>
            </a:r>
          </a:p>
          <a:p>
            <a:r>
              <a:rPr lang="en-US" sz="2000" b="1" dirty="0">
                <a:latin typeface="Courier New" charset="0"/>
              </a:rPr>
              <a:t>	add  eax,val2</a:t>
            </a:r>
          </a:p>
          <a:p>
            <a:r>
              <a:rPr lang="en-US" sz="2000" b="1" dirty="0">
                <a:solidFill>
                  <a:srgbClr val="0000FF"/>
                </a:solidFill>
                <a:latin typeface="Courier New" charset="0"/>
              </a:rPr>
              <a:t>	</a:t>
            </a:r>
          </a:p>
          <a:p>
            <a:r>
              <a:rPr lang="en-US" sz="2000" b="1" dirty="0">
                <a:solidFill>
                  <a:srgbClr val="0000FF"/>
                </a:solidFill>
                <a:latin typeface="Courier New" charset="0"/>
              </a:rPr>
              <a:t>	leave</a:t>
            </a:r>
          </a:p>
          <a:p>
            <a:r>
              <a:rPr lang="en-US" sz="2000" b="1" dirty="0">
                <a:solidFill>
                  <a:srgbClr val="0000FF"/>
                </a:solidFill>
                <a:latin typeface="Courier New" charset="0"/>
              </a:rPr>
              <a:t>	ret  8</a:t>
            </a:r>
          </a:p>
          <a:p>
            <a:r>
              <a:rPr lang="en-US" sz="2000" b="1" dirty="0" err="1">
                <a:latin typeface="Courier New" charset="0"/>
              </a:rPr>
              <a:t>AddTwo</a:t>
            </a:r>
            <a:r>
              <a:rPr lang="en-US" sz="2000" b="1" dirty="0">
                <a:latin typeface="Courier New" charset="0"/>
              </a:rPr>
              <a:t> ENDP</a:t>
            </a:r>
          </a:p>
        </p:txBody>
      </p:sp>
      <p:sp>
        <p:nvSpPr>
          <p:cNvPr id="142340" name="Text Box 4"/>
          <p:cNvSpPr txBox="1">
            <a:spLocks noChangeArrowheads="1"/>
          </p:cNvSpPr>
          <p:nvPr/>
        </p:nvSpPr>
        <p:spPr bwMode="auto">
          <a:xfrm>
            <a:off x="838200" y="10668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90513" indent="-290513">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buFontTx/>
              <a:buChar char="•"/>
            </a:pPr>
            <a:r>
              <a:rPr lang="en-US" b="0" dirty="0">
                <a:latin typeface="Arial" charset="0"/>
              </a:rPr>
              <a:t>MASM generates the following code when we assemble </a:t>
            </a:r>
            <a:r>
              <a:rPr lang="en-US" b="0" dirty="0" err="1">
                <a:latin typeface="Arial" charset="0"/>
              </a:rPr>
              <a:t>AddTwo</a:t>
            </a:r>
            <a:r>
              <a:rPr lang="en-US" b="0" dirty="0">
                <a:latin typeface="Arial" charset="0"/>
              </a:rPr>
              <a:t> (from the previous panel):</a:t>
            </a:r>
          </a:p>
        </p:txBody>
      </p:sp>
      <p:sp>
        <p:nvSpPr>
          <p:cNvPr id="142341" name="Text Box 5"/>
          <p:cNvSpPr txBox="1">
            <a:spLocks noChangeArrowheads="1"/>
          </p:cNvSpPr>
          <p:nvPr/>
        </p:nvSpPr>
        <p:spPr bwMode="auto">
          <a:xfrm>
            <a:off x="5334000" y="3352800"/>
            <a:ext cx="274320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mov</a:t>
            </a:r>
            <a:r>
              <a:rPr lang="en-US" sz="2000" b="1" dirty="0">
                <a:latin typeface="Courier New" charset="0"/>
              </a:rPr>
              <a:t>  </a:t>
            </a:r>
            <a:r>
              <a:rPr lang="en-US" sz="2000" b="1" dirty="0" err="1">
                <a:latin typeface="Courier New" charset="0"/>
              </a:rPr>
              <a:t>esp,ebp</a:t>
            </a:r>
            <a:endParaRPr lang="en-US" sz="2000" b="1" dirty="0">
              <a:latin typeface="Courier New" charset="0"/>
            </a:endParaRPr>
          </a:p>
          <a:p>
            <a:r>
              <a:rPr lang="en-US" sz="2000" b="1" dirty="0">
                <a:latin typeface="Courier New" charset="0"/>
              </a:rPr>
              <a:t>pop  </a:t>
            </a:r>
            <a:r>
              <a:rPr lang="en-US" sz="2000" b="1" dirty="0" err="1">
                <a:latin typeface="Courier New" charset="0"/>
              </a:rPr>
              <a:t>ebp</a:t>
            </a:r>
            <a:endParaRPr lang="en-US" sz="2000" b="1" dirty="0">
              <a:latin typeface="Courier New" charset="0"/>
            </a:endParaRPr>
          </a:p>
        </p:txBody>
      </p:sp>
      <p:sp>
        <p:nvSpPr>
          <p:cNvPr id="142342" name="Text Box 6"/>
          <p:cNvSpPr txBox="1">
            <a:spLocks noChangeArrowheads="1"/>
          </p:cNvSpPr>
          <p:nvPr/>
        </p:nvSpPr>
        <p:spPr bwMode="auto">
          <a:xfrm>
            <a:off x="5334000" y="2514600"/>
            <a:ext cx="3505200" cy="892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000" b="0" dirty="0">
                <a:latin typeface="Arial"/>
                <a:cs typeface="Arial"/>
              </a:rPr>
              <a:t>The LEAVE instruction is shorthand for:</a:t>
            </a:r>
          </a:p>
        </p:txBody>
      </p:sp>
      <p:cxnSp>
        <p:nvCxnSpPr>
          <p:cNvPr id="3" name="Straight Arrow Connector 2"/>
          <p:cNvCxnSpPr/>
          <p:nvPr/>
        </p:nvCxnSpPr>
        <p:spPr>
          <a:xfrm flipV="1">
            <a:off x="2362200" y="4038600"/>
            <a:ext cx="2895600" cy="9144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043981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AddSub Procedure</a:t>
            </a:r>
            <a:r>
              <a:rPr lang="en-US" sz="2400"/>
              <a:t>  (3 of 3)</a:t>
            </a:r>
            <a:endParaRPr lang="en-US"/>
          </a:p>
        </p:txBody>
      </p:sp>
      <p:sp>
        <p:nvSpPr>
          <p:cNvPr id="124932" name="Text Box 4"/>
          <p:cNvSpPr txBox="1">
            <a:spLocks noChangeArrowheads="1"/>
          </p:cNvSpPr>
          <p:nvPr/>
        </p:nvSpPr>
        <p:spPr bwMode="auto">
          <a:xfrm>
            <a:off x="990600" y="3352800"/>
            <a:ext cx="7924800"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AddTwo</a:t>
            </a:r>
            <a:r>
              <a:rPr lang="en-US" sz="2000" b="1" dirty="0">
                <a:latin typeface="Courier New" charset="0"/>
              </a:rPr>
              <a:t> PROC</a:t>
            </a:r>
          </a:p>
          <a:p>
            <a:pPr lvl="1"/>
            <a:r>
              <a:rPr lang="en-US" sz="2000" b="1" dirty="0">
                <a:solidFill>
                  <a:srgbClr val="0000FF"/>
                </a:solidFill>
                <a:latin typeface="Courier New" charset="0"/>
              </a:rPr>
              <a:t>push </a:t>
            </a:r>
            <a:r>
              <a:rPr lang="en-US" sz="2000" b="1" dirty="0" err="1">
                <a:solidFill>
                  <a:srgbClr val="0000FF"/>
                </a:solidFill>
                <a:latin typeface="Courier New" charset="0"/>
              </a:rPr>
              <a:t>ebp</a:t>
            </a:r>
            <a:endParaRPr lang="en-US" sz="2000" b="1" dirty="0">
              <a:solidFill>
                <a:srgbClr val="0000FF"/>
              </a:solidFill>
              <a:latin typeface="Courier New" charset="0"/>
            </a:endParaRPr>
          </a:p>
          <a:p>
            <a:pPr lvl="1"/>
            <a:r>
              <a:rPr lang="en-US" sz="2000" b="1" dirty="0" err="1">
                <a:solidFill>
                  <a:srgbClr val="0000FF"/>
                </a:solidFill>
                <a:latin typeface="Courier New" charset="0"/>
              </a:rPr>
              <a:t>mov</a:t>
            </a:r>
            <a:r>
              <a:rPr lang="en-US" sz="2000" b="1" dirty="0">
                <a:solidFill>
                  <a:srgbClr val="0000FF"/>
                </a:solidFill>
                <a:latin typeface="Courier New" charset="0"/>
              </a:rPr>
              <a:t> </a:t>
            </a:r>
            <a:r>
              <a:rPr lang="en-US" sz="2000" b="1" dirty="0" err="1">
                <a:solidFill>
                  <a:srgbClr val="0000FF"/>
                </a:solidFill>
                <a:latin typeface="Courier New" charset="0"/>
              </a:rPr>
              <a:t>ebp,esp</a:t>
            </a:r>
            <a:r>
              <a:rPr lang="en-US" sz="2000" b="1" dirty="0">
                <a:latin typeface="Courier New" charset="0"/>
              </a:rPr>
              <a:t>	; base of stack frame</a:t>
            </a:r>
          </a:p>
          <a:p>
            <a:pPr lvl="1"/>
            <a:r>
              <a:rPr lang="en-US" sz="2000" b="1" dirty="0" err="1">
                <a:latin typeface="Courier New" charset="0"/>
              </a:rPr>
              <a:t>mov</a:t>
            </a:r>
            <a:r>
              <a:rPr lang="en-US" sz="2000" b="1" dirty="0">
                <a:latin typeface="Courier New" charset="0"/>
              </a:rPr>
              <a:t> </a:t>
            </a:r>
            <a:r>
              <a:rPr lang="en-US" sz="2000" b="1" dirty="0" err="1">
                <a:latin typeface="Courier New" charset="0"/>
              </a:rPr>
              <a:t>eax</a:t>
            </a:r>
            <a:r>
              <a:rPr lang="en-US" sz="2000" b="1" dirty="0">
                <a:latin typeface="Courier New" charset="0"/>
              </a:rPr>
              <a:t>,[</a:t>
            </a:r>
            <a:r>
              <a:rPr lang="en-US" sz="2000" b="1" dirty="0" err="1">
                <a:latin typeface="Courier New" charset="0"/>
              </a:rPr>
              <a:t>ebp</a:t>
            </a:r>
            <a:r>
              <a:rPr lang="en-US" sz="2000" b="1" dirty="0">
                <a:latin typeface="Courier New" charset="0"/>
              </a:rPr>
              <a:t> + 12]	; second argument (6)</a:t>
            </a:r>
          </a:p>
          <a:p>
            <a:pPr lvl="1"/>
            <a:r>
              <a:rPr lang="en-US" sz="2000" b="1" dirty="0">
                <a:latin typeface="Courier New" charset="0"/>
              </a:rPr>
              <a:t>add </a:t>
            </a:r>
            <a:r>
              <a:rPr lang="en-US" sz="2000" b="1" dirty="0" err="1">
                <a:latin typeface="Courier New" charset="0"/>
              </a:rPr>
              <a:t>eax</a:t>
            </a:r>
            <a:r>
              <a:rPr lang="en-US" sz="2000" b="1" dirty="0">
                <a:latin typeface="Courier New" charset="0"/>
              </a:rPr>
              <a:t>,[</a:t>
            </a:r>
            <a:r>
              <a:rPr lang="en-US" sz="2000" b="1" dirty="0" err="1">
                <a:latin typeface="Courier New" charset="0"/>
              </a:rPr>
              <a:t>ebp</a:t>
            </a:r>
            <a:r>
              <a:rPr lang="en-US" sz="2000" b="1" dirty="0">
                <a:latin typeface="Courier New" charset="0"/>
              </a:rPr>
              <a:t> + 8]	; first argument (5)</a:t>
            </a:r>
          </a:p>
          <a:p>
            <a:pPr lvl="1"/>
            <a:r>
              <a:rPr lang="en-US" sz="2000" b="1" dirty="0">
                <a:solidFill>
                  <a:srgbClr val="0000FF"/>
                </a:solidFill>
                <a:latin typeface="Courier New" charset="0"/>
              </a:rPr>
              <a:t>leave</a:t>
            </a:r>
          </a:p>
          <a:p>
            <a:pPr lvl="1"/>
            <a:r>
              <a:rPr lang="en-US" sz="2000" b="1" dirty="0">
                <a:solidFill>
                  <a:srgbClr val="0000FF"/>
                </a:solidFill>
                <a:latin typeface="Courier New" charset="0"/>
              </a:rPr>
              <a:t>ret 8</a:t>
            </a:r>
          </a:p>
          <a:p>
            <a:r>
              <a:rPr lang="en-US" sz="2000" b="1" dirty="0" err="1">
                <a:latin typeface="Courier New" charset="0"/>
              </a:rPr>
              <a:t>AddTwo</a:t>
            </a:r>
            <a:r>
              <a:rPr lang="en-US" sz="2000" b="1" dirty="0">
                <a:latin typeface="Courier New" charset="0"/>
              </a:rPr>
              <a:t> ENDP	; EAX contains the sum</a:t>
            </a:r>
          </a:p>
        </p:txBody>
      </p:sp>
      <p:graphicFrame>
        <p:nvGraphicFramePr>
          <p:cNvPr id="124933" name="Object 5"/>
          <p:cNvGraphicFramePr>
            <a:graphicFrameLocks noChangeAspect="1"/>
          </p:cNvGraphicFramePr>
          <p:nvPr>
            <p:extLst>
              <p:ext uri="{D42A27DB-BD31-4B8C-83A1-F6EECF244321}">
                <p14:modId xmlns:p14="http://schemas.microsoft.com/office/powerpoint/2010/main" xmlns="" val="471089664"/>
              </p:ext>
            </p:extLst>
          </p:nvPr>
        </p:nvGraphicFramePr>
        <p:xfrm>
          <a:off x="2362200" y="1168031"/>
          <a:ext cx="4495800" cy="2260969"/>
        </p:xfrm>
        <a:graphic>
          <a:graphicData uri="http://schemas.openxmlformats.org/presentationml/2006/ole">
            <p:oleObj spid="_x0000_s72800" name="VISIO" r:id="rId3" imgW="2442972" imgH="1069848" progId="">
              <p:embed/>
            </p:oleObj>
          </a:graphicData>
        </a:graphic>
      </p:graphicFrame>
    </p:spTree>
    <p:extLst>
      <p:ext uri="{BB962C8B-B14F-4D97-AF65-F5344CB8AC3E}">
        <p14:creationId xmlns:p14="http://schemas.microsoft.com/office/powerpoint/2010/main" xmlns="" val="1413282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1219200"/>
            <a:ext cx="8229600" cy="5410200"/>
          </a:xfrm>
        </p:spPr>
        <p:txBody>
          <a:bodyPr>
            <a:normAutofit/>
          </a:bodyPr>
          <a:lstStyle/>
          <a:p>
            <a:pPr>
              <a:spcBef>
                <a:spcPts val="1272"/>
              </a:spcBef>
            </a:pPr>
            <a:r>
              <a:rPr lang="en-US" sz="2800" dirty="0"/>
              <a:t>Local Variables</a:t>
            </a:r>
          </a:p>
          <a:p>
            <a:pPr>
              <a:spcBef>
                <a:spcPts val="1272"/>
              </a:spcBef>
            </a:pPr>
            <a:r>
              <a:rPr lang="en-US" sz="2800" dirty="0"/>
              <a:t>Stack </a:t>
            </a:r>
            <a:r>
              <a:rPr lang="en-US" sz="2800" dirty="0" smtClean="0"/>
              <a:t>Parameters</a:t>
            </a:r>
          </a:p>
          <a:p>
            <a:pPr lvl="1">
              <a:spcBef>
                <a:spcPts val="1272"/>
              </a:spcBef>
            </a:pPr>
            <a:r>
              <a:rPr lang="en-US" sz="2400" dirty="0"/>
              <a:t>Register vs. Stack Parameters</a:t>
            </a:r>
          </a:p>
          <a:p>
            <a:pPr lvl="1">
              <a:spcBef>
                <a:spcPts val="1272"/>
              </a:spcBef>
            </a:pPr>
            <a:r>
              <a:rPr lang="en-US" sz="2400" dirty="0"/>
              <a:t>INVOKE Directive</a:t>
            </a:r>
          </a:p>
          <a:p>
            <a:pPr lvl="1">
              <a:spcBef>
                <a:spcPts val="1272"/>
              </a:spcBef>
            </a:pPr>
            <a:r>
              <a:rPr lang="en-US" sz="2400" dirty="0"/>
              <a:t>PROC Directive</a:t>
            </a:r>
          </a:p>
          <a:p>
            <a:pPr lvl="1">
              <a:spcBef>
                <a:spcPts val="1272"/>
              </a:spcBef>
            </a:pPr>
            <a:r>
              <a:rPr lang="en-US" sz="2400" dirty="0"/>
              <a:t>PROTO Directive</a:t>
            </a:r>
          </a:p>
          <a:p>
            <a:pPr lvl="1">
              <a:spcBef>
                <a:spcPts val="1272"/>
              </a:spcBef>
            </a:pPr>
            <a:r>
              <a:rPr lang="en-US" sz="2400" dirty="0"/>
              <a:t>Passing by Value or by Reference</a:t>
            </a:r>
          </a:p>
          <a:p>
            <a:pPr lvl="1">
              <a:spcBef>
                <a:spcPts val="1272"/>
              </a:spcBef>
            </a:pPr>
            <a:r>
              <a:rPr lang="en-US" sz="2400" dirty="0"/>
              <a:t>Parameter Classifications</a:t>
            </a:r>
          </a:p>
          <a:p>
            <a:pPr lvl="1">
              <a:spcBef>
                <a:spcPts val="1272"/>
              </a:spcBef>
            </a:pPr>
            <a:r>
              <a:rPr lang="en-US" sz="2400" dirty="0"/>
              <a:t>Example: Exchanging Two Integers</a:t>
            </a:r>
          </a:p>
          <a:p>
            <a:pPr lvl="1">
              <a:spcBef>
                <a:spcPts val="1272"/>
              </a:spcBef>
            </a:pPr>
            <a:r>
              <a:rPr lang="en-US" sz="2400" dirty="0"/>
              <a:t>Trouble-Shooting </a:t>
            </a:r>
            <a:r>
              <a:rPr lang="en-US" sz="2400" dirty="0" smtClean="0"/>
              <a:t>Tips</a:t>
            </a:r>
            <a:endParaRPr lang="en-US" sz="2400" dirty="0"/>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dirty="0" smtClean="0"/>
              <a:t>Drill </a:t>
            </a:r>
            <a:r>
              <a:rPr lang="en-US" dirty="0"/>
              <a:t>. . .</a:t>
            </a:r>
          </a:p>
        </p:txBody>
      </p:sp>
      <p:sp>
        <p:nvSpPr>
          <p:cNvPr id="134147" name="Rectangle 3"/>
          <p:cNvSpPr>
            <a:spLocks noGrp="1" noChangeArrowheads="1"/>
          </p:cNvSpPr>
          <p:nvPr>
            <p:ph type="body" idx="1"/>
          </p:nvPr>
        </p:nvSpPr>
        <p:spPr>
          <a:xfrm>
            <a:off x="685800" y="1143000"/>
            <a:ext cx="7772400" cy="2895600"/>
          </a:xfrm>
        </p:spPr>
        <p:txBody>
          <a:bodyPr/>
          <a:lstStyle/>
          <a:p>
            <a:pPr>
              <a:tabLst>
                <a:tab pos="4117975" algn="l"/>
              </a:tabLst>
            </a:pPr>
            <a:r>
              <a:rPr lang="en-US" dirty="0"/>
              <a:t>Create a procedure named </a:t>
            </a:r>
            <a:r>
              <a:rPr lang="en-US" i="1" dirty="0">
                <a:solidFill>
                  <a:srgbClr val="0000FF"/>
                </a:solidFill>
              </a:rPr>
              <a:t>Difference</a:t>
            </a:r>
            <a:r>
              <a:rPr lang="en-US" dirty="0"/>
              <a:t> that subtracts the first argument from the second one. Following is a sample call:</a:t>
            </a:r>
          </a:p>
          <a:p>
            <a:pPr lvl="2">
              <a:spcBef>
                <a:spcPts val="600"/>
              </a:spcBef>
              <a:buFontTx/>
              <a:buNone/>
              <a:tabLst>
                <a:tab pos="4117975" algn="l"/>
              </a:tabLst>
            </a:pPr>
            <a:r>
              <a:rPr lang="en-US" sz="2000" b="1" dirty="0">
                <a:latin typeface="Courier New" charset="0"/>
              </a:rPr>
              <a:t>push 14	; first argument</a:t>
            </a:r>
          </a:p>
          <a:p>
            <a:pPr lvl="2">
              <a:spcBef>
                <a:spcPts val="600"/>
              </a:spcBef>
              <a:buFontTx/>
              <a:buNone/>
              <a:tabLst>
                <a:tab pos="4117975" algn="l"/>
              </a:tabLst>
            </a:pPr>
            <a:r>
              <a:rPr lang="en-US" sz="2000" b="1" dirty="0">
                <a:latin typeface="Courier New" charset="0"/>
              </a:rPr>
              <a:t>push 30	; second argument</a:t>
            </a:r>
          </a:p>
          <a:p>
            <a:pPr lvl="2">
              <a:spcBef>
                <a:spcPts val="600"/>
              </a:spcBef>
              <a:buFontTx/>
              <a:buNone/>
              <a:tabLst>
                <a:tab pos="4117975" algn="l"/>
              </a:tabLst>
            </a:pPr>
            <a:r>
              <a:rPr lang="en-US" sz="2000" b="1" dirty="0">
                <a:latin typeface="Courier New" charset="0"/>
              </a:rPr>
              <a:t>call Difference	; EAX = 16</a:t>
            </a:r>
          </a:p>
        </p:txBody>
      </p:sp>
      <p:sp>
        <p:nvSpPr>
          <p:cNvPr id="134148" name="Text Box 4"/>
          <p:cNvSpPr txBox="1">
            <a:spLocks noChangeArrowheads="1"/>
          </p:cNvSpPr>
          <p:nvPr/>
        </p:nvSpPr>
        <p:spPr bwMode="auto">
          <a:xfrm>
            <a:off x="914400" y="3886200"/>
            <a:ext cx="7162800"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solidFill>
                  <a:srgbClr val="0000FF"/>
                </a:solidFill>
                <a:latin typeface="Courier New" charset="0"/>
              </a:rPr>
              <a:t>Difference PROC</a:t>
            </a:r>
          </a:p>
          <a:p>
            <a:pPr lvl="1">
              <a:lnSpc>
                <a:spcPct val="50000"/>
              </a:lnSpc>
              <a:spcBef>
                <a:spcPct val="50000"/>
              </a:spcBef>
            </a:pPr>
            <a:r>
              <a:rPr lang="en-US" sz="2000" b="1" dirty="0">
                <a:solidFill>
                  <a:srgbClr val="0000FF"/>
                </a:solidFill>
                <a:latin typeface="Courier New" charset="0"/>
              </a:rPr>
              <a:t>push </a:t>
            </a:r>
            <a:r>
              <a:rPr lang="en-US" sz="2000" b="1" dirty="0" err="1">
                <a:solidFill>
                  <a:srgbClr val="0000FF"/>
                </a:solidFill>
                <a:latin typeface="Courier New" charset="0"/>
              </a:rPr>
              <a:t>ebp</a:t>
            </a:r>
            <a:endParaRPr lang="en-US" sz="2000" b="1" dirty="0">
              <a:solidFill>
                <a:srgbClr val="0000FF"/>
              </a:solidFill>
              <a:latin typeface="Courier New" charset="0"/>
            </a:endParaRPr>
          </a:p>
          <a:p>
            <a:pPr lvl="1">
              <a:lnSpc>
                <a:spcPct val="50000"/>
              </a:lnSpc>
              <a:spcBef>
                <a:spcPct val="50000"/>
              </a:spcBef>
            </a:pPr>
            <a:r>
              <a:rPr lang="en-US" sz="2000" b="1" dirty="0" err="1">
                <a:solidFill>
                  <a:srgbClr val="0000FF"/>
                </a:solidFill>
                <a:latin typeface="Courier New" charset="0"/>
              </a:rPr>
              <a:t>mov</a:t>
            </a:r>
            <a:r>
              <a:rPr lang="en-US" sz="2000" b="1" dirty="0">
                <a:solidFill>
                  <a:srgbClr val="0000FF"/>
                </a:solidFill>
                <a:latin typeface="Courier New" charset="0"/>
              </a:rPr>
              <a:t>  </a:t>
            </a:r>
            <a:r>
              <a:rPr lang="en-US" sz="2000" b="1" dirty="0" err="1">
                <a:solidFill>
                  <a:srgbClr val="0000FF"/>
                </a:solidFill>
                <a:latin typeface="Courier New" charset="0"/>
              </a:rPr>
              <a:t>ebp,esp</a:t>
            </a:r>
            <a:endParaRPr lang="en-US" sz="2000" b="1" dirty="0">
              <a:solidFill>
                <a:srgbClr val="0000FF"/>
              </a:solidFill>
              <a:latin typeface="Courier New" charset="0"/>
            </a:endParaRPr>
          </a:p>
          <a:p>
            <a:pPr lvl="1">
              <a:lnSpc>
                <a:spcPct val="50000"/>
              </a:lnSpc>
              <a:spcBef>
                <a:spcPct val="50000"/>
              </a:spcBef>
            </a:pPr>
            <a:r>
              <a:rPr lang="en-US" sz="2000" b="1" dirty="0" err="1">
                <a:solidFill>
                  <a:srgbClr val="0000FF"/>
                </a:solidFill>
                <a:latin typeface="Courier New" charset="0"/>
              </a:rPr>
              <a:t>mov</a:t>
            </a:r>
            <a:r>
              <a:rPr lang="en-US" sz="2000" b="1" dirty="0">
                <a:solidFill>
                  <a:srgbClr val="0000FF"/>
                </a:solidFill>
                <a:latin typeface="Courier New" charset="0"/>
              </a:rPr>
              <a:t>  </a:t>
            </a:r>
            <a:r>
              <a:rPr lang="en-US" sz="2000" b="1" dirty="0" err="1">
                <a:solidFill>
                  <a:srgbClr val="0000FF"/>
                </a:solidFill>
                <a:latin typeface="Courier New" charset="0"/>
              </a:rPr>
              <a:t>eax</a:t>
            </a:r>
            <a:r>
              <a:rPr lang="en-US" sz="2000" b="1" dirty="0">
                <a:solidFill>
                  <a:srgbClr val="0000FF"/>
                </a:solidFill>
                <a:latin typeface="Courier New" charset="0"/>
              </a:rPr>
              <a:t>,[</a:t>
            </a:r>
            <a:r>
              <a:rPr lang="en-US" sz="2000" b="1" dirty="0" err="1">
                <a:solidFill>
                  <a:srgbClr val="0000FF"/>
                </a:solidFill>
                <a:latin typeface="Courier New" charset="0"/>
              </a:rPr>
              <a:t>ebp</a:t>
            </a:r>
            <a:r>
              <a:rPr lang="en-US" sz="2000" b="1" dirty="0">
                <a:solidFill>
                  <a:srgbClr val="0000FF"/>
                </a:solidFill>
                <a:latin typeface="Courier New" charset="0"/>
              </a:rPr>
              <a:t> + 8]	; second argument</a:t>
            </a:r>
          </a:p>
          <a:p>
            <a:pPr lvl="1">
              <a:lnSpc>
                <a:spcPct val="50000"/>
              </a:lnSpc>
              <a:spcBef>
                <a:spcPct val="50000"/>
              </a:spcBef>
            </a:pPr>
            <a:r>
              <a:rPr lang="en-US" sz="2000" b="1" dirty="0">
                <a:solidFill>
                  <a:srgbClr val="0000FF"/>
                </a:solidFill>
                <a:latin typeface="Courier New" charset="0"/>
              </a:rPr>
              <a:t>sub  </a:t>
            </a:r>
            <a:r>
              <a:rPr lang="en-US" sz="2000" b="1" dirty="0" err="1">
                <a:solidFill>
                  <a:srgbClr val="0000FF"/>
                </a:solidFill>
                <a:latin typeface="Courier New" charset="0"/>
              </a:rPr>
              <a:t>eax</a:t>
            </a:r>
            <a:r>
              <a:rPr lang="en-US" sz="2000" b="1" dirty="0">
                <a:solidFill>
                  <a:srgbClr val="0000FF"/>
                </a:solidFill>
                <a:latin typeface="Courier New" charset="0"/>
              </a:rPr>
              <a:t>,[</a:t>
            </a:r>
            <a:r>
              <a:rPr lang="en-US" sz="2000" b="1" dirty="0" err="1">
                <a:solidFill>
                  <a:srgbClr val="0000FF"/>
                </a:solidFill>
                <a:latin typeface="Courier New" charset="0"/>
              </a:rPr>
              <a:t>ebp</a:t>
            </a:r>
            <a:r>
              <a:rPr lang="en-US" sz="2000" b="1" dirty="0">
                <a:solidFill>
                  <a:srgbClr val="0000FF"/>
                </a:solidFill>
                <a:latin typeface="Courier New" charset="0"/>
              </a:rPr>
              <a:t> + 12]	; first argument</a:t>
            </a:r>
          </a:p>
          <a:p>
            <a:pPr lvl="1">
              <a:lnSpc>
                <a:spcPct val="50000"/>
              </a:lnSpc>
              <a:spcBef>
                <a:spcPct val="50000"/>
              </a:spcBef>
            </a:pPr>
            <a:r>
              <a:rPr lang="en-US" sz="2000" b="1" dirty="0">
                <a:solidFill>
                  <a:srgbClr val="0000FF"/>
                </a:solidFill>
                <a:latin typeface="Courier New" charset="0"/>
              </a:rPr>
              <a:t>pop  </a:t>
            </a:r>
            <a:r>
              <a:rPr lang="en-US" sz="2000" b="1" dirty="0" err="1">
                <a:solidFill>
                  <a:srgbClr val="0000FF"/>
                </a:solidFill>
                <a:latin typeface="Courier New" charset="0"/>
              </a:rPr>
              <a:t>ebp</a:t>
            </a:r>
            <a:endParaRPr lang="en-US" sz="2000" b="1" dirty="0">
              <a:solidFill>
                <a:srgbClr val="0000FF"/>
              </a:solidFill>
              <a:latin typeface="Courier New" charset="0"/>
            </a:endParaRPr>
          </a:p>
          <a:p>
            <a:pPr lvl="1">
              <a:lnSpc>
                <a:spcPct val="50000"/>
              </a:lnSpc>
              <a:spcBef>
                <a:spcPct val="50000"/>
              </a:spcBef>
            </a:pPr>
            <a:r>
              <a:rPr lang="en-US" sz="2000" b="1" dirty="0">
                <a:solidFill>
                  <a:srgbClr val="0000FF"/>
                </a:solidFill>
                <a:latin typeface="Courier New" charset="0"/>
              </a:rPr>
              <a:t>ret  8</a:t>
            </a:r>
          </a:p>
          <a:p>
            <a:pPr>
              <a:lnSpc>
                <a:spcPct val="50000"/>
              </a:lnSpc>
              <a:spcBef>
                <a:spcPct val="50000"/>
              </a:spcBef>
            </a:pPr>
            <a:r>
              <a:rPr lang="en-US" sz="2000" b="1" dirty="0">
                <a:solidFill>
                  <a:srgbClr val="0000FF"/>
                </a:solidFill>
                <a:latin typeface="Courier New" charset="0"/>
              </a:rPr>
              <a:t>Difference ENDP</a:t>
            </a:r>
          </a:p>
        </p:txBody>
      </p:sp>
    </p:spTree>
    <p:extLst>
      <p:ext uri="{BB962C8B-B14F-4D97-AF65-F5344CB8AC3E}">
        <p14:creationId xmlns:p14="http://schemas.microsoft.com/office/powerpoint/2010/main" xmlns="" val="117081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dissolve">
                                      <p:cBhvr>
                                        <p:cTn id="7"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Passing Arguments by Reference</a:t>
            </a:r>
            <a:r>
              <a:rPr lang="en-US" sz="2400"/>
              <a:t>  (1 of 2)</a:t>
            </a:r>
            <a:endParaRPr lang="en-US"/>
          </a:p>
        </p:txBody>
      </p:sp>
      <p:sp>
        <p:nvSpPr>
          <p:cNvPr id="97283" name="Rectangle 3"/>
          <p:cNvSpPr>
            <a:spLocks noGrp="1" noChangeArrowheads="1"/>
          </p:cNvSpPr>
          <p:nvPr>
            <p:ph type="body" idx="1"/>
          </p:nvPr>
        </p:nvSpPr>
        <p:spPr>
          <a:xfrm>
            <a:off x="685800" y="1143000"/>
            <a:ext cx="7772400" cy="2057400"/>
          </a:xfrm>
        </p:spPr>
        <p:txBody>
          <a:bodyPr/>
          <a:lstStyle/>
          <a:p>
            <a:pPr>
              <a:spcBef>
                <a:spcPts val="2000"/>
              </a:spcBef>
            </a:pPr>
            <a:r>
              <a:rPr lang="en-US" dirty="0"/>
              <a:t>The </a:t>
            </a:r>
            <a:r>
              <a:rPr lang="en-US" b="1" dirty="0" err="1">
                <a:solidFill>
                  <a:srgbClr val="0000FF"/>
                </a:solidFill>
              </a:rPr>
              <a:t>ArrayFill</a:t>
            </a:r>
            <a:r>
              <a:rPr lang="en-US" dirty="0"/>
              <a:t> procedure fills an array with 16-bit random integers</a:t>
            </a:r>
          </a:p>
          <a:p>
            <a:pPr>
              <a:spcBef>
                <a:spcPts val="2000"/>
              </a:spcBef>
            </a:pPr>
            <a:r>
              <a:rPr lang="en-US" dirty="0"/>
              <a:t>The calling program passes the address of the array, along with a count of the number of array elements:</a:t>
            </a:r>
          </a:p>
        </p:txBody>
      </p:sp>
      <p:sp>
        <p:nvSpPr>
          <p:cNvPr id="97284" name="Text Box 4"/>
          <p:cNvSpPr txBox="1">
            <a:spLocks noChangeArrowheads="1"/>
          </p:cNvSpPr>
          <p:nvPr/>
        </p:nvSpPr>
        <p:spPr bwMode="auto">
          <a:xfrm>
            <a:off x="1981200" y="3429000"/>
            <a:ext cx="4953000" cy="259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.data</a:t>
            </a:r>
          </a:p>
          <a:p>
            <a:r>
              <a:rPr lang="en-US" sz="2000" b="1" dirty="0">
                <a:latin typeface="Courier New" charset="0"/>
              </a:rPr>
              <a:t>count = 100</a:t>
            </a:r>
          </a:p>
          <a:p>
            <a:r>
              <a:rPr lang="en-US" sz="2000" b="1" dirty="0">
                <a:latin typeface="Courier New" charset="0"/>
              </a:rPr>
              <a:t>array WORD count DUP(?)</a:t>
            </a:r>
          </a:p>
          <a:p>
            <a:r>
              <a:rPr lang="en-US" sz="2000" b="1" dirty="0">
                <a:latin typeface="Courier New" charset="0"/>
              </a:rPr>
              <a:t>.code</a:t>
            </a:r>
          </a:p>
          <a:p>
            <a:r>
              <a:rPr lang="en-US" sz="2000" b="1" dirty="0">
                <a:latin typeface="Courier New" charset="0"/>
              </a:rPr>
              <a:t>	push OFFSET array</a:t>
            </a:r>
          </a:p>
          <a:p>
            <a:r>
              <a:rPr lang="en-US" sz="2000" b="1" dirty="0">
                <a:latin typeface="Courier New" charset="0"/>
              </a:rPr>
              <a:t>	push COUNT</a:t>
            </a:r>
          </a:p>
          <a:p>
            <a:r>
              <a:rPr lang="en-US" sz="2000" b="1" dirty="0">
                <a:latin typeface="Courier New" charset="0"/>
              </a:rPr>
              <a:t>	call </a:t>
            </a:r>
            <a:r>
              <a:rPr lang="en-US" sz="2000" b="1" dirty="0" err="1">
                <a:solidFill>
                  <a:srgbClr val="0000FF"/>
                </a:solidFill>
                <a:latin typeface="Courier New" charset="0"/>
              </a:rPr>
              <a:t>ArrayFill</a:t>
            </a:r>
            <a:endParaRPr lang="en-US" sz="2000" b="1" dirty="0">
              <a:solidFill>
                <a:srgbClr val="0000FF"/>
              </a:solidFill>
              <a:latin typeface="Courier New" charset="0"/>
            </a:endParaRPr>
          </a:p>
        </p:txBody>
      </p:sp>
    </p:spTree>
    <p:extLst>
      <p:ext uri="{BB962C8B-B14F-4D97-AF65-F5344CB8AC3E}">
        <p14:creationId xmlns:p14="http://schemas.microsoft.com/office/powerpoint/2010/main" xmlns="" val="30865746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Passing Arguments by Reference</a:t>
            </a:r>
            <a:r>
              <a:rPr lang="en-US" sz="2400"/>
              <a:t>  (2 of 2)</a:t>
            </a:r>
            <a:endParaRPr lang="en-US"/>
          </a:p>
        </p:txBody>
      </p:sp>
      <p:sp>
        <p:nvSpPr>
          <p:cNvPr id="125956" name="Text Box 4"/>
          <p:cNvSpPr txBox="1">
            <a:spLocks noChangeArrowheads="1"/>
          </p:cNvSpPr>
          <p:nvPr/>
        </p:nvSpPr>
        <p:spPr bwMode="auto">
          <a:xfrm>
            <a:off x="685800" y="2209800"/>
            <a:ext cx="3810000"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ArrayFill</a:t>
            </a:r>
            <a:r>
              <a:rPr lang="en-US" sz="2000" b="1" dirty="0">
                <a:latin typeface="Courier New" charset="0"/>
              </a:rPr>
              <a:t> PROC</a:t>
            </a:r>
          </a:p>
          <a:p>
            <a:r>
              <a:rPr lang="en-US" sz="2000" b="1" dirty="0">
                <a:latin typeface="Courier New" charset="0"/>
              </a:rPr>
              <a:t>	push </a:t>
            </a:r>
            <a:r>
              <a:rPr lang="en-US" sz="2000" b="1" dirty="0" err="1">
                <a:latin typeface="Courier New" charset="0"/>
              </a:rPr>
              <a:t>ebp</a:t>
            </a:r>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ebp,esp</a:t>
            </a:r>
            <a:endParaRPr lang="en-US" sz="2000" b="1" dirty="0">
              <a:latin typeface="Courier New" charset="0"/>
            </a:endParaRPr>
          </a:p>
          <a:p>
            <a:r>
              <a:rPr lang="en-US" sz="2000" b="1" dirty="0">
                <a:latin typeface="Courier New" charset="0"/>
              </a:rPr>
              <a:t>	</a:t>
            </a:r>
            <a:r>
              <a:rPr lang="en-US" sz="2000" b="1" dirty="0" err="1">
                <a:latin typeface="Courier New" charset="0"/>
              </a:rPr>
              <a:t>pushad</a:t>
            </a:r>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esi</a:t>
            </a:r>
            <a:r>
              <a:rPr lang="en-US" sz="2000" b="1" dirty="0">
                <a:latin typeface="Courier New" charset="0"/>
              </a:rPr>
              <a:t>,[ebp+12]</a:t>
            </a: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ecx</a:t>
            </a:r>
            <a:r>
              <a:rPr lang="en-US" sz="2000" b="1" dirty="0">
                <a:latin typeface="Courier New" charset="0"/>
              </a:rPr>
              <a:t>,[ebp+8]</a:t>
            </a:r>
          </a:p>
          <a:p>
            <a:r>
              <a:rPr lang="en-US" sz="2000" b="1" dirty="0">
                <a:latin typeface="Courier New" charset="0"/>
              </a:rPr>
              <a:t>	.</a:t>
            </a:r>
          </a:p>
          <a:p>
            <a:r>
              <a:rPr lang="en-US" sz="2000" b="1" dirty="0">
                <a:latin typeface="Courier New" charset="0"/>
              </a:rPr>
              <a:t>	.</a:t>
            </a:r>
          </a:p>
        </p:txBody>
      </p:sp>
      <p:graphicFrame>
        <p:nvGraphicFramePr>
          <p:cNvPr id="125958" name="Object 6"/>
          <p:cNvGraphicFramePr>
            <a:graphicFrameLocks noChangeAspect="1"/>
          </p:cNvGraphicFramePr>
          <p:nvPr>
            <p:extLst>
              <p:ext uri="{D42A27DB-BD31-4B8C-83A1-F6EECF244321}">
                <p14:modId xmlns:p14="http://schemas.microsoft.com/office/powerpoint/2010/main" xmlns="" val="2956228673"/>
              </p:ext>
            </p:extLst>
          </p:nvPr>
        </p:nvGraphicFramePr>
        <p:xfrm>
          <a:off x="4317926" y="2133599"/>
          <a:ext cx="4140273" cy="2531257"/>
        </p:xfrm>
        <a:graphic>
          <a:graphicData uri="http://schemas.openxmlformats.org/presentationml/2006/ole">
            <p:oleObj spid="_x0000_s75872" name="VISIO" r:id="rId3" imgW="2042160" imgH="1069848" progId="">
              <p:embed/>
            </p:oleObj>
          </a:graphicData>
        </a:graphic>
      </p:graphicFrame>
      <p:sp>
        <p:nvSpPr>
          <p:cNvPr id="125959" name="Text Box 7"/>
          <p:cNvSpPr txBox="1">
            <a:spLocks noChangeArrowheads="1"/>
          </p:cNvSpPr>
          <p:nvPr/>
        </p:nvSpPr>
        <p:spPr bwMode="auto">
          <a:xfrm>
            <a:off x="685800" y="4800600"/>
            <a:ext cx="7848600" cy="10833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nSpc>
                <a:spcPct val="110000"/>
              </a:lnSpc>
              <a:spcBef>
                <a:spcPct val="50000"/>
              </a:spcBef>
            </a:pPr>
            <a:r>
              <a:rPr lang="en-US" sz="2400" b="0" dirty="0">
                <a:latin typeface="Arial"/>
                <a:cs typeface="Arial"/>
              </a:rPr>
              <a:t>ESI points to the beginning of the array, so it's easy to use a loop to access each array element. </a:t>
            </a:r>
          </a:p>
        </p:txBody>
      </p:sp>
      <p:sp>
        <p:nvSpPr>
          <p:cNvPr id="125960" name="Text Box 8"/>
          <p:cNvSpPr txBox="1">
            <a:spLocks noChangeArrowheads="1"/>
          </p:cNvSpPr>
          <p:nvPr/>
        </p:nvSpPr>
        <p:spPr bwMode="auto">
          <a:xfrm>
            <a:off x="609600" y="1066800"/>
            <a:ext cx="7848600" cy="10833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nSpc>
                <a:spcPct val="110000"/>
              </a:lnSpc>
              <a:spcBef>
                <a:spcPct val="50000"/>
              </a:spcBef>
            </a:pPr>
            <a:r>
              <a:rPr lang="en-US" sz="2400" b="0" dirty="0" err="1">
                <a:latin typeface="Arial"/>
                <a:cs typeface="Arial"/>
              </a:rPr>
              <a:t>ArrayFill</a:t>
            </a:r>
            <a:r>
              <a:rPr lang="en-US" sz="2400" b="0" dirty="0">
                <a:latin typeface="Arial"/>
                <a:cs typeface="Arial"/>
              </a:rPr>
              <a:t> can reference an array without knowing the array's name:</a:t>
            </a:r>
          </a:p>
        </p:txBody>
      </p:sp>
    </p:spTree>
    <p:extLst>
      <p:ext uri="{BB962C8B-B14F-4D97-AF65-F5344CB8AC3E}">
        <p14:creationId xmlns:p14="http://schemas.microsoft.com/office/powerpoint/2010/main" xmlns="" val="3625121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5958"/>
                                        </p:tgtEl>
                                        <p:attrNameLst>
                                          <p:attrName>style.visibility</p:attrName>
                                        </p:attrNameLst>
                                      </p:cBhvr>
                                      <p:to>
                                        <p:strVal val="visible"/>
                                      </p:to>
                                    </p:set>
                                    <p:animEffect transition="in" filter="box(in)">
                                      <p:cBhvr>
                                        <p:cTn id="7" dur="500"/>
                                        <p:tgtEl>
                                          <p:spTgt spid="125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5959"/>
                                        </p:tgtEl>
                                        <p:attrNameLst>
                                          <p:attrName>style.visibility</p:attrName>
                                        </p:attrNameLst>
                                      </p:cBhvr>
                                      <p:to>
                                        <p:strVal val="visible"/>
                                      </p:to>
                                    </p:set>
                                    <p:animEffect transition="in" filter="box(in)">
                                      <p:cBhvr>
                                        <p:cTn id="12" dur="500"/>
                                        <p:tgtEl>
                                          <p:spTgt spid="125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Passing Arguments by Reference</a:t>
            </a:r>
            <a:r>
              <a:rPr lang="en-US" sz="2400"/>
              <a:t>  (2 of 2)</a:t>
            </a:r>
            <a:endParaRPr lang="en-US"/>
          </a:p>
        </p:txBody>
      </p:sp>
      <p:sp>
        <p:nvSpPr>
          <p:cNvPr id="2" name="Rectangle 1"/>
          <p:cNvSpPr/>
          <p:nvPr/>
        </p:nvSpPr>
        <p:spPr>
          <a:xfrm>
            <a:off x="381000" y="1615619"/>
            <a:ext cx="3810000" cy="4708981"/>
          </a:xfrm>
          <a:prstGeom prst="rect">
            <a:avLst/>
          </a:prstGeom>
        </p:spPr>
        <p:txBody>
          <a:bodyPr wrap="square">
            <a:spAutoFit/>
          </a:bodyPr>
          <a:lstStyle/>
          <a:p>
            <a:r>
              <a:rPr lang="en-US" sz="2000" b="1" dirty="0"/>
              <a:t>.data</a:t>
            </a:r>
          </a:p>
          <a:p>
            <a:r>
              <a:rPr lang="en-US" sz="2000" b="1" dirty="0" smtClean="0"/>
              <a:t>      count </a:t>
            </a:r>
            <a:r>
              <a:rPr lang="en-US" sz="2000" b="1" dirty="0"/>
              <a:t>= 100</a:t>
            </a:r>
          </a:p>
          <a:p>
            <a:r>
              <a:rPr lang="en-US" sz="2000" b="1" dirty="0" smtClean="0"/>
              <a:t>      array </a:t>
            </a:r>
            <a:r>
              <a:rPr lang="en-US" sz="2000" b="1" dirty="0"/>
              <a:t>WORD count DUP(?</a:t>
            </a:r>
            <a:r>
              <a:rPr lang="en-US" sz="2000" b="1" dirty="0" smtClean="0"/>
              <a:t>)</a:t>
            </a:r>
            <a:endParaRPr lang="en-US" sz="2000" b="1" dirty="0"/>
          </a:p>
          <a:p>
            <a:r>
              <a:rPr lang="en-US" sz="2000" b="1" dirty="0"/>
              <a:t>.</a:t>
            </a:r>
            <a:r>
              <a:rPr lang="en-US" sz="2000" b="1" dirty="0" smtClean="0"/>
              <a:t>code</a:t>
            </a:r>
            <a:endParaRPr lang="en-US" sz="2000" b="1" dirty="0"/>
          </a:p>
          <a:p>
            <a:r>
              <a:rPr lang="en-US" sz="2000" b="1" dirty="0" smtClean="0"/>
              <a:t>start:</a:t>
            </a:r>
            <a:endParaRPr lang="en-US" sz="2000" b="1" dirty="0"/>
          </a:p>
          <a:p>
            <a:r>
              <a:rPr lang="en-US" sz="2000" b="1" dirty="0" smtClean="0"/>
              <a:t>    push </a:t>
            </a:r>
            <a:r>
              <a:rPr lang="en-US" sz="2000" b="1" dirty="0"/>
              <a:t>OFFSET </a:t>
            </a:r>
            <a:r>
              <a:rPr lang="en-US" sz="2000" b="1" dirty="0" smtClean="0"/>
              <a:t>array</a:t>
            </a:r>
          </a:p>
          <a:p>
            <a:r>
              <a:rPr lang="en-US" sz="2000" b="1" dirty="0" smtClean="0"/>
              <a:t>    push count</a:t>
            </a:r>
            <a:endParaRPr lang="en-US" sz="2000" b="1" dirty="0"/>
          </a:p>
          <a:p>
            <a:r>
              <a:rPr lang="en-US" sz="2000" b="1" dirty="0" smtClean="0"/>
              <a:t>    call </a:t>
            </a:r>
            <a:r>
              <a:rPr lang="en-US" sz="2000" b="1" dirty="0" err="1" smtClean="0"/>
              <a:t>ArrayFill</a:t>
            </a:r>
            <a:endParaRPr lang="en-US" sz="2000" b="1" dirty="0"/>
          </a:p>
          <a:p>
            <a:r>
              <a:rPr lang="en-US" sz="2000" b="1" dirty="0" smtClean="0"/>
              <a:t>    </a:t>
            </a:r>
            <a:r>
              <a:rPr lang="en-US" sz="2000" b="1" dirty="0" err="1" smtClean="0"/>
              <a:t>mov</a:t>
            </a:r>
            <a:r>
              <a:rPr lang="en-US" sz="2000" b="1" dirty="0" smtClean="0"/>
              <a:t> </a:t>
            </a:r>
            <a:r>
              <a:rPr lang="en-US" sz="2000" b="1" dirty="0" err="1"/>
              <a:t>esi,OFFSET</a:t>
            </a:r>
            <a:r>
              <a:rPr lang="en-US" sz="2000" b="1" dirty="0"/>
              <a:t> </a:t>
            </a:r>
            <a:r>
              <a:rPr lang="en-US" sz="2000" b="1" dirty="0" smtClean="0"/>
              <a:t>array</a:t>
            </a:r>
            <a:endParaRPr lang="en-US" sz="2000" b="1" dirty="0"/>
          </a:p>
          <a:p>
            <a:r>
              <a:rPr lang="en-US" sz="2000" b="1" dirty="0" smtClean="0"/>
              <a:t>    </a:t>
            </a:r>
            <a:r>
              <a:rPr lang="en-US" sz="2000" b="1" dirty="0" err="1" smtClean="0"/>
              <a:t>mov</a:t>
            </a:r>
            <a:r>
              <a:rPr lang="en-US" sz="2000" b="1" dirty="0" smtClean="0"/>
              <a:t> </a:t>
            </a:r>
            <a:r>
              <a:rPr lang="en-US" sz="2000" b="1" dirty="0" err="1"/>
              <a:t>ecx,</a:t>
            </a:r>
            <a:r>
              <a:rPr lang="en-US" sz="2000" b="1" dirty="0" err="1" smtClean="0"/>
              <a:t>count</a:t>
            </a:r>
            <a:endParaRPr lang="en-US" sz="2000" b="1" dirty="0"/>
          </a:p>
          <a:p>
            <a:r>
              <a:rPr lang="en-US" sz="2000" b="1" dirty="0" smtClean="0"/>
              <a:t>    </a:t>
            </a:r>
            <a:r>
              <a:rPr lang="en-US" sz="2000" b="1" dirty="0" err="1" smtClean="0"/>
              <a:t>mov</a:t>
            </a:r>
            <a:r>
              <a:rPr lang="en-US" sz="2000" b="1" dirty="0" smtClean="0"/>
              <a:t> </a:t>
            </a:r>
            <a:r>
              <a:rPr lang="en-US" sz="2000" b="1" dirty="0"/>
              <a:t>ebx,</a:t>
            </a:r>
            <a:r>
              <a:rPr lang="en-US" sz="2000" b="1" dirty="0" smtClean="0"/>
              <a:t>2</a:t>
            </a:r>
            <a:endParaRPr lang="en-US" sz="2000" b="1" dirty="0"/>
          </a:p>
          <a:p>
            <a:r>
              <a:rPr lang="en-US" sz="2000" b="1" dirty="0" smtClean="0"/>
              <a:t>.</a:t>
            </a:r>
          </a:p>
          <a:p>
            <a:r>
              <a:rPr lang="en-US" sz="2000" b="1" dirty="0" smtClean="0"/>
              <a:t>.</a:t>
            </a:r>
          </a:p>
          <a:p>
            <a:r>
              <a:rPr lang="en-US" sz="2000" b="1" dirty="0" smtClean="0"/>
              <a:t>.</a:t>
            </a:r>
          </a:p>
          <a:p>
            <a:r>
              <a:rPr lang="en-US" sz="2000" b="1" dirty="0" smtClean="0"/>
              <a:t>.</a:t>
            </a:r>
            <a:endParaRPr lang="en-US" sz="2000" b="1" dirty="0"/>
          </a:p>
        </p:txBody>
      </p:sp>
      <p:sp>
        <p:nvSpPr>
          <p:cNvPr id="3" name="Rectangle 2"/>
          <p:cNvSpPr/>
          <p:nvPr/>
        </p:nvSpPr>
        <p:spPr>
          <a:xfrm>
            <a:off x="4038600" y="1447800"/>
            <a:ext cx="5029200" cy="5016758"/>
          </a:xfrm>
          <a:prstGeom prst="rect">
            <a:avLst/>
          </a:prstGeom>
        </p:spPr>
        <p:txBody>
          <a:bodyPr wrap="square">
            <a:spAutoFit/>
          </a:bodyPr>
          <a:lstStyle/>
          <a:p>
            <a:r>
              <a:rPr lang="en-US" sz="2000" b="1" dirty="0" err="1"/>
              <a:t>ArrayFill</a:t>
            </a:r>
            <a:r>
              <a:rPr lang="en-US" sz="2000" b="1" dirty="0"/>
              <a:t> PROC</a:t>
            </a:r>
          </a:p>
          <a:p>
            <a:r>
              <a:rPr lang="en-US" sz="2000" b="1" dirty="0" smtClean="0"/>
              <a:t>        push </a:t>
            </a:r>
            <a:r>
              <a:rPr lang="en-US" sz="2000" b="1" dirty="0" err="1"/>
              <a:t>ebp</a:t>
            </a:r>
            <a:endParaRPr lang="en-US" sz="2000" b="1" dirty="0"/>
          </a:p>
          <a:p>
            <a:r>
              <a:rPr lang="en-US" sz="2000" b="1" dirty="0" smtClean="0"/>
              <a:t>        </a:t>
            </a:r>
            <a:r>
              <a:rPr lang="en-US" sz="2000" b="1" dirty="0" err="1" smtClean="0"/>
              <a:t>mov</a:t>
            </a:r>
            <a:r>
              <a:rPr lang="en-US" sz="2000" b="1" dirty="0" smtClean="0"/>
              <a:t> </a:t>
            </a:r>
            <a:r>
              <a:rPr lang="en-US" sz="2000" b="1" dirty="0" err="1"/>
              <a:t>ebp,esp</a:t>
            </a:r>
            <a:endParaRPr lang="en-US" sz="2000" b="1" dirty="0"/>
          </a:p>
          <a:p>
            <a:r>
              <a:rPr lang="en-US" sz="2000" b="1" dirty="0" smtClean="0"/>
              <a:t>        </a:t>
            </a:r>
            <a:r>
              <a:rPr lang="en-US" sz="2000" b="1" dirty="0" err="1" smtClean="0"/>
              <a:t>pushad</a:t>
            </a:r>
            <a:endParaRPr lang="en-US" sz="2000" b="1" dirty="0"/>
          </a:p>
          <a:p>
            <a:r>
              <a:rPr lang="en-US" sz="2000" b="1" dirty="0" smtClean="0"/>
              <a:t>        </a:t>
            </a:r>
            <a:r>
              <a:rPr lang="en-US" sz="2000" b="1" dirty="0" err="1" smtClean="0"/>
              <a:t>mov</a:t>
            </a:r>
            <a:r>
              <a:rPr lang="en-US" sz="2000" b="1" dirty="0" smtClean="0"/>
              <a:t> </a:t>
            </a:r>
            <a:r>
              <a:rPr lang="en-US" sz="2000" b="1" dirty="0" err="1"/>
              <a:t>esi</a:t>
            </a:r>
            <a:r>
              <a:rPr lang="en-US" sz="2000" b="1" dirty="0"/>
              <a:t>,[ebp+12</a:t>
            </a:r>
            <a:r>
              <a:rPr lang="en-US" sz="2000" b="1" dirty="0" smtClean="0"/>
              <a:t>]   ; </a:t>
            </a:r>
            <a:r>
              <a:rPr lang="en-US" sz="2000" b="1" dirty="0"/>
              <a:t>offset of array</a:t>
            </a:r>
          </a:p>
          <a:p>
            <a:r>
              <a:rPr lang="en-US" sz="2000" b="1" dirty="0" smtClean="0"/>
              <a:t>        </a:t>
            </a:r>
            <a:r>
              <a:rPr lang="en-US" sz="2000" b="1" dirty="0" err="1" smtClean="0"/>
              <a:t>mov</a:t>
            </a:r>
            <a:r>
              <a:rPr lang="en-US" sz="2000" b="1" dirty="0" smtClean="0"/>
              <a:t> </a:t>
            </a:r>
            <a:r>
              <a:rPr lang="en-US" sz="2000" b="1" dirty="0" err="1"/>
              <a:t>ecx</a:t>
            </a:r>
            <a:r>
              <a:rPr lang="en-US" sz="2000" b="1" dirty="0"/>
              <a:t>,[ebp+8</a:t>
            </a:r>
            <a:r>
              <a:rPr lang="en-US" sz="2000" b="1" dirty="0" smtClean="0"/>
              <a:t>]    ; </a:t>
            </a:r>
            <a:r>
              <a:rPr lang="en-US" sz="2000" b="1" dirty="0"/>
              <a:t>array size</a:t>
            </a:r>
          </a:p>
          <a:p>
            <a:r>
              <a:rPr lang="en-US" sz="2000" b="1" dirty="0" smtClean="0"/>
              <a:t>        </a:t>
            </a:r>
            <a:r>
              <a:rPr lang="en-US" sz="2000" b="1" dirty="0" err="1" smtClean="0"/>
              <a:t>cmp</a:t>
            </a:r>
            <a:r>
              <a:rPr lang="en-US" sz="2000" b="1" dirty="0" smtClean="0"/>
              <a:t> </a:t>
            </a:r>
            <a:r>
              <a:rPr lang="en-US" sz="2000" b="1" dirty="0"/>
              <a:t>ecx,</a:t>
            </a:r>
            <a:r>
              <a:rPr lang="en-US" sz="2000" b="1" dirty="0" smtClean="0"/>
              <a:t>0                ; </a:t>
            </a:r>
            <a:r>
              <a:rPr lang="en-US" sz="2000" b="1" dirty="0"/>
              <a:t>ECX &lt; 0?</a:t>
            </a:r>
          </a:p>
          <a:p>
            <a:r>
              <a:rPr lang="en-US" sz="2000" b="1" dirty="0" smtClean="0"/>
              <a:t>        </a:t>
            </a:r>
            <a:r>
              <a:rPr lang="en-US" sz="2000" b="1" dirty="0" err="1" smtClean="0"/>
              <a:t>jle</a:t>
            </a:r>
            <a:r>
              <a:rPr lang="en-US" sz="2000" b="1" dirty="0" smtClean="0"/>
              <a:t> L2                        ; </a:t>
            </a:r>
            <a:r>
              <a:rPr lang="en-US" sz="2000" b="1" dirty="0"/>
              <a:t>yes: skip over loop</a:t>
            </a:r>
          </a:p>
          <a:p>
            <a:r>
              <a:rPr lang="en-US" sz="2000" b="1" dirty="0"/>
              <a:t>L1</a:t>
            </a:r>
            <a:r>
              <a:rPr lang="en-US" sz="2000" b="1" dirty="0" smtClean="0"/>
              <a:t>:</a:t>
            </a:r>
            <a:endParaRPr lang="en-US" sz="2000" b="1" dirty="0"/>
          </a:p>
          <a:p>
            <a:r>
              <a:rPr lang="en-US" sz="2000" b="1" dirty="0" smtClean="0"/>
              <a:t>        </a:t>
            </a:r>
            <a:r>
              <a:rPr lang="en-US" sz="2000" b="1" dirty="0" err="1" smtClean="0"/>
              <a:t>mov</a:t>
            </a:r>
            <a:r>
              <a:rPr lang="en-US" sz="2000" b="1" dirty="0" smtClean="0"/>
              <a:t> </a:t>
            </a:r>
            <a:r>
              <a:rPr lang="en-US" sz="2000" b="1" dirty="0"/>
              <a:t>[</a:t>
            </a:r>
            <a:r>
              <a:rPr lang="en-US" sz="2000" b="1" dirty="0" err="1"/>
              <a:t>esi</a:t>
            </a:r>
            <a:r>
              <a:rPr lang="en-US" sz="2000" b="1" dirty="0"/>
              <a:t>]</a:t>
            </a:r>
            <a:r>
              <a:rPr lang="en-US" sz="2000" b="1" dirty="0" smtClean="0"/>
              <a:t>,</a:t>
            </a:r>
            <a:r>
              <a:rPr lang="en-US" sz="2000" b="1" dirty="0"/>
              <a:t>0</a:t>
            </a:r>
          </a:p>
          <a:p>
            <a:r>
              <a:rPr lang="en-US" sz="2000" b="1" dirty="0" smtClean="0"/>
              <a:t>        add </a:t>
            </a:r>
            <a:r>
              <a:rPr lang="en-US" sz="2000" b="1" dirty="0" err="1"/>
              <a:t>esi,TYPE</a:t>
            </a:r>
            <a:r>
              <a:rPr lang="en-US" sz="2000" b="1" dirty="0"/>
              <a:t> WORD</a:t>
            </a:r>
          </a:p>
          <a:p>
            <a:r>
              <a:rPr lang="en-US" sz="2000" b="1" dirty="0" smtClean="0"/>
              <a:t>        loop </a:t>
            </a:r>
            <a:r>
              <a:rPr lang="en-US" sz="2000" b="1" dirty="0"/>
              <a:t>L1</a:t>
            </a:r>
          </a:p>
          <a:p>
            <a:r>
              <a:rPr lang="en-US" sz="2000" b="1" dirty="0"/>
              <a:t>L2: </a:t>
            </a:r>
            <a:r>
              <a:rPr lang="en-US" sz="2000" b="1" dirty="0" smtClean="0"/>
              <a:t>  </a:t>
            </a:r>
            <a:r>
              <a:rPr lang="en-US" sz="2000" b="1" dirty="0" err="1" smtClean="0"/>
              <a:t>popad</a:t>
            </a:r>
            <a:endParaRPr lang="en-US" sz="2000" b="1" dirty="0"/>
          </a:p>
          <a:p>
            <a:r>
              <a:rPr lang="en-US" sz="2000" b="1" dirty="0" smtClean="0"/>
              <a:t>        pop </a:t>
            </a:r>
            <a:r>
              <a:rPr lang="en-US" sz="2000" b="1" dirty="0" err="1"/>
              <a:t>ebp</a:t>
            </a:r>
            <a:endParaRPr lang="en-US" sz="2000" b="1" dirty="0"/>
          </a:p>
          <a:p>
            <a:r>
              <a:rPr lang="en-US" sz="2000" b="1" dirty="0" smtClean="0"/>
              <a:t>        ret 8                         ; </a:t>
            </a:r>
            <a:r>
              <a:rPr lang="en-US" sz="2000" b="1" dirty="0"/>
              <a:t>clean up the </a:t>
            </a:r>
            <a:r>
              <a:rPr lang="en-US" sz="2000" b="1" dirty="0" smtClean="0"/>
              <a:t>stack</a:t>
            </a:r>
            <a:endParaRPr lang="en-US" sz="2000" b="1" dirty="0"/>
          </a:p>
          <a:p>
            <a:r>
              <a:rPr lang="en-US" sz="2000" b="1" dirty="0" err="1"/>
              <a:t>ArrayFill</a:t>
            </a:r>
            <a:r>
              <a:rPr lang="en-US" sz="2000" b="1" dirty="0"/>
              <a:t> ENDP</a:t>
            </a:r>
          </a:p>
        </p:txBody>
      </p:sp>
    </p:spTree>
    <p:extLst>
      <p:ext uri="{BB962C8B-B14F-4D97-AF65-F5344CB8AC3E}">
        <p14:creationId xmlns:p14="http://schemas.microsoft.com/office/powerpoint/2010/main" xmlns="" val="29937567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LEA Instruction</a:t>
            </a:r>
          </a:p>
        </p:txBody>
      </p:sp>
      <p:sp>
        <p:nvSpPr>
          <p:cNvPr id="99331" name="Rectangle 3"/>
          <p:cNvSpPr>
            <a:spLocks noGrp="1" noChangeArrowheads="1"/>
          </p:cNvSpPr>
          <p:nvPr>
            <p:ph type="body" idx="1"/>
          </p:nvPr>
        </p:nvSpPr>
        <p:spPr>
          <a:xfrm>
            <a:off x="685800" y="1143000"/>
            <a:ext cx="7772400" cy="2819400"/>
          </a:xfrm>
        </p:spPr>
        <p:txBody>
          <a:bodyPr/>
          <a:lstStyle/>
          <a:p>
            <a:pPr>
              <a:spcBef>
                <a:spcPts val="1400"/>
              </a:spcBef>
            </a:pPr>
            <a:r>
              <a:rPr lang="en-US" dirty="0"/>
              <a:t>The LEA instruction returns offsets of both direct and</a:t>
            </a:r>
            <a:r>
              <a:rPr lang="en-US" dirty="0">
                <a:solidFill>
                  <a:schemeClr val="tx2"/>
                </a:solidFill>
              </a:rPr>
              <a:t> </a:t>
            </a:r>
            <a:r>
              <a:rPr lang="en-US" dirty="0"/>
              <a:t>indirect operands. </a:t>
            </a:r>
          </a:p>
          <a:p>
            <a:pPr lvl="1">
              <a:spcBef>
                <a:spcPts val="1400"/>
              </a:spcBef>
            </a:pPr>
            <a:r>
              <a:rPr lang="en-US" dirty="0"/>
              <a:t>OFFSET operator can only return constant offsets.</a:t>
            </a:r>
          </a:p>
          <a:p>
            <a:pPr>
              <a:spcBef>
                <a:spcPts val="1400"/>
              </a:spcBef>
            </a:pPr>
            <a:r>
              <a:rPr lang="en-US" dirty="0"/>
              <a:t>LEA is required when obtaining the offset of a stack parameter or local variable. For example:</a:t>
            </a:r>
          </a:p>
        </p:txBody>
      </p:sp>
      <p:sp>
        <p:nvSpPr>
          <p:cNvPr id="99332" name="Text Box 4"/>
          <p:cNvSpPr txBox="1">
            <a:spLocks noChangeArrowheads="1"/>
          </p:cNvSpPr>
          <p:nvPr/>
        </p:nvSpPr>
        <p:spPr bwMode="auto">
          <a:xfrm>
            <a:off x="990600" y="3657600"/>
            <a:ext cx="7467600"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110038" algn="l"/>
              </a:tabLst>
              <a:defRPr sz="2400">
                <a:solidFill>
                  <a:schemeClr val="tx1"/>
                </a:solidFill>
                <a:latin typeface="Times New Roman" charset="0"/>
                <a:ea typeface="ＭＳ Ｐゴシック" charset="0"/>
              </a:defRPr>
            </a:lvl1pPr>
            <a:lvl2pPr>
              <a:tabLst>
                <a:tab pos="457200" algn="l"/>
                <a:tab pos="4110038" algn="l"/>
              </a:tabLst>
              <a:defRPr sz="2400">
                <a:solidFill>
                  <a:schemeClr val="tx1"/>
                </a:solidFill>
                <a:latin typeface="Times New Roman" charset="0"/>
                <a:ea typeface="ＭＳ Ｐゴシック" charset="0"/>
              </a:defRPr>
            </a:lvl2pPr>
            <a:lvl3pPr>
              <a:tabLst>
                <a:tab pos="457200" algn="l"/>
                <a:tab pos="4110038" algn="l"/>
              </a:tabLst>
              <a:defRPr sz="2400">
                <a:solidFill>
                  <a:schemeClr val="tx1"/>
                </a:solidFill>
                <a:latin typeface="Times New Roman" charset="0"/>
                <a:ea typeface="ＭＳ Ｐゴシック" charset="0"/>
              </a:defRPr>
            </a:lvl3pPr>
            <a:lvl4pPr>
              <a:tabLst>
                <a:tab pos="457200" algn="l"/>
                <a:tab pos="4110038" algn="l"/>
              </a:tabLst>
              <a:defRPr sz="2400">
                <a:solidFill>
                  <a:schemeClr val="tx1"/>
                </a:solidFill>
                <a:latin typeface="Times New Roman" charset="0"/>
                <a:ea typeface="ＭＳ Ｐゴシック" charset="0"/>
              </a:defRPr>
            </a:lvl4pPr>
            <a:lvl5pPr>
              <a:tabLst>
                <a:tab pos="457200" algn="l"/>
                <a:tab pos="411003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003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003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003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0038" algn="l"/>
              </a:tabLst>
              <a:defRPr sz="2400">
                <a:solidFill>
                  <a:schemeClr val="tx1"/>
                </a:solidFill>
                <a:latin typeface="Times New Roman" charset="0"/>
                <a:ea typeface="ＭＳ Ｐゴシック" charset="0"/>
              </a:defRPr>
            </a:lvl9pPr>
          </a:lstStyle>
          <a:p>
            <a:r>
              <a:rPr lang="en-US" sz="2000" b="1" dirty="0" err="1">
                <a:latin typeface="Courier New" charset="0"/>
              </a:rPr>
              <a:t>CopyString</a:t>
            </a:r>
            <a:r>
              <a:rPr lang="en-US" sz="2000" b="1" dirty="0">
                <a:latin typeface="Courier New" charset="0"/>
              </a:rPr>
              <a:t> PROC,</a:t>
            </a:r>
          </a:p>
          <a:p>
            <a:r>
              <a:rPr lang="en-US" sz="2000" b="1" dirty="0">
                <a:latin typeface="Courier New" charset="0"/>
              </a:rPr>
              <a:t>	</a:t>
            </a:r>
            <a:r>
              <a:rPr lang="en-US" sz="2000" b="1" dirty="0" err="1">
                <a:latin typeface="Courier New" charset="0"/>
              </a:rPr>
              <a:t>count:DWORD</a:t>
            </a:r>
            <a:endParaRPr lang="en-US" sz="2000" b="1" dirty="0">
              <a:latin typeface="Courier New" charset="0"/>
            </a:endParaRPr>
          </a:p>
          <a:p>
            <a:r>
              <a:rPr lang="en-US" sz="2000" b="1" dirty="0">
                <a:latin typeface="Courier New" charset="0"/>
              </a:rPr>
              <a:t>	LOCAL temp[20]:BYTE</a:t>
            </a:r>
          </a:p>
          <a:p>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edi,OFFSET</a:t>
            </a:r>
            <a:r>
              <a:rPr lang="en-US" sz="2000" b="1" dirty="0">
                <a:latin typeface="Courier New" charset="0"/>
              </a:rPr>
              <a:t> count	; invalid operand</a:t>
            </a: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esi,OFFSET</a:t>
            </a:r>
            <a:r>
              <a:rPr lang="en-US" sz="2000" b="1" dirty="0">
                <a:latin typeface="Courier New" charset="0"/>
              </a:rPr>
              <a:t> temp	; invalid operand</a:t>
            </a:r>
          </a:p>
          <a:p>
            <a:r>
              <a:rPr lang="en-US" sz="2000" b="1" dirty="0">
                <a:latin typeface="Courier New" charset="0"/>
              </a:rPr>
              <a:t>	lea </a:t>
            </a:r>
            <a:r>
              <a:rPr lang="en-US" sz="2000" b="1" dirty="0" err="1">
                <a:latin typeface="Courier New" charset="0"/>
              </a:rPr>
              <a:t>edi,count</a:t>
            </a:r>
            <a:r>
              <a:rPr lang="en-US" sz="2000" b="1" dirty="0">
                <a:latin typeface="Courier New" charset="0"/>
              </a:rPr>
              <a:t>	; ok</a:t>
            </a:r>
          </a:p>
          <a:p>
            <a:r>
              <a:rPr lang="en-US" sz="2000" b="1" dirty="0">
                <a:latin typeface="Courier New" charset="0"/>
              </a:rPr>
              <a:t>	lea </a:t>
            </a:r>
            <a:r>
              <a:rPr lang="en-US" sz="2000" b="1" dirty="0" err="1">
                <a:latin typeface="Courier New" charset="0"/>
              </a:rPr>
              <a:t>esi,temp</a:t>
            </a:r>
            <a:r>
              <a:rPr lang="en-US" sz="2000" b="1" dirty="0">
                <a:latin typeface="Courier New" charset="0"/>
              </a:rPr>
              <a:t>	; ok</a:t>
            </a:r>
          </a:p>
        </p:txBody>
      </p:sp>
    </p:spTree>
    <p:extLst>
      <p:ext uri="{BB962C8B-B14F-4D97-AF65-F5344CB8AC3E}">
        <p14:creationId xmlns:p14="http://schemas.microsoft.com/office/powerpoint/2010/main" xmlns="" val="2575245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box(in)">
                                      <p:cBhvr>
                                        <p:cTn id="7" dur="500"/>
                                        <p:tgtEl>
                                          <p:spTgt spid="9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Creating Local Variables</a:t>
            </a:r>
          </a:p>
        </p:txBody>
      </p:sp>
      <p:sp>
        <p:nvSpPr>
          <p:cNvPr id="98307" name="Rectangle 3"/>
          <p:cNvSpPr>
            <a:spLocks noGrp="1" noChangeArrowheads="1"/>
          </p:cNvSpPr>
          <p:nvPr>
            <p:ph type="body" idx="1"/>
          </p:nvPr>
        </p:nvSpPr>
        <p:spPr>
          <a:xfrm>
            <a:off x="685800" y="1143000"/>
            <a:ext cx="7772400" cy="2286000"/>
          </a:xfrm>
        </p:spPr>
        <p:txBody>
          <a:bodyPr/>
          <a:lstStyle/>
          <a:p>
            <a:pPr>
              <a:spcBef>
                <a:spcPts val="1400"/>
              </a:spcBef>
            </a:pPr>
            <a:r>
              <a:rPr lang="en-US" dirty="0"/>
              <a:t>To explicitly create local variables, subtract their total size from ESP.</a:t>
            </a:r>
          </a:p>
          <a:p>
            <a:pPr>
              <a:spcBef>
                <a:spcPts val="1400"/>
              </a:spcBef>
            </a:pPr>
            <a:r>
              <a:rPr lang="en-US" dirty="0"/>
              <a:t>The following example creates and initializes two 32-bit local variables (we'll call them </a:t>
            </a:r>
            <a:r>
              <a:rPr lang="en-US" dirty="0" err="1">
                <a:solidFill>
                  <a:srgbClr val="0000FF"/>
                </a:solidFill>
              </a:rPr>
              <a:t>locA</a:t>
            </a:r>
            <a:r>
              <a:rPr lang="en-US" dirty="0"/>
              <a:t> and </a:t>
            </a:r>
            <a:r>
              <a:rPr lang="en-US" dirty="0" err="1">
                <a:solidFill>
                  <a:srgbClr val="0000FF"/>
                </a:solidFill>
              </a:rPr>
              <a:t>locB</a:t>
            </a:r>
            <a:r>
              <a:rPr lang="en-US" dirty="0"/>
              <a:t>):</a:t>
            </a:r>
          </a:p>
        </p:txBody>
      </p:sp>
      <p:sp>
        <p:nvSpPr>
          <p:cNvPr id="98308" name="Text Box 4"/>
          <p:cNvSpPr txBox="1">
            <a:spLocks noChangeArrowheads="1"/>
          </p:cNvSpPr>
          <p:nvPr/>
        </p:nvSpPr>
        <p:spPr bwMode="auto">
          <a:xfrm>
            <a:off x="1524000" y="3352800"/>
            <a:ext cx="6705600"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514850" algn="l"/>
              </a:tabLst>
              <a:defRPr sz="2400">
                <a:solidFill>
                  <a:schemeClr val="tx1"/>
                </a:solidFill>
                <a:latin typeface="Times New Roman" charset="0"/>
                <a:ea typeface="ＭＳ Ｐゴシック" charset="0"/>
              </a:defRPr>
            </a:lvl1pPr>
            <a:lvl2pPr>
              <a:tabLst>
                <a:tab pos="457200" algn="l"/>
                <a:tab pos="4514850" algn="l"/>
              </a:tabLst>
              <a:defRPr sz="2400">
                <a:solidFill>
                  <a:schemeClr val="tx1"/>
                </a:solidFill>
                <a:latin typeface="Times New Roman" charset="0"/>
                <a:ea typeface="ＭＳ Ｐゴシック" charset="0"/>
              </a:defRPr>
            </a:lvl2pPr>
            <a:lvl3pPr>
              <a:tabLst>
                <a:tab pos="457200" algn="l"/>
                <a:tab pos="4514850" algn="l"/>
              </a:tabLst>
              <a:defRPr sz="2400">
                <a:solidFill>
                  <a:schemeClr val="tx1"/>
                </a:solidFill>
                <a:latin typeface="Times New Roman" charset="0"/>
                <a:ea typeface="ＭＳ Ｐゴシック" charset="0"/>
              </a:defRPr>
            </a:lvl3pPr>
            <a:lvl4pPr>
              <a:tabLst>
                <a:tab pos="457200" algn="l"/>
                <a:tab pos="4514850" algn="l"/>
              </a:tabLst>
              <a:defRPr sz="2400">
                <a:solidFill>
                  <a:schemeClr val="tx1"/>
                </a:solidFill>
                <a:latin typeface="Times New Roman" charset="0"/>
                <a:ea typeface="ＭＳ Ｐゴシック" charset="0"/>
              </a:defRPr>
            </a:lvl4pPr>
            <a:lvl5pPr>
              <a:tabLst>
                <a:tab pos="457200" algn="l"/>
                <a:tab pos="451485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51485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51485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51485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514850" algn="l"/>
              </a:tabLst>
              <a:defRPr sz="2400">
                <a:solidFill>
                  <a:schemeClr val="tx1"/>
                </a:solidFill>
                <a:latin typeface="Times New Roman" charset="0"/>
                <a:ea typeface="ＭＳ Ｐゴシック" charset="0"/>
              </a:defRPr>
            </a:lvl9pPr>
          </a:lstStyle>
          <a:p>
            <a:r>
              <a:rPr lang="en-US" sz="2000" b="1" dirty="0" err="1">
                <a:latin typeface="Courier New" charset="0"/>
              </a:rPr>
              <a:t>MySub</a:t>
            </a:r>
            <a:r>
              <a:rPr lang="en-US" sz="2000" b="1" dirty="0">
                <a:latin typeface="Courier New" charset="0"/>
              </a:rPr>
              <a:t> PROC</a:t>
            </a:r>
          </a:p>
          <a:p>
            <a:r>
              <a:rPr lang="en-US" sz="2000" b="1" dirty="0">
                <a:latin typeface="Courier New" charset="0"/>
              </a:rPr>
              <a:t>	push </a:t>
            </a:r>
            <a:r>
              <a:rPr lang="en-US" sz="2000" b="1" dirty="0" err="1">
                <a:latin typeface="Courier New" charset="0"/>
              </a:rPr>
              <a:t>ebp</a:t>
            </a:r>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ebp,esp</a:t>
            </a:r>
            <a:endParaRPr lang="en-US" sz="2000" b="1" dirty="0">
              <a:latin typeface="Courier New" charset="0"/>
            </a:endParaRPr>
          </a:p>
          <a:p>
            <a:r>
              <a:rPr lang="en-US" sz="2000" b="1" dirty="0">
                <a:latin typeface="Courier New" charset="0"/>
              </a:rPr>
              <a:t>	sub  esp,8</a:t>
            </a:r>
          </a:p>
          <a:p>
            <a:r>
              <a:rPr lang="en-US" sz="2000" b="1" dirty="0">
                <a:latin typeface="Courier New" charset="0"/>
              </a:rPr>
              <a:t>	</a:t>
            </a:r>
            <a:r>
              <a:rPr lang="en-US" sz="2000" b="1" dirty="0" err="1">
                <a:latin typeface="Courier New" charset="0"/>
              </a:rPr>
              <a:t>mov</a:t>
            </a:r>
            <a:r>
              <a:rPr lang="en-US" sz="2000" b="1" dirty="0">
                <a:latin typeface="Courier New" charset="0"/>
              </a:rPr>
              <a:t>  [ebp-4],123456h	; </a:t>
            </a:r>
            <a:r>
              <a:rPr lang="en-US" sz="2000" b="1" dirty="0" err="1">
                <a:latin typeface="Courier New" charset="0"/>
              </a:rPr>
              <a:t>locA</a:t>
            </a:r>
            <a:endParaRPr lang="en-US" sz="2000" b="1" dirty="0">
              <a:latin typeface="Courier New" charset="0"/>
            </a:endParaRPr>
          </a:p>
          <a:p>
            <a:r>
              <a:rPr lang="en-US" sz="2000" b="1" dirty="0">
                <a:latin typeface="Courier New" charset="0"/>
              </a:rPr>
              <a:t>	</a:t>
            </a:r>
            <a:r>
              <a:rPr lang="en-US" sz="2000" b="1" dirty="0" err="1">
                <a:latin typeface="Courier New" charset="0"/>
              </a:rPr>
              <a:t>mov</a:t>
            </a:r>
            <a:r>
              <a:rPr lang="en-US" sz="2000" b="1" dirty="0">
                <a:latin typeface="Courier New" charset="0"/>
              </a:rPr>
              <a:t>  [ebp-8],0	; </a:t>
            </a:r>
            <a:r>
              <a:rPr lang="en-US" sz="2000" b="1" dirty="0" err="1">
                <a:latin typeface="Courier New" charset="0"/>
              </a:rPr>
              <a:t>locB</a:t>
            </a:r>
            <a:endParaRPr lang="en-US" sz="2000" b="1" dirty="0">
              <a:latin typeface="Courier New" charset="0"/>
            </a:endParaRPr>
          </a:p>
          <a:p>
            <a:r>
              <a:rPr lang="en-US" sz="2000" b="1" dirty="0">
                <a:latin typeface="Courier New" charset="0"/>
              </a:rPr>
              <a:t>	.</a:t>
            </a:r>
          </a:p>
          <a:p>
            <a:r>
              <a:rPr lang="en-US" sz="2000" b="1" dirty="0">
                <a:latin typeface="Courier New" charset="0"/>
              </a:rPr>
              <a:t>	.</a:t>
            </a:r>
          </a:p>
        </p:txBody>
      </p:sp>
    </p:spTree>
    <p:extLst>
      <p:ext uri="{BB962C8B-B14F-4D97-AF65-F5344CB8AC3E}">
        <p14:creationId xmlns:p14="http://schemas.microsoft.com/office/powerpoint/2010/main" xmlns="" val="2447226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066800"/>
            <a:ext cx="8229600" cy="5410200"/>
          </a:xfrm>
        </p:spPr>
        <p:txBody>
          <a:bodyPr>
            <a:normAutofit/>
          </a:bodyPr>
          <a:lstStyle/>
          <a:p>
            <a:pPr>
              <a:spcBef>
                <a:spcPts val="1272"/>
              </a:spcBef>
            </a:pPr>
            <a:r>
              <a:rPr lang="en-US" sz="2800" dirty="0"/>
              <a:t>Local Variables</a:t>
            </a:r>
          </a:p>
          <a:p>
            <a:pPr>
              <a:spcBef>
                <a:spcPts val="1272"/>
              </a:spcBef>
            </a:pPr>
            <a:r>
              <a:rPr lang="en-US" sz="2800" dirty="0"/>
              <a:t>Stack Parameters</a:t>
            </a:r>
          </a:p>
          <a:p>
            <a:pPr lvl="1">
              <a:spcBef>
                <a:spcPts val="1272"/>
              </a:spcBef>
            </a:pPr>
            <a:r>
              <a:rPr lang="en-US" sz="2400" dirty="0"/>
              <a:t>Register vs. Stack Parameters</a:t>
            </a:r>
          </a:p>
          <a:p>
            <a:pPr lvl="1">
              <a:spcBef>
                <a:spcPts val="1272"/>
              </a:spcBef>
            </a:pPr>
            <a:r>
              <a:rPr lang="en-US" sz="2400" dirty="0"/>
              <a:t>INVOKE Directive</a:t>
            </a:r>
          </a:p>
          <a:p>
            <a:pPr lvl="1">
              <a:spcBef>
                <a:spcPts val="1272"/>
              </a:spcBef>
            </a:pPr>
            <a:r>
              <a:rPr lang="en-US" sz="2400" dirty="0"/>
              <a:t>PROC Directive</a:t>
            </a:r>
          </a:p>
          <a:p>
            <a:pPr lvl="1">
              <a:spcBef>
                <a:spcPts val="1272"/>
              </a:spcBef>
            </a:pPr>
            <a:r>
              <a:rPr lang="en-US" sz="2400" dirty="0"/>
              <a:t>PROTO Directive</a:t>
            </a:r>
          </a:p>
          <a:p>
            <a:pPr lvl="1">
              <a:spcBef>
                <a:spcPts val="1272"/>
              </a:spcBef>
            </a:pPr>
            <a:r>
              <a:rPr lang="en-US" sz="2400" dirty="0"/>
              <a:t>Passing by Value or by Reference</a:t>
            </a:r>
          </a:p>
          <a:p>
            <a:pPr lvl="1">
              <a:spcBef>
                <a:spcPts val="1272"/>
              </a:spcBef>
            </a:pPr>
            <a:r>
              <a:rPr lang="en-US" sz="2400" dirty="0"/>
              <a:t>Parameter Classifications</a:t>
            </a:r>
          </a:p>
          <a:p>
            <a:pPr lvl="1">
              <a:spcBef>
                <a:spcPts val="1272"/>
              </a:spcBef>
            </a:pPr>
            <a:r>
              <a:rPr lang="en-US" sz="2400" dirty="0"/>
              <a:t>Example: Exchanging Two Integers</a:t>
            </a:r>
          </a:p>
          <a:p>
            <a:pPr lvl="1">
              <a:spcBef>
                <a:spcPts val="1272"/>
              </a:spcBef>
            </a:pPr>
            <a:r>
              <a:rPr lang="en-US" sz="2400" dirty="0"/>
              <a:t>Trouble-Shooting </a:t>
            </a:r>
            <a:r>
              <a:rPr lang="en-US" sz="2400" dirty="0" smtClean="0"/>
              <a:t>Tips</a:t>
            </a:r>
            <a:endParaRPr lang="en-US" sz="2400" dirty="0"/>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066800"/>
            <a:ext cx="8229600" cy="5410200"/>
          </a:xfrm>
        </p:spPr>
        <p:txBody>
          <a:bodyPr>
            <a:normAutofit/>
          </a:bodyPr>
          <a:lstStyle/>
          <a:p>
            <a:pPr>
              <a:spcBef>
                <a:spcPts val="1872"/>
              </a:spcBef>
            </a:pPr>
            <a:r>
              <a:rPr lang="en-US" sz="2800" dirty="0"/>
              <a:t>Stack Frames</a:t>
            </a:r>
          </a:p>
          <a:p>
            <a:pPr lvl="1">
              <a:spcBef>
                <a:spcPts val="1872"/>
              </a:spcBef>
            </a:pPr>
            <a:r>
              <a:rPr lang="en-US" sz="2400" dirty="0"/>
              <a:t>Memory Models</a:t>
            </a:r>
          </a:p>
          <a:p>
            <a:pPr lvl="1">
              <a:spcBef>
                <a:spcPts val="1872"/>
              </a:spcBef>
            </a:pPr>
            <a:r>
              <a:rPr lang="en-US" sz="2400" dirty="0"/>
              <a:t>Language </a:t>
            </a:r>
            <a:r>
              <a:rPr lang="en-US" sz="2400" dirty="0" err="1"/>
              <a:t>Specifiers</a:t>
            </a:r>
            <a:endParaRPr lang="en-US" sz="2400" dirty="0"/>
          </a:p>
          <a:p>
            <a:pPr lvl="1">
              <a:spcBef>
                <a:spcPts val="1872"/>
              </a:spcBef>
            </a:pPr>
            <a:r>
              <a:rPr lang="en-US" sz="2400" dirty="0"/>
              <a:t>Explicit Access to Stack Parameters</a:t>
            </a:r>
          </a:p>
          <a:p>
            <a:pPr lvl="1">
              <a:spcBef>
                <a:spcPts val="1872"/>
              </a:spcBef>
            </a:pPr>
            <a:r>
              <a:rPr lang="en-US" sz="2400" dirty="0"/>
              <a:t>Passing Arguments by Reference</a:t>
            </a:r>
          </a:p>
          <a:p>
            <a:pPr lvl="1">
              <a:spcBef>
                <a:spcPts val="1872"/>
              </a:spcBef>
            </a:pPr>
            <a:r>
              <a:rPr lang="en-US" sz="2400" dirty="0"/>
              <a:t>Creating Local Variables</a:t>
            </a:r>
          </a:p>
          <a:p>
            <a:pPr marL="0" indent="0">
              <a:buNone/>
            </a:pPr>
            <a:endParaRPr lang="en-US" sz="2400" dirty="0"/>
          </a:p>
        </p:txBody>
      </p:sp>
      <p:sp>
        <p:nvSpPr>
          <p:cNvPr id="5"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1478025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8</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1219200"/>
            <a:ext cx="8229600" cy="4953000"/>
          </a:xfrm>
        </p:spPr>
        <p:txBody>
          <a:bodyPr>
            <a:normAutofit/>
          </a:bodyPr>
          <a:lstStyle/>
          <a:p>
            <a:pPr>
              <a:spcBef>
                <a:spcPts val="1872"/>
              </a:spcBef>
            </a:pPr>
            <a:r>
              <a:rPr lang="en-US" sz="2800" dirty="0"/>
              <a:t>Stack </a:t>
            </a:r>
            <a:r>
              <a:rPr lang="en-US" sz="2800" dirty="0" smtClean="0"/>
              <a:t>Frames</a:t>
            </a:r>
          </a:p>
          <a:p>
            <a:pPr lvl="1">
              <a:spcBef>
                <a:spcPts val="1872"/>
              </a:spcBef>
            </a:pPr>
            <a:r>
              <a:rPr lang="en-US" sz="2400" dirty="0"/>
              <a:t>Memory Models</a:t>
            </a:r>
          </a:p>
          <a:p>
            <a:pPr lvl="1">
              <a:spcBef>
                <a:spcPts val="1872"/>
              </a:spcBef>
            </a:pPr>
            <a:r>
              <a:rPr lang="en-US" sz="2400" dirty="0"/>
              <a:t>Language </a:t>
            </a:r>
            <a:r>
              <a:rPr lang="en-US" sz="2400" dirty="0" err="1"/>
              <a:t>Specifiers</a:t>
            </a:r>
            <a:endParaRPr lang="en-US" sz="2400" dirty="0"/>
          </a:p>
          <a:p>
            <a:pPr lvl="1">
              <a:spcBef>
                <a:spcPts val="1872"/>
              </a:spcBef>
            </a:pPr>
            <a:r>
              <a:rPr lang="en-US" sz="2400" dirty="0"/>
              <a:t>Explicit Access to Stack Parameters</a:t>
            </a:r>
          </a:p>
          <a:p>
            <a:pPr lvl="1">
              <a:spcBef>
                <a:spcPts val="1872"/>
              </a:spcBef>
            </a:pPr>
            <a:r>
              <a:rPr lang="en-US" sz="2400" dirty="0"/>
              <a:t>Passing Arguments by Reference</a:t>
            </a:r>
          </a:p>
          <a:p>
            <a:pPr lvl="1">
              <a:spcBef>
                <a:spcPts val="1872"/>
              </a:spcBef>
            </a:pPr>
            <a:r>
              <a:rPr lang="en-US" sz="2400" dirty="0"/>
              <a:t>Creating Local </a:t>
            </a:r>
            <a:r>
              <a:rPr lang="en-US" sz="2400" dirty="0" smtClean="0"/>
              <a:t>Variables</a:t>
            </a:r>
            <a:endParaRPr lang="en-US" sz="2400" dirty="0"/>
          </a:p>
        </p:txBody>
      </p:sp>
    </p:spTree>
    <p:extLst>
      <p:ext uri="{BB962C8B-B14F-4D97-AF65-F5344CB8AC3E}">
        <p14:creationId xmlns:p14="http://schemas.microsoft.com/office/powerpoint/2010/main" xmlns="" val="2165743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a:t>
            </a:r>
            <a:endParaRPr lang="en-US" dirty="0"/>
          </a:p>
        </p:txBody>
      </p:sp>
      <p:sp>
        <p:nvSpPr>
          <p:cNvPr id="3" name="Content Placeholder 2"/>
          <p:cNvSpPr>
            <a:spLocks noGrp="1"/>
          </p:cNvSpPr>
          <p:nvPr>
            <p:ph idx="1"/>
          </p:nvPr>
        </p:nvSpPr>
        <p:spPr/>
        <p:txBody>
          <a:bodyPr/>
          <a:lstStyle/>
          <a:p>
            <a:pPr>
              <a:spcBef>
                <a:spcPts val="1400"/>
              </a:spcBef>
            </a:pPr>
            <a:r>
              <a:rPr lang="en-US" dirty="0"/>
              <a:t>Programming languages use different terms to refer to subroutines </a:t>
            </a:r>
            <a:r>
              <a:rPr lang="en-US" dirty="0" smtClean="0"/>
              <a:t>:</a:t>
            </a:r>
          </a:p>
          <a:p>
            <a:pPr lvl="1">
              <a:spcBef>
                <a:spcPts val="1400"/>
              </a:spcBef>
            </a:pPr>
            <a:r>
              <a:rPr lang="en-US" dirty="0" smtClean="0"/>
              <a:t>In </a:t>
            </a:r>
            <a:r>
              <a:rPr lang="en-US" dirty="0"/>
              <a:t>C and C++, </a:t>
            </a:r>
            <a:r>
              <a:rPr lang="en-US" dirty="0" smtClean="0"/>
              <a:t>subroutines </a:t>
            </a:r>
            <a:r>
              <a:rPr lang="en-US" dirty="0" smtClean="0">
                <a:sym typeface="Wingdings"/>
              </a:rPr>
              <a:t></a:t>
            </a:r>
            <a:r>
              <a:rPr lang="en-US" dirty="0" smtClean="0"/>
              <a:t> </a:t>
            </a:r>
            <a:r>
              <a:rPr lang="en-US" b="1" i="1" dirty="0" smtClean="0">
                <a:solidFill>
                  <a:srgbClr val="0000FF"/>
                </a:solidFill>
              </a:rPr>
              <a:t>functions</a:t>
            </a:r>
            <a:endParaRPr lang="en-US" dirty="0"/>
          </a:p>
          <a:p>
            <a:pPr lvl="1">
              <a:spcBef>
                <a:spcPts val="1400"/>
              </a:spcBef>
            </a:pPr>
            <a:r>
              <a:rPr lang="en-US" dirty="0" smtClean="0"/>
              <a:t>In </a:t>
            </a:r>
            <a:r>
              <a:rPr lang="en-US" dirty="0"/>
              <a:t>Java, subroutines </a:t>
            </a:r>
            <a:r>
              <a:rPr lang="en-US" dirty="0" smtClean="0">
                <a:sym typeface="Wingdings"/>
              </a:rPr>
              <a:t></a:t>
            </a:r>
            <a:r>
              <a:rPr lang="en-US" b="1" dirty="0" smtClean="0">
                <a:solidFill>
                  <a:srgbClr val="0000FF"/>
                </a:solidFill>
              </a:rPr>
              <a:t> </a:t>
            </a:r>
            <a:r>
              <a:rPr lang="en-US" b="1" i="1" dirty="0">
                <a:solidFill>
                  <a:srgbClr val="0000FF"/>
                </a:solidFill>
              </a:rPr>
              <a:t>methods </a:t>
            </a:r>
            <a:endParaRPr lang="en-US" b="1" i="1" dirty="0" smtClean="0">
              <a:solidFill>
                <a:srgbClr val="0000FF"/>
              </a:solidFill>
            </a:endParaRPr>
          </a:p>
          <a:p>
            <a:pPr lvl="1">
              <a:spcBef>
                <a:spcPts val="1400"/>
              </a:spcBef>
            </a:pPr>
            <a:r>
              <a:rPr lang="en-US" dirty="0"/>
              <a:t>In MASM, subroutines </a:t>
            </a:r>
            <a:r>
              <a:rPr lang="en-US" dirty="0" smtClean="0">
                <a:sym typeface="Wingdings"/>
              </a:rPr>
              <a:t> </a:t>
            </a:r>
            <a:r>
              <a:rPr lang="en-US" b="1" i="1" dirty="0" smtClean="0">
                <a:solidFill>
                  <a:srgbClr val="0000FF"/>
                </a:solidFill>
              </a:rPr>
              <a:t>procedures </a:t>
            </a:r>
            <a:endParaRPr lang="en-US" b="1" dirty="0">
              <a:solidFill>
                <a:srgbClr val="0000FF"/>
              </a:solidFill>
            </a:endParaRPr>
          </a:p>
          <a:p>
            <a:pPr>
              <a:spcBef>
                <a:spcPts val="1400"/>
              </a:spcBef>
            </a:pPr>
            <a:r>
              <a:rPr lang="en-US" dirty="0"/>
              <a:t>Values passed to a subroutine by a calling program are called </a:t>
            </a:r>
            <a:r>
              <a:rPr lang="en-US" b="1" i="1" dirty="0">
                <a:solidFill>
                  <a:srgbClr val="0000FF"/>
                </a:solidFill>
              </a:rPr>
              <a:t>arguments</a:t>
            </a:r>
            <a:r>
              <a:rPr lang="en-US" i="1" dirty="0"/>
              <a:t>. </a:t>
            </a:r>
            <a:endParaRPr lang="en-US" i="1" dirty="0" smtClean="0"/>
          </a:p>
          <a:p>
            <a:pPr>
              <a:spcBef>
                <a:spcPts val="1400"/>
              </a:spcBef>
            </a:pPr>
            <a:r>
              <a:rPr lang="en-US" dirty="0" smtClean="0"/>
              <a:t>When </a:t>
            </a:r>
            <a:r>
              <a:rPr lang="en-US" dirty="0"/>
              <a:t>the values are received by the called subroutine, they are called </a:t>
            </a:r>
            <a:r>
              <a:rPr lang="en-US" b="1" i="1" dirty="0">
                <a:solidFill>
                  <a:srgbClr val="0000FF"/>
                </a:solidFill>
              </a:rPr>
              <a:t>parameters</a:t>
            </a:r>
            <a:r>
              <a:rPr lang="en-US" i="1" dirty="0"/>
              <a:t>. </a:t>
            </a:r>
            <a:endParaRPr lang="en-US" dirty="0"/>
          </a:p>
        </p:txBody>
      </p:sp>
    </p:spTree>
    <p:extLst>
      <p:ext uri="{BB962C8B-B14F-4D97-AF65-F5344CB8AC3E}">
        <p14:creationId xmlns:p14="http://schemas.microsoft.com/office/powerpoint/2010/main" xmlns="" val="3745385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smtClean="0"/>
              <a:t>LOCAL </a:t>
            </a:r>
            <a:r>
              <a:rPr lang="en-US" dirty="0"/>
              <a:t>Directive</a:t>
            </a:r>
          </a:p>
        </p:txBody>
      </p:sp>
      <p:sp>
        <p:nvSpPr>
          <p:cNvPr id="78851" name="Rectangle 3"/>
          <p:cNvSpPr>
            <a:spLocks noGrp="1" noChangeArrowheads="1"/>
          </p:cNvSpPr>
          <p:nvPr>
            <p:ph type="body" idx="1"/>
          </p:nvPr>
        </p:nvSpPr>
        <p:spPr>
          <a:xfrm>
            <a:off x="609600" y="1219200"/>
            <a:ext cx="8153400" cy="4267200"/>
          </a:xfrm>
        </p:spPr>
        <p:txBody>
          <a:bodyPr>
            <a:noAutofit/>
          </a:bodyPr>
          <a:lstStyle/>
          <a:p>
            <a:r>
              <a:rPr lang="en-US" sz="2800" dirty="0"/>
              <a:t>A </a:t>
            </a:r>
            <a:r>
              <a:rPr lang="en-US" sz="2800" dirty="0">
                <a:solidFill>
                  <a:srgbClr val="0000FF"/>
                </a:solidFill>
              </a:rPr>
              <a:t>local variable</a:t>
            </a:r>
            <a:r>
              <a:rPr lang="en-US" sz="2800" dirty="0"/>
              <a:t> is created, used, and destroyed within a single </a:t>
            </a:r>
            <a:r>
              <a:rPr lang="en-US" sz="2800" dirty="0" smtClean="0"/>
              <a:t>procedure.</a:t>
            </a:r>
            <a:endParaRPr lang="en-US" sz="2800" dirty="0"/>
          </a:p>
          <a:p>
            <a:r>
              <a:rPr lang="en-US" sz="2800" dirty="0"/>
              <a:t>The LOCAL directive declares a list of local </a:t>
            </a:r>
            <a:r>
              <a:rPr lang="en-US" sz="2800" dirty="0" smtClean="0"/>
              <a:t>variables.</a:t>
            </a:r>
            <a:endParaRPr lang="en-US" sz="2800" dirty="0"/>
          </a:p>
          <a:p>
            <a:pPr lvl="1"/>
            <a:r>
              <a:rPr lang="en-US" sz="2400" dirty="0"/>
              <a:t>immediately follows the PROC directive</a:t>
            </a:r>
          </a:p>
          <a:p>
            <a:pPr lvl="1"/>
            <a:r>
              <a:rPr lang="en-US" sz="2400" dirty="0"/>
              <a:t>each variable is assigned a type</a:t>
            </a:r>
          </a:p>
          <a:p>
            <a:r>
              <a:rPr lang="en-US" sz="2800" dirty="0"/>
              <a:t>Syntax:</a:t>
            </a:r>
          </a:p>
          <a:p>
            <a:pPr lvl="2">
              <a:buFontTx/>
              <a:buNone/>
            </a:pPr>
            <a:r>
              <a:rPr lang="en-US" sz="2000" b="1" dirty="0">
                <a:solidFill>
                  <a:srgbClr val="0000FF"/>
                </a:solidFill>
              </a:rPr>
              <a:t>LOCAL </a:t>
            </a:r>
            <a:r>
              <a:rPr lang="en-US" sz="2000" b="1" i="1" dirty="0" err="1">
                <a:solidFill>
                  <a:srgbClr val="0000FF"/>
                </a:solidFill>
              </a:rPr>
              <a:t>varlist</a:t>
            </a:r>
            <a:endParaRPr lang="en-US" sz="2000" b="1" i="1" dirty="0">
              <a:solidFill>
                <a:srgbClr val="0000FF"/>
              </a:solidFill>
            </a:endParaRPr>
          </a:p>
          <a:p>
            <a:pPr>
              <a:buFontTx/>
              <a:buNone/>
            </a:pPr>
            <a:r>
              <a:rPr lang="en-US" sz="2800" dirty="0"/>
              <a:t>Example:</a:t>
            </a:r>
          </a:p>
        </p:txBody>
      </p:sp>
      <p:sp>
        <p:nvSpPr>
          <p:cNvPr id="78852" name="Text Box 4"/>
          <p:cNvSpPr txBox="1">
            <a:spLocks noChangeArrowheads="1"/>
          </p:cNvSpPr>
          <p:nvPr/>
        </p:nvSpPr>
        <p:spPr bwMode="auto">
          <a:xfrm>
            <a:off x="1485900" y="5715000"/>
            <a:ext cx="6896100" cy="838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MySub</a:t>
            </a:r>
            <a:r>
              <a:rPr lang="en-US" sz="2000" b="1" dirty="0">
                <a:latin typeface="Courier New" charset="0"/>
              </a:rPr>
              <a:t> PROC</a:t>
            </a:r>
          </a:p>
          <a:p>
            <a:r>
              <a:rPr lang="en-US" sz="2000" b="1" dirty="0">
                <a:latin typeface="Courier New" charset="0"/>
              </a:rPr>
              <a:t>	LOCAL var1:BYTE, var2:WORD, var3:SDWORD</a:t>
            </a:r>
          </a:p>
        </p:txBody>
      </p:sp>
    </p:spTree>
    <p:extLst>
      <p:ext uri="{BB962C8B-B14F-4D97-AF65-F5344CB8AC3E}">
        <p14:creationId xmlns:p14="http://schemas.microsoft.com/office/powerpoint/2010/main" xmlns="" val="3767955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Local Variables</a:t>
            </a:r>
          </a:p>
        </p:txBody>
      </p:sp>
      <p:sp>
        <p:nvSpPr>
          <p:cNvPr id="76803" name="Text Box 3"/>
          <p:cNvSpPr txBox="1">
            <a:spLocks noChangeArrowheads="1"/>
          </p:cNvSpPr>
          <p:nvPr/>
        </p:nvSpPr>
        <p:spPr bwMode="auto">
          <a:xfrm>
            <a:off x="762000" y="1981200"/>
            <a:ext cx="7543800"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a:latin typeface="Courier New" charset="0"/>
              </a:rPr>
              <a:t>LOCAL </a:t>
            </a:r>
            <a:r>
              <a:rPr lang="en-US" sz="2000" b="1" dirty="0" err="1">
                <a:latin typeface="Courier New" charset="0"/>
              </a:rPr>
              <a:t>flagVals</a:t>
            </a:r>
            <a:r>
              <a:rPr lang="en-US" sz="2000" b="1" dirty="0">
                <a:latin typeface="Courier New" charset="0"/>
              </a:rPr>
              <a:t>[20]:</a:t>
            </a:r>
            <a:r>
              <a:rPr lang="en-US" sz="2000" b="1" dirty="0" smtClean="0">
                <a:latin typeface="Courier New" charset="0"/>
              </a:rPr>
              <a:t>BYTE ; </a:t>
            </a:r>
            <a:r>
              <a:rPr lang="en-US" sz="2000" b="1" dirty="0">
                <a:latin typeface="Courier New" charset="0"/>
              </a:rPr>
              <a:t>array of bytes</a:t>
            </a:r>
          </a:p>
          <a:p>
            <a:endParaRPr lang="en-US" sz="2000" b="1" dirty="0">
              <a:latin typeface="Courier New" charset="0"/>
            </a:endParaRPr>
          </a:p>
          <a:p>
            <a:r>
              <a:rPr lang="en-US" sz="2000" b="1" dirty="0">
                <a:latin typeface="Courier New" charset="0"/>
              </a:rPr>
              <a:t>LOCAL </a:t>
            </a:r>
            <a:r>
              <a:rPr lang="en-US" sz="2000" b="1" dirty="0" err="1">
                <a:latin typeface="Courier New" charset="0"/>
              </a:rPr>
              <a:t>pArray:PTR</a:t>
            </a:r>
            <a:r>
              <a:rPr lang="en-US" sz="2000" b="1" dirty="0">
                <a:latin typeface="Courier New" charset="0"/>
              </a:rPr>
              <a:t> </a:t>
            </a:r>
            <a:r>
              <a:rPr lang="en-US" sz="2000" b="1" dirty="0" smtClean="0">
                <a:latin typeface="Courier New" charset="0"/>
              </a:rPr>
              <a:t>WORD   ; </a:t>
            </a:r>
            <a:r>
              <a:rPr lang="en-US" sz="2000" b="1" dirty="0">
                <a:latin typeface="Courier New" charset="0"/>
              </a:rPr>
              <a:t>pointer to an </a:t>
            </a:r>
            <a:r>
              <a:rPr lang="en-US" sz="2000" b="1" dirty="0" smtClean="0">
                <a:latin typeface="Courier New" charset="0"/>
              </a:rPr>
              <a:t>array</a:t>
            </a:r>
          </a:p>
          <a:p>
            <a:endParaRPr lang="en-US" sz="2000" b="1" dirty="0">
              <a:latin typeface="Courier New" charset="0"/>
            </a:endParaRPr>
          </a:p>
          <a:p>
            <a:endParaRPr lang="en-US" sz="2000" b="1" dirty="0">
              <a:latin typeface="Courier New" charset="0"/>
            </a:endParaRPr>
          </a:p>
          <a:p>
            <a:endParaRPr lang="en-US" sz="2000" b="1" dirty="0">
              <a:latin typeface="Courier New" charset="0"/>
            </a:endParaRPr>
          </a:p>
          <a:p>
            <a:r>
              <a:rPr lang="en-US" sz="2000" b="1" dirty="0" err="1">
                <a:latin typeface="Courier New" charset="0"/>
              </a:rPr>
              <a:t>myProc</a:t>
            </a:r>
            <a:r>
              <a:rPr lang="en-US" sz="2000" b="1" dirty="0">
                <a:latin typeface="Courier New" charset="0"/>
              </a:rPr>
              <a:t> PROC</a:t>
            </a:r>
            <a:r>
              <a:rPr lang="en-US" sz="2000" b="1" dirty="0" smtClean="0">
                <a:latin typeface="Courier New" charset="0"/>
              </a:rPr>
              <a:t>,            ; </a:t>
            </a:r>
            <a:r>
              <a:rPr lang="en-US" sz="2000" b="1" dirty="0">
                <a:latin typeface="Courier New" charset="0"/>
              </a:rPr>
              <a:t>procedure</a:t>
            </a:r>
          </a:p>
          <a:p>
            <a:r>
              <a:rPr lang="en-US" sz="2000" b="1" dirty="0">
                <a:latin typeface="Courier New" charset="0"/>
              </a:rPr>
              <a:t>	LOCAL t1:BYTE</a:t>
            </a:r>
            <a:r>
              <a:rPr lang="en-US" sz="2000" b="1" dirty="0" smtClean="0">
                <a:latin typeface="Courier New" charset="0"/>
              </a:rPr>
              <a:t>,       ; </a:t>
            </a:r>
            <a:r>
              <a:rPr lang="en-US" sz="2000" b="1" dirty="0">
                <a:latin typeface="Courier New" charset="0"/>
              </a:rPr>
              <a:t>local variables</a:t>
            </a:r>
          </a:p>
        </p:txBody>
      </p:sp>
      <p:sp>
        <p:nvSpPr>
          <p:cNvPr id="76804" name="Text Box 4"/>
          <p:cNvSpPr txBox="1">
            <a:spLocks noChangeArrowheads="1"/>
          </p:cNvSpPr>
          <p:nvPr/>
        </p:nvSpPr>
        <p:spPr bwMode="auto">
          <a:xfrm>
            <a:off x="685800" y="1066800"/>
            <a:ext cx="76962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0" dirty="0">
                <a:latin typeface="Arial"/>
                <a:cs typeface="Arial"/>
              </a:rPr>
              <a:t>Examples:</a:t>
            </a:r>
          </a:p>
        </p:txBody>
      </p:sp>
    </p:spTree>
    <p:extLst>
      <p:ext uri="{BB962C8B-B14F-4D97-AF65-F5344CB8AC3E}">
        <p14:creationId xmlns:p14="http://schemas.microsoft.com/office/powerpoint/2010/main" xmlns="" val="4099502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MASM-Generated Code</a:t>
            </a:r>
            <a:r>
              <a:rPr lang="en-US" sz="2400"/>
              <a:t>  (1 of 2)</a:t>
            </a:r>
          </a:p>
        </p:txBody>
      </p:sp>
      <p:sp>
        <p:nvSpPr>
          <p:cNvPr id="108547" name="Text Box 3"/>
          <p:cNvSpPr txBox="1">
            <a:spLocks noChangeArrowheads="1"/>
          </p:cNvSpPr>
          <p:nvPr/>
        </p:nvSpPr>
        <p:spPr bwMode="auto">
          <a:xfrm>
            <a:off x="914400" y="1066800"/>
            <a:ext cx="7315200" cy="182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r>
              <a:rPr lang="en-US" sz="2000" b="1" dirty="0" err="1">
                <a:latin typeface="Courier New" charset="0"/>
              </a:rPr>
              <a:t>BubbleSort</a:t>
            </a:r>
            <a:r>
              <a:rPr lang="en-US" sz="2000" b="1" dirty="0">
                <a:latin typeface="Courier New" charset="0"/>
              </a:rPr>
              <a:t> PROC</a:t>
            </a:r>
          </a:p>
          <a:p>
            <a:r>
              <a:rPr lang="en-US" sz="2000" b="1" dirty="0">
                <a:latin typeface="Courier New" charset="0"/>
              </a:rPr>
              <a:t>	LOCAL </a:t>
            </a:r>
            <a:r>
              <a:rPr lang="en-US" sz="2000" b="1" dirty="0" err="1">
                <a:latin typeface="Courier New" charset="0"/>
              </a:rPr>
              <a:t>temp:DWORD</a:t>
            </a:r>
            <a:r>
              <a:rPr lang="en-US" sz="2000" b="1" dirty="0">
                <a:latin typeface="Courier New" charset="0"/>
              </a:rPr>
              <a:t>, </a:t>
            </a:r>
            <a:r>
              <a:rPr lang="en-US" sz="2000" b="1" dirty="0" err="1">
                <a:latin typeface="Courier New" charset="0"/>
              </a:rPr>
              <a:t>SwapFlag:BYTE</a:t>
            </a:r>
            <a:endParaRPr lang="en-US" sz="2000" b="1" dirty="0">
              <a:latin typeface="Courier New" charset="0"/>
            </a:endParaRPr>
          </a:p>
          <a:p>
            <a:r>
              <a:rPr lang="en-US" sz="2000" b="1" dirty="0">
                <a:latin typeface="Courier New" charset="0"/>
              </a:rPr>
              <a:t>	. . .</a:t>
            </a:r>
          </a:p>
          <a:p>
            <a:r>
              <a:rPr lang="en-US" sz="2000" b="1" dirty="0">
                <a:latin typeface="Courier New" charset="0"/>
              </a:rPr>
              <a:t>	ret</a:t>
            </a:r>
          </a:p>
          <a:p>
            <a:r>
              <a:rPr lang="en-US" sz="2000" b="1" dirty="0" err="1">
                <a:latin typeface="Courier New" charset="0"/>
              </a:rPr>
              <a:t>BubbleSort</a:t>
            </a:r>
            <a:r>
              <a:rPr lang="en-US" sz="2000" b="1" dirty="0">
                <a:latin typeface="Courier New" charset="0"/>
              </a:rPr>
              <a:t> ENDP</a:t>
            </a:r>
          </a:p>
        </p:txBody>
      </p:sp>
      <p:sp>
        <p:nvSpPr>
          <p:cNvPr id="108549" name="Text Box 5"/>
          <p:cNvSpPr txBox="1">
            <a:spLocks noChangeArrowheads="1"/>
          </p:cNvSpPr>
          <p:nvPr/>
        </p:nvSpPr>
        <p:spPr bwMode="auto">
          <a:xfrm>
            <a:off x="990600" y="3733800"/>
            <a:ext cx="7315200"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err="1">
                <a:latin typeface="Courier New" charset="0"/>
              </a:rPr>
              <a:t>BubbleSort</a:t>
            </a:r>
            <a:r>
              <a:rPr lang="en-US" sz="2000" b="1" dirty="0">
                <a:latin typeface="Courier New" charset="0"/>
              </a:rPr>
              <a:t> PROC</a:t>
            </a:r>
          </a:p>
          <a:p>
            <a:pPr>
              <a:lnSpc>
                <a:spcPct val="50000"/>
              </a:lnSpc>
              <a:spcBef>
                <a:spcPct val="50000"/>
              </a:spcBef>
            </a:pPr>
            <a:r>
              <a:rPr lang="en-US" sz="2000" b="1" dirty="0">
                <a:latin typeface="Courier New" charset="0"/>
              </a:rPr>
              <a:t>	push </a:t>
            </a:r>
            <a:r>
              <a:rPr lang="en-US" sz="2000" b="1" dirty="0" err="1">
                <a:latin typeface="Courier New" charset="0"/>
              </a:rPr>
              <a:t>ebp</a:t>
            </a:r>
            <a:endParaRPr lang="en-US" sz="2000" b="1" dirty="0">
              <a:latin typeface="Courier New" charset="0"/>
            </a:endParaRPr>
          </a:p>
          <a:p>
            <a:pPr>
              <a:lnSpc>
                <a:spcPct val="50000"/>
              </a:lnSpc>
              <a:spcBef>
                <a:spcPct val="50000"/>
              </a:spcBef>
            </a:pPr>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ebp,esp</a:t>
            </a:r>
            <a:endParaRPr lang="en-US" sz="2000" b="1" dirty="0">
              <a:latin typeface="Courier New" charset="0"/>
            </a:endParaRPr>
          </a:p>
          <a:p>
            <a:pPr>
              <a:lnSpc>
                <a:spcPct val="50000"/>
              </a:lnSpc>
              <a:spcBef>
                <a:spcPct val="50000"/>
              </a:spcBef>
            </a:pPr>
            <a:r>
              <a:rPr lang="en-US" sz="2000" b="1" dirty="0">
                <a:latin typeface="Courier New" charset="0"/>
              </a:rPr>
              <a:t>	add  esp,</a:t>
            </a:r>
            <a:r>
              <a:rPr lang="en-US" sz="2000" b="1" dirty="0" smtClean="0">
                <a:latin typeface="Courier New" charset="0"/>
              </a:rPr>
              <a:t>0FFFFFFF8h   ; </a:t>
            </a:r>
            <a:r>
              <a:rPr lang="en-US" sz="2000" b="1" dirty="0">
                <a:latin typeface="Courier New" charset="0"/>
              </a:rPr>
              <a:t>add -8 to ESP</a:t>
            </a:r>
          </a:p>
          <a:p>
            <a:pPr>
              <a:lnSpc>
                <a:spcPct val="50000"/>
              </a:lnSpc>
              <a:spcBef>
                <a:spcPct val="50000"/>
              </a:spcBef>
            </a:pPr>
            <a:r>
              <a:rPr lang="en-US" sz="2000" b="1" dirty="0">
                <a:latin typeface="Courier New" charset="0"/>
              </a:rPr>
              <a:t>	. . .</a:t>
            </a:r>
          </a:p>
          <a:p>
            <a:pPr>
              <a:lnSpc>
                <a:spcPct val="50000"/>
              </a:lnSpc>
              <a:spcBef>
                <a:spcPct val="50000"/>
              </a:spcBef>
            </a:pPr>
            <a:r>
              <a:rPr lang="en-US" sz="2000" b="1" dirty="0">
                <a:latin typeface="Courier New" charset="0"/>
              </a:rPr>
              <a:t>	</a:t>
            </a:r>
            <a:r>
              <a:rPr lang="en-US" sz="2000" b="1" dirty="0" err="1">
                <a:latin typeface="Courier New" charset="0"/>
              </a:rPr>
              <a:t>mov</a:t>
            </a:r>
            <a:r>
              <a:rPr lang="en-US" sz="2000" b="1" dirty="0">
                <a:latin typeface="Courier New" charset="0"/>
              </a:rPr>
              <a:t>  </a:t>
            </a:r>
            <a:r>
              <a:rPr lang="en-US" sz="2000" b="1" dirty="0" err="1">
                <a:latin typeface="Courier New" charset="0"/>
              </a:rPr>
              <a:t>esp,ebp</a:t>
            </a:r>
            <a:endParaRPr lang="en-US" sz="2000" b="1" dirty="0">
              <a:latin typeface="Courier New" charset="0"/>
            </a:endParaRPr>
          </a:p>
          <a:p>
            <a:pPr>
              <a:lnSpc>
                <a:spcPct val="50000"/>
              </a:lnSpc>
              <a:spcBef>
                <a:spcPct val="50000"/>
              </a:spcBef>
            </a:pPr>
            <a:r>
              <a:rPr lang="en-US" sz="2000" b="1" dirty="0">
                <a:latin typeface="Courier New" charset="0"/>
              </a:rPr>
              <a:t>	pop  </a:t>
            </a:r>
            <a:r>
              <a:rPr lang="en-US" sz="2000" b="1" dirty="0" err="1">
                <a:latin typeface="Courier New" charset="0"/>
              </a:rPr>
              <a:t>ebp</a:t>
            </a:r>
            <a:endParaRPr lang="en-US" sz="2000" b="1" dirty="0">
              <a:latin typeface="Courier New" charset="0"/>
            </a:endParaRPr>
          </a:p>
          <a:p>
            <a:pPr>
              <a:lnSpc>
                <a:spcPct val="50000"/>
              </a:lnSpc>
              <a:spcBef>
                <a:spcPct val="50000"/>
              </a:spcBef>
            </a:pPr>
            <a:r>
              <a:rPr lang="en-US" sz="2000" b="1" dirty="0">
                <a:latin typeface="Courier New" charset="0"/>
              </a:rPr>
              <a:t>	ret</a:t>
            </a:r>
          </a:p>
          <a:p>
            <a:pPr>
              <a:lnSpc>
                <a:spcPct val="50000"/>
              </a:lnSpc>
              <a:spcBef>
                <a:spcPct val="50000"/>
              </a:spcBef>
            </a:pPr>
            <a:r>
              <a:rPr lang="en-US" sz="2000" b="1" dirty="0" err="1">
                <a:latin typeface="Courier New" charset="0"/>
              </a:rPr>
              <a:t>BubbleSort</a:t>
            </a:r>
            <a:r>
              <a:rPr lang="en-US" sz="2000" b="1" dirty="0">
                <a:latin typeface="Courier New" charset="0"/>
              </a:rPr>
              <a:t> ENDP</a:t>
            </a:r>
          </a:p>
        </p:txBody>
      </p:sp>
      <p:sp>
        <p:nvSpPr>
          <p:cNvPr id="108550" name="Text Box 6"/>
          <p:cNvSpPr txBox="1">
            <a:spLocks noChangeArrowheads="1"/>
          </p:cNvSpPr>
          <p:nvPr/>
        </p:nvSpPr>
        <p:spPr bwMode="auto">
          <a:xfrm>
            <a:off x="914400" y="3011269"/>
            <a:ext cx="59436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0" dirty="0">
                <a:latin typeface="Arial"/>
                <a:cs typeface="Arial"/>
              </a:rPr>
              <a:t>MASM generates the following code:</a:t>
            </a:r>
          </a:p>
        </p:txBody>
      </p:sp>
    </p:spTree>
    <p:extLst>
      <p:ext uri="{BB962C8B-B14F-4D97-AF65-F5344CB8AC3E}">
        <p14:creationId xmlns:p14="http://schemas.microsoft.com/office/powerpoint/2010/main" xmlns="" val="2283544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15505</TotalTime>
  <Words>2084</Words>
  <Application>Microsoft Office PowerPoint</Application>
  <PresentationFormat>On-screen Show (4:3)</PresentationFormat>
  <Paragraphs>488</Paragraphs>
  <Slides>48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VISIO</vt:lpstr>
      <vt:lpstr>CSC 221  Computer Organization and Assembly Language</vt:lpstr>
      <vt:lpstr>Lecture 23: Review</vt:lpstr>
      <vt:lpstr>Lecture 23: Review</vt:lpstr>
      <vt:lpstr>Lecture Outline</vt:lpstr>
      <vt:lpstr>Lecture Outline</vt:lpstr>
      <vt:lpstr>Terminologies</vt:lpstr>
      <vt:lpstr>LOCAL Directive</vt:lpstr>
      <vt:lpstr>Local Variables</vt:lpstr>
      <vt:lpstr>MASM-Generated Code  (1 of 2)</vt:lpstr>
      <vt:lpstr>MASM-Generated Code  (2 of 2)</vt:lpstr>
      <vt:lpstr>Register vs. Stack Parameters</vt:lpstr>
      <vt:lpstr>INVOKE Directive</vt:lpstr>
      <vt:lpstr>INVOKE Examples</vt:lpstr>
      <vt:lpstr>ADDR Operator</vt:lpstr>
      <vt:lpstr>PROC Directive  (1 of 2)</vt:lpstr>
      <vt:lpstr>PROC Directive  (2 of 2)</vt:lpstr>
      <vt:lpstr>AddTwo Procedure  (1 of 2)</vt:lpstr>
      <vt:lpstr>PROC Examples  (2 of 3)</vt:lpstr>
      <vt:lpstr>PROC Examples  (3 of 3)</vt:lpstr>
      <vt:lpstr>RET Instruction</vt:lpstr>
      <vt:lpstr>PROTO Directive</vt:lpstr>
      <vt:lpstr>PROTO Directive</vt:lpstr>
      <vt:lpstr>PROTO Example</vt:lpstr>
      <vt:lpstr>Passing by Value</vt:lpstr>
      <vt:lpstr>Passing by Value (16-bit)</vt:lpstr>
      <vt:lpstr>Passing by Reference</vt:lpstr>
      <vt:lpstr>Parameter Classifications</vt:lpstr>
      <vt:lpstr>Example: Exchanging Two Integers</vt:lpstr>
      <vt:lpstr>Trouble-Shooting Tips</vt:lpstr>
      <vt:lpstr>Stack Frames</vt:lpstr>
      <vt:lpstr>Stack Frame</vt:lpstr>
      <vt:lpstr>Memory Models</vt:lpstr>
      <vt:lpstr>.MODEL Directive</vt:lpstr>
      <vt:lpstr>Language Specifiers</vt:lpstr>
      <vt:lpstr>Explicit Access to Stack Parameters</vt:lpstr>
      <vt:lpstr>Stack Frame Example  (1 of 2)</vt:lpstr>
      <vt:lpstr>AddTwo Procedure  (1 of 3)</vt:lpstr>
      <vt:lpstr>AddTwo Procedure  (2 of 3)</vt:lpstr>
      <vt:lpstr>AddSub Procedure  (3 of 3)</vt:lpstr>
      <vt:lpstr>Drill . . .</vt:lpstr>
      <vt:lpstr>Passing Arguments by Reference  (1 of 2)</vt:lpstr>
      <vt:lpstr>Passing Arguments by Reference  (2 of 2)</vt:lpstr>
      <vt:lpstr>Passing Arguments by Reference  (2 of 2)</vt:lpstr>
      <vt:lpstr>LEA Instruction</vt:lpstr>
      <vt:lpstr>Creating Local Variables</vt:lpstr>
      <vt:lpstr>Summary</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719</cp:revision>
  <dcterms:created xsi:type="dcterms:W3CDTF">2012-02-27T05:45:45Z</dcterms:created>
  <dcterms:modified xsi:type="dcterms:W3CDTF">2012-10-22T08:14:03Z</dcterms:modified>
</cp:coreProperties>
</file>