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696" r:id="rId3"/>
    <p:sldId id="697" r:id="rId4"/>
    <p:sldId id="698" r:id="rId5"/>
    <p:sldId id="701" r:id="rId6"/>
    <p:sldId id="703" r:id="rId7"/>
    <p:sldId id="704" r:id="rId8"/>
    <p:sldId id="706" r:id="rId9"/>
    <p:sldId id="707" r:id="rId10"/>
    <p:sldId id="709" r:id="rId11"/>
    <p:sldId id="710" r:id="rId12"/>
    <p:sldId id="712" r:id="rId13"/>
    <p:sldId id="713" r:id="rId14"/>
    <p:sldId id="715" r:id="rId15"/>
    <p:sldId id="724" r:id="rId16"/>
    <p:sldId id="725" r:id="rId17"/>
    <p:sldId id="726" r:id="rId18"/>
    <p:sldId id="727" r:id="rId19"/>
    <p:sldId id="728" r:id="rId20"/>
    <p:sldId id="730" r:id="rId21"/>
    <p:sldId id="731" r:id="rId22"/>
    <p:sldId id="732" r:id="rId23"/>
    <p:sldId id="733" r:id="rId24"/>
    <p:sldId id="495" r:id="rId25"/>
    <p:sldId id="634" r:id="rId26"/>
    <p:sldId id="5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47" autoAdjust="0"/>
    <p:restoredTop sz="99112" autoAdjust="0"/>
  </p:normalViewPr>
  <p:slideViewPr>
    <p:cSldViewPr>
      <p:cViewPr varScale="1">
        <p:scale>
          <a:sx n="79" d="100"/>
          <a:sy n="79" d="100"/>
        </p:scale>
        <p:origin x="-948" y="-84"/>
      </p:cViewPr>
      <p:guideLst>
        <p:guide orient="horz" pos="4272"/>
        <p:guide pos="2112"/>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24</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25</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10/23/2012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6.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7.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25</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Advanced Procedures </a:t>
            </a:r>
          </a:p>
          <a:p>
            <a:r>
              <a:rPr lang="en-US" sz="3600" b="1" dirty="0" smtClean="0"/>
              <a:t>in Assembly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RET Instruction</a:t>
            </a:r>
          </a:p>
        </p:txBody>
      </p:sp>
      <p:sp>
        <p:nvSpPr>
          <p:cNvPr id="88067" name="Rectangle 3"/>
          <p:cNvSpPr>
            <a:spLocks noGrp="1" noChangeArrowheads="1"/>
          </p:cNvSpPr>
          <p:nvPr>
            <p:ph type="body" idx="1"/>
          </p:nvPr>
        </p:nvSpPr>
        <p:spPr>
          <a:xfrm>
            <a:off x="685800" y="1752600"/>
            <a:ext cx="7772400" cy="3810000"/>
          </a:xfrm>
        </p:spPr>
        <p:txBody>
          <a:bodyPr/>
          <a:lstStyle/>
          <a:p>
            <a:pPr>
              <a:spcBef>
                <a:spcPts val="1200"/>
              </a:spcBef>
            </a:pPr>
            <a:r>
              <a:rPr lang="en-US" dirty="0"/>
              <a:t>Pops stack into the instruction pointer (EIP or IP). Control transfers to the target address.</a:t>
            </a:r>
          </a:p>
          <a:p>
            <a:pPr>
              <a:spcBef>
                <a:spcPts val="1200"/>
              </a:spcBef>
            </a:pPr>
            <a:r>
              <a:rPr lang="en-US" dirty="0"/>
              <a:t>Syntax:</a:t>
            </a:r>
          </a:p>
          <a:p>
            <a:pPr lvl="1">
              <a:spcBef>
                <a:spcPts val="1200"/>
              </a:spcBef>
            </a:pPr>
            <a:r>
              <a:rPr lang="en-US" b="1" dirty="0">
                <a:solidFill>
                  <a:srgbClr val="0000FF"/>
                </a:solidFill>
              </a:rPr>
              <a:t>RET</a:t>
            </a:r>
          </a:p>
          <a:p>
            <a:pPr lvl="1">
              <a:spcBef>
                <a:spcPts val="1200"/>
              </a:spcBef>
            </a:pPr>
            <a:r>
              <a:rPr lang="en-US" b="1" dirty="0">
                <a:solidFill>
                  <a:srgbClr val="0000FF"/>
                </a:solidFill>
              </a:rPr>
              <a:t>RET</a:t>
            </a:r>
            <a:r>
              <a:rPr lang="en-US" i="1" dirty="0">
                <a:solidFill>
                  <a:srgbClr val="0000FF"/>
                </a:solidFill>
              </a:rPr>
              <a:t> </a:t>
            </a:r>
            <a:r>
              <a:rPr lang="en-US" b="1" i="1" dirty="0">
                <a:solidFill>
                  <a:srgbClr val="0000FF"/>
                </a:solidFill>
              </a:rPr>
              <a:t>n</a:t>
            </a:r>
          </a:p>
          <a:p>
            <a:pPr>
              <a:spcBef>
                <a:spcPts val="1200"/>
              </a:spcBef>
            </a:pPr>
            <a:r>
              <a:rPr lang="en-US" dirty="0"/>
              <a:t>Optional operand </a:t>
            </a:r>
            <a:r>
              <a:rPr lang="en-US" b="1" i="1" dirty="0">
                <a:solidFill>
                  <a:srgbClr val="0000FF"/>
                </a:solidFill>
              </a:rPr>
              <a:t>n</a:t>
            </a:r>
            <a:r>
              <a:rPr lang="en-US" dirty="0"/>
              <a:t> causes </a:t>
            </a:r>
            <a:r>
              <a:rPr lang="en-US" b="1" i="1" dirty="0">
                <a:solidFill>
                  <a:srgbClr val="0000FF"/>
                </a:solidFill>
              </a:rPr>
              <a:t>n</a:t>
            </a:r>
            <a:r>
              <a:rPr lang="en-US" dirty="0"/>
              <a:t> bytes to be added to the stack pointer after EIP (or IP) is assigned a value.</a:t>
            </a:r>
          </a:p>
        </p:txBody>
      </p:sp>
    </p:spTree>
    <p:extLst>
      <p:ext uri="{BB962C8B-B14F-4D97-AF65-F5344CB8AC3E}">
        <p14:creationId xmlns:p14="http://schemas.microsoft.com/office/powerpoint/2010/main" xmlns="" val="3926259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PROTO Directive</a:t>
            </a:r>
          </a:p>
        </p:txBody>
      </p:sp>
      <p:sp>
        <p:nvSpPr>
          <p:cNvPr id="140291" name="Rectangle 3"/>
          <p:cNvSpPr>
            <a:spLocks noGrp="1" noChangeArrowheads="1"/>
          </p:cNvSpPr>
          <p:nvPr>
            <p:ph type="body" idx="1"/>
          </p:nvPr>
        </p:nvSpPr>
        <p:spPr>
          <a:xfrm>
            <a:off x="762000" y="1524000"/>
            <a:ext cx="7772400" cy="3581400"/>
          </a:xfrm>
        </p:spPr>
        <p:txBody>
          <a:bodyPr>
            <a:normAutofit/>
          </a:bodyPr>
          <a:lstStyle/>
          <a:p>
            <a:pPr>
              <a:spcBef>
                <a:spcPts val="1200"/>
              </a:spcBef>
            </a:pPr>
            <a:r>
              <a:rPr lang="en-US" dirty="0"/>
              <a:t>Creates a procedure prototype</a:t>
            </a:r>
          </a:p>
          <a:p>
            <a:pPr>
              <a:spcBef>
                <a:spcPts val="1200"/>
              </a:spcBef>
            </a:pPr>
            <a:r>
              <a:rPr lang="en-US" dirty="0"/>
              <a:t>Syntax:</a:t>
            </a:r>
          </a:p>
          <a:p>
            <a:pPr lvl="1">
              <a:spcBef>
                <a:spcPts val="1200"/>
              </a:spcBef>
            </a:pPr>
            <a:r>
              <a:rPr lang="en-US" i="1" dirty="0">
                <a:solidFill>
                  <a:srgbClr val="0000FF"/>
                </a:solidFill>
              </a:rPr>
              <a:t>label </a:t>
            </a:r>
            <a:r>
              <a:rPr lang="en-US" dirty="0">
                <a:solidFill>
                  <a:srgbClr val="0000FF"/>
                </a:solidFill>
              </a:rPr>
              <a:t> PROTO  </a:t>
            </a:r>
            <a:r>
              <a:rPr lang="en-US" i="1" dirty="0" err="1">
                <a:solidFill>
                  <a:srgbClr val="0000FF"/>
                </a:solidFill>
              </a:rPr>
              <a:t>paramList</a:t>
            </a:r>
            <a:endParaRPr lang="en-US" i="1" dirty="0">
              <a:solidFill>
                <a:srgbClr val="0000FF"/>
              </a:solidFill>
            </a:endParaRPr>
          </a:p>
          <a:p>
            <a:pPr>
              <a:spcBef>
                <a:spcPts val="1200"/>
              </a:spcBef>
            </a:pPr>
            <a:r>
              <a:rPr lang="en-US" dirty="0"/>
              <a:t>Every procedure called by the INVOKE directive must have a prototype</a:t>
            </a:r>
          </a:p>
          <a:p>
            <a:pPr>
              <a:spcBef>
                <a:spcPts val="1200"/>
              </a:spcBef>
            </a:pPr>
            <a:r>
              <a:rPr lang="en-US" dirty="0"/>
              <a:t>A complete procedure definition can also serve as its own prototype</a:t>
            </a:r>
          </a:p>
        </p:txBody>
      </p:sp>
    </p:spTree>
    <p:extLst>
      <p:ext uri="{BB962C8B-B14F-4D97-AF65-F5344CB8AC3E}">
        <p14:creationId xmlns:p14="http://schemas.microsoft.com/office/powerpoint/2010/main" xmlns="" val="2352136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PROTO Example</a:t>
            </a:r>
          </a:p>
        </p:txBody>
      </p:sp>
      <p:sp>
        <p:nvSpPr>
          <p:cNvPr id="118787" name="Rectangle 3"/>
          <p:cNvSpPr>
            <a:spLocks noGrp="1" noChangeArrowheads="1"/>
          </p:cNvSpPr>
          <p:nvPr>
            <p:ph type="body" idx="1"/>
          </p:nvPr>
        </p:nvSpPr>
        <p:spPr>
          <a:xfrm>
            <a:off x="685800" y="1143000"/>
            <a:ext cx="8001000" cy="914400"/>
          </a:xfrm>
        </p:spPr>
        <p:txBody>
          <a:bodyPr/>
          <a:lstStyle/>
          <a:p>
            <a:r>
              <a:rPr lang="en-US" dirty="0"/>
              <a:t>Prototype for the </a:t>
            </a:r>
            <a:r>
              <a:rPr lang="en-US" dirty="0" err="1"/>
              <a:t>ArraySum</a:t>
            </a:r>
            <a:r>
              <a:rPr lang="en-US" dirty="0"/>
              <a:t> procedure, showing its parameter list:</a:t>
            </a:r>
          </a:p>
        </p:txBody>
      </p:sp>
      <p:sp>
        <p:nvSpPr>
          <p:cNvPr id="118788" name="Text Box 4"/>
          <p:cNvSpPr txBox="1">
            <a:spLocks noChangeArrowheads="1"/>
          </p:cNvSpPr>
          <p:nvPr/>
        </p:nvSpPr>
        <p:spPr bwMode="auto">
          <a:xfrm>
            <a:off x="1066800" y="2514600"/>
            <a:ext cx="769620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60775" algn="l"/>
              </a:tabLst>
              <a:defRPr sz="2400">
                <a:solidFill>
                  <a:schemeClr val="tx1"/>
                </a:solidFill>
                <a:latin typeface="Times New Roman" charset="0"/>
                <a:ea typeface="ＭＳ Ｐゴシック" charset="0"/>
              </a:defRPr>
            </a:lvl1pPr>
            <a:lvl2pPr>
              <a:tabLst>
                <a:tab pos="457200" algn="l"/>
                <a:tab pos="3660775" algn="l"/>
              </a:tabLst>
              <a:defRPr sz="2400">
                <a:solidFill>
                  <a:schemeClr val="tx1"/>
                </a:solidFill>
                <a:latin typeface="Times New Roman" charset="0"/>
                <a:ea typeface="ＭＳ Ｐゴシック" charset="0"/>
              </a:defRPr>
            </a:lvl2pPr>
            <a:lvl3pPr>
              <a:tabLst>
                <a:tab pos="457200" algn="l"/>
                <a:tab pos="3660775" algn="l"/>
              </a:tabLst>
              <a:defRPr sz="2400">
                <a:solidFill>
                  <a:schemeClr val="tx1"/>
                </a:solidFill>
                <a:latin typeface="Times New Roman" charset="0"/>
                <a:ea typeface="ＭＳ Ｐゴシック" charset="0"/>
              </a:defRPr>
            </a:lvl3pPr>
            <a:lvl4pPr>
              <a:tabLst>
                <a:tab pos="457200" algn="l"/>
                <a:tab pos="3660775" algn="l"/>
              </a:tabLst>
              <a:defRPr sz="2400">
                <a:solidFill>
                  <a:schemeClr val="tx1"/>
                </a:solidFill>
                <a:latin typeface="Times New Roman" charset="0"/>
                <a:ea typeface="ＭＳ Ｐゴシック" charset="0"/>
              </a:defRPr>
            </a:lvl4pPr>
            <a:lvl5pPr>
              <a:tabLst>
                <a:tab pos="457200" algn="l"/>
                <a:tab pos="3660775"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60775"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60775"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60775"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60775" algn="l"/>
              </a:tabLst>
              <a:defRPr sz="2400">
                <a:solidFill>
                  <a:schemeClr val="tx1"/>
                </a:solidFill>
                <a:latin typeface="Times New Roman" charset="0"/>
                <a:ea typeface="ＭＳ Ｐゴシック" charset="0"/>
              </a:defRPr>
            </a:lvl9pPr>
          </a:lstStyle>
          <a:p>
            <a:r>
              <a:rPr lang="en-US" sz="2000" b="1" dirty="0" err="1">
                <a:latin typeface="Courier New" charset="0"/>
              </a:rPr>
              <a:t>ArraySum</a:t>
            </a:r>
            <a:r>
              <a:rPr lang="en-US" sz="2000" b="1" dirty="0">
                <a:latin typeface="Courier New" charset="0"/>
              </a:rPr>
              <a:t> PROTO,</a:t>
            </a:r>
          </a:p>
          <a:p>
            <a:r>
              <a:rPr lang="en-US" sz="2000" b="1" dirty="0">
                <a:latin typeface="Courier New" charset="0"/>
              </a:rPr>
              <a:t>	</a:t>
            </a:r>
            <a:r>
              <a:rPr lang="en-US" sz="2000" b="1" dirty="0" err="1">
                <a:latin typeface="Courier New" charset="0"/>
              </a:rPr>
              <a:t>ptrArray:PTR</a:t>
            </a:r>
            <a:r>
              <a:rPr lang="en-US" sz="2000" b="1" dirty="0">
                <a:latin typeface="Courier New" charset="0"/>
              </a:rPr>
              <a:t> DWORD</a:t>
            </a:r>
            <a:r>
              <a:rPr lang="en-US" sz="2000" b="1" dirty="0" smtClean="0">
                <a:latin typeface="Courier New" charset="0"/>
              </a:rPr>
              <a:t>,  ; </a:t>
            </a:r>
            <a:r>
              <a:rPr lang="en-US" sz="2000" b="1" dirty="0">
                <a:latin typeface="Courier New" charset="0"/>
              </a:rPr>
              <a:t>points to the array</a:t>
            </a:r>
          </a:p>
          <a:p>
            <a:r>
              <a:rPr lang="en-US" sz="2000" b="1" dirty="0">
                <a:latin typeface="Courier New" charset="0"/>
              </a:rPr>
              <a:t>	</a:t>
            </a:r>
            <a:r>
              <a:rPr lang="en-US" sz="2000" b="1" dirty="0" err="1" smtClean="0">
                <a:latin typeface="Courier New" charset="0"/>
              </a:rPr>
              <a:t>szArray:DWORD</a:t>
            </a:r>
            <a:r>
              <a:rPr lang="en-US" sz="2000" b="1" dirty="0" smtClean="0">
                <a:latin typeface="Courier New" charset="0"/>
              </a:rPr>
              <a:t>        ; </a:t>
            </a:r>
            <a:r>
              <a:rPr lang="en-US" sz="2000" b="1" dirty="0">
                <a:latin typeface="Courier New" charset="0"/>
              </a:rPr>
              <a:t>array size</a:t>
            </a:r>
          </a:p>
        </p:txBody>
      </p:sp>
    </p:spTree>
    <p:extLst>
      <p:ext uri="{BB962C8B-B14F-4D97-AF65-F5344CB8AC3E}">
        <p14:creationId xmlns:p14="http://schemas.microsoft.com/office/powerpoint/2010/main" xmlns="" val="3281752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Passing by Value</a:t>
            </a:r>
            <a:endParaRPr lang="en-US" sz="2400" i="1"/>
          </a:p>
        </p:txBody>
      </p:sp>
      <p:sp>
        <p:nvSpPr>
          <p:cNvPr id="89091" name="Rectangle 3"/>
          <p:cNvSpPr>
            <a:spLocks noGrp="1" noChangeArrowheads="1"/>
          </p:cNvSpPr>
          <p:nvPr>
            <p:ph type="body" idx="1"/>
          </p:nvPr>
        </p:nvSpPr>
        <p:spPr>
          <a:xfrm>
            <a:off x="685800" y="1066800"/>
            <a:ext cx="7772400" cy="1447800"/>
          </a:xfrm>
        </p:spPr>
        <p:txBody>
          <a:bodyPr/>
          <a:lstStyle/>
          <a:p>
            <a:r>
              <a:rPr lang="en-US" dirty="0"/>
              <a:t>When a procedure argument is passed by value, a copy of a 32-bit integer is pushed on the stack. Example:</a:t>
            </a:r>
          </a:p>
        </p:txBody>
      </p:sp>
      <p:sp>
        <p:nvSpPr>
          <p:cNvPr id="89092" name="Text Box 4"/>
          <p:cNvSpPr txBox="1">
            <a:spLocks noChangeArrowheads="1"/>
          </p:cNvSpPr>
          <p:nvPr/>
        </p:nvSpPr>
        <p:spPr bwMode="auto">
          <a:xfrm>
            <a:off x="1752600" y="2438400"/>
            <a:ext cx="47244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myData</a:t>
            </a:r>
            <a:r>
              <a:rPr lang="en-US" sz="2000" b="1" dirty="0">
                <a:latin typeface="Courier New" charset="0"/>
              </a:rPr>
              <a:t> DWORD 10000h</a:t>
            </a:r>
          </a:p>
          <a:p>
            <a:r>
              <a:rPr lang="en-US" sz="2000" b="1" dirty="0">
                <a:latin typeface="Courier New" charset="0"/>
              </a:rPr>
              <a:t>.code</a:t>
            </a:r>
          </a:p>
          <a:p>
            <a:r>
              <a:rPr lang="en-US" sz="2000" b="1" dirty="0">
                <a:latin typeface="Courier New" charset="0"/>
              </a:rPr>
              <a:t>main PROC</a:t>
            </a:r>
          </a:p>
          <a:p>
            <a:r>
              <a:rPr lang="en-US" sz="2000" b="1" dirty="0">
                <a:latin typeface="Courier New" charset="0"/>
              </a:rPr>
              <a:t>	INVOKE Sub1, </a:t>
            </a:r>
            <a:r>
              <a:rPr lang="en-US" sz="2000" b="1" dirty="0" err="1">
                <a:latin typeface="Courier New" charset="0"/>
              </a:rPr>
              <a:t>myData</a:t>
            </a:r>
            <a:endParaRPr lang="en-US" sz="2000" b="1" dirty="0">
              <a:latin typeface="Courier New" charset="0"/>
            </a:endParaRPr>
          </a:p>
        </p:txBody>
      </p:sp>
      <p:grpSp>
        <p:nvGrpSpPr>
          <p:cNvPr id="89095" name="Group 7"/>
          <p:cNvGrpSpPr>
            <a:grpSpLocks/>
          </p:cNvGrpSpPr>
          <p:nvPr/>
        </p:nvGrpSpPr>
        <p:grpSpPr bwMode="auto">
          <a:xfrm>
            <a:off x="838200" y="4419602"/>
            <a:ext cx="5638800" cy="1676401"/>
            <a:chOff x="576" y="2832"/>
            <a:chExt cx="3552" cy="1056"/>
          </a:xfrm>
        </p:grpSpPr>
        <p:sp>
          <p:nvSpPr>
            <p:cNvPr id="89093" name="Text Box 5"/>
            <p:cNvSpPr txBox="1">
              <a:spLocks noChangeArrowheads="1"/>
            </p:cNvSpPr>
            <p:nvPr/>
          </p:nvSpPr>
          <p:spPr bwMode="auto">
            <a:xfrm>
              <a:off x="1344" y="3309"/>
              <a:ext cx="2448" cy="57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push </a:t>
              </a:r>
              <a:r>
                <a:rPr lang="en-US" sz="2000" b="1" dirty="0" err="1">
                  <a:latin typeface="Courier New" charset="0"/>
                </a:rPr>
                <a:t>myData</a:t>
              </a:r>
              <a:endParaRPr lang="en-US" sz="2000" b="1" dirty="0">
                <a:latin typeface="Courier New" charset="0"/>
              </a:endParaRPr>
            </a:p>
            <a:p>
              <a:r>
                <a:rPr lang="en-US" sz="2000" b="1" dirty="0">
                  <a:latin typeface="Courier New" charset="0"/>
                </a:rPr>
                <a:t>call Sub1</a:t>
              </a:r>
            </a:p>
          </p:txBody>
        </p:sp>
        <p:sp>
          <p:nvSpPr>
            <p:cNvPr id="89094" name="Text Box 6"/>
            <p:cNvSpPr txBox="1">
              <a:spLocks noChangeArrowheads="1"/>
            </p:cNvSpPr>
            <p:nvPr/>
          </p:nvSpPr>
          <p:spPr bwMode="auto">
            <a:xfrm>
              <a:off x="576" y="2832"/>
              <a:ext cx="3552"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0" dirty="0">
                  <a:latin typeface="Arial"/>
                  <a:cs typeface="Arial"/>
                </a:rPr>
                <a:t>MASM generates the following code:</a:t>
              </a:r>
            </a:p>
          </p:txBody>
        </p:sp>
      </p:grpSp>
    </p:spTree>
    <p:extLst>
      <p:ext uri="{BB962C8B-B14F-4D97-AF65-F5344CB8AC3E}">
        <p14:creationId xmlns:p14="http://schemas.microsoft.com/office/powerpoint/2010/main" xmlns="" val="1694246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box(in)">
                                      <p:cBhvr>
                                        <p:cTn id="7"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Passing by Reference</a:t>
            </a:r>
          </a:p>
        </p:txBody>
      </p:sp>
      <p:sp>
        <p:nvSpPr>
          <p:cNvPr id="120835" name="Rectangle 3"/>
          <p:cNvSpPr>
            <a:spLocks noGrp="1" noChangeArrowheads="1"/>
          </p:cNvSpPr>
          <p:nvPr>
            <p:ph type="body" idx="1"/>
          </p:nvPr>
        </p:nvSpPr>
        <p:spPr>
          <a:xfrm>
            <a:off x="685800" y="1143000"/>
            <a:ext cx="7772400" cy="990600"/>
          </a:xfrm>
        </p:spPr>
        <p:txBody>
          <a:bodyPr/>
          <a:lstStyle/>
          <a:p>
            <a:r>
              <a:rPr lang="en-US" dirty="0"/>
              <a:t>When an argument is passed by reference, its address is pushed on the stack. Example:</a:t>
            </a:r>
          </a:p>
        </p:txBody>
      </p:sp>
      <p:sp>
        <p:nvSpPr>
          <p:cNvPr id="120836" name="Text Box 4"/>
          <p:cNvSpPr txBox="1">
            <a:spLocks noChangeArrowheads="1"/>
          </p:cNvSpPr>
          <p:nvPr/>
        </p:nvSpPr>
        <p:spPr bwMode="auto">
          <a:xfrm>
            <a:off x="1828800" y="2362200"/>
            <a:ext cx="48768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myData</a:t>
            </a:r>
            <a:r>
              <a:rPr lang="en-US" sz="2000" b="1" dirty="0">
                <a:latin typeface="Courier New" charset="0"/>
              </a:rPr>
              <a:t> WORD 1000h</a:t>
            </a:r>
          </a:p>
          <a:p>
            <a:r>
              <a:rPr lang="en-US" sz="2000" b="1" dirty="0">
                <a:latin typeface="Courier New" charset="0"/>
              </a:rPr>
              <a:t>.code</a:t>
            </a:r>
          </a:p>
          <a:p>
            <a:r>
              <a:rPr lang="en-US" sz="2000" b="1" dirty="0">
                <a:latin typeface="Courier New" charset="0"/>
              </a:rPr>
              <a:t>main PROC</a:t>
            </a:r>
          </a:p>
          <a:p>
            <a:r>
              <a:rPr lang="en-US" sz="2000" b="1" dirty="0">
                <a:latin typeface="Courier New" charset="0"/>
              </a:rPr>
              <a:t>	INVOKE Sub1, ADDR </a:t>
            </a:r>
            <a:r>
              <a:rPr lang="en-US" sz="2000" b="1" dirty="0" err="1">
                <a:latin typeface="Courier New" charset="0"/>
              </a:rPr>
              <a:t>myData</a:t>
            </a:r>
            <a:endParaRPr lang="en-US" sz="2000" b="1" dirty="0">
              <a:latin typeface="Courier New" charset="0"/>
            </a:endParaRPr>
          </a:p>
        </p:txBody>
      </p:sp>
      <p:grpSp>
        <p:nvGrpSpPr>
          <p:cNvPr id="120839" name="Group 7"/>
          <p:cNvGrpSpPr>
            <a:grpSpLocks/>
          </p:cNvGrpSpPr>
          <p:nvPr/>
        </p:nvGrpSpPr>
        <p:grpSpPr bwMode="auto">
          <a:xfrm>
            <a:off x="914400" y="4343400"/>
            <a:ext cx="5638800" cy="1828800"/>
            <a:chOff x="576" y="2688"/>
            <a:chExt cx="3552" cy="1152"/>
          </a:xfrm>
        </p:grpSpPr>
        <p:sp>
          <p:nvSpPr>
            <p:cNvPr id="120837" name="Text Box 5"/>
            <p:cNvSpPr txBox="1">
              <a:spLocks noChangeArrowheads="1"/>
            </p:cNvSpPr>
            <p:nvPr/>
          </p:nvSpPr>
          <p:spPr bwMode="auto">
            <a:xfrm>
              <a:off x="1296" y="3264"/>
              <a:ext cx="2448" cy="57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push OFFSET </a:t>
              </a:r>
              <a:r>
                <a:rPr lang="en-US" sz="2000" b="1" dirty="0" err="1">
                  <a:latin typeface="Courier New" charset="0"/>
                </a:rPr>
                <a:t>myData</a:t>
              </a:r>
              <a:endParaRPr lang="en-US" sz="2000" b="1" dirty="0">
                <a:latin typeface="Courier New" charset="0"/>
              </a:endParaRPr>
            </a:p>
            <a:p>
              <a:r>
                <a:rPr lang="en-US" sz="2000" b="1" dirty="0">
                  <a:latin typeface="Courier New" charset="0"/>
                </a:rPr>
                <a:t>call Sub1</a:t>
              </a:r>
            </a:p>
          </p:txBody>
        </p:sp>
        <p:sp>
          <p:nvSpPr>
            <p:cNvPr id="120838" name="Text Box 6"/>
            <p:cNvSpPr txBox="1">
              <a:spLocks noChangeArrowheads="1"/>
            </p:cNvSpPr>
            <p:nvPr/>
          </p:nvSpPr>
          <p:spPr bwMode="auto">
            <a:xfrm>
              <a:off x="576" y="2688"/>
              <a:ext cx="3552"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0" dirty="0">
                  <a:latin typeface="Arial"/>
                  <a:cs typeface="Arial"/>
                </a:rPr>
                <a:t>MASM generates the following code:</a:t>
              </a:r>
            </a:p>
          </p:txBody>
        </p:sp>
      </p:grpSp>
    </p:spTree>
    <p:extLst>
      <p:ext uri="{BB962C8B-B14F-4D97-AF65-F5344CB8AC3E}">
        <p14:creationId xmlns:p14="http://schemas.microsoft.com/office/powerpoint/2010/main" xmlns="" val="2291409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0839"/>
                                        </p:tgtEl>
                                        <p:attrNameLst>
                                          <p:attrName>style.visibility</p:attrName>
                                        </p:attrNameLst>
                                      </p:cBhvr>
                                      <p:to>
                                        <p:strVal val="visible"/>
                                      </p:to>
                                    </p:set>
                                    <p:animEffect transition="in" filter="box(in)">
                                      <p:cBhvr>
                                        <p:cTn id="7" dur="500"/>
                                        <p:tgtEl>
                                          <p:spTgt spid="120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Explicit Access to Stack Parameters</a:t>
            </a:r>
          </a:p>
        </p:txBody>
      </p:sp>
      <p:sp>
        <p:nvSpPr>
          <p:cNvPr id="96259" name="Rectangle 3"/>
          <p:cNvSpPr>
            <a:spLocks noGrp="1" noChangeArrowheads="1"/>
          </p:cNvSpPr>
          <p:nvPr>
            <p:ph type="body" idx="1"/>
          </p:nvPr>
        </p:nvSpPr>
        <p:spPr>
          <a:xfrm>
            <a:off x="685800" y="1371600"/>
            <a:ext cx="7772400" cy="4876800"/>
          </a:xfrm>
        </p:spPr>
        <p:txBody>
          <a:bodyPr>
            <a:normAutofit/>
          </a:bodyPr>
          <a:lstStyle/>
          <a:p>
            <a:pPr>
              <a:lnSpc>
                <a:spcPct val="110000"/>
              </a:lnSpc>
              <a:spcBef>
                <a:spcPts val="1400"/>
              </a:spcBef>
            </a:pPr>
            <a:r>
              <a:rPr lang="en-US" dirty="0"/>
              <a:t>A procedure can explicitly access stack parameters using constant offsets from EBP</a:t>
            </a:r>
            <a:r>
              <a:rPr lang="en-US" baseline="30000" dirty="0"/>
              <a:t>1</a:t>
            </a:r>
            <a:r>
              <a:rPr lang="en-US" dirty="0"/>
              <a:t>.</a:t>
            </a:r>
          </a:p>
          <a:p>
            <a:pPr lvl="1">
              <a:lnSpc>
                <a:spcPct val="110000"/>
              </a:lnSpc>
              <a:spcBef>
                <a:spcPts val="1400"/>
              </a:spcBef>
            </a:pPr>
            <a:r>
              <a:rPr lang="en-US" dirty="0"/>
              <a:t>Example: [</a:t>
            </a:r>
            <a:r>
              <a:rPr lang="en-US" dirty="0" err="1"/>
              <a:t>ebp</a:t>
            </a:r>
            <a:r>
              <a:rPr lang="en-US" dirty="0"/>
              <a:t> + 8]</a:t>
            </a:r>
          </a:p>
          <a:p>
            <a:pPr>
              <a:lnSpc>
                <a:spcPct val="110000"/>
              </a:lnSpc>
              <a:spcBef>
                <a:spcPts val="1400"/>
              </a:spcBef>
            </a:pPr>
            <a:r>
              <a:rPr lang="en-US" dirty="0"/>
              <a:t>EBP is often called the </a:t>
            </a:r>
            <a:r>
              <a:rPr lang="en-US" i="1" dirty="0">
                <a:solidFill>
                  <a:srgbClr val="0000FF"/>
                </a:solidFill>
              </a:rPr>
              <a:t>base pointer</a:t>
            </a:r>
            <a:r>
              <a:rPr lang="en-US" dirty="0"/>
              <a:t> or </a:t>
            </a:r>
            <a:r>
              <a:rPr lang="en-US" i="1" dirty="0">
                <a:solidFill>
                  <a:srgbClr val="0000FF"/>
                </a:solidFill>
              </a:rPr>
              <a:t>frame pointer </a:t>
            </a:r>
            <a:r>
              <a:rPr lang="en-US" dirty="0"/>
              <a:t>because it holds the base address of the stack frame.</a:t>
            </a:r>
          </a:p>
          <a:p>
            <a:pPr>
              <a:lnSpc>
                <a:spcPct val="110000"/>
              </a:lnSpc>
              <a:spcBef>
                <a:spcPts val="1400"/>
              </a:spcBef>
            </a:pPr>
            <a:r>
              <a:rPr lang="en-US" dirty="0"/>
              <a:t>EBP does not change value during the procedure.</a:t>
            </a:r>
          </a:p>
          <a:p>
            <a:pPr>
              <a:lnSpc>
                <a:spcPct val="110000"/>
              </a:lnSpc>
              <a:spcBef>
                <a:spcPts val="1400"/>
              </a:spcBef>
            </a:pPr>
            <a:r>
              <a:rPr lang="en-US" dirty="0"/>
              <a:t>EBP must be restored to its original value when a procedure returns.</a:t>
            </a:r>
          </a:p>
        </p:txBody>
      </p:sp>
      <p:sp>
        <p:nvSpPr>
          <p:cNvPr id="96260" name="Text Box 4"/>
          <p:cNvSpPr txBox="1">
            <a:spLocks noChangeArrowheads="1"/>
          </p:cNvSpPr>
          <p:nvPr/>
        </p:nvSpPr>
        <p:spPr bwMode="auto">
          <a:xfrm>
            <a:off x="533400" y="6212413"/>
            <a:ext cx="7467600" cy="569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b="1" baseline="30000" dirty="0">
                <a:latin typeface="Times New Roman" pitchFamily="18" charset="0"/>
                <a:cs typeface="Times New Roman" pitchFamily="18" charset="0"/>
              </a:rPr>
              <a:t>1</a:t>
            </a:r>
            <a:r>
              <a:rPr lang="en-US" sz="1900" b="1" dirty="0">
                <a:latin typeface="Times New Roman" pitchFamily="18" charset="0"/>
                <a:cs typeface="Times New Roman" pitchFamily="18" charset="0"/>
              </a:rPr>
              <a:t>  </a:t>
            </a:r>
            <a:r>
              <a:rPr lang="en-US" sz="1900" b="1" dirty="0" smtClean="0">
                <a:latin typeface="Times New Roman" pitchFamily="18" charset="0"/>
                <a:cs typeface="Times New Roman" pitchFamily="18" charset="0"/>
              </a:rPr>
              <a:t>BP </a:t>
            </a:r>
            <a:r>
              <a:rPr lang="en-US" sz="1900" b="1" dirty="0">
                <a:latin typeface="Times New Roman" pitchFamily="18" charset="0"/>
                <a:cs typeface="Times New Roman" pitchFamily="18" charset="0"/>
              </a:rPr>
              <a:t>in Real-address mode</a:t>
            </a:r>
          </a:p>
        </p:txBody>
      </p:sp>
    </p:spTree>
    <p:extLst>
      <p:ext uri="{BB962C8B-B14F-4D97-AF65-F5344CB8AC3E}">
        <p14:creationId xmlns:p14="http://schemas.microsoft.com/office/powerpoint/2010/main" xmlns="" val="472866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Stack Frame Example</a:t>
            </a:r>
            <a:r>
              <a:rPr lang="en-US" sz="2400"/>
              <a:t>  (1 of 2)</a:t>
            </a:r>
            <a:endParaRPr lang="en-US"/>
          </a:p>
        </p:txBody>
      </p:sp>
      <p:sp>
        <p:nvSpPr>
          <p:cNvPr id="123909" name="Text Box 5"/>
          <p:cNvSpPr txBox="1">
            <a:spLocks noChangeArrowheads="1"/>
          </p:cNvSpPr>
          <p:nvPr/>
        </p:nvSpPr>
        <p:spPr bwMode="auto">
          <a:xfrm>
            <a:off x="914400" y="1143000"/>
            <a:ext cx="70866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sum DWORD ?</a:t>
            </a:r>
          </a:p>
          <a:p>
            <a:r>
              <a:rPr lang="en-US" sz="2000" b="1" dirty="0">
                <a:latin typeface="Courier New" charset="0"/>
              </a:rPr>
              <a:t>.code</a:t>
            </a:r>
          </a:p>
          <a:p>
            <a:r>
              <a:rPr lang="en-US" sz="2000" b="1" dirty="0">
                <a:latin typeface="Courier New" charset="0"/>
              </a:rPr>
              <a:t>	push 6 </a:t>
            </a:r>
            <a:r>
              <a:rPr lang="en-US" sz="2000" b="1" dirty="0" smtClean="0">
                <a:latin typeface="Courier New" charset="0"/>
              </a:rPr>
              <a:t>        ; </a:t>
            </a:r>
            <a:r>
              <a:rPr lang="en-US" sz="2000" b="1" dirty="0">
                <a:latin typeface="Courier New" charset="0"/>
              </a:rPr>
              <a:t>second argument</a:t>
            </a:r>
          </a:p>
          <a:p>
            <a:r>
              <a:rPr lang="en-US" sz="2000" b="1" dirty="0">
                <a:latin typeface="Courier New" charset="0"/>
              </a:rPr>
              <a:t>	push 5 </a:t>
            </a:r>
            <a:r>
              <a:rPr lang="en-US" sz="2000" b="1" dirty="0" smtClean="0">
                <a:latin typeface="Courier New" charset="0"/>
              </a:rPr>
              <a:t>        ; </a:t>
            </a:r>
            <a:r>
              <a:rPr lang="en-US" sz="2000" b="1" dirty="0">
                <a:latin typeface="Courier New" charset="0"/>
              </a:rPr>
              <a:t>first argument</a:t>
            </a:r>
          </a:p>
          <a:p>
            <a:r>
              <a:rPr lang="en-US" sz="2000" b="1" dirty="0">
                <a:latin typeface="Courier New" charset="0"/>
              </a:rPr>
              <a:t>	call </a:t>
            </a:r>
            <a:r>
              <a:rPr lang="en-US" sz="2000" b="1" dirty="0" err="1" smtClean="0">
                <a:latin typeface="Courier New" charset="0"/>
              </a:rPr>
              <a:t>AddTwo</a:t>
            </a:r>
            <a:r>
              <a:rPr lang="en-US" sz="2000" b="1" dirty="0">
                <a:latin typeface="Courier New" charset="0"/>
              </a:rPr>
              <a:t> </a:t>
            </a:r>
            <a:r>
              <a:rPr lang="en-US" sz="2000" b="1" dirty="0" smtClean="0">
                <a:latin typeface="Courier New" charset="0"/>
              </a:rPr>
              <a:t>   ; </a:t>
            </a:r>
            <a:r>
              <a:rPr lang="en-US" sz="2000" b="1" dirty="0">
                <a:latin typeface="Courier New" charset="0"/>
              </a:rPr>
              <a:t>EAX = sum</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sum,</a:t>
            </a:r>
            <a:r>
              <a:rPr lang="en-US" sz="2000" b="1" dirty="0" err="1" smtClean="0">
                <a:latin typeface="Courier New" charset="0"/>
              </a:rPr>
              <a:t>eax</a:t>
            </a:r>
            <a:r>
              <a:rPr lang="en-US" sz="2000" b="1" dirty="0">
                <a:latin typeface="Courier New" charset="0"/>
              </a:rPr>
              <a:t> </a:t>
            </a:r>
            <a:r>
              <a:rPr lang="en-US" sz="2000" b="1" dirty="0" smtClean="0">
                <a:latin typeface="Courier New" charset="0"/>
              </a:rPr>
              <a:t>  ; </a:t>
            </a:r>
            <a:r>
              <a:rPr lang="en-US" sz="2000" b="1" dirty="0">
                <a:latin typeface="Courier New" charset="0"/>
              </a:rPr>
              <a:t>save the sum</a:t>
            </a:r>
          </a:p>
        </p:txBody>
      </p:sp>
      <p:sp>
        <p:nvSpPr>
          <p:cNvPr id="123911" name="Text Box 7"/>
          <p:cNvSpPr txBox="1">
            <a:spLocks noChangeArrowheads="1"/>
          </p:cNvSpPr>
          <p:nvPr/>
        </p:nvSpPr>
        <p:spPr bwMode="auto">
          <a:xfrm>
            <a:off x="762000" y="4038600"/>
            <a:ext cx="28956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r>
              <a:rPr lang="en-US" sz="2000" b="1" dirty="0">
                <a:latin typeface="Courier New" charset="0"/>
              </a:rPr>
              <a:t>	push </a:t>
            </a:r>
            <a:r>
              <a:rPr lang="en-US" sz="2000" b="1" dirty="0" err="1">
                <a:latin typeface="Courier New" charset="0"/>
              </a:rPr>
              <a:t>ebp</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ebp,esp</a:t>
            </a:r>
            <a:endParaRPr lang="en-US" sz="2000" b="1" dirty="0">
              <a:latin typeface="Courier New" charset="0"/>
            </a:endParaRPr>
          </a:p>
          <a:p>
            <a:r>
              <a:rPr lang="en-US" sz="2000" b="1" dirty="0">
                <a:latin typeface="Courier New" charset="0"/>
              </a:rPr>
              <a:t>	.</a:t>
            </a:r>
          </a:p>
          <a:p>
            <a:r>
              <a:rPr lang="en-US" sz="2000" b="1" dirty="0">
                <a:latin typeface="Courier New" charset="0"/>
              </a:rPr>
              <a:t>	.</a:t>
            </a:r>
          </a:p>
        </p:txBody>
      </p:sp>
      <p:graphicFrame>
        <p:nvGraphicFramePr>
          <p:cNvPr id="123912" name="Object 8"/>
          <p:cNvGraphicFramePr>
            <a:graphicFrameLocks noChangeAspect="1"/>
          </p:cNvGraphicFramePr>
          <p:nvPr>
            <p:extLst>
              <p:ext uri="{D42A27DB-BD31-4B8C-83A1-F6EECF244321}">
                <p14:modId xmlns:p14="http://schemas.microsoft.com/office/powerpoint/2010/main" xmlns="" val="3069893740"/>
              </p:ext>
            </p:extLst>
          </p:nvPr>
        </p:nvGraphicFramePr>
        <p:xfrm>
          <a:off x="3657600" y="3810000"/>
          <a:ext cx="5000129" cy="2514600"/>
        </p:xfrm>
        <a:graphic>
          <a:graphicData uri="http://schemas.openxmlformats.org/presentationml/2006/ole">
            <p:oleObj spid="_x0000_s69732" name="VISIO" r:id="rId3" imgW="2442972" imgH="1069848" progId="">
              <p:embed/>
            </p:oleObj>
          </a:graphicData>
        </a:graphic>
      </p:graphicFrame>
    </p:spTree>
    <p:extLst>
      <p:ext uri="{BB962C8B-B14F-4D97-AF65-F5344CB8AC3E}">
        <p14:creationId xmlns:p14="http://schemas.microsoft.com/office/powerpoint/2010/main" xmlns="" val="2884310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AddTwo Procedure</a:t>
            </a:r>
            <a:r>
              <a:rPr lang="en-US" sz="2400"/>
              <a:t>  (1 of 3)</a:t>
            </a:r>
          </a:p>
        </p:txBody>
      </p:sp>
      <p:sp>
        <p:nvSpPr>
          <p:cNvPr id="143363" name="Text Box 3"/>
          <p:cNvSpPr txBox="1">
            <a:spLocks noChangeArrowheads="1"/>
          </p:cNvSpPr>
          <p:nvPr/>
        </p:nvSpPr>
        <p:spPr bwMode="auto">
          <a:xfrm>
            <a:off x="2514600" y="2057400"/>
            <a:ext cx="41148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r>
              <a:rPr lang="en-US" sz="2000" b="1" dirty="0">
                <a:latin typeface="Courier New" charset="0"/>
              </a:rPr>
              <a:t>	val1:DWORD, val2:DWORD</a:t>
            </a:r>
          </a:p>
          <a:p>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eax,val1</a:t>
            </a:r>
          </a:p>
          <a:p>
            <a:r>
              <a:rPr lang="en-US" sz="2000" b="1" dirty="0">
                <a:latin typeface="Courier New" charset="0"/>
              </a:rPr>
              <a:t>	add eax,val2</a:t>
            </a:r>
          </a:p>
          <a:p>
            <a:endParaRPr lang="en-US" sz="2000" b="1" dirty="0">
              <a:latin typeface="Courier New" charset="0"/>
            </a:endParaRPr>
          </a:p>
          <a:p>
            <a:r>
              <a:rPr lang="en-US" sz="2000" b="1" dirty="0">
                <a:latin typeface="Courier New" charset="0"/>
              </a:rPr>
              <a:t>	ret</a:t>
            </a:r>
          </a:p>
          <a:p>
            <a:r>
              <a:rPr lang="en-US" sz="2000" b="1" dirty="0" err="1">
                <a:latin typeface="Courier New" charset="0"/>
              </a:rPr>
              <a:t>AddTwo</a:t>
            </a:r>
            <a:r>
              <a:rPr lang="en-US" sz="2000" b="1" dirty="0">
                <a:latin typeface="Courier New" charset="0"/>
              </a:rPr>
              <a:t> ENDP</a:t>
            </a:r>
          </a:p>
        </p:txBody>
      </p:sp>
      <p:sp>
        <p:nvSpPr>
          <p:cNvPr id="143364" name="Text Box 4"/>
          <p:cNvSpPr txBox="1">
            <a:spLocks noChangeArrowheads="1"/>
          </p:cNvSpPr>
          <p:nvPr/>
        </p:nvSpPr>
        <p:spPr bwMode="auto">
          <a:xfrm>
            <a:off x="838200" y="1066800"/>
            <a:ext cx="7696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90513" indent="-290513">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b="0" dirty="0">
                <a:latin typeface="Arial" charset="0"/>
              </a:rPr>
              <a:t>Recall the </a:t>
            </a:r>
            <a:r>
              <a:rPr lang="en-US" b="0" dirty="0" err="1">
                <a:latin typeface="Arial" charset="0"/>
              </a:rPr>
              <a:t>AddTwo</a:t>
            </a:r>
            <a:r>
              <a:rPr lang="en-US" b="0" dirty="0">
                <a:latin typeface="Arial" charset="0"/>
              </a:rPr>
              <a:t> Procedure</a:t>
            </a:r>
          </a:p>
        </p:txBody>
      </p:sp>
    </p:spTree>
    <p:extLst>
      <p:ext uri="{BB962C8B-B14F-4D97-AF65-F5344CB8AC3E}">
        <p14:creationId xmlns:p14="http://schemas.microsoft.com/office/powerpoint/2010/main" xmlns="" val="1975715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AddTwo Procedure</a:t>
            </a:r>
            <a:r>
              <a:rPr lang="en-US" sz="2400"/>
              <a:t>  (2 of 3)</a:t>
            </a:r>
          </a:p>
        </p:txBody>
      </p:sp>
      <p:sp>
        <p:nvSpPr>
          <p:cNvPr id="142339" name="Text Box 3"/>
          <p:cNvSpPr txBox="1">
            <a:spLocks noChangeArrowheads="1"/>
          </p:cNvSpPr>
          <p:nvPr/>
        </p:nvSpPr>
        <p:spPr bwMode="auto">
          <a:xfrm>
            <a:off x="914400" y="2133600"/>
            <a:ext cx="4038600"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r>
              <a:rPr lang="en-US" sz="2000" b="1" dirty="0">
                <a:latin typeface="Courier New" charset="0"/>
              </a:rPr>
              <a:t>val1:DWORD, val2:DWORD</a:t>
            </a:r>
          </a:p>
          <a:p>
            <a:r>
              <a:rPr lang="en-US" sz="2000" b="1" dirty="0">
                <a:solidFill>
                  <a:srgbClr val="0000FF"/>
                </a:solidFill>
                <a:latin typeface="Courier New" charset="0"/>
              </a:rPr>
              <a:t>	push </a:t>
            </a:r>
            <a:r>
              <a:rPr lang="en-US" sz="2000" b="1" dirty="0" err="1">
                <a:solidFill>
                  <a:srgbClr val="0000FF"/>
                </a:solidFill>
                <a:latin typeface="Courier New" charset="0"/>
              </a:rPr>
              <a:t>ebp</a:t>
            </a:r>
            <a:endParaRPr lang="en-US" sz="2000" b="1" dirty="0">
              <a:solidFill>
                <a:srgbClr val="0000FF"/>
              </a:solidFill>
              <a:latin typeface="Courier New" charset="0"/>
            </a:endParaRPr>
          </a:p>
          <a:p>
            <a:r>
              <a:rPr lang="en-US" sz="2000" b="1" dirty="0">
                <a:solidFill>
                  <a:srgbClr val="0000FF"/>
                </a:solidFill>
                <a:latin typeface="Courier New" charset="0"/>
              </a:rPr>
              <a:t>	</a:t>
            </a:r>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ebp</a:t>
            </a:r>
            <a:r>
              <a:rPr lang="en-US" sz="2000" b="1" dirty="0">
                <a:solidFill>
                  <a:srgbClr val="0000FF"/>
                </a:solidFill>
                <a:latin typeface="Courier New" charset="0"/>
              </a:rPr>
              <a:t>, </a:t>
            </a:r>
            <a:r>
              <a:rPr lang="en-US" sz="2000" b="1" dirty="0" err="1">
                <a:solidFill>
                  <a:srgbClr val="0000FF"/>
                </a:solidFill>
                <a:latin typeface="Courier New" charset="0"/>
              </a:rPr>
              <a:t>esp</a:t>
            </a:r>
            <a:endParaRPr lang="en-US" sz="2000" b="1" dirty="0">
              <a:solidFill>
                <a:srgbClr val="0000FF"/>
              </a:solidFill>
              <a:latin typeface="Courier New" charset="0"/>
            </a:endParaRPr>
          </a:p>
          <a:p>
            <a:r>
              <a:rPr lang="en-US" sz="2000" b="1" dirty="0">
                <a:latin typeface="Courier New" charset="0"/>
              </a:rPr>
              <a:t>	</a:t>
            </a:r>
          </a:p>
          <a:p>
            <a:r>
              <a:rPr lang="en-US" sz="2000" b="1" dirty="0">
                <a:latin typeface="Courier New" charset="0"/>
              </a:rPr>
              <a:t>	</a:t>
            </a:r>
            <a:r>
              <a:rPr lang="en-US" sz="2000" b="1" dirty="0" err="1">
                <a:latin typeface="Courier New" charset="0"/>
              </a:rPr>
              <a:t>mov</a:t>
            </a:r>
            <a:r>
              <a:rPr lang="en-US" sz="2000" b="1" dirty="0">
                <a:latin typeface="Courier New" charset="0"/>
              </a:rPr>
              <a:t>  eax,val1</a:t>
            </a:r>
          </a:p>
          <a:p>
            <a:r>
              <a:rPr lang="en-US" sz="2000" b="1" dirty="0">
                <a:latin typeface="Courier New" charset="0"/>
              </a:rPr>
              <a:t>	add  eax,val2</a:t>
            </a:r>
          </a:p>
          <a:p>
            <a:r>
              <a:rPr lang="en-US" sz="2000" b="1" dirty="0">
                <a:solidFill>
                  <a:srgbClr val="0000FF"/>
                </a:solidFill>
                <a:latin typeface="Courier New" charset="0"/>
              </a:rPr>
              <a:t>	</a:t>
            </a:r>
          </a:p>
          <a:p>
            <a:r>
              <a:rPr lang="en-US" sz="2000" b="1" dirty="0">
                <a:solidFill>
                  <a:srgbClr val="0000FF"/>
                </a:solidFill>
                <a:latin typeface="Courier New" charset="0"/>
              </a:rPr>
              <a:t>	leave</a:t>
            </a:r>
          </a:p>
          <a:p>
            <a:r>
              <a:rPr lang="en-US" sz="2000" b="1" dirty="0">
                <a:solidFill>
                  <a:srgbClr val="0000FF"/>
                </a:solidFill>
                <a:latin typeface="Courier New" charset="0"/>
              </a:rPr>
              <a:t>	ret  8</a:t>
            </a:r>
          </a:p>
          <a:p>
            <a:r>
              <a:rPr lang="en-US" sz="2000" b="1" dirty="0" err="1">
                <a:latin typeface="Courier New" charset="0"/>
              </a:rPr>
              <a:t>AddTwo</a:t>
            </a:r>
            <a:r>
              <a:rPr lang="en-US" sz="2000" b="1" dirty="0">
                <a:latin typeface="Courier New" charset="0"/>
              </a:rPr>
              <a:t> ENDP</a:t>
            </a:r>
          </a:p>
        </p:txBody>
      </p:sp>
      <p:sp>
        <p:nvSpPr>
          <p:cNvPr id="142340" name="Text Box 4"/>
          <p:cNvSpPr txBox="1">
            <a:spLocks noChangeArrowheads="1"/>
          </p:cNvSpPr>
          <p:nvPr/>
        </p:nvSpPr>
        <p:spPr bwMode="auto">
          <a:xfrm>
            <a:off x="8382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90513" indent="-290513">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pPr>
            <a:r>
              <a:rPr lang="en-US" b="0" dirty="0">
                <a:latin typeface="Arial" charset="0"/>
              </a:rPr>
              <a:t>MASM generates the following code when we assemble </a:t>
            </a:r>
            <a:r>
              <a:rPr lang="en-US" b="0" dirty="0" err="1">
                <a:latin typeface="Arial" charset="0"/>
              </a:rPr>
              <a:t>AddTwo</a:t>
            </a:r>
            <a:r>
              <a:rPr lang="en-US" b="0" dirty="0">
                <a:latin typeface="Arial" charset="0"/>
              </a:rPr>
              <a:t> (from the previous panel):</a:t>
            </a:r>
          </a:p>
        </p:txBody>
      </p:sp>
      <p:sp>
        <p:nvSpPr>
          <p:cNvPr id="142341" name="Text Box 5"/>
          <p:cNvSpPr txBox="1">
            <a:spLocks noChangeArrowheads="1"/>
          </p:cNvSpPr>
          <p:nvPr/>
        </p:nvSpPr>
        <p:spPr bwMode="auto">
          <a:xfrm>
            <a:off x="5334000" y="3352800"/>
            <a:ext cx="27432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mov</a:t>
            </a:r>
            <a:r>
              <a:rPr lang="en-US" sz="2000" b="1" dirty="0">
                <a:latin typeface="Courier New" charset="0"/>
              </a:rPr>
              <a:t>  </a:t>
            </a:r>
            <a:r>
              <a:rPr lang="en-US" sz="2000" b="1" dirty="0" err="1">
                <a:latin typeface="Courier New" charset="0"/>
              </a:rPr>
              <a:t>esp,ebp</a:t>
            </a:r>
            <a:endParaRPr lang="en-US" sz="2000" b="1" dirty="0">
              <a:latin typeface="Courier New" charset="0"/>
            </a:endParaRPr>
          </a:p>
          <a:p>
            <a:r>
              <a:rPr lang="en-US" sz="2000" b="1" dirty="0">
                <a:latin typeface="Courier New" charset="0"/>
              </a:rPr>
              <a:t>pop  </a:t>
            </a:r>
            <a:r>
              <a:rPr lang="en-US" sz="2000" b="1" dirty="0" err="1">
                <a:latin typeface="Courier New" charset="0"/>
              </a:rPr>
              <a:t>ebp</a:t>
            </a:r>
            <a:endParaRPr lang="en-US" sz="2000" b="1" dirty="0">
              <a:latin typeface="Courier New" charset="0"/>
            </a:endParaRPr>
          </a:p>
        </p:txBody>
      </p:sp>
      <p:sp>
        <p:nvSpPr>
          <p:cNvPr id="142342" name="Text Box 6"/>
          <p:cNvSpPr txBox="1">
            <a:spLocks noChangeArrowheads="1"/>
          </p:cNvSpPr>
          <p:nvPr/>
        </p:nvSpPr>
        <p:spPr bwMode="auto">
          <a:xfrm>
            <a:off x="5334000" y="2514600"/>
            <a:ext cx="35052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000" b="0" dirty="0">
                <a:latin typeface="Arial"/>
                <a:cs typeface="Arial"/>
              </a:rPr>
              <a:t>The LEAVE instruction is shorthand for:</a:t>
            </a:r>
          </a:p>
        </p:txBody>
      </p:sp>
      <p:cxnSp>
        <p:nvCxnSpPr>
          <p:cNvPr id="3" name="Straight Arrow Connector 2"/>
          <p:cNvCxnSpPr/>
          <p:nvPr/>
        </p:nvCxnSpPr>
        <p:spPr>
          <a:xfrm flipV="1">
            <a:off x="2362200" y="4038600"/>
            <a:ext cx="2895600" cy="9144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04398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AddSub Procedure</a:t>
            </a:r>
            <a:r>
              <a:rPr lang="en-US" sz="2400"/>
              <a:t>  (3 of 3)</a:t>
            </a:r>
            <a:endParaRPr lang="en-US"/>
          </a:p>
        </p:txBody>
      </p:sp>
      <p:sp>
        <p:nvSpPr>
          <p:cNvPr id="124932" name="Text Box 4"/>
          <p:cNvSpPr txBox="1">
            <a:spLocks noChangeArrowheads="1"/>
          </p:cNvSpPr>
          <p:nvPr/>
        </p:nvSpPr>
        <p:spPr bwMode="auto">
          <a:xfrm>
            <a:off x="990600" y="3352800"/>
            <a:ext cx="79248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pPr lvl="1"/>
            <a:r>
              <a:rPr lang="en-US" sz="2000" b="1" dirty="0">
                <a:solidFill>
                  <a:srgbClr val="0000FF"/>
                </a:solidFill>
                <a:latin typeface="Courier New" charset="0"/>
              </a:rPr>
              <a:t>push </a:t>
            </a:r>
            <a:r>
              <a:rPr lang="en-US" sz="2000" b="1" dirty="0" err="1">
                <a:solidFill>
                  <a:srgbClr val="0000FF"/>
                </a:solidFill>
                <a:latin typeface="Courier New" charset="0"/>
              </a:rPr>
              <a:t>ebp</a:t>
            </a:r>
            <a:endParaRPr lang="en-US" sz="2000" b="1" dirty="0">
              <a:solidFill>
                <a:srgbClr val="0000FF"/>
              </a:solidFill>
              <a:latin typeface="Courier New" charset="0"/>
            </a:endParaRPr>
          </a:p>
          <a:p>
            <a:pPr lvl="1"/>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ebp,esp</a:t>
            </a:r>
            <a:r>
              <a:rPr lang="en-US" sz="2000" b="1" dirty="0">
                <a:latin typeface="Courier New" charset="0"/>
              </a:rPr>
              <a:t>	; base of stack frame</a:t>
            </a:r>
          </a:p>
          <a:p>
            <a:pPr lvl="1"/>
            <a:r>
              <a:rPr lang="en-US" sz="2000" b="1" dirty="0" err="1">
                <a:latin typeface="Courier New" charset="0"/>
              </a:rPr>
              <a:t>mov</a:t>
            </a:r>
            <a:r>
              <a:rPr lang="en-US" sz="2000" b="1" dirty="0">
                <a:latin typeface="Courier New" charset="0"/>
              </a:rPr>
              <a:t> </a:t>
            </a:r>
            <a:r>
              <a:rPr lang="en-US" sz="2000" b="1" dirty="0" err="1">
                <a:latin typeface="Courier New" charset="0"/>
              </a:rPr>
              <a:t>eax</a:t>
            </a:r>
            <a:r>
              <a:rPr lang="en-US" sz="2000" b="1" dirty="0">
                <a:latin typeface="Courier New" charset="0"/>
              </a:rPr>
              <a:t>,[</a:t>
            </a:r>
            <a:r>
              <a:rPr lang="en-US" sz="2000" b="1" dirty="0" err="1">
                <a:latin typeface="Courier New" charset="0"/>
              </a:rPr>
              <a:t>ebp</a:t>
            </a:r>
            <a:r>
              <a:rPr lang="en-US" sz="2000" b="1" dirty="0">
                <a:latin typeface="Courier New" charset="0"/>
              </a:rPr>
              <a:t> + 12]	; second argument (6)</a:t>
            </a:r>
          </a:p>
          <a:p>
            <a:pPr lvl="1"/>
            <a:r>
              <a:rPr lang="en-US" sz="2000" b="1" dirty="0">
                <a:latin typeface="Courier New" charset="0"/>
              </a:rPr>
              <a:t>add </a:t>
            </a:r>
            <a:r>
              <a:rPr lang="en-US" sz="2000" b="1" dirty="0" err="1">
                <a:latin typeface="Courier New" charset="0"/>
              </a:rPr>
              <a:t>eax</a:t>
            </a:r>
            <a:r>
              <a:rPr lang="en-US" sz="2000" b="1" dirty="0">
                <a:latin typeface="Courier New" charset="0"/>
              </a:rPr>
              <a:t>,[</a:t>
            </a:r>
            <a:r>
              <a:rPr lang="en-US" sz="2000" b="1" dirty="0" err="1">
                <a:latin typeface="Courier New" charset="0"/>
              </a:rPr>
              <a:t>ebp</a:t>
            </a:r>
            <a:r>
              <a:rPr lang="en-US" sz="2000" b="1" dirty="0">
                <a:latin typeface="Courier New" charset="0"/>
              </a:rPr>
              <a:t> + 8]	; first argument (5)</a:t>
            </a:r>
          </a:p>
          <a:p>
            <a:pPr lvl="1"/>
            <a:r>
              <a:rPr lang="en-US" sz="2000" b="1" dirty="0">
                <a:solidFill>
                  <a:srgbClr val="0000FF"/>
                </a:solidFill>
                <a:latin typeface="Courier New" charset="0"/>
              </a:rPr>
              <a:t>leave</a:t>
            </a:r>
          </a:p>
          <a:p>
            <a:pPr lvl="1"/>
            <a:r>
              <a:rPr lang="en-US" sz="2000" b="1" dirty="0">
                <a:solidFill>
                  <a:srgbClr val="0000FF"/>
                </a:solidFill>
                <a:latin typeface="Courier New" charset="0"/>
              </a:rPr>
              <a:t>ret 8</a:t>
            </a:r>
          </a:p>
          <a:p>
            <a:r>
              <a:rPr lang="en-US" sz="2000" b="1" dirty="0" err="1">
                <a:latin typeface="Courier New" charset="0"/>
              </a:rPr>
              <a:t>AddTwo</a:t>
            </a:r>
            <a:r>
              <a:rPr lang="en-US" sz="2000" b="1" dirty="0">
                <a:latin typeface="Courier New" charset="0"/>
              </a:rPr>
              <a:t> ENDP	; EAX contains the sum</a:t>
            </a:r>
          </a:p>
        </p:txBody>
      </p:sp>
      <p:graphicFrame>
        <p:nvGraphicFramePr>
          <p:cNvPr id="124933" name="Object 5"/>
          <p:cNvGraphicFramePr>
            <a:graphicFrameLocks noChangeAspect="1"/>
          </p:cNvGraphicFramePr>
          <p:nvPr>
            <p:extLst>
              <p:ext uri="{D42A27DB-BD31-4B8C-83A1-F6EECF244321}">
                <p14:modId xmlns:p14="http://schemas.microsoft.com/office/powerpoint/2010/main" xmlns="" val="471089664"/>
              </p:ext>
            </p:extLst>
          </p:nvPr>
        </p:nvGraphicFramePr>
        <p:xfrm>
          <a:off x="2362200" y="1168031"/>
          <a:ext cx="4495800" cy="2260969"/>
        </p:xfrm>
        <a:graphic>
          <a:graphicData uri="http://schemas.openxmlformats.org/presentationml/2006/ole">
            <p:oleObj spid="_x0000_s72804" name="VISIO" r:id="rId3" imgW="2442972" imgH="1069848" progId="">
              <p:embed/>
            </p:oleObj>
          </a:graphicData>
        </a:graphic>
      </p:graphicFrame>
    </p:spTree>
    <p:extLst>
      <p:ext uri="{BB962C8B-B14F-4D97-AF65-F5344CB8AC3E}">
        <p14:creationId xmlns:p14="http://schemas.microsoft.com/office/powerpoint/2010/main" xmlns="" val="1413282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a:t>Lecture 24: Review</a:t>
            </a:r>
          </a:p>
        </p:txBody>
      </p:sp>
      <p:sp>
        <p:nvSpPr>
          <p:cNvPr id="76803" name="Text Box 3"/>
          <p:cNvSpPr txBox="1">
            <a:spLocks noChangeArrowheads="1"/>
          </p:cNvSpPr>
          <p:nvPr/>
        </p:nvSpPr>
        <p:spPr bwMode="auto">
          <a:xfrm>
            <a:off x="762000" y="2514600"/>
            <a:ext cx="75438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LOCAL </a:t>
            </a:r>
            <a:r>
              <a:rPr lang="en-US" sz="2000" b="1" dirty="0" err="1">
                <a:latin typeface="Courier New" charset="0"/>
              </a:rPr>
              <a:t>flagVals</a:t>
            </a:r>
            <a:r>
              <a:rPr lang="en-US" sz="2000" b="1" dirty="0">
                <a:latin typeface="Courier New" charset="0"/>
              </a:rPr>
              <a:t>[20]:</a:t>
            </a:r>
            <a:r>
              <a:rPr lang="en-US" sz="2000" b="1" dirty="0" smtClean="0">
                <a:latin typeface="Courier New" charset="0"/>
              </a:rPr>
              <a:t>BYTE ; </a:t>
            </a:r>
            <a:r>
              <a:rPr lang="en-US" sz="2000" b="1" dirty="0">
                <a:latin typeface="Courier New" charset="0"/>
              </a:rPr>
              <a:t>array of bytes</a:t>
            </a:r>
          </a:p>
          <a:p>
            <a:endParaRPr lang="en-US" sz="2000" b="1" dirty="0">
              <a:latin typeface="Courier New" charset="0"/>
            </a:endParaRPr>
          </a:p>
          <a:p>
            <a:r>
              <a:rPr lang="en-US" sz="2000" b="1" dirty="0">
                <a:latin typeface="Courier New" charset="0"/>
              </a:rPr>
              <a:t>LOCAL </a:t>
            </a:r>
            <a:r>
              <a:rPr lang="en-US" sz="2000" b="1" dirty="0" err="1">
                <a:latin typeface="Courier New" charset="0"/>
              </a:rPr>
              <a:t>pArray:PTR</a:t>
            </a:r>
            <a:r>
              <a:rPr lang="en-US" sz="2000" b="1" dirty="0">
                <a:latin typeface="Courier New" charset="0"/>
              </a:rPr>
              <a:t> </a:t>
            </a:r>
            <a:r>
              <a:rPr lang="en-US" sz="2000" b="1" dirty="0" smtClean="0">
                <a:latin typeface="Courier New" charset="0"/>
              </a:rPr>
              <a:t>WORD   ; </a:t>
            </a:r>
            <a:r>
              <a:rPr lang="en-US" sz="2000" b="1" dirty="0">
                <a:latin typeface="Courier New" charset="0"/>
              </a:rPr>
              <a:t>pointer to an </a:t>
            </a:r>
            <a:r>
              <a:rPr lang="en-US" sz="2000" b="1" dirty="0" smtClean="0">
                <a:latin typeface="Courier New" charset="0"/>
              </a:rPr>
              <a:t>array</a:t>
            </a:r>
          </a:p>
          <a:p>
            <a:endParaRPr lang="en-US" sz="2000" b="1" dirty="0">
              <a:latin typeface="Courier New" charset="0"/>
            </a:endParaRPr>
          </a:p>
          <a:p>
            <a:endParaRPr lang="en-US" sz="2000" b="1" dirty="0">
              <a:latin typeface="Courier New" charset="0"/>
            </a:endParaRPr>
          </a:p>
          <a:p>
            <a:endParaRPr lang="en-US" sz="2000" b="1" dirty="0">
              <a:latin typeface="Courier New" charset="0"/>
            </a:endParaRPr>
          </a:p>
          <a:p>
            <a:r>
              <a:rPr lang="en-US" sz="2000" b="1" dirty="0" err="1">
                <a:latin typeface="Courier New" charset="0"/>
              </a:rPr>
              <a:t>myProc</a:t>
            </a:r>
            <a:r>
              <a:rPr lang="en-US" sz="2000" b="1" dirty="0">
                <a:latin typeface="Courier New" charset="0"/>
              </a:rPr>
              <a:t> PROC</a:t>
            </a:r>
            <a:r>
              <a:rPr lang="en-US" sz="2000" b="1" dirty="0" smtClean="0">
                <a:latin typeface="Courier New" charset="0"/>
              </a:rPr>
              <a:t>,            ; </a:t>
            </a:r>
            <a:r>
              <a:rPr lang="en-US" sz="2000" b="1" dirty="0">
                <a:latin typeface="Courier New" charset="0"/>
              </a:rPr>
              <a:t>procedure</a:t>
            </a:r>
          </a:p>
          <a:p>
            <a:r>
              <a:rPr lang="en-US" sz="2000" b="1" dirty="0">
                <a:latin typeface="Courier New" charset="0"/>
              </a:rPr>
              <a:t>	LOCAL t1:BYTE</a:t>
            </a:r>
            <a:r>
              <a:rPr lang="en-US" sz="2000" b="1" dirty="0" smtClean="0">
                <a:latin typeface="Courier New" charset="0"/>
              </a:rPr>
              <a:t>,       ; </a:t>
            </a:r>
            <a:r>
              <a:rPr lang="en-US" sz="2000" b="1" dirty="0">
                <a:latin typeface="Courier New" charset="0"/>
              </a:rPr>
              <a:t>local variables</a:t>
            </a:r>
          </a:p>
        </p:txBody>
      </p:sp>
      <p:sp>
        <p:nvSpPr>
          <p:cNvPr id="76804" name="Text Box 4"/>
          <p:cNvSpPr txBox="1">
            <a:spLocks noChangeArrowheads="1"/>
          </p:cNvSpPr>
          <p:nvPr/>
        </p:nvSpPr>
        <p:spPr bwMode="auto">
          <a:xfrm>
            <a:off x="685800" y="1066800"/>
            <a:ext cx="7696200" cy="1261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800" b="1" dirty="0" smtClean="0">
                <a:latin typeface="Arial"/>
                <a:cs typeface="Arial"/>
              </a:rPr>
              <a:t>LOCAL Directive</a:t>
            </a:r>
          </a:p>
          <a:p>
            <a:pPr>
              <a:spcBef>
                <a:spcPct val="50000"/>
              </a:spcBef>
            </a:pPr>
            <a:r>
              <a:rPr lang="en-US" sz="2400" b="0" dirty="0" smtClean="0">
                <a:latin typeface="Arial"/>
                <a:cs typeface="Arial"/>
              </a:rPr>
              <a:t>Examples</a:t>
            </a:r>
            <a:r>
              <a:rPr lang="en-US" sz="2400" b="0" dirty="0">
                <a:latin typeface="Arial"/>
                <a:cs typeface="Arial"/>
              </a:rPr>
              <a:t>:</a:t>
            </a:r>
          </a:p>
        </p:txBody>
      </p:sp>
    </p:spTree>
    <p:extLst>
      <p:ext uri="{BB962C8B-B14F-4D97-AF65-F5344CB8AC3E}">
        <p14:creationId xmlns:p14="http://schemas.microsoft.com/office/powerpoint/2010/main" xmlns="" val="4099502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Passing Arguments by Reference</a:t>
            </a:r>
            <a:r>
              <a:rPr lang="en-US" sz="2400"/>
              <a:t>  (1 of 2)</a:t>
            </a:r>
            <a:endParaRPr lang="en-US"/>
          </a:p>
        </p:txBody>
      </p:sp>
      <p:sp>
        <p:nvSpPr>
          <p:cNvPr id="97283" name="Rectangle 3"/>
          <p:cNvSpPr>
            <a:spLocks noGrp="1" noChangeArrowheads="1"/>
          </p:cNvSpPr>
          <p:nvPr>
            <p:ph type="body" idx="1"/>
          </p:nvPr>
        </p:nvSpPr>
        <p:spPr>
          <a:xfrm>
            <a:off x="685800" y="1143000"/>
            <a:ext cx="7772400" cy="2057400"/>
          </a:xfrm>
        </p:spPr>
        <p:txBody>
          <a:bodyPr/>
          <a:lstStyle/>
          <a:p>
            <a:pPr>
              <a:spcBef>
                <a:spcPts val="2000"/>
              </a:spcBef>
            </a:pPr>
            <a:r>
              <a:rPr lang="en-US" dirty="0"/>
              <a:t>The </a:t>
            </a:r>
            <a:r>
              <a:rPr lang="en-US" b="1" dirty="0" err="1">
                <a:solidFill>
                  <a:srgbClr val="0000FF"/>
                </a:solidFill>
              </a:rPr>
              <a:t>ArrayFill</a:t>
            </a:r>
            <a:r>
              <a:rPr lang="en-US" dirty="0"/>
              <a:t> procedure fills an array with 16-bit random integers</a:t>
            </a:r>
          </a:p>
          <a:p>
            <a:pPr>
              <a:spcBef>
                <a:spcPts val="2000"/>
              </a:spcBef>
            </a:pPr>
            <a:r>
              <a:rPr lang="en-US" dirty="0"/>
              <a:t>The calling program passes the address of the array, along with a count of the number of array elements:</a:t>
            </a:r>
          </a:p>
        </p:txBody>
      </p:sp>
      <p:sp>
        <p:nvSpPr>
          <p:cNvPr id="97284" name="Text Box 4"/>
          <p:cNvSpPr txBox="1">
            <a:spLocks noChangeArrowheads="1"/>
          </p:cNvSpPr>
          <p:nvPr/>
        </p:nvSpPr>
        <p:spPr bwMode="auto">
          <a:xfrm>
            <a:off x="1981200" y="3429000"/>
            <a:ext cx="495300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count = 100</a:t>
            </a:r>
          </a:p>
          <a:p>
            <a:r>
              <a:rPr lang="en-US" sz="2000" b="1" dirty="0">
                <a:latin typeface="Courier New" charset="0"/>
              </a:rPr>
              <a:t>array WORD count DUP(?)</a:t>
            </a:r>
          </a:p>
          <a:p>
            <a:r>
              <a:rPr lang="en-US" sz="2000" b="1" dirty="0">
                <a:latin typeface="Courier New" charset="0"/>
              </a:rPr>
              <a:t>.code</a:t>
            </a:r>
          </a:p>
          <a:p>
            <a:r>
              <a:rPr lang="en-US" sz="2000" b="1" dirty="0">
                <a:latin typeface="Courier New" charset="0"/>
              </a:rPr>
              <a:t>	push OFFSET array</a:t>
            </a:r>
          </a:p>
          <a:p>
            <a:r>
              <a:rPr lang="en-US" sz="2000" b="1" dirty="0">
                <a:latin typeface="Courier New" charset="0"/>
              </a:rPr>
              <a:t>	push COUNT</a:t>
            </a:r>
          </a:p>
          <a:p>
            <a:r>
              <a:rPr lang="en-US" sz="2000" b="1" dirty="0">
                <a:latin typeface="Courier New" charset="0"/>
              </a:rPr>
              <a:t>	call </a:t>
            </a:r>
            <a:r>
              <a:rPr lang="en-US" sz="2000" b="1" dirty="0" err="1">
                <a:solidFill>
                  <a:srgbClr val="0000FF"/>
                </a:solidFill>
                <a:latin typeface="Courier New" charset="0"/>
              </a:rPr>
              <a:t>ArrayFill</a:t>
            </a:r>
            <a:endParaRPr lang="en-US" sz="2000" b="1" dirty="0">
              <a:solidFill>
                <a:srgbClr val="0000FF"/>
              </a:solidFill>
              <a:latin typeface="Courier New" charset="0"/>
            </a:endParaRPr>
          </a:p>
        </p:txBody>
      </p:sp>
    </p:spTree>
    <p:extLst>
      <p:ext uri="{BB962C8B-B14F-4D97-AF65-F5344CB8AC3E}">
        <p14:creationId xmlns:p14="http://schemas.microsoft.com/office/powerpoint/2010/main" xmlns="" val="3086574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Passing Arguments by Reference</a:t>
            </a:r>
            <a:r>
              <a:rPr lang="en-US" sz="2400"/>
              <a:t>  (2 of 2)</a:t>
            </a:r>
            <a:endParaRPr lang="en-US"/>
          </a:p>
        </p:txBody>
      </p:sp>
      <p:sp>
        <p:nvSpPr>
          <p:cNvPr id="125956" name="Text Box 4"/>
          <p:cNvSpPr txBox="1">
            <a:spLocks noChangeArrowheads="1"/>
          </p:cNvSpPr>
          <p:nvPr/>
        </p:nvSpPr>
        <p:spPr bwMode="auto">
          <a:xfrm>
            <a:off x="685800" y="2209800"/>
            <a:ext cx="38100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ArrayFill</a:t>
            </a:r>
            <a:r>
              <a:rPr lang="en-US" sz="2000" b="1" dirty="0">
                <a:latin typeface="Courier New" charset="0"/>
              </a:rPr>
              <a:t> PROC</a:t>
            </a:r>
          </a:p>
          <a:p>
            <a:r>
              <a:rPr lang="en-US" sz="2000" b="1" dirty="0">
                <a:latin typeface="Courier New" charset="0"/>
              </a:rPr>
              <a:t>	push </a:t>
            </a:r>
            <a:r>
              <a:rPr lang="en-US" sz="2000" b="1" dirty="0" err="1">
                <a:latin typeface="Courier New" charset="0"/>
              </a:rPr>
              <a:t>ebp</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ebp,esp</a:t>
            </a:r>
            <a:endParaRPr lang="en-US" sz="2000" b="1" dirty="0">
              <a:latin typeface="Courier New" charset="0"/>
            </a:endParaRPr>
          </a:p>
          <a:p>
            <a:r>
              <a:rPr lang="en-US" sz="2000" b="1" dirty="0">
                <a:latin typeface="Courier New" charset="0"/>
              </a:rPr>
              <a:t>	</a:t>
            </a:r>
            <a:r>
              <a:rPr lang="en-US" sz="2000" b="1" dirty="0" err="1">
                <a:latin typeface="Courier New" charset="0"/>
              </a:rPr>
              <a:t>pushad</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a:t>
            </a:r>
            <a:r>
              <a:rPr lang="en-US" sz="2000" b="1" dirty="0">
                <a:latin typeface="Courier New" charset="0"/>
              </a:rPr>
              <a:t>,[ebp+12]</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ecx</a:t>
            </a:r>
            <a:r>
              <a:rPr lang="en-US" sz="2000" b="1" dirty="0">
                <a:latin typeface="Courier New" charset="0"/>
              </a:rPr>
              <a:t>,[ebp+8]</a:t>
            </a:r>
          </a:p>
          <a:p>
            <a:r>
              <a:rPr lang="en-US" sz="2000" b="1" dirty="0">
                <a:latin typeface="Courier New" charset="0"/>
              </a:rPr>
              <a:t>	.</a:t>
            </a:r>
          </a:p>
          <a:p>
            <a:r>
              <a:rPr lang="en-US" sz="2000" b="1" dirty="0">
                <a:latin typeface="Courier New" charset="0"/>
              </a:rPr>
              <a:t>	.</a:t>
            </a:r>
          </a:p>
        </p:txBody>
      </p:sp>
      <p:graphicFrame>
        <p:nvGraphicFramePr>
          <p:cNvPr id="125958" name="Object 6"/>
          <p:cNvGraphicFramePr>
            <a:graphicFrameLocks noChangeAspect="1"/>
          </p:cNvGraphicFramePr>
          <p:nvPr>
            <p:extLst>
              <p:ext uri="{D42A27DB-BD31-4B8C-83A1-F6EECF244321}">
                <p14:modId xmlns:p14="http://schemas.microsoft.com/office/powerpoint/2010/main" xmlns="" val="2956228673"/>
              </p:ext>
            </p:extLst>
          </p:nvPr>
        </p:nvGraphicFramePr>
        <p:xfrm>
          <a:off x="4317926" y="2133599"/>
          <a:ext cx="4140273" cy="2531257"/>
        </p:xfrm>
        <a:graphic>
          <a:graphicData uri="http://schemas.openxmlformats.org/presentationml/2006/ole">
            <p:oleObj spid="_x0000_s75876" name="VISIO" r:id="rId3" imgW="2042160" imgH="1069848" progId="">
              <p:embed/>
            </p:oleObj>
          </a:graphicData>
        </a:graphic>
      </p:graphicFrame>
      <p:sp>
        <p:nvSpPr>
          <p:cNvPr id="125959" name="Text Box 7"/>
          <p:cNvSpPr txBox="1">
            <a:spLocks noChangeArrowheads="1"/>
          </p:cNvSpPr>
          <p:nvPr/>
        </p:nvSpPr>
        <p:spPr bwMode="auto">
          <a:xfrm>
            <a:off x="685800" y="4800600"/>
            <a:ext cx="7848600" cy="1083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110000"/>
              </a:lnSpc>
              <a:spcBef>
                <a:spcPct val="50000"/>
              </a:spcBef>
            </a:pPr>
            <a:r>
              <a:rPr lang="en-US" sz="2400" b="0" dirty="0">
                <a:latin typeface="Arial"/>
                <a:cs typeface="Arial"/>
              </a:rPr>
              <a:t>ESI points to the beginning of the array, so it's easy to use a loop to access each array element. </a:t>
            </a:r>
          </a:p>
        </p:txBody>
      </p:sp>
      <p:sp>
        <p:nvSpPr>
          <p:cNvPr id="125960" name="Text Box 8"/>
          <p:cNvSpPr txBox="1">
            <a:spLocks noChangeArrowheads="1"/>
          </p:cNvSpPr>
          <p:nvPr/>
        </p:nvSpPr>
        <p:spPr bwMode="auto">
          <a:xfrm>
            <a:off x="609600" y="1066800"/>
            <a:ext cx="7848600" cy="1083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110000"/>
              </a:lnSpc>
              <a:spcBef>
                <a:spcPct val="50000"/>
              </a:spcBef>
            </a:pPr>
            <a:r>
              <a:rPr lang="en-US" sz="2400" b="0" dirty="0" err="1">
                <a:latin typeface="Arial"/>
                <a:cs typeface="Arial"/>
              </a:rPr>
              <a:t>ArrayFill</a:t>
            </a:r>
            <a:r>
              <a:rPr lang="en-US" sz="2400" b="0" dirty="0">
                <a:latin typeface="Arial"/>
                <a:cs typeface="Arial"/>
              </a:rPr>
              <a:t> can reference an array without knowing the array's name:</a:t>
            </a:r>
          </a:p>
        </p:txBody>
      </p:sp>
    </p:spTree>
    <p:extLst>
      <p:ext uri="{BB962C8B-B14F-4D97-AF65-F5344CB8AC3E}">
        <p14:creationId xmlns:p14="http://schemas.microsoft.com/office/powerpoint/2010/main" xmlns="" val="3625121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5958"/>
                                        </p:tgtEl>
                                        <p:attrNameLst>
                                          <p:attrName>style.visibility</p:attrName>
                                        </p:attrNameLst>
                                      </p:cBhvr>
                                      <p:to>
                                        <p:strVal val="visible"/>
                                      </p:to>
                                    </p:set>
                                    <p:animEffect transition="in" filter="box(in)">
                                      <p:cBhvr>
                                        <p:cTn id="7" dur="500"/>
                                        <p:tgtEl>
                                          <p:spTgt spid="125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5959"/>
                                        </p:tgtEl>
                                        <p:attrNameLst>
                                          <p:attrName>style.visibility</p:attrName>
                                        </p:attrNameLst>
                                      </p:cBhvr>
                                      <p:to>
                                        <p:strVal val="visible"/>
                                      </p:to>
                                    </p:set>
                                    <p:animEffect transition="in" filter="box(in)">
                                      <p:cBhvr>
                                        <p:cTn id="12" dur="500"/>
                                        <p:tgtEl>
                                          <p:spTgt spid="12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a:t>LEA Instruction</a:t>
            </a:r>
          </a:p>
        </p:txBody>
      </p:sp>
      <p:sp>
        <p:nvSpPr>
          <p:cNvPr id="99331" name="Rectangle 3"/>
          <p:cNvSpPr>
            <a:spLocks noGrp="1" noChangeArrowheads="1"/>
          </p:cNvSpPr>
          <p:nvPr>
            <p:ph type="body" idx="1"/>
          </p:nvPr>
        </p:nvSpPr>
        <p:spPr>
          <a:xfrm>
            <a:off x="685800" y="1143000"/>
            <a:ext cx="7772400" cy="2819400"/>
          </a:xfrm>
        </p:spPr>
        <p:txBody>
          <a:bodyPr/>
          <a:lstStyle/>
          <a:p>
            <a:pPr>
              <a:spcBef>
                <a:spcPts val="1400"/>
              </a:spcBef>
            </a:pPr>
            <a:r>
              <a:rPr lang="en-US" dirty="0"/>
              <a:t>The LEA instruction returns offsets of both direct and</a:t>
            </a:r>
            <a:r>
              <a:rPr lang="en-US" dirty="0">
                <a:solidFill>
                  <a:schemeClr val="tx2"/>
                </a:solidFill>
              </a:rPr>
              <a:t> </a:t>
            </a:r>
            <a:r>
              <a:rPr lang="en-US" dirty="0"/>
              <a:t>indirect operands. </a:t>
            </a:r>
          </a:p>
          <a:p>
            <a:pPr lvl="1">
              <a:spcBef>
                <a:spcPts val="1400"/>
              </a:spcBef>
            </a:pPr>
            <a:r>
              <a:rPr lang="en-US" dirty="0"/>
              <a:t>OFFSET operator can only return constant offsets.</a:t>
            </a:r>
          </a:p>
          <a:p>
            <a:pPr>
              <a:spcBef>
                <a:spcPts val="1400"/>
              </a:spcBef>
            </a:pPr>
            <a:r>
              <a:rPr lang="en-US" dirty="0"/>
              <a:t>LEA is required when obtaining the offset of a stack parameter or local variable. For example:</a:t>
            </a:r>
          </a:p>
        </p:txBody>
      </p:sp>
      <p:sp>
        <p:nvSpPr>
          <p:cNvPr id="99332" name="Text Box 4"/>
          <p:cNvSpPr txBox="1">
            <a:spLocks noChangeArrowheads="1"/>
          </p:cNvSpPr>
          <p:nvPr/>
        </p:nvSpPr>
        <p:spPr bwMode="auto">
          <a:xfrm>
            <a:off x="990600" y="3657600"/>
            <a:ext cx="74676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0038" algn="l"/>
              </a:tabLst>
              <a:defRPr sz="2400">
                <a:solidFill>
                  <a:schemeClr val="tx1"/>
                </a:solidFill>
                <a:latin typeface="Times New Roman" charset="0"/>
                <a:ea typeface="ＭＳ Ｐゴシック" charset="0"/>
              </a:defRPr>
            </a:lvl1pPr>
            <a:lvl2pPr>
              <a:tabLst>
                <a:tab pos="457200" algn="l"/>
                <a:tab pos="4110038" algn="l"/>
              </a:tabLst>
              <a:defRPr sz="2400">
                <a:solidFill>
                  <a:schemeClr val="tx1"/>
                </a:solidFill>
                <a:latin typeface="Times New Roman" charset="0"/>
                <a:ea typeface="ＭＳ Ｐゴシック" charset="0"/>
              </a:defRPr>
            </a:lvl2pPr>
            <a:lvl3pPr>
              <a:tabLst>
                <a:tab pos="457200" algn="l"/>
                <a:tab pos="4110038" algn="l"/>
              </a:tabLst>
              <a:defRPr sz="2400">
                <a:solidFill>
                  <a:schemeClr val="tx1"/>
                </a:solidFill>
                <a:latin typeface="Times New Roman" charset="0"/>
                <a:ea typeface="ＭＳ Ｐゴシック" charset="0"/>
              </a:defRPr>
            </a:lvl3pPr>
            <a:lvl4pPr>
              <a:tabLst>
                <a:tab pos="457200" algn="l"/>
                <a:tab pos="4110038" algn="l"/>
              </a:tabLst>
              <a:defRPr sz="2400">
                <a:solidFill>
                  <a:schemeClr val="tx1"/>
                </a:solidFill>
                <a:latin typeface="Times New Roman" charset="0"/>
                <a:ea typeface="ＭＳ Ｐゴシック" charset="0"/>
              </a:defRPr>
            </a:lvl4pPr>
            <a:lvl5pPr>
              <a:tabLst>
                <a:tab pos="457200" algn="l"/>
                <a:tab pos="411003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003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003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003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0038" algn="l"/>
              </a:tabLst>
              <a:defRPr sz="2400">
                <a:solidFill>
                  <a:schemeClr val="tx1"/>
                </a:solidFill>
                <a:latin typeface="Times New Roman" charset="0"/>
                <a:ea typeface="ＭＳ Ｐゴシック" charset="0"/>
              </a:defRPr>
            </a:lvl9pPr>
          </a:lstStyle>
          <a:p>
            <a:r>
              <a:rPr lang="en-US" sz="2000" b="1" dirty="0" err="1">
                <a:latin typeface="Courier New" charset="0"/>
              </a:rPr>
              <a:t>CopyString</a:t>
            </a:r>
            <a:r>
              <a:rPr lang="en-US" sz="2000" b="1" dirty="0">
                <a:latin typeface="Courier New" charset="0"/>
              </a:rPr>
              <a:t> PROC,</a:t>
            </a:r>
          </a:p>
          <a:p>
            <a:r>
              <a:rPr lang="en-US" sz="2000" b="1" dirty="0">
                <a:latin typeface="Courier New" charset="0"/>
              </a:rPr>
              <a:t>	</a:t>
            </a:r>
            <a:r>
              <a:rPr lang="en-US" sz="2000" b="1" dirty="0" err="1">
                <a:latin typeface="Courier New" charset="0"/>
              </a:rPr>
              <a:t>count:DWORD</a:t>
            </a:r>
            <a:endParaRPr lang="en-US" sz="2000" b="1" dirty="0">
              <a:latin typeface="Courier New" charset="0"/>
            </a:endParaRPr>
          </a:p>
          <a:p>
            <a:r>
              <a:rPr lang="en-US" sz="2000" b="1" dirty="0">
                <a:latin typeface="Courier New" charset="0"/>
              </a:rPr>
              <a:t>	LOCAL temp[20]:BYTE</a:t>
            </a:r>
          </a:p>
          <a:p>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edi,OFFSET</a:t>
            </a:r>
            <a:r>
              <a:rPr lang="en-US" sz="2000" b="1" dirty="0">
                <a:latin typeface="Courier New" charset="0"/>
              </a:rPr>
              <a:t> count	; invalid operand</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temp	; invalid operand</a:t>
            </a:r>
          </a:p>
          <a:p>
            <a:r>
              <a:rPr lang="en-US" sz="2000" b="1" dirty="0">
                <a:latin typeface="Courier New" charset="0"/>
              </a:rPr>
              <a:t>	lea </a:t>
            </a:r>
            <a:r>
              <a:rPr lang="en-US" sz="2000" b="1" dirty="0" err="1">
                <a:latin typeface="Courier New" charset="0"/>
              </a:rPr>
              <a:t>edi,count</a:t>
            </a:r>
            <a:r>
              <a:rPr lang="en-US" sz="2000" b="1" dirty="0">
                <a:latin typeface="Courier New" charset="0"/>
              </a:rPr>
              <a:t>	; ok</a:t>
            </a:r>
          </a:p>
          <a:p>
            <a:r>
              <a:rPr lang="en-US" sz="2000" b="1" dirty="0">
                <a:latin typeface="Courier New" charset="0"/>
              </a:rPr>
              <a:t>	lea </a:t>
            </a:r>
            <a:r>
              <a:rPr lang="en-US" sz="2000" b="1" dirty="0" err="1">
                <a:latin typeface="Courier New" charset="0"/>
              </a:rPr>
              <a:t>esi,temp</a:t>
            </a:r>
            <a:r>
              <a:rPr lang="en-US" sz="2000" b="1" dirty="0">
                <a:latin typeface="Courier New" charset="0"/>
              </a:rPr>
              <a:t>	; ok</a:t>
            </a:r>
          </a:p>
        </p:txBody>
      </p:sp>
    </p:spTree>
    <p:extLst>
      <p:ext uri="{BB962C8B-B14F-4D97-AF65-F5344CB8AC3E}">
        <p14:creationId xmlns:p14="http://schemas.microsoft.com/office/powerpoint/2010/main" xmlns="" val="257524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box(in)">
                                      <p:cBhvr>
                                        <p:cTn id="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Enjoy Assembly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270867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a:bodyPr>
          <a:lstStyle/>
          <a:p>
            <a:pPr marL="0" indent="0">
              <a:spcBef>
                <a:spcPts val="1776"/>
              </a:spcBef>
              <a:buNone/>
            </a:pPr>
            <a:r>
              <a:rPr lang="en-US" sz="2800" b="1" dirty="0"/>
              <a:t>Assembly Implementation of:</a:t>
            </a:r>
            <a:endParaRPr lang="en-US" sz="2800" dirty="0"/>
          </a:p>
          <a:p>
            <a:pPr>
              <a:spcBef>
                <a:spcPts val="1272"/>
              </a:spcBef>
            </a:pPr>
            <a:r>
              <a:rPr lang="en-US" sz="2800" dirty="0" smtClean="0"/>
              <a:t>Stack </a:t>
            </a:r>
            <a:r>
              <a:rPr lang="en-US" sz="2800" dirty="0"/>
              <a:t>Parameters</a:t>
            </a:r>
          </a:p>
          <a:p>
            <a:pPr lvl="1">
              <a:spcBef>
                <a:spcPts val="1272"/>
              </a:spcBef>
            </a:pPr>
            <a:r>
              <a:rPr lang="en-US" sz="2400" dirty="0" smtClean="0"/>
              <a:t>INVOKE </a:t>
            </a:r>
            <a:r>
              <a:rPr lang="en-US" sz="2400" dirty="0"/>
              <a:t>Directive</a:t>
            </a:r>
          </a:p>
          <a:p>
            <a:pPr lvl="1">
              <a:spcBef>
                <a:spcPts val="1272"/>
              </a:spcBef>
            </a:pPr>
            <a:r>
              <a:rPr lang="en-US" sz="2400" dirty="0"/>
              <a:t>PROC Directive</a:t>
            </a:r>
          </a:p>
          <a:p>
            <a:pPr lvl="1">
              <a:spcBef>
                <a:spcPts val="1272"/>
              </a:spcBef>
            </a:pPr>
            <a:r>
              <a:rPr lang="en-US" sz="2400" dirty="0"/>
              <a:t>PROTO Directive</a:t>
            </a:r>
          </a:p>
          <a:p>
            <a:pPr lvl="1">
              <a:spcBef>
                <a:spcPts val="1272"/>
              </a:spcBef>
            </a:pPr>
            <a:r>
              <a:rPr lang="en-US" sz="2400" dirty="0"/>
              <a:t>Passing by Value or by Reference</a:t>
            </a:r>
          </a:p>
          <a:p>
            <a:pPr lvl="1">
              <a:spcBef>
                <a:spcPts val="1272"/>
              </a:spcBef>
            </a:pPr>
            <a:r>
              <a:rPr lang="en-US" sz="2400" dirty="0" smtClean="0"/>
              <a:t>Example</a:t>
            </a:r>
            <a:r>
              <a:rPr lang="en-US" sz="2400" dirty="0"/>
              <a:t>: Exchanging Two </a:t>
            </a:r>
            <a:r>
              <a:rPr lang="en-US" sz="2400" dirty="0" smtClean="0"/>
              <a:t>Integers</a:t>
            </a:r>
            <a:endParaRPr lang="en-US" sz="2400"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a:bodyPr>
          <a:lstStyle/>
          <a:p>
            <a:pPr>
              <a:spcBef>
                <a:spcPts val="1872"/>
              </a:spcBef>
            </a:pPr>
            <a:r>
              <a:rPr lang="en-US" sz="2800" b="1" dirty="0"/>
              <a:t>Assembly Implementation of</a:t>
            </a:r>
            <a:r>
              <a:rPr lang="en-US" sz="2800" b="1" dirty="0" smtClean="0"/>
              <a:t>:</a:t>
            </a:r>
            <a:endParaRPr lang="en-US" sz="2800" dirty="0" smtClean="0"/>
          </a:p>
          <a:p>
            <a:pPr>
              <a:spcBef>
                <a:spcPts val="1872"/>
              </a:spcBef>
            </a:pPr>
            <a:r>
              <a:rPr lang="en-US" sz="2800" dirty="0" smtClean="0"/>
              <a:t>Stack </a:t>
            </a:r>
            <a:r>
              <a:rPr lang="en-US" sz="2800" dirty="0"/>
              <a:t>Frames</a:t>
            </a:r>
          </a:p>
          <a:p>
            <a:pPr lvl="1">
              <a:spcBef>
                <a:spcPts val="1872"/>
              </a:spcBef>
            </a:pPr>
            <a:r>
              <a:rPr lang="en-US" sz="2400" dirty="0" smtClean="0"/>
              <a:t>Explicit </a:t>
            </a:r>
            <a:r>
              <a:rPr lang="en-US" sz="2400" dirty="0"/>
              <a:t>Access to Stack Parameters</a:t>
            </a:r>
          </a:p>
          <a:p>
            <a:pPr lvl="1">
              <a:spcBef>
                <a:spcPts val="1872"/>
              </a:spcBef>
            </a:pPr>
            <a:r>
              <a:rPr lang="en-US" sz="2400" dirty="0"/>
              <a:t>Passing Arguments by Reference</a:t>
            </a:r>
          </a:p>
          <a:p>
            <a:pPr marL="0" indent="0">
              <a:buNone/>
            </a:pPr>
            <a:endParaRPr lang="en-US" sz="2400" dirty="0"/>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47802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8</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MASM-Generated Code</a:t>
            </a:r>
            <a:r>
              <a:rPr lang="en-US" sz="2400"/>
              <a:t>  (1 of 2)</a:t>
            </a:r>
          </a:p>
        </p:txBody>
      </p:sp>
      <p:sp>
        <p:nvSpPr>
          <p:cNvPr id="108547" name="Text Box 3"/>
          <p:cNvSpPr txBox="1">
            <a:spLocks noChangeArrowheads="1"/>
          </p:cNvSpPr>
          <p:nvPr/>
        </p:nvSpPr>
        <p:spPr bwMode="auto">
          <a:xfrm>
            <a:off x="914400" y="1066800"/>
            <a:ext cx="7315200"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BubbleSort</a:t>
            </a:r>
            <a:r>
              <a:rPr lang="en-US" sz="2000" b="1" dirty="0">
                <a:latin typeface="Courier New" charset="0"/>
              </a:rPr>
              <a:t> PROC</a:t>
            </a:r>
          </a:p>
          <a:p>
            <a:r>
              <a:rPr lang="en-US" sz="2000" b="1" dirty="0">
                <a:latin typeface="Courier New" charset="0"/>
              </a:rPr>
              <a:t>	LOCAL </a:t>
            </a:r>
            <a:r>
              <a:rPr lang="en-US" sz="2000" b="1" dirty="0" err="1">
                <a:latin typeface="Courier New" charset="0"/>
              </a:rPr>
              <a:t>temp:DWORD</a:t>
            </a:r>
            <a:r>
              <a:rPr lang="en-US" sz="2000" b="1" dirty="0">
                <a:latin typeface="Courier New" charset="0"/>
              </a:rPr>
              <a:t>, </a:t>
            </a:r>
            <a:r>
              <a:rPr lang="en-US" sz="2000" b="1" dirty="0" err="1">
                <a:latin typeface="Courier New" charset="0"/>
              </a:rPr>
              <a:t>SwapFlag:BYTE</a:t>
            </a:r>
            <a:endParaRPr lang="en-US" sz="2000" b="1" dirty="0">
              <a:latin typeface="Courier New" charset="0"/>
            </a:endParaRPr>
          </a:p>
          <a:p>
            <a:r>
              <a:rPr lang="en-US" sz="2000" b="1" dirty="0">
                <a:latin typeface="Courier New" charset="0"/>
              </a:rPr>
              <a:t>	. . .</a:t>
            </a:r>
          </a:p>
          <a:p>
            <a:r>
              <a:rPr lang="en-US" sz="2000" b="1" dirty="0">
                <a:latin typeface="Courier New" charset="0"/>
              </a:rPr>
              <a:t>	ret</a:t>
            </a:r>
          </a:p>
          <a:p>
            <a:r>
              <a:rPr lang="en-US" sz="2000" b="1" dirty="0" err="1">
                <a:latin typeface="Courier New" charset="0"/>
              </a:rPr>
              <a:t>BubbleSort</a:t>
            </a:r>
            <a:r>
              <a:rPr lang="en-US" sz="2000" b="1" dirty="0">
                <a:latin typeface="Courier New" charset="0"/>
              </a:rPr>
              <a:t> ENDP</a:t>
            </a:r>
          </a:p>
        </p:txBody>
      </p:sp>
      <p:sp>
        <p:nvSpPr>
          <p:cNvPr id="108549" name="Text Box 5"/>
          <p:cNvSpPr txBox="1">
            <a:spLocks noChangeArrowheads="1"/>
          </p:cNvSpPr>
          <p:nvPr/>
        </p:nvSpPr>
        <p:spPr bwMode="auto">
          <a:xfrm>
            <a:off x="990600" y="3733800"/>
            <a:ext cx="73152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err="1">
                <a:latin typeface="Courier New" charset="0"/>
              </a:rPr>
              <a:t>BubbleSort</a:t>
            </a:r>
            <a:r>
              <a:rPr lang="en-US" sz="2000" b="1" dirty="0">
                <a:latin typeface="Courier New" charset="0"/>
              </a:rPr>
              <a:t> PROC</a:t>
            </a:r>
          </a:p>
          <a:p>
            <a:pPr>
              <a:lnSpc>
                <a:spcPct val="50000"/>
              </a:lnSpc>
              <a:spcBef>
                <a:spcPct val="50000"/>
              </a:spcBef>
            </a:pPr>
            <a:r>
              <a:rPr lang="en-US" sz="2000" b="1" dirty="0">
                <a:latin typeface="Courier New" charset="0"/>
              </a:rPr>
              <a:t>	push </a:t>
            </a:r>
            <a:r>
              <a:rPr lang="en-US" sz="2000" b="1" dirty="0" err="1">
                <a:latin typeface="Courier New" charset="0"/>
              </a:rPr>
              <a:t>ebp</a:t>
            </a:r>
            <a:endParaRPr lang="en-US" sz="2000" b="1" dirty="0">
              <a:latin typeface="Courier New" charset="0"/>
            </a:endParaRPr>
          </a:p>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ebp,esp</a:t>
            </a:r>
            <a:endParaRPr lang="en-US" sz="2000" b="1" dirty="0">
              <a:latin typeface="Courier New" charset="0"/>
            </a:endParaRPr>
          </a:p>
          <a:p>
            <a:pPr>
              <a:lnSpc>
                <a:spcPct val="50000"/>
              </a:lnSpc>
              <a:spcBef>
                <a:spcPct val="50000"/>
              </a:spcBef>
            </a:pPr>
            <a:r>
              <a:rPr lang="en-US" sz="2000" b="1" dirty="0">
                <a:latin typeface="Courier New" charset="0"/>
              </a:rPr>
              <a:t>	add  esp,</a:t>
            </a:r>
            <a:r>
              <a:rPr lang="en-US" sz="2000" b="1" dirty="0" smtClean="0">
                <a:latin typeface="Courier New" charset="0"/>
              </a:rPr>
              <a:t>0FFFFFFF8h   ; </a:t>
            </a:r>
            <a:r>
              <a:rPr lang="en-US" sz="2000" b="1" dirty="0">
                <a:latin typeface="Courier New" charset="0"/>
              </a:rPr>
              <a:t>add -8 to ESP</a:t>
            </a:r>
          </a:p>
          <a:p>
            <a:pPr>
              <a:lnSpc>
                <a:spcPct val="50000"/>
              </a:lnSpc>
              <a:spcBef>
                <a:spcPct val="50000"/>
              </a:spcBef>
            </a:pPr>
            <a:r>
              <a:rPr lang="en-US" sz="2000" b="1" dirty="0">
                <a:latin typeface="Courier New" charset="0"/>
              </a:rPr>
              <a:t>	. . .</a:t>
            </a:r>
          </a:p>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esp,ebp</a:t>
            </a:r>
            <a:endParaRPr lang="en-US" sz="2000" b="1" dirty="0">
              <a:latin typeface="Courier New" charset="0"/>
            </a:endParaRPr>
          </a:p>
          <a:p>
            <a:pPr>
              <a:lnSpc>
                <a:spcPct val="50000"/>
              </a:lnSpc>
              <a:spcBef>
                <a:spcPct val="50000"/>
              </a:spcBef>
            </a:pPr>
            <a:r>
              <a:rPr lang="en-US" sz="2000" b="1" dirty="0">
                <a:latin typeface="Courier New" charset="0"/>
              </a:rPr>
              <a:t>	pop  </a:t>
            </a:r>
            <a:r>
              <a:rPr lang="en-US" sz="2000" b="1" dirty="0" err="1">
                <a:latin typeface="Courier New" charset="0"/>
              </a:rPr>
              <a:t>ebp</a:t>
            </a:r>
            <a:endParaRPr lang="en-US" sz="2000" b="1" dirty="0">
              <a:latin typeface="Courier New" charset="0"/>
            </a:endParaRPr>
          </a:p>
          <a:p>
            <a:pPr>
              <a:lnSpc>
                <a:spcPct val="50000"/>
              </a:lnSpc>
              <a:spcBef>
                <a:spcPct val="50000"/>
              </a:spcBef>
            </a:pPr>
            <a:r>
              <a:rPr lang="en-US" sz="2000" b="1" dirty="0">
                <a:latin typeface="Courier New" charset="0"/>
              </a:rPr>
              <a:t>	ret</a:t>
            </a:r>
          </a:p>
          <a:p>
            <a:pPr>
              <a:lnSpc>
                <a:spcPct val="50000"/>
              </a:lnSpc>
              <a:spcBef>
                <a:spcPct val="50000"/>
              </a:spcBef>
            </a:pPr>
            <a:r>
              <a:rPr lang="en-US" sz="2000" b="1" dirty="0" err="1">
                <a:latin typeface="Courier New" charset="0"/>
              </a:rPr>
              <a:t>BubbleSort</a:t>
            </a:r>
            <a:r>
              <a:rPr lang="en-US" sz="2000" b="1" dirty="0">
                <a:latin typeface="Courier New" charset="0"/>
              </a:rPr>
              <a:t> ENDP</a:t>
            </a:r>
          </a:p>
        </p:txBody>
      </p:sp>
      <p:sp>
        <p:nvSpPr>
          <p:cNvPr id="108550" name="Text Box 6"/>
          <p:cNvSpPr txBox="1">
            <a:spLocks noChangeArrowheads="1"/>
          </p:cNvSpPr>
          <p:nvPr/>
        </p:nvSpPr>
        <p:spPr bwMode="auto">
          <a:xfrm>
            <a:off x="914400" y="3011269"/>
            <a:ext cx="5943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0" dirty="0">
                <a:latin typeface="Arial"/>
                <a:cs typeface="Arial"/>
              </a:rPr>
              <a:t>MASM generates the following code:</a:t>
            </a:r>
          </a:p>
        </p:txBody>
      </p:sp>
    </p:spTree>
    <p:extLst>
      <p:ext uri="{BB962C8B-B14F-4D97-AF65-F5344CB8AC3E}">
        <p14:creationId xmlns:p14="http://schemas.microsoft.com/office/powerpoint/2010/main" xmlns="" val="2283544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MASM-Generated Code</a:t>
            </a:r>
            <a:r>
              <a:rPr lang="en-US" sz="2400"/>
              <a:t>  (2 of 2)</a:t>
            </a:r>
          </a:p>
        </p:txBody>
      </p:sp>
      <p:sp>
        <p:nvSpPr>
          <p:cNvPr id="112645" name="Text Box 5"/>
          <p:cNvSpPr txBox="1">
            <a:spLocks noChangeArrowheads="1"/>
          </p:cNvSpPr>
          <p:nvPr/>
        </p:nvSpPr>
        <p:spPr bwMode="auto">
          <a:xfrm>
            <a:off x="685800" y="1143000"/>
            <a:ext cx="7924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b="0" dirty="0">
                <a:latin typeface="Arial"/>
                <a:cs typeface="Arial"/>
              </a:rPr>
              <a:t>Diagram of the stack frame for the </a:t>
            </a:r>
            <a:r>
              <a:rPr lang="en-US" sz="2400" b="0" i="1" dirty="0" err="1">
                <a:latin typeface="Arial"/>
                <a:cs typeface="Arial"/>
              </a:rPr>
              <a:t>BubbleSort</a:t>
            </a:r>
            <a:r>
              <a:rPr lang="en-US" sz="2400" b="0" dirty="0">
                <a:latin typeface="Arial"/>
                <a:cs typeface="Arial"/>
              </a:rPr>
              <a:t> procedure:</a:t>
            </a:r>
          </a:p>
        </p:txBody>
      </p:sp>
      <p:graphicFrame>
        <p:nvGraphicFramePr>
          <p:cNvPr id="112646" name="Object 6"/>
          <p:cNvGraphicFramePr>
            <a:graphicFrameLocks noChangeAspect="1"/>
          </p:cNvGraphicFramePr>
          <p:nvPr>
            <p:extLst>
              <p:ext uri="{D42A27DB-BD31-4B8C-83A1-F6EECF244321}">
                <p14:modId xmlns:p14="http://schemas.microsoft.com/office/powerpoint/2010/main" xmlns="" val="3835298118"/>
              </p:ext>
            </p:extLst>
          </p:nvPr>
        </p:nvGraphicFramePr>
        <p:xfrm>
          <a:off x="1676400" y="2514600"/>
          <a:ext cx="5791200" cy="2786088"/>
        </p:xfrm>
        <a:graphic>
          <a:graphicData uri="http://schemas.openxmlformats.org/presentationml/2006/ole">
            <p:oleObj spid="_x0000_s42084" name="VISIO" r:id="rId3" imgW="2749296" imgH="1069848" progId="">
              <p:embed/>
            </p:oleObj>
          </a:graphicData>
        </a:graphic>
      </p:graphicFrame>
    </p:spTree>
    <p:extLst>
      <p:ext uri="{BB962C8B-B14F-4D97-AF65-F5344CB8AC3E}">
        <p14:creationId xmlns:p14="http://schemas.microsoft.com/office/powerpoint/2010/main" xmlns="" val="3873007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INVOKE Directive</a:t>
            </a:r>
          </a:p>
        </p:txBody>
      </p:sp>
      <p:sp>
        <p:nvSpPr>
          <p:cNvPr id="84995" name="Rectangle 3"/>
          <p:cNvSpPr>
            <a:spLocks noGrp="1" noChangeArrowheads="1"/>
          </p:cNvSpPr>
          <p:nvPr>
            <p:ph type="body" idx="1"/>
          </p:nvPr>
        </p:nvSpPr>
        <p:spPr>
          <a:xfrm>
            <a:off x="685800" y="990600"/>
            <a:ext cx="8077200" cy="5334000"/>
          </a:xfrm>
        </p:spPr>
        <p:txBody>
          <a:bodyPr>
            <a:noAutofit/>
          </a:bodyPr>
          <a:lstStyle/>
          <a:p>
            <a:pPr>
              <a:spcBef>
                <a:spcPts val="1272"/>
              </a:spcBef>
            </a:pPr>
            <a:r>
              <a:rPr lang="en-US" dirty="0"/>
              <a:t>The </a:t>
            </a:r>
            <a:r>
              <a:rPr lang="en-US" dirty="0">
                <a:solidFill>
                  <a:srgbClr val="0000FF"/>
                </a:solidFill>
              </a:rPr>
              <a:t>INVOKE</a:t>
            </a:r>
            <a:r>
              <a:rPr lang="en-US" dirty="0"/>
              <a:t> directive is a powerful replacement for Intel</a:t>
            </a:r>
            <a:r>
              <a:rPr lang="ja-JP" altLang="en-US" dirty="0"/>
              <a:t>’</a:t>
            </a:r>
            <a:r>
              <a:rPr lang="en-US" dirty="0"/>
              <a:t>s CALL instruction that lets you pass multiple </a:t>
            </a:r>
            <a:r>
              <a:rPr lang="en-US" dirty="0" smtClean="0"/>
              <a:t>arguments. </a:t>
            </a:r>
            <a:endParaRPr lang="en-US" dirty="0"/>
          </a:p>
          <a:p>
            <a:pPr>
              <a:spcBef>
                <a:spcPts val="1272"/>
              </a:spcBef>
            </a:pPr>
            <a:r>
              <a:rPr lang="en-US" dirty="0"/>
              <a:t>Syntax:</a:t>
            </a:r>
          </a:p>
          <a:p>
            <a:pPr lvl="2">
              <a:spcBef>
                <a:spcPts val="1272"/>
              </a:spcBef>
              <a:buFontTx/>
              <a:buNone/>
            </a:pPr>
            <a:r>
              <a:rPr lang="en-US" sz="2000" dirty="0" smtClean="0">
                <a:solidFill>
                  <a:srgbClr val="0000FF"/>
                </a:solidFill>
              </a:rPr>
              <a:t>INVOKE </a:t>
            </a:r>
            <a:r>
              <a:rPr lang="en-US" sz="2000" i="1" dirty="0" err="1" smtClean="0">
                <a:solidFill>
                  <a:srgbClr val="0000FF"/>
                </a:solidFill>
              </a:rPr>
              <a:t>procedureName</a:t>
            </a:r>
            <a:r>
              <a:rPr lang="en-US" sz="2000" dirty="0" smtClean="0">
                <a:solidFill>
                  <a:srgbClr val="0000FF"/>
                </a:solidFill>
              </a:rPr>
              <a:t> [, </a:t>
            </a:r>
            <a:r>
              <a:rPr lang="en-US" sz="2000" i="1" dirty="0" err="1" smtClean="0">
                <a:solidFill>
                  <a:srgbClr val="0000FF"/>
                </a:solidFill>
              </a:rPr>
              <a:t>argumentList</a:t>
            </a:r>
            <a:r>
              <a:rPr lang="en-US" sz="2000" dirty="0" smtClean="0">
                <a:solidFill>
                  <a:srgbClr val="0000FF"/>
                </a:solidFill>
              </a:rPr>
              <a:t>]</a:t>
            </a:r>
          </a:p>
          <a:p>
            <a:pPr>
              <a:spcBef>
                <a:spcPts val="1272"/>
              </a:spcBef>
            </a:pPr>
            <a:r>
              <a:rPr lang="en-US" i="1" dirty="0" err="1">
                <a:solidFill>
                  <a:srgbClr val="0000FF"/>
                </a:solidFill>
              </a:rPr>
              <a:t>a</a:t>
            </a:r>
            <a:r>
              <a:rPr lang="en-US" i="1" dirty="0" err="1" smtClean="0">
                <a:solidFill>
                  <a:srgbClr val="0000FF"/>
                </a:solidFill>
              </a:rPr>
              <a:t>rgumentList</a:t>
            </a:r>
            <a:r>
              <a:rPr lang="en-US" dirty="0" smtClean="0"/>
              <a:t> </a:t>
            </a:r>
            <a:r>
              <a:rPr lang="en-US" dirty="0"/>
              <a:t>is an optional comma-delimited list of procedure </a:t>
            </a:r>
            <a:r>
              <a:rPr lang="en-US" dirty="0" smtClean="0"/>
              <a:t>arguments.</a:t>
            </a:r>
            <a:endParaRPr lang="en-US" dirty="0"/>
          </a:p>
          <a:p>
            <a:pPr>
              <a:spcBef>
                <a:spcPts val="1272"/>
              </a:spcBef>
            </a:pPr>
            <a:r>
              <a:rPr lang="en-US" i="1" dirty="0"/>
              <a:t>Arguments can be:</a:t>
            </a:r>
          </a:p>
          <a:p>
            <a:pPr lvl="1">
              <a:spcBef>
                <a:spcPts val="672"/>
              </a:spcBef>
            </a:pPr>
            <a:r>
              <a:rPr lang="en-US" dirty="0"/>
              <a:t>immediate values and integer expressions</a:t>
            </a:r>
          </a:p>
          <a:p>
            <a:pPr lvl="1">
              <a:spcBef>
                <a:spcPts val="672"/>
              </a:spcBef>
            </a:pPr>
            <a:r>
              <a:rPr lang="en-US" dirty="0"/>
              <a:t>variable names</a:t>
            </a:r>
          </a:p>
          <a:p>
            <a:pPr lvl="1">
              <a:spcBef>
                <a:spcPts val="672"/>
              </a:spcBef>
            </a:pPr>
            <a:r>
              <a:rPr lang="en-US" dirty="0"/>
              <a:t>address and ADDR expressions</a:t>
            </a:r>
          </a:p>
          <a:p>
            <a:pPr lvl="1">
              <a:spcBef>
                <a:spcPts val="672"/>
              </a:spcBef>
            </a:pPr>
            <a:r>
              <a:rPr lang="en-US" dirty="0"/>
              <a:t>register names</a:t>
            </a:r>
          </a:p>
        </p:txBody>
      </p:sp>
    </p:spTree>
    <p:extLst>
      <p:ext uri="{BB962C8B-B14F-4D97-AF65-F5344CB8AC3E}">
        <p14:creationId xmlns:p14="http://schemas.microsoft.com/office/powerpoint/2010/main" xmlns="" val="539443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ADDR Operator</a:t>
            </a:r>
          </a:p>
        </p:txBody>
      </p:sp>
      <p:sp>
        <p:nvSpPr>
          <p:cNvPr id="109571" name="Text Box 3"/>
          <p:cNvSpPr txBox="1">
            <a:spLocks noChangeArrowheads="1"/>
          </p:cNvSpPr>
          <p:nvPr/>
        </p:nvSpPr>
        <p:spPr bwMode="auto">
          <a:xfrm>
            <a:off x="2438400" y="4419600"/>
            <a:ext cx="41910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.data</a:t>
            </a:r>
          </a:p>
          <a:p>
            <a:pPr>
              <a:lnSpc>
                <a:spcPct val="50000"/>
              </a:lnSpc>
              <a:spcBef>
                <a:spcPct val="50000"/>
              </a:spcBef>
            </a:pPr>
            <a:r>
              <a:rPr lang="en-US" sz="2000" b="1">
                <a:latin typeface="Courier New" charset="0"/>
              </a:rPr>
              <a:t>myWord WORD ?</a:t>
            </a:r>
          </a:p>
          <a:p>
            <a:pPr>
              <a:lnSpc>
                <a:spcPct val="50000"/>
              </a:lnSpc>
              <a:spcBef>
                <a:spcPct val="50000"/>
              </a:spcBef>
            </a:pPr>
            <a:r>
              <a:rPr lang="en-US" sz="2000" b="1">
                <a:latin typeface="Courier New" charset="0"/>
              </a:rPr>
              <a:t>.code</a:t>
            </a:r>
          </a:p>
          <a:p>
            <a:pPr>
              <a:lnSpc>
                <a:spcPct val="50000"/>
              </a:lnSpc>
              <a:spcBef>
                <a:spcPct val="50000"/>
              </a:spcBef>
            </a:pPr>
            <a:r>
              <a:rPr lang="en-US" sz="2000" b="1">
                <a:latin typeface="Courier New" charset="0"/>
              </a:rPr>
              <a:t>INVOKE mySub,ADDR myWord</a:t>
            </a:r>
          </a:p>
        </p:txBody>
      </p:sp>
      <p:sp>
        <p:nvSpPr>
          <p:cNvPr id="109572" name="Text Box 4"/>
          <p:cNvSpPr txBox="1">
            <a:spLocks noChangeArrowheads="1"/>
          </p:cNvSpPr>
          <p:nvPr/>
        </p:nvSpPr>
        <p:spPr bwMode="auto">
          <a:xfrm>
            <a:off x="533400" y="1066800"/>
            <a:ext cx="8001000" cy="3231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lvl1pPr marL="231775" indent="-231775">
              <a:defRPr sz="2400">
                <a:solidFill>
                  <a:schemeClr val="tx1"/>
                </a:solidFill>
                <a:latin typeface="Times New Roman" charset="0"/>
                <a:ea typeface="ＭＳ Ｐゴシック" charset="0"/>
              </a:defRPr>
            </a:lvl1pPr>
            <a:lvl2pPr marL="630238" indent="-117475">
              <a:defRPr sz="2400">
                <a:solidFill>
                  <a:schemeClr val="tx1"/>
                </a:solidFill>
                <a:latin typeface="Times New Roman" charset="0"/>
                <a:ea typeface="ＭＳ Ｐゴシック" charset="0"/>
              </a:defRPr>
            </a:lvl2pPr>
            <a:lvl3pPr marL="1828800">
              <a:defRPr sz="2400">
                <a:solidFill>
                  <a:schemeClr val="tx1"/>
                </a:solidFill>
                <a:latin typeface="Times New Roman" charset="0"/>
                <a:ea typeface="ＭＳ Ｐゴシック" charset="0"/>
              </a:defRPr>
            </a:lvl3pPr>
            <a:lvl4pPr marL="1943100">
              <a:defRPr sz="2400">
                <a:solidFill>
                  <a:schemeClr val="tx1"/>
                </a:solidFill>
                <a:latin typeface="Times New Roman" charset="0"/>
                <a:ea typeface="ＭＳ Ｐゴシック" charset="0"/>
              </a:defRPr>
            </a:lvl4pPr>
            <a:lvl5pPr marL="2057400">
              <a:defRPr sz="2400">
                <a:solidFill>
                  <a:schemeClr val="tx1"/>
                </a:solidFill>
                <a:latin typeface="Times New Roman" charset="0"/>
                <a:ea typeface="ＭＳ Ｐゴシック" charset="0"/>
              </a:defRPr>
            </a:lvl5pPr>
            <a:lvl6pPr marL="2514600" fontAlgn="base">
              <a:spcBef>
                <a:spcPct val="0"/>
              </a:spcBef>
              <a:spcAft>
                <a:spcPct val="0"/>
              </a:spcAft>
              <a:defRPr sz="2400">
                <a:solidFill>
                  <a:schemeClr val="tx1"/>
                </a:solidFill>
                <a:latin typeface="Times New Roman" charset="0"/>
                <a:ea typeface="ＭＳ Ｐゴシック" charset="0"/>
              </a:defRPr>
            </a:lvl6pPr>
            <a:lvl7pPr marL="2971800" fontAlgn="base">
              <a:spcBef>
                <a:spcPct val="0"/>
              </a:spcBef>
              <a:spcAft>
                <a:spcPct val="0"/>
              </a:spcAft>
              <a:defRPr sz="2400">
                <a:solidFill>
                  <a:schemeClr val="tx1"/>
                </a:solidFill>
                <a:latin typeface="Times New Roman" charset="0"/>
                <a:ea typeface="ＭＳ Ｐゴシック" charset="0"/>
              </a:defRPr>
            </a:lvl7pPr>
            <a:lvl8pPr marL="3429000" fontAlgn="base">
              <a:spcBef>
                <a:spcPct val="0"/>
              </a:spcBef>
              <a:spcAft>
                <a:spcPct val="0"/>
              </a:spcAft>
              <a:defRPr sz="2400">
                <a:solidFill>
                  <a:schemeClr val="tx1"/>
                </a:solidFill>
                <a:latin typeface="Times New Roman" charset="0"/>
                <a:ea typeface="ＭＳ Ｐゴシック" charset="0"/>
              </a:defRPr>
            </a:lvl8pPr>
            <a:lvl9pPr marL="3886200" fontAlgn="base">
              <a:spcBef>
                <a:spcPct val="0"/>
              </a:spcBef>
              <a:spcAft>
                <a:spcPct val="0"/>
              </a:spcAft>
              <a:defRPr sz="2400">
                <a:solidFill>
                  <a:schemeClr val="tx1"/>
                </a:solidFill>
                <a:latin typeface="Times New Roman" charset="0"/>
                <a:ea typeface="ＭＳ Ｐゴシック" charset="0"/>
              </a:defRPr>
            </a:lvl9pPr>
          </a:lstStyle>
          <a:p>
            <a:pPr>
              <a:spcBef>
                <a:spcPts val="1440"/>
              </a:spcBef>
              <a:buFontTx/>
              <a:buChar char="•"/>
            </a:pPr>
            <a:r>
              <a:rPr lang="en-US" b="0" dirty="0">
                <a:latin typeface="Arial" charset="0"/>
              </a:rPr>
              <a:t>Returns a near or far pointer to a variable, depending on which memory model your program uses:</a:t>
            </a:r>
          </a:p>
          <a:p>
            <a:pPr lvl="1">
              <a:spcBef>
                <a:spcPts val="1440"/>
              </a:spcBef>
              <a:buFontTx/>
              <a:buChar char="•"/>
            </a:pPr>
            <a:r>
              <a:rPr lang="en-US" b="0" dirty="0">
                <a:latin typeface="Arial" charset="0"/>
              </a:rPr>
              <a:t>	</a:t>
            </a:r>
            <a:r>
              <a:rPr lang="en-US" b="0" i="1" dirty="0">
                <a:solidFill>
                  <a:srgbClr val="0000FF"/>
                </a:solidFill>
                <a:latin typeface="Arial" charset="0"/>
              </a:rPr>
              <a:t>Small model</a:t>
            </a:r>
            <a:r>
              <a:rPr lang="en-US" b="0" dirty="0">
                <a:latin typeface="Arial" charset="0"/>
              </a:rPr>
              <a:t>: returns 16-bit offset</a:t>
            </a:r>
          </a:p>
          <a:p>
            <a:pPr lvl="1">
              <a:spcBef>
                <a:spcPts val="1440"/>
              </a:spcBef>
              <a:buFontTx/>
              <a:buChar char="•"/>
            </a:pPr>
            <a:r>
              <a:rPr lang="en-US" b="0" dirty="0">
                <a:latin typeface="Arial" charset="0"/>
              </a:rPr>
              <a:t>	</a:t>
            </a:r>
            <a:r>
              <a:rPr lang="en-US" b="0" i="1" dirty="0">
                <a:solidFill>
                  <a:srgbClr val="0000FF"/>
                </a:solidFill>
                <a:latin typeface="Arial" charset="0"/>
              </a:rPr>
              <a:t>Large model</a:t>
            </a:r>
            <a:r>
              <a:rPr lang="en-US" b="0" dirty="0">
                <a:latin typeface="Arial" charset="0"/>
              </a:rPr>
              <a:t>: returns 32-bit segment/offset</a:t>
            </a:r>
          </a:p>
          <a:p>
            <a:pPr lvl="1">
              <a:spcBef>
                <a:spcPts val="1440"/>
              </a:spcBef>
              <a:buFontTx/>
              <a:buChar char="•"/>
            </a:pPr>
            <a:r>
              <a:rPr lang="en-US" b="0" dirty="0">
                <a:latin typeface="Arial" charset="0"/>
              </a:rPr>
              <a:t>	</a:t>
            </a:r>
            <a:r>
              <a:rPr lang="en-US" b="0" i="1" dirty="0">
                <a:solidFill>
                  <a:srgbClr val="0000FF"/>
                </a:solidFill>
                <a:latin typeface="Arial" charset="0"/>
              </a:rPr>
              <a:t>Flat model</a:t>
            </a:r>
            <a:r>
              <a:rPr lang="en-US" b="0" dirty="0">
                <a:latin typeface="Arial" charset="0"/>
              </a:rPr>
              <a:t>: returns 32-bit offset</a:t>
            </a:r>
          </a:p>
          <a:p>
            <a:pPr>
              <a:spcBef>
                <a:spcPts val="1440"/>
              </a:spcBef>
              <a:buFontTx/>
              <a:buChar char="•"/>
            </a:pPr>
            <a:r>
              <a:rPr lang="en-US" b="0" dirty="0">
                <a:latin typeface="Arial" charset="0"/>
              </a:rPr>
              <a:t>Simple example:</a:t>
            </a:r>
          </a:p>
        </p:txBody>
      </p:sp>
    </p:spTree>
    <p:extLst>
      <p:ext uri="{BB962C8B-B14F-4D97-AF65-F5344CB8AC3E}">
        <p14:creationId xmlns:p14="http://schemas.microsoft.com/office/powerpoint/2010/main" xmlns="" val="3908007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t>PROC </a:t>
            </a:r>
            <a:r>
              <a:rPr lang="en-US" dirty="0" smtClean="0"/>
              <a:t>Directive</a:t>
            </a:r>
            <a:endParaRPr lang="en-US" sz="2400" dirty="0"/>
          </a:p>
        </p:txBody>
      </p:sp>
      <p:sp>
        <p:nvSpPr>
          <p:cNvPr id="87043" name="Rectangle 3"/>
          <p:cNvSpPr>
            <a:spLocks noGrp="1" noChangeArrowheads="1"/>
          </p:cNvSpPr>
          <p:nvPr>
            <p:ph type="body" idx="1"/>
          </p:nvPr>
        </p:nvSpPr>
        <p:spPr>
          <a:xfrm>
            <a:off x="685800" y="1143000"/>
            <a:ext cx="7772400" cy="4343400"/>
          </a:xfrm>
        </p:spPr>
        <p:txBody>
          <a:bodyPr>
            <a:noAutofit/>
          </a:bodyPr>
          <a:lstStyle/>
          <a:p>
            <a:pPr marL="227013" indent="-227013">
              <a:spcBef>
                <a:spcPts val="1776"/>
              </a:spcBef>
            </a:pPr>
            <a:r>
              <a:rPr lang="en-US" dirty="0"/>
              <a:t>The PROC directive declares a procedure with an optional list of named parameters. </a:t>
            </a:r>
          </a:p>
          <a:p>
            <a:pPr marL="227013" indent="-227013">
              <a:spcBef>
                <a:spcPts val="1776"/>
              </a:spcBef>
            </a:pPr>
            <a:r>
              <a:rPr lang="en-US" dirty="0"/>
              <a:t>Syntax:</a:t>
            </a:r>
          </a:p>
          <a:p>
            <a:pPr marL="795338" lvl="1">
              <a:spcBef>
                <a:spcPts val="1776"/>
              </a:spcBef>
              <a:buFontTx/>
              <a:buNone/>
            </a:pPr>
            <a:r>
              <a:rPr lang="en-US" i="1" dirty="0">
                <a:solidFill>
                  <a:srgbClr val="0000FF"/>
                </a:solidFill>
              </a:rPr>
              <a:t>label</a:t>
            </a:r>
            <a:r>
              <a:rPr lang="en-US" dirty="0">
                <a:solidFill>
                  <a:srgbClr val="0000FF"/>
                </a:solidFill>
              </a:rPr>
              <a:t> PROC </a:t>
            </a:r>
            <a:r>
              <a:rPr lang="en-US" dirty="0" err="1">
                <a:solidFill>
                  <a:srgbClr val="0000FF"/>
                </a:solidFill>
              </a:rPr>
              <a:t>paramList</a:t>
            </a:r>
            <a:endParaRPr lang="en-US" dirty="0">
              <a:solidFill>
                <a:srgbClr val="0000FF"/>
              </a:solidFill>
            </a:endParaRPr>
          </a:p>
          <a:p>
            <a:pPr marL="227013" indent="-227013">
              <a:spcBef>
                <a:spcPts val="1776"/>
              </a:spcBef>
            </a:pPr>
            <a:r>
              <a:rPr lang="en-US" i="1" dirty="0" err="1">
                <a:solidFill>
                  <a:srgbClr val="0000FF"/>
                </a:solidFill>
              </a:rPr>
              <a:t>paramList</a:t>
            </a:r>
            <a:r>
              <a:rPr lang="en-US" dirty="0"/>
              <a:t> is a list of parameters separated by commas. Each parameter has the following syntax:</a:t>
            </a:r>
          </a:p>
          <a:p>
            <a:pPr marL="795338" lvl="1">
              <a:spcBef>
                <a:spcPts val="1776"/>
              </a:spcBef>
              <a:buFontTx/>
              <a:buNone/>
            </a:pPr>
            <a:r>
              <a:rPr lang="en-US" i="1" dirty="0" err="1">
                <a:solidFill>
                  <a:srgbClr val="0000FF"/>
                </a:solidFill>
              </a:rPr>
              <a:t>paramName</a:t>
            </a:r>
            <a:r>
              <a:rPr lang="en-US" i="1" dirty="0">
                <a:solidFill>
                  <a:srgbClr val="0000FF"/>
                </a:solidFill>
              </a:rPr>
              <a:t> </a:t>
            </a:r>
            <a:r>
              <a:rPr lang="en-US" b="1" dirty="0">
                <a:solidFill>
                  <a:srgbClr val="0000FF"/>
                </a:solidFill>
              </a:rPr>
              <a:t>: </a:t>
            </a:r>
            <a:r>
              <a:rPr lang="en-US" i="1" dirty="0" smtClean="0">
                <a:solidFill>
                  <a:srgbClr val="0000FF"/>
                </a:solidFill>
              </a:rPr>
              <a:t>type</a:t>
            </a:r>
            <a:endParaRPr lang="en-US" sz="2000" i="1" dirty="0">
              <a:solidFill>
                <a:srgbClr val="0000FF"/>
              </a:solidFill>
            </a:endParaRPr>
          </a:p>
          <a:p>
            <a:pPr marL="227013" indent="-227013">
              <a:spcBef>
                <a:spcPts val="1776"/>
              </a:spcBef>
              <a:buFontTx/>
              <a:buNone/>
            </a:pPr>
            <a:r>
              <a:rPr lang="en-US" i="1" dirty="0"/>
              <a:t>type</a:t>
            </a:r>
            <a:r>
              <a:rPr lang="en-US" dirty="0"/>
              <a:t> must either be one of the standard ASM types  (BYTE, SBYTE, WORD, etc.), or it can be a pointer to one of these types. </a:t>
            </a:r>
          </a:p>
        </p:txBody>
      </p:sp>
    </p:spTree>
    <p:extLst>
      <p:ext uri="{BB962C8B-B14F-4D97-AF65-F5344CB8AC3E}">
        <p14:creationId xmlns:p14="http://schemas.microsoft.com/office/powerpoint/2010/main" xmlns="" val="2997604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AddTwo Procedure</a:t>
            </a:r>
            <a:r>
              <a:rPr lang="en-US" sz="2400"/>
              <a:t>  (1 of 2)</a:t>
            </a:r>
          </a:p>
        </p:txBody>
      </p:sp>
      <p:sp>
        <p:nvSpPr>
          <p:cNvPr id="115715" name="Text Box 3"/>
          <p:cNvSpPr txBox="1">
            <a:spLocks noChangeArrowheads="1"/>
          </p:cNvSpPr>
          <p:nvPr/>
        </p:nvSpPr>
        <p:spPr bwMode="auto">
          <a:xfrm>
            <a:off x="2209800" y="2209800"/>
            <a:ext cx="48768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r>
              <a:rPr lang="en-US" sz="2000" b="1" dirty="0">
                <a:latin typeface="Courier New" charset="0"/>
              </a:rPr>
              <a:t>	val1:DWORD, val2:DWORD</a:t>
            </a:r>
          </a:p>
          <a:p>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eax,val1</a:t>
            </a:r>
          </a:p>
          <a:p>
            <a:r>
              <a:rPr lang="en-US" sz="2000" b="1" dirty="0">
                <a:latin typeface="Courier New" charset="0"/>
              </a:rPr>
              <a:t>	add eax,val2</a:t>
            </a:r>
          </a:p>
          <a:p>
            <a:endParaRPr lang="en-US" sz="2000" b="1" dirty="0">
              <a:latin typeface="Courier New" charset="0"/>
            </a:endParaRPr>
          </a:p>
          <a:p>
            <a:r>
              <a:rPr lang="en-US" sz="2000" b="1" dirty="0">
                <a:latin typeface="Courier New" charset="0"/>
              </a:rPr>
              <a:t>	ret</a:t>
            </a:r>
          </a:p>
          <a:p>
            <a:r>
              <a:rPr lang="en-US" sz="2000" b="1" dirty="0" err="1">
                <a:latin typeface="Courier New" charset="0"/>
              </a:rPr>
              <a:t>AddTwo</a:t>
            </a:r>
            <a:r>
              <a:rPr lang="en-US" sz="2000" b="1" dirty="0">
                <a:latin typeface="Courier New" charset="0"/>
              </a:rPr>
              <a:t> ENDP</a:t>
            </a:r>
          </a:p>
        </p:txBody>
      </p:sp>
      <p:sp>
        <p:nvSpPr>
          <p:cNvPr id="115718" name="Text Box 6"/>
          <p:cNvSpPr txBox="1">
            <a:spLocks noChangeArrowheads="1"/>
          </p:cNvSpPr>
          <p:nvPr/>
        </p:nvSpPr>
        <p:spPr bwMode="auto">
          <a:xfrm>
            <a:off x="8382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90513" indent="-290513">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b="0" dirty="0">
                <a:latin typeface="Arial" charset="0"/>
              </a:rPr>
              <a:t>The </a:t>
            </a:r>
            <a:r>
              <a:rPr lang="en-US" b="0" dirty="0" err="1">
                <a:latin typeface="Arial" charset="0"/>
              </a:rPr>
              <a:t>AddTwo</a:t>
            </a:r>
            <a:r>
              <a:rPr lang="en-US" b="0" dirty="0">
                <a:latin typeface="Arial" charset="0"/>
              </a:rPr>
              <a:t> procedure receives two integers and returns their sum in EAX.</a:t>
            </a:r>
          </a:p>
        </p:txBody>
      </p:sp>
    </p:spTree>
    <p:extLst>
      <p:ext uri="{BB962C8B-B14F-4D97-AF65-F5344CB8AC3E}">
        <p14:creationId xmlns:p14="http://schemas.microsoft.com/office/powerpoint/2010/main" xmlns="" val="683602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r>
              <a:rPr lang="en-US"/>
              <a:t>PROC Examples</a:t>
            </a:r>
            <a:r>
              <a:rPr lang="en-US" sz="2400"/>
              <a:t>  (2 of 3)</a:t>
            </a:r>
          </a:p>
        </p:txBody>
      </p:sp>
      <p:sp>
        <p:nvSpPr>
          <p:cNvPr id="138244" name="Text Box 1028"/>
          <p:cNvSpPr txBox="1">
            <a:spLocks noChangeArrowheads="1"/>
          </p:cNvSpPr>
          <p:nvPr/>
        </p:nvSpPr>
        <p:spPr bwMode="auto">
          <a:xfrm>
            <a:off x="1676400" y="2590800"/>
            <a:ext cx="60198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568325" algn="l"/>
                <a:tab pos="3657600" algn="l"/>
                <a:tab pos="4114800" algn="l"/>
              </a:tabLst>
              <a:defRPr sz="2400">
                <a:solidFill>
                  <a:schemeClr val="tx1"/>
                </a:solidFill>
                <a:latin typeface="Times New Roman" charset="0"/>
                <a:ea typeface="ＭＳ Ｐゴシック" charset="0"/>
              </a:defRPr>
            </a:lvl1pPr>
            <a:lvl2pPr>
              <a:tabLst>
                <a:tab pos="568325" algn="l"/>
                <a:tab pos="3657600" algn="l"/>
                <a:tab pos="4114800" algn="l"/>
              </a:tabLst>
              <a:defRPr sz="2400">
                <a:solidFill>
                  <a:schemeClr val="tx1"/>
                </a:solidFill>
                <a:latin typeface="Times New Roman" charset="0"/>
                <a:ea typeface="ＭＳ Ｐゴシック" charset="0"/>
              </a:defRPr>
            </a:lvl2pPr>
            <a:lvl3pPr>
              <a:tabLst>
                <a:tab pos="568325" algn="l"/>
                <a:tab pos="3657600" algn="l"/>
                <a:tab pos="4114800" algn="l"/>
              </a:tabLst>
              <a:defRPr sz="2400">
                <a:solidFill>
                  <a:schemeClr val="tx1"/>
                </a:solidFill>
                <a:latin typeface="Times New Roman" charset="0"/>
                <a:ea typeface="ＭＳ Ｐゴシック" charset="0"/>
              </a:defRPr>
            </a:lvl3pPr>
            <a:lvl4pPr>
              <a:tabLst>
                <a:tab pos="568325" algn="l"/>
                <a:tab pos="3657600" algn="l"/>
                <a:tab pos="4114800" algn="l"/>
              </a:tabLst>
              <a:defRPr sz="2400">
                <a:solidFill>
                  <a:schemeClr val="tx1"/>
                </a:solidFill>
                <a:latin typeface="Times New Roman" charset="0"/>
                <a:ea typeface="ＭＳ Ｐゴシック" charset="0"/>
              </a:defRPr>
            </a:lvl4pPr>
            <a:lvl5pPr>
              <a:tabLst>
                <a:tab pos="568325"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568325"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568325"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568325"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568325"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FillArray</a:t>
            </a:r>
            <a:r>
              <a:rPr lang="en-US" sz="2000" b="1" dirty="0">
                <a:latin typeface="Courier New" charset="0"/>
              </a:rPr>
              <a:t> PROC,</a:t>
            </a:r>
          </a:p>
          <a:p>
            <a:r>
              <a:rPr lang="en-US" sz="2000" b="1" dirty="0">
                <a:latin typeface="Courier New" charset="0"/>
              </a:rPr>
              <a:t>	</a:t>
            </a:r>
            <a:r>
              <a:rPr lang="en-US" sz="2000" b="1" dirty="0" err="1">
                <a:latin typeface="Courier New" charset="0"/>
              </a:rPr>
              <a:t>pArray:PTR</a:t>
            </a:r>
            <a:r>
              <a:rPr lang="en-US" sz="2000" b="1" dirty="0">
                <a:latin typeface="Courier New" charset="0"/>
              </a:rPr>
              <a:t> BYTE, </a:t>
            </a:r>
            <a:r>
              <a:rPr lang="en-US" sz="2000" b="1" dirty="0" err="1">
                <a:latin typeface="Courier New" charset="0"/>
              </a:rPr>
              <a:t>fillVal:BYTE</a:t>
            </a:r>
            <a:endParaRPr lang="en-US" sz="2000" b="1" dirty="0">
              <a:latin typeface="Courier New" charset="0"/>
            </a:endParaRPr>
          </a:p>
          <a:p>
            <a:r>
              <a:rPr lang="en-US" sz="2000" b="1" dirty="0">
                <a:latin typeface="Courier New" charset="0"/>
              </a:rPr>
              <a:t>	</a:t>
            </a:r>
            <a:r>
              <a:rPr lang="en-US" sz="2000" b="1" dirty="0" err="1">
                <a:latin typeface="Courier New" charset="0"/>
              </a:rPr>
              <a:t>arraySize:DWORD</a:t>
            </a:r>
            <a:endParaRPr lang="en-US" sz="2000" b="1" dirty="0">
              <a:latin typeface="Courier New" charset="0"/>
            </a:endParaRPr>
          </a:p>
          <a:p>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ecx,arraySize</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esi,pArray</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al,fillVal</a:t>
            </a:r>
            <a:endParaRPr lang="en-US" sz="2000" b="1" dirty="0">
              <a:latin typeface="Courier New" charset="0"/>
            </a:endParaRPr>
          </a:p>
          <a:p>
            <a:r>
              <a:rPr lang="en-US" sz="2000" b="1" dirty="0">
                <a:latin typeface="Courier New" charset="0"/>
              </a:rPr>
              <a:t>L1:	</a:t>
            </a:r>
            <a:r>
              <a:rPr lang="en-US" sz="2000" b="1" dirty="0" err="1">
                <a:latin typeface="Courier New" charset="0"/>
              </a:rPr>
              <a:t>mov</a:t>
            </a:r>
            <a:r>
              <a:rPr lang="en-US" sz="2000" b="1" dirty="0">
                <a:latin typeface="Courier New" charset="0"/>
              </a:rPr>
              <a:t> [</a:t>
            </a:r>
            <a:r>
              <a:rPr lang="en-US" sz="2000" b="1" dirty="0" err="1">
                <a:latin typeface="Courier New" charset="0"/>
              </a:rPr>
              <a:t>esi</a:t>
            </a:r>
            <a:r>
              <a:rPr lang="en-US" sz="2000" b="1" dirty="0">
                <a:latin typeface="Courier New" charset="0"/>
              </a:rPr>
              <a:t>],al</a:t>
            </a:r>
          </a:p>
          <a:p>
            <a:r>
              <a:rPr lang="en-US" sz="2000" b="1" dirty="0">
                <a:latin typeface="Courier New" charset="0"/>
              </a:rPr>
              <a:t>	</a:t>
            </a:r>
            <a:r>
              <a:rPr lang="en-US" sz="2000" b="1" dirty="0" err="1">
                <a:latin typeface="Courier New" charset="0"/>
              </a:rPr>
              <a:t>inc</a:t>
            </a:r>
            <a:r>
              <a:rPr lang="en-US" sz="2000" b="1" dirty="0">
                <a:latin typeface="Courier New" charset="0"/>
              </a:rPr>
              <a:t> </a:t>
            </a:r>
            <a:r>
              <a:rPr lang="en-US" sz="2000" b="1" dirty="0" err="1">
                <a:latin typeface="Courier New" charset="0"/>
              </a:rPr>
              <a:t>esi</a:t>
            </a:r>
            <a:endParaRPr lang="en-US" sz="2000" b="1" dirty="0">
              <a:latin typeface="Courier New" charset="0"/>
            </a:endParaRPr>
          </a:p>
          <a:p>
            <a:r>
              <a:rPr lang="en-US" sz="2000" b="1" dirty="0">
                <a:latin typeface="Courier New" charset="0"/>
              </a:rPr>
              <a:t>	loop L1</a:t>
            </a:r>
          </a:p>
          <a:p>
            <a:r>
              <a:rPr lang="en-US" sz="2000" b="1" dirty="0">
                <a:latin typeface="Courier New" charset="0"/>
              </a:rPr>
              <a:t>	ret</a:t>
            </a:r>
          </a:p>
          <a:p>
            <a:r>
              <a:rPr lang="en-US" sz="2000" b="1" dirty="0" err="1">
                <a:latin typeface="Courier New" charset="0"/>
              </a:rPr>
              <a:t>FillArray</a:t>
            </a:r>
            <a:r>
              <a:rPr lang="en-US" sz="2000" b="1" dirty="0">
                <a:latin typeface="Courier New" charset="0"/>
              </a:rPr>
              <a:t> ENDP</a:t>
            </a:r>
          </a:p>
        </p:txBody>
      </p:sp>
      <p:sp>
        <p:nvSpPr>
          <p:cNvPr id="138246" name="Text Box 1030"/>
          <p:cNvSpPr txBox="1">
            <a:spLocks noChangeArrowheads="1"/>
          </p:cNvSpPr>
          <p:nvPr/>
        </p:nvSpPr>
        <p:spPr bwMode="auto">
          <a:xfrm>
            <a:off x="838200" y="1066800"/>
            <a:ext cx="76962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1" i="1" dirty="0" err="1">
                <a:solidFill>
                  <a:srgbClr val="0000FF"/>
                </a:solidFill>
                <a:latin typeface="Arial"/>
                <a:cs typeface="Arial"/>
              </a:rPr>
              <a:t>FillArray</a:t>
            </a:r>
            <a:r>
              <a:rPr lang="en-US" sz="2400" b="0" dirty="0">
                <a:latin typeface="Arial"/>
                <a:cs typeface="Arial"/>
              </a:rPr>
              <a:t> receives a pointer to an array of bytes, a single byte fill value that will be copied to each element of the array, and the size of the array.</a:t>
            </a:r>
          </a:p>
        </p:txBody>
      </p:sp>
    </p:spTree>
    <p:extLst>
      <p:ext uri="{BB962C8B-B14F-4D97-AF65-F5344CB8AC3E}">
        <p14:creationId xmlns:p14="http://schemas.microsoft.com/office/powerpoint/2010/main" xmlns="" val="187683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box(in)">
                                      <p:cBhvr>
                                        <p:cTn id="7"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15580</TotalTime>
  <Words>898</Words>
  <Application>Microsoft Office PowerPoint</Application>
  <PresentationFormat>On-screen Show (4:3)</PresentationFormat>
  <Paragraphs>236</Paragraphs>
  <Slides>26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VISIO</vt:lpstr>
      <vt:lpstr>CSC 221  Computer Organization and Assembly Language</vt:lpstr>
      <vt:lpstr>Lecture 24: Review</vt:lpstr>
      <vt:lpstr>MASM-Generated Code  (1 of 2)</vt:lpstr>
      <vt:lpstr>MASM-Generated Code  (2 of 2)</vt:lpstr>
      <vt:lpstr>INVOKE Directive</vt:lpstr>
      <vt:lpstr>ADDR Operator</vt:lpstr>
      <vt:lpstr>PROC Directive</vt:lpstr>
      <vt:lpstr>AddTwo Procedure  (1 of 2)</vt:lpstr>
      <vt:lpstr>PROC Examples  (2 of 3)</vt:lpstr>
      <vt:lpstr>RET Instruction</vt:lpstr>
      <vt:lpstr>PROTO Directive</vt:lpstr>
      <vt:lpstr>PROTO Example</vt:lpstr>
      <vt:lpstr>Passing by Value</vt:lpstr>
      <vt:lpstr>Passing by Reference</vt:lpstr>
      <vt:lpstr>Explicit Access to Stack Parameters</vt:lpstr>
      <vt:lpstr>Stack Frame Example  (1 of 2)</vt:lpstr>
      <vt:lpstr>AddTwo Procedure  (1 of 3)</vt:lpstr>
      <vt:lpstr>AddTwo Procedure  (2 of 3)</vt:lpstr>
      <vt:lpstr>AddSub Procedure  (3 of 3)</vt:lpstr>
      <vt:lpstr>Passing Arguments by Reference  (1 of 2)</vt:lpstr>
      <vt:lpstr>Passing Arguments by Reference  (2 of 2)</vt:lpstr>
      <vt:lpstr>LEA Instruction</vt:lpstr>
      <vt:lpstr>Let’s Enjoy Assembly</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727</cp:revision>
  <dcterms:created xsi:type="dcterms:W3CDTF">2012-02-27T05:45:45Z</dcterms:created>
  <dcterms:modified xsi:type="dcterms:W3CDTF">2012-10-23T06:28:11Z</dcterms:modified>
</cp:coreProperties>
</file>