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642" r:id="rId3"/>
    <p:sldId id="692" r:id="rId4"/>
    <p:sldId id="365" r:id="rId5"/>
    <p:sldId id="693" r:id="rId6"/>
    <p:sldId id="694" r:id="rId7"/>
    <p:sldId id="695" r:id="rId8"/>
    <p:sldId id="696" r:id="rId9"/>
    <p:sldId id="707" r:id="rId10"/>
    <p:sldId id="697" r:id="rId11"/>
    <p:sldId id="698" r:id="rId12"/>
    <p:sldId id="699" r:id="rId13"/>
    <p:sldId id="709" r:id="rId14"/>
    <p:sldId id="710" r:id="rId15"/>
    <p:sldId id="711" r:id="rId16"/>
    <p:sldId id="712" r:id="rId17"/>
    <p:sldId id="713" r:id="rId18"/>
    <p:sldId id="714" r:id="rId19"/>
    <p:sldId id="715" r:id="rId20"/>
    <p:sldId id="716" r:id="rId21"/>
    <p:sldId id="717" r:id="rId22"/>
    <p:sldId id="718" r:id="rId23"/>
    <p:sldId id="719" r:id="rId24"/>
    <p:sldId id="720" r:id="rId25"/>
    <p:sldId id="721" r:id="rId26"/>
    <p:sldId id="722" r:id="rId27"/>
    <p:sldId id="723" r:id="rId28"/>
    <p:sldId id="724" r:id="rId29"/>
    <p:sldId id="725" r:id="rId30"/>
    <p:sldId id="726" r:id="rId31"/>
    <p:sldId id="727" r:id="rId32"/>
    <p:sldId id="728" r:id="rId33"/>
    <p:sldId id="741" r:id="rId34"/>
    <p:sldId id="729" r:id="rId35"/>
    <p:sldId id="732" r:id="rId36"/>
    <p:sldId id="733" r:id="rId37"/>
    <p:sldId id="734" r:id="rId38"/>
    <p:sldId id="735" r:id="rId39"/>
    <p:sldId id="736" r:id="rId40"/>
    <p:sldId id="737" r:id="rId41"/>
    <p:sldId id="738" r:id="rId42"/>
    <p:sldId id="739" r:id="rId43"/>
    <p:sldId id="740" r:id="rId44"/>
    <p:sldId id="495" r:id="rId45"/>
    <p:sldId id="634" r:id="rId46"/>
    <p:sldId id="56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638" autoAdjust="0"/>
    <p:restoredTop sz="99074" autoAdjust="0"/>
  </p:normalViewPr>
  <p:slideViewPr>
    <p:cSldViewPr>
      <p:cViewPr varScale="1">
        <p:scale>
          <a:sx n="79" d="100"/>
          <a:sy n="79" d="100"/>
        </p:scale>
        <p:origin x="-948" y="-90"/>
      </p:cViewPr>
      <p:guideLst>
        <p:guide orient="horz" pos="4272"/>
        <p:guide pos="480"/>
      </p:guideLst>
    </p:cSldViewPr>
  </p:slideViewPr>
  <p:notesTextViewPr>
    <p:cViewPr>
      <p:scale>
        <a:sx n="100" d="100"/>
        <a:sy n="100" d="100"/>
      </p:scale>
      <p:origin x="0" y="0"/>
    </p:cViewPr>
  </p:notesTextViewPr>
  <p:sorterViewPr>
    <p:cViewPr>
      <p:scale>
        <a:sx n="66" d="100"/>
        <a:sy n="66" d="100"/>
      </p:scale>
      <p:origin x="0" y="204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10/23/2012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44</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45</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7.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8.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9.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0.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4.v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7.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2.v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4.v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7.v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9.v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40.v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26</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Recursion and String  Operations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smtClean="0">
                <a:cs typeface="+mj-cs"/>
              </a:rPr>
              <a:t>Calculating a Factorial</a:t>
            </a:r>
            <a:r>
              <a:rPr lang="en-US" sz="2400" smtClean="0">
                <a:cs typeface="+mj-cs"/>
              </a:rPr>
              <a:t>  (1 of 3)</a:t>
            </a:r>
            <a:endParaRPr lang="en-US" smtClean="0">
              <a:cs typeface="+mj-cs"/>
            </a:endParaRPr>
          </a:p>
        </p:txBody>
      </p:sp>
      <p:sp>
        <p:nvSpPr>
          <p:cNvPr id="101380" name="Text Box 4"/>
          <p:cNvSpPr txBox="1">
            <a:spLocks noChangeArrowheads="1"/>
          </p:cNvSpPr>
          <p:nvPr/>
        </p:nvSpPr>
        <p:spPr bwMode="auto">
          <a:xfrm>
            <a:off x="304800" y="2667000"/>
            <a:ext cx="50292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defRPr/>
            </a:pPr>
            <a:r>
              <a:rPr lang="en-US" sz="2000" b="1" dirty="0" err="1" smtClean="0">
                <a:latin typeface="Courier New" charset="0"/>
                <a:cs typeface="+mn-cs"/>
              </a:rPr>
              <a:t>int</a:t>
            </a:r>
            <a:r>
              <a:rPr lang="en-US" sz="2000" b="1" dirty="0" smtClean="0">
                <a:latin typeface="Courier New" charset="0"/>
                <a:cs typeface="+mn-cs"/>
              </a:rPr>
              <a:t> function factorial(</a:t>
            </a:r>
            <a:r>
              <a:rPr lang="en-US" sz="2000" b="1" dirty="0" err="1" smtClean="0">
                <a:latin typeface="Courier New" charset="0"/>
                <a:cs typeface="+mn-cs"/>
              </a:rPr>
              <a:t>int</a:t>
            </a:r>
            <a:r>
              <a:rPr lang="en-US" sz="2000" b="1" dirty="0" smtClean="0">
                <a:latin typeface="Courier New" charset="0"/>
                <a:cs typeface="+mn-cs"/>
              </a:rPr>
              <a:t> n)</a:t>
            </a:r>
          </a:p>
          <a:p>
            <a:pPr>
              <a:defRPr/>
            </a:pPr>
            <a:r>
              <a:rPr lang="en-US" sz="2000" b="1" dirty="0" smtClean="0">
                <a:latin typeface="Courier New" charset="0"/>
                <a:cs typeface="+mn-cs"/>
              </a:rPr>
              <a:t>{</a:t>
            </a:r>
          </a:p>
          <a:p>
            <a:pPr>
              <a:defRPr/>
            </a:pPr>
            <a:r>
              <a:rPr lang="en-US" sz="2000" b="1" dirty="0" smtClean="0">
                <a:latin typeface="Courier New" charset="0"/>
                <a:cs typeface="+mn-cs"/>
              </a:rPr>
              <a:t>	if(n == 0)</a:t>
            </a:r>
          </a:p>
          <a:p>
            <a:pPr>
              <a:defRPr/>
            </a:pPr>
            <a:r>
              <a:rPr lang="en-US" sz="2000" b="1" dirty="0" smtClean="0">
                <a:latin typeface="Courier New" charset="0"/>
                <a:cs typeface="+mn-cs"/>
              </a:rPr>
              <a:t>	  return 1;</a:t>
            </a:r>
          </a:p>
          <a:p>
            <a:pPr>
              <a:defRPr/>
            </a:pPr>
            <a:r>
              <a:rPr lang="en-US" sz="2000" b="1" dirty="0" smtClean="0">
                <a:latin typeface="Courier New" charset="0"/>
                <a:cs typeface="+mn-cs"/>
              </a:rPr>
              <a:t>	else</a:t>
            </a:r>
          </a:p>
          <a:p>
            <a:pPr>
              <a:defRPr/>
            </a:pPr>
            <a:r>
              <a:rPr lang="en-US" sz="2000" b="1" dirty="0" smtClean="0">
                <a:latin typeface="Courier New" charset="0"/>
                <a:cs typeface="+mn-cs"/>
              </a:rPr>
              <a:t>	  return n * factorial(n-1);</a:t>
            </a:r>
          </a:p>
          <a:p>
            <a:pPr>
              <a:defRPr/>
            </a:pPr>
            <a:r>
              <a:rPr lang="en-US" sz="2000" b="1" dirty="0" smtClean="0">
                <a:latin typeface="Courier New" charset="0"/>
                <a:cs typeface="+mn-cs"/>
              </a:rPr>
              <a:t>}</a:t>
            </a:r>
          </a:p>
        </p:txBody>
      </p:sp>
      <p:graphicFrame>
        <p:nvGraphicFramePr>
          <p:cNvPr id="101381" name="Object 5"/>
          <p:cNvGraphicFramePr>
            <a:graphicFrameLocks noChangeAspect="1"/>
          </p:cNvGraphicFramePr>
          <p:nvPr>
            <p:extLst>
              <p:ext uri="{D42A27DB-BD31-4B8C-83A1-F6EECF244321}">
                <p14:modId xmlns:p14="http://schemas.microsoft.com/office/powerpoint/2010/main" xmlns="" val="900110005"/>
              </p:ext>
            </p:extLst>
          </p:nvPr>
        </p:nvGraphicFramePr>
        <p:xfrm>
          <a:off x="5128418" y="1656262"/>
          <a:ext cx="3786982" cy="4744538"/>
        </p:xfrm>
        <a:graphic>
          <a:graphicData uri="http://schemas.openxmlformats.org/presentationml/2006/ole">
            <p:oleObj spid="_x0000_s78916" name="VISIO" r:id="rId3" imgW="1792224" imgH="2240280" progId="">
              <p:embed/>
            </p:oleObj>
          </a:graphicData>
        </a:graphic>
      </p:graphicFrame>
      <p:sp>
        <p:nvSpPr>
          <p:cNvPr id="101382" name="Text Box 6"/>
          <p:cNvSpPr txBox="1">
            <a:spLocks noChangeArrowheads="1"/>
          </p:cNvSpPr>
          <p:nvPr/>
        </p:nvSpPr>
        <p:spPr bwMode="auto">
          <a:xfrm>
            <a:off x="304800" y="1129606"/>
            <a:ext cx="49530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defRPr/>
            </a:pPr>
            <a:r>
              <a:rPr lang="en-US" sz="2400" b="0" dirty="0">
                <a:latin typeface="Arial"/>
                <a:cs typeface="Arial"/>
              </a:rPr>
              <a:t>This function calculates the factorial of integer </a:t>
            </a:r>
            <a:r>
              <a:rPr lang="en-US" sz="2400" b="0" i="1" dirty="0">
                <a:latin typeface="Arial"/>
                <a:cs typeface="Arial"/>
              </a:rPr>
              <a:t>n</a:t>
            </a:r>
            <a:r>
              <a:rPr lang="en-US" sz="2400" b="0" dirty="0">
                <a:latin typeface="Arial"/>
                <a:cs typeface="Arial"/>
              </a:rPr>
              <a:t>. A new value of </a:t>
            </a:r>
            <a:r>
              <a:rPr lang="en-US" sz="2400" b="0" i="1" dirty="0">
                <a:latin typeface="Arial"/>
                <a:cs typeface="Arial"/>
              </a:rPr>
              <a:t>n</a:t>
            </a:r>
            <a:r>
              <a:rPr lang="en-US" sz="2400" b="0" dirty="0">
                <a:latin typeface="Arial"/>
                <a:cs typeface="Arial"/>
              </a:rPr>
              <a:t> is saved in each stack frame:</a:t>
            </a:r>
          </a:p>
        </p:txBody>
      </p:sp>
      <p:sp>
        <p:nvSpPr>
          <p:cNvPr id="101383" name="Text Box 7"/>
          <p:cNvSpPr txBox="1">
            <a:spLocks noChangeArrowheads="1"/>
          </p:cNvSpPr>
          <p:nvPr/>
        </p:nvSpPr>
        <p:spPr bwMode="auto">
          <a:xfrm>
            <a:off x="304800" y="5092006"/>
            <a:ext cx="49530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defRPr/>
            </a:pPr>
            <a:r>
              <a:rPr lang="en-US" sz="2400" b="0" dirty="0">
                <a:latin typeface="Arial"/>
                <a:cs typeface="Arial"/>
              </a:rPr>
              <a:t>As each call instance returns, the product it returns is multiplied by the previous value of n.</a:t>
            </a:r>
          </a:p>
        </p:txBody>
      </p:sp>
    </p:spTree>
    <p:extLst>
      <p:ext uri="{BB962C8B-B14F-4D97-AF65-F5344CB8AC3E}">
        <p14:creationId xmlns:p14="http://schemas.microsoft.com/office/powerpoint/2010/main" xmlns="" val="2857697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383"/>
                                        </p:tgtEl>
                                        <p:attrNameLst>
                                          <p:attrName>style.visibility</p:attrName>
                                        </p:attrNameLst>
                                      </p:cBhvr>
                                      <p:to>
                                        <p:strVal val="visible"/>
                                      </p:to>
                                    </p:set>
                                    <p:animEffect transition="in" filter="box(in)">
                                      <p:cBhvr>
                                        <p:cTn id="7" dur="500"/>
                                        <p:tgtEl>
                                          <p:spTgt spid="101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381"/>
                                        </p:tgtEl>
                                        <p:attrNameLst>
                                          <p:attrName>style.visibility</p:attrName>
                                        </p:attrNameLst>
                                      </p:cBhvr>
                                      <p:to>
                                        <p:strVal val="visible"/>
                                      </p:to>
                                    </p:set>
                                    <p:animEffect transition="in" filter="box(in)">
                                      <p:cBhvr>
                                        <p:cTn id="12"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US" smtClean="0">
                <a:cs typeface="+mj-cs"/>
              </a:rPr>
              <a:t>Calculating a Factorial</a:t>
            </a:r>
            <a:r>
              <a:rPr lang="en-US" sz="2400" smtClean="0">
                <a:cs typeface="+mj-cs"/>
              </a:rPr>
              <a:t>  (2 of 3)</a:t>
            </a:r>
            <a:endParaRPr lang="en-US" smtClean="0">
              <a:cs typeface="+mj-cs"/>
            </a:endParaRPr>
          </a:p>
        </p:txBody>
      </p:sp>
      <p:sp>
        <p:nvSpPr>
          <p:cNvPr id="128003" name="Text Box 3"/>
          <p:cNvSpPr txBox="1">
            <a:spLocks noChangeArrowheads="1"/>
          </p:cNvSpPr>
          <p:nvPr/>
        </p:nvSpPr>
        <p:spPr bwMode="auto">
          <a:xfrm>
            <a:off x="533400" y="914400"/>
            <a:ext cx="8382000" cy="586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0" rIns="137160" bIns="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defRPr/>
            </a:pPr>
            <a:r>
              <a:rPr lang="en-US" sz="2000" b="1" dirty="0" smtClean="0">
                <a:latin typeface="Courier New" charset="0"/>
                <a:cs typeface="+mn-cs"/>
              </a:rPr>
              <a:t>Factorial PROC</a:t>
            </a:r>
          </a:p>
          <a:p>
            <a:pPr>
              <a:defRPr/>
            </a:pPr>
            <a:r>
              <a:rPr lang="en-US" sz="2000" b="1" dirty="0" smtClean="0">
                <a:latin typeface="Courier New" charset="0"/>
                <a:cs typeface="+mn-cs"/>
              </a:rPr>
              <a:t>	push </a:t>
            </a:r>
            <a:r>
              <a:rPr lang="en-US" sz="2000" b="1" dirty="0" err="1" smtClean="0">
                <a:latin typeface="Courier New" charset="0"/>
                <a:cs typeface="+mn-cs"/>
              </a:rPr>
              <a:t>ebp</a:t>
            </a:r>
            <a:endParaRPr lang="en-US" sz="2000" b="1" dirty="0" smtClean="0">
              <a:latin typeface="Courier New" charset="0"/>
              <a:cs typeface="+mn-cs"/>
            </a:endParaRPr>
          </a:p>
          <a:p>
            <a:pPr>
              <a:defRPr/>
            </a:pPr>
            <a:r>
              <a:rPr lang="en-US" sz="2000" b="1" dirty="0" smtClean="0">
                <a:latin typeface="Courier New" charset="0"/>
                <a:cs typeface="+mn-cs"/>
              </a:rPr>
              <a:t>	</a:t>
            </a:r>
            <a:r>
              <a:rPr lang="en-US" sz="2000" b="1" dirty="0" err="1" smtClean="0">
                <a:latin typeface="Courier New" charset="0"/>
                <a:cs typeface="+mn-cs"/>
              </a:rPr>
              <a:t>mov</a:t>
            </a:r>
            <a:r>
              <a:rPr lang="en-US" sz="2000" b="1" dirty="0" smtClean="0">
                <a:latin typeface="Courier New" charset="0"/>
                <a:cs typeface="+mn-cs"/>
              </a:rPr>
              <a:t>  </a:t>
            </a:r>
            <a:r>
              <a:rPr lang="en-US" sz="2000" b="1" dirty="0" err="1" smtClean="0">
                <a:latin typeface="Courier New" charset="0"/>
                <a:cs typeface="+mn-cs"/>
              </a:rPr>
              <a:t>ebp,esp</a:t>
            </a:r>
            <a:endParaRPr lang="en-US" sz="2000" b="1" dirty="0" smtClean="0">
              <a:latin typeface="Courier New" charset="0"/>
              <a:cs typeface="+mn-cs"/>
            </a:endParaRPr>
          </a:p>
          <a:p>
            <a:pPr>
              <a:defRPr/>
            </a:pPr>
            <a:r>
              <a:rPr lang="en-US" sz="2000" b="1" dirty="0" smtClean="0">
                <a:latin typeface="Courier New" charset="0"/>
                <a:cs typeface="+mn-cs"/>
              </a:rPr>
              <a:t>	</a:t>
            </a:r>
            <a:r>
              <a:rPr lang="en-US" sz="2000" b="1" dirty="0" err="1" smtClean="0">
                <a:latin typeface="Courier New" charset="0"/>
                <a:cs typeface="+mn-cs"/>
              </a:rPr>
              <a:t>mov</a:t>
            </a:r>
            <a:r>
              <a:rPr lang="en-US" sz="2000" b="1" dirty="0" smtClean="0">
                <a:latin typeface="Courier New" charset="0"/>
                <a:cs typeface="+mn-cs"/>
              </a:rPr>
              <a:t>  </a:t>
            </a:r>
            <a:r>
              <a:rPr lang="en-US" sz="2000" b="1" dirty="0" err="1" smtClean="0">
                <a:latin typeface="Courier New" charset="0"/>
                <a:cs typeface="+mn-cs"/>
              </a:rPr>
              <a:t>eax</a:t>
            </a:r>
            <a:r>
              <a:rPr lang="en-US" sz="2000" b="1" dirty="0" smtClean="0">
                <a:latin typeface="Courier New" charset="0"/>
                <a:cs typeface="+mn-cs"/>
              </a:rPr>
              <a:t>,[ebp+8]</a:t>
            </a:r>
            <a:r>
              <a:rPr lang="en-US" sz="2000" b="1" dirty="0">
                <a:latin typeface="Courier New" charset="0"/>
              </a:rPr>
              <a:t> </a:t>
            </a:r>
            <a:r>
              <a:rPr lang="en-US" sz="2000" b="1" dirty="0" smtClean="0">
                <a:latin typeface="Courier New" charset="0"/>
              </a:rPr>
              <a:t>       </a:t>
            </a:r>
            <a:r>
              <a:rPr lang="en-US" sz="2000" b="1" dirty="0" smtClean="0">
                <a:latin typeface="Courier New" charset="0"/>
                <a:cs typeface="+mn-cs"/>
              </a:rPr>
              <a:t>; get n</a:t>
            </a:r>
          </a:p>
          <a:p>
            <a:pPr>
              <a:defRPr/>
            </a:pPr>
            <a:r>
              <a:rPr lang="en-US" sz="2000" b="1" dirty="0" smtClean="0">
                <a:latin typeface="Courier New" charset="0"/>
                <a:cs typeface="+mn-cs"/>
              </a:rPr>
              <a:t>	</a:t>
            </a:r>
            <a:r>
              <a:rPr lang="en-US" sz="2000" b="1" dirty="0" err="1" smtClean="0">
                <a:latin typeface="Courier New" charset="0"/>
                <a:cs typeface="+mn-cs"/>
              </a:rPr>
              <a:t>cmp</a:t>
            </a:r>
            <a:r>
              <a:rPr lang="en-US" sz="2000" b="1" dirty="0" smtClean="0">
                <a:latin typeface="Courier New" charset="0"/>
                <a:cs typeface="+mn-cs"/>
              </a:rPr>
              <a:t>  eax,0</a:t>
            </a:r>
            <a:r>
              <a:rPr lang="en-US" sz="2000" b="1" dirty="0">
                <a:latin typeface="Courier New" charset="0"/>
              </a:rPr>
              <a:t> </a:t>
            </a:r>
            <a:r>
              <a:rPr lang="en-US" sz="2000" b="1" dirty="0" smtClean="0">
                <a:latin typeface="Courier New" charset="0"/>
              </a:rPr>
              <a:t>             </a:t>
            </a:r>
            <a:r>
              <a:rPr lang="en-US" sz="2000" b="1" dirty="0" smtClean="0">
                <a:latin typeface="Courier New" charset="0"/>
                <a:cs typeface="+mn-cs"/>
              </a:rPr>
              <a:t>; n &lt; 0?</a:t>
            </a:r>
          </a:p>
          <a:p>
            <a:pPr>
              <a:defRPr/>
            </a:pPr>
            <a:r>
              <a:rPr lang="en-US" sz="2000" b="1" dirty="0" smtClean="0">
                <a:latin typeface="Courier New" charset="0"/>
                <a:cs typeface="+mn-cs"/>
              </a:rPr>
              <a:t>	</a:t>
            </a:r>
            <a:r>
              <a:rPr lang="en-US" sz="2000" b="1" dirty="0" err="1" smtClean="0">
                <a:latin typeface="Courier New" charset="0"/>
                <a:cs typeface="+mn-cs"/>
              </a:rPr>
              <a:t>ja</a:t>
            </a:r>
            <a:r>
              <a:rPr lang="en-US" sz="2000" b="1" dirty="0" smtClean="0">
                <a:latin typeface="Courier New" charset="0"/>
                <a:cs typeface="+mn-cs"/>
              </a:rPr>
              <a:t>   L1</a:t>
            </a:r>
            <a:r>
              <a:rPr lang="en-US" sz="2000" b="1" dirty="0">
                <a:latin typeface="Courier New" charset="0"/>
              </a:rPr>
              <a:t> </a:t>
            </a:r>
            <a:r>
              <a:rPr lang="en-US" sz="2000" b="1" dirty="0" smtClean="0">
                <a:latin typeface="Courier New" charset="0"/>
              </a:rPr>
              <a:t>                </a:t>
            </a:r>
            <a:r>
              <a:rPr lang="en-US" sz="2000" b="1" dirty="0" smtClean="0">
                <a:latin typeface="Courier New" charset="0"/>
                <a:cs typeface="+mn-cs"/>
              </a:rPr>
              <a:t>; yes: continue</a:t>
            </a:r>
          </a:p>
          <a:p>
            <a:pPr>
              <a:defRPr/>
            </a:pPr>
            <a:r>
              <a:rPr lang="en-US" sz="2000" b="1" dirty="0" smtClean="0">
                <a:latin typeface="Courier New" charset="0"/>
                <a:cs typeface="+mn-cs"/>
              </a:rPr>
              <a:t>	</a:t>
            </a:r>
            <a:r>
              <a:rPr lang="en-US" sz="2000" b="1" dirty="0" err="1" smtClean="0">
                <a:latin typeface="Courier New" charset="0"/>
                <a:cs typeface="+mn-cs"/>
              </a:rPr>
              <a:t>mov</a:t>
            </a:r>
            <a:r>
              <a:rPr lang="en-US" sz="2000" b="1" dirty="0" smtClean="0">
                <a:latin typeface="Courier New" charset="0"/>
                <a:cs typeface="+mn-cs"/>
              </a:rPr>
              <a:t>  eax,1</a:t>
            </a:r>
            <a:r>
              <a:rPr lang="en-US" sz="2000" b="1" dirty="0">
                <a:latin typeface="Courier New" charset="0"/>
              </a:rPr>
              <a:t> </a:t>
            </a:r>
            <a:r>
              <a:rPr lang="en-US" sz="2000" b="1" dirty="0" smtClean="0">
                <a:latin typeface="Courier New" charset="0"/>
              </a:rPr>
              <a:t>             </a:t>
            </a:r>
            <a:r>
              <a:rPr lang="en-US" sz="2000" b="1" dirty="0" smtClean="0">
                <a:latin typeface="Courier New" charset="0"/>
                <a:cs typeface="+mn-cs"/>
              </a:rPr>
              <a:t>; no: return 1</a:t>
            </a:r>
          </a:p>
          <a:p>
            <a:pPr>
              <a:defRPr/>
            </a:pPr>
            <a:r>
              <a:rPr lang="en-US" sz="2000" b="1" dirty="0" smtClean="0">
                <a:latin typeface="Courier New" charset="0"/>
                <a:cs typeface="+mn-cs"/>
              </a:rPr>
              <a:t>	</a:t>
            </a:r>
            <a:r>
              <a:rPr lang="en-US" sz="2000" b="1" dirty="0" err="1" smtClean="0">
                <a:latin typeface="Courier New" charset="0"/>
                <a:cs typeface="+mn-cs"/>
              </a:rPr>
              <a:t>jmp</a:t>
            </a:r>
            <a:r>
              <a:rPr lang="en-US" sz="2000" b="1" dirty="0" smtClean="0">
                <a:latin typeface="Courier New" charset="0"/>
                <a:cs typeface="+mn-cs"/>
              </a:rPr>
              <a:t>  L2</a:t>
            </a:r>
          </a:p>
          <a:p>
            <a:pPr>
              <a:defRPr/>
            </a:pPr>
            <a:r>
              <a:rPr lang="en-US" sz="2000" b="1" dirty="0" smtClean="0">
                <a:latin typeface="Courier New" charset="0"/>
                <a:cs typeface="+mn-cs"/>
              </a:rPr>
              <a:t>L1: </a:t>
            </a:r>
            <a:r>
              <a:rPr lang="en-US" sz="2000" b="1" dirty="0" err="1" smtClean="0">
                <a:latin typeface="Courier New" charset="0"/>
                <a:cs typeface="+mn-cs"/>
              </a:rPr>
              <a:t>dec</a:t>
            </a:r>
            <a:r>
              <a:rPr lang="en-US" sz="2000" b="1" dirty="0" smtClean="0">
                <a:latin typeface="Courier New" charset="0"/>
                <a:cs typeface="+mn-cs"/>
              </a:rPr>
              <a:t>  </a:t>
            </a:r>
            <a:r>
              <a:rPr lang="en-US" sz="2000" b="1" dirty="0" err="1" smtClean="0">
                <a:latin typeface="Courier New" charset="0"/>
                <a:cs typeface="+mn-cs"/>
              </a:rPr>
              <a:t>eax</a:t>
            </a:r>
            <a:endParaRPr lang="en-US" sz="2000" b="1" dirty="0" smtClean="0">
              <a:latin typeface="Courier New" charset="0"/>
              <a:cs typeface="+mn-cs"/>
            </a:endParaRPr>
          </a:p>
          <a:p>
            <a:pPr>
              <a:defRPr/>
            </a:pPr>
            <a:r>
              <a:rPr lang="en-US" sz="2000" b="1" dirty="0" smtClean="0">
                <a:latin typeface="Courier New" charset="0"/>
                <a:cs typeface="+mn-cs"/>
              </a:rPr>
              <a:t>	push </a:t>
            </a:r>
            <a:r>
              <a:rPr lang="en-US" sz="2000" b="1" dirty="0" err="1" smtClean="0">
                <a:latin typeface="Courier New" charset="0"/>
                <a:cs typeface="+mn-cs"/>
              </a:rPr>
              <a:t>eax</a:t>
            </a:r>
            <a:r>
              <a:rPr lang="en-US" sz="2000" b="1" dirty="0">
                <a:latin typeface="Courier New" charset="0"/>
              </a:rPr>
              <a:t> </a:t>
            </a:r>
            <a:r>
              <a:rPr lang="en-US" sz="2000" b="1" dirty="0" smtClean="0">
                <a:latin typeface="Courier New" charset="0"/>
              </a:rPr>
              <a:t>               </a:t>
            </a:r>
            <a:r>
              <a:rPr lang="en-US" sz="2000" b="1" dirty="0" smtClean="0">
                <a:latin typeface="Courier New" charset="0"/>
                <a:cs typeface="+mn-cs"/>
              </a:rPr>
              <a:t>; Factorial(n-1)</a:t>
            </a:r>
          </a:p>
          <a:p>
            <a:pPr>
              <a:defRPr/>
            </a:pPr>
            <a:r>
              <a:rPr lang="en-US" sz="2000" b="1" dirty="0" smtClean="0">
                <a:latin typeface="Courier New" charset="0"/>
                <a:cs typeface="+mn-cs"/>
              </a:rPr>
              <a:t>	</a:t>
            </a:r>
            <a:r>
              <a:rPr lang="en-US" sz="2000" b="1" dirty="0" smtClean="0">
                <a:solidFill>
                  <a:srgbClr val="0000FF"/>
                </a:solidFill>
                <a:latin typeface="Courier New" charset="0"/>
                <a:cs typeface="+mn-cs"/>
              </a:rPr>
              <a:t>call Factorial</a:t>
            </a:r>
            <a:endParaRPr lang="en-US" sz="2000" b="1" dirty="0" smtClean="0">
              <a:solidFill>
                <a:schemeClr val="tx2"/>
              </a:solidFill>
              <a:latin typeface="Courier New" charset="0"/>
              <a:cs typeface="+mn-cs"/>
            </a:endParaRPr>
          </a:p>
          <a:p>
            <a:pPr>
              <a:defRPr/>
            </a:pPr>
            <a:r>
              <a:rPr lang="en-US" sz="2000" b="1" dirty="0" smtClean="0">
                <a:latin typeface="Courier New" charset="0"/>
                <a:cs typeface="+mn-cs"/>
              </a:rPr>
              <a:t>; Instructions from this point on execute when each</a:t>
            </a:r>
          </a:p>
          <a:p>
            <a:pPr>
              <a:defRPr/>
            </a:pPr>
            <a:r>
              <a:rPr lang="en-US" sz="2000" b="1" dirty="0" smtClean="0">
                <a:latin typeface="Courier New" charset="0"/>
                <a:cs typeface="+mn-cs"/>
              </a:rPr>
              <a:t>; recursive call returns.</a:t>
            </a:r>
          </a:p>
          <a:p>
            <a:pPr>
              <a:defRPr/>
            </a:pPr>
            <a:r>
              <a:rPr lang="en-US" sz="2000" b="1" dirty="0" err="1" smtClean="0">
                <a:latin typeface="Courier New" charset="0"/>
                <a:cs typeface="+mn-cs"/>
              </a:rPr>
              <a:t>ReturnFact</a:t>
            </a:r>
            <a:r>
              <a:rPr lang="en-US" sz="2000" b="1" dirty="0" smtClean="0">
                <a:latin typeface="Courier New" charset="0"/>
                <a:cs typeface="+mn-cs"/>
              </a:rPr>
              <a:t>:</a:t>
            </a:r>
          </a:p>
          <a:p>
            <a:pPr>
              <a:defRPr/>
            </a:pPr>
            <a:r>
              <a:rPr lang="en-US" sz="2000" b="1" dirty="0" smtClean="0">
                <a:latin typeface="Courier New" charset="0"/>
                <a:cs typeface="+mn-cs"/>
              </a:rPr>
              <a:t>	</a:t>
            </a:r>
            <a:r>
              <a:rPr lang="en-US" sz="2000" b="1" dirty="0" err="1" smtClean="0">
                <a:latin typeface="Courier New" charset="0"/>
                <a:cs typeface="+mn-cs"/>
              </a:rPr>
              <a:t>mov</a:t>
            </a:r>
            <a:r>
              <a:rPr lang="en-US" sz="2000" b="1" dirty="0" smtClean="0">
                <a:latin typeface="Courier New" charset="0"/>
                <a:cs typeface="+mn-cs"/>
              </a:rPr>
              <a:t>  </a:t>
            </a:r>
            <a:r>
              <a:rPr lang="en-US" sz="2000" b="1" dirty="0" err="1" smtClean="0">
                <a:latin typeface="Courier New" charset="0"/>
                <a:cs typeface="+mn-cs"/>
              </a:rPr>
              <a:t>ebx</a:t>
            </a:r>
            <a:r>
              <a:rPr lang="en-US" sz="2000" b="1" dirty="0" smtClean="0">
                <a:latin typeface="Courier New" charset="0"/>
                <a:cs typeface="+mn-cs"/>
              </a:rPr>
              <a:t>,[ebp+8]        ; get n</a:t>
            </a:r>
          </a:p>
          <a:p>
            <a:pPr>
              <a:defRPr/>
            </a:pPr>
            <a:r>
              <a:rPr lang="en-US" sz="2000" b="1" dirty="0" smtClean="0">
                <a:latin typeface="Courier New" charset="0"/>
                <a:cs typeface="+mn-cs"/>
              </a:rPr>
              <a:t>	</a:t>
            </a:r>
            <a:r>
              <a:rPr lang="en-US" sz="2000" b="1" dirty="0" err="1" smtClean="0">
                <a:latin typeface="Courier New" charset="0"/>
                <a:cs typeface="+mn-cs"/>
              </a:rPr>
              <a:t>mul</a:t>
            </a:r>
            <a:r>
              <a:rPr lang="en-US" sz="2000" b="1" dirty="0" smtClean="0">
                <a:latin typeface="Courier New" charset="0"/>
                <a:cs typeface="+mn-cs"/>
              </a:rPr>
              <a:t>  </a:t>
            </a:r>
            <a:r>
              <a:rPr lang="en-US" sz="2000" b="1" dirty="0" err="1" smtClean="0">
                <a:latin typeface="Courier New" charset="0"/>
                <a:cs typeface="+mn-cs"/>
              </a:rPr>
              <a:t>ebx</a:t>
            </a:r>
            <a:r>
              <a:rPr lang="en-US" sz="2000" b="1" dirty="0">
                <a:latin typeface="Courier New" charset="0"/>
              </a:rPr>
              <a:t> </a:t>
            </a:r>
            <a:r>
              <a:rPr lang="en-US" sz="2000" b="1" dirty="0" smtClean="0">
                <a:latin typeface="Courier New" charset="0"/>
              </a:rPr>
              <a:t>               </a:t>
            </a:r>
            <a:r>
              <a:rPr lang="en-US" sz="2000" b="1" dirty="0" smtClean="0">
                <a:latin typeface="Courier New" charset="0"/>
                <a:cs typeface="+mn-cs"/>
              </a:rPr>
              <a:t>; </a:t>
            </a:r>
            <a:r>
              <a:rPr lang="en-US" sz="2000" b="1" dirty="0" err="1" smtClean="0">
                <a:latin typeface="Courier New" charset="0"/>
                <a:cs typeface="+mn-cs"/>
              </a:rPr>
              <a:t>eax</a:t>
            </a:r>
            <a:r>
              <a:rPr lang="en-US" sz="2000" b="1" dirty="0" smtClean="0">
                <a:latin typeface="Courier New" charset="0"/>
                <a:cs typeface="+mn-cs"/>
              </a:rPr>
              <a:t> = </a:t>
            </a:r>
            <a:r>
              <a:rPr lang="en-US" sz="2000" b="1" dirty="0" err="1" smtClean="0">
                <a:latin typeface="Courier New" charset="0"/>
                <a:cs typeface="+mn-cs"/>
              </a:rPr>
              <a:t>eax</a:t>
            </a:r>
            <a:r>
              <a:rPr lang="en-US" sz="2000" b="1" dirty="0" smtClean="0">
                <a:latin typeface="Courier New" charset="0"/>
                <a:cs typeface="+mn-cs"/>
              </a:rPr>
              <a:t> * </a:t>
            </a:r>
            <a:r>
              <a:rPr lang="en-US" sz="2000" b="1" dirty="0" err="1" smtClean="0">
                <a:latin typeface="Courier New" charset="0"/>
                <a:cs typeface="+mn-cs"/>
              </a:rPr>
              <a:t>ebx</a:t>
            </a:r>
            <a:endParaRPr lang="en-US" sz="2000" b="1" dirty="0" smtClean="0">
              <a:latin typeface="Courier New" charset="0"/>
              <a:cs typeface="+mn-cs"/>
            </a:endParaRPr>
          </a:p>
          <a:p>
            <a:pPr>
              <a:defRPr/>
            </a:pPr>
            <a:r>
              <a:rPr lang="en-US" sz="2000" b="1" dirty="0" smtClean="0">
                <a:latin typeface="Courier New" charset="0"/>
                <a:cs typeface="+mn-cs"/>
              </a:rPr>
              <a:t>L2:pop  </a:t>
            </a:r>
            <a:r>
              <a:rPr lang="en-US" sz="2000" b="1" dirty="0" err="1" smtClean="0">
                <a:latin typeface="Courier New" charset="0"/>
                <a:cs typeface="+mn-cs"/>
              </a:rPr>
              <a:t>ebp</a:t>
            </a:r>
            <a:r>
              <a:rPr lang="en-US" sz="2000" b="1" dirty="0">
                <a:latin typeface="Courier New" charset="0"/>
              </a:rPr>
              <a:t> </a:t>
            </a:r>
            <a:r>
              <a:rPr lang="en-US" sz="2000" b="1" dirty="0" smtClean="0">
                <a:latin typeface="Courier New" charset="0"/>
              </a:rPr>
              <a:t>               </a:t>
            </a:r>
            <a:r>
              <a:rPr lang="en-US" sz="2000" b="1" dirty="0" smtClean="0">
                <a:latin typeface="Courier New" charset="0"/>
                <a:cs typeface="+mn-cs"/>
              </a:rPr>
              <a:t>; return EAX</a:t>
            </a:r>
          </a:p>
          <a:p>
            <a:pPr>
              <a:defRPr/>
            </a:pPr>
            <a:r>
              <a:rPr lang="en-US" sz="2000" b="1" dirty="0" smtClean="0">
                <a:latin typeface="Courier New" charset="0"/>
                <a:cs typeface="+mn-cs"/>
              </a:rPr>
              <a:t>	ret  4</a:t>
            </a:r>
            <a:r>
              <a:rPr lang="en-US" sz="2000" b="1" dirty="0">
                <a:latin typeface="Courier New" charset="0"/>
              </a:rPr>
              <a:t> </a:t>
            </a:r>
            <a:r>
              <a:rPr lang="en-US" sz="2000" b="1" dirty="0" smtClean="0">
                <a:latin typeface="Courier New" charset="0"/>
              </a:rPr>
              <a:t>                 </a:t>
            </a:r>
            <a:r>
              <a:rPr lang="en-US" sz="2000" b="1" dirty="0" smtClean="0">
                <a:latin typeface="Courier New" charset="0"/>
                <a:cs typeface="+mn-cs"/>
              </a:rPr>
              <a:t>; clean up stack</a:t>
            </a:r>
          </a:p>
          <a:p>
            <a:pPr>
              <a:defRPr/>
            </a:pPr>
            <a:r>
              <a:rPr lang="en-US" sz="2000" b="1" dirty="0" smtClean="0">
                <a:latin typeface="Courier New" charset="0"/>
                <a:cs typeface="+mn-cs"/>
              </a:rPr>
              <a:t>Factorial ENDP</a:t>
            </a:r>
          </a:p>
        </p:txBody>
      </p:sp>
    </p:spTree>
    <p:extLst>
      <p:ext uri="{BB962C8B-B14F-4D97-AF65-F5344CB8AC3E}">
        <p14:creationId xmlns:p14="http://schemas.microsoft.com/office/powerpoint/2010/main" xmlns="" val="2242868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en-US" smtClean="0">
                <a:cs typeface="+mj-cs"/>
              </a:rPr>
              <a:t>Calculating a Factorial</a:t>
            </a:r>
            <a:r>
              <a:rPr lang="en-US" sz="2400" smtClean="0">
                <a:cs typeface="+mj-cs"/>
              </a:rPr>
              <a:t>  (3 of 3)</a:t>
            </a:r>
            <a:endParaRPr lang="en-US" smtClean="0">
              <a:cs typeface="+mj-cs"/>
            </a:endParaRPr>
          </a:p>
        </p:txBody>
      </p:sp>
      <p:graphicFrame>
        <p:nvGraphicFramePr>
          <p:cNvPr id="52228" name="Object 5"/>
          <p:cNvGraphicFramePr>
            <a:graphicFrameLocks noChangeAspect="1"/>
          </p:cNvGraphicFramePr>
          <p:nvPr>
            <p:extLst>
              <p:ext uri="{D42A27DB-BD31-4B8C-83A1-F6EECF244321}">
                <p14:modId xmlns:p14="http://schemas.microsoft.com/office/powerpoint/2010/main" xmlns="" val="2256377833"/>
              </p:ext>
            </p:extLst>
          </p:nvPr>
        </p:nvGraphicFramePr>
        <p:xfrm>
          <a:off x="4800600" y="914399"/>
          <a:ext cx="3124200" cy="5788959"/>
        </p:xfrm>
        <a:graphic>
          <a:graphicData uri="http://schemas.openxmlformats.org/presentationml/2006/ole">
            <p:oleObj spid="_x0000_s80964" name="VISIO" r:id="rId3" imgW="2042160" imgH="3110484" progId="">
              <p:embed/>
            </p:oleObj>
          </a:graphicData>
        </a:graphic>
      </p:graphicFrame>
      <p:sp>
        <p:nvSpPr>
          <p:cNvPr id="129030" name="Text Box 6"/>
          <p:cNvSpPr txBox="1">
            <a:spLocks noChangeArrowheads="1"/>
          </p:cNvSpPr>
          <p:nvPr/>
        </p:nvSpPr>
        <p:spPr bwMode="auto">
          <a:xfrm>
            <a:off x="304800" y="1752600"/>
            <a:ext cx="4419600" cy="3375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marL="342900" indent="-342900">
              <a:spcBef>
                <a:spcPts val="2000"/>
              </a:spcBef>
              <a:buFont typeface="Arial"/>
              <a:buChar char="•"/>
              <a:defRPr/>
            </a:pPr>
            <a:r>
              <a:rPr lang="en-US" sz="2400" b="0" dirty="0">
                <a:latin typeface="Arial"/>
                <a:cs typeface="Arial"/>
              </a:rPr>
              <a:t>Suppose we want to calculate 12! </a:t>
            </a:r>
          </a:p>
          <a:p>
            <a:pPr marL="342900" indent="-342900">
              <a:spcBef>
                <a:spcPts val="2000"/>
              </a:spcBef>
              <a:buFont typeface="Arial"/>
              <a:buChar char="•"/>
              <a:defRPr/>
            </a:pPr>
            <a:r>
              <a:rPr lang="en-US" sz="2400" b="0" dirty="0">
                <a:latin typeface="Arial"/>
                <a:cs typeface="Arial"/>
              </a:rPr>
              <a:t>This diagram shows the first few stack frames created by recursive calls to Factorial</a:t>
            </a:r>
          </a:p>
          <a:p>
            <a:pPr marL="342900" indent="-342900">
              <a:spcBef>
                <a:spcPts val="2000"/>
              </a:spcBef>
              <a:buFont typeface="Arial"/>
              <a:buChar char="•"/>
              <a:defRPr/>
            </a:pPr>
            <a:r>
              <a:rPr lang="en-US" sz="2400" b="0" dirty="0">
                <a:latin typeface="Arial"/>
                <a:cs typeface="Arial"/>
              </a:rPr>
              <a:t>Each recursive call uses 12 bytes of stack space.</a:t>
            </a:r>
          </a:p>
        </p:txBody>
      </p:sp>
    </p:spTree>
    <p:extLst>
      <p:ext uri="{BB962C8B-B14F-4D97-AF65-F5344CB8AC3E}">
        <p14:creationId xmlns:p14="http://schemas.microsoft.com/office/powerpoint/2010/main" xmlns="" val="3096855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String Primitive Instructions</a:t>
            </a:r>
          </a:p>
        </p:txBody>
      </p:sp>
      <p:sp>
        <p:nvSpPr>
          <p:cNvPr id="78851" name="Rectangle 3"/>
          <p:cNvSpPr>
            <a:spLocks noGrp="1" noChangeArrowheads="1"/>
          </p:cNvSpPr>
          <p:nvPr>
            <p:ph type="body" idx="1"/>
          </p:nvPr>
        </p:nvSpPr>
        <p:spPr>
          <a:xfrm>
            <a:off x="1828800" y="1600200"/>
            <a:ext cx="5638800" cy="3352800"/>
          </a:xfrm>
        </p:spPr>
        <p:txBody>
          <a:bodyPr/>
          <a:lstStyle/>
          <a:p>
            <a:pPr>
              <a:spcBef>
                <a:spcPts val="2000"/>
              </a:spcBef>
            </a:pPr>
            <a:r>
              <a:rPr lang="en-US" dirty="0"/>
              <a:t>MOVSB, MOVSW, and MOVSD</a:t>
            </a:r>
          </a:p>
          <a:p>
            <a:pPr>
              <a:spcBef>
                <a:spcPts val="2000"/>
              </a:spcBef>
            </a:pPr>
            <a:r>
              <a:rPr lang="en-US" dirty="0"/>
              <a:t>CMPSB, CMPSW, and CMPSD</a:t>
            </a:r>
          </a:p>
          <a:p>
            <a:pPr>
              <a:spcBef>
                <a:spcPts val="2000"/>
              </a:spcBef>
            </a:pPr>
            <a:r>
              <a:rPr lang="en-US" dirty="0"/>
              <a:t>SCASB, SCASW, and SCASD</a:t>
            </a:r>
          </a:p>
          <a:p>
            <a:pPr>
              <a:spcBef>
                <a:spcPts val="2000"/>
              </a:spcBef>
            </a:pPr>
            <a:r>
              <a:rPr lang="en-US" dirty="0"/>
              <a:t>STOSB, STOSW, and STOSD</a:t>
            </a:r>
          </a:p>
          <a:p>
            <a:pPr>
              <a:spcBef>
                <a:spcPts val="2000"/>
              </a:spcBef>
            </a:pPr>
            <a:r>
              <a:rPr lang="en-US" dirty="0"/>
              <a:t>LODSB, LODSW, and LODSD</a:t>
            </a:r>
          </a:p>
        </p:txBody>
      </p:sp>
    </p:spTree>
    <p:extLst>
      <p:ext uri="{BB962C8B-B14F-4D97-AF65-F5344CB8AC3E}">
        <p14:creationId xmlns:p14="http://schemas.microsoft.com/office/powerpoint/2010/main" xmlns="" val="1113825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MOVSB, MOVSW, and MOVSD</a:t>
            </a:r>
            <a:r>
              <a:rPr lang="en-US" sz="2400"/>
              <a:t>  (1 of 2)</a:t>
            </a:r>
            <a:endParaRPr lang="en-US"/>
          </a:p>
        </p:txBody>
      </p:sp>
      <p:sp>
        <p:nvSpPr>
          <p:cNvPr id="79875" name="Rectangle 3"/>
          <p:cNvSpPr>
            <a:spLocks noGrp="1" noChangeArrowheads="1"/>
          </p:cNvSpPr>
          <p:nvPr>
            <p:ph type="body" idx="1"/>
          </p:nvPr>
        </p:nvSpPr>
        <p:spPr>
          <a:xfrm>
            <a:off x="685800" y="1143000"/>
            <a:ext cx="7467600" cy="1524000"/>
          </a:xfrm>
        </p:spPr>
        <p:txBody>
          <a:bodyPr/>
          <a:lstStyle/>
          <a:p>
            <a:pPr>
              <a:spcBef>
                <a:spcPts val="0"/>
              </a:spcBef>
            </a:pPr>
            <a:r>
              <a:rPr lang="en-US" dirty="0"/>
              <a:t>The MOVSB, MOVSW, and MOVSD instructions copy data from the memory location pointed to by ESI to the memory location pointed to by EDI.</a:t>
            </a:r>
          </a:p>
        </p:txBody>
      </p:sp>
      <p:sp>
        <p:nvSpPr>
          <p:cNvPr id="79876" name="Text Box 4"/>
          <p:cNvSpPr txBox="1">
            <a:spLocks noChangeArrowheads="1"/>
          </p:cNvSpPr>
          <p:nvPr/>
        </p:nvSpPr>
        <p:spPr bwMode="auto">
          <a:xfrm>
            <a:off x="1676400" y="2667000"/>
            <a:ext cx="6172200" cy="274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a:latin typeface="Courier New" charset="0"/>
              </a:rPr>
              <a:t>source DWORD 0FFFFFFFFh</a:t>
            </a:r>
          </a:p>
          <a:p>
            <a:r>
              <a:rPr lang="en-US" sz="2000" b="1" dirty="0">
                <a:latin typeface="Courier New" charset="0"/>
              </a:rPr>
              <a:t>target DWORD </a:t>
            </a:r>
            <a:r>
              <a:rPr lang="en-US" sz="2000" b="1" dirty="0" smtClean="0">
                <a:latin typeface="Courier New" charset="0"/>
              </a:rPr>
              <a:t>?</a:t>
            </a:r>
          </a:p>
          <a:p>
            <a:endParaRPr lang="en-US" sz="2000" b="1" dirty="0">
              <a:latin typeface="Courier New" charset="0"/>
            </a:endParaRPr>
          </a:p>
          <a:p>
            <a:r>
              <a:rPr lang="en-US" sz="2000" b="1" dirty="0">
                <a:latin typeface="Courier New" charset="0"/>
              </a:rPr>
              <a:t>.code</a:t>
            </a:r>
          </a:p>
          <a:p>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source</a:t>
            </a:r>
          </a:p>
          <a:p>
            <a:r>
              <a:rPr lang="en-US" sz="2000" b="1" dirty="0" err="1">
                <a:latin typeface="Courier New" charset="0"/>
              </a:rPr>
              <a:t>mov</a:t>
            </a:r>
            <a:r>
              <a:rPr lang="en-US" sz="2000" b="1" dirty="0">
                <a:latin typeface="Courier New" charset="0"/>
              </a:rPr>
              <a:t> </a:t>
            </a:r>
            <a:r>
              <a:rPr lang="en-US" sz="2000" b="1" dirty="0" err="1">
                <a:latin typeface="Courier New" charset="0"/>
              </a:rPr>
              <a:t>edi,OFFSET</a:t>
            </a:r>
            <a:r>
              <a:rPr lang="en-US" sz="2000" b="1" dirty="0">
                <a:latin typeface="Courier New" charset="0"/>
              </a:rPr>
              <a:t> target</a:t>
            </a:r>
          </a:p>
          <a:p>
            <a:r>
              <a:rPr lang="en-US" sz="2000" b="1" dirty="0" err="1">
                <a:latin typeface="Courier New" charset="0"/>
              </a:rPr>
              <a:t>movsd</a:t>
            </a:r>
            <a:endParaRPr lang="en-US" sz="2000" b="1" dirty="0">
              <a:latin typeface="Courier New" charset="0"/>
            </a:endParaRPr>
          </a:p>
        </p:txBody>
      </p:sp>
    </p:spTree>
    <p:extLst>
      <p:ext uri="{BB962C8B-B14F-4D97-AF65-F5344CB8AC3E}">
        <p14:creationId xmlns:p14="http://schemas.microsoft.com/office/powerpoint/2010/main" xmlns="" val="2857265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6"/>
          <p:cNvSpPr>
            <a:spLocks noGrp="1" noChangeArrowheads="1"/>
          </p:cNvSpPr>
          <p:nvPr>
            <p:ph type="title"/>
          </p:nvPr>
        </p:nvSpPr>
        <p:spPr/>
        <p:txBody>
          <a:bodyPr/>
          <a:lstStyle/>
          <a:p>
            <a:r>
              <a:rPr lang="en-US"/>
              <a:t>MOVSB, MOVSW, and MOVSD</a:t>
            </a:r>
            <a:r>
              <a:rPr lang="en-US" sz="2400"/>
              <a:t>  (2 of 2)</a:t>
            </a:r>
            <a:endParaRPr lang="en-US"/>
          </a:p>
        </p:txBody>
      </p:sp>
      <p:sp>
        <p:nvSpPr>
          <p:cNvPr id="105475" name="Rectangle 1027"/>
          <p:cNvSpPr>
            <a:spLocks noGrp="1" noChangeArrowheads="1"/>
          </p:cNvSpPr>
          <p:nvPr>
            <p:ph type="body" idx="1"/>
          </p:nvPr>
        </p:nvSpPr>
        <p:spPr>
          <a:xfrm>
            <a:off x="838200" y="1752600"/>
            <a:ext cx="7772400" cy="2971800"/>
          </a:xfrm>
        </p:spPr>
        <p:txBody>
          <a:bodyPr/>
          <a:lstStyle/>
          <a:p>
            <a:pPr>
              <a:spcBef>
                <a:spcPts val="2000"/>
              </a:spcBef>
            </a:pPr>
            <a:r>
              <a:rPr lang="en-US" dirty="0"/>
              <a:t>ESI and EDI are automatically incremented or decremented:</a:t>
            </a:r>
          </a:p>
          <a:p>
            <a:pPr lvl="1">
              <a:spcBef>
                <a:spcPts val="2000"/>
              </a:spcBef>
            </a:pPr>
            <a:r>
              <a:rPr lang="en-US" dirty="0"/>
              <a:t>MOVSB increments/decrements by 1</a:t>
            </a:r>
          </a:p>
          <a:p>
            <a:pPr lvl="1">
              <a:spcBef>
                <a:spcPts val="2000"/>
              </a:spcBef>
            </a:pPr>
            <a:r>
              <a:rPr lang="en-US" dirty="0"/>
              <a:t>MOVSW increments/decrements by 2</a:t>
            </a:r>
          </a:p>
          <a:p>
            <a:pPr lvl="1">
              <a:spcBef>
                <a:spcPts val="2000"/>
              </a:spcBef>
            </a:pPr>
            <a:r>
              <a:rPr lang="en-US" dirty="0"/>
              <a:t>MOVSD increments/decrements by 4</a:t>
            </a:r>
          </a:p>
        </p:txBody>
      </p:sp>
    </p:spTree>
    <p:extLst>
      <p:ext uri="{BB962C8B-B14F-4D97-AF65-F5344CB8AC3E}">
        <p14:creationId xmlns:p14="http://schemas.microsoft.com/office/powerpoint/2010/main" xmlns="" val="1219284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Direction Flag</a:t>
            </a:r>
          </a:p>
        </p:txBody>
      </p:sp>
      <p:sp>
        <p:nvSpPr>
          <p:cNvPr id="106499" name="Rectangle 3"/>
          <p:cNvSpPr>
            <a:spLocks noGrp="1" noChangeArrowheads="1"/>
          </p:cNvSpPr>
          <p:nvPr>
            <p:ph type="body" idx="1"/>
          </p:nvPr>
        </p:nvSpPr>
        <p:spPr>
          <a:xfrm>
            <a:off x="685800" y="1371600"/>
            <a:ext cx="7848600" cy="2133600"/>
          </a:xfrm>
        </p:spPr>
        <p:txBody>
          <a:bodyPr/>
          <a:lstStyle/>
          <a:p>
            <a:pPr>
              <a:spcBef>
                <a:spcPts val="2000"/>
              </a:spcBef>
            </a:pPr>
            <a:r>
              <a:rPr lang="en-US" dirty="0"/>
              <a:t>The Direction flag controls the incrementing or decrementing of ESI and EDI.</a:t>
            </a:r>
          </a:p>
          <a:p>
            <a:pPr lvl="1">
              <a:spcBef>
                <a:spcPts val="2000"/>
              </a:spcBef>
            </a:pPr>
            <a:r>
              <a:rPr lang="en-US" dirty="0"/>
              <a:t>DF = clear (0): increment ESI and EDI</a:t>
            </a:r>
          </a:p>
          <a:p>
            <a:pPr lvl="1">
              <a:spcBef>
                <a:spcPts val="2000"/>
              </a:spcBef>
            </a:pPr>
            <a:r>
              <a:rPr lang="en-US" dirty="0"/>
              <a:t>DF = set (1): decrement ESI and EDI</a:t>
            </a:r>
          </a:p>
        </p:txBody>
      </p:sp>
      <p:sp>
        <p:nvSpPr>
          <p:cNvPr id="106500" name="Text Box 4"/>
          <p:cNvSpPr txBox="1">
            <a:spLocks noChangeArrowheads="1"/>
          </p:cNvSpPr>
          <p:nvPr/>
        </p:nvSpPr>
        <p:spPr bwMode="auto">
          <a:xfrm>
            <a:off x="1066800" y="3711575"/>
            <a:ext cx="6858000" cy="211852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a:tabLst>
                <a:tab pos="452438" algn="l"/>
                <a:tab pos="2286000" algn="l"/>
              </a:tabLst>
              <a:defRPr sz="2400">
                <a:solidFill>
                  <a:schemeClr val="tx1"/>
                </a:solidFill>
                <a:latin typeface="Times New Roman" charset="0"/>
                <a:ea typeface="ＭＳ Ｐゴシック" charset="0"/>
              </a:defRPr>
            </a:lvl1pPr>
            <a:lvl2pPr>
              <a:tabLst>
                <a:tab pos="452438" algn="l"/>
                <a:tab pos="2286000" algn="l"/>
              </a:tabLst>
              <a:defRPr sz="2400">
                <a:solidFill>
                  <a:schemeClr val="tx1"/>
                </a:solidFill>
                <a:latin typeface="Times New Roman" charset="0"/>
                <a:ea typeface="ＭＳ Ｐゴシック" charset="0"/>
              </a:defRPr>
            </a:lvl2pPr>
            <a:lvl3pPr>
              <a:tabLst>
                <a:tab pos="452438" algn="l"/>
                <a:tab pos="2286000" algn="l"/>
              </a:tabLst>
              <a:defRPr sz="2400">
                <a:solidFill>
                  <a:schemeClr val="tx1"/>
                </a:solidFill>
                <a:latin typeface="Times New Roman" charset="0"/>
                <a:ea typeface="ＭＳ Ｐゴシック" charset="0"/>
              </a:defRPr>
            </a:lvl3pPr>
            <a:lvl4pPr>
              <a:tabLst>
                <a:tab pos="452438" algn="l"/>
                <a:tab pos="2286000" algn="l"/>
              </a:tabLst>
              <a:defRPr sz="2400">
                <a:solidFill>
                  <a:schemeClr val="tx1"/>
                </a:solidFill>
                <a:latin typeface="Times New Roman" charset="0"/>
                <a:ea typeface="ＭＳ Ｐゴシック" charset="0"/>
              </a:defRPr>
            </a:lvl4pPr>
            <a:lvl5pPr>
              <a:tabLst>
                <a:tab pos="452438" algn="l"/>
                <a:tab pos="2286000" algn="l"/>
              </a:tabLst>
              <a:defRPr sz="2400">
                <a:solidFill>
                  <a:schemeClr val="tx1"/>
                </a:solidFill>
                <a:latin typeface="Times New Roman" charset="0"/>
                <a:ea typeface="ＭＳ Ｐゴシック" charset="0"/>
              </a:defRPr>
            </a:lvl5pPr>
            <a:lvl6pPr fontAlgn="base">
              <a:spcBef>
                <a:spcPct val="0"/>
              </a:spcBef>
              <a:spcAft>
                <a:spcPct val="0"/>
              </a:spcAft>
              <a:tabLst>
                <a:tab pos="452438" algn="l"/>
                <a:tab pos="2286000" algn="l"/>
              </a:tabLst>
              <a:defRPr sz="2400">
                <a:solidFill>
                  <a:schemeClr val="tx1"/>
                </a:solidFill>
                <a:latin typeface="Times New Roman" charset="0"/>
                <a:ea typeface="ＭＳ Ｐゴシック" charset="0"/>
              </a:defRPr>
            </a:lvl6pPr>
            <a:lvl7pPr fontAlgn="base">
              <a:spcBef>
                <a:spcPct val="0"/>
              </a:spcBef>
              <a:spcAft>
                <a:spcPct val="0"/>
              </a:spcAft>
              <a:tabLst>
                <a:tab pos="452438" algn="l"/>
                <a:tab pos="2286000" algn="l"/>
              </a:tabLst>
              <a:defRPr sz="2400">
                <a:solidFill>
                  <a:schemeClr val="tx1"/>
                </a:solidFill>
                <a:latin typeface="Times New Roman" charset="0"/>
                <a:ea typeface="ＭＳ Ｐゴシック" charset="0"/>
              </a:defRPr>
            </a:lvl7pPr>
            <a:lvl8pPr fontAlgn="base">
              <a:spcBef>
                <a:spcPct val="0"/>
              </a:spcBef>
              <a:spcAft>
                <a:spcPct val="0"/>
              </a:spcAft>
              <a:tabLst>
                <a:tab pos="452438" algn="l"/>
                <a:tab pos="2286000" algn="l"/>
              </a:tabLst>
              <a:defRPr sz="2400">
                <a:solidFill>
                  <a:schemeClr val="tx1"/>
                </a:solidFill>
                <a:latin typeface="Times New Roman" charset="0"/>
                <a:ea typeface="ＭＳ Ｐゴシック" charset="0"/>
              </a:defRPr>
            </a:lvl8pPr>
            <a:lvl9pPr fontAlgn="base">
              <a:spcBef>
                <a:spcPct val="0"/>
              </a:spcBef>
              <a:spcAft>
                <a:spcPct val="0"/>
              </a:spcAft>
              <a:tabLst>
                <a:tab pos="452438" algn="l"/>
                <a:tab pos="2286000" algn="l"/>
              </a:tabLst>
              <a:defRPr sz="2400">
                <a:solidFill>
                  <a:schemeClr val="tx1"/>
                </a:solidFill>
                <a:latin typeface="Times New Roman" charset="0"/>
                <a:ea typeface="ＭＳ Ｐゴシック" charset="0"/>
              </a:defRPr>
            </a:lvl9pPr>
          </a:lstStyle>
          <a:p>
            <a:pPr>
              <a:spcBef>
                <a:spcPts val="2000"/>
              </a:spcBef>
            </a:pPr>
            <a:r>
              <a:rPr lang="en-US" sz="2100" dirty="0">
                <a:latin typeface="Arial" charset="0"/>
              </a:rPr>
              <a:t>The Direction flag can be explicitly changed using the CLD and STD instructions</a:t>
            </a:r>
            <a:r>
              <a:rPr lang="en-US" sz="2100" dirty="0" smtClean="0">
                <a:latin typeface="Arial" charset="0"/>
              </a:rPr>
              <a:t>:</a:t>
            </a:r>
          </a:p>
          <a:p>
            <a:pPr>
              <a:spcBef>
                <a:spcPts val="2000"/>
              </a:spcBef>
            </a:pPr>
            <a:endParaRPr lang="en-US" sz="2100" dirty="0">
              <a:latin typeface="Arial" charset="0"/>
            </a:endParaRPr>
          </a:p>
          <a:p>
            <a:r>
              <a:rPr lang="en-US" sz="1700" b="1" dirty="0">
                <a:latin typeface="Courier New" charset="0"/>
              </a:rPr>
              <a:t>	</a:t>
            </a:r>
            <a:r>
              <a:rPr lang="en-US" sz="2000" b="1" dirty="0">
                <a:latin typeface="Courier New" charset="0"/>
              </a:rPr>
              <a:t>CLD 	; clear Direction flag</a:t>
            </a:r>
          </a:p>
          <a:p>
            <a:r>
              <a:rPr lang="en-US" sz="2000" b="1" dirty="0">
                <a:latin typeface="Courier New" charset="0"/>
              </a:rPr>
              <a:t>	STD 	; set Direction flag</a:t>
            </a:r>
          </a:p>
        </p:txBody>
      </p:sp>
    </p:spTree>
    <p:extLst>
      <p:ext uri="{BB962C8B-B14F-4D97-AF65-F5344CB8AC3E}">
        <p14:creationId xmlns:p14="http://schemas.microsoft.com/office/powerpoint/2010/main" xmlns="" val="3994815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box(in)">
                                      <p:cBhvr>
                                        <p:cTn id="7"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ChangeArrowheads="1"/>
          </p:cNvSpPr>
          <p:nvPr>
            <p:ph type="title"/>
          </p:nvPr>
        </p:nvSpPr>
        <p:spPr/>
        <p:txBody>
          <a:bodyPr/>
          <a:lstStyle/>
          <a:p>
            <a:r>
              <a:rPr lang="en-US"/>
              <a:t>Using a Repeat Prefix</a:t>
            </a:r>
          </a:p>
        </p:txBody>
      </p:sp>
      <p:sp>
        <p:nvSpPr>
          <p:cNvPr id="104451" name="Rectangle 1027"/>
          <p:cNvSpPr>
            <a:spLocks noGrp="1" noChangeArrowheads="1"/>
          </p:cNvSpPr>
          <p:nvPr>
            <p:ph type="body" idx="1"/>
          </p:nvPr>
        </p:nvSpPr>
        <p:spPr>
          <a:xfrm>
            <a:off x="533400" y="1143000"/>
            <a:ext cx="8229600" cy="2438400"/>
          </a:xfrm>
        </p:spPr>
        <p:txBody>
          <a:bodyPr>
            <a:normAutofit/>
          </a:bodyPr>
          <a:lstStyle/>
          <a:p>
            <a:pPr>
              <a:spcBef>
                <a:spcPts val="2000"/>
              </a:spcBef>
            </a:pPr>
            <a:r>
              <a:rPr lang="en-US" dirty="0"/>
              <a:t>REP (a repeat prefix) can be inserted just before MOVSB, MOVSW, or MOVSD. </a:t>
            </a:r>
          </a:p>
          <a:p>
            <a:pPr>
              <a:spcBef>
                <a:spcPts val="2000"/>
              </a:spcBef>
            </a:pPr>
            <a:r>
              <a:rPr lang="en-US" dirty="0"/>
              <a:t>ECX controls the number of repetitions</a:t>
            </a:r>
          </a:p>
          <a:p>
            <a:pPr>
              <a:spcBef>
                <a:spcPts val="2000"/>
              </a:spcBef>
            </a:pPr>
            <a:r>
              <a:rPr lang="en-US" dirty="0"/>
              <a:t>Example: Copy 20 </a:t>
            </a:r>
            <a:r>
              <a:rPr lang="en-US" dirty="0" err="1"/>
              <a:t>doublewords</a:t>
            </a:r>
            <a:r>
              <a:rPr lang="en-US" dirty="0"/>
              <a:t> from source to target</a:t>
            </a:r>
          </a:p>
        </p:txBody>
      </p:sp>
      <p:sp>
        <p:nvSpPr>
          <p:cNvPr id="104452" name="Text Box 1028"/>
          <p:cNvSpPr txBox="1">
            <a:spLocks noChangeArrowheads="1"/>
          </p:cNvSpPr>
          <p:nvPr/>
        </p:nvSpPr>
        <p:spPr bwMode="auto">
          <a:xfrm>
            <a:off x="762000" y="3505200"/>
            <a:ext cx="7696200" cy="3048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a:latin typeface="Courier New" charset="0"/>
              </a:rPr>
              <a:t>source DWORD 20 DUP(?)</a:t>
            </a:r>
          </a:p>
          <a:p>
            <a:r>
              <a:rPr lang="en-US" sz="2000" b="1" dirty="0">
                <a:latin typeface="Courier New" charset="0"/>
              </a:rPr>
              <a:t>target DWORD 20 DUP(?)</a:t>
            </a:r>
          </a:p>
          <a:p>
            <a:r>
              <a:rPr lang="en-US" sz="2000" b="1" dirty="0">
                <a:latin typeface="Courier New" charset="0"/>
              </a:rPr>
              <a:t>.code</a:t>
            </a:r>
          </a:p>
          <a:p>
            <a:r>
              <a:rPr lang="en-US" sz="2000" b="1" dirty="0" err="1">
                <a:latin typeface="Courier New" charset="0"/>
              </a:rPr>
              <a:t>c</a:t>
            </a:r>
            <a:r>
              <a:rPr lang="en-US" sz="2000" b="1" dirty="0" err="1" smtClean="0">
                <a:latin typeface="Courier New" charset="0"/>
              </a:rPr>
              <a:t>ld</a:t>
            </a:r>
            <a:r>
              <a:rPr lang="en-US" sz="2000" b="1" dirty="0" smtClean="0">
                <a:latin typeface="Courier New" charset="0"/>
              </a:rPr>
              <a:t>                     ; </a:t>
            </a:r>
            <a:r>
              <a:rPr lang="en-US" sz="2000" b="1" dirty="0">
                <a:latin typeface="Courier New" charset="0"/>
              </a:rPr>
              <a:t>direction = forward</a:t>
            </a:r>
          </a:p>
          <a:p>
            <a:r>
              <a:rPr lang="en-US" sz="2000" b="1" dirty="0" err="1">
                <a:latin typeface="Courier New" charset="0"/>
              </a:rPr>
              <a:t>mov</a:t>
            </a:r>
            <a:r>
              <a:rPr lang="en-US" sz="2000" b="1" dirty="0">
                <a:latin typeface="Courier New" charset="0"/>
              </a:rPr>
              <a:t> </a:t>
            </a:r>
            <a:r>
              <a:rPr lang="en-US" sz="2000" b="1" dirty="0" err="1">
                <a:latin typeface="Courier New" charset="0"/>
              </a:rPr>
              <a:t>ecx,LENGTHOF</a:t>
            </a:r>
            <a:r>
              <a:rPr lang="en-US" sz="2000" b="1" dirty="0">
                <a:latin typeface="Courier New" charset="0"/>
              </a:rPr>
              <a:t> </a:t>
            </a:r>
            <a:r>
              <a:rPr lang="en-US" sz="2000" b="1" dirty="0" smtClean="0">
                <a:latin typeface="Courier New" charset="0"/>
              </a:rPr>
              <a:t>source ; </a:t>
            </a:r>
            <a:r>
              <a:rPr lang="en-US" sz="2000" b="1" dirty="0">
                <a:latin typeface="Courier New" charset="0"/>
              </a:rPr>
              <a:t>set REP counter</a:t>
            </a:r>
          </a:p>
          <a:p>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source</a:t>
            </a:r>
          </a:p>
          <a:p>
            <a:r>
              <a:rPr lang="en-US" sz="2000" b="1" dirty="0" err="1">
                <a:latin typeface="Courier New" charset="0"/>
              </a:rPr>
              <a:t>mov</a:t>
            </a:r>
            <a:r>
              <a:rPr lang="en-US" sz="2000" b="1" dirty="0">
                <a:latin typeface="Courier New" charset="0"/>
              </a:rPr>
              <a:t> </a:t>
            </a:r>
            <a:r>
              <a:rPr lang="en-US" sz="2000" b="1" dirty="0" err="1">
                <a:latin typeface="Courier New" charset="0"/>
              </a:rPr>
              <a:t>edi,OFFSET</a:t>
            </a:r>
            <a:r>
              <a:rPr lang="en-US" sz="2000" b="1" dirty="0">
                <a:latin typeface="Courier New" charset="0"/>
              </a:rPr>
              <a:t> target</a:t>
            </a:r>
          </a:p>
          <a:p>
            <a:r>
              <a:rPr lang="en-US" sz="2000" b="1" dirty="0">
                <a:solidFill>
                  <a:schemeClr val="tx2"/>
                </a:solidFill>
                <a:latin typeface="Courier New" charset="0"/>
              </a:rPr>
              <a:t>rep </a:t>
            </a:r>
            <a:r>
              <a:rPr lang="en-US" sz="2000" b="1" dirty="0" err="1">
                <a:solidFill>
                  <a:schemeClr val="tx2"/>
                </a:solidFill>
                <a:latin typeface="Courier New" charset="0"/>
              </a:rPr>
              <a:t>movsd</a:t>
            </a:r>
            <a:endParaRPr lang="en-US" sz="2000" b="1" dirty="0">
              <a:solidFill>
                <a:schemeClr val="tx2"/>
              </a:solidFill>
              <a:latin typeface="Courier New" charset="0"/>
            </a:endParaRPr>
          </a:p>
        </p:txBody>
      </p:sp>
    </p:spTree>
    <p:extLst>
      <p:ext uri="{BB962C8B-B14F-4D97-AF65-F5344CB8AC3E}">
        <p14:creationId xmlns:p14="http://schemas.microsoft.com/office/powerpoint/2010/main" xmlns="" val="2221199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dirty="0" smtClean="0"/>
              <a:t>Drill . </a:t>
            </a:r>
            <a:r>
              <a:rPr lang="en-US" dirty="0"/>
              <a:t>. .</a:t>
            </a:r>
          </a:p>
        </p:txBody>
      </p:sp>
      <p:sp>
        <p:nvSpPr>
          <p:cNvPr id="112643" name="Rectangle 3"/>
          <p:cNvSpPr>
            <a:spLocks noGrp="1" noChangeArrowheads="1"/>
          </p:cNvSpPr>
          <p:nvPr>
            <p:ph type="body" idx="1"/>
          </p:nvPr>
        </p:nvSpPr>
        <p:spPr>
          <a:xfrm>
            <a:off x="457200" y="1066800"/>
            <a:ext cx="8153400" cy="2286000"/>
          </a:xfrm>
        </p:spPr>
        <p:txBody>
          <a:bodyPr/>
          <a:lstStyle/>
          <a:p>
            <a:pPr>
              <a:spcBef>
                <a:spcPts val="0"/>
              </a:spcBef>
            </a:pPr>
            <a:r>
              <a:rPr lang="en-US" dirty="0"/>
              <a:t>Use MOVSD to delete the first element of the following </a:t>
            </a:r>
            <a:r>
              <a:rPr lang="en-US" dirty="0" err="1"/>
              <a:t>doubleword</a:t>
            </a:r>
            <a:r>
              <a:rPr lang="en-US" dirty="0"/>
              <a:t> array. All subsequent array values must be moved one position forward toward the beginning of the array</a:t>
            </a:r>
            <a:r>
              <a:rPr lang="en-US" dirty="0" smtClean="0"/>
              <a:t>:</a:t>
            </a:r>
          </a:p>
          <a:p>
            <a:pPr>
              <a:spcBef>
                <a:spcPts val="0"/>
              </a:spcBef>
            </a:pPr>
            <a:endParaRPr lang="en-US" dirty="0"/>
          </a:p>
          <a:p>
            <a:pPr lvl="1">
              <a:spcBef>
                <a:spcPts val="0"/>
              </a:spcBef>
              <a:buFontTx/>
              <a:buNone/>
            </a:pPr>
            <a:r>
              <a:rPr lang="en-US" b="1" dirty="0">
                <a:latin typeface="Courier New" charset="0"/>
              </a:rPr>
              <a:t>	array DWORD 1,1,2,3,4,5,6,7,8,9,10</a:t>
            </a:r>
          </a:p>
        </p:txBody>
      </p:sp>
      <p:sp>
        <p:nvSpPr>
          <p:cNvPr id="112644" name="Text Box 4"/>
          <p:cNvSpPr txBox="1">
            <a:spLocks noChangeArrowheads="1"/>
          </p:cNvSpPr>
          <p:nvPr/>
        </p:nvSpPr>
        <p:spPr bwMode="auto">
          <a:xfrm>
            <a:off x="1752600" y="3505200"/>
            <a:ext cx="6172200" cy="2819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solidFill>
                  <a:srgbClr val="0000FF"/>
                </a:solidFill>
                <a:latin typeface="Courier New" charset="0"/>
              </a:rPr>
              <a:t>.data</a:t>
            </a:r>
          </a:p>
          <a:p>
            <a:r>
              <a:rPr lang="en-US" sz="2000" b="1" dirty="0">
                <a:solidFill>
                  <a:srgbClr val="0000FF"/>
                </a:solidFill>
                <a:latin typeface="Courier New" charset="0"/>
              </a:rPr>
              <a:t>array DWORD 1,1,2,3,4,5,6,7,8,9,10</a:t>
            </a:r>
          </a:p>
          <a:p>
            <a:r>
              <a:rPr lang="en-US" sz="2000" b="1" dirty="0">
                <a:solidFill>
                  <a:srgbClr val="0000FF"/>
                </a:solidFill>
                <a:latin typeface="Courier New" charset="0"/>
              </a:rPr>
              <a:t>.code</a:t>
            </a:r>
          </a:p>
          <a:p>
            <a:r>
              <a:rPr lang="en-US" sz="2000" b="1" dirty="0" err="1">
                <a:solidFill>
                  <a:srgbClr val="0000FF"/>
                </a:solidFill>
                <a:latin typeface="Courier New" charset="0"/>
              </a:rPr>
              <a:t>cld</a:t>
            </a:r>
            <a:r>
              <a:rPr lang="en-US" sz="2000" b="1" dirty="0">
                <a:solidFill>
                  <a:srgbClr val="0000FF"/>
                </a:solidFill>
                <a:latin typeface="Courier New" charset="0"/>
              </a:rPr>
              <a:t>	</a:t>
            </a:r>
          </a:p>
          <a:p>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ecx</a:t>
            </a:r>
            <a:r>
              <a:rPr lang="en-US" sz="2000" b="1" dirty="0">
                <a:solidFill>
                  <a:srgbClr val="0000FF"/>
                </a:solidFill>
                <a:latin typeface="Courier New" charset="0"/>
              </a:rPr>
              <a:t>,(LENGTHOF array) - 1</a:t>
            </a:r>
          </a:p>
          <a:p>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esi,OFFSET</a:t>
            </a:r>
            <a:r>
              <a:rPr lang="en-US" sz="2000" b="1" dirty="0">
                <a:solidFill>
                  <a:srgbClr val="0000FF"/>
                </a:solidFill>
                <a:latin typeface="Courier New" charset="0"/>
              </a:rPr>
              <a:t> array+4</a:t>
            </a:r>
          </a:p>
          <a:p>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edi,OFFSET</a:t>
            </a:r>
            <a:r>
              <a:rPr lang="en-US" sz="2000" b="1" dirty="0">
                <a:solidFill>
                  <a:srgbClr val="0000FF"/>
                </a:solidFill>
                <a:latin typeface="Courier New" charset="0"/>
              </a:rPr>
              <a:t> array</a:t>
            </a:r>
          </a:p>
          <a:p>
            <a:r>
              <a:rPr lang="en-US" sz="2000" b="1" dirty="0">
                <a:solidFill>
                  <a:srgbClr val="0000FF"/>
                </a:solidFill>
                <a:latin typeface="Courier New" charset="0"/>
              </a:rPr>
              <a:t>rep </a:t>
            </a:r>
            <a:r>
              <a:rPr lang="en-US" sz="2000" b="1" dirty="0" err="1">
                <a:solidFill>
                  <a:srgbClr val="0000FF"/>
                </a:solidFill>
                <a:latin typeface="Courier New" charset="0"/>
              </a:rPr>
              <a:t>movsd</a:t>
            </a:r>
            <a:endParaRPr lang="en-US" sz="2000" b="1" dirty="0">
              <a:solidFill>
                <a:srgbClr val="0000FF"/>
              </a:solidFill>
              <a:latin typeface="Courier New" charset="0"/>
            </a:endParaRPr>
          </a:p>
        </p:txBody>
      </p:sp>
    </p:spTree>
    <p:extLst>
      <p:ext uri="{BB962C8B-B14F-4D97-AF65-F5344CB8AC3E}">
        <p14:creationId xmlns:p14="http://schemas.microsoft.com/office/powerpoint/2010/main" xmlns="" val="666911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dissolve">
                                      <p:cBhvr>
                                        <p:cTn id="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CMPSB, CMPSW, and CMPSD</a:t>
            </a:r>
          </a:p>
        </p:txBody>
      </p:sp>
      <p:sp>
        <p:nvSpPr>
          <p:cNvPr id="80899" name="Rectangle 3"/>
          <p:cNvSpPr>
            <a:spLocks noGrp="1" noChangeArrowheads="1"/>
          </p:cNvSpPr>
          <p:nvPr>
            <p:ph type="body" idx="1"/>
          </p:nvPr>
        </p:nvSpPr>
        <p:spPr>
          <a:xfrm>
            <a:off x="685800" y="1524000"/>
            <a:ext cx="7696200" cy="5029200"/>
          </a:xfrm>
        </p:spPr>
        <p:txBody>
          <a:bodyPr>
            <a:normAutofit/>
          </a:bodyPr>
          <a:lstStyle/>
          <a:p>
            <a:pPr>
              <a:spcBef>
                <a:spcPts val="2000"/>
              </a:spcBef>
            </a:pPr>
            <a:r>
              <a:rPr lang="en-US" dirty="0"/>
              <a:t>The CMPSB, CMPSW, and CMPSD instructions each compare a memory operand pointed to by ESI to a memory operand pointed to by EDI.</a:t>
            </a:r>
          </a:p>
          <a:p>
            <a:pPr lvl="1">
              <a:spcBef>
                <a:spcPts val="2000"/>
              </a:spcBef>
            </a:pPr>
            <a:r>
              <a:rPr lang="en-US" dirty="0"/>
              <a:t>CMPSB compares bytes</a:t>
            </a:r>
          </a:p>
          <a:p>
            <a:pPr lvl="1">
              <a:spcBef>
                <a:spcPts val="2000"/>
              </a:spcBef>
            </a:pPr>
            <a:r>
              <a:rPr lang="en-US" dirty="0"/>
              <a:t>CMPSW compares words</a:t>
            </a:r>
          </a:p>
          <a:p>
            <a:pPr lvl="1">
              <a:spcBef>
                <a:spcPts val="2000"/>
              </a:spcBef>
            </a:pPr>
            <a:r>
              <a:rPr lang="en-US" dirty="0"/>
              <a:t>CMPSD compares </a:t>
            </a:r>
            <a:r>
              <a:rPr lang="en-US" dirty="0" err="1"/>
              <a:t>doublewords</a:t>
            </a:r>
            <a:endParaRPr lang="en-US" dirty="0"/>
          </a:p>
          <a:p>
            <a:pPr>
              <a:spcBef>
                <a:spcPts val="2000"/>
              </a:spcBef>
            </a:pPr>
            <a:r>
              <a:rPr lang="en-US" dirty="0"/>
              <a:t>Repeat prefix often used</a:t>
            </a:r>
          </a:p>
          <a:p>
            <a:pPr lvl="1">
              <a:spcBef>
                <a:spcPts val="2000"/>
              </a:spcBef>
            </a:pPr>
            <a:r>
              <a:rPr lang="en-US" dirty="0"/>
              <a:t>REPE (REPZ)</a:t>
            </a:r>
          </a:p>
          <a:p>
            <a:pPr lvl="1">
              <a:spcBef>
                <a:spcPts val="2000"/>
              </a:spcBef>
            </a:pPr>
            <a:r>
              <a:rPr lang="en-US" dirty="0"/>
              <a:t>REPNE (REPNZ)</a:t>
            </a:r>
          </a:p>
        </p:txBody>
      </p:sp>
    </p:spTree>
    <p:extLst>
      <p:ext uri="{BB962C8B-B14F-4D97-AF65-F5344CB8AC3E}">
        <p14:creationId xmlns:p14="http://schemas.microsoft.com/office/powerpoint/2010/main" xmlns="" val="336727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25: </a:t>
            </a:r>
            <a:r>
              <a:rPr lang="en-US" dirty="0"/>
              <a:t>Review</a:t>
            </a:r>
          </a:p>
        </p:txBody>
      </p:sp>
      <p:sp>
        <p:nvSpPr>
          <p:cNvPr id="3" name="Content Placeholder 2"/>
          <p:cNvSpPr>
            <a:spLocks noGrp="1"/>
          </p:cNvSpPr>
          <p:nvPr>
            <p:ph idx="1"/>
          </p:nvPr>
        </p:nvSpPr>
        <p:spPr>
          <a:xfrm>
            <a:off x="1066800" y="1066800"/>
            <a:ext cx="7543800" cy="5410200"/>
          </a:xfrm>
        </p:spPr>
        <p:txBody>
          <a:bodyPr>
            <a:noAutofit/>
          </a:bodyPr>
          <a:lstStyle/>
          <a:p>
            <a:pPr marL="0" indent="0">
              <a:spcBef>
                <a:spcPts val="1272"/>
              </a:spcBef>
              <a:buNone/>
            </a:pPr>
            <a:r>
              <a:rPr lang="en-US" sz="2800" b="1" dirty="0"/>
              <a:t>Assembly Implementation of</a:t>
            </a:r>
            <a:r>
              <a:rPr lang="en-US" sz="2800" b="1" dirty="0" smtClean="0"/>
              <a:t>:</a:t>
            </a:r>
          </a:p>
          <a:p>
            <a:pPr>
              <a:spcBef>
                <a:spcPts val="1272"/>
              </a:spcBef>
            </a:pPr>
            <a:r>
              <a:rPr lang="en-US" sz="2800" dirty="0" smtClean="0"/>
              <a:t>Stack </a:t>
            </a:r>
            <a:r>
              <a:rPr lang="en-US" sz="2800" dirty="0"/>
              <a:t>Parameters</a:t>
            </a:r>
          </a:p>
          <a:p>
            <a:pPr lvl="1">
              <a:spcBef>
                <a:spcPts val="1272"/>
              </a:spcBef>
            </a:pPr>
            <a:r>
              <a:rPr lang="en-US" sz="2400" dirty="0" smtClean="0"/>
              <a:t>INVOKE </a:t>
            </a:r>
            <a:r>
              <a:rPr lang="en-US" sz="2400" dirty="0"/>
              <a:t>Directive</a:t>
            </a:r>
          </a:p>
          <a:p>
            <a:pPr lvl="1">
              <a:spcBef>
                <a:spcPts val="1272"/>
              </a:spcBef>
            </a:pPr>
            <a:r>
              <a:rPr lang="en-US" sz="2400" dirty="0"/>
              <a:t>PROC Directive</a:t>
            </a:r>
          </a:p>
          <a:p>
            <a:pPr lvl="1">
              <a:spcBef>
                <a:spcPts val="1272"/>
              </a:spcBef>
            </a:pPr>
            <a:r>
              <a:rPr lang="en-US" sz="2400" dirty="0"/>
              <a:t>PROTO Directive</a:t>
            </a:r>
          </a:p>
          <a:p>
            <a:pPr lvl="1">
              <a:spcBef>
                <a:spcPts val="1272"/>
              </a:spcBef>
            </a:pPr>
            <a:r>
              <a:rPr lang="en-US" sz="2400" dirty="0"/>
              <a:t>Passing by Value or by Reference</a:t>
            </a:r>
          </a:p>
          <a:p>
            <a:pPr lvl="1">
              <a:spcBef>
                <a:spcPts val="1272"/>
              </a:spcBef>
            </a:pPr>
            <a:r>
              <a:rPr lang="en-US" sz="2400" dirty="0" smtClean="0"/>
              <a:t>Example</a:t>
            </a:r>
            <a:r>
              <a:rPr lang="en-US" sz="2400" dirty="0"/>
              <a:t>: Exchanging Two </a:t>
            </a:r>
            <a:r>
              <a:rPr lang="en-US" sz="2400" dirty="0" smtClean="0"/>
              <a:t>Integers</a:t>
            </a:r>
            <a:endParaRPr lang="en-US" sz="2400" dirty="0"/>
          </a:p>
        </p:txBody>
      </p:sp>
    </p:spTree>
    <p:extLst>
      <p:ext uri="{BB962C8B-B14F-4D97-AF65-F5344CB8AC3E}">
        <p14:creationId xmlns:p14="http://schemas.microsoft.com/office/powerpoint/2010/main" xmlns="" val="381169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Comparing a Pair of Doublewords</a:t>
            </a:r>
          </a:p>
        </p:txBody>
      </p:sp>
      <p:sp>
        <p:nvSpPr>
          <p:cNvPr id="76803" name="Text Box 3"/>
          <p:cNvSpPr txBox="1">
            <a:spLocks noChangeArrowheads="1"/>
          </p:cNvSpPr>
          <p:nvPr/>
        </p:nvSpPr>
        <p:spPr bwMode="auto">
          <a:xfrm>
            <a:off x="1295400" y="2362200"/>
            <a:ext cx="6858000" cy="3505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charset="0"/>
                <a:ea typeface="ＭＳ Ｐゴシック" charset="0"/>
              </a:defRPr>
            </a:lvl1pPr>
            <a:lvl2pPr>
              <a:tabLst>
                <a:tab pos="457200" algn="l"/>
                <a:tab pos="2286000" algn="l"/>
              </a:tabLst>
              <a:defRPr sz="2400">
                <a:solidFill>
                  <a:schemeClr val="tx1"/>
                </a:solidFill>
                <a:latin typeface="Times New Roman" charset="0"/>
                <a:ea typeface="ＭＳ Ｐゴシック" charset="0"/>
              </a:defRPr>
            </a:lvl2pPr>
            <a:lvl3pPr>
              <a:tabLst>
                <a:tab pos="457200" algn="l"/>
                <a:tab pos="2286000" algn="l"/>
              </a:tabLst>
              <a:defRPr sz="2400">
                <a:solidFill>
                  <a:schemeClr val="tx1"/>
                </a:solidFill>
                <a:latin typeface="Times New Roman" charset="0"/>
                <a:ea typeface="ＭＳ Ｐゴシック" charset="0"/>
              </a:defRPr>
            </a:lvl3pPr>
            <a:lvl4pPr>
              <a:tabLst>
                <a:tab pos="457200" algn="l"/>
                <a:tab pos="2286000" algn="l"/>
              </a:tabLst>
              <a:defRPr sz="2400">
                <a:solidFill>
                  <a:schemeClr val="tx1"/>
                </a:solidFill>
                <a:latin typeface="Times New Roman" charset="0"/>
                <a:ea typeface="ＭＳ Ｐゴシック" charset="0"/>
              </a:defRPr>
            </a:lvl4pPr>
            <a:lvl5pPr>
              <a:tabLst>
                <a:tab pos="457200" algn="l"/>
                <a:tab pos="2286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a:latin typeface="Courier New" charset="0"/>
              </a:rPr>
              <a:t>source DWORD 1234h</a:t>
            </a:r>
          </a:p>
          <a:p>
            <a:r>
              <a:rPr lang="en-US" sz="2000" b="1" dirty="0">
                <a:latin typeface="Courier New" charset="0"/>
              </a:rPr>
              <a:t>target DWORD 5678h</a:t>
            </a:r>
          </a:p>
          <a:p>
            <a:endParaRPr lang="en-US" sz="2000" b="1" dirty="0">
              <a:latin typeface="Courier New" charset="0"/>
            </a:endParaRPr>
          </a:p>
          <a:p>
            <a:r>
              <a:rPr lang="en-US" sz="2000" b="1" dirty="0">
                <a:latin typeface="Courier New" charset="0"/>
              </a:rPr>
              <a:t>.code</a:t>
            </a:r>
          </a:p>
          <a:p>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source</a:t>
            </a:r>
          </a:p>
          <a:p>
            <a:r>
              <a:rPr lang="en-US" sz="2000" b="1" dirty="0" err="1">
                <a:latin typeface="Courier New" charset="0"/>
              </a:rPr>
              <a:t>mov</a:t>
            </a:r>
            <a:r>
              <a:rPr lang="en-US" sz="2000" b="1" dirty="0">
                <a:latin typeface="Courier New" charset="0"/>
              </a:rPr>
              <a:t> </a:t>
            </a:r>
            <a:r>
              <a:rPr lang="en-US" sz="2000" b="1" dirty="0" err="1">
                <a:latin typeface="Courier New" charset="0"/>
              </a:rPr>
              <a:t>edi,OFFSET</a:t>
            </a:r>
            <a:r>
              <a:rPr lang="en-US" sz="2000" b="1" dirty="0">
                <a:latin typeface="Courier New" charset="0"/>
              </a:rPr>
              <a:t> target</a:t>
            </a:r>
          </a:p>
          <a:p>
            <a:r>
              <a:rPr lang="en-US" sz="2000" b="1" dirty="0" err="1" smtClean="0">
                <a:latin typeface="Courier New" charset="0"/>
              </a:rPr>
              <a:t>cmpsd</a:t>
            </a:r>
            <a:r>
              <a:rPr lang="en-US" sz="2000" b="1" dirty="0">
                <a:latin typeface="Courier New" charset="0"/>
              </a:rPr>
              <a:t> </a:t>
            </a:r>
            <a:r>
              <a:rPr lang="en-US" sz="2000" b="1" dirty="0" smtClean="0">
                <a:latin typeface="Courier New" charset="0"/>
              </a:rPr>
              <a:t>         ; </a:t>
            </a:r>
            <a:r>
              <a:rPr lang="en-US" sz="2000" b="1" dirty="0">
                <a:latin typeface="Courier New" charset="0"/>
              </a:rPr>
              <a:t>compare </a:t>
            </a:r>
            <a:r>
              <a:rPr lang="en-US" sz="2000" b="1" dirty="0" err="1">
                <a:latin typeface="Courier New" charset="0"/>
              </a:rPr>
              <a:t>doublewords</a:t>
            </a:r>
            <a:endParaRPr lang="en-US" sz="2000" b="1" dirty="0">
              <a:latin typeface="Courier New" charset="0"/>
            </a:endParaRPr>
          </a:p>
          <a:p>
            <a:r>
              <a:rPr lang="en-US" sz="2000" b="1" dirty="0" err="1">
                <a:latin typeface="Courier New" charset="0"/>
              </a:rPr>
              <a:t>ja</a:t>
            </a:r>
            <a:r>
              <a:rPr lang="en-US" sz="2000" b="1" dirty="0">
                <a:latin typeface="Courier New" charset="0"/>
              </a:rPr>
              <a:t> </a:t>
            </a:r>
            <a:r>
              <a:rPr lang="en-US" sz="2000" b="1" dirty="0" smtClean="0">
                <a:latin typeface="Courier New" charset="0"/>
              </a:rPr>
              <a:t>L1          ; </a:t>
            </a:r>
            <a:r>
              <a:rPr lang="en-US" sz="2000" b="1" dirty="0">
                <a:latin typeface="Courier New" charset="0"/>
              </a:rPr>
              <a:t>jump if source &gt; target</a:t>
            </a:r>
          </a:p>
          <a:p>
            <a:r>
              <a:rPr lang="en-US" sz="2000" b="1" dirty="0" err="1">
                <a:latin typeface="Courier New" charset="0"/>
              </a:rPr>
              <a:t>jmp</a:t>
            </a:r>
            <a:r>
              <a:rPr lang="en-US" sz="2000" b="1" dirty="0">
                <a:latin typeface="Courier New" charset="0"/>
              </a:rPr>
              <a:t> </a:t>
            </a:r>
            <a:r>
              <a:rPr lang="en-US" sz="2000" b="1" dirty="0" smtClean="0">
                <a:latin typeface="Courier New" charset="0"/>
              </a:rPr>
              <a:t>L2         ; </a:t>
            </a:r>
            <a:r>
              <a:rPr lang="en-US" sz="2000" b="1" dirty="0">
                <a:latin typeface="Courier New" charset="0"/>
              </a:rPr>
              <a:t>jump if source &lt;= target</a:t>
            </a:r>
          </a:p>
        </p:txBody>
      </p:sp>
      <p:sp>
        <p:nvSpPr>
          <p:cNvPr id="76804"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r>
              <a:rPr lang="en-US" sz="2400" dirty="0">
                <a:latin typeface="Arial"/>
                <a:cs typeface="Arial"/>
              </a:rPr>
              <a:t>If source &gt; target, the code jumps to label L1; otherwise, it jumps to label L2</a:t>
            </a:r>
          </a:p>
        </p:txBody>
      </p:sp>
    </p:spTree>
    <p:extLst>
      <p:ext uri="{BB962C8B-B14F-4D97-AF65-F5344CB8AC3E}">
        <p14:creationId xmlns:p14="http://schemas.microsoft.com/office/powerpoint/2010/main" xmlns="" val="3419911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smtClean="0"/>
              <a:t>Drill . </a:t>
            </a:r>
            <a:r>
              <a:rPr lang="en-US" dirty="0"/>
              <a:t>. .</a:t>
            </a:r>
          </a:p>
        </p:txBody>
      </p:sp>
      <p:sp>
        <p:nvSpPr>
          <p:cNvPr id="110595" name="Rectangle 3"/>
          <p:cNvSpPr>
            <a:spLocks noGrp="1" noChangeArrowheads="1"/>
          </p:cNvSpPr>
          <p:nvPr>
            <p:ph type="body" idx="1"/>
          </p:nvPr>
        </p:nvSpPr>
        <p:spPr>
          <a:xfrm>
            <a:off x="609600" y="2057400"/>
            <a:ext cx="7772400" cy="1752600"/>
          </a:xfrm>
        </p:spPr>
        <p:txBody>
          <a:bodyPr/>
          <a:lstStyle/>
          <a:p>
            <a:pPr>
              <a:spcBef>
                <a:spcPts val="0"/>
              </a:spcBef>
            </a:pPr>
            <a:r>
              <a:rPr lang="en-US" dirty="0"/>
              <a:t>Modify the program in the previous slide by declaring both source and target as WORD variables. Make any other necessary changes.</a:t>
            </a:r>
          </a:p>
        </p:txBody>
      </p:sp>
    </p:spTree>
    <p:extLst>
      <p:ext uri="{BB962C8B-B14F-4D97-AF65-F5344CB8AC3E}">
        <p14:creationId xmlns:p14="http://schemas.microsoft.com/office/powerpoint/2010/main" xmlns="" val="3460722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Comparing Arrays</a:t>
            </a:r>
          </a:p>
        </p:txBody>
      </p:sp>
      <p:sp>
        <p:nvSpPr>
          <p:cNvPr id="101379" name="Text Box 3"/>
          <p:cNvSpPr txBox="1">
            <a:spLocks noChangeArrowheads="1"/>
          </p:cNvSpPr>
          <p:nvPr/>
        </p:nvSpPr>
        <p:spPr bwMode="auto">
          <a:xfrm>
            <a:off x="914400" y="2286000"/>
            <a:ext cx="7620000" cy="3581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a:latin typeface="Courier New" charset="0"/>
              </a:rPr>
              <a:t>source DWORD COUNT DUP(?)</a:t>
            </a:r>
          </a:p>
          <a:p>
            <a:r>
              <a:rPr lang="en-US" sz="2000" b="1" dirty="0">
                <a:latin typeface="Courier New" charset="0"/>
              </a:rPr>
              <a:t>target DWORD COUNT DUP(?)</a:t>
            </a:r>
          </a:p>
          <a:p>
            <a:r>
              <a:rPr lang="en-US" sz="2000" b="1" dirty="0">
                <a:latin typeface="Courier New" charset="0"/>
              </a:rPr>
              <a:t>.code</a:t>
            </a:r>
          </a:p>
          <a:p>
            <a:r>
              <a:rPr lang="en-US" sz="2000" b="1" dirty="0" err="1">
                <a:latin typeface="Courier New" charset="0"/>
              </a:rPr>
              <a:t>mov</a:t>
            </a:r>
            <a:r>
              <a:rPr lang="en-US" sz="2000" b="1" dirty="0">
                <a:latin typeface="Courier New" charset="0"/>
              </a:rPr>
              <a:t> </a:t>
            </a:r>
            <a:r>
              <a:rPr lang="en-US" sz="2000" b="1" dirty="0" err="1">
                <a:latin typeface="Courier New" charset="0"/>
              </a:rPr>
              <a:t>ecx,</a:t>
            </a:r>
            <a:r>
              <a:rPr lang="en-US" sz="2000" b="1" dirty="0" err="1" smtClean="0">
                <a:latin typeface="Courier New" charset="0"/>
              </a:rPr>
              <a:t>COUNT</a:t>
            </a:r>
            <a:r>
              <a:rPr lang="en-US" sz="2000" b="1" dirty="0" smtClean="0">
                <a:latin typeface="Courier New" charset="0"/>
              </a:rPr>
              <a:t>             ; </a:t>
            </a:r>
            <a:r>
              <a:rPr lang="en-US" sz="2000" b="1" dirty="0">
                <a:latin typeface="Courier New" charset="0"/>
              </a:rPr>
              <a:t>repetition count</a:t>
            </a:r>
          </a:p>
          <a:p>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source</a:t>
            </a:r>
          </a:p>
          <a:p>
            <a:r>
              <a:rPr lang="en-US" sz="2000" b="1" dirty="0" err="1">
                <a:latin typeface="Courier New" charset="0"/>
              </a:rPr>
              <a:t>mov</a:t>
            </a:r>
            <a:r>
              <a:rPr lang="en-US" sz="2000" b="1" dirty="0">
                <a:latin typeface="Courier New" charset="0"/>
              </a:rPr>
              <a:t> </a:t>
            </a:r>
            <a:r>
              <a:rPr lang="en-US" sz="2000" b="1" dirty="0" err="1">
                <a:latin typeface="Courier New" charset="0"/>
              </a:rPr>
              <a:t>edi,OFFSET</a:t>
            </a:r>
            <a:r>
              <a:rPr lang="en-US" sz="2000" b="1" dirty="0">
                <a:latin typeface="Courier New" charset="0"/>
              </a:rPr>
              <a:t> target</a:t>
            </a:r>
          </a:p>
          <a:p>
            <a:r>
              <a:rPr lang="en-US" sz="2000" b="1" dirty="0" err="1" smtClean="0">
                <a:latin typeface="Courier New" charset="0"/>
              </a:rPr>
              <a:t>cld</a:t>
            </a:r>
            <a:r>
              <a:rPr lang="en-US" sz="2000" b="1" dirty="0" smtClean="0">
                <a:latin typeface="Courier New" charset="0"/>
              </a:rPr>
              <a:t>                       ; </a:t>
            </a:r>
            <a:r>
              <a:rPr lang="en-US" sz="2000" b="1" dirty="0">
                <a:latin typeface="Courier New" charset="0"/>
              </a:rPr>
              <a:t>direction = forward</a:t>
            </a:r>
          </a:p>
          <a:p>
            <a:r>
              <a:rPr lang="en-US" sz="2000" b="1" dirty="0" err="1">
                <a:latin typeface="Courier New" charset="0"/>
              </a:rPr>
              <a:t>repe</a:t>
            </a:r>
            <a:r>
              <a:rPr lang="en-US" sz="2000" b="1" dirty="0">
                <a:latin typeface="Courier New" charset="0"/>
              </a:rPr>
              <a:t> </a:t>
            </a:r>
            <a:r>
              <a:rPr lang="en-US" sz="2000" b="1" dirty="0" err="1" smtClean="0">
                <a:latin typeface="Courier New" charset="0"/>
              </a:rPr>
              <a:t>cmpsd</a:t>
            </a:r>
            <a:r>
              <a:rPr lang="en-US" sz="2000" b="1" dirty="0" smtClean="0">
                <a:latin typeface="Courier New" charset="0"/>
              </a:rPr>
              <a:t>                ; </a:t>
            </a:r>
            <a:r>
              <a:rPr lang="en-US" sz="2000" b="1" dirty="0">
                <a:latin typeface="Courier New" charset="0"/>
              </a:rPr>
              <a:t>repeat while equal</a:t>
            </a:r>
          </a:p>
        </p:txBody>
      </p:sp>
      <p:sp>
        <p:nvSpPr>
          <p:cNvPr id="101380"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Use a REPE (repeat while equal) prefix to compare corresponding elements of two arrays.</a:t>
            </a:r>
          </a:p>
        </p:txBody>
      </p:sp>
    </p:spTree>
    <p:extLst>
      <p:ext uri="{BB962C8B-B14F-4D97-AF65-F5344CB8AC3E}">
        <p14:creationId xmlns:p14="http://schemas.microsoft.com/office/powerpoint/2010/main" xmlns="" val="3160224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Example: Comparing Two Strings</a:t>
            </a:r>
            <a:r>
              <a:rPr lang="en-US" sz="2400"/>
              <a:t>  (1 of 3)</a:t>
            </a:r>
          </a:p>
        </p:txBody>
      </p:sp>
      <p:sp>
        <p:nvSpPr>
          <p:cNvPr id="102403" name="Text Box 3"/>
          <p:cNvSpPr txBox="1">
            <a:spLocks noChangeArrowheads="1"/>
          </p:cNvSpPr>
          <p:nvPr/>
        </p:nvSpPr>
        <p:spPr bwMode="auto">
          <a:xfrm>
            <a:off x="1219200" y="2895600"/>
            <a:ext cx="67056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1800" b="1" dirty="0">
                <a:latin typeface="Courier New" charset="0"/>
              </a:rPr>
              <a:t>.data</a:t>
            </a:r>
          </a:p>
          <a:p>
            <a:r>
              <a:rPr lang="en-US" sz="1800" b="1" dirty="0">
                <a:latin typeface="Courier New" charset="0"/>
              </a:rPr>
              <a:t>source BYTE "MARTIN "</a:t>
            </a:r>
          </a:p>
          <a:p>
            <a:r>
              <a:rPr lang="en-US" sz="1800" b="1" dirty="0" err="1">
                <a:latin typeface="Courier New" charset="0"/>
              </a:rPr>
              <a:t>dest</a:t>
            </a:r>
            <a:r>
              <a:rPr lang="en-US" sz="1800" b="1" dirty="0">
                <a:latin typeface="Courier New" charset="0"/>
              </a:rPr>
              <a:t> BYTE "MARTINEZ"</a:t>
            </a:r>
          </a:p>
          <a:p>
            <a:r>
              <a:rPr lang="en-US" sz="1800" b="1" dirty="0">
                <a:latin typeface="Courier New" charset="0"/>
              </a:rPr>
              <a:t>str1 BYTE "Source is smaller",0dh,0ah,0</a:t>
            </a:r>
          </a:p>
          <a:p>
            <a:r>
              <a:rPr lang="en-US" sz="1800" b="1" dirty="0">
                <a:latin typeface="Courier New" charset="0"/>
              </a:rPr>
              <a:t>str2 BYTE "Source is not smaller",0dh,0ah,0</a:t>
            </a:r>
          </a:p>
        </p:txBody>
      </p:sp>
      <p:sp>
        <p:nvSpPr>
          <p:cNvPr id="102404" name="Text Box 4"/>
          <p:cNvSpPr txBox="1">
            <a:spLocks noChangeArrowheads="1"/>
          </p:cNvSpPr>
          <p:nvPr/>
        </p:nvSpPr>
        <p:spPr bwMode="auto">
          <a:xfrm>
            <a:off x="609600" y="1066800"/>
            <a:ext cx="80010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r>
              <a:rPr lang="en-US" sz="2400" dirty="0">
                <a:latin typeface="Arial"/>
                <a:cs typeface="Arial"/>
              </a:rPr>
              <a:t>This program compares two strings (source and destination). It displays a message indicating whether the lexical value of the source string is less than the destination string.</a:t>
            </a:r>
          </a:p>
        </p:txBody>
      </p:sp>
      <p:grpSp>
        <p:nvGrpSpPr>
          <p:cNvPr id="102407" name="Group 7"/>
          <p:cNvGrpSpPr>
            <a:grpSpLocks/>
          </p:cNvGrpSpPr>
          <p:nvPr/>
        </p:nvGrpSpPr>
        <p:grpSpPr bwMode="auto">
          <a:xfrm>
            <a:off x="1143000" y="5029200"/>
            <a:ext cx="6705600" cy="1219200"/>
            <a:chOff x="720" y="3168"/>
            <a:chExt cx="4224" cy="768"/>
          </a:xfrm>
        </p:grpSpPr>
        <p:sp>
          <p:nvSpPr>
            <p:cNvPr id="102405" name="Text Box 5"/>
            <p:cNvSpPr txBox="1">
              <a:spLocks noChangeArrowheads="1"/>
            </p:cNvSpPr>
            <p:nvPr/>
          </p:nvSpPr>
          <p:spPr bwMode="auto">
            <a:xfrm>
              <a:off x="1632" y="3168"/>
              <a:ext cx="3312" cy="76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Source is smaller</a:t>
              </a:r>
            </a:p>
          </p:txBody>
        </p:sp>
        <p:sp>
          <p:nvSpPr>
            <p:cNvPr id="102406" name="Text Box 6"/>
            <p:cNvSpPr txBox="1">
              <a:spLocks noChangeArrowheads="1"/>
            </p:cNvSpPr>
            <p:nvPr/>
          </p:nvSpPr>
          <p:spPr bwMode="auto">
            <a:xfrm>
              <a:off x="720" y="3264"/>
              <a:ext cx="1008" cy="6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Screen output:</a:t>
              </a:r>
            </a:p>
          </p:txBody>
        </p:sp>
      </p:grpSp>
    </p:spTree>
    <p:extLst>
      <p:ext uri="{BB962C8B-B14F-4D97-AF65-F5344CB8AC3E}">
        <p14:creationId xmlns:p14="http://schemas.microsoft.com/office/powerpoint/2010/main" xmlns="" val="125982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dissolve">
                                      <p:cBhvr>
                                        <p:cTn id="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Example: Comparing Two Strings</a:t>
            </a:r>
            <a:r>
              <a:rPr lang="en-US" sz="2400"/>
              <a:t>  (2 of 3)</a:t>
            </a:r>
            <a:endParaRPr lang="en-US"/>
          </a:p>
        </p:txBody>
      </p:sp>
      <p:sp>
        <p:nvSpPr>
          <p:cNvPr id="107523" name="Text Box 3"/>
          <p:cNvSpPr txBox="1">
            <a:spLocks noChangeArrowheads="1"/>
          </p:cNvSpPr>
          <p:nvPr/>
        </p:nvSpPr>
        <p:spPr bwMode="auto">
          <a:xfrm>
            <a:off x="533400" y="990600"/>
            <a:ext cx="8153400" cy="556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6013" algn="l"/>
              </a:tabLst>
              <a:defRPr sz="2400">
                <a:solidFill>
                  <a:schemeClr val="tx1"/>
                </a:solidFill>
                <a:latin typeface="Times New Roman" charset="0"/>
                <a:ea typeface="ＭＳ Ｐゴシック" charset="0"/>
              </a:defRPr>
            </a:lvl1pPr>
            <a:lvl2pPr>
              <a:tabLst>
                <a:tab pos="457200" algn="l"/>
                <a:tab pos="3656013" algn="l"/>
              </a:tabLst>
              <a:defRPr sz="2400">
                <a:solidFill>
                  <a:schemeClr val="tx1"/>
                </a:solidFill>
                <a:latin typeface="Times New Roman" charset="0"/>
                <a:ea typeface="ＭＳ Ｐゴシック" charset="0"/>
              </a:defRPr>
            </a:lvl2pPr>
            <a:lvl3pPr>
              <a:tabLst>
                <a:tab pos="457200" algn="l"/>
                <a:tab pos="3656013" algn="l"/>
              </a:tabLst>
              <a:defRPr sz="2400">
                <a:solidFill>
                  <a:schemeClr val="tx1"/>
                </a:solidFill>
                <a:latin typeface="Times New Roman" charset="0"/>
                <a:ea typeface="ＭＳ Ｐゴシック" charset="0"/>
              </a:defRPr>
            </a:lvl3pPr>
            <a:lvl4pPr>
              <a:tabLst>
                <a:tab pos="457200" algn="l"/>
                <a:tab pos="3656013" algn="l"/>
              </a:tabLst>
              <a:defRPr sz="2400">
                <a:solidFill>
                  <a:schemeClr val="tx1"/>
                </a:solidFill>
                <a:latin typeface="Times New Roman" charset="0"/>
                <a:ea typeface="ＭＳ Ｐゴシック" charset="0"/>
              </a:defRPr>
            </a:lvl4pPr>
            <a:lvl5pPr>
              <a:tabLst>
                <a:tab pos="457200" algn="l"/>
                <a:tab pos="365601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601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601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601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6013" algn="l"/>
              </a:tabLst>
              <a:defRPr sz="2400">
                <a:solidFill>
                  <a:schemeClr val="tx1"/>
                </a:solidFill>
                <a:latin typeface="Times New Roman" charset="0"/>
                <a:ea typeface="ＭＳ Ｐゴシック" charset="0"/>
              </a:defRPr>
            </a:lvl9pPr>
          </a:lstStyle>
          <a:p>
            <a:r>
              <a:rPr lang="en-US" sz="2000" b="1" dirty="0">
                <a:latin typeface="Courier New" charset="0"/>
              </a:rPr>
              <a:t>.code</a:t>
            </a:r>
          </a:p>
          <a:p>
            <a:r>
              <a:rPr lang="en-US" sz="2000" b="1" dirty="0">
                <a:latin typeface="Courier New" charset="0"/>
              </a:rPr>
              <a:t>main PROC</a:t>
            </a:r>
          </a:p>
          <a:p>
            <a:pPr lvl="1"/>
            <a:r>
              <a:rPr lang="en-US" sz="2000" b="1" dirty="0" err="1" smtClean="0">
                <a:latin typeface="Courier New" charset="0"/>
              </a:rPr>
              <a:t>cld</a:t>
            </a:r>
            <a:r>
              <a:rPr lang="en-US" sz="2000" b="1" dirty="0" smtClean="0">
                <a:latin typeface="Courier New" charset="0"/>
              </a:rPr>
              <a:t>                  ; </a:t>
            </a:r>
            <a:r>
              <a:rPr lang="en-US" sz="2000" b="1" dirty="0">
                <a:latin typeface="Courier New" charset="0"/>
              </a:rPr>
              <a:t>direction = forward</a:t>
            </a:r>
          </a:p>
          <a:p>
            <a:pPr lvl="1"/>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source</a:t>
            </a:r>
          </a:p>
          <a:p>
            <a:pPr lvl="1"/>
            <a:r>
              <a:rPr lang="en-US" sz="2000" b="1" dirty="0" err="1">
                <a:latin typeface="Courier New" charset="0"/>
              </a:rPr>
              <a:t>mov</a:t>
            </a:r>
            <a:r>
              <a:rPr lang="en-US" sz="2000" b="1" dirty="0">
                <a:latin typeface="Courier New" charset="0"/>
              </a:rPr>
              <a:t> </a:t>
            </a:r>
            <a:r>
              <a:rPr lang="en-US" sz="2000" b="1" dirty="0" err="1">
                <a:latin typeface="Courier New" charset="0"/>
              </a:rPr>
              <a:t>edi,OFFSET</a:t>
            </a:r>
            <a:r>
              <a:rPr lang="en-US" sz="2000" b="1" dirty="0">
                <a:latin typeface="Courier New" charset="0"/>
              </a:rPr>
              <a:t> </a:t>
            </a:r>
            <a:r>
              <a:rPr lang="en-US" sz="2000" b="1" dirty="0" err="1">
                <a:latin typeface="Courier New" charset="0"/>
              </a:rPr>
              <a:t>dest</a:t>
            </a:r>
            <a:endParaRPr lang="en-US" sz="2000" b="1" dirty="0">
              <a:latin typeface="Courier New" charset="0"/>
            </a:endParaRPr>
          </a:p>
          <a:p>
            <a:pPr lvl="1"/>
            <a:r>
              <a:rPr lang="en-US" sz="2000" b="1" dirty="0" err="1">
                <a:latin typeface="Courier New" charset="0"/>
              </a:rPr>
              <a:t>mov</a:t>
            </a:r>
            <a:r>
              <a:rPr lang="en-US" sz="2000" b="1" dirty="0">
                <a:latin typeface="Courier New" charset="0"/>
              </a:rPr>
              <a:t> </a:t>
            </a:r>
            <a:r>
              <a:rPr lang="en-US" sz="2000" b="1" dirty="0" err="1">
                <a:latin typeface="Courier New" charset="0"/>
              </a:rPr>
              <a:t>ecx,LENGTHOF</a:t>
            </a:r>
            <a:r>
              <a:rPr lang="en-US" sz="2000" b="1" dirty="0">
                <a:latin typeface="Courier New" charset="0"/>
              </a:rPr>
              <a:t> source</a:t>
            </a:r>
          </a:p>
          <a:p>
            <a:pPr lvl="1"/>
            <a:r>
              <a:rPr lang="en-US" sz="2000" b="1" dirty="0" err="1">
                <a:latin typeface="Courier New" charset="0"/>
              </a:rPr>
              <a:t>repe</a:t>
            </a:r>
            <a:r>
              <a:rPr lang="en-US" sz="2000" b="1" dirty="0">
                <a:latin typeface="Courier New" charset="0"/>
              </a:rPr>
              <a:t> </a:t>
            </a:r>
            <a:r>
              <a:rPr lang="en-US" sz="2000" b="1" dirty="0" err="1">
                <a:latin typeface="Courier New" charset="0"/>
              </a:rPr>
              <a:t>cmpsb</a:t>
            </a:r>
            <a:endParaRPr lang="en-US" sz="2000" b="1" dirty="0">
              <a:latin typeface="Courier New" charset="0"/>
            </a:endParaRPr>
          </a:p>
          <a:p>
            <a:pPr lvl="1"/>
            <a:r>
              <a:rPr lang="en-US" sz="2000" b="1" dirty="0" err="1">
                <a:latin typeface="Courier New" charset="0"/>
              </a:rPr>
              <a:t>jb</a:t>
            </a:r>
            <a:r>
              <a:rPr lang="en-US" sz="2000" b="1" dirty="0">
                <a:latin typeface="Courier New" charset="0"/>
              </a:rPr>
              <a:t> </a:t>
            </a:r>
            <a:r>
              <a:rPr lang="en-US" sz="2000" b="1" dirty="0" err="1">
                <a:latin typeface="Courier New" charset="0"/>
              </a:rPr>
              <a:t>source_smaller</a:t>
            </a:r>
            <a:endParaRPr lang="en-US" sz="2000" b="1" dirty="0">
              <a:latin typeface="Courier New" charset="0"/>
            </a:endParaRPr>
          </a:p>
          <a:p>
            <a:pPr lvl="1"/>
            <a:r>
              <a:rPr lang="en-US" sz="2000" b="1" dirty="0" err="1">
                <a:latin typeface="Courier New" charset="0"/>
              </a:rPr>
              <a:t>mov</a:t>
            </a:r>
            <a:r>
              <a:rPr lang="en-US" sz="2000" b="1" dirty="0">
                <a:latin typeface="Courier New" charset="0"/>
              </a:rPr>
              <a:t> </a:t>
            </a:r>
            <a:r>
              <a:rPr lang="en-US" sz="2000" b="1" dirty="0" err="1">
                <a:latin typeface="Courier New" charset="0"/>
              </a:rPr>
              <a:t>edx,OFFSET</a:t>
            </a:r>
            <a:r>
              <a:rPr lang="en-US" sz="2000" b="1" dirty="0">
                <a:latin typeface="Courier New" charset="0"/>
              </a:rPr>
              <a:t> </a:t>
            </a:r>
            <a:r>
              <a:rPr lang="en-US" sz="2000" b="1" dirty="0" smtClean="0">
                <a:latin typeface="Courier New" charset="0"/>
              </a:rPr>
              <a:t>str2  ; </a:t>
            </a:r>
            <a:r>
              <a:rPr lang="en-US" sz="2000" b="1" dirty="0">
                <a:latin typeface="Courier New" charset="0"/>
              </a:rPr>
              <a:t>"source is not smaller"</a:t>
            </a:r>
          </a:p>
          <a:p>
            <a:pPr lvl="1"/>
            <a:r>
              <a:rPr lang="en-US" sz="2000" b="1" dirty="0" err="1">
                <a:latin typeface="Courier New" charset="0"/>
              </a:rPr>
              <a:t>jmp</a:t>
            </a:r>
            <a:r>
              <a:rPr lang="en-US" sz="2000" b="1" dirty="0">
                <a:latin typeface="Courier New" charset="0"/>
              </a:rPr>
              <a:t> done</a:t>
            </a:r>
          </a:p>
          <a:p>
            <a:r>
              <a:rPr lang="en-US" sz="2000" b="1" dirty="0" err="1">
                <a:latin typeface="Courier New" charset="0"/>
              </a:rPr>
              <a:t>source_smaller</a:t>
            </a:r>
            <a:r>
              <a:rPr lang="en-US" sz="2000" b="1" dirty="0">
                <a:latin typeface="Courier New" charset="0"/>
              </a:rPr>
              <a:t>:</a:t>
            </a:r>
          </a:p>
          <a:p>
            <a:pPr lvl="1"/>
            <a:r>
              <a:rPr lang="en-US" sz="2000" b="1" dirty="0" err="1">
                <a:latin typeface="Courier New" charset="0"/>
              </a:rPr>
              <a:t>mov</a:t>
            </a:r>
            <a:r>
              <a:rPr lang="en-US" sz="2000" b="1" dirty="0">
                <a:latin typeface="Courier New" charset="0"/>
              </a:rPr>
              <a:t> </a:t>
            </a:r>
            <a:r>
              <a:rPr lang="en-US" sz="2000" b="1" dirty="0" err="1">
                <a:latin typeface="Courier New" charset="0"/>
              </a:rPr>
              <a:t>edx,OFFSET</a:t>
            </a:r>
            <a:r>
              <a:rPr lang="en-US" sz="2000" b="1" dirty="0">
                <a:latin typeface="Courier New" charset="0"/>
              </a:rPr>
              <a:t> </a:t>
            </a:r>
            <a:r>
              <a:rPr lang="en-US" sz="2000" b="1" dirty="0" smtClean="0">
                <a:latin typeface="Courier New" charset="0"/>
              </a:rPr>
              <a:t>str1  ; </a:t>
            </a:r>
            <a:r>
              <a:rPr lang="en-US" sz="2000" b="1" dirty="0">
                <a:latin typeface="Courier New" charset="0"/>
              </a:rPr>
              <a:t>"source is smaller"</a:t>
            </a:r>
          </a:p>
          <a:p>
            <a:r>
              <a:rPr lang="en-US" sz="2000" b="1" dirty="0">
                <a:latin typeface="Courier New" charset="0"/>
              </a:rPr>
              <a:t>done:</a:t>
            </a:r>
          </a:p>
          <a:p>
            <a:pPr lvl="1"/>
            <a:r>
              <a:rPr lang="en-US" sz="2000" b="1" dirty="0">
                <a:latin typeface="Courier New" charset="0"/>
              </a:rPr>
              <a:t>call </a:t>
            </a:r>
            <a:r>
              <a:rPr lang="en-US" sz="2000" b="1" dirty="0" err="1">
                <a:latin typeface="Courier New" charset="0"/>
              </a:rPr>
              <a:t>WriteString</a:t>
            </a:r>
            <a:endParaRPr lang="en-US" sz="2000" b="1" dirty="0">
              <a:latin typeface="Courier New" charset="0"/>
            </a:endParaRPr>
          </a:p>
          <a:p>
            <a:pPr lvl="1"/>
            <a:r>
              <a:rPr lang="en-US" sz="2000" b="1" dirty="0">
                <a:latin typeface="Courier New" charset="0"/>
              </a:rPr>
              <a:t>exit</a:t>
            </a:r>
          </a:p>
          <a:p>
            <a:r>
              <a:rPr lang="en-US" sz="2000" b="1" dirty="0">
                <a:latin typeface="Courier New" charset="0"/>
              </a:rPr>
              <a:t>main ENDP</a:t>
            </a:r>
          </a:p>
          <a:p>
            <a:r>
              <a:rPr lang="en-US" sz="2000" b="1" dirty="0">
                <a:latin typeface="Courier New" charset="0"/>
              </a:rPr>
              <a:t>END main</a:t>
            </a:r>
          </a:p>
        </p:txBody>
      </p:sp>
    </p:spTree>
    <p:extLst>
      <p:ext uri="{BB962C8B-B14F-4D97-AF65-F5344CB8AC3E}">
        <p14:creationId xmlns:p14="http://schemas.microsoft.com/office/powerpoint/2010/main" xmlns="" val="31580988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Example: Comparing Two Strings</a:t>
            </a:r>
            <a:r>
              <a:rPr lang="en-US" sz="2400"/>
              <a:t>  (3 of 3)</a:t>
            </a:r>
          </a:p>
        </p:txBody>
      </p:sp>
      <p:sp>
        <p:nvSpPr>
          <p:cNvPr id="113667" name="Rectangle 3"/>
          <p:cNvSpPr>
            <a:spLocks noGrp="1" noChangeArrowheads="1"/>
          </p:cNvSpPr>
          <p:nvPr>
            <p:ph type="body" idx="1"/>
          </p:nvPr>
        </p:nvSpPr>
        <p:spPr>
          <a:xfrm>
            <a:off x="685800" y="1143000"/>
            <a:ext cx="7772400" cy="990600"/>
          </a:xfrm>
        </p:spPr>
        <p:txBody>
          <a:bodyPr/>
          <a:lstStyle/>
          <a:p>
            <a:pPr>
              <a:lnSpc>
                <a:spcPct val="110000"/>
              </a:lnSpc>
            </a:pPr>
            <a:r>
              <a:rPr lang="en-US" dirty="0"/>
              <a:t>The following diagram shows the final values of ESI and EDI after comparing the strings:</a:t>
            </a:r>
          </a:p>
        </p:txBody>
      </p:sp>
      <p:graphicFrame>
        <p:nvGraphicFramePr>
          <p:cNvPr id="113668" name="Object 4"/>
          <p:cNvGraphicFramePr>
            <a:graphicFrameLocks noChangeAspect="1"/>
          </p:cNvGraphicFramePr>
          <p:nvPr>
            <p:extLst>
              <p:ext uri="{D42A27DB-BD31-4B8C-83A1-F6EECF244321}">
                <p14:modId xmlns:p14="http://schemas.microsoft.com/office/powerpoint/2010/main" xmlns="" val="553341304"/>
              </p:ext>
            </p:extLst>
          </p:nvPr>
        </p:nvGraphicFramePr>
        <p:xfrm>
          <a:off x="38931" y="2438400"/>
          <a:ext cx="9105144" cy="2819400"/>
        </p:xfrm>
        <a:graphic>
          <a:graphicData uri="http://schemas.openxmlformats.org/presentationml/2006/ole">
            <p:oleObj spid="_x0000_s98351" name="VISIO" r:id="rId3" imgW="4582668" imgH="1417320" progId="">
              <p:embed/>
            </p:oleObj>
          </a:graphicData>
        </a:graphic>
      </p:graphicFrame>
    </p:spTree>
    <p:extLst>
      <p:ext uri="{BB962C8B-B14F-4D97-AF65-F5344CB8AC3E}">
        <p14:creationId xmlns:p14="http://schemas.microsoft.com/office/powerpoint/2010/main" xmlns="" val="2603186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smtClean="0"/>
              <a:t>Drill . </a:t>
            </a:r>
            <a:r>
              <a:rPr lang="en-US" dirty="0"/>
              <a:t>. .</a:t>
            </a:r>
          </a:p>
        </p:txBody>
      </p:sp>
      <p:sp>
        <p:nvSpPr>
          <p:cNvPr id="109571" name="Rectangle 3"/>
          <p:cNvSpPr>
            <a:spLocks noGrp="1" noChangeArrowheads="1"/>
          </p:cNvSpPr>
          <p:nvPr>
            <p:ph type="body" idx="1"/>
          </p:nvPr>
        </p:nvSpPr>
        <p:spPr>
          <a:xfrm>
            <a:off x="685800" y="1143000"/>
            <a:ext cx="7772400" cy="2438400"/>
          </a:xfrm>
        </p:spPr>
        <p:txBody>
          <a:bodyPr>
            <a:normAutofit/>
          </a:bodyPr>
          <a:lstStyle/>
          <a:p>
            <a:pPr>
              <a:lnSpc>
                <a:spcPct val="110000"/>
              </a:lnSpc>
              <a:spcBef>
                <a:spcPts val="2400"/>
              </a:spcBef>
            </a:pPr>
            <a:r>
              <a:rPr lang="en-US" dirty="0"/>
              <a:t>Modify the String Comparison program from the previous two slides. Prompt the user for both the source and destination strings.</a:t>
            </a:r>
          </a:p>
          <a:p>
            <a:pPr>
              <a:lnSpc>
                <a:spcPct val="110000"/>
              </a:lnSpc>
              <a:spcBef>
                <a:spcPts val="2400"/>
              </a:spcBef>
            </a:pPr>
            <a:r>
              <a:rPr lang="en-US" dirty="0"/>
              <a:t>Sample output:</a:t>
            </a:r>
          </a:p>
        </p:txBody>
      </p:sp>
      <p:sp>
        <p:nvSpPr>
          <p:cNvPr id="109572" name="Text Box 4"/>
          <p:cNvSpPr txBox="1">
            <a:spLocks noChangeArrowheads="1"/>
          </p:cNvSpPr>
          <p:nvPr/>
        </p:nvSpPr>
        <p:spPr bwMode="auto">
          <a:xfrm>
            <a:off x="1143000" y="3810000"/>
            <a:ext cx="7010400" cy="18288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Input first string:  ABCDEFG</a:t>
            </a:r>
          </a:p>
          <a:p>
            <a:r>
              <a:rPr lang="en-US" sz="2000" b="1" dirty="0">
                <a:latin typeface="Courier New" charset="0"/>
              </a:rPr>
              <a:t>Input second string: ABCDDG</a:t>
            </a:r>
          </a:p>
          <a:p>
            <a:endParaRPr lang="en-US" sz="2000" b="1" dirty="0">
              <a:latin typeface="Courier New" charset="0"/>
            </a:endParaRPr>
          </a:p>
          <a:p>
            <a:r>
              <a:rPr lang="en-US" sz="2000" b="1" dirty="0">
                <a:latin typeface="Courier New" charset="0"/>
              </a:rPr>
              <a:t>The first string is not smaller.</a:t>
            </a:r>
          </a:p>
        </p:txBody>
      </p:sp>
    </p:spTree>
    <p:extLst>
      <p:ext uri="{BB962C8B-B14F-4D97-AF65-F5344CB8AC3E}">
        <p14:creationId xmlns:p14="http://schemas.microsoft.com/office/powerpoint/2010/main" xmlns="" val="686953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SCASB, SCASW, and SCASD</a:t>
            </a:r>
          </a:p>
        </p:txBody>
      </p:sp>
      <p:sp>
        <p:nvSpPr>
          <p:cNvPr id="81923" name="Rectangle 3"/>
          <p:cNvSpPr>
            <a:spLocks noGrp="1" noChangeArrowheads="1"/>
          </p:cNvSpPr>
          <p:nvPr>
            <p:ph type="body" idx="1"/>
          </p:nvPr>
        </p:nvSpPr>
        <p:spPr>
          <a:xfrm>
            <a:off x="609600" y="1371600"/>
            <a:ext cx="8001000" cy="4267200"/>
          </a:xfrm>
        </p:spPr>
        <p:txBody>
          <a:bodyPr>
            <a:normAutofit/>
          </a:bodyPr>
          <a:lstStyle/>
          <a:p>
            <a:pPr>
              <a:spcBef>
                <a:spcPts val="2000"/>
              </a:spcBef>
            </a:pPr>
            <a:r>
              <a:rPr lang="en-US" dirty="0"/>
              <a:t>The SCASB, SCASW, and SCASD instructions compare a value in AL/AX/EAX to a byte, word, or </a:t>
            </a:r>
            <a:r>
              <a:rPr lang="en-US" dirty="0" err="1"/>
              <a:t>doubleword</a:t>
            </a:r>
            <a:r>
              <a:rPr lang="en-US" dirty="0"/>
              <a:t>, respectively, addressed by EDI.</a:t>
            </a:r>
          </a:p>
          <a:p>
            <a:pPr>
              <a:spcBef>
                <a:spcPts val="2000"/>
              </a:spcBef>
            </a:pPr>
            <a:r>
              <a:rPr lang="en-US" dirty="0"/>
              <a:t>Useful types of searches:</a:t>
            </a:r>
          </a:p>
          <a:p>
            <a:pPr lvl="1">
              <a:spcBef>
                <a:spcPts val="2000"/>
              </a:spcBef>
            </a:pPr>
            <a:r>
              <a:rPr lang="en-US" dirty="0"/>
              <a:t>Search for a specific element in a long string or array.</a:t>
            </a:r>
          </a:p>
          <a:p>
            <a:pPr lvl="1">
              <a:spcBef>
                <a:spcPts val="2000"/>
              </a:spcBef>
            </a:pPr>
            <a:r>
              <a:rPr lang="en-US" dirty="0"/>
              <a:t>Search for the first element that does not match a given value.</a:t>
            </a:r>
          </a:p>
        </p:txBody>
      </p:sp>
    </p:spTree>
    <p:extLst>
      <p:ext uri="{BB962C8B-B14F-4D97-AF65-F5344CB8AC3E}">
        <p14:creationId xmlns:p14="http://schemas.microsoft.com/office/powerpoint/2010/main" xmlns="" val="3871661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SCASB Example</a:t>
            </a:r>
          </a:p>
        </p:txBody>
      </p:sp>
      <p:sp>
        <p:nvSpPr>
          <p:cNvPr id="103427" name="Text Box 3"/>
          <p:cNvSpPr txBox="1">
            <a:spLocks noChangeArrowheads="1"/>
          </p:cNvSpPr>
          <p:nvPr/>
        </p:nvSpPr>
        <p:spPr bwMode="auto">
          <a:xfrm>
            <a:off x="838200" y="1752600"/>
            <a:ext cx="7620000" cy="3810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a:latin typeface="Courier New" charset="0"/>
              </a:rPr>
              <a:t>alpha BYTE "ABCDEFGH",0</a:t>
            </a:r>
          </a:p>
          <a:p>
            <a:r>
              <a:rPr lang="en-US" sz="2000" b="1" dirty="0">
                <a:latin typeface="Courier New" charset="0"/>
              </a:rPr>
              <a:t>.code</a:t>
            </a:r>
          </a:p>
          <a:p>
            <a:r>
              <a:rPr lang="en-US" sz="2000" b="1" dirty="0" err="1">
                <a:latin typeface="Courier New" charset="0"/>
              </a:rPr>
              <a:t>mov</a:t>
            </a:r>
            <a:r>
              <a:rPr lang="en-US" sz="2000" b="1" dirty="0">
                <a:latin typeface="Courier New" charset="0"/>
              </a:rPr>
              <a:t> </a:t>
            </a:r>
            <a:r>
              <a:rPr lang="en-US" sz="2000" b="1" dirty="0" err="1">
                <a:latin typeface="Courier New" charset="0"/>
              </a:rPr>
              <a:t>edi,OFFSET</a:t>
            </a:r>
            <a:r>
              <a:rPr lang="en-US" sz="2000" b="1" dirty="0">
                <a:latin typeface="Courier New" charset="0"/>
              </a:rPr>
              <a:t> alpha</a:t>
            </a:r>
          </a:p>
          <a:p>
            <a:r>
              <a:rPr lang="en-US" sz="2000" b="1" dirty="0" err="1">
                <a:latin typeface="Courier New" charset="0"/>
              </a:rPr>
              <a:t>mov</a:t>
            </a:r>
            <a:r>
              <a:rPr lang="en-US" sz="2000" b="1" dirty="0">
                <a:latin typeface="Courier New" charset="0"/>
              </a:rPr>
              <a:t> </a:t>
            </a:r>
            <a:r>
              <a:rPr lang="en-US" sz="2000" b="1" dirty="0" err="1">
                <a:latin typeface="Courier New" charset="0"/>
              </a:rPr>
              <a:t>al,'</a:t>
            </a:r>
            <a:r>
              <a:rPr lang="en-US" sz="2000" b="1" dirty="0" err="1" smtClean="0">
                <a:latin typeface="Courier New" charset="0"/>
              </a:rPr>
              <a:t>F</a:t>
            </a:r>
            <a:r>
              <a:rPr lang="en-US" sz="2000" b="1" dirty="0" smtClean="0">
                <a:latin typeface="Courier New" charset="0"/>
              </a:rPr>
              <a:t>’           ; </a:t>
            </a:r>
            <a:r>
              <a:rPr lang="en-US" sz="2000" b="1" dirty="0">
                <a:latin typeface="Courier New" charset="0"/>
              </a:rPr>
              <a:t>search for 'F'</a:t>
            </a:r>
          </a:p>
          <a:p>
            <a:r>
              <a:rPr lang="en-US" sz="2000" b="1" dirty="0" err="1">
                <a:latin typeface="Courier New" charset="0"/>
              </a:rPr>
              <a:t>mov</a:t>
            </a:r>
            <a:r>
              <a:rPr lang="en-US" sz="2000" b="1" dirty="0">
                <a:latin typeface="Courier New" charset="0"/>
              </a:rPr>
              <a:t> </a:t>
            </a:r>
            <a:r>
              <a:rPr lang="en-US" sz="2000" b="1" dirty="0" err="1">
                <a:latin typeface="Courier New" charset="0"/>
              </a:rPr>
              <a:t>ecx,LENGTHOF</a:t>
            </a:r>
            <a:r>
              <a:rPr lang="en-US" sz="2000" b="1" dirty="0">
                <a:latin typeface="Courier New" charset="0"/>
              </a:rPr>
              <a:t> alpha</a:t>
            </a:r>
          </a:p>
          <a:p>
            <a:r>
              <a:rPr lang="en-US" sz="2000" b="1" dirty="0" err="1">
                <a:latin typeface="Courier New" charset="0"/>
              </a:rPr>
              <a:t>cld</a:t>
            </a:r>
            <a:endParaRPr lang="en-US" sz="2000" b="1" dirty="0">
              <a:latin typeface="Courier New" charset="0"/>
            </a:endParaRPr>
          </a:p>
          <a:p>
            <a:r>
              <a:rPr lang="en-US" sz="2000" b="1" dirty="0" err="1">
                <a:latin typeface="Courier New" charset="0"/>
              </a:rPr>
              <a:t>repne</a:t>
            </a:r>
            <a:r>
              <a:rPr lang="en-US" sz="2000" b="1" dirty="0">
                <a:latin typeface="Courier New" charset="0"/>
              </a:rPr>
              <a:t> </a:t>
            </a:r>
            <a:r>
              <a:rPr lang="en-US" sz="2000" b="1" dirty="0" err="1" smtClean="0">
                <a:latin typeface="Courier New" charset="0"/>
              </a:rPr>
              <a:t>scasb</a:t>
            </a:r>
            <a:r>
              <a:rPr lang="en-US" sz="2000" b="1" dirty="0" smtClean="0">
                <a:latin typeface="Courier New" charset="0"/>
              </a:rPr>
              <a:t>          ; </a:t>
            </a:r>
            <a:r>
              <a:rPr lang="en-US" sz="2000" b="1" dirty="0">
                <a:latin typeface="Courier New" charset="0"/>
              </a:rPr>
              <a:t>repeat while not equal</a:t>
            </a:r>
          </a:p>
          <a:p>
            <a:r>
              <a:rPr lang="en-US" sz="2000" b="1" dirty="0" err="1">
                <a:latin typeface="Courier New" charset="0"/>
              </a:rPr>
              <a:t>jnz</a:t>
            </a:r>
            <a:r>
              <a:rPr lang="en-US" sz="2000" b="1" dirty="0">
                <a:latin typeface="Courier New" charset="0"/>
              </a:rPr>
              <a:t> quit</a:t>
            </a:r>
          </a:p>
          <a:p>
            <a:r>
              <a:rPr lang="en-US" sz="2000" b="1" dirty="0" err="1">
                <a:latin typeface="Courier New" charset="0"/>
              </a:rPr>
              <a:t>dec</a:t>
            </a:r>
            <a:r>
              <a:rPr lang="en-US" sz="2000" b="1" dirty="0">
                <a:latin typeface="Courier New" charset="0"/>
              </a:rPr>
              <a:t> </a:t>
            </a:r>
            <a:r>
              <a:rPr lang="en-US" sz="2000" b="1" dirty="0" err="1" smtClean="0">
                <a:latin typeface="Courier New" charset="0"/>
              </a:rPr>
              <a:t>edi</a:t>
            </a:r>
            <a:r>
              <a:rPr lang="en-US" sz="2000" b="1" dirty="0">
                <a:latin typeface="Courier New" charset="0"/>
              </a:rPr>
              <a:t> </a:t>
            </a:r>
            <a:r>
              <a:rPr lang="en-US" sz="2000" b="1" dirty="0" smtClean="0">
                <a:latin typeface="Courier New" charset="0"/>
              </a:rPr>
              <a:t>             ; </a:t>
            </a:r>
            <a:r>
              <a:rPr lang="en-US" sz="2000" b="1" dirty="0">
                <a:latin typeface="Courier New" charset="0"/>
              </a:rPr>
              <a:t>EDI points to 'F'</a:t>
            </a:r>
          </a:p>
        </p:txBody>
      </p:sp>
      <p:sp>
        <p:nvSpPr>
          <p:cNvPr id="103428" name="Text Box 4"/>
          <p:cNvSpPr txBox="1">
            <a:spLocks noChangeArrowheads="1"/>
          </p:cNvSpPr>
          <p:nvPr/>
        </p:nvSpPr>
        <p:spPr bwMode="auto">
          <a:xfrm>
            <a:off x="685800" y="1066800"/>
            <a:ext cx="76962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Search for the letter 'F' in a string named </a:t>
            </a:r>
            <a:r>
              <a:rPr lang="en-US" sz="2400" dirty="0">
                <a:solidFill>
                  <a:srgbClr val="0000FF"/>
                </a:solidFill>
                <a:latin typeface="Arial"/>
                <a:cs typeface="Arial"/>
              </a:rPr>
              <a:t>alpha</a:t>
            </a:r>
            <a:r>
              <a:rPr lang="en-US" sz="2400" dirty="0">
                <a:latin typeface="Arial"/>
                <a:cs typeface="Arial"/>
              </a:rPr>
              <a:t>:</a:t>
            </a:r>
          </a:p>
        </p:txBody>
      </p:sp>
      <p:sp>
        <p:nvSpPr>
          <p:cNvPr id="103429" name="Text Box 5"/>
          <p:cNvSpPr txBox="1">
            <a:spLocks noChangeArrowheads="1"/>
          </p:cNvSpPr>
          <p:nvPr/>
        </p:nvSpPr>
        <p:spPr bwMode="auto">
          <a:xfrm>
            <a:off x="773725" y="5867400"/>
            <a:ext cx="7772400" cy="64633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What is the purpose of the JNZ instruction?</a:t>
            </a:r>
          </a:p>
        </p:txBody>
      </p:sp>
    </p:spTree>
    <p:extLst>
      <p:ext uri="{BB962C8B-B14F-4D97-AF65-F5344CB8AC3E}">
        <p14:creationId xmlns:p14="http://schemas.microsoft.com/office/powerpoint/2010/main" xmlns="" val="3963414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box(in)">
                                      <p:cBhvr>
                                        <p:cTn id="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STOSB, STOSW, and STOSD</a:t>
            </a:r>
          </a:p>
        </p:txBody>
      </p:sp>
      <p:sp>
        <p:nvSpPr>
          <p:cNvPr id="82947" name="Rectangle 3"/>
          <p:cNvSpPr>
            <a:spLocks noGrp="1" noChangeArrowheads="1"/>
          </p:cNvSpPr>
          <p:nvPr>
            <p:ph type="body" idx="1"/>
          </p:nvPr>
        </p:nvSpPr>
        <p:spPr>
          <a:xfrm>
            <a:off x="685800" y="1143000"/>
            <a:ext cx="7772400" cy="2133600"/>
          </a:xfrm>
        </p:spPr>
        <p:txBody>
          <a:bodyPr/>
          <a:lstStyle/>
          <a:p>
            <a:pPr>
              <a:spcBef>
                <a:spcPts val="2000"/>
              </a:spcBef>
            </a:pPr>
            <a:r>
              <a:rPr lang="en-US" dirty="0"/>
              <a:t>The STOSB, STOSW, and STOSD instructions store the contents of AL/AX/EAX, respectively, in memory at the offset pointed to by EDI.</a:t>
            </a:r>
          </a:p>
          <a:p>
            <a:pPr>
              <a:spcBef>
                <a:spcPts val="2000"/>
              </a:spcBef>
            </a:pPr>
            <a:r>
              <a:rPr lang="en-US" dirty="0"/>
              <a:t>Example: fill an array with 0FFh</a:t>
            </a:r>
          </a:p>
        </p:txBody>
      </p:sp>
      <p:sp>
        <p:nvSpPr>
          <p:cNvPr id="82948" name="Text Box 4"/>
          <p:cNvSpPr txBox="1">
            <a:spLocks noChangeArrowheads="1"/>
          </p:cNvSpPr>
          <p:nvPr/>
        </p:nvSpPr>
        <p:spPr bwMode="auto">
          <a:xfrm>
            <a:off x="762000" y="3429000"/>
            <a:ext cx="7772400" cy="3048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1800" b="1" dirty="0">
                <a:latin typeface="Courier New" charset="0"/>
              </a:rPr>
              <a:t>.data</a:t>
            </a:r>
          </a:p>
          <a:p>
            <a:r>
              <a:rPr lang="en-US" sz="1800" b="1" dirty="0">
                <a:latin typeface="Courier New" charset="0"/>
              </a:rPr>
              <a:t>Count = 100</a:t>
            </a:r>
          </a:p>
          <a:p>
            <a:r>
              <a:rPr lang="en-US" sz="1800" b="1" dirty="0">
                <a:latin typeface="Courier New" charset="0"/>
              </a:rPr>
              <a:t>string1 BYTE Count DUP(?)</a:t>
            </a:r>
          </a:p>
          <a:p>
            <a:r>
              <a:rPr lang="en-US" sz="1800" b="1" dirty="0">
                <a:latin typeface="Courier New" charset="0"/>
              </a:rPr>
              <a:t>.code</a:t>
            </a:r>
          </a:p>
          <a:p>
            <a:r>
              <a:rPr lang="en-US" sz="1800" b="1" dirty="0" err="1">
                <a:latin typeface="Courier New" charset="0"/>
              </a:rPr>
              <a:t>mov</a:t>
            </a:r>
            <a:r>
              <a:rPr lang="en-US" sz="1800" b="1" dirty="0">
                <a:latin typeface="Courier New" charset="0"/>
              </a:rPr>
              <a:t> al,</a:t>
            </a:r>
            <a:r>
              <a:rPr lang="en-US" sz="1800" b="1" dirty="0" smtClean="0">
                <a:latin typeface="Courier New" charset="0"/>
              </a:rPr>
              <a:t>0FFh             ; </a:t>
            </a:r>
            <a:r>
              <a:rPr lang="en-US" sz="1800" b="1" dirty="0">
                <a:latin typeface="Courier New" charset="0"/>
              </a:rPr>
              <a:t>value to be stored</a:t>
            </a:r>
          </a:p>
          <a:p>
            <a:r>
              <a:rPr lang="en-US" sz="1800" b="1" dirty="0" err="1">
                <a:latin typeface="Courier New" charset="0"/>
              </a:rPr>
              <a:t>mov</a:t>
            </a:r>
            <a:r>
              <a:rPr lang="en-US" sz="1800" b="1" dirty="0">
                <a:latin typeface="Courier New" charset="0"/>
              </a:rPr>
              <a:t> </a:t>
            </a:r>
            <a:r>
              <a:rPr lang="en-US" sz="1800" b="1" dirty="0" err="1">
                <a:latin typeface="Courier New" charset="0"/>
              </a:rPr>
              <a:t>edi,OFFSET</a:t>
            </a:r>
            <a:r>
              <a:rPr lang="en-US" sz="1800" b="1" dirty="0">
                <a:latin typeface="Courier New" charset="0"/>
              </a:rPr>
              <a:t> </a:t>
            </a:r>
            <a:r>
              <a:rPr lang="en-US" sz="1800" b="1" dirty="0" smtClean="0">
                <a:latin typeface="Courier New" charset="0"/>
              </a:rPr>
              <a:t>string1  ; </a:t>
            </a:r>
            <a:r>
              <a:rPr lang="en-US" sz="1800" b="1" dirty="0">
                <a:latin typeface="Courier New" charset="0"/>
              </a:rPr>
              <a:t>ES:DI points to target</a:t>
            </a:r>
          </a:p>
          <a:p>
            <a:r>
              <a:rPr lang="en-US" sz="1800" b="1" dirty="0" err="1">
                <a:latin typeface="Courier New" charset="0"/>
              </a:rPr>
              <a:t>mov</a:t>
            </a:r>
            <a:r>
              <a:rPr lang="en-US" sz="1800" b="1" dirty="0">
                <a:latin typeface="Courier New" charset="0"/>
              </a:rPr>
              <a:t> </a:t>
            </a:r>
            <a:r>
              <a:rPr lang="en-US" sz="1800" b="1" dirty="0" err="1">
                <a:latin typeface="Courier New" charset="0"/>
              </a:rPr>
              <a:t>ecx,</a:t>
            </a:r>
            <a:r>
              <a:rPr lang="en-US" sz="1800" b="1" dirty="0" err="1" smtClean="0">
                <a:latin typeface="Courier New" charset="0"/>
              </a:rPr>
              <a:t>Count</a:t>
            </a:r>
            <a:r>
              <a:rPr lang="en-US" sz="1800" b="1" dirty="0" smtClean="0">
                <a:latin typeface="Courier New" charset="0"/>
              </a:rPr>
              <a:t>           ; </a:t>
            </a:r>
            <a:r>
              <a:rPr lang="en-US" sz="1800" b="1" dirty="0">
                <a:latin typeface="Courier New" charset="0"/>
              </a:rPr>
              <a:t>character count</a:t>
            </a:r>
          </a:p>
          <a:p>
            <a:r>
              <a:rPr lang="en-US" sz="1800" b="1" dirty="0" err="1" smtClean="0">
                <a:latin typeface="Courier New" charset="0"/>
              </a:rPr>
              <a:t>cld</a:t>
            </a:r>
            <a:r>
              <a:rPr lang="en-US" sz="1800" b="1" dirty="0">
                <a:latin typeface="Courier New" charset="0"/>
              </a:rPr>
              <a:t>	</a:t>
            </a:r>
            <a:r>
              <a:rPr lang="en-US" sz="1800" b="1" dirty="0" smtClean="0">
                <a:latin typeface="Courier New" charset="0"/>
              </a:rPr>
              <a:t>                     ; </a:t>
            </a:r>
            <a:r>
              <a:rPr lang="en-US" sz="1800" b="1" dirty="0">
                <a:latin typeface="Courier New" charset="0"/>
              </a:rPr>
              <a:t>direction = forward</a:t>
            </a:r>
          </a:p>
          <a:p>
            <a:r>
              <a:rPr lang="en-US" sz="1800" b="1" dirty="0">
                <a:latin typeface="Courier New" charset="0"/>
              </a:rPr>
              <a:t>rep </a:t>
            </a:r>
            <a:r>
              <a:rPr lang="en-US" sz="1800" b="1" dirty="0" err="1" smtClean="0">
                <a:latin typeface="Courier New" charset="0"/>
              </a:rPr>
              <a:t>stosb</a:t>
            </a:r>
            <a:r>
              <a:rPr lang="en-US" sz="1800" b="1" dirty="0" smtClean="0">
                <a:latin typeface="Courier New" charset="0"/>
              </a:rPr>
              <a:t>               ; </a:t>
            </a:r>
            <a:r>
              <a:rPr lang="en-US" sz="1800" b="1" dirty="0">
                <a:latin typeface="Courier New" charset="0"/>
              </a:rPr>
              <a:t>fill with contents of AL</a:t>
            </a:r>
          </a:p>
        </p:txBody>
      </p:sp>
    </p:spTree>
    <p:extLst>
      <p:ext uri="{BB962C8B-B14F-4D97-AF65-F5344CB8AC3E}">
        <p14:creationId xmlns:p14="http://schemas.microsoft.com/office/powerpoint/2010/main" xmlns="" val="1538196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25: </a:t>
            </a:r>
            <a:r>
              <a:rPr lang="en-US" dirty="0"/>
              <a:t>Review</a:t>
            </a:r>
          </a:p>
        </p:txBody>
      </p:sp>
      <p:sp>
        <p:nvSpPr>
          <p:cNvPr id="3" name="Content Placeholder 2"/>
          <p:cNvSpPr>
            <a:spLocks noGrp="1"/>
          </p:cNvSpPr>
          <p:nvPr>
            <p:ph idx="1"/>
          </p:nvPr>
        </p:nvSpPr>
        <p:spPr>
          <a:xfrm>
            <a:off x="1066800" y="1066800"/>
            <a:ext cx="7772400" cy="5410200"/>
          </a:xfrm>
        </p:spPr>
        <p:txBody>
          <a:bodyPr>
            <a:noAutofit/>
          </a:bodyPr>
          <a:lstStyle/>
          <a:p>
            <a:pPr marL="0" indent="0">
              <a:spcBef>
                <a:spcPts val="1776"/>
              </a:spcBef>
              <a:buNone/>
            </a:pPr>
            <a:r>
              <a:rPr lang="en-US" sz="2800" b="1" dirty="0"/>
              <a:t>Assembly Implementation of</a:t>
            </a:r>
            <a:r>
              <a:rPr lang="en-US" sz="2800" b="1" dirty="0" smtClean="0"/>
              <a:t>:</a:t>
            </a:r>
          </a:p>
          <a:p>
            <a:pPr>
              <a:spcBef>
                <a:spcPts val="1872"/>
              </a:spcBef>
            </a:pPr>
            <a:r>
              <a:rPr lang="en-US" sz="2800" dirty="0"/>
              <a:t>Stack Frames</a:t>
            </a:r>
          </a:p>
          <a:p>
            <a:pPr lvl="1">
              <a:spcBef>
                <a:spcPts val="1872"/>
              </a:spcBef>
            </a:pPr>
            <a:r>
              <a:rPr lang="en-US" sz="2400" dirty="0" smtClean="0"/>
              <a:t>Explicit </a:t>
            </a:r>
            <a:r>
              <a:rPr lang="en-US" sz="2400" dirty="0"/>
              <a:t>Access to Stack Parameters</a:t>
            </a:r>
          </a:p>
          <a:p>
            <a:pPr lvl="1">
              <a:spcBef>
                <a:spcPts val="1872"/>
              </a:spcBef>
            </a:pPr>
            <a:r>
              <a:rPr lang="en-US" sz="2400" dirty="0"/>
              <a:t>Passing Arguments by Reference</a:t>
            </a:r>
          </a:p>
          <a:p>
            <a:pPr marL="0" indent="0">
              <a:spcBef>
                <a:spcPts val="1776"/>
              </a:spcBef>
              <a:buNone/>
            </a:pPr>
            <a:endParaRPr lang="en-US" sz="2800"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4187792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LODSB, LODSW, and LODSD</a:t>
            </a:r>
          </a:p>
        </p:txBody>
      </p:sp>
      <p:sp>
        <p:nvSpPr>
          <p:cNvPr id="83971" name="Rectangle 3"/>
          <p:cNvSpPr>
            <a:spLocks noGrp="1" noChangeArrowheads="1"/>
          </p:cNvSpPr>
          <p:nvPr>
            <p:ph type="body" idx="1"/>
          </p:nvPr>
        </p:nvSpPr>
        <p:spPr>
          <a:xfrm>
            <a:off x="685800" y="990600"/>
            <a:ext cx="7772400" cy="1828800"/>
          </a:xfrm>
        </p:spPr>
        <p:txBody>
          <a:bodyPr/>
          <a:lstStyle/>
          <a:p>
            <a:pPr>
              <a:spcBef>
                <a:spcPts val="2000"/>
              </a:spcBef>
            </a:pPr>
            <a:r>
              <a:rPr lang="en-US" sz="2300" dirty="0"/>
              <a:t>LODSB, LODSW, and LODSD load a byte or word from memory at ESI into AL/AX/EAX, respectively. </a:t>
            </a:r>
          </a:p>
          <a:p>
            <a:pPr>
              <a:spcBef>
                <a:spcPts val="2000"/>
              </a:spcBef>
            </a:pPr>
            <a:r>
              <a:rPr lang="en-US" sz="2300" dirty="0"/>
              <a:t>Example:</a:t>
            </a:r>
          </a:p>
        </p:txBody>
      </p:sp>
      <p:sp>
        <p:nvSpPr>
          <p:cNvPr id="83972" name="Text Box 4"/>
          <p:cNvSpPr txBox="1">
            <a:spLocks noChangeArrowheads="1"/>
          </p:cNvSpPr>
          <p:nvPr/>
        </p:nvSpPr>
        <p:spPr bwMode="auto">
          <a:xfrm>
            <a:off x="1066800" y="2971800"/>
            <a:ext cx="6934200" cy="3352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682625" algn="l"/>
                <a:tab pos="3657600" algn="l"/>
                <a:tab pos="4114800" algn="l"/>
              </a:tabLst>
              <a:defRPr sz="2400">
                <a:solidFill>
                  <a:schemeClr val="tx1"/>
                </a:solidFill>
                <a:latin typeface="Times New Roman" charset="0"/>
                <a:ea typeface="ＭＳ Ｐゴシック" charset="0"/>
              </a:defRPr>
            </a:lvl1pPr>
            <a:lvl2pPr>
              <a:tabLst>
                <a:tab pos="682625" algn="l"/>
                <a:tab pos="3657600" algn="l"/>
                <a:tab pos="4114800" algn="l"/>
              </a:tabLst>
              <a:defRPr sz="2400">
                <a:solidFill>
                  <a:schemeClr val="tx1"/>
                </a:solidFill>
                <a:latin typeface="Times New Roman" charset="0"/>
                <a:ea typeface="ＭＳ Ｐゴシック" charset="0"/>
              </a:defRPr>
            </a:lvl2pPr>
            <a:lvl3pPr>
              <a:tabLst>
                <a:tab pos="682625" algn="l"/>
                <a:tab pos="3657600" algn="l"/>
                <a:tab pos="4114800" algn="l"/>
              </a:tabLst>
              <a:defRPr sz="2400">
                <a:solidFill>
                  <a:schemeClr val="tx1"/>
                </a:solidFill>
                <a:latin typeface="Times New Roman" charset="0"/>
                <a:ea typeface="ＭＳ Ｐゴシック" charset="0"/>
              </a:defRPr>
            </a:lvl3pPr>
            <a:lvl4pPr>
              <a:tabLst>
                <a:tab pos="682625" algn="l"/>
                <a:tab pos="3657600" algn="l"/>
                <a:tab pos="4114800" algn="l"/>
              </a:tabLst>
              <a:defRPr sz="2400">
                <a:solidFill>
                  <a:schemeClr val="tx1"/>
                </a:solidFill>
                <a:latin typeface="Times New Roman" charset="0"/>
                <a:ea typeface="ＭＳ Ｐゴシック" charset="0"/>
              </a:defRPr>
            </a:lvl4pPr>
            <a:lvl5pPr>
              <a:tabLst>
                <a:tab pos="682625"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682625"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682625"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682625"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682625" algn="l"/>
                <a:tab pos="3657600" algn="l"/>
                <a:tab pos="4114800" algn="l"/>
              </a:tabLst>
              <a:defRPr sz="2400">
                <a:solidFill>
                  <a:schemeClr val="tx1"/>
                </a:solidFill>
                <a:latin typeface="Times New Roman" charset="0"/>
                <a:ea typeface="ＭＳ Ｐゴシック" charset="0"/>
              </a:defRPr>
            </a:lvl9pPr>
          </a:lstStyle>
          <a:p>
            <a:r>
              <a:rPr lang="en-US" sz="1800" b="1" dirty="0">
                <a:latin typeface="Courier New" charset="0"/>
              </a:rPr>
              <a:t>.data</a:t>
            </a:r>
          </a:p>
          <a:p>
            <a:r>
              <a:rPr lang="en-US" sz="1800" b="1" dirty="0">
                <a:latin typeface="Courier New" charset="0"/>
              </a:rPr>
              <a:t>array BYTE 1,2,3,4,5,6,7,8,9</a:t>
            </a:r>
          </a:p>
          <a:p>
            <a:r>
              <a:rPr lang="en-US" sz="1800" b="1" dirty="0">
                <a:latin typeface="Courier New" charset="0"/>
              </a:rPr>
              <a:t>.code</a:t>
            </a:r>
          </a:p>
          <a:p>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esi,OFFSET</a:t>
            </a:r>
            <a:r>
              <a:rPr lang="en-US" sz="1800" b="1" dirty="0">
                <a:latin typeface="Courier New" charset="0"/>
              </a:rPr>
              <a:t> array</a:t>
            </a:r>
          </a:p>
          <a:p>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ecx,LENGTHOF</a:t>
            </a:r>
            <a:r>
              <a:rPr lang="en-US" sz="1800" b="1" dirty="0">
                <a:latin typeface="Courier New" charset="0"/>
              </a:rPr>
              <a:t> array</a:t>
            </a:r>
          </a:p>
          <a:p>
            <a:r>
              <a:rPr lang="en-US" sz="1800" b="1" dirty="0">
                <a:latin typeface="Courier New" charset="0"/>
              </a:rPr>
              <a:t>	</a:t>
            </a:r>
            <a:r>
              <a:rPr lang="en-US" sz="1800" b="1" dirty="0" err="1">
                <a:latin typeface="Courier New" charset="0"/>
              </a:rPr>
              <a:t>cld</a:t>
            </a:r>
            <a:endParaRPr lang="en-US" sz="1800" b="1" dirty="0">
              <a:latin typeface="Courier New" charset="0"/>
            </a:endParaRPr>
          </a:p>
          <a:p>
            <a:r>
              <a:rPr lang="en-US" sz="1800" b="1" dirty="0">
                <a:latin typeface="Courier New" charset="0"/>
              </a:rPr>
              <a:t>L1:	</a:t>
            </a:r>
            <a:r>
              <a:rPr lang="en-US" sz="1800" b="1" dirty="0" err="1" smtClean="0">
                <a:latin typeface="Courier New" charset="0"/>
              </a:rPr>
              <a:t>lodsb</a:t>
            </a:r>
            <a:r>
              <a:rPr lang="en-US" sz="1800" b="1" dirty="0" smtClean="0">
                <a:latin typeface="Courier New" charset="0"/>
              </a:rPr>
              <a:t>              ; </a:t>
            </a:r>
            <a:r>
              <a:rPr lang="en-US" sz="1800" b="1" dirty="0">
                <a:latin typeface="Courier New" charset="0"/>
              </a:rPr>
              <a:t>load byte into AL</a:t>
            </a:r>
          </a:p>
          <a:p>
            <a:r>
              <a:rPr lang="en-US" sz="1800" b="1" dirty="0">
                <a:latin typeface="Courier New" charset="0"/>
              </a:rPr>
              <a:t>	or al,</a:t>
            </a:r>
            <a:r>
              <a:rPr lang="en-US" sz="1800" b="1" dirty="0" smtClean="0">
                <a:latin typeface="Courier New" charset="0"/>
              </a:rPr>
              <a:t>30h          ; </a:t>
            </a:r>
            <a:r>
              <a:rPr lang="en-US" sz="1800" b="1" dirty="0">
                <a:latin typeface="Courier New" charset="0"/>
              </a:rPr>
              <a:t>convert to ASCII</a:t>
            </a:r>
          </a:p>
          <a:p>
            <a:r>
              <a:rPr lang="en-US" sz="1800" b="1" dirty="0">
                <a:latin typeface="Courier New" charset="0"/>
              </a:rPr>
              <a:t>	call </a:t>
            </a:r>
            <a:r>
              <a:rPr lang="en-US" sz="1800" b="1" dirty="0" err="1" smtClean="0">
                <a:latin typeface="Courier New" charset="0"/>
              </a:rPr>
              <a:t>WriteChar</a:t>
            </a:r>
            <a:r>
              <a:rPr lang="en-US" sz="1800" b="1" dirty="0" smtClean="0">
                <a:latin typeface="Courier New" charset="0"/>
              </a:rPr>
              <a:t>     ; </a:t>
            </a:r>
            <a:r>
              <a:rPr lang="en-US" sz="1800" b="1" dirty="0">
                <a:latin typeface="Courier New" charset="0"/>
              </a:rPr>
              <a:t>display it</a:t>
            </a:r>
          </a:p>
          <a:p>
            <a:r>
              <a:rPr lang="en-US" sz="1800" b="1" dirty="0">
                <a:latin typeface="Courier New" charset="0"/>
              </a:rPr>
              <a:t>	loop L1</a:t>
            </a:r>
          </a:p>
        </p:txBody>
      </p:sp>
    </p:spTree>
    <p:extLst>
      <p:ext uri="{BB962C8B-B14F-4D97-AF65-F5344CB8AC3E}">
        <p14:creationId xmlns:p14="http://schemas.microsoft.com/office/powerpoint/2010/main" xmlns="" val="3568365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Array Multiplication Example</a:t>
            </a:r>
          </a:p>
        </p:txBody>
      </p:sp>
      <p:sp>
        <p:nvSpPr>
          <p:cNvPr id="115715" name="Text Box 3"/>
          <p:cNvSpPr txBox="1">
            <a:spLocks noChangeArrowheads="1"/>
          </p:cNvSpPr>
          <p:nvPr/>
        </p:nvSpPr>
        <p:spPr bwMode="auto">
          <a:xfrm>
            <a:off x="1066800" y="2133600"/>
            <a:ext cx="7086600" cy="411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6013" algn="l"/>
              </a:tabLst>
              <a:defRPr sz="2400">
                <a:solidFill>
                  <a:schemeClr val="tx1"/>
                </a:solidFill>
                <a:latin typeface="Times New Roman" charset="0"/>
                <a:ea typeface="ＭＳ Ｐゴシック" charset="0"/>
              </a:defRPr>
            </a:lvl1pPr>
            <a:lvl2pPr>
              <a:tabLst>
                <a:tab pos="457200" algn="l"/>
                <a:tab pos="3656013" algn="l"/>
              </a:tabLst>
              <a:defRPr sz="2400">
                <a:solidFill>
                  <a:schemeClr val="tx1"/>
                </a:solidFill>
                <a:latin typeface="Times New Roman" charset="0"/>
                <a:ea typeface="ＭＳ Ｐゴシック" charset="0"/>
              </a:defRPr>
            </a:lvl2pPr>
            <a:lvl3pPr>
              <a:tabLst>
                <a:tab pos="457200" algn="l"/>
                <a:tab pos="3656013" algn="l"/>
              </a:tabLst>
              <a:defRPr sz="2400">
                <a:solidFill>
                  <a:schemeClr val="tx1"/>
                </a:solidFill>
                <a:latin typeface="Times New Roman" charset="0"/>
                <a:ea typeface="ＭＳ Ｐゴシック" charset="0"/>
              </a:defRPr>
            </a:lvl3pPr>
            <a:lvl4pPr>
              <a:tabLst>
                <a:tab pos="457200" algn="l"/>
                <a:tab pos="3656013" algn="l"/>
              </a:tabLst>
              <a:defRPr sz="2400">
                <a:solidFill>
                  <a:schemeClr val="tx1"/>
                </a:solidFill>
                <a:latin typeface="Times New Roman" charset="0"/>
                <a:ea typeface="ＭＳ Ｐゴシック" charset="0"/>
              </a:defRPr>
            </a:lvl4pPr>
            <a:lvl5pPr>
              <a:tabLst>
                <a:tab pos="457200" algn="l"/>
                <a:tab pos="365601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601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601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601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6013" algn="l"/>
              </a:tabLst>
              <a:defRPr sz="2400">
                <a:solidFill>
                  <a:schemeClr val="tx1"/>
                </a:solidFill>
                <a:latin typeface="Times New Roman" charset="0"/>
                <a:ea typeface="ＭＳ Ｐゴシック" charset="0"/>
              </a:defRPr>
            </a:lvl9pPr>
          </a:lstStyle>
          <a:p>
            <a:r>
              <a:rPr lang="en-US" sz="1800" b="1" dirty="0">
                <a:latin typeface="Courier New" charset="0"/>
              </a:rPr>
              <a:t>.data</a:t>
            </a:r>
          </a:p>
          <a:p>
            <a:r>
              <a:rPr lang="en-US" sz="1800" b="1" dirty="0">
                <a:latin typeface="Courier New" charset="0"/>
              </a:rPr>
              <a:t>array DWORD 1,2,3,4,5,6,7,8,9,10</a:t>
            </a:r>
          </a:p>
          <a:p>
            <a:r>
              <a:rPr lang="en-US" sz="1800" b="1" dirty="0">
                <a:latin typeface="Courier New" charset="0"/>
              </a:rPr>
              <a:t>multiplier DWORD 10</a:t>
            </a:r>
          </a:p>
          <a:p>
            <a:r>
              <a:rPr lang="en-US" sz="1800" b="1" dirty="0">
                <a:latin typeface="Courier New" charset="0"/>
              </a:rPr>
              <a:t>.code</a:t>
            </a:r>
          </a:p>
          <a:p>
            <a:r>
              <a:rPr lang="en-US" sz="1800" b="1" dirty="0">
                <a:latin typeface="Courier New" charset="0"/>
              </a:rPr>
              <a:t>	</a:t>
            </a:r>
            <a:r>
              <a:rPr lang="en-US" sz="1800" b="1" dirty="0" err="1">
                <a:latin typeface="Courier New" charset="0"/>
              </a:rPr>
              <a:t>cld</a:t>
            </a:r>
            <a:r>
              <a:rPr lang="en-US" sz="1800" b="1" dirty="0">
                <a:latin typeface="Courier New" charset="0"/>
              </a:rPr>
              <a:t> 		; direction = up</a:t>
            </a:r>
          </a:p>
          <a:p>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esi,OFFSET</a:t>
            </a:r>
            <a:r>
              <a:rPr lang="en-US" sz="1800" b="1" dirty="0">
                <a:latin typeface="Courier New" charset="0"/>
              </a:rPr>
              <a:t> array  		; source index</a:t>
            </a:r>
          </a:p>
          <a:p>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edi,esi</a:t>
            </a:r>
            <a:r>
              <a:rPr lang="en-US" sz="1800" b="1" dirty="0">
                <a:latin typeface="Courier New" charset="0"/>
              </a:rPr>
              <a:t>		; destination index</a:t>
            </a:r>
          </a:p>
          <a:p>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ecx,LENGTHOF</a:t>
            </a:r>
            <a:r>
              <a:rPr lang="en-US" sz="1800" b="1" dirty="0">
                <a:latin typeface="Courier New" charset="0"/>
              </a:rPr>
              <a:t> array		; loop counter</a:t>
            </a:r>
          </a:p>
          <a:p>
            <a:endParaRPr lang="en-US" sz="1800" b="1" dirty="0">
              <a:latin typeface="Courier New" charset="0"/>
            </a:endParaRPr>
          </a:p>
          <a:p>
            <a:r>
              <a:rPr lang="en-US" sz="1800" b="1" dirty="0">
                <a:latin typeface="Courier New" charset="0"/>
              </a:rPr>
              <a:t>L1:	</a:t>
            </a:r>
            <a:r>
              <a:rPr lang="en-US" sz="1800" b="1" dirty="0" err="1">
                <a:latin typeface="Courier New" charset="0"/>
              </a:rPr>
              <a:t>lodsd</a:t>
            </a:r>
            <a:r>
              <a:rPr lang="en-US" sz="1800" b="1" dirty="0">
                <a:latin typeface="Courier New" charset="0"/>
              </a:rPr>
              <a:t>                  	; copy [ESI] into EAX</a:t>
            </a:r>
          </a:p>
          <a:p>
            <a:r>
              <a:rPr lang="en-US" sz="1800" b="1" dirty="0">
                <a:latin typeface="Courier New" charset="0"/>
              </a:rPr>
              <a:t>	</a:t>
            </a:r>
            <a:r>
              <a:rPr lang="en-US" sz="1800" b="1" dirty="0" err="1">
                <a:latin typeface="Courier New" charset="0"/>
              </a:rPr>
              <a:t>mul</a:t>
            </a:r>
            <a:r>
              <a:rPr lang="en-US" sz="1800" b="1" dirty="0">
                <a:latin typeface="Courier New" charset="0"/>
              </a:rPr>
              <a:t> multiplier		; multiply by a value</a:t>
            </a:r>
          </a:p>
          <a:p>
            <a:r>
              <a:rPr lang="en-US" sz="1800" b="1" dirty="0">
                <a:latin typeface="Courier New" charset="0"/>
              </a:rPr>
              <a:t>	</a:t>
            </a:r>
            <a:r>
              <a:rPr lang="en-US" sz="1800" b="1" dirty="0" err="1">
                <a:latin typeface="Courier New" charset="0"/>
              </a:rPr>
              <a:t>stosd</a:t>
            </a:r>
            <a:r>
              <a:rPr lang="en-US" sz="1800" b="1" dirty="0">
                <a:latin typeface="Courier New" charset="0"/>
              </a:rPr>
              <a:t>                  		; store EAX at [EDI]</a:t>
            </a:r>
          </a:p>
          <a:p>
            <a:r>
              <a:rPr lang="en-US" sz="1800" b="1" dirty="0">
                <a:latin typeface="Courier New" charset="0"/>
              </a:rPr>
              <a:t>	loop L1</a:t>
            </a:r>
          </a:p>
        </p:txBody>
      </p:sp>
      <p:sp>
        <p:nvSpPr>
          <p:cNvPr id="115716"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Multiply each element of a </a:t>
            </a:r>
            <a:r>
              <a:rPr lang="en-US" sz="2400" dirty="0" err="1">
                <a:latin typeface="Arial"/>
                <a:cs typeface="Arial"/>
              </a:rPr>
              <a:t>doubleword</a:t>
            </a:r>
            <a:r>
              <a:rPr lang="en-US" sz="2400" dirty="0">
                <a:latin typeface="Arial"/>
                <a:cs typeface="Arial"/>
              </a:rPr>
              <a:t> array by a constant value.</a:t>
            </a:r>
          </a:p>
        </p:txBody>
      </p:sp>
    </p:spTree>
    <p:extLst>
      <p:ext uri="{BB962C8B-B14F-4D97-AF65-F5344CB8AC3E}">
        <p14:creationId xmlns:p14="http://schemas.microsoft.com/office/powerpoint/2010/main" xmlns="" val="3684203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smtClean="0"/>
              <a:t>Drill . </a:t>
            </a:r>
            <a:r>
              <a:rPr lang="en-US" dirty="0"/>
              <a:t>. .</a:t>
            </a:r>
          </a:p>
        </p:txBody>
      </p:sp>
      <p:sp>
        <p:nvSpPr>
          <p:cNvPr id="116739" name="Rectangle 3"/>
          <p:cNvSpPr>
            <a:spLocks noGrp="1" noChangeArrowheads="1"/>
          </p:cNvSpPr>
          <p:nvPr>
            <p:ph type="body" idx="1"/>
          </p:nvPr>
        </p:nvSpPr>
        <p:spPr>
          <a:xfrm>
            <a:off x="685800" y="990600"/>
            <a:ext cx="7772400" cy="1371600"/>
          </a:xfrm>
        </p:spPr>
        <p:txBody>
          <a:bodyPr/>
          <a:lstStyle/>
          <a:p>
            <a:r>
              <a:rPr lang="en-US" dirty="0"/>
              <a:t>Write a program that converts each unpacked binary-coded decimal byte belonging to an array into an ASCII decimal byte and copies it to a new array.</a:t>
            </a:r>
          </a:p>
        </p:txBody>
      </p:sp>
      <p:sp>
        <p:nvSpPr>
          <p:cNvPr id="116740" name="Text Box 4"/>
          <p:cNvSpPr txBox="1">
            <a:spLocks noChangeArrowheads="1"/>
          </p:cNvSpPr>
          <p:nvPr/>
        </p:nvSpPr>
        <p:spPr bwMode="auto">
          <a:xfrm>
            <a:off x="990600" y="3810000"/>
            <a:ext cx="7239000" cy="274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solidFill>
                  <a:srgbClr val="0000FF"/>
                </a:solidFill>
                <a:latin typeface="Courier New" charset="0"/>
              </a:rPr>
              <a:t>	</a:t>
            </a:r>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esi,OFFSET</a:t>
            </a:r>
            <a:r>
              <a:rPr lang="en-US" sz="2000" b="1" dirty="0">
                <a:solidFill>
                  <a:srgbClr val="0000FF"/>
                </a:solidFill>
                <a:latin typeface="Courier New" charset="0"/>
              </a:rPr>
              <a:t> array</a:t>
            </a:r>
          </a:p>
          <a:p>
            <a:r>
              <a:rPr lang="en-US" sz="2000" b="1" dirty="0">
                <a:solidFill>
                  <a:srgbClr val="0000FF"/>
                </a:solidFill>
                <a:latin typeface="Courier New" charset="0"/>
              </a:rPr>
              <a:t>	</a:t>
            </a:r>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edi,OFFSET</a:t>
            </a:r>
            <a:r>
              <a:rPr lang="en-US" sz="2000" b="1" dirty="0">
                <a:solidFill>
                  <a:srgbClr val="0000FF"/>
                </a:solidFill>
                <a:latin typeface="Courier New" charset="0"/>
              </a:rPr>
              <a:t> </a:t>
            </a:r>
            <a:r>
              <a:rPr lang="en-US" sz="2000" b="1" dirty="0" err="1">
                <a:solidFill>
                  <a:srgbClr val="0000FF"/>
                </a:solidFill>
                <a:latin typeface="Courier New" charset="0"/>
              </a:rPr>
              <a:t>dest</a:t>
            </a:r>
            <a:endParaRPr lang="en-US" sz="2000" b="1" dirty="0">
              <a:solidFill>
                <a:srgbClr val="0000FF"/>
              </a:solidFill>
              <a:latin typeface="Courier New" charset="0"/>
            </a:endParaRPr>
          </a:p>
          <a:p>
            <a:r>
              <a:rPr lang="en-US" sz="2000" b="1" dirty="0">
                <a:solidFill>
                  <a:srgbClr val="0000FF"/>
                </a:solidFill>
                <a:latin typeface="Courier New" charset="0"/>
              </a:rPr>
              <a:t>	</a:t>
            </a:r>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ecx,LENGTHOF</a:t>
            </a:r>
            <a:r>
              <a:rPr lang="en-US" sz="2000" b="1" dirty="0">
                <a:solidFill>
                  <a:srgbClr val="0000FF"/>
                </a:solidFill>
                <a:latin typeface="Courier New" charset="0"/>
              </a:rPr>
              <a:t> array</a:t>
            </a:r>
          </a:p>
          <a:p>
            <a:r>
              <a:rPr lang="en-US" sz="2000" b="1" dirty="0">
                <a:solidFill>
                  <a:srgbClr val="0000FF"/>
                </a:solidFill>
                <a:latin typeface="Courier New" charset="0"/>
              </a:rPr>
              <a:t>	</a:t>
            </a:r>
            <a:r>
              <a:rPr lang="en-US" sz="2000" b="1" dirty="0" err="1">
                <a:solidFill>
                  <a:srgbClr val="0000FF"/>
                </a:solidFill>
                <a:latin typeface="Courier New" charset="0"/>
              </a:rPr>
              <a:t>cld</a:t>
            </a:r>
            <a:endParaRPr lang="en-US" sz="2000" b="1" dirty="0">
              <a:solidFill>
                <a:srgbClr val="0000FF"/>
              </a:solidFill>
              <a:latin typeface="Courier New" charset="0"/>
            </a:endParaRPr>
          </a:p>
          <a:p>
            <a:r>
              <a:rPr lang="en-US" sz="2000" b="1" dirty="0">
                <a:solidFill>
                  <a:srgbClr val="0000FF"/>
                </a:solidFill>
                <a:latin typeface="Courier New" charset="0"/>
              </a:rPr>
              <a:t>L1</a:t>
            </a:r>
            <a:r>
              <a:rPr lang="en-US" sz="2000" b="1" dirty="0" smtClean="0">
                <a:solidFill>
                  <a:srgbClr val="0000FF"/>
                </a:solidFill>
                <a:latin typeface="Courier New" charset="0"/>
              </a:rPr>
              <a:t>:lodsb              ; </a:t>
            </a:r>
            <a:r>
              <a:rPr lang="en-US" sz="2000" b="1" dirty="0">
                <a:solidFill>
                  <a:srgbClr val="0000FF"/>
                </a:solidFill>
                <a:latin typeface="Courier New" charset="0"/>
              </a:rPr>
              <a:t>load into AL</a:t>
            </a:r>
          </a:p>
          <a:p>
            <a:r>
              <a:rPr lang="en-US" sz="2000" b="1" dirty="0">
                <a:solidFill>
                  <a:srgbClr val="0000FF"/>
                </a:solidFill>
                <a:latin typeface="Courier New" charset="0"/>
              </a:rPr>
              <a:t>	or al,</a:t>
            </a:r>
            <a:r>
              <a:rPr lang="en-US" sz="2000" b="1" dirty="0" smtClean="0">
                <a:solidFill>
                  <a:srgbClr val="0000FF"/>
                </a:solidFill>
                <a:latin typeface="Courier New" charset="0"/>
              </a:rPr>
              <a:t>30h          ; </a:t>
            </a:r>
            <a:r>
              <a:rPr lang="en-US" sz="2000" b="1" dirty="0">
                <a:solidFill>
                  <a:srgbClr val="0000FF"/>
                </a:solidFill>
                <a:latin typeface="Courier New" charset="0"/>
              </a:rPr>
              <a:t>convert to ASCII</a:t>
            </a:r>
          </a:p>
          <a:p>
            <a:r>
              <a:rPr lang="en-US" sz="2000" b="1" dirty="0">
                <a:solidFill>
                  <a:srgbClr val="0000FF"/>
                </a:solidFill>
                <a:latin typeface="Courier New" charset="0"/>
              </a:rPr>
              <a:t>	</a:t>
            </a:r>
            <a:r>
              <a:rPr lang="en-US" sz="2000" b="1" dirty="0" err="1" smtClean="0">
                <a:solidFill>
                  <a:srgbClr val="0000FF"/>
                </a:solidFill>
                <a:latin typeface="Courier New" charset="0"/>
              </a:rPr>
              <a:t>stosb</a:t>
            </a:r>
            <a:r>
              <a:rPr lang="en-US" sz="2000" b="1" dirty="0" smtClean="0">
                <a:solidFill>
                  <a:srgbClr val="0000FF"/>
                </a:solidFill>
                <a:latin typeface="Courier New" charset="0"/>
              </a:rPr>
              <a:t>              ; </a:t>
            </a:r>
            <a:r>
              <a:rPr lang="en-US" sz="2000" b="1" dirty="0">
                <a:solidFill>
                  <a:srgbClr val="0000FF"/>
                </a:solidFill>
                <a:latin typeface="Courier New" charset="0"/>
              </a:rPr>
              <a:t>store into memory</a:t>
            </a:r>
          </a:p>
          <a:p>
            <a:r>
              <a:rPr lang="en-US" sz="2000" b="1" dirty="0">
                <a:solidFill>
                  <a:srgbClr val="0000FF"/>
                </a:solidFill>
                <a:latin typeface="Courier New" charset="0"/>
              </a:rPr>
              <a:t>	loop L1</a:t>
            </a:r>
          </a:p>
        </p:txBody>
      </p:sp>
      <p:sp>
        <p:nvSpPr>
          <p:cNvPr id="116741" name="Text Box 5"/>
          <p:cNvSpPr txBox="1">
            <a:spLocks noChangeArrowheads="1"/>
          </p:cNvSpPr>
          <p:nvPr/>
        </p:nvSpPr>
        <p:spPr bwMode="auto">
          <a:xfrm>
            <a:off x="990600" y="2362200"/>
            <a:ext cx="7239000" cy="1219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a:latin typeface="Courier New" charset="0"/>
              </a:rPr>
              <a:t>array BYTE 1,2,3,4,5,6,7,8,9</a:t>
            </a:r>
          </a:p>
          <a:p>
            <a:r>
              <a:rPr lang="en-US" sz="2000" b="1" dirty="0" err="1">
                <a:latin typeface="Courier New" charset="0"/>
              </a:rPr>
              <a:t>dest</a:t>
            </a:r>
            <a:r>
              <a:rPr lang="en-US" sz="2000" b="1" dirty="0">
                <a:latin typeface="Courier New" charset="0"/>
              </a:rPr>
              <a:t>  BYTE (LENGTHOF array) DUP(?)</a:t>
            </a:r>
          </a:p>
        </p:txBody>
      </p:sp>
    </p:spTree>
    <p:extLst>
      <p:ext uri="{BB962C8B-B14F-4D97-AF65-F5344CB8AC3E}">
        <p14:creationId xmlns:p14="http://schemas.microsoft.com/office/powerpoint/2010/main" xmlns="" val="1795668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dissolve">
                                      <p:cBhvr>
                                        <p:cTn id="7"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3906" name="Picture 2" descr="http://upload.wikimedia.org/wikipedia/commons/e/e0/ASCII_Code_Chart-Quick_ref_card.png"/>
          <p:cNvPicPr>
            <a:picLocks noChangeAspect="1" noChangeArrowheads="1"/>
          </p:cNvPicPr>
          <p:nvPr/>
        </p:nvPicPr>
        <p:blipFill>
          <a:blip r:embed="rId3"/>
          <a:srcRect/>
          <a:stretch>
            <a:fillRect/>
          </a:stretch>
        </p:blipFill>
        <p:spPr bwMode="auto">
          <a:xfrm>
            <a:off x="914400" y="1295400"/>
            <a:ext cx="6886575" cy="446722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t>Selected String Procedures</a:t>
            </a:r>
          </a:p>
        </p:txBody>
      </p:sp>
      <p:sp>
        <p:nvSpPr>
          <p:cNvPr id="84995" name="Rectangle 3"/>
          <p:cNvSpPr>
            <a:spLocks noGrp="1" noChangeArrowheads="1"/>
          </p:cNvSpPr>
          <p:nvPr>
            <p:ph type="body" idx="1"/>
          </p:nvPr>
        </p:nvSpPr>
        <p:spPr>
          <a:xfrm>
            <a:off x="1828800" y="2667000"/>
            <a:ext cx="5334000" cy="3352800"/>
          </a:xfrm>
        </p:spPr>
        <p:txBody>
          <a:bodyPr>
            <a:normAutofit/>
          </a:bodyPr>
          <a:lstStyle/>
          <a:p>
            <a:pPr>
              <a:spcBef>
                <a:spcPts val="2000"/>
              </a:spcBef>
            </a:pPr>
            <a:r>
              <a:rPr lang="en-US" dirty="0" err="1" smtClean="0"/>
              <a:t>Str_length</a:t>
            </a:r>
            <a:r>
              <a:rPr lang="en-US" dirty="0" smtClean="0"/>
              <a:t> </a:t>
            </a:r>
            <a:r>
              <a:rPr lang="en-US" dirty="0"/>
              <a:t>Procedure</a:t>
            </a:r>
          </a:p>
          <a:p>
            <a:pPr>
              <a:spcBef>
                <a:spcPts val="2000"/>
              </a:spcBef>
            </a:pPr>
            <a:r>
              <a:rPr lang="en-US" dirty="0" err="1"/>
              <a:t>Str_copy</a:t>
            </a:r>
            <a:r>
              <a:rPr lang="en-US" dirty="0"/>
              <a:t> Procedure</a:t>
            </a:r>
          </a:p>
          <a:p>
            <a:pPr>
              <a:spcBef>
                <a:spcPts val="2000"/>
              </a:spcBef>
            </a:pPr>
            <a:r>
              <a:rPr lang="en-US" dirty="0" err="1"/>
              <a:t>Str_trim</a:t>
            </a:r>
            <a:r>
              <a:rPr lang="en-US" dirty="0"/>
              <a:t> Procedure</a:t>
            </a:r>
          </a:p>
          <a:p>
            <a:pPr>
              <a:spcBef>
                <a:spcPts val="2000"/>
              </a:spcBef>
            </a:pPr>
            <a:r>
              <a:rPr lang="en-US" dirty="0" err="1"/>
              <a:t>Str_ucase</a:t>
            </a:r>
            <a:r>
              <a:rPr lang="en-US" dirty="0"/>
              <a:t> Procedure</a:t>
            </a:r>
          </a:p>
        </p:txBody>
      </p:sp>
      <p:sp>
        <p:nvSpPr>
          <p:cNvPr id="84996" name="Text Box 4"/>
          <p:cNvSpPr txBox="1">
            <a:spLocks noChangeArrowheads="1"/>
          </p:cNvSpPr>
          <p:nvPr/>
        </p:nvSpPr>
        <p:spPr bwMode="auto">
          <a:xfrm>
            <a:off x="838200" y="1447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The following string procedures may be found in the Irvine32 and Irvine16 libraries:</a:t>
            </a:r>
          </a:p>
        </p:txBody>
      </p:sp>
    </p:spTree>
    <p:extLst>
      <p:ext uri="{BB962C8B-B14F-4D97-AF65-F5344CB8AC3E}">
        <p14:creationId xmlns:p14="http://schemas.microsoft.com/office/powerpoint/2010/main" xmlns="" val="3868824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Str_length Procedure</a:t>
            </a:r>
          </a:p>
        </p:txBody>
      </p:sp>
      <p:sp>
        <p:nvSpPr>
          <p:cNvPr id="88067" name="Rectangle 3"/>
          <p:cNvSpPr>
            <a:spLocks noGrp="1" noChangeArrowheads="1"/>
          </p:cNvSpPr>
          <p:nvPr>
            <p:ph type="body" idx="1"/>
          </p:nvPr>
        </p:nvSpPr>
        <p:spPr>
          <a:xfrm>
            <a:off x="762000" y="1143000"/>
            <a:ext cx="7772400" cy="1752600"/>
          </a:xfrm>
        </p:spPr>
        <p:txBody>
          <a:bodyPr/>
          <a:lstStyle/>
          <a:p>
            <a:pPr>
              <a:spcBef>
                <a:spcPts val="2000"/>
              </a:spcBef>
            </a:pPr>
            <a:r>
              <a:rPr lang="en-US" dirty="0"/>
              <a:t>Calculates the length of a null-terminated string and returns the length in the EAX register.</a:t>
            </a:r>
          </a:p>
          <a:p>
            <a:pPr>
              <a:spcBef>
                <a:spcPts val="2000"/>
              </a:spcBef>
            </a:pPr>
            <a:r>
              <a:rPr lang="en-US" dirty="0"/>
              <a:t>Prototype:</a:t>
            </a:r>
            <a:endParaRPr lang="en-US" sz="2200" b="1" i="1" dirty="0">
              <a:solidFill>
                <a:schemeClr val="tx2"/>
              </a:solidFill>
              <a:latin typeface="Courier New" charset="0"/>
            </a:endParaRPr>
          </a:p>
        </p:txBody>
      </p:sp>
      <p:grpSp>
        <p:nvGrpSpPr>
          <p:cNvPr id="88072" name="Group 8"/>
          <p:cNvGrpSpPr>
            <a:grpSpLocks/>
          </p:cNvGrpSpPr>
          <p:nvPr/>
        </p:nvGrpSpPr>
        <p:grpSpPr bwMode="auto">
          <a:xfrm>
            <a:off x="762000" y="3581400"/>
            <a:ext cx="7467600" cy="2895600"/>
            <a:chOff x="480" y="2016"/>
            <a:chExt cx="4704" cy="1824"/>
          </a:xfrm>
        </p:grpSpPr>
        <p:sp>
          <p:nvSpPr>
            <p:cNvPr id="88068" name="Text Box 4"/>
            <p:cNvSpPr txBox="1">
              <a:spLocks noChangeArrowheads="1"/>
            </p:cNvSpPr>
            <p:nvPr/>
          </p:nvSpPr>
          <p:spPr bwMode="auto">
            <a:xfrm>
              <a:off x="912" y="2496"/>
              <a:ext cx="4272" cy="13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err="1">
                  <a:latin typeface="Courier New" charset="0"/>
                </a:rPr>
                <a:t>myString</a:t>
              </a:r>
              <a:r>
                <a:rPr lang="en-US" sz="2000" b="1" dirty="0">
                  <a:latin typeface="Courier New" charset="0"/>
                </a:rPr>
                <a:t> BYTE "abcdefg",0</a:t>
              </a:r>
            </a:p>
            <a:p>
              <a:r>
                <a:rPr lang="en-US" sz="2000" b="1" dirty="0">
                  <a:latin typeface="Courier New" charset="0"/>
                </a:rPr>
                <a:t>.code</a:t>
              </a:r>
            </a:p>
            <a:p>
              <a:r>
                <a:rPr lang="en-US" sz="2000" b="1" dirty="0">
                  <a:latin typeface="Courier New" charset="0"/>
                </a:rPr>
                <a:t>	INVOKE </a:t>
              </a:r>
              <a:r>
                <a:rPr lang="en-US" sz="2000" b="1" dirty="0" err="1">
                  <a:latin typeface="Courier New" charset="0"/>
                </a:rPr>
                <a:t>Str_length</a:t>
              </a:r>
              <a:r>
                <a:rPr lang="en-US" sz="2000" b="1" dirty="0" smtClean="0">
                  <a:latin typeface="Courier New" charset="0"/>
                </a:rPr>
                <a:t>, </a:t>
              </a:r>
            </a:p>
            <a:p>
              <a:r>
                <a:rPr lang="en-US" sz="2000" b="1" dirty="0" smtClean="0">
                  <a:latin typeface="Courier New" charset="0"/>
                </a:rPr>
                <a:t>ADDR </a:t>
              </a:r>
              <a:r>
                <a:rPr lang="en-US" sz="2000" b="1" dirty="0" err="1" smtClean="0">
                  <a:latin typeface="Courier New" charset="0"/>
                </a:rPr>
                <a:t>myString</a:t>
              </a:r>
              <a:r>
                <a:rPr lang="en-US" sz="2000" b="1" dirty="0" smtClean="0">
                  <a:latin typeface="Courier New" charset="0"/>
                </a:rPr>
                <a:t>              ; </a:t>
              </a:r>
              <a:r>
                <a:rPr lang="en-US" sz="2000" b="1" dirty="0">
                  <a:latin typeface="Courier New" charset="0"/>
                </a:rPr>
                <a:t>EAX = 7</a:t>
              </a:r>
            </a:p>
          </p:txBody>
        </p:sp>
        <p:sp>
          <p:nvSpPr>
            <p:cNvPr id="88069" name="Text Box 5"/>
            <p:cNvSpPr txBox="1">
              <a:spLocks noChangeArrowheads="1"/>
            </p:cNvSpPr>
            <p:nvPr/>
          </p:nvSpPr>
          <p:spPr bwMode="auto">
            <a:xfrm>
              <a:off x="480" y="2016"/>
              <a:ext cx="1344"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Example:</a:t>
              </a:r>
            </a:p>
          </p:txBody>
        </p:sp>
      </p:grpSp>
      <p:sp>
        <p:nvSpPr>
          <p:cNvPr id="88070" name="Text Box 6"/>
          <p:cNvSpPr txBox="1">
            <a:spLocks noChangeArrowheads="1"/>
          </p:cNvSpPr>
          <p:nvPr/>
        </p:nvSpPr>
        <p:spPr bwMode="auto">
          <a:xfrm>
            <a:off x="1295400" y="2819400"/>
            <a:ext cx="7162800" cy="892552"/>
          </a:xfrm>
          <a:prstGeom prst="rect">
            <a:avLst/>
          </a:prstGeom>
          <a:solidFill>
            <a:srgbClr val="F2F2F2"/>
          </a:solidFill>
          <a:ln w="9525">
            <a:solidFill>
              <a:schemeClr val="bg2"/>
            </a:solidFill>
            <a:miter lim="800000"/>
            <a:headEnd/>
            <a:tailEnd/>
          </a:ln>
          <a:effectLst/>
        </p:spPr>
        <p:txBody>
          <a:bodyPr wrap="square" tIns="137160" bIns="137160">
            <a:spAutoFit/>
          </a:bodyPr>
          <a:lstStyle/>
          <a:p>
            <a:r>
              <a:rPr lang="en-US" sz="2000" b="1" dirty="0" err="1">
                <a:solidFill>
                  <a:srgbClr val="0000FF"/>
                </a:solidFill>
                <a:latin typeface="Courier New" charset="0"/>
              </a:rPr>
              <a:t>Str_length</a:t>
            </a:r>
            <a:r>
              <a:rPr lang="en-US" sz="2000" b="1" dirty="0">
                <a:solidFill>
                  <a:srgbClr val="0000FF"/>
                </a:solidFill>
                <a:latin typeface="Courier New" charset="0"/>
              </a:rPr>
              <a:t> PROTO,</a:t>
            </a:r>
          </a:p>
          <a:p>
            <a:r>
              <a:rPr lang="en-US" sz="2000" b="1" dirty="0">
                <a:solidFill>
                  <a:srgbClr val="0000FF"/>
                </a:solidFill>
                <a:latin typeface="Courier New" charset="0"/>
              </a:rPr>
              <a:t>  </a:t>
            </a:r>
            <a:r>
              <a:rPr lang="en-US" sz="2000" b="1" dirty="0" err="1">
                <a:solidFill>
                  <a:srgbClr val="0000FF"/>
                </a:solidFill>
                <a:latin typeface="Courier New" charset="0"/>
              </a:rPr>
              <a:t>pString:PTR</a:t>
            </a:r>
            <a:r>
              <a:rPr lang="en-US" sz="2000" b="1" dirty="0">
                <a:solidFill>
                  <a:srgbClr val="0000FF"/>
                </a:solidFill>
                <a:latin typeface="Courier New" charset="0"/>
              </a:rPr>
              <a:t> BYTE	</a:t>
            </a:r>
            <a:r>
              <a:rPr lang="en-US" sz="2000" b="1" dirty="0" smtClean="0">
                <a:solidFill>
                  <a:srgbClr val="0000FF"/>
                </a:solidFill>
                <a:latin typeface="Courier New" charset="0"/>
              </a:rPr>
              <a:t>; </a:t>
            </a:r>
            <a:r>
              <a:rPr lang="en-US" sz="2000" b="1" dirty="0">
                <a:solidFill>
                  <a:srgbClr val="0000FF"/>
                </a:solidFill>
                <a:latin typeface="Courier New" charset="0"/>
              </a:rPr>
              <a:t>pointer to string</a:t>
            </a:r>
          </a:p>
        </p:txBody>
      </p:sp>
    </p:spTree>
    <p:extLst>
      <p:ext uri="{BB962C8B-B14F-4D97-AF65-F5344CB8AC3E}">
        <p14:creationId xmlns:p14="http://schemas.microsoft.com/office/powerpoint/2010/main" xmlns="" val="490159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Str_length Source Code</a:t>
            </a:r>
          </a:p>
        </p:txBody>
      </p:sp>
      <p:sp>
        <p:nvSpPr>
          <p:cNvPr id="121859" name="Text Box 3"/>
          <p:cNvSpPr txBox="1">
            <a:spLocks noChangeArrowheads="1"/>
          </p:cNvSpPr>
          <p:nvPr/>
        </p:nvSpPr>
        <p:spPr bwMode="auto">
          <a:xfrm>
            <a:off x="685800" y="1524000"/>
            <a:ext cx="8001000" cy="427809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r>
              <a:rPr lang="en-US" sz="2000" b="1" dirty="0" err="1">
                <a:latin typeface="Courier New" charset="0"/>
              </a:rPr>
              <a:t>Str_length</a:t>
            </a:r>
            <a:r>
              <a:rPr lang="en-US" sz="2000" b="1" dirty="0">
                <a:latin typeface="Courier New" charset="0"/>
              </a:rPr>
              <a:t> PROC USES </a:t>
            </a:r>
            <a:r>
              <a:rPr lang="en-US" sz="2000" b="1" dirty="0" err="1">
                <a:latin typeface="Courier New" charset="0"/>
              </a:rPr>
              <a:t>edi</a:t>
            </a:r>
            <a:r>
              <a:rPr lang="en-US" sz="2000" b="1" dirty="0">
                <a:latin typeface="Courier New" charset="0"/>
              </a:rPr>
              <a:t>,</a:t>
            </a:r>
          </a:p>
          <a:p>
            <a:r>
              <a:rPr lang="en-US" sz="2000" b="1" dirty="0">
                <a:latin typeface="Courier New" charset="0"/>
              </a:rPr>
              <a:t>	</a:t>
            </a:r>
            <a:r>
              <a:rPr lang="en-US" sz="2000" b="1" dirty="0" err="1">
                <a:latin typeface="Courier New" charset="0"/>
              </a:rPr>
              <a:t>pString:PTR</a:t>
            </a:r>
            <a:r>
              <a:rPr lang="en-US" sz="2000" b="1" dirty="0">
                <a:latin typeface="Courier New" charset="0"/>
              </a:rPr>
              <a:t> </a:t>
            </a:r>
            <a:r>
              <a:rPr lang="en-US" sz="2000" b="1" dirty="0" smtClean="0">
                <a:latin typeface="Courier New" charset="0"/>
              </a:rPr>
              <a:t>BYTE       ; </a:t>
            </a:r>
            <a:r>
              <a:rPr lang="en-US" sz="2000" b="1" dirty="0">
                <a:latin typeface="Courier New" charset="0"/>
              </a:rPr>
              <a:t>pointer to string</a:t>
            </a:r>
          </a:p>
          <a:p>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edi,pString</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eax,0    </a:t>
            </a:r>
            <a:r>
              <a:rPr lang="en-US" sz="2000" b="1" dirty="0" smtClean="0">
                <a:latin typeface="Courier New" charset="0"/>
              </a:rPr>
              <a:t>          ; </a:t>
            </a:r>
            <a:r>
              <a:rPr lang="en-US" sz="2000" b="1" dirty="0">
                <a:latin typeface="Courier New" charset="0"/>
              </a:rPr>
              <a:t>character count</a:t>
            </a:r>
          </a:p>
          <a:p>
            <a:r>
              <a:rPr lang="en-US" sz="2000" b="1" dirty="0">
                <a:latin typeface="Courier New" charset="0"/>
              </a:rPr>
              <a:t>L1:</a:t>
            </a:r>
          </a:p>
          <a:p>
            <a:r>
              <a:rPr lang="en-US" sz="2000" b="1" dirty="0">
                <a:latin typeface="Courier New" charset="0"/>
              </a:rPr>
              <a:t>	</a:t>
            </a:r>
            <a:r>
              <a:rPr lang="en-US" sz="2000" b="1" dirty="0" err="1">
                <a:latin typeface="Courier New" charset="0"/>
              </a:rPr>
              <a:t>cmp</a:t>
            </a:r>
            <a:r>
              <a:rPr lang="en-US" sz="2000" b="1" dirty="0">
                <a:latin typeface="Courier New" charset="0"/>
              </a:rPr>
              <a:t> byte </a:t>
            </a:r>
            <a:r>
              <a:rPr lang="en-US" sz="2000" b="1" dirty="0" err="1">
                <a:latin typeface="Courier New" charset="0"/>
              </a:rPr>
              <a:t>ptr</a:t>
            </a:r>
            <a:r>
              <a:rPr lang="en-US" sz="2000" b="1" dirty="0">
                <a:latin typeface="Courier New" charset="0"/>
              </a:rPr>
              <a:t> [</a:t>
            </a:r>
            <a:r>
              <a:rPr lang="en-US" sz="2000" b="1" dirty="0" err="1">
                <a:latin typeface="Courier New" charset="0"/>
              </a:rPr>
              <a:t>edi</a:t>
            </a:r>
            <a:r>
              <a:rPr lang="en-US" sz="2000" b="1" dirty="0">
                <a:latin typeface="Courier New" charset="0"/>
              </a:rPr>
              <a:t>],</a:t>
            </a:r>
            <a:r>
              <a:rPr lang="en-US" sz="2000" b="1" dirty="0" smtClean="0">
                <a:latin typeface="Courier New" charset="0"/>
              </a:rPr>
              <a:t>0   ; </a:t>
            </a:r>
            <a:r>
              <a:rPr lang="en-US" sz="2000" b="1" dirty="0">
                <a:latin typeface="Courier New" charset="0"/>
              </a:rPr>
              <a:t>end of string?</a:t>
            </a:r>
          </a:p>
          <a:p>
            <a:r>
              <a:rPr lang="en-US" sz="2000" b="1" dirty="0">
                <a:latin typeface="Courier New" charset="0"/>
              </a:rPr>
              <a:t>	je  </a:t>
            </a:r>
            <a:r>
              <a:rPr lang="en-US" sz="2000" b="1" dirty="0" smtClean="0">
                <a:latin typeface="Courier New" charset="0"/>
              </a:rPr>
              <a:t>L2                 ; </a:t>
            </a:r>
            <a:r>
              <a:rPr lang="en-US" sz="2000" b="1" dirty="0">
                <a:latin typeface="Courier New" charset="0"/>
              </a:rPr>
              <a:t>yes: quit</a:t>
            </a:r>
          </a:p>
          <a:p>
            <a:r>
              <a:rPr lang="en-US" sz="2000" b="1" dirty="0">
                <a:latin typeface="Courier New" charset="0"/>
              </a:rPr>
              <a:t>	</a:t>
            </a:r>
            <a:r>
              <a:rPr lang="en-US" sz="2000" b="1" dirty="0" err="1">
                <a:latin typeface="Courier New" charset="0"/>
              </a:rPr>
              <a:t>inc</a:t>
            </a:r>
            <a:r>
              <a:rPr lang="en-US" sz="2000" b="1" dirty="0">
                <a:latin typeface="Courier New" charset="0"/>
              </a:rPr>
              <a:t> </a:t>
            </a:r>
            <a:r>
              <a:rPr lang="en-US" sz="2000" b="1" dirty="0" err="1" smtClean="0">
                <a:latin typeface="Courier New" charset="0"/>
              </a:rPr>
              <a:t>edi</a:t>
            </a:r>
            <a:r>
              <a:rPr lang="en-US" sz="2000" b="1" dirty="0" smtClean="0">
                <a:latin typeface="Courier New" charset="0"/>
              </a:rPr>
              <a:t>                ; </a:t>
            </a:r>
            <a:r>
              <a:rPr lang="en-US" sz="2000" b="1" dirty="0">
                <a:latin typeface="Courier New" charset="0"/>
              </a:rPr>
              <a:t>no: point to next</a:t>
            </a:r>
          </a:p>
          <a:p>
            <a:r>
              <a:rPr lang="en-US" sz="2000" b="1" dirty="0">
                <a:latin typeface="Courier New" charset="0"/>
              </a:rPr>
              <a:t>	</a:t>
            </a:r>
            <a:r>
              <a:rPr lang="en-US" sz="2000" b="1" dirty="0" err="1">
                <a:latin typeface="Courier New" charset="0"/>
              </a:rPr>
              <a:t>inc</a:t>
            </a:r>
            <a:r>
              <a:rPr lang="en-US" sz="2000" b="1" dirty="0">
                <a:latin typeface="Courier New" charset="0"/>
              </a:rPr>
              <a:t> </a:t>
            </a:r>
            <a:r>
              <a:rPr lang="en-US" sz="2000" b="1" dirty="0" err="1" smtClean="0">
                <a:latin typeface="Courier New" charset="0"/>
              </a:rPr>
              <a:t>eax</a:t>
            </a:r>
            <a:r>
              <a:rPr lang="en-US" sz="2000" b="1" dirty="0" smtClean="0">
                <a:latin typeface="Courier New" charset="0"/>
              </a:rPr>
              <a:t>                ; </a:t>
            </a:r>
            <a:r>
              <a:rPr lang="en-US" sz="2000" b="1" dirty="0">
                <a:latin typeface="Courier New" charset="0"/>
              </a:rPr>
              <a:t>add 1 to count</a:t>
            </a:r>
          </a:p>
          <a:p>
            <a:r>
              <a:rPr lang="en-US" sz="2000" b="1" dirty="0">
                <a:latin typeface="Courier New" charset="0"/>
              </a:rPr>
              <a:t>	</a:t>
            </a:r>
            <a:r>
              <a:rPr lang="en-US" sz="2000" b="1" dirty="0" err="1">
                <a:latin typeface="Courier New" charset="0"/>
              </a:rPr>
              <a:t>jmp</a:t>
            </a:r>
            <a:r>
              <a:rPr lang="en-US" sz="2000" b="1" dirty="0">
                <a:latin typeface="Courier New" charset="0"/>
              </a:rPr>
              <a:t> L1</a:t>
            </a:r>
          </a:p>
          <a:p>
            <a:r>
              <a:rPr lang="en-US" sz="2000" b="1" dirty="0">
                <a:latin typeface="Courier New" charset="0"/>
              </a:rPr>
              <a:t>L2: ret</a:t>
            </a:r>
          </a:p>
          <a:p>
            <a:r>
              <a:rPr lang="en-US" sz="2000" b="1" dirty="0" err="1">
                <a:latin typeface="Courier New" charset="0"/>
              </a:rPr>
              <a:t>Str_length</a:t>
            </a:r>
            <a:r>
              <a:rPr lang="en-US" sz="2000" b="1" dirty="0">
                <a:latin typeface="Courier New" charset="0"/>
              </a:rPr>
              <a:t> ENDP</a:t>
            </a:r>
          </a:p>
        </p:txBody>
      </p:sp>
    </p:spTree>
    <p:extLst>
      <p:ext uri="{BB962C8B-B14F-4D97-AF65-F5344CB8AC3E}">
        <p14:creationId xmlns:p14="http://schemas.microsoft.com/office/powerpoint/2010/main" xmlns="" val="2749250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Str_copy Procedure</a:t>
            </a:r>
          </a:p>
        </p:txBody>
      </p:sp>
      <p:sp>
        <p:nvSpPr>
          <p:cNvPr id="119811" name="Rectangle 3"/>
          <p:cNvSpPr>
            <a:spLocks noGrp="1" noChangeArrowheads="1"/>
          </p:cNvSpPr>
          <p:nvPr>
            <p:ph type="body" idx="1"/>
          </p:nvPr>
        </p:nvSpPr>
        <p:spPr>
          <a:xfrm>
            <a:off x="762000" y="1219200"/>
            <a:ext cx="7772400" cy="1600200"/>
          </a:xfrm>
        </p:spPr>
        <p:txBody>
          <a:bodyPr/>
          <a:lstStyle/>
          <a:p>
            <a:pPr>
              <a:spcBef>
                <a:spcPts val="2000"/>
              </a:spcBef>
            </a:pPr>
            <a:r>
              <a:rPr lang="en-US" dirty="0"/>
              <a:t>Copies a null-terminated string from a source location to a target location.</a:t>
            </a:r>
          </a:p>
          <a:p>
            <a:pPr>
              <a:spcBef>
                <a:spcPts val="2000"/>
              </a:spcBef>
            </a:pPr>
            <a:r>
              <a:rPr lang="en-US" dirty="0"/>
              <a:t>Prototype:</a:t>
            </a:r>
            <a:endParaRPr lang="en-US" sz="2200" b="1" i="1" dirty="0">
              <a:solidFill>
                <a:schemeClr val="tx2"/>
              </a:solidFill>
              <a:latin typeface="Courier New" charset="0"/>
            </a:endParaRPr>
          </a:p>
        </p:txBody>
      </p:sp>
      <p:sp>
        <p:nvSpPr>
          <p:cNvPr id="119815" name="Text Box 7"/>
          <p:cNvSpPr txBox="1">
            <a:spLocks noChangeArrowheads="1"/>
          </p:cNvSpPr>
          <p:nvPr/>
        </p:nvSpPr>
        <p:spPr bwMode="auto">
          <a:xfrm>
            <a:off x="1219200" y="3024187"/>
            <a:ext cx="7086600" cy="1200329"/>
          </a:xfrm>
          <a:prstGeom prst="rect">
            <a:avLst/>
          </a:prstGeom>
          <a:solidFill>
            <a:srgbClr val="F2F2F2"/>
          </a:solidFill>
          <a:ln w="9525">
            <a:solidFill>
              <a:schemeClr val="bg2"/>
            </a:solidFill>
            <a:miter lim="800000"/>
            <a:headEnd/>
            <a:tailEnd/>
          </a:ln>
          <a:effectLst/>
        </p:spPr>
        <p:txBody>
          <a:bodyPr wrap="square" tIns="137160" bIns="137160">
            <a:spAutoFit/>
          </a:bodyPr>
          <a:lstStyle>
            <a:lvl1pPr>
              <a:tabLst>
                <a:tab pos="3654425" algn="l"/>
              </a:tabLst>
              <a:defRPr sz="2400">
                <a:solidFill>
                  <a:schemeClr val="tx1"/>
                </a:solidFill>
                <a:latin typeface="Times New Roman" charset="0"/>
                <a:ea typeface="ＭＳ Ｐゴシック" charset="0"/>
              </a:defRPr>
            </a:lvl1pPr>
            <a:lvl2pPr>
              <a:tabLst>
                <a:tab pos="3654425" algn="l"/>
              </a:tabLst>
              <a:defRPr sz="2400">
                <a:solidFill>
                  <a:schemeClr val="tx1"/>
                </a:solidFill>
                <a:latin typeface="Times New Roman" charset="0"/>
                <a:ea typeface="ＭＳ Ｐゴシック" charset="0"/>
              </a:defRPr>
            </a:lvl2pPr>
            <a:lvl3pPr>
              <a:tabLst>
                <a:tab pos="3654425" algn="l"/>
              </a:tabLst>
              <a:defRPr sz="2400">
                <a:solidFill>
                  <a:schemeClr val="tx1"/>
                </a:solidFill>
                <a:latin typeface="Times New Roman" charset="0"/>
                <a:ea typeface="ＭＳ Ｐゴシック" charset="0"/>
              </a:defRPr>
            </a:lvl3pPr>
            <a:lvl4pPr>
              <a:tabLst>
                <a:tab pos="3654425" algn="l"/>
              </a:tabLst>
              <a:defRPr sz="2400">
                <a:solidFill>
                  <a:schemeClr val="tx1"/>
                </a:solidFill>
                <a:latin typeface="Times New Roman" charset="0"/>
                <a:ea typeface="ＭＳ Ｐゴシック" charset="0"/>
              </a:defRPr>
            </a:lvl4pPr>
            <a:lvl5pPr>
              <a:tabLst>
                <a:tab pos="3654425" algn="l"/>
              </a:tabLst>
              <a:defRPr sz="2400">
                <a:solidFill>
                  <a:schemeClr val="tx1"/>
                </a:solidFill>
                <a:latin typeface="Times New Roman" charset="0"/>
                <a:ea typeface="ＭＳ Ｐゴシック" charset="0"/>
              </a:defRPr>
            </a:lvl5pPr>
            <a:lvl6pPr fontAlgn="base">
              <a:spcBef>
                <a:spcPct val="0"/>
              </a:spcBef>
              <a:spcAft>
                <a:spcPct val="0"/>
              </a:spcAft>
              <a:tabLst>
                <a:tab pos="3654425" algn="l"/>
              </a:tabLst>
              <a:defRPr sz="2400">
                <a:solidFill>
                  <a:schemeClr val="tx1"/>
                </a:solidFill>
                <a:latin typeface="Times New Roman" charset="0"/>
                <a:ea typeface="ＭＳ Ｐゴシック" charset="0"/>
              </a:defRPr>
            </a:lvl6pPr>
            <a:lvl7pPr fontAlgn="base">
              <a:spcBef>
                <a:spcPct val="0"/>
              </a:spcBef>
              <a:spcAft>
                <a:spcPct val="0"/>
              </a:spcAft>
              <a:tabLst>
                <a:tab pos="3654425" algn="l"/>
              </a:tabLst>
              <a:defRPr sz="2400">
                <a:solidFill>
                  <a:schemeClr val="tx1"/>
                </a:solidFill>
                <a:latin typeface="Times New Roman" charset="0"/>
                <a:ea typeface="ＭＳ Ｐゴシック" charset="0"/>
              </a:defRPr>
            </a:lvl7pPr>
            <a:lvl8pPr fontAlgn="base">
              <a:spcBef>
                <a:spcPct val="0"/>
              </a:spcBef>
              <a:spcAft>
                <a:spcPct val="0"/>
              </a:spcAft>
              <a:tabLst>
                <a:tab pos="3654425" algn="l"/>
              </a:tabLst>
              <a:defRPr sz="2400">
                <a:solidFill>
                  <a:schemeClr val="tx1"/>
                </a:solidFill>
                <a:latin typeface="Times New Roman" charset="0"/>
                <a:ea typeface="ＭＳ Ｐゴシック" charset="0"/>
              </a:defRPr>
            </a:lvl8pPr>
            <a:lvl9pPr fontAlgn="base">
              <a:spcBef>
                <a:spcPct val="0"/>
              </a:spcBef>
              <a:spcAft>
                <a:spcPct val="0"/>
              </a:spcAft>
              <a:tabLst>
                <a:tab pos="3654425" algn="l"/>
              </a:tabLst>
              <a:defRPr sz="2400">
                <a:solidFill>
                  <a:schemeClr val="tx1"/>
                </a:solidFill>
                <a:latin typeface="Times New Roman" charset="0"/>
                <a:ea typeface="ＭＳ Ｐゴシック" charset="0"/>
              </a:defRPr>
            </a:lvl9pPr>
          </a:lstStyle>
          <a:p>
            <a:r>
              <a:rPr lang="en-US" sz="2000" b="1" dirty="0" err="1">
                <a:solidFill>
                  <a:srgbClr val="0000FF"/>
                </a:solidFill>
                <a:latin typeface="Courier New" charset="0"/>
              </a:rPr>
              <a:t>Str_copy</a:t>
            </a:r>
            <a:r>
              <a:rPr lang="en-US" sz="2000" b="1" dirty="0">
                <a:solidFill>
                  <a:srgbClr val="0000FF"/>
                </a:solidFill>
                <a:latin typeface="Courier New" charset="0"/>
              </a:rPr>
              <a:t> PROTO,</a:t>
            </a:r>
          </a:p>
          <a:p>
            <a:r>
              <a:rPr lang="en-US" sz="2000" b="1" dirty="0">
                <a:solidFill>
                  <a:srgbClr val="0000FF"/>
                </a:solidFill>
                <a:latin typeface="Courier New" charset="0"/>
              </a:rPr>
              <a:t>  </a:t>
            </a:r>
            <a:r>
              <a:rPr lang="en-US" sz="2000" b="1" dirty="0" err="1">
                <a:solidFill>
                  <a:srgbClr val="0000FF"/>
                </a:solidFill>
                <a:latin typeface="Courier New" charset="0"/>
              </a:rPr>
              <a:t>source:PTR</a:t>
            </a:r>
            <a:r>
              <a:rPr lang="en-US" sz="2000" b="1" dirty="0">
                <a:solidFill>
                  <a:srgbClr val="0000FF"/>
                </a:solidFill>
                <a:latin typeface="Courier New" charset="0"/>
              </a:rPr>
              <a:t> BYTE</a:t>
            </a:r>
            <a:r>
              <a:rPr lang="en-US" sz="2000" b="1" dirty="0" smtClean="0">
                <a:solidFill>
                  <a:srgbClr val="0000FF"/>
                </a:solidFill>
                <a:latin typeface="Courier New" charset="0"/>
              </a:rPr>
              <a:t>,     ; </a:t>
            </a:r>
            <a:r>
              <a:rPr lang="en-US" sz="2000" b="1" dirty="0">
                <a:solidFill>
                  <a:srgbClr val="0000FF"/>
                </a:solidFill>
                <a:latin typeface="Courier New" charset="0"/>
              </a:rPr>
              <a:t>pointer to string</a:t>
            </a:r>
          </a:p>
          <a:p>
            <a:r>
              <a:rPr lang="en-US" sz="2000" b="1" dirty="0">
                <a:solidFill>
                  <a:srgbClr val="0000FF"/>
                </a:solidFill>
                <a:latin typeface="Courier New" charset="0"/>
              </a:rPr>
              <a:t>  </a:t>
            </a:r>
            <a:r>
              <a:rPr lang="en-US" sz="2000" b="1" dirty="0" err="1">
                <a:solidFill>
                  <a:srgbClr val="0000FF"/>
                </a:solidFill>
                <a:latin typeface="Courier New" charset="0"/>
              </a:rPr>
              <a:t>target:PTR</a:t>
            </a:r>
            <a:r>
              <a:rPr lang="en-US" sz="2000" b="1" dirty="0">
                <a:solidFill>
                  <a:srgbClr val="0000FF"/>
                </a:solidFill>
                <a:latin typeface="Courier New" charset="0"/>
              </a:rPr>
              <a:t> </a:t>
            </a:r>
            <a:r>
              <a:rPr lang="en-US" sz="2000" b="1" dirty="0" smtClean="0">
                <a:solidFill>
                  <a:srgbClr val="0000FF"/>
                </a:solidFill>
                <a:latin typeface="Courier New" charset="0"/>
              </a:rPr>
              <a:t>BYTE      ; </a:t>
            </a:r>
            <a:r>
              <a:rPr lang="en-US" sz="2000" b="1" dirty="0">
                <a:solidFill>
                  <a:srgbClr val="0000FF"/>
                </a:solidFill>
                <a:latin typeface="Courier New" charset="0"/>
              </a:rPr>
              <a:t>pointer to string</a:t>
            </a:r>
          </a:p>
        </p:txBody>
      </p:sp>
    </p:spTree>
    <p:extLst>
      <p:ext uri="{BB962C8B-B14F-4D97-AF65-F5344CB8AC3E}">
        <p14:creationId xmlns:p14="http://schemas.microsoft.com/office/powerpoint/2010/main" xmlns="" val="2129225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Str_copy Source Code</a:t>
            </a:r>
          </a:p>
        </p:txBody>
      </p:sp>
      <p:sp>
        <p:nvSpPr>
          <p:cNvPr id="122883" name="Text Box 3"/>
          <p:cNvSpPr txBox="1">
            <a:spLocks noChangeArrowheads="1"/>
          </p:cNvSpPr>
          <p:nvPr/>
        </p:nvSpPr>
        <p:spPr bwMode="auto">
          <a:xfrm>
            <a:off x="381000" y="1371600"/>
            <a:ext cx="8305800" cy="427809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r>
              <a:rPr lang="en-US" sz="2000" b="1" dirty="0" err="1">
                <a:latin typeface="Courier New" charset="0"/>
              </a:rPr>
              <a:t>Str_copy</a:t>
            </a:r>
            <a:r>
              <a:rPr lang="en-US" sz="2000" b="1" dirty="0">
                <a:latin typeface="Courier New" charset="0"/>
              </a:rPr>
              <a:t> PROC USES </a:t>
            </a:r>
            <a:r>
              <a:rPr lang="en-US" sz="2000" b="1" dirty="0" err="1">
                <a:latin typeface="Courier New" charset="0"/>
              </a:rPr>
              <a:t>eax</a:t>
            </a:r>
            <a:r>
              <a:rPr lang="en-US" sz="2000" b="1" dirty="0">
                <a:latin typeface="Courier New" charset="0"/>
              </a:rPr>
              <a:t> </a:t>
            </a:r>
            <a:r>
              <a:rPr lang="en-US" sz="2000" b="1" dirty="0" err="1">
                <a:latin typeface="Courier New" charset="0"/>
              </a:rPr>
              <a:t>ecx</a:t>
            </a:r>
            <a:r>
              <a:rPr lang="en-US" sz="2000" b="1" dirty="0">
                <a:latin typeface="Courier New" charset="0"/>
              </a:rPr>
              <a:t> </a:t>
            </a:r>
            <a:r>
              <a:rPr lang="en-US" sz="2000" b="1" dirty="0" err="1">
                <a:latin typeface="Courier New" charset="0"/>
              </a:rPr>
              <a:t>esi</a:t>
            </a:r>
            <a:r>
              <a:rPr lang="en-US" sz="2000" b="1" dirty="0">
                <a:latin typeface="Courier New" charset="0"/>
              </a:rPr>
              <a:t> </a:t>
            </a:r>
            <a:r>
              <a:rPr lang="en-US" sz="2000" b="1" dirty="0" err="1">
                <a:latin typeface="Courier New" charset="0"/>
              </a:rPr>
              <a:t>edi</a:t>
            </a:r>
            <a:r>
              <a:rPr lang="en-US" sz="2000" b="1" dirty="0">
                <a:latin typeface="Courier New" charset="0"/>
              </a:rPr>
              <a:t>,</a:t>
            </a:r>
          </a:p>
          <a:p>
            <a:r>
              <a:rPr lang="en-US" sz="2000" b="1" dirty="0">
                <a:latin typeface="Courier New" charset="0"/>
              </a:rPr>
              <a:t> 	</a:t>
            </a:r>
            <a:r>
              <a:rPr lang="en-US" sz="2000" b="1" dirty="0" err="1">
                <a:latin typeface="Courier New" charset="0"/>
              </a:rPr>
              <a:t>source:PTR</a:t>
            </a:r>
            <a:r>
              <a:rPr lang="en-US" sz="2000" b="1" dirty="0">
                <a:latin typeface="Courier New" charset="0"/>
              </a:rPr>
              <a:t> BYTE, 	</a:t>
            </a:r>
            <a:r>
              <a:rPr lang="en-US" sz="2000" b="1" dirty="0" smtClean="0">
                <a:latin typeface="Courier New" charset="0"/>
              </a:rPr>
              <a:t>    ; </a:t>
            </a:r>
            <a:r>
              <a:rPr lang="en-US" sz="2000" b="1" dirty="0">
                <a:latin typeface="Courier New" charset="0"/>
              </a:rPr>
              <a:t>source string</a:t>
            </a:r>
          </a:p>
          <a:p>
            <a:r>
              <a:rPr lang="en-US" sz="2000" b="1" dirty="0">
                <a:latin typeface="Courier New" charset="0"/>
              </a:rPr>
              <a:t> 	</a:t>
            </a:r>
            <a:r>
              <a:rPr lang="en-US" sz="2000" b="1" dirty="0" err="1">
                <a:latin typeface="Courier New" charset="0"/>
              </a:rPr>
              <a:t>target:PTR</a:t>
            </a:r>
            <a:r>
              <a:rPr lang="en-US" sz="2000" b="1" dirty="0">
                <a:latin typeface="Courier New" charset="0"/>
              </a:rPr>
              <a:t> </a:t>
            </a:r>
            <a:r>
              <a:rPr lang="en-US" sz="2000" b="1" dirty="0" smtClean="0">
                <a:latin typeface="Courier New" charset="0"/>
              </a:rPr>
              <a:t>BYTE       ; </a:t>
            </a:r>
            <a:r>
              <a:rPr lang="en-US" sz="2000" b="1" dirty="0">
                <a:latin typeface="Courier New" charset="0"/>
              </a:rPr>
              <a:t>target string</a:t>
            </a:r>
          </a:p>
          <a:p>
            <a:endParaRPr lang="en-US" sz="2000" b="1" dirty="0">
              <a:latin typeface="Courier New" charset="0"/>
            </a:endParaRPr>
          </a:p>
          <a:p>
            <a:r>
              <a:rPr lang="en-US" sz="2000" b="1" dirty="0">
                <a:latin typeface="Courier New" charset="0"/>
              </a:rPr>
              <a:t>	INVOKE </a:t>
            </a:r>
            <a:r>
              <a:rPr lang="en-US" sz="2000" b="1" dirty="0" err="1">
                <a:latin typeface="Courier New" charset="0"/>
              </a:rPr>
              <a:t>Str_length,source</a:t>
            </a:r>
            <a:r>
              <a:rPr lang="en-US" sz="2000" b="1" dirty="0">
                <a:latin typeface="Courier New" charset="0"/>
              </a:rPr>
              <a:t> </a:t>
            </a:r>
            <a:r>
              <a:rPr lang="en-US" sz="2000" b="1" dirty="0" smtClean="0">
                <a:latin typeface="Courier New" charset="0"/>
              </a:rPr>
              <a:t>; </a:t>
            </a:r>
            <a:r>
              <a:rPr lang="en-US" sz="2000" b="1" dirty="0">
                <a:latin typeface="Courier New" charset="0"/>
              </a:rPr>
              <a:t>EAX = length source</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ecx,</a:t>
            </a:r>
            <a:r>
              <a:rPr lang="en-US" sz="2000" b="1" dirty="0" err="1" smtClean="0">
                <a:latin typeface="Courier New" charset="0"/>
              </a:rPr>
              <a:t>eax</a:t>
            </a:r>
            <a:r>
              <a:rPr lang="en-US" sz="2000" b="1" dirty="0" smtClean="0">
                <a:latin typeface="Courier New" charset="0"/>
              </a:rPr>
              <a:t>           ; </a:t>
            </a:r>
            <a:r>
              <a:rPr lang="en-US" sz="2000" b="1" dirty="0">
                <a:latin typeface="Courier New" charset="0"/>
              </a:rPr>
              <a:t>REP count</a:t>
            </a:r>
          </a:p>
          <a:p>
            <a:r>
              <a:rPr lang="en-US" sz="2000" b="1" dirty="0">
                <a:latin typeface="Courier New" charset="0"/>
              </a:rPr>
              <a:t>	</a:t>
            </a:r>
            <a:r>
              <a:rPr lang="en-US" sz="2000" b="1" dirty="0" err="1">
                <a:latin typeface="Courier New" charset="0"/>
              </a:rPr>
              <a:t>inc</a:t>
            </a:r>
            <a:r>
              <a:rPr lang="en-US" sz="2000" b="1" dirty="0">
                <a:latin typeface="Courier New" charset="0"/>
              </a:rPr>
              <a:t> </a:t>
            </a:r>
            <a:r>
              <a:rPr lang="en-US" sz="2000" b="1" dirty="0" err="1">
                <a:latin typeface="Courier New" charset="0"/>
              </a:rPr>
              <a:t>ecx</a:t>
            </a:r>
            <a:r>
              <a:rPr lang="en-US" sz="2000" b="1" dirty="0">
                <a:latin typeface="Courier New" charset="0"/>
              </a:rPr>
              <a:t>   </a:t>
            </a:r>
            <a:r>
              <a:rPr lang="en-US" sz="2000" b="1" dirty="0" smtClean="0">
                <a:latin typeface="Courier New" charset="0"/>
              </a:rPr>
              <a:t>            ; </a:t>
            </a:r>
            <a:r>
              <a:rPr lang="en-US" sz="2000" b="1" dirty="0">
                <a:latin typeface="Courier New" charset="0"/>
              </a:rPr>
              <a:t>add 1 for null byte</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esi,source</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edi,target</a:t>
            </a:r>
            <a:endParaRPr lang="en-US" sz="2000" b="1" dirty="0">
              <a:latin typeface="Courier New" charset="0"/>
            </a:endParaRPr>
          </a:p>
          <a:p>
            <a:r>
              <a:rPr lang="en-US" sz="2000" b="1" dirty="0">
                <a:latin typeface="Courier New" charset="0"/>
              </a:rPr>
              <a:t>	</a:t>
            </a:r>
            <a:r>
              <a:rPr lang="en-US" sz="2000" b="1" dirty="0" err="1">
                <a:latin typeface="Courier New" charset="0"/>
              </a:rPr>
              <a:t>cld</a:t>
            </a:r>
            <a:r>
              <a:rPr lang="en-US" sz="2000" b="1" dirty="0">
                <a:latin typeface="Courier New" charset="0"/>
              </a:rPr>
              <a:t>           </a:t>
            </a:r>
            <a:r>
              <a:rPr lang="en-US" sz="2000" b="1" dirty="0" smtClean="0">
                <a:latin typeface="Courier New" charset="0"/>
              </a:rPr>
              <a:t>        ; </a:t>
            </a:r>
            <a:r>
              <a:rPr lang="en-US" sz="2000" b="1" dirty="0">
                <a:latin typeface="Courier New" charset="0"/>
              </a:rPr>
              <a:t>direction = up</a:t>
            </a:r>
          </a:p>
          <a:p>
            <a:r>
              <a:rPr lang="en-US" sz="2000" b="1" dirty="0">
                <a:latin typeface="Courier New" charset="0"/>
              </a:rPr>
              <a:t>	rep </a:t>
            </a:r>
            <a:r>
              <a:rPr lang="en-US" sz="2000" b="1" dirty="0" err="1">
                <a:latin typeface="Courier New" charset="0"/>
              </a:rPr>
              <a:t>movsb</a:t>
            </a:r>
            <a:r>
              <a:rPr lang="en-US" sz="2000" b="1" dirty="0">
                <a:latin typeface="Courier New" charset="0"/>
              </a:rPr>
              <a:t> </a:t>
            </a:r>
            <a:r>
              <a:rPr lang="en-US" sz="2000" b="1" dirty="0" smtClean="0">
                <a:latin typeface="Courier New" charset="0"/>
              </a:rPr>
              <a:t>            ; </a:t>
            </a:r>
            <a:r>
              <a:rPr lang="en-US" sz="2000" b="1" dirty="0">
                <a:latin typeface="Courier New" charset="0"/>
              </a:rPr>
              <a:t>copy the string</a:t>
            </a:r>
          </a:p>
          <a:p>
            <a:r>
              <a:rPr lang="en-US" sz="2000" b="1" dirty="0">
                <a:latin typeface="Courier New" charset="0"/>
              </a:rPr>
              <a:t>	ret</a:t>
            </a:r>
          </a:p>
          <a:p>
            <a:r>
              <a:rPr lang="en-US" sz="2000" b="1" dirty="0" err="1">
                <a:latin typeface="Courier New" charset="0"/>
              </a:rPr>
              <a:t>Str_copy</a:t>
            </a:r>
            <a:r>
              <a:rPr lang="en-US" sz="2000" b="1" dirty="0">
                <a:latin typeface="Courier New" charset="0"/>
              </a:rPr>
              <a:t> ENDP</a:t>
            </a:r>
          </a:p>
        </p:txBody>
      </p:sp>
    </p:spTree>
    <p:extLst>
      <p:ext uri="{BB962C8B-B14F-4D97-AF65-F5344CB8AC3E}">
        <p14:creationId xmlns:p14="http://schemas.microsoft.com/office/powerpoint/2010/main" xmlns="" val="2581881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Str_trim Procedure</a:t>
            </a:r>
          </a:p>
        </p:txBody>
      </p:sp>
      <p:sp>
        <p:nvSpPr>
          <p:cNvPr id="90115" name="Rectangle 3"/>
          <p:cNvSpPr>
            <a:spLocks noGrp="1" noChangeArrowheads="1"/>
          </p:cNvSpPr>
          <p:nvPr>
            <p:ph type="body" idx="1"/>
          </p:nvPr>
        </p:nvSpPr>
        <p:spPr>
          <a:xfrm>
            <a:off x="685800" y="1143000"/>
            <a:ext cx="7924800" cy="4724400"/>
          </a:xfrm>
        </p:spPr>
        <p:txBody>
          <a:bodyPr/>
          <a:lstStyle/>
          <a:p>
            <a:pPr>
              <a:spcBef>
                <a:spcPts val="2900"/>
              </a:spcBef>
            </a:pPr>
            <a:r>
              <a:rPr lang="en-US" dirty="0"/>
              <a:t>The </a:t>
            </a:r>
            <a:r>
              <a:rPr lang="en-US" dirty="0" err="1"/>
              <a:t>Str_trim</a:t>
            </a:r>
            <a:r>
              <a:rPr lang="en-US" dirty="0"/>
              <a:t> procedure removes all occurrences of a selected trailing character from a null-terminated string.</a:t>
            </a:r>
            <a:r>
              <a:rPr lang="en-US" sz="2800" dirty="0"/>
              <a:t> </a:t>
            </a:r>
          </a:p>
          <a:p>
            <a:pPr>
              <a:spcBef>
                <a:spcPts val="2900"/>
              </a:spcBef>
            </a:pPr>
            <a:r>
              <a:rPr lang="en-US" dirty="0"/>
              <a:t>Prototype:</a:t>
            </a:r>
          </a:p>
        </p:txBody>
      </p:sp>
      <p:sp>
        <p:nvSpPr>
          <p:cNvPr id="90116" name="Text Box 4"/>
          <p:cNvSpPr txBox="1">
            <a:spLocks noChangeArrowheads="1"/>
          </p:cNvSpPr>
          <p:nvPr/>
        </p:nvSpPr>
        <p:spPr bwMode="auto">
          <a:xfrm>
            <a:off x="990600" y="3276600"/>
            <a:ext cx="7239000" cy="1200329"/>
          </a:xfrm>
          <a:prstGeom prst="rect">
            <a:avLst/>
          </a:prstGeom>
          <a:solidFill>
            <a:srgbClr val="F2F2F2"/>
          </a:solidFill>
          <a:ln w="9525">
            <a:solidFill>
              <a:schemeClr val="bg2"/>
            </a:solidFill>
            <a:miter lim="800000"/>
            <a:headEnd/>
            <a:tailEnd/>
          </a:ln>
          <a:effectLst/>
        </p:spPr>
        <p:txBody>
          <a:bodyPr wrap="square" tIns="137160" bIns="137160">
            <a:spAutoFit/>
          </a:bodyPr>
          <a:lstStyle/>
          <a:p>
            <a:r>
              <a:rPr lang="en-US" sz="2000" b="1" dirty="0" err="1">
                <a:solidFill>
                  <a:srgbClr val="0000FF"/>
                </a:solidFill>
                <a:latin typeface="Courier New" charset="0"/>
              </a:rPr>
              <a:t>Str_trim</a:t>
            </a:r>
            <a:r>
              <a:rPr lang="en-US" sz="2000" b="1" dirty="0">
                <a:solidFill>
                  <a:srgbClr val="0000FF"/>
                </a:solidFill>
                <a:latin typeface="Courier New" charset="0"/>
              </a:rPr>
              <a:t> PROTO,</a:t>
            </a:r>
          </a:p>
          <a:p>
            <a:r>
              <a:rPr lang="en-US" sz="2000" b="1" dirty="0">
                <a:solidFill>
                  <a:srgbClr val="0000FF"/>
                </a:solidFill>
                <a:latin typeface="Courier New" charset="0"/>
              </a:rPr>
              <a:t>  </a:t>
            </a:r>
            <a:r>
              <a:rPr lang="en-US" sz="2000" b="1" dirty="0" err="1">
                <a:solidFill>
                  <a:srgbClr val="0000FF"/>
                </a:solidFill>
                <a:latin typeface="Courier New" charset="0"/>
              </a:rPr>
              <a:t>pString:PTR</a:t>
            </a:r>
            <a:r>
              <a:rPr lang="en-US" sz="2000" b="1" dirty="0">
                <a:solidFill>
                  <a:srgbClr val="0000FF"/>
                </a:solidFill>
                <a:latin typeface="Courier New" charset="0"/>
              </a:rPr>
              <a:t> BYTE,	; points to string</a:t>
            </a:r>
          </a:p>
          <a:p>
            <a:r>
              <a:rPr lang="en-US" sz="2000" b="1" dirty="0">
                <a:solidFill>
                  <a:srgbClr val="0000FF"/>
                </a:solidFill>
                <a:latin typeface="Courier New" charset="0"/>
              </a:rPr>
              <a:t>  </a:t>
            </a:r>
            <a:r>
              <a:rPr lang="en-US" sz="2000" b="1" dirty="0" err="1">
                <a:solidFill>
                  <a:srgbClr val="0000FF"/>
                </a:solidFill>
                <a:latin typeface="Courier New" charset="0"/>
              </a:rPr>
              <a:t>char:BYTE</a:t>
            </a:r>
            <a:r>
              <a:rPr lang="en-US" sz="2000" b="1" dirty="0">
                <a:solidFill>
                  <a:srgbClr val="0000FF"/>
                </a:solidFill>
                <a:latin typeface="Courier New" charset="0"/>
              </a:rPr>
              <a:t>			; char to remove</a:t>
            </a:r>
          </a:p>
        </p:txBody>
      </p:sp>
      <p:grpSp>
        <p:nvGrpSpPr>
          <p:cNvPr id="90119" name="Group 7"/>
          <p:cNvGrpSpPr>
            <a:grpSpLocks/>
          </p:cNvGrpSpPr>
          <p:nvPr/>
        </p:nvGrpSpPr>
        <p:grpSpPr bwMode="auto">
          <a:xfrm>
            <a:off x="534211" y="4495800"/>
            <a:ext cx="7942364" cy="2133600"/>
            <a:chOff x="318" y="2640"/>
            <a:chExt cx="4522" cy="1344"/>
          </a:xfrm>
        </p:grpSpPr>
        <p:sp>
          <p:nvSpPr>
            <p:cNvPr id="90117" name="Text Box 5"/>
            <p:cNvSpPr txBox="1">
              <a:spLocks noChangeArrowheads="1"/>
            </p:cNvSpPr>
            <p:nvPr/>
          </p:nvSpPr>
          <p:spPr bwMode="auto">
            <a:xfrm>
              <a:off x="1229" y="2688"/>
              <a:ext cx="3611" cy="129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err="1">
                  <a:latin typeface="Courier New" charset="0"/>
                </a:rPr>
                <a:t>myString</a:t>
              </a:r>
              <a:r>
                <a:rPr lang="en-US" sz="2000" b="1" dirty="0">
                  <a:latin typeface="Courier New" charset="0"/>
                </a:rPr>
                <a:t> BYTE "Hello###",0</a:t>
              </a:r>
            </a:p>
            <a:p>
              <a:r>
                <a:rPr lang="en-US" sz="2000" b="1" dirty="0">
                  <a:latin typeface="Courier New" charset="0"/>
                </a:rPr>
                <a:t>.code</a:t>
              </a:r>
            </a:p>
            <a:p>
              <a:r>
                <a:rPr lang="en-US" sz="2000" b="1" dirty="0">
                  <a:latin typeface="Courier New" charset="0"/>
                </a:rPr>
                <a:t>   INVOKE </a:t>
              </a:r>
              <a:r>
                <a:rPr lang="en-US" sz="2000" b="1" dirty="0" err="1">
                  <a:latin typeface="Courier New" charset="0"/>
                </a:rPr>
                <a:t>Str_trim</a:t>
              </a:r>
              <a:r>
                <a:rPr lang="en-US" sz="2000" b="1" dirty="0">
                  <a:latin typeface="Courier New" charset="0"/>
                </a:rPr>
                <a:t>, ADDR </a:t>
              </a:r>
              <a:r>
                <a:rPr lang="en-US" sz="2000" b="1" dirty="0" err="1">
                  <a:latin typeface="Courier New" charset="0"/>
                </a:rPr>
                <a:t>myString</a:t>
              </a:r>
              <a:r>
                <a:rPr lang="en-US" sz="2000" b="1" dirty="0">
                  <a:latin typeface="Courier New" charset="0"/>
                </a:rPr>
                <a:t>, '</a:t>
              </a:r>
              <a:r>
                <a:rPr lang="en-US" sz="2000" b="1" dirty="0" smtClean="0">
                  <a:latin typeface="Courier New" charset="0"/>
                </a:rPr>
                <a:t>#’</a:t>
              </a:r>
              <a:endParaRPr lang="en-US" sz="2000" b="1" dirty="0">
                <a:latin typeface="Courier New" charset="0"/>
              </a:endParaRPr>
            </a:p>
            <a:p>
              <a:r>
                <a:rPr lang="en-US" sz="2000" b="1" dirty="0" err="1">
                  <a:latin typeface="Courier New" charset="0"/>
                </a:rPr>
                <a:t>myString</a:t>
              </a:r>
              <a:r>
                <a:rPr lang="en-US" sz="2000" b="1" dirty="0">
                  <a:latin typeface="Courier New" charset="0"/>
                </a:rPr>
                <a:t> = "Hello"</a:t>
              </a:r>
            </a:p>
          </p:txBody>
        </p:sp>
        <p:sp>
          <p:nvSpPr>
            <p:cNvPr id="90118" name="Text Box 6"/>
            <p:cNvSpPr txBox="1">
              <a:spLocks noChangeArrowheads="1"/>
            </p:cNvSpPr>
            <p:nvPr/>
          </p:nvSpPr>
          <p:spPr bwMode="auto">
            <a:xfrm>
              <a:off x="318" y="2640"/>
              <a:ext cx="882"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lgn="r">
                <a:spcBef>
                  <a:spcPct val="50000"/>
                </a:spcBef>
              </a:pPr>
              <a:r>
                <a:rPr lang="en-US" sz="2400" dirty="0">
                  <a:latin typeface="Arial"/>
                  <a:cs typeface="Arial"/>
                </a:rPr>
                <a:t>Example:</a:t>
              </a:r>
            </a:p>
          </p:txBody>
        </p:sp>
      </p:grpSp>
    </p:spTree>
    <p:extLst>
      <p:ext uri="{BB962C8B-B14F-4D97-AF65-F5344CB8AC3E}">
        <p14:creationId xmlns:p14="http://schemas.microsoft.com/office/powerpoint/2010/main" xmlns="" val="3479132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0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spcBef>
                <a:spcPts val="1400"/>
              </a:spcBef>
            </a:pPr>
            <a:r>
              <a:rPr lang="en-US" sz="2400" dirty="0" smtClean="0"/>
              <a:t>Advanced Procedures:</a:t>
            </a:r>
          </a:p>
          <a:p>
            <a:pPr>
              <a:spcBef>
                <a:spcPts val="1400"/>
              </a:spcBef>
            </a:pPr>
            <a:r>
              <a:rPr lang="en-US" dirty="0" smtClean="0"/>
              <a:t>Recursion</a:t>
            </a:r>
          </a:p>
          <a:p>
            <a:pPr lvl="1">
              <a:spcBef>
                <a:spcPts val="1400"/>
              </a:spcBef>
              <a:defRPr/>
            </a:pPr>
            <a:r>
              <a:rPr lang="en-US" dirty="0"/>
              <a:t>What is recursion?</a:t>
            </a:r>
          </a:p>
          <a:p>
            <a:pPr lvl="1">
              <a:spcBef>
                <a:spcPts val="1400"/>
              </a:spcBef>
              <a:defRPr/>
            </a:pPr>
            <a:r>
              <a:rPr lang="en-US" dirty="0"/>
              <a:t>Recursively Calculating a Sum</a:t>
            </a:r>
          </a:p>
          <a:p>
            <a:pPr lvl="1">
              <a:spcBef>
                <a:spcPts val="1400"/>
              </a:spcBef>
              <a:defRPr/>
            </a:pPr>
            <a:r>
              <a:rPr lang="en-US" dirty="0"/>
              <a:t>Calculating a Factorial</a:t>
            </a:r>
          </a:p>
          <a:p>
            <a:pPr>
              <a:spcBef>
                <a:spcPts val="1400"/>
              </a:spcBef>
            </a:pPr>
            <a:r>
              <a:rPr lang="en-US" dirty="0"/>
              <a:t>String Primitive </a:t>
            </a:r>
            <a:r>
              <a:rPr lang="en-US" dirty="0" smtClean="0"/>
              <a:t>Instructions</a:t>
            </a:r>
          </a:p>
          <a:p>
            <a:pPr lvl="1">
              <a:spcBef>
                <a:spcPts val="1400"/>
              </a:spcBef>
            </a:pPr>
            <a:r>
              <a:rPr lang="en-US" dirty="0"/>
              <a:t>MOVSB, MOVSW, and MOVSD</a:t>
            </a:r>
          </a:p>
          <a:p>
            <a:pPr lvl="1">
              <a:spcBef>
                <a:spcPts val="1400"/>
              </a:spcBef>
            </a:pPr>
            <a:r>
              <a:rPr lang="en-US" dirty="0"/>
              <a:t>CMPSB, CMPSW, and CMPSD</a:t>
            </a:r>
          </a:p>
          <a:p>
            <a:pPr lvl="1">
              <a:spcBef>
                <a:spcPts val="1400"/>
              </a:spcBef>
            </a:pPr>
            <a:r>
              <a:rPr lang="en-US" dirty="0"/>
              <a:t>SCASB, SCASW, and SCASD</a:t>
            </a:r>
          </a:p>
          <a:p>
            <a:pPr lvl="1">
              <a:spcBef>
                <a:spcPts val="1400"/>
              </a:spcBef>
            </a:pPr>
            <a:r>
              <a:rPr lang="en-US" dirty="0"/>
              <a:t>STOSB, STOSW, and STOSD</a:t>
            </a:r>
          </a:p>
          <a:p>
            <a:pPr lvl="1">
              <a:spcBef>
                <a:spcPts val="1400"/>
              </a:spcBef>
            </a:pPr>
            <a:r>
              <a:rPr lang="en-US" dirty="0"/>
              <a:t>LODSB, LODSW, and </a:t>
            </a:r>
            <a:r>
              <a:rPr lang="en-US" dirty="0" smtClean="0"/>
              <a:t>LODSD</a:t>
            </a:r>
            <a:endParaRPr lang="en-US" dirty="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Str_trim Procedure</a:t>
            </a:r>
          </a:p>
        </p:txBody>
      </p:sp>
      <p:sp>
        <p:nvSpPr>
          <p:cNvPr id="120835" name="Rectangle 3"/>
          <p:cNvSpPr>
            <a:spLocks noGrp="1" noChangeArrowheads="1"/>
          </p:cNvSpPr>
          <p:nvPr>
            <p:ph type="body" idx="1"/>
          </p:nvPr>
        </p:nvSpPr>
        <p:spPr>
          <a:xfrm>
            <a:off x="685800" y="1143000"/>
            <a:ext cx="7924800" cy="5181600"/>
          </a:xfrm>
        </p:spPr>
        <p:txBody>
          <a:bodyPr/>
          <a:lstStyle/>
          <a:p>
            <a:pPr>
              <a:spcBef>
                <a:spcPts val="2000"/>
              </a:spcBef>
            </a:pPr>
            <a:r>
              <a:rPr lang="en-US" dirty="0" err="1"/>
              <a:t>Str_trim</a:t>
            </a:r>
            <a:r>
              <a:rPr lang="en-US" dirty="0"/>
              <a:t> checks a number of possible cases (shown here with # as the trailing character):</a:t>
            </a:r>
          </a:p>
          <a:p>
            <a:pPr lvl="1">
              <a:spcBef>
                <a:spcPts val="2000"/>
              </a:spcBef>
            </a:pPr>
            <a:r>
              <a:rPr lang="en-US" dirty="0"/>
              <a:t>The string is empty.</a:t>
            </a:r>
          </a:p>
          <a:p>
            <a:pPr lvl="1">
              <a:spcBef>
                <a:spcPts val="2000"/>
              </a:spcBef>
            </a:pPr>
            <a:r>
              <a:rPr lang="en-US" dirty="0"/>
              <a:t>The string contains other characters followed by one or more trailing characters, as in "Hello##".</a:t>
            </a:r>
          </a:p>
          <a:p>
            <a:pPr lvl="1">
              <a:spcBef>
                <a:spcPts val="2000"/>
              </a:spcBef>
            </a:pPr>
            <a:r>
              <a:rPr lang="en-US" dirty="0"/>
              <a:t>The string contains only one character, the trailing character, as in "#"</a:t>
            </a:r>
          </a:p>
          <a:p>
            <a:pPr lvl="1">
              <a:spcBef>
                <a:spcPts val="2000"/>
              </a:spcBef>
            </a:pPr>
            <a:r>
              <a:rPr lang="en-US" dirty="0"/>
              <a:t>The string contains no trailing character, as in "Hello" or "H".</a:t>
            </a:r>
          </a:p>
          <a:p>
            <a:pPr lvl="1">
              <a:spcBef>
                <a:spcPts val="2000"/>
              </a:spcBef>
            </a:pPr>
            <a:r>
              <a:rPr lang="en-US" dirty="0"/>
              <a:t>The string contains one or more trailing characters followed by one or more </a:t>
            </a:r>
            <a:r>
              <a:rPr lang="en-US" dirty="0" smtClean="0"/>
              <a:t>non-trailing </a:t>
            </a:r>
            <a:r>
              <a:rPr lang="en-US" dirty="0"/>
              <a:t>characters, as in "#H" or "###Hello".</a:t>
            </a:r>
          </a:p>
        </p:txBody>
      </p:sp>
    </p:spTree>
    <p:extLst>
      <p:ext uri="{BB962C8B-B14F-4D97-AF65-F5344CB8AC3E}">
        <p14:creationId xmlns:p14="http://schemas.microsoft.com/office/powerpoint/2010/main" xmlns="" val="2316210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152400"/>
            <a:ext cx="7772400" cy="609600"/>
          </a:xfrm>
        </p:spPr>
        <p:txBody>
          <a:bodyPr/>
          <a:lstStyle/>
          <a:p>
            <a:r>
              <a:rPr lang="en-US"/>
              <a:t>Str_trim Source Code</a:t>
            </a:r>
          </a:p>
        </p:txBody>
      </p:sp>
      <p:sp>
        <p:nvSpPr>
          <p:cNvPr id="123907" name="Text Box 3"/>
          <p:cNvSpPr txBox="1">
            <a:spLocks noChangeArrowheads="1"/>
          </p:cNvSpPr>
          <p:nvPr/>
        </p:nvSpPr>
        <p:spPr bwMode="auto">
          <a:xfrm>
            <a:off x="381000" y="812423"/>
            <a:ext cx="8610600" cy="581697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Str_trim</a:t>
            </a:r>
            <a:r>
              <a:rPr lang="en-US" sz="2000" b="1" dirty="0">
                <a:latin typeface="Courier New" charset="0"/>
              </a:rPr>
              <a:t> PROC USES </a:t>
            </a:r>
            <a:r>
              <a:rPr lang="en-US" sz="2000" b="1" dirty="0" err="1">
                <a:latin typeface="Courier New" charset="0"/>
              </a:rPr>
              <a:t>eax</a:t>
            </a:r>
            <a:r>
              <a:rPr lang="en-US" sz="2000" b="1" dirty="0">
                <a:latin typeface="Courier New" charset="0"/>
              </a:rPr>
              <a:t> </a:t>
            </a:r>
            <a:r>
              <a:rPr lang="en-US" sz="2000" b="1" dirty="0" err="1">
                <a:latin typeface="Courier New" charset="0"/>
              </a:rPr>
              <a:t>ecx</a:t>
            </a:r>
            <a:r>
              <a:rPr lang="en-US" sz="2000" b="1" dirty="0">
                <a:latin typeface="Courier New" charset="0"/>
              </a:rPr>
              <a:t> </a:t>
            </a:r>
            <a:r>
              <a:rPr lang="en-US" sz="2000" b="1" dirty="0" err="1">
                <a:latin typeface="Courier New" charset="0"/>
              </a:rPr>
              <a:t>edi</a:t>
            </a:r>
            <a:r>
              <a:rPr lang="en-US" sz="2000" b="1" dirty="0">
                <a:latin typeface="Courier New" charset="0"/>
              </a:rPr>
              <a:t>,</a:t>
            </a:r>
          </a:p>
          <a:p>
            <a:r>
              <a:rPr lang="en-US" sz="2000" b="1" dirty="0">
                <a:latin typeface="Courier New" charset="0"/>
              </a:rPr>
              <a:t>	</a:t>
            </a:r>
            <a:r>
              <a:rPr lang="en-US" sz="2000" b="1" dirty="0" err="1">
                <a:latin typeface="Courier New" charset="0"/>
              </a:rPr>
              <a:t>pString:PTR</a:t>
            </a:r>
            <a:r>
              <a:rPr lang="en-US" sz="2000" b="1" dirty="0">
                <a:latin typeface="Courier New" charset="0"/>
              </a:rPr>
              <a:t> BYTE</a:t>
            </a:r>
            <a:r>
              <a:rPr lang="en-US" sz="2000" b="1" dirty="0" smtClean="0">
                <a:latin typeface="Courier New" charset="0"/>
              </a:rPr>
              <a:t>,    ; </a:t>
            </a:r>
            <a:r>
              <a:rPr lang="en-US" sz="2000" b="1" dirty="0">
                <a:latin typeface="Courier New" charset="0"/>
              </a:rPr>
              <a:t>points to string</a:t>
            </a:r>
          </a:p>
          <a:p>
            <a:r>
              <a:rPr lang="en-US" sz="2000" b="1" dirty="0">
                <a:latin typeface="Courier New" charset="0"/>
              </a:rPr>
              <a:t>	</a:t>
            </a:r>
            <a:r>
              <a:rPr lang="en-US" sz="2000" b="1" dirty="0" err="1" smtClean="0">
                <a:latin typeface="Courier New" charset="0"/>
              </a:rPr>
              <a:t>char:BYTE</a:t>
            </a:r>
            <a:r>
              <a:rPr lang="en-US" sz="2000" b="1" dirty="0" smtClean="0">
                <a:latin typeface="Courier New" charset="0"/>
              </a:rPr>
              <a:t>            ; </a:t>
            </a:r>
            <a:r>
              <a:rPr lang="en-US" sz="2000" b="1" dirty="0">
                <a:latin typeface="Courier New" charset="0"/>
              </a:rPr>
              <a:t>char to remove</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edi,pString</a:t>
            </a:r>
            <a:endParaRPr lang="en-US" sz="2000" b="1" dirty="0">
              <a:latin typeface="Courier New" charset="0"/>
            </a:endParaRPr>
          </a:p>
          <a:p>
            <a:r>
              <a:rPr lang="en-US" sz="2000" b="1" dirty="0">
                <a:latin typeface="Courier New" charset="0"/>
              </a:rPr>
              <a:t>	INVOKE </a:t>
            </a:r>
            <a:r>
              <a:rPr lang="en-US" sz="2000" b="1" dirty="0" err="1">
                <a:latin typeface="Courier New" charset="0"/>
              </a:rPr>
              <a:t>Str_length,</a:t>
            </a:r>
            <a:r>
              <a:rPr lang="en-US" sz="2000" b="1" dirty="0" err="1" smtClean="0">
                <a:latin typeface="Courier New" charset="0"/>
              </a:rPr>
              <a:t>edi</a:t>
            </a:r>
            <a:r>
              <a:rPr lang="en-US" sz="2000" b="1" dirty="0" smtClean="0">
                <a:latin typeface="Courier New" charset="0"/>
              </a:rPr>
              <a:t>; </a:t>
            </a:r>
            <a:r>
              <a:rPr lang="en-US" sz="2000" b="1" dirty="0">
                <a:latin typeface="Courier New" charset="0"/>
              </a:rPr>
              <a:t>returns length in EAX</a:t>
            </a:r>
          </a:p>
          <a:p>
            <a:r>
              <a:rPr lang="en-US" sz="2000" b="1" dirty="0">
                <a:latin typeface="Courier New" charset="0"/>
              </a:rPr>
              <a:t>	</a:t>
            </a:r>
            <a:r>
              <a:rPr lang="en-US" sz="2000" b="1" dirty="0" err="1">
                <a:latin typeface="Courier New" charset="0"/>
              </a:rPr>
              <a:t>cmp</a:t>
            </a:r>
            <a:r>
              <a:rPr lang="en-US" sz="2000" b="1" dirty="0">
                <a:latin typeface="Courier New" charset="0"/>
              </a:rPr>
              <a:t>  eax,</a:t>
            </a:r>
            <a:r>
              <a:rPr lang="en-US" sz="2000" b="1" dirty="0" smtClean="0">
                <a:latin typeface="Courier New" charset="0"/>
              </a:rPr>
              <a:t>0           ; </a:t>
            </a:r>
            <a:r>
              <a:rPr lang="en-US" sz="2000" b="1" dirty="0">
                <a:latin typeface="Courier New" charset="0"/>
              </a:rPr>
              <a:t>zero-length string?</a:t>
            </a:r>
          </a:p>
          <a:p>
            <a:r>
              <a:rPr lang="en-US" sz="2000" b="1" dirty="0">
                <a:latin typeface="Courier New" charset="0"/>
              </a:rPr>
              <a:t>	je   </a:t>
            </a:r>
            <a:r>
              <a:rPr lang="en-US" sz="2000" b="1" dirty="0" smtClean="0">
                <a:latin typeface="Courier New" charset="0"/>
              </a:rPr>
              <a:t>L2              ; </a:t>
            </a:r>
            <a:r>
              <a:rPr lang="en-US" sz="2000" b="1" dirty="0">
                <a:latin typeface="Courier New" charset="0"/>
              </a:rPr>
              <a:t>yes: exit</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ecx,</a:t>
            </a:r>
            <a:r>
              <a:rPr lang="en-US" sz="2000" b="1" dirty="0" err="1" smtClean="0">
                <a:latin typeface="Courier New" charset="0"/>
              </a:rPr>
              <a:t>eax</a:t>
            </a:r>
            <a:r>
              <a:rPr lang="en-US" sz="2000" b="1" dirty="0" smtClean="0">
                <a:latin typeface="Courier New" charset="0"/>
              </a:rPr>
              <a:t>         ; </a:t>
            </a:r>
            <a:r>
              <a:rPr lang="en-US" sz="2000" b="1" dirty="0">
                <a:latin typeface="Courier New" charset="0"/>
              </a:rPr>
              <a:t>no: counter = string length</a:t>
            </a:r>
          </a:p>
          <a:p>
            <a:r>
              <a:rPr lang="en-US" sz="2000" b="1" dirty="0">
                <a:latin typeface="Courier New" charset="0"/>
              </a:rPr>
              <a:t>	</a:t>
            </a:r>
            <a:r>
              <a:rPr lang="en-US" sz="2000" b="1" dirty="0" err="1">
                <a:latin typeface="Courier New" charset="0"/>
              </a:rPr>
              <a:t>dec</a:t>
            </a:r>
            <a:r>
              <a:rPr lang="en-US" sz="2000" b="1" dirty="0">
                <a:latin typeface="Courier New" charset="0"/>
              </a:rPr>
              <a:t>  </a:t>
            </a:r>
            <a:r>
              <a:rPr lang="en-US" sz="2000" b="1" dirty="0" err="1">
                <a:latin typeface="Courier New" charset="0"/>
              </a:rPr>
              <a:t>eax</a:t>
            </a:r>
            <a:endParaRPr lang="en-US" sz="2000" b="1" dirty="0">
              <a:latin typeface="Courier New" charset="0"/>
            </a:endParaRPr>
          </a:p>
          <a:p>
            <a:r>
              <a:rPr lang="en-US" sz="2000" b="1" dirty="0">
                <a:latin typeface="Courier New" charset="0"/>
              </a:rPr>
              <a:t>	add  </a:t>
            </a:r>
            <a:r>
              <a:rPr lang="en-US" sz="2000" b="1" dirty="0" err="1">
                <a:latin typeface="Courier New" charset="0"/>
              </a:rPr>
              <a:t>edi,</a:t>
            </a:r>
            <a:r>
              <a:rPr lang="en-US" sz="2000" b="1" dirty="0" err="1" smtClean="0">
                <a:latin typeface="Courier New" charset="0"/>
              </a:rPr>
              <a:t>eax</a:t>
            </a:r>
            <a:r>
              <a:rPr lang="en-US" sz="2000" b="1" dirty="0" smtClean="0">
                <a:latin typeface="Courier New" charset="0"/>
              </a:rPr>
              <a:t>         ; </a:t>
            </a:r>
            <a:r>
              <a:rPr lang="en-US" sz="2000" b="1" dirty="0">
                <a:latin typeface="Courier New" charset="0"/>
              </a:rPr>
              <a:t>EDI points to last char</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al,</a:t>
            </a:r>
            <a:r>
              <a:rPr lang="en-US" sz="2000" b="1" dirty="0" err="1" smtClean="0">
                <a:latin typeface="Courier New" charset="0"/>
              </a:rPr>
              <a:t>char</a:t>
            </a:r>
            <a:r>
              <a:rPr lang="en-US" sz="2000" b="1" dirty="0" smtClean="0">
                <a:latin typeface="Courier New" charset="0"/>
              </a:rPr>
              <a:t>         ; </a:t>
            </a:r>
            <a:r>
              <a:rPr lang="en-US" sz="2000" b="1" dirty="0">
                <a:latin typeface="Courier New" charset="0"/>
              </a:rPr>
              <a:t>char to trim</a:t>
            </a:r>
          </a:p>
          <a:p>
            <a:r>
              <a:rPr lang="en-US" sz="2000" b="1" dirty="0">
                <a:latin typeface="Courier New" charset="0"/>
              </a:rPr>
              <a:t>	</a:t>
            </a:r>
            <a:r>
              <a:rPr lang="en-US" sz="2000" b="1" dirty="0" err="1" smtClean="0">
                <a:latin typeface="Courier New" charset="0"/>
              </a:rPr>
              <a:t>std</a:t>
            </a:r>
            <a:r>
              <a:rPr lang="en-US" sz="2000" b="1" dirty="0" smtClean="0">
                <a:latin typeface="Courier New" charset="0"/>
              </a:rPr>
              <a:t>                  ; </a:t>
            </a:r>
            <a:r>
              <a:rPr lang="en-US" sz="2000" b="1" dirty="0">
                <a:latin typeface="Courier New" charset="0"/>
              </a:rPr>
              <a:t>direction = reverse</a:t>
            </a:r>
          </a:p>
          <a:p>
            <a:r>
              <a:rPr lang="en-US" sz="2000" b="1" dirty="0">
                <a:latin typeface="Courier New" charset="0"/>
              </a:rPr>
              <a:t>	</a:t>
            </a:r>
            <a:r>
              <a:rPr lang="en-US" sz="2000" b="1" dirty="0" err="1">
                <a:latin typeface="Courier New" charset="0"/>
              </a:rPr>
              <a:t>repe</a:t>
            </a:r>
            <a:r>
              <a:rPr lang="en-US" sz="2000" b="1" dirty="0">
                <a:latin typeface="Courier New" charset="0"/>
              </a:rPr>
              <a:t> </a:t>
            </a:r>
            <a:r>
              <a:rPr lang="en-US" sz="2000" b="1" dirty="0" err="1" smtClean="0">
                <a:latin typeface="Courier New" charset="0"/>
              </a:rPr>
              <a:t>scasb</a:t>
            </a:r>
            <a:r>
              <a:rPr lang="en-US" sz="2000" b="1" dirty="0" smtClean="0">
                <a:latin typeface="Courier New" charset="0"/>
              </a:rPr>
              <a:t>           ; </a:t>
            </a:r>
            <a:r>
              <a:rPr lang="en-US" sz="2000" b="1" dirty="0">
                <a:latin typeface="Courier New" charset="0"/>
              </a:rPr>
              <a:t>skip past trim character</a:t>
            </a:r>
          </a:p>
          <a:p>
            <a:r>
              <a:rPr lang="en-US" sz="2000" b="1" dirty="0">
                <a:latin typeface="Courier New" charset="0"/>
              </a:rPr>
              <a:t>	</a:t>
            </a:r>
            <a:r>
              <a:rPr lang="en-US" sz="2000" b="1" dirty="0" err="1">
                <a:latin typeface="Courier New" charset="0"/>
              </a:rPr>
              <a:t>jne</a:t>
            </a:r>
            <a:r>
              <a:rPr lang="en-US" sz="2000" b="1" dirty="0">
                <a:latin typeface="Courier New" charset="0"/>
              </a:rPr>
              <a:t>  </a:t>
            </a:r>
            <a:r>
              <a:rPr lang="en-US" sz="2000" b="1" dirty="0" smtClean="0">
                <a:latin typeface="Courier New" charset="0"/>
              </a:rPr>
              <a:t>L1              ; </a:t>
            </a:r>
            <a:r>
              <a:rPr lang="en-US" sz="2000" b="1" dirty="0">
                <a:latin typeface="Courier New" charset="0"/>
              </a:rPr>
              <a:t>removed first character?</a:t>
            </a:r>
          </a:p>
          <a:p>
            <a:r>
              <a:rPr lang="en-US" sz="2000" b="1" dirty="0">
                <a:latin typeface="Courier New" charset="0"/>
              </a:rPr>
              <a:t>	</a:t>
            </a:r>
            <a:r>
              <a:rPr lang="en-US" sz="2000" b="1" dirty="0" err="1">
                <a:latin typeface="Courier New" charset="0"/>
              </a:rPr>
              <a:t>dec</a:t>
            </a:r>
            <a:r>
              <a:rPr lang="en-US" sz="2000" b="1" dirty="0">
                <a:latin typeface="Courier New" charset="0"/>
              </a:rPr>
              <a:t>  </a:t>
            </a:r>
            <a:r>
              <a:rPr lang="en-US" sz="2000" b="1" dirty="0" err="1" smtClean="0">
                <a:latin typeface="Courier New" charset="0"/>
              </a:rPr>
              <a:t>edi</a:t>
            </a:r>
            <a:r>
              <a:rPr lang="en-US" sz="2000" b="1" dirty="0" smtClean="0">
                <a:latin typeface="Courier New" charset="0"/>
              </a:rPr>
              <a:t>             ; </a:t>
            </a:r>
            <a:r>
              <a:rPr lang="en-US" sz="2000" b="1" dirty="0">
                <a:latin typeface="Courier New" charset="0"/>
              </a:rPr>
              <a:t>adjust EDI: ZF=1 &amp;&amp; ECX=0</a:t>
            </a:r>
          </a:p>
          <a:p>
            <a:r>
              <a:rPr lang="en-US" sz="2000" b="1" dirty="0">
                <a:latin typeface="Courier New" charset="0"/>
              </a:rPr>
              <a:t>L1</a:t>
            </a:r>
            <a:r>
              <a:rPr lang="en-US" sz="2000" b="1" dirty="0" smtClean="0">
                <a:latin typeface="Courier New" charset="0"/>
              </a:rPr>
              <a:t>:mov  </a:t>
            </a:r>
            <a:r>
              <a:rPr lang="en-US" sz="2000" b="1" dirty="0">
                <a:latin typeface="Courier New" charset="0"/>
              </a:rPr>
              <a:t>BYTE PTR [edi+2],</a:t>
            </a:r>
            <a:r>
              <a:rPr lang="en-US" sz="2000" b="1" dirty="0" smtClean="0">
                <a:latin typeface="Courier New" charset="0"/>
              </a:rPr>
              <a:t>0 ; </a:t>
            </a:r>
            <a:r>
              <a:rPr lang="en-US" sz="2000" b="1" dirty="0">
                <a:latin typeface="Courier New" charset="0"/>
              </a:rPr>
              <a:t>insert null byte</a:t>
            </a:r>
          </a:p>
          <a:p>
            <a:r>
              <a:rPr lang="en-US" sz="2000" b="1" dirty="0">
                <a:latin typeface="Courier New" charset="0"/>
              </a:rPr>
              <a:t>L2</a:t>
            </a:r>
            <a:r>
              <a:rPr lang="en-US" sz="2000" b="1" dirty="0" smtClean="0">
                <a:latin typeface="Courier New" charset="0"/>
              </a:rPr>
              <a:t>:ret</a:t>
            </a:r>
            <a:endParaRPr lang="en-US" sz="2000" b="1" dirty="0">
              <a:latin typeface="Courier New" charset="0"/>
            </a:endParaRPr>
          </a:p>
          <a:p>
            <a:r>
              <a:rPr lang="en-US" sz="2000" b="1" dirty="0" err="1">
                <a:latin typeface="Courier New" charset="0"/>
              </a:rPr>
              <a:t>Str_trim</a:t>
            </a:r>
            <a:r>
              <a:rPr lang="en-US" sz="2000" b="1" dirty="0">
                <a:latin typeface="Courier New" charset="0"/>
              </a:rPr>
              <a:t> ENDP</a:t>
            </a:r>
          </a:p>
        </p:txBody>
      </p:sp>
    </p:spTree>
    <p:extLst>
      <p:ext uri="{BB962C8B-B14F-4D97-AF65-F5344CB8AC3E}">
        <p14:creationId xmlns:p14="http://schemas.microsoft.com/office/powerpoint/2010/main" xmlns="" val="39938629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Str_ucase Procedure</a:t>
            </a:r>
          </a:p>
        </p:txBody>
      </p:sp>
      <p:sp>
        <p:nvSpPr>
          <p:cNvPr id="91139" name="Rectangle 3"/>
          <p:cNvSpPr>
            <a:spLocks noGrp="1" noChangeArrowheads="1"/>
          </p:cNvSpPr>
          <p:nvPr>
            <p:ph type="body" idx="1"/>
          </p:nvPr>
        </p:nvSpPr>
        <p:spPr>
          <a:xfrm>
            <a:off x="685800" y="1143000"/>
            <a:ext cx="7772400" cy="1524000"/>
          </a:xfrm>
        </p:spPr>
        <p:txBody>
          <a:bodyPr/>
          <a:lstStyle/>
          <a:p>
            <a:pPr>
              <a:spcBef>
                <a:spcPts val="2000"/>
              </a:spcBef>
            </a:pPr>
            <a:r>
              <a:rPr lang="en-US" dirty="0"/>
              <a:t>The </a:t>
            </a:r>
            <a:r>
              <a:rPr lang="en-US" dirty="0" err="1"/>
              <a:t>Str_ucase</a:t>
            </a:r>
            <a:r>
              <a:rPr lang="en-US" dirty="0"/>
              <a:t> procedure converts a string to all uppercase characters. It returns no value. </a:t>
            </a:r>
          </a:p>
          <a:p>
            <a:pPr>
              <a:spcBef>
                <a:spcPts val="2000"/>
              </a:spcBef>
            </a:pPr>
            <a:r>
              <a:rPr lang="en-US" dirty="0"/>
              <a:t>Prototype:</a:t>
            </a:r>
          </a:p>
        </p:txBody>
      </p:sp>
      <p:sp>
        <p:nvSpPr>
          <p:cNvPr id="91140" name="Text Box 4"/>
          <p:cNvSpPr txBox="1">
            <a:spLocks noChangeArrowheads="1"/>
          </p:cNvSpPr>
          <p:nvPr/>
        </p:nvSpPr>
        <p:spPr bwMode="auto">
          <a:xfrm>
            <a:off x="1219200" y="2895600"/>
            <a:ext cx="7010400" cy="892552"/>
          </a:xfrm>
          <a:prstGeom prst="rect">
            <a:avLst/>
          </a:prstGeom>
          <a:solidFill>
            <a:srgbClr val="F2F2F2"/>
          </a:solidFill>
          <a:ln w="9525">
            <a:solidFill>
              <a:schemeClr val="bg2"/>
            </a:solidFill>
            <a:miter lim="800000"/>
            <a:headEnd/>
            <a:tailEnd/>
          </a:ln>
          <a:effectLst/>
        </p:spPr>
        <p:txBody>
          <a:bodyPr wrap="square" tIns="137160" bIns="137160">
            <a:spAutoFit/>
          </a:bodyPr>
          <a:lstStyle/>
          <a:p>
            <a:r>
              <a:rPr lang="en-US" sz="2000" b="1" dirty="0" err="1">
                <a:solidFill>
                  <a:srgbClr val="0000FF"/>
                </a:solidFill>
                <a:latin typeface="Courier New" charset="0"/>
              </a:rPr>
              <a:t>Str_ucase</a:t>
            </a:r>
            <a:r>
              <a:rPr lang="en-US" sz="2000" b="1" dirty="0">
                <a:solidFill>
                  <a:srgbClr val="0000FF"/>
                </a:solidFill>
                <a:latin typeface="Courier New" charset="0"/>
              </a:rPr>
              <a:t> PROTO,</a:t>
            </a:r>
          </a:p>
          <a:p>
            <a:r>
              <a:rPr lang="en-US" sz="2000" b="1" dirty="0">
                <a:solidFill>
                  <a:srgbClr val="0000FF"/>
                </a:solidFill>
                <a:latin typeface="Courier New" charset="0"/>
              </a:rPr>
              <a:t>  </a:t>
            </a:r>
            <a:r>
              <a:rPr lang="en-US" sz="2000" b="1" dirty="0" err="1">
                <a:solidFill>
                  <a:srgbClr val="0000FF"/>
                </a:solidFill>
                <a:latin typeface="Courier New" charset="0"/>
              </a:rPr>
              <a:t>pString:PTR</a:t>
            </a:r>
            <a:r>
              <a:rPr lang="en-US" sz="2000" b="1" dirty="0">
                <a:solidFill>
                  <a:srgbClr val="0000FF"/>
                </a:solidFill>
                <a:latin typeface="Courier New" charset="0"/>
              </a:rPr>
              <a:t> </a:t>
            </a:r>
            <a:r>
              <a:rPr lang="en-US" sz="2000" b="1" dirty="0" smtClean="0">
                <a:solidFill>
                  <a:srgbClr val="0000FF"/>
                </a:solidFill>
                <a:latin typeface="Courier New" charset="0"/>
              </a:rPr>
              <a:t>BYTE     ; </a:t>
            </a:r>
            <a:r>
              <a:rPr lang="en-US" sz="2000" b="1" dirty="0">
                <a:solidFill>
                  <a:srgbClr val="0000FF"/>
                </a:solidFill>
                <a:latin typeface="Courier New" charset="0"/>
              </a:rPr>
              <a:t>pointer to string</a:t>
            </a:r>
          </a:p>
        </p:txBody>
      </p:sp>
      <p:grpSp>
        <p:nvGrpSpPr>
          <p:cNvPr id="91144" name="Group 8"/>
          <p:cNvGrpSpPr>
            <a:grpSpLocks/>
          </p:cNvGrpSpPr>
          <p:nvPr/>
        </p:nvGrpSpPr>
        <p:grpSpPr bwMode="auto">
          <a:xfrm>
            <a:off x="838200" y="3733800"/>
            <a:ext cx="5791200" cy="2514600"/>
            <a:chOff x="528" y="2352"/>
            <a:chExt cx="3648" cy="1584"/>
          </a:xfrm>
        </p:grpSpPr>
        <p:sp>
          <p:nvSpPr>
            <p:cNvPr id="91141" name="Text Box 5"/>
            <p:cNvSpPr txBox="1">
              <a:spLocks noChangeArrowheads="1"/>
            </p:cNvSpPr>
            <p:nvPr/>
          </p:nvSpPr>
          <p:spPr bwMode="auto">
            <a:xfrm>
              <a:off x="864" y="2784"/>
              <a:ext cx="3312" cy="115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err="1">
                  <a:latin typeface="Courier New" charset="0"/>
                </a:rPr>
                <a:t>myString</a:t>
              </a:r>
              <a:r>
                <a:rPr lang="en-US" sz="2000" b="1" dirty="0">
                  <a:latin typeface="Courier New" charset="0"/>
                </a:rPr>
                <a:t> BYTE "Hello",0</a:t>
              </a:r>
            </a:p>
            <a:p>
              <a:r>
                <a:rPr lang="en-US" sz="2000" b="1" dirty="0">
                  <a:latin typeface="Courier New" charset="0"/>
                </a:rPr>
                <a:t>.code</a:t>
              </a:r>
            </a:p>
            <a:p>
              <a:r>
                <a:rPr lang="en-US" sz="2000" b="1" dirty="0">
                  <a:latin typeface="Courier New" charset="0"/>
                </a:rPr>
                <a:t>	INVOKE </a:t>
              </a:r>
              <a:r>
                <a:rPr lang="en-US" sz="2000" b="1" dirty="0" err="1">
                  <a:latin typeface="Courier New" charset="0"/>
                </a:rPr>
                <a:t>Str_ucase</a:t>
              </a:r>
              <a:r>
                <a:rPr lang="en-US" sz="2000" b="1" dirty="0">
                  <a:latin typeface="Courier New" charset="0"/>
                </a:rPr>
                <a:t>, </a:t>
              </a:r>
            </a:p>
            <a:p>
              <a:r>
                <a:rPr lang="en-US" sz="2000" b="1" dirty="0">
                  <a:latin typeface="Courier New" charset="0"/>
                </a:rPr>
                <a:t>	  ADDR </a:t>
              </a:r>
              <a:r>
                <a:rPr lang="en-US" sz="2000" b="1" dirty="0" err="1">
                  <a:latin typeface="Courier New" charset="0"/>
                </a:rPr>
                <a:t>myString</a:t>
              </a:r>
              <a:endParaRPr lang="en-US" sz="2000" b="1" dirty="0">
                <a:latin typeface="Courier New" charset="0"/>
              </a:endParaRPr>
            </a:p>
          </p:txBody>
        </p:sp>
        <p:sp>
          <p:nvSpPr>
            <p:cNvPr id="91142" name="Text Box 6"/>
            <p:cNvSpPr txBox="1">
              <a:spLocks noChangeArrowheads="1"/>
            </p:cNvSpPr>
            <p:nvPr/>
          </p:nvSpPr>
          <p:spPr bwMode="auto">
            <a:xfrm>
              <a:off x="528" y="2352"/>
              <a:ext cx="1344"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Example:</a:t>
              </a:r>
            </a:p>
          </p:txBody>
        </p:sp>
      </p:grpSp>
    </p:spTree>
    <p:extLst>
      <p:ext uri="{BB962C8B-B14F-4D97-AF65-F5344CB8AC3E}">
        <p14:creationId xmlns:p14="http://schemas.microsoft.com/office/powerpoint/2010/main" xmlns="" val="3858702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1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Str_ucase Source Code</a:t>
            </a:r>
          </a:p>
        </p:txBody>
      </p:sp>
      <p:sp>
        <p:nvSpPr>
          <p:cNvPr id="114691" name="Text Box 3"/>
          <p:cNvSpPr txBox="1">
            <a:spLocks noChangeArrowheads="1"/>
          </p:cNvSpPr>
          <p:nvPr/>
        </p:nvSpPr>
        <p:spPr bwMode="auto">
          <a:xfrm>
            <a:off x="457200" y="1066800"/>
            <a:ext cx="8153400" cy="556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Str_ucase</a:t>
            </a:r>
            <a:r>
              <a:rPr lang="en-US" sz="2000" b="1" dirty="0">
                <a:latin typeface="Courier New" charset="0"/>
              </a:rPr>
              <a:t> PROC USES </a:t>
            </a:r>
            <a:r>
              <a:rPr lang="en-US" sz="2000" b="1" dirty="0" err="1">
                <a:latin typeface="Courier New" charset="0"/>
              </a:rPr>
              <a:t>eax</a:t>
            </a:r>
            <a:r>
              <a:rPr lang="en-US" sz="2000" b="1" dirty="0">
                <a:latin typeface="Courier New" charset="0"/>
              </a:rPr>
              <a:t> </a:t>
            </a:r>
            <a:r>
              <a:rPr lang="en-US" sz="2000" b="1" dirty="0" err="1">
                <a:latin typeface="Courier New" charset="0"/>
              </a:rPr>
              <a:t>esi</a:t>
            </a:r>
            <a:r>
              <a:rPr lang="en-US" sz="2000" b="1" dirty="0">
                <a:latin typeface="Courier New" charset="0"/>
              </a:rPr>
              <a:t>,</a:t>
            </a:r>
          </a:p>
          <a:p>
            <a:r>
              <a:rPr lang="en-US" sz="2000" b="1" dirty="0">
                <a:latin typeface="Courier New" charset="0"/>
              </a:rPr>
              <a:t>	</a:t>
            </a:r>
            <a:r>
              <a:rPr lang="en-US" sz="2000" b="1" dirty="0" err="1">
                <a:latin typeface="Courier New" charset="0"/>
              </a:rPr>
              <a:t>pString:PTR</a:t>
            </a:r>
            <a:r>
              <a:rPr lang="en-US" sz="2000" b="1" dirty="0">
                <a:latin typeface="Courier New" charset="0"/>
              </a:rPr>
              <a:t> BYTE</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esi,pString</a:t>
            </a:r>
            <a:endParaRPr lang="en-US" sz="2000" b="1" dirty="0">
              <a:latin typeface="Courier New" charset="0"/>
            </a:endParaRPr>
          </a:p>
          <a:p>
            <a:endParaRPr lang="en-US" sz="2000" b="1" dirty="0">
              <a:latin typeface="Courier New" charset="0"/>
            </a:endParaRPr>
          </a:p>
          <a:p>
            <a:r>
              <a:rPr lang="en-US" sz="2000" b="1" dirty="0">
                <a:latin typeface="Courier New" charset="0"/>
              </a:rPr>
              <a:t>L1</a:t>
            </a:r>
            <a:r>
              <a:rPr lang="en-US" sz="2000" b="1" dirty="0" smtClean="0">
                <a:latin typeface="Courier New" charset="0"/>
              </a:rPr>
              <a:t>:mov </a:t>
            </a:r>
            <a:r>
              <a:rPr lang="en-US" sz="2000" b="1" dirty="0">
                <a:latin typeface="Courier New" charset="0"/>
              </a:rPr>
              <a:t>al,[</a:t>
            </a:r>
            <a:r>
              <a:rPr lang="en-US" sz="2000" b="1" dirty="0" err="1">
                <a:latin typeface="Courier New" charset="0"/>
              </a:rPr>
              <a:t>esi</a:t>
            </a:r>
            <a:r>
              <a:rPr lang="en-US" sz="2000" b="1" dirty="0" smtClean="0">
                <a:latin typeface="Courier New" charset="0"/>
              </a:rPr>
              <a:t>]        ; </a:t>
            </a:r>
            <a:r>
              <a:rPr lang="en-US" sz="2000" b="1" dirty="0">
                <a:latin typeface="Courier New" charset="0"/>
              </a:rPr>
              <a:t>get char</a:t>
            </a:r>
          </a:p>
          <a:p>
            <a:r>
              <a:rPr lang="en-US" sz="2000" b="1" dirty="0">
                <a:latin typeface="Courier New" charset="0"/>
              </a:rPr>
              <a:t>	</a:t>
            </a:r>
            <a:r>
              <a:rPr lang="en-US" sz="2000" b="1" dirty="0" err="1">
                <a:latin typeface="Courier New" charset="0"/>
              </a:rPr>
              <a:t>cmp</a:t>
            </a:r>
            <a:r>
              <a:rPr lang="en-US" sz="2000" b="1" dirty="0">
                <a:latin typeface="Courier New" charset="0"/>
              </a:rPr>
              <a:t> al,</a:t>
            </a:r>
            <a:r>
              <a:rPr lang="en-US" sz="2000" b="1" dirty="0" smtClean="0">
                <a:latin typeface="Courier New" charset="0"/>
              </a:rPr>
              <a:t>0            ; </a:t>
            </a:r>
            <a:r>
              <a:rPr lang="en-US" sz="2000" b="1" dirty="0">
                <a:latin typeface="Courier New" charset="0"/>
              </a:rPr>
              <a:t>end of string?</a:t>
            </a:r>
          </a:p>
          <a:p>
            <a:r>
              <a:rPr lang="en-US" sz="2000" b="1" dirty="0">
                <a:latin typeface="Courier New" charset="0"/>
              </a:rPr>
              <a:t>	je  </a:t>
            </a:r>
            <a:r>
              <a:rPr lang="en-US" sz="2000" b="1" dirty="0" smtClean="0">
                <a:latin typeface="Courier New" charset="0"/>
              </a:rPr>
              <a:t>L3              ; </a:t>
            </a:r>
            <a:r>
              <a:rPr lang="en-US" sz="2000" b="1" dirty="0">
                <a:latin typeface="Courier New" charset="0"/>
              </a:rPr>
              <a:t>yes: quit</a:t>
            </a:r>
          </a:p>
          <a:p>
            <a:r>
              <a:rPr lang="en-US" sz="2000" b="1" dirty="0">
                <a:latin typeface="Courier New" charset="0"/>
              </a:rPr>
              <a:t>	</a:t>
            </a:r>
            <a:r>
              <a:rPr lang="en-US" sz="2000" b="1" dirty="0" err="1">
                <a:latin typeface="Courier New" charset="0"/>
              </a:rPr>
              <a:t>cmp</a:t>
            </a:r>
            <a:r>
              <a:rPr lang="en-US" sz="2000" b="1" dirty="0">
                <a:latin typeface="Courier New" charset="0"/>
              </a:rPr>
              <a:t> </a:t>
            </a:r>
            <a:r>
              <a:rPr lang="en-US" sz="2000" b="1" dirty="0" err="1">
                <a:latin typeface="Courier New" charset="0"/>
              </a:rPr>
              <a:t>al,'</a:t>
            </a:r>
            <a:r>
              <a:rPr lang="en-US" sz="2000" b="1" dirty="0" err="1" smtClean="0">
                <a:latin typeface="Courier New" charset="0"/>
              </a:rPr>
              <a:t>a</a:t>
            </a:r>
            <a:r>
              <a:rPr lang="en-US" sz="2000" b="1" dirty="0" smtClean="0">
                <a:latin typeface="Courier New" charset="0"/>
              </a:rPr>
              <a:t>’          ; </a:t>
            </a:r>
            <a:r>
              <a:rPr lang="en-US" sz="2000" b="1" dirty="0">
                <a:latin typeface="Courier New" charset="0"/>
              </a:rPr>
              <a:t>below "a"?</a:t>
            </a:r>
          </a:p>
          <a:p>
            <a:r>
              <a:rPr lang="en-US" sz="2000" b="1" dirty="0">
                <a:latin typeface="Courier New" charset="0"/>
              </a:rPr>
              <a:t>	</a:t>
            </a:r>
            <a:r>
              <a:rPr lang="en-US" sz="2000" b="1" dirty="0" err="1">
                <a:latin typeface="Courier New" charset="0"/>
              </a:rPr>
              <a:t>jb</a:t>
            </a:r>
            <a:r>
              <a:rPr lang="en-US" sz="2000" b="1" dirty="0">
                <a:latin typeface="Courier New" charset="0"/>
              </a:rPr>
              <a:t>  L2</a:t>
            </a:r>
          </a:p>
          <a:p>
            <a:r>
              <a:rPr lang="en-US" sz="2000" b="1" dirty="0">
                <a:latin typeface="Courier New" charset="0"/>
              </a:rPr>
              <a:t>	</a:t>
            </a:r>
            <a:r>
              <a:rPr lang="en-US" sz="2000" b="1" dirty="0" err="1">
                <a:latin typeface="Courier New" charset="0"/>
              </a:rPr>
              <a:t>cmp</a:t>
            </a:r>
            <a:r>
              <a:rPr lang="en-US" sz="2000" b="1" dirty="0">
                <a:latin typeface="Courier New" charset="0"/>
              </a:rPr>
              <a:t> </a:t>
            </a:r>
            <a:r>
              <a:rPr lang="en-US" sz="2000" b="1" dirty="0" err="1">
                <a:latin typeface="Courier New" charset="0"/>
              </a:rPr>
              <a:t>al,'</a:t>
            </a:r>
            <a:r>
              <a:rPr lang="en-US" sz="2000" b="1" dirty="0" err="1" smtClean="0">
                <a:latin typeface="Courier New" charset="0"/>
              </a:rPr>
              <a:t>z</a:t>
            </a:r>
            <a:r>
              <a:rPr lang="en-US" sz="2000" b="1" dirty="0" smtClean="0">
                <a:latin typeface="Courier New" charset="0"/>
              </a:rPr>
              <a:t>’          ; </a:t>
            </a:r>
            <a:r>
              <a:rPr lang="en-US" sz="2000" b="1" dirty="0">
                <a:latin typeface="Courier New" charset="0"/>
              </a:rPr>
              <a:t>above "z"?</a:t>
            </a:r>
          </a:p>
          <a:p>
            <a:r>
              <a:rPr lang="en-US" sz="2000" b="1" dirty="0">
                <a:latin typeface="Courier New" charset="0"/>
              </a:rPr>
              <a:t>	</a:t>
            </a:r>
            <a:r>
              <a:rPr lang="en-US" sz="2000" b="1" dirty="0" err="1">
                <a:latin typeface="Courier New" charset="0"/>
              </a:rPr>
              <a:t>ja</a:t>
            </a:r>
            <a:r>
              <a:rPr lang="en-US" sz="2000" b="1" dirty="0">
                <a:latin typeface="Courier New" charset="0"/>
              </a:rPr>
              <a:t>  L2</a:t>
            </a:r>
          </a:p>
          <a:p>
            <a:r>
              <a:rPr lang="en-US" sz="2000" b="1" dirty="0">
                <a:latin typeface="Courier New" charset="0"/>
              </a:rPr>
              <a:t>	and BYTE PTR [</a:t>
            </a:r>
            <a:r>
              <a:rPr lang="en-US" sz="2000" b="1" dirty="0" err="1">
                <a:latin typeface="Courier New" charset="0"/>
              </a:rPr>
              <a:t>esi</a:t>
            </a:r>
            <a:r>
              <a:rPr lang="en-US" sz="2000" b="1" dirty="0">
                <a:latin typeface="Courier New" charset="0"/>
              </a:rPr>
              <a:t>],</a:t>
            </a:r>
            <a:r>
              <a:rPr lang="en-US" sz="2000" b="1" dirty="0" smtClean="0">
                <a:latin typeface="Courier New" charset="0"/>
              </a:rPr>
              <a:t>11011111b ;convert </a:t>
            </a:r>
            <a:r>
              <a:rPr lang="en-US" sz="2000" b="1" dirty="0">
                <a:latin typeface="Courier New" charset="0"/>
              </a:rPr>
              <a:t>the char</a:t>
            </a:r>
          </a:p>
          <a:p>
            <a:endParaRPr lang="en-US" sz="2000" b="1" dirty="0">
              <a:latin typeface="Courier New" charset="0"/>
            </a:endParaRPr>
          </a:p>
          <a:p>
            <a:r>
              <a:rPr lang="en-US" sz="2000" b="1" dirty="0">
                <a:latin typeface="Courier New" charset="0"/>
              </a:rPr>
              <a:t>L2</a:t>
            </a:r>
            <a:r>
              <a:rPr lang="en-US" sz="2000" b="1" dirty="0" smtClean="0">
                <a:latin typeface="Courier New" charset="0"/>
              </a:rPr>
              <a:t>:inc </a:t>
            </a:r>
            <a:r>
              <a:rPr lang="en-US" sz="2000" b="1" dirty="0" err="1" smtClean="0">
                <a:latin typeface="Courier New" charset="0"/>
              </a:rPr>
              <a:t>esi</a:t>
            </a:r>
            <a:r>
              <a:rPr lang="en-US" sz="2000" b="1" dirty="0" smtClean="0">
                <a:latin typeface="Courier New" charset="0"/>
              </a:rPr>
              <a:t>             ; </a:t>
            </a:r>
            <a:r>
              <a:rPr lang="en-US" sz="2000" b="1" dirty="0">
                <a:latin typeface="Courier New" charset="0"/>
              </a:rPr>
              <a:t>next char</a:t>
            </a:r>
          </a:p>
          <a:p>
            <a:r>
              <a:rPr lang="en-US" sz="2000" b="1" dirty="0">
                <a:latin typeface="Courier New" charset="0"/>
              </a:rPr>
              <a:t>	</a:t>
            </a:r>
            <a:r>
              <a:rPr lang="en-US" sz="2000" b="1" dirty="0" err="1">
                <a:latin typeface="Courier New" charset="0"/>
              </a:rPr>
              <a:t>jmp</a:t>
            </a:r>
            <a:r>
              <a:rPr lang="en-US" sz="2000" b="1" dirty="0">
                <a:latin typeface="Courier New" charset="0"/>
              </a:rPr>
              <a:t> </a:t>
            </a:r>
            <a:r>
              <a:rPr lang="en-US" sz="2000" b="1" dirty="0" smtClean="0">
                <a:latin typeface="Courier New" charset="0"/>
              </a:rPr>
              <a:t>L1</a:t>
            </a:r>
            <a:endParaRPr lang="en-US" sz="2000" b="1" dirty="0">
              <a:latin typeface="Courier New" charset="0"/>
            </a:endParaRPr>
          </a:p>
          <a:p>
            <a:r>
              <a:rPr lang="en-US" sz="2000" b="1" dirty="0">
                <a:latin typeface="Courier New" charset="0"/>
              </a:rPr>
              <a:t>L3: ret</a:t>
            </a:r>
          </a:p>
          <a:p>
            <a:r>
              <a:rPr lang="en-US" sz="2000" b="1" dirty="0" err="1">
                <a:latin typeface="Courier New" charset="0"/>
              </a:rPr>
              <a:t>Str_ucase</a:t>
            </a:r>
            <a:r>
              <a:rPr lang="en-US" sz="2000" b="1" dirty="0">
                <a:latin typeface="Courier New" charset="0"/>
              </a:rPr>
              <a:t> ENDP</a:t>
            </a:r>
          </a:p>
        </p:txBody>
      </p:sp>
    </p:spTree>
    <p:extLst>
      <p:ext uri="{BB962C8B-B14F-4D97-AF65-F5344CB8AC3E}">
        <p14:creationId xmlns:p14="http://schemas.microsoft.com/office/powerpoint/2010/main" xmlns="" val="36986599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a:bodyPr>
          <a:lstStyle/>
          <a:p>
            <a:pPr>
              <a:spcBef>
                <a:spcPts val="1400"/>
              </a:spcBef>
            </a:pPr>
            <a:r>
              <a:rPr lang="en-US" dirty="0"/>
              <a:t>Advanced Procedures:</a:t>
            </a:r>
          </a:p>
          <a:p>
            <a:pPr>
              <a:spcBef>
                <a:spcPts val="1400"/>
              </a:spcBef>
            </a:pPr>
            <a:r>
              <a:rPr lang="en-US" dirty="0"/>
              <a:t>Recursion</a:t>
            </a:r>
          </a:p>
          <a:p>
            <a:pPr lvl="1">
              <a:spcBef>
                <a:spcPts val="1400"/>
              </a:spcBef>
              <a:defRPr/>
            </a:pPr>
            <a:r>
              <a:rPr lang="en-US" dirty="0"/>
              <a:t>What is recursion?</a:t>
            </a:r>
          </a:p>
          <a:p>
            <a:pPr lvl="1">
              <a:spcBef>
                <a:spcPts val="1400"/>
              </a:spcBef>
              <a:defRPr/>
            </a:pPr>
            <a:r>
              <a:rPr lang="en-US" dirty="0"/>
              <a:t>Recursively Calculating a Sum</a:t>
            </a:r>
          </a:p>
          <a:p>
            <a:pPr lvl="1">
              <a:spcBef>
                <a:spcPts val="1400"/>
              </a:spcBef>
              <a:defRPr/>
            </a:pPr>
            <a:r>
              <a:rPr lang="en-US" dirty="0"/>
              <a:t>Calculating a Factorial</a:t>
            </a:r>
          </a:p>
          <a:p>
            <a:pPr>
              <a:spcBef>
                <a:spcPts val="1400"/>
              </a:spcBef>
            </a:pPr>
            <a:r>
              <a:rPr lang="en-US" dirty="0"/>
              <a:t>String Primitive Instructions</a:t>
            </a:r>
          </a:p>
          <a:p>
            <a:pPr lvl="1">
              <a:spcBef>
                <a:spcPts val="1400"/>
              </a:spcBef>
            </a:pPr>
            <a:r>
              <a:rPr lang="en-US" dirty="0"/>
              <a:t>MOVSB, MOVSW, and MOVSD</a:t>
            </a:r>
          </a:p>
          <a:p>
            <a:pPr lvl="1">
              <a:spcBef>
                <a:spcPts val="1400"/>
              </a:spcBef>
            </a:pPr>
            <a:r>
              <a:rPr lang="en-US" dirty="0"/>
              <a:t>CMPSB, CMPSW, and CMPSD</a:t>
            </a:r>
          </a:p>
          <a:p>
            <a:pPr lvl="1">
              <a:spcBef>
                <a:spcPts val="1400"/>
              </a:spcBef>
            </a:pPr>
            <a:r>
              <a:rPr lang="en-US" dirty="0"/>
              <a:t>SCASB, SCASW, and SCASD</a:t>
            </a:r>
          </a:p>
          <a:p>
            <a:pPr lvl="1">
              <a:spcBef>
                <a:spcPts val="1400"/>
              </a:spcBef>
            </a:pPr>
            <a:r>
              <a:rPr lang="en-US" dirty="0"/>
              <a:t>STOSB, STOSW, and STOSD</a:t>
            </a:r>
          </a:p>
          <a:p>
            <a:pPr lvl="1">
              <a:spcBef>
                <a:spcPts val="1400"/>
              </a:spcBef>
            </a:pPr>
            <a:r>
              <a:rPr lang="en-US" dirty="0"/>
              <a:t>LODSB, LODSW, and </a:t>
            </a:r>
            <a:r>
              <a:rPr lang="en-US" dirty="0" smtClean="0"/>
              <a:t>LODSD</a:t>
            </a:r>
            <a:endParaRPr lang="en-US"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a:bodyPr>
          <a:lstStyle/>
          <a:p>
            <a:pPr>
              <a:spcBef>
                <a:spcPts val="2000"/>
              </a:spcBef>
            </a:pPr>
            <a:r>
              <a:rPr lang="en-US" dirty="0"/>
              <a:t>Selected String Procedures</a:t>
            </a:r>
          </a:p>
          <a:p>
            <a:pPr lvl="1">
              <a:spcBef>
                <a:spcPts val="2000"/>
              </a:spcBef>
            </a:pPr>
            <a:r>
              <a:rPr lang="en-US" dirty="0" err="1"/>
              <a:t>Str_length</a:t>
            </a:r>
            <a:r>
              <a:rPr lang="en-US" dirty="0"/>
              <a:t> Procedure</a:t>
            </a:r>
          </a:p>
          <a:p>
            <a:pPr lvl="1">
              <a:spcBef>
                <a:spcPts val="2000"/>
              </a:spcBef>
            </a:pPr>
            <a:r>
              <a:rPr lang="en-US" dirty="0" err="1"/>
              <a:t>Str_copy</a:t>
            </a:r>
            <a:r>
              <a:rPr lang="en-US" dirty="0"/>
              <a:t> Procedure</a:t>
            </a:r>
          </a:p>
          <a:p>
            <a:pPr lvl="1">
              <a:spcBef>
                <a:spcPts val="2000"/>
              </a:spcBef>
            </a:pPr>
            <a:r>
              <a:rPr lang="en-US" dirty="0" err="1"/>
              <a:t>Str_trim</a:t>
            </a:r>
            <a:r>
              <a:rPr lang="en-US" dirty="0"/>
              <a:t> Procedure</a:t>
            </a:r>
          </a:p>
          <a:p>
            <a:pPr lvl="1">
              <a:spcBef>
                <a:spcPts val="2000"/>
              </a:spcBef>
            </a:pPr>
            <a:r>
              <a:rPr lang="en-US" dirty="0" err="1"/>
              <a:t>Str_ucase</a:t>
            </a:r>
            <a:r>
              <a:rPr lang="en-US" dirty="0"/>
              <a:t> Procedure</a:t>
            </a:r>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478025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8 &amp; 9</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a:bodyPr>
          <a:lstStyle/>
          <a:p>
            <a:pPr>
              <a:spcBef>
                <a:spcPts val="2000"/>
              </a:spcBef>
            </a:pPr>
            <a:r>
              <a:rPr lang="en-US" dirty="0"/>
              <a:t>Selected String Procedures</a:t>
            </a:r>
          </a:p>
          <a:p>
            <a:pPr lvl="1">
              <a:spcBef>
                <a:spcPts val="2000"/>
              </a:spcBef>
            </a:pPr>
            <a:r>
              <a:rPr lang="en-US" dirty="0" err="1" smtClean="0"/>
              <a:t>Str_length</a:t>
            </a:r>
            <a:r>
              <a:rPr lang="en-US" dirty="0" smtClean="0"/>
              <a:t> </a:t>
            </a:r>
            <a:r>
              <a:rPr lang="en-US" dirty="0"/>
              <a:t>Procedure</a:t>
            </a:r>
          </a:p>
          <a:p>
            <a:pPr lvl="1">
              <a:spcBef>
                <a:spcPts val="2000"/>
              </a:spcBef>
            </a:pPr>
            <a:r>
              <a:rPr lang="en-US" dirty="0" err="1"/>
              <a:t>Str_copy</a:t>
            </a:r>
            <a:r>
              <a:rPr lang="en-US" dirty="0"/>
              <a:t> Procedure</a:t>
            </a:r>
          </a:p>
          <a:p>
            <a:pPr lvl="1">
              <a:spcBef>
                <a:spcPts val="2000"/>
              </a:spcBef>
            </a:pPr>
            <a:r>
              <a:rPr lang="en-US" dirty="0" err="1"/>
              <a:t>Str_trim</a:t>
            </a:r>
            <a:r>
              <a:rPr lang="en-US" dirty="0"/>
              <a:t> Procedure</a:t>
            </a:r>
          </a:p>
          <a:p>
            <a:pPr lvl="1">
              <a:spcBef>
                <a:spcPts val="2000"/>
              </a:spcBef>
            </a:pPr>
            <a:r>
              <a:rPr lang="en-US" dirty="0" err="1"/>
              <a:t>Str_ucase</a:t>
            </a:r>
            <a:r>
              <a:rPr lang="en-US" dirty="0"/>
              <a:t> Procedure</a:t>
            </a:r>
          </a:p>
          <a:p>
            <a:endParaRPr lang="en-US" dirty="0" smtClean="0"/>
          </a:p>
        </p:txBody>
      </p:sp>
    </p:spTree>
    <p:extLst>
      <p:ext uri="{BB962C8B-B14F-4D97-AF65-F5344CB8AC3E}">
        <p14:creationId xmlns:p14="http://schemas.microsoft.com/office/powerpoint/2010/main" xmlns="" val="2165743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smtClean="0">
                <a:cs typeface="+mj-cs"/>
              </a:rPr>
              <a:t>Recursion</a:t>
            </a:r>
          </a:p>
        </p:txBody>
      </p:sp>
      <p:sp>
        <p:nvSpPr>
          <p:cNvPr id="81923" name="Rectangle 3"/>
          <p:cNvSpPr>
            <a:spLocks noGrp="1" noChangeArrowheads="1"/>
          </p:cNvSpPr>
          <p:nvPr>
            <p:ph type="body" idx="1"/>
          </p:nvPr>
        </p:nvSpPr>
        <p:spPr>
          <a:xfrm>
            <a:off x="1828800" y="1600200"/>
            <a:ext cx="6477000" cy="3810000"/>
          </a:xfrm>
        </p:spPr>
        <p:txBody>
          <a:bodyPr>
            <a:noAutofit/>
          </a:bodyPr>
          <a:lstStyle/>
          <a:p>
            <a:pPr eaLnBrk="1" hangingPunct="1">
              <a:spcBef>
                <a:spcPts val="2000"/>
              </a:spcBef>
              <a:defRPr/>
            </a:pPr>
            <a:r>
              <a:rPr lang="en-US" sz="2800" dirty="0" smtClean="0">
                <a:cs typeface="+mn-cs"/>
              </a:rPr>
              <a:t>What is recursion?</a:t>
            </a:r>
          </a:p>
          <a:p>
            <a:pPr eaLnBrk="1" hangingPunct="1">
              <a:spcBef>
                <a:spcPts val="2000"/>
              </a:spcBef>
              <a:defRPr/>
            </a:pPr>
            <a:r>
              <a:rPr lang="en-US" sz="2800" dirty="0" smtClean="0">
                <a:cs typeface="+mn-cs"/>
              </a:rPr>
              <a:t>Recursively Calculating a Sum</a:t>
            </a:r>
          </a:p>
          <a:p>
            <a:pPr eaLnBrk="1" hangingPunct="1">
              <a:spcBef>
                <a:spcPts val="2000"/>
              </a:spcBef>
              <a:defRPr/>
            </a:pPr>
            <a:r>
              <a:rPr lang="en-US" sz="2800" dirty="0" smtClean="0">
                <a:cs typeface="+mn-cs"/>
              </a:rPr>
              <a:t>Calculating a Factorial</a:t>
            </a:r>
          </a:p>
        </p:txBody>
      </p:sp>
    </p:spTree>
    <p:extLst>
      <p:ext uri="{BB962C8B-B14F-4D97-AF65-F5344CB8AC3E}">
        <p14:creationId xmlns:p14="http://schemas.microsoft.com/office/powerpoint/2010/main" xmlns="" val="2319807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defRPr/>
            </a:pPr>
            <a:r>
              <a:rPr lang="en-US" smtClean="0">
                <a:cs typeface="+mj-cs"/>
              </a:rPr>
              <a:t>What is Recursion?</a:t>
            </a:r>
          </a:p>
        </p:txBody>
      </p:sp>
      <p:sp>
        <p:nvSpPr>
          <p:cNvPr id="126979" name="Rectangle 3"/>
          <p:cNvSpPr>
            <a:spLocks noGrp="1" noChangeArrowheads="1"/>
          </p:cNvSpPr>
          <p:nvPr>
            <p:ph type="body" idx="1"/>
          </p:nvPr>
        </p:nvSpPr>
        <p:spPr>
          <a:xfrm>
            <a:off x="609600" y="1219200"/>
            <a:ext cx="8077200" cy="4191000"/>
          </a:xfrm>
        </p:spPr>
        <p:txBody>
          <a:bodyPr>
            <a:normAutofit/>
          </a:bodyPr>
          <a:lstStyle/>
          <a:p>
            <a:pPr eaLnBrk="1" hangingPunct="1">
              <a:spcBef>
                <a:spcPts val="2000"/>
              </a:spcBef>
              <a:defRPr/>
            </a:pPr>
            <a:r>
              <a:rPr lang="en-US" dirty="0" smtClean="0">
                <a:cs typeface="+mn-cs"/>
              </a:rPr>
              <a:t>The process created when . . .</a:t>
            </a:r>
          </a:p>
          <a:p>
            <a:pPr lvl="1" eaLnBrk="1" hangingPunct="1">
              <a:spcBef>
                <a:spcPts val="2000"/>
              </a:spcBef>
              <a:defRPr/>
            </a:pPr>
            <a:r>
              <a:rPr lang="en-US" dirty="0" smtClean="0"/>
              <a:t>A procedure calls itself</a:t>
            </a:r>
          </a:p>
          <a:p>
            <a:pPr lvl="1" eaLnBrk="1" hangingPunct="1">
              <a:spcBef>
                <a:spcPts val="2000"/>
              </a:spcBef>
              <a:defRPr/>
            </a:pPr>
            <a:r>
              <a:rPr lang="en-US" dirty="0" smtClean="0"/>
              <a:t>Procedure A calls procedure B, which in turn calls procedure A</a:t>
            </a:r>
          </a:p>
          <a:p>
            <a:pPr eaLnBrk="1" hangingPunct="1">
              <a:spcBef>
                <a:spcPts val="2000"/>
              </a:spcBef>
              <a:defRPr/>
            </a:pPr>
            <a:r>
              <a:rPr lang="en-US" dirty="0" smtClean="0">
                <a:cs typeface="+mn-cs"/>
              </a:rPr>
              <a:t>Using a graph in which each node is a procedure and each edge is a procedure call, recursion forms a </a:t>
            </a:r>
            <a:r>
              <a:rPr lang="en-US" dirty="0" smtClean="0">
                <a:solidFill>
                  <a:schemeClr val="tx2"/>
                </a:solidFill>
                <a:cs typeface="+mn-cs"/>
              </a:rPr>
              <a:t>cycle</a:t>
            </a:r>
            <a:r>
              <a:rPr lang="en-US" dirty="0" smtClean="0">
                <a:cs typeface="+mn-cs"/>
              </a:rPr>
              <a:t>:</a:t>
            </a:r>
          </a:p>
        </p:txBody>
      </p:sp>
      <p:graphicFrame>
        <p:nvGraphicFramePr>
          <p:cNvPr id="48133" name="Object 5"/>
          <p:cNvGraphicFramePr>
            <a:graphicFrameLocks noChangeAspect="1"/>
          </p:cNvGraphicFramePr>
          <p:nvPr>
            <p:extLst>
              <p:ext uri="{D42A27DB-BD31-4B8C-83A1-F6EECF244321}">
                <p14:modId xmlns:p14="http://schemas.microsoft.com/office/powerpoint/2010/main" xmlns="" val="1818561619"/>
              </p:ext>
            </p:extLst>
          </p:nvPr>
        </p:nvGraphicFramePr>
        <p:xfrm>
          <a:off x="3124200" y="3733801"/>
          <a:ext cx="3273778" cy="3048000"/>
        </p:xfrm>
        <a:graphic>
          <a:graphicData uri="http://schemas.openxmlformats.org/presentationml/2006/ole">
            <p:oleObj spid="_x0000_s76868" name="VISIO" r:id="rId3" imgW="1293876" imgH="1176528" progId="">
              <p:embed/>
            </p:oleObj>
          </a:graphicData>
        </a:graphic>
      </p:graphicFrame>
    </p:spTree>
    <p:extLst>
      <p:ext uri="{BB962C8B-B14F-4D97-AF65-F5344CB8AC3E}">
        <p14:creationId xmlns:p14="http://schemas.microsoft.com/office/powerpoint/2010/main" xmlns="" val="3102652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smtClean="0">
                <a:cs typeface="+mj-cs"/>
              </a:rPr>
              <a:t>Recursively Calculating a Sum</a:t>
            </a:r>
          </a:p>
        </p:txBody>
      </p:sp>
      <p:sp>
        <p:nvSpPr>
          <p:cNvPr id="100356" name="Text Box 4"/>
          <p:cNvSpPr txBox="1">
            <a:spLocks noChangeArrowheads="1"/>
          </p:cNvSpPr>
          <p:nvPr/>
        </p:nvSpPr>
        <p:spPr bwMode="auto">
          <a:xfrm>
            <a:off x="838200" y="1905000"/>
            <a:ext cx="7543800"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defRPr/>
            </a:pPr>
            <a:r>
              <a:rPr lang="en-US" sz="2000" b="1" dirty="0" err="1" smtClean="0">
                <a:latin typeface="Courier New" charset="0"/>
                <a:cs typeface="+mn-cs"/>
              </a:rPr>
              <a:t>CalcSum</a:t>
            </a:r>
            <a:r>
              <a:rPr lang="en-US" sz="2000" b="1" dirty="0" smtClean="0">
                <a:latin typeface="Courier New" charset="0"/>
                <a:cs typeface="+mn-cs"/>
              </a:rPr>
              <a:t> PROC</a:t>
            </a:r>
          </a:p>
          <a:p>
            <a:pPr>
              <a:defRPr/>
            </a:pPr>
            <a:r>
              <a:rPr lang="en-US" sz="2000" b="1" dirty="0" smtClean="0">
                <a:latin typeface="Courier New" charset="0"/>
                <a:cs typeface="+mn-cs"/>
              </a:rPr>
              <a:t>	</a:t>
            </a:r>
            <a:r>
              <a:rPr lang="en-US" sz="2000" b="1" dirty="0" err="1" smtClean="0">
                <a:latin typeface="Courier New" charset="0"/>
                <a:cs typeface="+mn-cs"/>
              </a:rPr>
              <a:t>cmp</a:t>
            </a:r>
            <a:r>
              <a:rPr lang="en-US" sz="2000" b="1" dirty="0" smtClean="0">
                <a:latin typeface="Courier New" charset="0"/>
                <a:cs typeface="+mn-cs"/>
              </a:rPr>
              <a:t> ecx,0	; check counter value</a:t>
            </a:r>
          </a:p>
          <a:p>
            <a:pPr lvl="1">
              <a:defRPr/>
            </a:pPr>
            <a:r>
              <a:rPr lang="en-US" sz="2000" b="1" dirty="0" err="1" smtClean="0">
                <a:latin typeface="Courier New" charset="0"/>
                <a:cs typeface="+mn-cs"/>
              </a:rPr>
              <a:t>jz</a:t>
            </a:r>
            <a:r>
              <a:rPr lang="en-US" sz="2000" b="1" dirty="0" smtClean="0">
                <a:latin typeface="Courier New" charset="0"/>
                <a:cs typeface="+mn-cs"/>
              </a:rPr>
              <a:t> L2	; quit if zero</a:t>
            </a:r>
          </a:p>
          <a:p>
            <a:pPr lvl="1">
              <a:defRPr/>
            </a:pPr>
            <a:r>
              <a:rPr lang="en-US" sz="2000" b="1" dirty="0" smtClean="0">
                <a:latin typeface="Courier New" charset="0"/>
                <a:cs typeface="+mn-cs"/>
              </a:rPr>
              <a:t>add </a:t>
            </a:r>
            <a:r>
              <a:rPr lang="en-US" sz="2000" b="1" dirty="0" err="1" smtClean="0">
                <a:latin typeface="Courier New" charset="0"/>
                <a:cs typeface="+mn-cs"/>
              </a:rPr>
              <a:t>eax,ecx</a:t>
            </a:r>
            <a:r>
              <a:rPr lang="en-US" sz="2000" b="1" dirty="0" smtClean="0">
                <a:latin typeface="Courier New" charset="0"/>
                <a:cs typeface="+mn-cs"/>
              </a:rPr>
              <a:t>	; otherwise, add to sum</a:t>
            </a:r>
          </a:p>
          <a:p>
            <a:pPr lvl="1">
              <a:defRPr/>
            </a:pPr>
            <a:r>
              <a:rPr lang="en-US" sz="2000" b="1" dirty="0" err="1" smtClean="0">
                <a:latin typeface="Courier New" charset="0"/>
                <a:cs typeface="+mn-cs"/>
              </a:rPr>
              <a:t>dec</a:t>
            </a:r>
            <a:r>
              <a:rPr lang="en-US" sz="2000" b="1" dirty="0" smtClean="0">
                <a:latin typeface="Courier New" charset="0"/>
                <a:cs typeface="+mn-cs"/>
              </a:rPr>
              <a:t> </a:t>
            </a:r>
            <a:r>
              <a:rPr lang="en-US" sz="2000" b="1" dirty="0" err="1" smtClean="0">
                <a:latin typeface="Courier New" charset="0"/>
                <a:cs typeface="+mn-cs"/>
              </a:rPr>
              <a:t>ecx</a:t>
            </a:r>
            <a:r>
              <a:rPr lang="en-US" sz="2000" b="1" dirty="0" smtClean="0">
                <a:latin typeface="Courier New" charset="0"/>
                <a:cs typeface="+mn-cs"/>
              </a:rPr>
              <a:t>	; decrement counter</a:t>
            </a:r>
          </a:p>
          <a:p>
            <a:pPr lvl="1">
              <a:defRPr/>
            </a:pPr>
            <a:r>
              <a:rPr lang="en-US" sz="2000" b="1" dirty="0" smtClean="0">
                <a:solidFill>
                  <a:srgbClr val="0000FF"/>
                </a:solidFill>
                <a:latin typeface="Courier New" charset="0"/>
                <a:cs typeface="+mn-cs"/>
              </a:rPr>
              <a:t>call </a:t>
            </a:r>
            <a:r>
              <a:rPr lang="en-US" sz="2000" b="1" dirty="0" err="1" smtClean="0">
                <a:solidFill>
                  <a:srgbClr val="0000FF"/>
                </a:solidFill>
                <a:latin typeface="Courier New" charset="0"/>
                <a:cs typeface="+mn-cs"/>
              </a:rPr>
              <a:t>CalcSum</a:t>
            </a:r>
            <a:r>
              <a:rPr lang="en-US" sz="2000" b="1" dirty="0" smtClean="0">
                <a:latin typeface="Courier New" charset="0"/>
                <a:cs typeface="+mn-cs"/>
              </a:rPr>
              <a:t>	; recursive call</a:t>
            </a:r>
          </a:p>
          <a:p>
            <a:pPr>
              <a:defRPr/>
            </a:pPr>
            <a:r>
              <a:rPr lang="en-US" sz="2000" b="1" dirty="0" smtClean="0">
                <a:latin typeface="Courier New" charset="0"/>
                <a:cs typeface="+mn-cs"/>
              </a:rPr>
              <a:t>L2: ret</a:t>
            </a:r>
          </a:p>
          <a:p>
            <a:pPr>
              <a:defRPr/>
            </a:pPr>
            <a:r>
              <a:rPr lang="en-US" sz="2000" b="1" dirty="0" err="1" smtClean="0">
                <a:latin typeface="Courier New" charset="0"/>
                <a:cs typeface="+mn-cs"/>
              </a:rPr>
              <a:t>CalcSum</a:t>
            </a:r>
            <a:r>
              <a:rPr lang="en-US" sz="2000" b="1" dirty="0" smtClean="0">
                <a:latin typeface="Courier New" charset="0"/>
                <a:cs typeface="+mn-cs"/>
              </a:rPr>
              <a:t> ENDP</a:t>
            </a:r>
          </a:p>
        </p:txBody>
      </p:sp>
      <p:sp>
        <p:nvSpPr>
          <p:cNvPr id="100357" name="Text Box 5"/>
          <p:cNvSpPr txBox="1">
            <a:spLocks noChangeArrowheads="1"/>
          </p:cNvSpPr>
          <p:nvPr/>
        </p:nvSpPr>
        <p:spPr bwMode="auto">
          <a:xfrm>
            <a:off x="457200" y="838200"/>
            <a:ext cx="8458200"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defRPr/>
            </a:pPr>
            <a:r>
              <a:rPr lang="en-US" sz="2300" b="0" dirty="0">
                <a:latin typeface="Arial"/>
                <a:cs typeface="Arial"/>
              </a:rPr>
              <a:t>The </a:t>
            </a:r>
            <a:r>
              <a:rPr lang="en-US" sz="2300" b="0" dirty="0" err="1">
                <a:solidFill>
                  <a:srgbClr val="0000FF"/>
                </a:solidFill>
                <a:latin typeface="Arial"/>
                <a:cs typeface="Arial"/>
              </a:rPr>
              <a:t>CalcSum</a:t>
            </a:r>
            <a:r>
              <a:rPr lang="en-US" sz="2300" b="0" dirty="0">
                <a:latin typeface="Arial"/>
                <a:cs typeface="Arial"/>
              </a:rPr>
              <a:t> procedure recursively calculates the sum of an array of integers. </a:t>
            </a:r>
            <a:r>
              <a:rPr lang="en-US" sz="2300" b="0" i="1" dirty="0" smtClean="0">
                <a:latin typeface="Arial"/>
                <a:cs typeface="Arial"/>
              </a:rPr>
              <a:t>Receives</a:t>
            </a:r>
            <a:r>
              <a:rPr lang="en-US" sz="2300" b="0" dirty="0" smtClean="0">
                <a:latin typeface="Arial"/>
                <a:cs typeface="Arial"/>
              </a:rPr>
              <a:t>: </a:t>
            </a:r>
            <a:r>
              <a:rPr lang="en-US" sz="2300" b="0" dirty="0">
                <a:latin typeface="Arial"/>
                <a:cs typeface="Arial"/>
              </a:rPr>
              <a:t>ECX = count. </a:t>
            </a:r>
            <a:r>
              <a:rPr lang="en-US" sz="2300" b="0" i="1" dirty="0">
                <a:latin typeface="Arial"/>
                <a:cs typeface="Arial"/>
              </a:rPr>
              <a:t>Returns</a:t>
            </a:r>
            <a:r>
              <a:rPr lang="en-US" sz="2300" b="0" dirty="0">
                <a:latin typeface="Arial"/>
                <a:cs typeface="Arial"/>
              </a:rPr>
              <a:t>: EAX = sum</a:t>
            </a:r>
          </a:p>
        </p:txBody>
      </p:sp>
      <p:grpSp>
        <p:nvGrpSpPr>
          <p:cNvPr id="100360" name="Group 8"/>
          <p:cNvGrpSpPr>
            <a:grpSpLocks/>
          </p:cNvGrpSpPr>
          <p:nvPr/>
        </p:nvGrpSpPr>
        <p:grpSpPr bwMode="auto">
          <a:xfrm>
            <a:off x="2218217" y="4038599"/>
            <a:ext cx="6011383" cy="2743201"/>
            <a:chOff x="720" y="2211"/>
            <a:chExt cx="4523" cy="1728"/>
          </a:xfrm>
        </p:grpSpPr>
        <p:pic>
          <p:nvPicPr>
            <p:cNvPr id="100358"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25" y="2211"/>
              <a:ext cx="2918" cy="1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00359" name="Text Box 7"/>
            <p:cNvSpPr txBox="1">
              <a:spLocks noChangeArrowheads="1"/>
            </p:cNvSpPr>
            <p:nvPr/>
          </p:nvSpPr>
          <p:spPr bwMode="auto">
            <a:xfrm>
              <a:off x="720" y="2976"/>
              <a:ext cx="1536"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r">
                <a:spcBef>
                  <a:spcPct val="50000"/>
                </a:spcBef>
                <a:defRPr/>
              </a:pPr>
              <a:r>
                <a:rPr lang="en-US" sz="2400" b="0" dirty="0">
                  <a:latin typeface="Arial"/>
                  <a:cs typeface="Arial"/>
                </a:rPr>
                <a:t>Stack frame:</a:t>
              </a:r>
            </a:p>
          </p:txBody>
        </p:sp>
      </p:grpSp>
    </p:spTree>
    <p:extLst>
      <p:ext uri="{BB962C8B-B14F-4D97-AF65-F5344CB8AC3E}">
        <p14:creationId xmlns:p14="http://schemas.microsoft.com/office/powerpoint/2010/main" xmlns="" val="1333594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0360"/>
                                        </p:tgtEl>
                                        <p:attrNameLst>
                                          <p:attrName>style.visibility</p:attrName>
                                        </p:attrNameLst>
                                      </p:cBhvr>
                                      <p:to>
                                        <p:strVal val="visible"/>
                                      </p:to>
                                    </p:set>
                                    <p:animEffect transition="in" filter="box(in)">
                                      <p:cBhvr>
                                        <p:cTn id="7" dur="500"/>
                                        <p:tgtEl>
                                          <p:spTgt spid="100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smtClean="0">
                <a:cs typeface="+mj-cs"/>
              </a:rPr>
              <a:t>Recursively Calculating a Sum</a:t>
            </a:r>
          </a:p>
        </p:txBody>
      </p:sp>
      <p:sp>
        <p:nvSpPr>
          <p:cNvPr id="100356" name="Text Box 4"/>
          <p:cNvSpPr txBox="1">
            <a:spLocks noChangeArrowheads="1"/>
          </p:cNvSpPr>
          <p:nvPr/>
        </p:nvSpPr>
        <p:spPr bwMode="auto">
          <a:xfrm>
            <a:off x="533400" y="838200"/>
            <a:ext cx="7543800" cy="594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0" rIns="137160" bIns="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defRPr/>
            </a:pPr>
            <a:r>
              <a:rPr lang="en-US" sz="1700" b="1" dirty="0" smtClean="0">
                <a:latin typeface="Courier New" charset="0"/>
              </a:rPr>
              <a:t>.</a:t>
            </a:r>
            <a:r>
              <a:rPr lang="en-US" sz="1700" b="1" dirty="0">
                <a:latin typeface="Courier New" charset="0"/>
              </a:rPr>
              <a:t>code</a:t>
            </a:r>
          </a:p>
          <a:p>
            <a:pPr>
              <a:defRPr/>
            </a:pPr>
            <a:r>
              <a:rPr lang="en-US" sz="1700" b="1" dirty="0" smtClean="0">
                <a:latin typeface="Courier New" charset="0"/>
              </a:rPr>
              <a:t>main </a:t>
            </a:r>
            <a:r>
              <a:rPr lang="en-US" sz="1700" b="1" dirty="0">
                <a:latin typeface="Courier New" charset="0"/>
              </a:rPr>
              <a:t>PROC</a:t>
            </a:r>
          </a:p>
          <a:p>
            <a:pPr>
              <a:defRPr/>
            </a:pPr>
            <a:r>
              <a:rPr lang="en-US" sz="1700" b="1" dirty="0">
                <a:latin typeface="Courier New" charset="0"/>
              </a:rPr>
              <a:t>	</a:t>
            </a:r>
            <a:r>
              <a:rPr lang="en-US" sz="1700" b="1" dirty="0" err="1">
                <a:latin typeface="Courier New" charset="0"/>
              </a:rPr>
              <a:t>mov</a:t>
            </a:r>
            <a:r>
              <a:rPr lang="en-US" sz="1700" b="1" dirty="0">
                <a:latin typeface="Courier New" charset="0"/>
              </a:rPr>
              <a:t>  ecx,</a:t>
            </a:r>
            <a:r>
              <a:rPr lang="en-US" sz="1700" b="1" dirty="0" smtClean="0">
                <a:latin typeface="Courier New" charset="0"/>
              </a:rPr>
              <a:t>10      ; </a:t>
            </a:r>
            <a:r>
              <a:rPr lang="en-US" sz="1700" b="1" dirty="0">
                <a:latin typeface="Courier New" charset="0"/>
              </a:rPr>
              <a:t>count = </a:t>
            </a:r>
            <a:r>
              <a:rPr lang="en-US" sz="1700" b="1" dirty="0" smtClean="0">
                <a:latin typeface="Courier New" charset="0"/>
              </a:rPr>
              <a:t>10</a:t>
            </a:r>
            <a:endParaRPr lang="en-US" sz="1700" b="1" dirty="0">
              <a:latin typeface="Courier New" charset="0"/>
            </a:endParaRPr>
          </a:p>
          <a:p>
            <a:pPr>
              <a:defRPr/>
            </a:pPr>
            <a:r>
              <a:rPr lang="en-US" sz="1700" b="1" dirty="0">
                <a:latin typeface="Courier New" charset="0"/>
              </a:rPr>
              <a:t>	</a:t>
            </a:r>
            <a:r>
              <a:rPr lang="en-US" sz="1700" b="1" dirty="0" err="1">
                <a:latin typeface="Courier New" charset="0"/>
              </a:rPr>
              <a:t>mov</a:t>
            </a:r>
            <a:r>
              <a:rPr lang="en-US" sz="1700" b="1" dirty="0">
                <a:latin typeface="Courier New" charset="0"/>
              </a:rPr>
              <a:t>  eax,</a:t>
            </a:r>
            <a:r>
              <a:rPr lang="en-US" sz="1700" b="1" dirty="0" smtClean="0">
                <a:latin typeface="Courier New" charset="0"/>
              </a:rPr>
              <a:t>0       ; </a:t>
            </a:r>
            <a:r>
              <a:rPr lang="en-US" sz="1700" b="1" dirty="0">
                <a:latin typeface="Courier New" charset="0"/>
              </a:rPr>
              <a:t>holds the sum</a:t>
            </a:r>
          </a:p>
          <a:p>
            <a:pPr>
              <a:defRPr/>
            </a:pPr>
            <a:r>
              <a:rPr lang="en-US" sz="1700" b="1" dirty="0">
                <a:latin typeface="Courier New" charset="0"/>
              </a:rPr>
              <a:t>	call </a:t>
            </a:r>
            <a:r>
              <a:rPr lang="en-US" sz="1700" b="1" dirty="0" err="1" smtClean="0">
                <a:latin typeface="Courier New" charset="0"/>
              </a:rPr>
              <a:t>CalcSum</a:t>
            </a:r>
            <a:r>
              <a:rPr lang="en-US" sz="1700" b="1" dirty="0" smtClean="0">
                <a:latin typeface="Courier New" charset="0"/>
              </a:rPr>
              <a:t>     ; </a:t>
            </a:r>
            <a:r>
              <a:rPr lang="en-US" sz="1700" b="1" dirty="0">
                <a:latin typeface="Courier New" charset="0"/>
              </a:rPr>
              <a:t>calculate </a:t>
            </a:r>
            <a:r>
              <a:rPr lang="en-US" sz="1700" b="1" dirty="0" smtClean="0">
                <a:latin typeface="Courier New" charset="0"/>
              </a:rPr>
              <a:t>sum</a:t>
            </a:r>
            <a:endParaRPr lang="en-US" sz="1700" b="1" dirty="0">
              <a:latin typeface="Courier New" charset="0"/>
            </a:endParaRPr>
          </a:p>
          <a:p>
            <a:pPr>
              <a:defRPr/>
            </a:pPr>
            <a:r>
              <a:rPr lang="en-US" sz="1700" b="1" dirty="0">
                <a:latin typeface="Courier New" charset="0"/>
              </a:rPr>
              <a:t>L1:	</a:t>
            </a:r>
            <a:r>
              <a:rPr lang="en-US" sz="1700" b="1" dirty="0" smtClean="0">
                <a:latin typeface="Courier New" charset="0"/>
              </a:rPr>
              <a:t>invoke </a:t>
            </a:r>
            <a:r>
              <a:rPr lang="en-US" sz="1700" b="1" dirty="0" err="1" smtClean="0">
                <a:latin typeface="Courier New" charset="0"/>
              </a:rPr>
              <a:t>dwtoa</a:t>
            </a:r>
            <a:r>
              <a:rPr lang="en-US" sz="1700" b="1" dirty="0" smtClean="0">
                <a:latin typeface="Courier New" charset="0"/>
              </a:rPr>
              <a:t>, </a:t>
            </a:r>
            <a:r>
              <a:rPr lang="en-US" sz="1700" b="1" dirty="0" err="1" smtClean="0">
                <a:latin typeface="Courier New" charset="0"/>
              </a:rPr>
              <a:t>eax</a:t>
            </a:r>
            <a:r>
              <a:rPr lang="en-US" sz="1700" b="1" dirty="0" smtClean="0">
                <a:latin typeface="Courier New" charset="0"/>
              </a:rPr>
              <a:t>, </a:t>
            </a:r>
            <a:r>
              <a:rPr lang="en-US" sz="1700" b="1" dirty="0" err="1" smtClean="0">
                <a:latin typeface="Courier New" charset="0"/>
              </a:rPr>
              <a:t>addr</a:t>
            </a:r>
            <a:r>
              <a:rPr lang="en-US" sz="1700" b="1" dirty="0" smtClean="0">
                <a:latin typeface="Courier New" charset="0"/>
              </a:rPr>
              <a:t> disp1    ; </a:t>
            </a:r>
            <a:r>
              <a:rPr lang="en-US" sz="1700" b="1" dirty="0">
                <a:latin typeface="Courier New" charset="0"/>
              </a:rPr>
              <a:t>display </a:t>
            </a:r>
            <a:r>
              <a:rPr lang="en-US" sz="1700" b="1" dirty="0" err="1">
                <a:latin typeface="Courier New" charset="0"/>
              </a:rPr>
              <a:t>eax</a:t>
            </a:r>
            <a:endParaRPr lang="en-US" sz="1700" b="1" dirty="0">
              <a:latin typeface="Courier New" charset="0"/>
            </a:endParaRPr>
          </a:p>
          <a:p>
            <a:pPr>
              <a:defRPr/>
            </a:pPr>
            <a:r>
              <a:rPr lang="en-US" sz="1700" b="1" dirty="0">
                <a:latin typeface="Courier New" charset="0"/>
              </a:rPr>
              <a:t>	</a:t>
            </a:r>
            <a:r>
              <a:rPr lang="en-US" sz="1700" b="1" dirty="0" smtClean="0">
                <a:latin typeface="Courier New" charset="0"/>
              </a:rPr>
              <a:t>invoke </a:t>
            </a:r>
            <a:r>
              <a:rPr lang="en-US" sz="1700" b="1" dirty="0" err="1" smtClean="0">
                <a:latin typeface="Courier New" charset="0"/>
              </a:rPr>
              <a:t>StdOut</a:t>
            </a:r>
            <a:r>
              <a:rPr lang="en-US" sz="1700" b="1" dirty="0" smtClean="0">
                <a:latin typeface="Courier New" charset="0"/>
              </a:rPr>
              <a:t>, </a:t>
            </a:r>
            <a:r>
              <a:rPr lang="en-US" sz="1700" b="1" dirty="0" err="1" smtClean="0">
                <a:latin typeface="Courier New" charset="0"/>
              </a:rPr>
              <a:t>addr</a:t>
            </a:r>
            <a:r>
              <a:rPr lang="en-US" sz="1700" b="1" dirty="0" smtClean="0">
                <a:latin typeface="Courier New" charset="0"/>
              </a:rPr>
              <a:t> disp1</a:t>
            </a:r>
          </a:p>
          <a:p>
            <a:pPr>
              <a:defRPr/>
            </a:pPr>
            <a:r>
              <a:rPr lang="en-US" sz="1700" b="1" dirty="0">
                <a:latin typeface="Courier New" charset="0"/>
              </a:rPr>
              <a:t>	</a:t>
            </a:r>
            <a:r>
              <a:rPr lang="en-US" sz="1700" b="1" dirty="0" smtClean="0">
                <a:latin typeface="Courier New" charset="0"/>
              </a:rPr>
              <a:t>invoke ExitProcess,0</a:t>
            </a:r>
            <a:endParaRPr lang="en-US" sz="1700" b="1" dirty="0">
              <a:latin typeface="Courier New" charset="0"/>
            </a:endParaRPr>
          </a:p>
          <a:p>
            <a:pPr>
              <a:defRPr/>
            </a:pPr>
            <a:r>
              <a:rPr lang="en-US" sz="1700" b="1" dirty="0">
                <a:latin typeface="Courier New" charset="0"/>
              </a:rPr>
              <a:t>main </a:t>
            </a:r>
            <a:r>
              <a:rPr lang="en-US" sz="1700" b="1" dirty="0" smtClean="0">
                <a:latin typeface="Courier New" charset="0"/>
              </a:rPr>
              <a:t>ENDP</a:t>
            </a:r>
            <a:endParaRPr lang="en-US" sz="1700" b="1" dirty="0">
              <a:latin typeface="Courier New" charset="0"/>
            </a:endParaRPr>
          </a:p>
          <a:p>
            <a:pPr>
              <a:defRPr/>
            </a:pPr>
            <a:r>
              <a:rPr lang="en-US" sz="1700" b="1" dirty="0">
                <a:latin typeface="Courier New" charset="0"/>
              </a:rPr>
              <a:t>;-------</a:t>
            </a:r>
            <a:r>
              <a:rPr lang="en-US" sz="1700" b="1" dirty="0" smtClean="0">
                <a:latin typeface="Courier New" charset="0"/>
              </a:rPr>
              <a:t>--</a:t>
            </a:r>
            <a:r>
              <a:rPr lang="en-US" sz="1700" b="1" dirty="0">
                <a:latin typeface="Courier New" charset="0"/>
              </a:rPr>
              <a:t>---------------------------------</a:t>
            </a:r>
          </a:p>
          <a:p>
            <a:pPr>
              <a:defRPr/>
            </a:pPr>
            <a:r>
              <a:rPr lang="en-US" sz="1700" b="1" dirty="0" err="1" smtClean="0">
                <a:latin typeface="Courier New" charset="0"/>
              </a:rPr>
              <a:t>CalcSum</a:t>
            </a:r>
            <a:r>
              <a:rPr lang="en-US" sz="1700" b="1" dirty="0" smtClean="0">
                <a:latin typeface="Courier New" charset="0"/>
              </a:rPr>
              <a:t> </a:t>
            </a:r>
            <a:r>
              <a:rPr lang="en-US" sz="1700" b="1" dirty="0">
                <a:latin typeface="Courier New" charset="0"/>
              </a:rPr>
              <a:t>PROC</a:t>
            </a:r>
          </a:p>
          <a:p>
            <a:pPr>
              <a:defRPr/>
            </a:pPr>
            <a:r>
              <a:rPr lang="en-US" sz="1700" b="1" dirty="0" smtClean="0">
                <a:latin typeface="Courier New" charset="0"/>
              </a:rPr>
              <a:t>; </a:t>
            </a:r>
            <a:r>
              <a:rPr lang="en-US" sz="1700" b="1" dirty="0">
                <a:latin typeface="Courier New" charset="0"/>
              </a:rPr>
              <a:t>Calculates the sum of a list of integers</a:t>
            </a:r>
          </a:p>
          <a:p>
            <a:pPr>
              <a:defRPr/>
            </a:pPr>
            <a:r>
              <a:rPr lang="en-US" sz="1700" b="1" dirty="0" smtClean="0">
                <a:latin typeface="Courier New" charset="0"/>
              </a:rPr>
              <a:t>; </a:t>
            </a:r>
            <a:r>
              <a:rPr lang="en-US" sz="1700" b="1" dirty="0">
                <a:latin typeface="Courier New" charset="0"/>
              </a:rPr>
              <a:t>Receives: ECX = </a:t>
            </a:r>
            <a:r>
              <a:rPr lang="en-US" sz="1700" b="1" dirty="0" smtClean="0">
                <a:latin typeface="Courier New" charset="0"/>
              </a:rPr>
              <a:t>count | Returns</a:t>
            </a:r>
            <a:r>
              <a:rPr lang="en-US" sz="1700" b="1" dirty="0">
                <a:latin typeface="Courier New" charset="0"/>
              </a:rPr>
              <a:t>: EAX = sum</a:t>
            </a:r>
          </a:p>
          <a:p>
            <a:pPr>
              <a:defRPr/>
            </a:pPr>
            <a:r>
              <a:rPr lang="en-US" sz="1700" b="1" dirty="0" smtClean="0">
                <a:latin typeface="Courier New" charset="0"/>
              </a:rPr>
              <a:t>;-----</a:t>
            </a:r>
            <a:r>
              <a:rPr lang="en-US" sz="1700" b="1" dirty="0">
                <a:latin typeface="Courier New" charset="0"/>
              </a:rPr>
              <a:t>-------------------------------------</a:t>
            </a:r>
          </a:p>
          <a:p>
            <a:pPr>
              <a:defRPr/>
            </a:pPr>
            <a:r>
              <a:rPr lang="en-US" sz="1700" b="1" dirty="0">
                <a:latin typeface="Courier New" charset="0"/>
              </a:rPr>
              <a:t>	</a:t>
            </a:r>
            <a:r>
              <a:rPr lang="en-US" sz="1700" b="1" dirty="0" err="1">
                <a:latin typeface="Courier New" charset="0"/>
              </a:rPr>
              <a:t>cmp</a:t>
            </a:r>
            <a:r>
              <a:rPr lang="en-US" sz="1700" b="1" dirty="0">
                <a:latin typeface="Courier New" charset="0"/>
              </a:rPr>
              <a:t>  ecx,</a:t>
            </a:r>
            <a:r>
              <a:rPr lang="en-US" sz="1700" b="1" dirty="0" smtClean="0">
                <a:latin typeface="Courier New" charset="0"/>
              </a:rPr>
              <a:t>0       ; </a:t>
            </a:r>
            <a:r>
              <a:rPr lang="en-US" sz="1700" b="1" dirty="0">
                <a:latin typeface="Courier New" charset="0"/>
              </a:rPr>
              <a:t>check counter </a:t>
            </a:r>
            <a:r>
              <a:rPr lang="en-US" sz="1700" b="1" dirty="0" smtClean="0">
                <a:latin typeface="Courier New" charset="0"/>
              </a:rPr>
              <a:t>value</a:t>
            </a:r>
            <a:endParaRPr lang="en-US" sz="1700" b="1" dirty="0">
              <a:latin typeface="Courier New" charset="0"/>
            </a:endParaRPr>
          </a:p>
          <a:p>
            <a:pPr>
              <a:defRPr/>
            </a:pPr>
            <a:r>
              <a:rPr lang="en-US" sz="1700" b="1" dirty="0">
                <a:latin typeface="Courier New" charset="0"/>
              </a:rPr>
              <a:t>	</a:t>
            </a:r>
            <a:r>
              <a:rPr lang="en-US" sz="1700" b="1" dirty="0" err="1">
                <a:latin typeface="Courier New" charset="0"/>
              </a:rPr>
              <a:t>jz</a:t>
            </a:r>
            <a:r>
              <a:rPr lang="en-US" sz="1700" b="1" dirty="0">
                <a:latin typeface="Courier New" charset="0"/>
              </a:rPr>
              <a:t>   </a:t>
            </a:r>
            <a:r>
              <a:rPr lang="en-US" sz="1700" b="1" dirty="0" smtClean="0">
                <a:latin typeface="Courier New" charset="0"/>
              </a:rPr>
              <a:t>L2          ; </a:t>
            </a:r>
            <a:r>
              <a:rPr lang="en-US" sz="1700" b="1" dirty="0">
                <a:latin typeface="Courier New" charset="0"/>
              </a:rPr>
              <a:t>quit if </a:t>
            </a:r>
            <a:r>
              <a:rPr lang="en-US" sz="1700" b="1" dirty="0" smtClean="0">
                <a:latin typeface="Courier New" charset="0"/>
              </a:rPr>
              <a:t>zero</a:t>
            </a:r>
            <a:endParaRPr lang="en-US" sz="1700" b="1" dirty="0">
              <a:latin typeface="Courier New" charset="0"/>
            </a:endParaRPr>
          </a:p>
          <a:p>
            <a:pPr>
              <a:defRPr/>
            </a:pPr>
            <a:r>
              <a:rPr lang="en-US" sz="1700" b="1" dirty="0">
                <a:latin typeface="Courier New" charset="0"/>
              </a:rPr>
              <a:t>	add  </a:t>
            </a:r>
            <a:r>
              <a:rPr lang="en-US" sz="1700" b="1" dirty="0" err="1">
                <a:latin typeface="Courier New" charset="0"/>
              </a:rPr>
              <a:t>eax,</a:t>
            </a:r>
            <a:r>
              <a:rPr lang="en-US" sz="1700" b="1" dirty="0" err="1" smtClean="0">
                <a:latin typeface="Courier New" charset="0"/>
              </a:rPr>
              <a:t>ecx</a:t>
            </a:r>
            <a:r>
              <a:rPr lang="en-US" sz="1700" b="1" dirty="0" smtClean="0">
                <a:latin typeface="Courier New" charset="0"/>
              </a:rPr>
              <a:t>     ; </a:t>
            </a:r>
            <a:r>
              <a:rPr lang="en-US" sz="1700" b="1" dirty="0">
                <a:latin typeface="Courier New" charset="0"/>
              </a:rPr>
              <a:t>otherwise, add to sum</a:t>
            </a:r>
          </a:p>
          <a:p>
            <a:pPr>
              <a:defRPr/>
            </a:pPr>
            <a:r>
              <a:rPr lang="en-US" sz="1700" b="1" dirty="0">
                <a:latin typeface="Courier New" charset="0"/>
              </a:rPr>
              <a:t>	</a:t>
            </a:r>
            <a:r>
              <a:rPr lang="en-US" sz="1700" b="1" dirty="0" err="1">
                <a:latin typeface="Courier New" charset="0"/>
              </a:rPr>
              <a:t>dec</a:t>
            </a:r>
            <a:r>
              <a:rPr lang="en-US" sz="1700" b="1" dirty="0">
                <a:latin typeface="Courier New" charset="0"/>
              </a:rPr>
              <a:t>  </a:t>
            </a:r>
            <a:r>
              <a:rPr lang="en-US" sz="1700" b="1" dirty="0" err="1" smtClean="0">
                <a:latin typeface="Courier New" charset="0"/>
              </a:rPr>
              <a:t>ecx</a:t>
            </a:r>
            <a:r>
              <a:rPr lang="en-US" sz="1700" b="1" dirty="0" smtClean="0">
                <a:latin typeface="Courier New" charset="0"/>
              </a:rPr>
              <a:t>         ; </a:t>
            </a:r>
            <a:r>
              <a:rPr lang="en-US" sz="1700" b="1" dirty="0">
                <a:latin typeface="Courier New" charset="0"/>
              </a:rPr>
              <a:t>decrement </a:t>
            </a:r>
            <a:r>
              <a:rPr lang="en-US" sz="1700" b="1" dirty="0" smtClean="0">
                <a:latin typeface="Courier New" charset="0"/>
              </a:rPr>
              <a:t>counter</a:t>
            </a:r>
            <a:endParaRPr lang="en-US" sz="1700" b="1" dirty="0">
              <a:latin typeface="Courier New" charset="0"/>
            </a:endParaRPr>
          </a:p>
          <a:p>
            <a:pPr>
              <a:defRPr/>
            </a:pPr>
            <a:r>
              <a:rPr lang="en-US" sz="1700" b="1" dirty="0">
                <a:latin typeface="Courier New" charset="0"/>
              </a:rPr>
              <a:t>	call </a:t>
            </a:r>
            <a:r>
              <a:rPr lang="en-US" sz="1700" b="1" dirty="0" err="1" smtClean="0">
                <a:latin typeface="Courier New" charset="0"/>
              </a:rPr>
              <a:t>CalcSum</a:t>
            </a:r>
            <a:r>
              <a:rPr lang="en-US" sz="1700" b="1" dirty="0" smtClean="0">
                <a:latin typeface="Courier New" charset="0"/>
              </a:rPr>
              <a:t>     ; </a:t>
            </a:r>
            <a:r>
              <a:rPr lang="en-US" sz="1700" b="1" dirty="0">
                <a:latin typeface="Courier New" charset="0"/>
              </a:rPr>
              <a:t>recursive call</a:t>
            </a:r>
          </a:p>
          <a:p>
            <a:pPr>
              <a:defRPr/>
            </a:pPr>
            <a:r>
              <a:rPr lang="en-US" sz="1700" b="1" dirty="0" smtClean="0">
                <a:latin typeface="Courier New" charset="0"/>
              </a:rPr>
              <a:t>L2</a:t>
            </a:r>
            <a:r>
              <a:rPr lang="en-US" sz="1700" b="1" dirty="0">
                <a:latin typeface="Courier New" charset="0"/>
              </a:rPr>
              <a:t>:	</a:t>
            </a:r>
            <a:r>
              <a:rPr lang="en-US" sz="1700" b="1" dirty="0" smtClean="0">
                <a:latin typeface="Courier New" charset="0"/>
              </a:rPr>
              <a:t>ret</a:t>
            </a:r>
            <a:endParaRPr lang="en-US" sz="1700" b="1" dirty="0">
              <a:latin typeface="Courier New" charset="0"/>
            </a:endParaRPr>
          </a:p>
          <a:p>
            <a:pPr>
              <a:defRPr/>
            </a:pPr>
            <a:r>
              <a:rPr lang="en-US" sz="1700" b="1" dirty="0" err="1">
                <a:latin typeface="Courier New" charset="0"/>
              </a:rPr>
              <a:t>CalcSum</a:t>
            </a:r>
            <a:r>
              <a:rPr lang="en-US" sz="1700" b="1" dirty="0">
                <a:latin typeface="Courier New" charset="0"/>
              </a:rPr>
              <a:t> </a:t>
            </a:r>
            <a:r>
              <a:rPr lang="en-US" sz="1700" b="1" dirty="0" smtClean="0">
                <a:latin typeface="Courier New" charset="0"/>
              </a:rPr>
              <a:t>ENDP</a:t>
            </a:r>
          </a:p>
          <a:p>
            <a:pPr>
              <a:defRPr/>
            </a:pPr>
            <a:r>
              <a:rPr lang="en-US" sz="1700" b="1" dirty="0" smtClean="0">
                <a:latin typeface="Courier New" charset="0"/>
              </a:rPr>
              <a:t>END </a:t>
            </a:r>
            <a:r>
              <a:rPr lang="en-US" sz="1700" b="1" dirty="0">
                <a:latin typeface="Courier New" charset="0"/>
              </a:rPr>
              <a:t>Main</a:t>
            </a:r>
            <a:endParaRPr lang="en-US" sz="1700" b="1" dirty="0" smtClean="0">
              <a:latin typeface="Courier New" charset="0"/>
            </a:endParaRPr>
          </a:p>
        </p:txBody>
      </p:sp>
    </p:spTree>
    <p:extLst>
      <p:ext uri="{BB962C8B-B14F-4D97-AF65-F5344CB8AC3E}">
        <p14:creationId xmlns:p14="http://schemas.microsoft.com/office/powerpoint/2010/main" xmlns="" val="1320911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15929</TotalTime>
  <Words>1792</Words>
  <Application>Microsoft Macintosh PowerPoint</Application>
  <PresentationFormat>On-screen Show (4:3)</PresentationFormat>
  <Paragraphs>455</Paragraphs>
  <Slides>46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Office Theme</vt:lpstr>
      <vt:lpstr>VISIO</vt:lpstr>
      <vt:lpstr>CSC 221  Computer Organization and Assembly Language</vt:lpstr>
      <vt:lpstr>Lecture 25: Review</vt:lpstr>
      <vt:lpstr>Lecture 25: Review</vt:lpstr>
      <vt:lpstr>Lecture Outline</vt:lpstr>
      <vt:lpstr>Lecture Outline</vt:lpstr>
      <vt:lpstr>Recursion</vt:lpstr>
      <vt:lpstr>What is Recursion?</vt:lpstr>
      <vt:lpstr>Recursively Calculating a Sum</vt:lpstr>
      <vt:lpstr>Recursively Calculating a Sum</vt:lpstr>
      <vt:lpstr>Calculating a Factorial  (1 of 3)</vt:lpstr>
      <vt:lpstr>Calculating a Factorial  (2 of 3)</vt:lpstr>
      <vt:lpstr>Calculating a Factorial  (3 of 3)</vt:lpstr>
      <vt:lpstr>String Primitive Instructions</vt:lpstr>
      <vt:lpstr>MOVSB, MOVSW, and MOVSD  (1 of 2)</vt:lpstr>
      <vt:lpstr>MOVSB, MOVSW, and MOVSD  (2 of 2)</vt:lpstr>
      <vt:lpstr>Direction Flag</vt:lpstr>
      <vt:lpstr>Using a Repeat Prefix</vt:lpstr>
      <vt:lpstr>Drill . . .</vt:lpstr>
      <vt:lpstr>CMPSB, CMPSW, and CMPSD</vt:lpstr>
      <vt:lpstr>Comparing a Pair of Doublewords</vt:lpstr>
      <vt:lpstr>Drill . . .</vt:lpstr>
      <vt:lpstr>Comparing Arrays</vt:lpstr>
      <vt:lpstr>Example: Comparing Two Strings  (1 of 3)</vt:lpstr>
      <vt:lpstr>Example: Comparing Two Strings  (2 of 3)</vt:lpstr>
      <vt:lpstr>Example: Comparing Two Strings  (3 of 3)</vt:lpstr>
      <vt:lpstr>Drill . . .</vt:lpstr>
      <vt:lpstr>SCASB, SCASW, and SCASD</vt:lpstr>
      <vt:lpstr>SCASB Example</vt:lpstr>
      <vt:lpstr>STOSB, STOSW, and STOSD</vt:lpstr>
      <vt:lpstr>LODSB, LODSW, and LODSD</vt:lpstr>
      <vt:lpstr>Array Multiplication Example</vt:lpstr>
      <vt:lpstr>Drill . . .</vt:lpstr>
      <vt:lpstr>Slide 33</vt:lpstr>
      <vt:lpstr>Selected String Procedures</vt:lpstr>
      <vt:lpstr>Str_length Procedure</vt:lpstr>
      <vt:lpstr>Str_length Source Code</vt:lpstr>
      <vt:lpstr>Str_copy Procedure</vt:lpstr>
      <vt:lpstr>Str_copy Source Code</vt:lpstr>
      <vt:lpstr>Str_trim Procedure</vt:lpstr>
      <vt:lpstr>Str_trim Procedure</vt:lpstr>
      <vt:lpstr>Str_trim Source Code</vt:lpstr>
      <vt:lpstr>Str_ucase Procedure</vt:lpstr>
      <vt:lpstr>Str_ucase Source Code</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780</cp:revision>
  <dcterms:created xsi:type="dcterms:W3CDTF">2012-02-27T05:45:45Z</dcterms:created>
  <dcterms:modified xsi:type="dcterms:W3CDTF">2012-10-23T08:17:33Z</dcterms:modified>
</cp:coreProperties>
</file>