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642" r:id="rId3"/>
    <p:sldId id="692" r:id="rId4"/>
    <p:sldId id="365" r:id="rId5"/>
    <p:sldId id="694" r:id="rId6"/>
    <p:sldId id="711" r:id="rId7"/>
    <p:sldId id="695" r:id="rId8"/>
    <p:sldId id="712" r:id="rId9"/>
    <p:sldId id="696" r:id="rId10"/>
    <p:sldId id="697" r:id="rId11"/>
    <p:sldId id="699" r:id="rId12"/>
    <p:sldId id="713" r:id="rId13"/>
    <p:sldId id="714" r:id="rId14"/>
    <p:sldId id="715" r:id="rId15"/>
    <p:sldId id="717" r:id="rId16"/>
    <p:sldId id="716" r:id="rId17"/>
    <p:sldId id="698" r:id="rId18"/>
    <p:sldId id="700" r:id="rId19"/>
    <p:sldId id="701" r:id="rId20"/>
    <p:sldId id="702" r:id="rId21"/>
    <p:sldId id="703" r:id="rId22"/>
    <p:sldId id="704" r:id="rId23"/>
    <p:sldId id="718" r:id="rId24"/>
    <p:sldId id="719" r:id="rId25"/>
    <p:sldId id="720" r:id="rId26"/>
    <p:sldId id="721" r:id="rId27"/>
    <p:sldId id="722" r:id="rId28"/>
    <p:sldId id="723" r:id="rId29"/>
    <p:sldId id="724" r:id="rId30"/>
    <p:sldId id="725" r:id="rId31"/>
    <p:sldId id="726" r:id="rId32"/>
    <p:sldId id="727" r:id="rId33"/>
    <p:sldId id="728" r:id="rId34"/>
    <p:sldId id="729" r:id="rId35"/>
    <p:sldId id="730" r:id="rId36"/>
    <p:sldId id="495" r:id="rId37"/>
    <p:sldId id="56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8" autoAdjust="0"/>
    <p:restoredTop sz="99074" autoAdjust="0"/>
  </p:normalViewPr>
  <p:slideViewPr>
    <p:cSldViewPr>
      <p:cViewPr varScale="1">
        <p:scale>
          <a:sx n="45" d="100"/>
          <a:sy n="45" d="100"/>
        </p:scale>
        <p:origin x="-1344" y="-67"/>
      </p:cViewPr>
      <p:guideLst>
        <p:guide orient="horz" pos="4319"/>
        <p:guide pos="480"/>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85729-81CF-F54D-8690-10E811A2F139}" type="slidenum">
              <a:rPr lang="en-US"/>
              <a:pPr/>
              <a:t>23</a:t>
            </a:fld>
            <a:endParaRPr lang="en-US"/>
          </a:p>
        </p:txBody>
      </p:sp>
      <p:sp>
        <p:nvSpPr>
          <p:cNvPr id="166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CFCBA-FB6D-BF40-B771-D8231499A3F1}" type="slidenum">
              <a:rPr lang="en-US"/>
              <a:pPr/>
              <a:t>24</a:t>
            </a:fld>
            <a:endParaRPr lang="en-US"/>
          </a:p>
        </p:txBody>
      </p:sp>
      <p:sp>
        <p:nvSpPr>
          <p:cNvPr id="167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54678-4E35-3647-B20C-B4BC72889E7E}" type="slidenum">
              <a:rPr lang="en-US"/>
              <a:pPr/>
              <a:t>25</a:t>
            </a:fld>
            <a:endParaRPr lang="en-US"/>
          </a:p>
        </p:txBody>
      </p:sp>
      <p:sp>
        <p:nvSpPr>
          <p:cNvPr id="168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5282B-FFBE-964B-B442-459CF935DFBA}" type="slidenum">
              <a:rPr lang="en-US"/>
              <a:pPr/>
              <a:t>26</a:t>
            </a:fld>
            <a:endParaRPr lang="en-US"/>
          </a:p>
        </p:txBody>
      </p:sp>
      <p:sp>
        <p:nvSpPr>
          <p:cNvPr id="169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67777-EE4F-C84C-8824-80064FD35605}" type="slidenum">
              <a:rPr lang="en-US"/>
              <a:pPr/>
              <a:t>27</a:t>
            </a:fld>
            <a:endParaRPr lang="en-US"/>
          </a:p>
        </p:txBody>
      </p:sp>
      <p:sp>
        <p:nvSpPr>
          <p:cNvPr id="171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54619-2C7C-5D4B-8AAA-23C4E597B34D}" type="slidenum">
              <a:rPr lang="en-US"/>
              <a:pPr/>
              <a:t>28</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10/24/2012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2.wdp"/><Relationship Id="rId5" Type="http://schemas.openxmlformats.org/officeDocument/2006/relationships/image" Target="../media/image2.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27</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2-Dimensional Arrays +</a:t>
            </a:r>
          </a:p>
          <a:p>
            <a:r>
              <a:rPr lang="en-US" sz="3600" b="1" dirty="0" smtClean="0"/>
              <a:t>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152400"/>
            <a:ext cx="7772400" cy="609600"/>
          </a:xfrm>
        </p:spPr>
        <p:txBody>
          <a:bodyPr/>
          <a:lstStyle/>
          <a:p>
            <a:r>
              <a:rPr lang="en-US"/>
              <a:t>Structure Application</a:t>
            </a:r>
          </a:p>
        </p:txBody>
      </p:sp>
      <p:sp>
        <p:nvSpPr>
          <p:cNvPr id="126979" name="Rectangle 3"/>
          <p:cNvSpPr>
            <a:spLocks noGrp="1" noChangeArrowheads="1"/>
          </p:cNvSpPr>
          <p:nvPr>
            <p:ph type="body" idx="1"/>
          </p:nvPr>
        </p:nvSpPr>
        <p:spPr>
          <a:xfrm>
            <a:off x="457200" y="1219200"/>
            <a:ext cx="8382000" cy="1143000"/>
          </a:xfrm>
        </p:spPr>
        <p:txBody>
          <a:bodyPr/>
          <a:lstStyle/>
          <a:p>
            <a:pPr marL="0" indent="0">
              <a:buFontTx/>
              <a:buNone/>
            </a:pPr>
            <a:r>
              <a:rPr lang="en-US"/>
              <a:t>The following code loops through the array and displays each Y-coordinate:</a:t>
            </a:r>
          </a:p>
        </p:txBody>
      </p:sp>
      <p:sp>
        <p:nvSpPr>
          <p:cNvPr id="126980" name="Text Box 4"/>
          <p:cNvSpPr txBox="1">
            <a:spLocks noChangeArrowheads="1"/>
          </p:cNvSpPr>
          <p:nvPr/>
        </p:nvSpPr>
        <p:spPr bwMode="auto">
          <a:xfrm>
            <a:off x="990600" y="2362200"/>
            <a:ext cx="7239000" cy="30469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457200" algn="l"/>
              </a:tabLst>
              <a:defRPr sz="2400">
                <a:solidFill>
                  <a:schemeClr val="tx1"/>
                </a:solidFill>
                <a:latin typeface="Times New Roman" charset="0"/>
                <a:ea typeface="ＭＳ Ｐゴシック" charset="0"/>
              </a:defRPr>
            </a:lvl1pPr>
            <a:lvl2pPr>
              <a:tabLst>
                <a:tab pos="457200" algn="l"/>
              </a:tabLst>
              <a:defRPr sz="2400">
                <a:solidFill>
                  <a:schemeClr val="tx1"/>
                </a:solidFill>
                <a:latin typeface="Times New Roman" charset="0"/>
                <a:ea typeface="ＭＳ Ｐゴシック" charset="0"/>
              </a:defRPr>
            </a:lvl2pPr>
            <a:lvl3pPr>
              <a:tabLst>
                <a:tab pos="457200" algn="l"/>
              </a:tabLst>
              <a:defRPr sz="2400">
                <a:solidFill>
                  <a:schemeClr val="tx1"/>
                </a:solidFill>
                <a:latin typeface="Times New Roman" charset="0"/>
                <a:ea typeface="ＭＳ Ｐゴシック" charset="0"/>
              </a:defRPr>
            </a:lvl3pPr>
            <a:lvl4pPr>
              <a:tabLst>
                <a:tab pos="457200" algn="l"/>
              </a:tabLst>
              <a:defRPr sz="2400">
                <a:solidFill>
                  <a:schemeClr val="tx1"/>
                </a:solidFill>
                <a:latin typeface="Times New Roman" charset="0"/>
                <a:ea typeface="ＭＳ Ｐゴシック" charset="0"/>
              </a:defRPr>
            </a:lvl4pPr>
            <a:lvl5pPr>
              <a:tabLst>
                <a:tab pos="4572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Lst>
              <a:defRPr sz="2400">
                <a:solidFill>
                  <a:schemeClr val="tx1"/>
                </a:solidFill>
                <a:latin typeface="Times New Roman" charset="0"/>
                <a:ea typeface="ＭＳ Ｐゴシック" charset="0"/>
              </a:defRPr>
            </a:lvl9pPr>
          </a:lstStyle>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ebx,OFFSET</a:t>
            </a:r>
            <a:r>
              <a:rPr lang="en-US" sz="2000" b="1" dirty="0">
                <a:latin typeface="Courier New" charset="0"/>
              </a:rPr>
              <a:t> </a:t>
            </a:r>
            <a:r>
              <a:rPr lang="en-US" sz="2000" b="1" dirty="0" err="1">
                <a:latin typeface="Courier New" charset="0"/>
              </a:rPr>
              <a:t>setOfCoordinates</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esi,2		; offset of Y value</a:t>
            </a:r>
          </a:p>
          <a:p>
            <a:r>
              <a:rPr lang="en-US" sz="2000" b="1" dirty="0">
                <a:latin typeface="Courier New" charset="0"/>
              </a:rPr>
              <a:t>	</a:t>
            </a:r>
            <a:r>
              <a:rPr lang="en-US" sz="2000" b="1" dirty="0" err="1">
                <a:latin typeface="Courier New" charset="0"/>
              </a:rPr>
              <a:t>mov</a:t>
            </a:r>
            <a:r>
              <a:rPr lang="en-US" sz="2000" b="1" dirty="0">
                <a:latin typeface="Courier New" charset="0"/>
              </a:rPr>
              <a:t>  eax,</a:t>
            </a:r>
            <a:r>
              <a:rPr lang="en-US" sz="2000" b="1" dirty="0" smtClean="0">
                <a:latin typeface="Courier New" charset="0"/>
              </a:rPr>
              <a:t>0</a:t>
            </a:r>
          </a:p>
          <a:p>
            <a:endParaRPr lang="en-US" sz="2000" b="1" dirty="0">
              <a:latin typeface="Courier New" charset="0"/>
            </a:endParaRPr>
          </a:p>
          <a:p>
            <a:r>
              <a:rPr lang="en-US" sz="2000" b="1" dirty="0">
                <a:latin typeface="Courier New" charset="0"/>
              </a:rPr>
              <a:t>L1</a:t>
            </a:r>
            <a:r>
              <a:rPr lang="en-US" sz="2000" b="1" dirty="0" smtClean="0">
                <a:latin typeface="Courier New" charset="0"/>
              </a:rPr>
              <a:t>:mov  </a:t>
            </a:r>
            <a:r>
              <a:rPr lang="en-US" sz="2000" b="1" dirty="0">
                <a:latin typeface="Courier New" charset="0"/>
              </a:rPr>
              <a:t>ax,[</a:t>
            </a:r>
            <a:r>
              <a:rPr lang="en-US" sz="2000" b="1" dirty="0" err="1">
                <a:latin typeface="Courier New" charset="0"/>
              </a:rPr>
              <a:t>ebx+esi</a:t>
            </a:r>
            <a:r>
              <a:rPr lang="en-US" sz="2000" b="1" dirty="0">
                <a:latin typeface="Courier New" charset="0"/>
              </a:rPr>
              <a:t>]</a:t>
            </a:r>
          </a:p>
          <a:p>
            <a:r>
              <a:rPr lang="en-US" sz="2000" b="1" dirty="0">
                <a:latin typeface="Courier New" charset="0"/>
              </a:rPr>
              <a:t>	</a:t>
            </a:r>
            <a:r>
              <a:rPr lang="en-US" sz="2000" b="1" dirty="0" smtClean="0">
                <a:latin typeface="Courier New" charset="0"/>
              </a:rPr>
              <a:t>invoke </a:t>
            </a:r>
            <a:r>
              <a:rPr lang="en-US" sz="2000" b="1" dirty="0" err="1" smtClean="0">
                <a:latin typeface="Courier New" charset="0"/>
              </a:rPr>
              <a:t>dwtoa</a:t>
            </a:r>
            <a:r>
              <a:rPr lang="en-US" sz="2000" b="1" dirty="0" smtClean="0">
                <a:latin typeface="Courier New" charset="0"/>
              </a:rPr>
              <a:t>, </a:t>
            </a:r>
            <a:r>
              <a:rPr lang="en-US" sz="2000" b="1" dirty="0" err="1" smtClean="0">
                <a:latin typeface="Courier New" charset="0"/>
              </a:rPr>
              <a:t>eax</a:t>
            </a:r>
            <a:r>
              <a:rPr lang="en-US" sz="2000" b="1" dirty="0" smtClean="0">
                <a:latin typeface="Courier New" charset="0"/>
              </a:rPr>
              <a:t>, </a:t>
            </a:r>
            <a:r>
              <a:rPr lang="en-US" sz="2000" b="1" dirty="0" err="1" smtClean="0">
                <a:latin typeface="Courier New" charset="0"/>
              </a:rPr>
              <a:t>addr</a:t>
            </a:r>
            <a:r>
              <a:rPr lang="en-US" sz="2000" b="1" dirty="0" smtClean="0">
                <a:latin typeface="Courier New" charset="0"/>
              </a:rPr>
              <a:t> </a:t>
            </a:r>
            <a:r>
              <a:rPr lang="en-US" sz="2000" b="1" dirty="0" err="1" smtClean="0">
                <a:latin typeface="Courier New" charset="0"/>
              </a:rPr>
              <a:t>DispDec</a:t>
            </a:r>
            <a:endParaRPr lang="en-US" sz="2000" b="1" dirty="0" smtClean="0">
              <a:latin typeface="Courier New" charset="0"/>
            </a:endParaRPr>
          </a:p>
          <a:p>
            <a:r>
              <a:rPr lang="en-US" sz="2000" b="1" dirty="0">
                <a:latin typeface="Courier New" charset="0"/>
              </a:rPr>
              <a:t>	</a:t>
            </a:r>
            <a:r>
              <a:rPr lang="en-US" sz="2000" b="1" dirty="0" smtClean="0">
                <a:latin typeface="Courier New" charset="0"/>
              </a:rPr>
              <a:t>invoke </a:t>
            </a:r>
            <a:r>
              <a:rPr lang="en-US" sz="2000" b="1" dirty="0" err="1" smtClean="0">
                <a:latin typeface="Courier New" charset="0"/>
              </a:rPr>
              <a:t>StdOut</a:t>
            </a:r>
            <a:r>
              <a:rPr lang="en-US" sz="2000" b="1" dirty="0" smtClean="0">
                <a:latin typeface="Courier New" charset="0"/>
              </a:rPr>
              <a:t>, </a:t>
            </a:r>
            <a:r>
              <a:rPr lang="en-US" sz="2000" b="1" dirty="0" err="1" smtClean="0">
                <a:latin typeface="Courier New" charset="0"/>
              </a:rPr>
              <a:t>addr</a:t>
            </a:r>
            <a:r>
              <a:rPr lang="en-US" sz="2000" b="1" dirty="0" smtClean="0">
                <a:latin typeface="Courier New" charset="0"/>
              </a:rPr>
              <a:t> </a:t>
            </a:r>
            <a:r>
              <a:rPr lang="en-US" sz="2000" b="1" dirty="0" err="1" smtClean="0">
                <a:latin typeface="Courier New" charset="0"/>
              </a:rPr>
              <a:t>DispDec</a:t>
            </a:r>
            <a:endParaRPr lang="en-US" sz="2000" b="1" dirty="0">
              <a:latin typeface="Courier New" charset="0"/>
            </a:endParaRPr>
          </a:p>
          <a:p>
            <a:r>
              <a:rPr lang="en-US" sz="2000" b="1" dirty="0">
                <a:latin typeface="Courier New" charset="0"/>
              </a:rPr>
              <a:t>	add  </a:t>
            </a:r>
            <a:r>
              <a:rPr lang="en-US" sz="2000" b="1" dirty="0" err="1">
                <a:latin typeface="Courier New" charset="0"/>
              </a:rPr>
              <a:t>ebx,SIZEOF</a:t>
            </a:r>
            <a:r>
              <a:rPr lang="en-US" sz="2000" b="1" dirty="0">
                <a:latin typeface="Courier New" charset="0"/>
              </a:rPr>
              <a:t> COORD</a:t>
            </a:r>
          </a:p>
          <a:p>
            <a:r>
              <a:rPr lang="en-US" sz="2000" b="1" dirty="0">
                <a:latin typeface="Courier New" charset="0"/>
              </a:rPr>
              <a:t>	loop L1</a:t>
            </a:r>
          </a:p>
        </p:txBody>
      </p:sp>
    </p:spTree>
    <p:extLst>
      <p:ext uri="{BB962C8B-B14F-4D97-AF65-F5344CB8AC3E}">
        <p14:creationId xmlns:p14="http://schemas.microsoft.com/office/powerpoint/2010/main" xmlns="" val="1483744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Two-Dimensional Table Example</a:t>
            </a:r>
          </a:p>
        </p:txBody>
      </p:sp>
      <p:sp>
        <p:nvSpPr>
          <p:cNvPr id="129027" name="Rectangle 3"/>
          <p:cNvSpPr>
            <a:spLocks noGrp="1" noChangeArrowheads="1"/>
          </p:cNvSpPr>
          <p:nvPr>
            <p:ph type="body" idx="1"/>
          </p:nvPr>
        </p:nvSpPr>
        <p:spPr>
          <a:xfrm>
            <a:off x="609600" y="1143000"/>
            <a:ext cx="7848600" cy="1143000"/>
          </a:xfrm>
        </p:spPr>
        <p:txBody>
          <a:bodyPr/>
          <a:lstStyle/>
          <a:p>
            <a:pPr marL="0" indent="0">
              <a:buFontTx/>
              <a:buNone/>
            </a:pPr>
            <a:r>
              <a:rPr lang="en-US" dirty="0"/>
              <a:t>Imagine a table with three rows and five columns. The data can be arranged in any format on the page:</a:t>
            </a:r>
          </a:p>
        </p:txBody>
      </p:sp>
      <p:sp>
        <p:nvSpPr>
          <p:cNvPr id="129028" name="Text Box 4"/>
          <p:cNvSpPr txBox="1">
            <a:spLocks noChangeArrowheads="1"/>
          </p:cNvSpPr>
          <p:nvPr/>
        </p:nvSpPr>
        <p:spPr bwMode="auto">
          <a:xfrm>
            <a:off x="1143000" y="2209800"/>
            <a:ext cx="7010400" cy="150810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000" b="1" dirty="0">
                <a:latin typeface="Courier New" charset="0"/>
              </a:rPr>
              <a:t>table  BYTE  10h,  20h,  30h,  40h,  50h</a:t>
            </a:r>
          </a:p>
          <a:p>
            <a:r>
              <a:rPr lang="en-US" sz="2000" b="1" dirty="0">
                <a:latin typeface="Courier New" charset="0"/>
              </a:rPr>
              <a:t>        BYTE  60h,  70h,  80h,  90h, 0A0h</a:t>
            </a:r>
          </a:p>
          <a:p>
            <a:r>
              <a:rPr lang="en-US" sz="2000" b="1" dirty="0">
                <a:latin typeface="Courier New" charset="0"/>
              </a:rPr>
              <a:t>        BYTE 0B0h, 0C0h, 0D0h, 0E0h, 0F0h</a:t>
            </a:r>
          </a:p>
          <a:p>
            <a:r>
              <a:rPr lang="en-US" sz="2000" b="1" dirty="0" err="1">
                <a:latin typeface="Courier New" charset="0"/>
              </a:rPr>
              <a:t>NumCols</a:t>
            </a:r>
            <a:r>
              <a:rPr lang="en-US" sz="2000" b="1" dirty="0">
                <a:latin typeface="Courier New" charset="0"/>
              </a:rPr>
              <a:t> = 5</a:t>
            </a:r>
          </a:p>
        </p:txBody>
      </p:sp>
      <p:grpSp>
        <p:nvGrpSpPr>
          <p:cNvPr id="129032" name="Group 8"/>
          <p:cNvGrpSpPr>
            <a:grpSpLocks/>
          </p:cNvGrpSpPr>
          <p:nvPr/>
        </p:nvGrpSpPr>
        <p:grpSpPr bwMode="auto">
          <a:xfrm>
            <a:off x="609600" y="3675063"/>
            <a:ext cx="7589838" cy="2425699"/>
            <a:chOff x="384" y="2315"/>
            <a:chExt cx="4781" cy="1528"/>
          </a:xfrm>
        </p:grpSpPr>
        <p:sp>
          <p:nvSpPr>
            <p:cNvPr id="129029" name="Text Box 5"/>
            <p:cNvSpPr txBox="1">
              <a:spLocks noChangeArrowheads="1"/>
            </p:cNvSpPr>
            <p:nvPr/>
          </p:nvSpPr>
          <p:spPr bwMode="auto">
            <a:xfrm>
              <a:off x="720" y="2699"/>
              <a:ext cx="4445" cy="1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2000" b="1" dirty="0">
                  <a:latin typeface="Courier New" charset="0"/>
                </a:rPr>
                <a:t>table  BYTE  10h,20h,30h,40h,50h,60h,70h,</a:t>
              </a:r>
            </a:p>
            <a:p>
              <a:r>
                <a:rPr lang="en-US" sz="2000" b="1" dirty="0">
                  <a:latin typeface="Courier New" charset="0"/>
                </a:rPr>
                <a:t>        80h,90h,0A0h,</a:t>
              </a:r>
            </a:p>
            <a:p>
              <a:r>
                <a:rPr lang="en-US" sz="2000" b="1" dirty="0">
                  <a:latin typeface="Courier New" charset="0"/>
                </a:rPr>
                <a:t>        0B0h,0C0h,0D0h, </a:t>
              </a:r>
            </a:p>
            <a:p>
              <a:r>
                <a:rPr lang="en-US" sz="2000" b="1" dirty="0">
                  <a:latin typeface="Courier New" charset="0"/>
                </a:rPr>
                <a:t>        0E0h,0F0h</a:t>
              </a:r>
            </a:p>
            <a:p>
              <a:r>
                <a:rPr lang="en-US" sz="2000" b="1" dirty="0" err="1">
                  <a:latin typeface="Courier New" charset="0"/>
                </a:rPr>
                <a:t>NumCols</a:t>
              </a:r>
              <a:r>
                <a:rPr lang="en-US" sz="2000" b="1" dirty="0">
                  <a:latin typeface="Courier New" charset="0"/>
                </a:rPr>
                <a:t> = 5</a:t>
              </a:r>
            </a:p>
          </p:txBody>
        </p:sp>
        <p:sp>
          <p:nvSpPr>
            <p:cNvPr id="129030" name="Text Box 6"/>
            <p:cNvSpPr txBox="1">
              <a:spLocks noChangeArrowheads="1"/>
            </p:cNvSpPr>
            <p:nvPr/>
          </p:nvSpPr>
          <p:spPr bwMode="auto">
            <a:xfrm>
              <a:off x="384" y="2315"/>
              <a:ext cx="2208"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Alternative format:</a:t>
              </a:r>
            </a:p>
          </p:txBody>
        </p:sp>
      </p:grpSp>
    </p:spTree>
    <p:extLst>
      <p:ext uri="{BB962C8B-B14F-4D97-AF65-F5344CB8AC3E}">
        <p14:creationId xmlns:p14="http://schemas.microsoft.com/office/powerpoint/2010/main" xmlns="" val="2824947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Two-Dimensional Array</a:t>
            </a:r>
            <a:endParaRPr lang="en-US" dirty="0"/>
          </a:p>
        </p:txBody>
      </p:sp>
      <p:sp>
        <p:nvSpPr>
          <p:cNvPr id="3" name="Content Placeholder 2"/>
          <p:cNvSpPr>
            <a:spLocks noGrp="1"/>
          </p:cNvSpPr>
          <p:nvPr>
            <p:ph idx="1"/>
          </p:nvPr>
        </p:nvSpPr>
        <p:spPr>
          <a:xfrm>
            <a:off x="457200" y="1219200"/>
            <a:ext cx="8458200" cy="4953000"/>
          </a:xfrm>
        </p:spPr>
        <p:txBody>
          <a:bodyPr/>
          <a:lstStyle/>
          <a:p>
            <a:pPr>
              <a:spcBef>
                <a:spcPts val="2000"/>
              </a:spcBef>
            </a:pPr>
            <a:r>
              <a:rPr lang="en-US" dirty="0" smtClean="0"/>
              <a:t>Accessing </a:t>
            </a:r>
            <a:r>
              <a:rPr lang="en-US" dirty="0"/>
              <a:t>a two-dimensional array in row-major </a:t>
            </a:r>
            <a:r>
              <a:rPr lang="en-US" dirty="0" smtClean="0"/>
              <a:t>order:</a:t>
            </a:r>
          </a:p>
          <a:p>
            <a:pPr>
              <a:spcBef>
                <a:spcPts val="2000"/>
              </a:spcBef>
            </a:pPr>
            <a:r>
              <a:rPr lang="en-US" dirty="0" smtClean="0"/>
              <a:t>Row </a:t>
            </a:r>
            <a:r>
              <a:rPr lang="en-US" dirty="0"/>
              <a:t>offset is held in the </a:t>
            </a:r>
            <a:r>
              <a:rPr lang="en-US" b="1" i="1" dirty="0">
                <a:solidFill>
                  <a:srgbClr val="0000FF"/>
                </a:solidFill>
              </a:rPr>
              <a:t>base</a:t>
            </a:r>
            <a:r>
              <a:rPr lang="en-US" dirty="0"/>
              <a:t> register </a:t>
            </a:r>
            <a:endParaRPr lang="en-US" dirty="0" smtClean="0"/>
          </a:p>
          <a:p>
            <a:pPr>
              <a:spcBef>
                <a:spcPts val="2000"/>
              </a:spcBef>
            </a:pPr>
            <a:r>
              <a:rPr lang="en-US" dirty="0" smtClean="0"/>
              <a:t>Column </a:t>
            </a:r>
            <a:r>
              <a:rPr lang="en-US" dirty="0"/>
              <a:t>offset is in the </a:t>
            </a:r>
            <a:r>
              <a:rPr lang="en-US" b="1" i="1" dirty="0">
                <a:solidFill>
                  <a:srgbClr val="0000FF"/>
                </a:solidFill>
              </a:rPr>
              <a:t>index</a:t>
            </a:r>
            <a:r>
              <a:rPr lang="en-US" dirty="0"/>
              <a:t> register. </a:t>
            </a:r>
            <a:endParaRPr lang="en-US" dirty="0" smtClean="0"/>
          </a:p>
          <a:p>
            <a:pPr>
              <a:spcBef>
                <a:spcPts val="2000"/>
              </a:spcBef>
            </a:pPr>
            <a:r>
              <a:rPr lang="en-US" dirty="0" smtClean="0"/>
              <a:t>Example: Following Table has 3 </a:t>
            </a:r>
            <a:r>
              <a:rPr lang="en-US" dirty="0"/>
              <a:t>rows and </a:t>
            </a:r>
            <a:r>
              <a:rPr lang="en-US" dirty="0" smtClean="0"/>
              <a:t>5 </a:t>
            </a:r>
            <a:r>
              <a:rPr lang="en-US" dirty="0"/>
              <a:t>columns: </a:t>
            </a:r>
          </a:p>
        </p:txBody>
      </p:sp>
      <p:sp>
        <p:nvSpPr>
          <p:cNvPr id="4" name="Text Box 4"/>
          <p:cNvSpPr txBox="1">
            <a:spLocks noChangeArrowheads="1"/>
          </p:cNvSpPr>
          <p:nvPr/>
        </p:nvSpPr>
        <p:spPr bwMode="auto">
          <a:xfrm>
            <a:off x="1143000" y="4054495"/>
            <a:ext cx="7010400" cy="150810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000" b="1" dirty="0" err="1" smtClean="0">
                <a:latin typeface="Courier New"/>
                <a:cs typeface="Courier New"/>
              </a:rPr>
              <a:t>tableB</a:t>
            </a:r>
            <a:r>
              <a:rPr lang="en-US" sz="2000" b="1" dirty="0" smtClean="0">
                <a:latin typeface="Courier New"/>
                <a:cs typeface="Courier New"/>
              </a:rPr>
              <a:t>  </a:t>
            </a:r>
            <a:r>
              <a:rPr lang="en-US" sz="2000" b="1" dirty="0">
                <a:latin typeface="Courier New"/>
                <a:cs typeface="Courier New"/>
              </a:rPr>
              <a:t>BYTE  10h,  20h,  30h,  40h,  </a:t>
            </a:r>
            <a:r>
              <a:rPr lang="en-US" sz="2000" b="1" dirty="0" smtClean="0">
                <a:latin typeface="Courier New"/>
                <a:cs typeface="Courier New"/>
              </a:rPr>
              <a:t>50h</a:t>
            </a:r>
          </a:p>
          <a:p>
            <a:r>
              <a:rPr lang="en-US" sz="2000" b="1" dirty="0" smtClean="0">
                <a:latin typeface="Courier New"/>
                <a:cs typeface="Courier New"/>
              </a:rPr>
              <a:t>	  BYTE  </a:t>
            </a:r>
            <a:r>
              <a:rPr lang="en-US" sz="2000" b="1" dirty="0">
                <a:latin typeface="Courier New"/>
                <a:cs typeface="Courier New"/>
              </a:rPr>
              <a:t>60h,  70h,  80h,  90h, 0A0h</a:t>
            </a:r>
          </a:p>
          <a:p>
            <a:r>
              <a:rPr lang="en-US" sz="2000" b="1" dirty="0">
                <a:latin typeface="Courier New"/>
                <a:cs typeface="Courier New"/>
              </a:rPr>
              <a:t>        BYTE 0B0h, 0C0h, 0D0h, 0E0h, </a:t>
            </a:r>
            <a:r>
              <a:rPr lang="en-US" sz="2000" b="1" dirty="0" smtClean="0">
                <a:latin typeface="Courier New"/>
                <a:cs typeface="Courier New"/>
              </a:rPr>
              <a:t>0F0h</a:t>
            </a:r>
          </a:p>
          <a:p>
            <a:r>
              <a:rPr lang="pl-PL" sz="2000" b="1" dirty="0" err="1">
                <a:latin typeface="Courier New"/>
                <a:cs typeface="Courier New"/>
              </a:rPr>
              <a:t>Rowsize</a:t>
            </a:r>
            <a:r>
              <a:rPr lang="pl-PL" sz="2000" b="1" dirty="0">
                <a:latin typeface="Courier New"/>
                <a:cs typeface="Courier New"/>
              </a:rPr>
              <a:t> = 5</a:t>
            </a:r>
            <a:r>
              <a:rPr lang="pl-PL" sz="2000" b="1" dirty="0" smtClean="0">
                <a:latin typeface="Courier New"/>
                <a:cs typeface="Courier New"/>
              </a:rPr>
              <a:t> </a:t>
            </a:r>
            <a:endParaRPr lang="en-US" sz="2000" b="1" dirty="0">
              <a:latin typeface="Courier New"/>
              <a:cs typeface="Courier New"/>
            </a:endParaRPr>
          </a:p>
        </p:txBody>
      </p:sp>
    </p:spTree>
    <p:extLst>
      <p:ext uri="{BB962C8B-B14F-4D97-AF65-F5344CB8AC3E}">
        <p14:creationId xmlns:p14="http://schemas.microsoft.com/office/powerpoint/2010/main" xmlns="" val="1840198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Two-Dimensional Array</a:t>
            </a:r>
            <a:endParaRPr lang="en-US" dirty="0"/>
          </a:p>
        </p:txBody>
      </p:sp>
      <p:sp>
        <p:nvSpPr>
          <p:cNvPr id="3" name="Content Placeholder 2"/>
          <p:cNvSpPr>
            <a:spLocks noGrp="1"/>
          </p:cNvSpPr>
          <p:nvPr>
            <p:ph idx="1"/>
          </p:nvPr>
        </p:nvSpPr>
        <p:spPr>
          <a:xfrm>
            <a:off x="457200" y="1219200"/>
            <a:ext cx="8458200" cy="3429000"/>
          </a:xfrm>
        </p:spPr>
        <p:txBody>
          <a:bodyPr>
            <a:normAutofit/>
          </a:bodyPr>
          <a:lstStyle/>
          <a:p>
            <a:pPr>
              <a:spcBef>
                <a:spcPts val="2000"/>
              </a:spcBef>
            </a:pPr>
            <a:r>
              <a:rPr lang="en-US" dirty="0" smtClean="0"/>
              <a:t>In row-major order: </a:t>
            </a:r>
            <a:r>
              <a:rPr lang="en-US" i="1" dirty="0" err="1"/>
              <a:t>Rowsize</a:t>
            </a:r>
            <a:r>
              <a:rPr lang="en-US" dirty="0"/>
              <a:t> is calculated by the assembler as the number of bytes in each table row. </a:t>
            </a:r>
          </a:p>
          <a:p>
            <a:pPr>
              <a:spcBef>
                <a:spcPts val="2000"/>
              </a:spcBef>
            </a:pPr>
            <a:r>
              <a:rPr lang="en-US" i="1" dirty="0" smtClean="0"/>
              <a:t>Access</a:t>
            </a:r>
            <a:r>
              <a:rPr lang="en-US" dirty="0" smtClean="0"/>
              <a:t>: Element at Row 1 and Column 2: </a:t>
            </a:r>
            <a:r>
              <a:rPr lang="en-US" sz="2000" b="1" dirty="0" err="1">
                <a:latin typeface="Courier New"/>
                <a:cs typeface="Courier New"/>
              </a:rPr>
              <a:t>tableB</a:t>
            </a:r>
            <a:r>
              <a:rPr lang="en-US" sz="2000" b="1" dirty="0">
                <a:latin typeface="Courier New"/>
                <a:cs typeface="Courier New"/>
              </a:rPr>
              <a:t>(1,2</a:t>
            </a:r>
            <a:r>
              <a:rPr lang="en-US" sz="2000" b="1" dirty="0" smtClean="0">
                <a:latin typeface="Courier New"/>
                <a:cs typeface="Courier New"/>
              </a:rPr>
              <a:t>)</a:t>
            </a:r>
            <a:endParaRPr lang="en-US" b="1" dirty="0" smtClean="0">
              <a:latin typeface="Courier New"/>
              <a:cs typeface="Courier New"/>
            </a:endParaRPr>
          </a:p>
          <a:p>
            <a:pPr>
              <a:spcBef>
                <a:spcPts val="2000"/>
              </a:spcBef>
            </a:pPr>
            <a:r>
              <a:rPr lang="en-US" dirty="0"/>
              <a:t>EBX =</a:t>
            </a:r>
            <a:r>
              <a:rPr lang="en-US" dirty="0" smtClean="0"/>
              <a:t> </a:t>
            </a:r>
            <a:r>
              <a:rPr lang="en-US" dirty="0"/>
              <a:t>table’s </a:t>
            </a:r>
            <a:r>
              <a:rPr lang="en-US" dirty="0" smtClean="0"/>
              <a:t>offset + </a:t>
            </a:r>
          </a:p>
          <a:p>
            <a:pPr>
              <a:spcBef>
                <a:spcPts val="2000"/>
              </a:spcBef>
            </a:pPr>
            <a:r>
              <a:rPr lang="en-US" dirty="0" smtClean="0"/>
              <a:t>Row Offset = EBX +</a:t>
            </a:r>
            <a:r>
              <a:rPr lang="pl-PL" dirty="0" smtClean="0"/>
              <a:t> </a:t>
            </a:r>
            <a:r>
              <a:rPr lang="pl-PL" dirty="0"/>
              <a:t>(</a:t>
            </a:r>
            <a:r>
              <a:rPr lang="pl-PL" dirty="0" err="1"/>
              <a:t>Rowsize</a:t>
            </a:r>
            <a:r>
              <a:rPr lang="pl-PL" dirty="0"/>
              <a:t> * </a:t>
            </a:r>
            <a:r>
              <a:rPr lang="pl-PL" dirty="0" err="1"/>
              <a:t>row_index</a:t>
            </a:r>
            <a:r>
              <a:rPr lang="pl-PL" dirty="0"/>
              <a:t>) </a:t>
            </a:r>
            <a:endParaRPr lang="pl-PL" dirty="0" smtClean="0"/>
          </a:p>
          <a:p>
            <a:pPr>
              <a:spcBef>
                <a:spcPts val="2000"/>
              </a:spcBef>
            </a:pPr>
            <a:r>
              <a:rPr lang="en-US" dirty="0"/>
              <a:t>ESI </a:t>
            </a:r>
            <a:r>
              <a:rPr lang="en-US" dirty="0" smtClean="0"/>
              <a:t>= Column </a:t>
            </a:r>
            <a:r>
              <a:rPr lang="en-US" dirty="0"/>
              <a:t>index </a:t>
            </a:r>
            <a:endParaRPr lang="en-US" dirty="0" smtClean="0"/>
          </a:p>
        </p:txBody>
      </p:sp>
      <p:sp>
        <p:nvSpPr>
          <p:cNvPr id="4" name="Text Box 4"/>
          <p:cNvSpPr txBox="1">
            <a:spLocks noChangeArrowheads="1"/>
          </p:cNvSpPr>
          <p:nvPr/>
        </p:nvSpPr>
        <p:spPr bwMode="auto">
          <a:xfrm>
            <a:off x="914400" y="4581942"/>
            <a:ext cx="7467600" cy="212365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000" b="1" dirty="0" err="1">
                <a:latin typeface="Courier New"/>
                <a:cs typeface="Courier New"/>
              </a:rPr>
              <a:t>row_index</a:t>
            </a:r>
            <a:r>
              <a:rPr lang="en-US" sz="2000" b="1" dirty="0">
                <a:latin typeface="Courier New"/>
                <a:cs typeface="Courier New"/>
              </a:rPr>
              <a:t> = 1</a:t>
            </a:r>
            <a:br>
              <a:rPr lang="en-US" sz="2000" b="1" dirty="0">
                <a:latin typeface="Courier New"/>
                <a:cs typeface="Courier New"/>
              </a:rPr>
            </a:br>
            <a:r>
              <a:rPr lang="en-US" sz="2000" b="1" dirty="0" err="1">
                <a:latin typeface="Courier New"/>
                <a:cs typeface="Courier New"/>
              </a:rPr>
              <a:t>column_index</a:t>
            </a:r>
            <a:r>
              <a:rPr lang="en-US" sz="2000" b="1" dirty="0">
                <a:latin typeface="Courier New"/>
                <a:cs typeface="Courier New"/>
              </a:rPr>
              <a:t> = 2</a:t>
            </a:r>
            <a:br>
              <a:rPr lang="en-US" sz="2000" b="1" dirty="0">
                <a:latin typeface="Courier New"/>
                <a:cs typeface="Courier New"/>
              </a:rPr>
            </a:br>
            <a:r>
              <a:rPr lang="en-US" sz="2000" b="1" dirty="0" err="1">
                <a:latin typeface="Courier New"/>
                <a:cs typeface="Courier New"/>
              </a:rPr>
              <a:t>mov</a:t>
            </a:r>
            <a:r>
              <a:rPr lang="en-US" sz="2000" b="1" dirty="0">
                <a:latin typeface="Courier New"/>
                <a:cs typeface="Courier New"/>
              </a:rPr>
              <a:t> </a:t>
            </a:r>
            <a:r>
              <a:rPr lang="en-US" sz="2000" b="1" dirty="0" err="1">
                <a:latin typeface="Courier New"/>
                <a:cs typeface="Courier New"/>
              </a:rPr>
              <a:t>ebx,OFFSET</a:t>
            </a:r>
            <a:r>
              <a:rPr lang="en-US" sz="2000" b="1" dirty="0">
                <a:latin typeface="Courier New"/>
                <a:cs typeface="Courier New"/>
              </a:rPr>
              <a:t> </a:t>
            </a:r>
            <a:r>
              <a:rPr lang="en-US" sz="2000" b="1" dirty="0" err="1" smtClean="0">
                <a:latin typeface="Courier New"/>
                <a:cs typeface="Courier New"/>
              </a:rPr>
              <a:t>tableB</a:t>
            </a:r>
            <a:r>
              <a:rPr lang="en-US" sz="2000" b="1" dirty="0" smtClean="0">
                <a:latin typeface="Courier New"/>
                <a:cs typeface="Courier New"/>
              </a:rPr>
              <a:t> 		; </a:t>
            </a:r>
            <a:r>
              <a:rPr lang="en-US" sz="2000" b="1" dirty="0">
                <a:latin typeface="Courier New"/>
                <a:cs typeface="Courier New"/>
              </a:rPr>
              <a:t>table offset </a:t>
            </a:r>
            <a:br>
              <a:rPr lang="en-US" sz="2000" b="1" dirty="0">
                <a:latin typeface="Courier New"/>
                <a:cs typeface="Courier New"/>
              </a:rPr>
            </a:br>
            <a:r>
              <a:rPr lang="en-US" sz="2000" b="1" dirty="0">
                <a:latin typeface="Courier New"/>
                <a:cs typeface="Courier New"/>
              </a:rPr>
              <a:t>add </a:t>
            </a:r>
            <a:r>
              <a:rPr lang="en-US" sz="2000" b="1" dirty="0" err="1">
                <a:latin typeface="Courier New"/>
                <a:cs typeface="Courier New"/>
              </a:rPr>
              <a:t>ebx,RowSize</a:t>
            </a:r>
            <a:r>
              <a:rPr lang="en-US" sz="2000" b="1" dirty="0">
                <a:latin typeface="Courier New"/>
                <a:cs typeface="Courier New"/>
              </a:rPr>
              <a:t> * </a:t>
            </a:r>
            <a:r>
              <a:rPr lang="en-US" sz="2000" b="1" dirty="0" err="1">
                <a:latin typeface="Courier New"/>
                <a:cs typeface="Courier New"/>
              </a:rPr>
              <a:t>row_index</a:t>
            </a:r>
            <a:r>
              <a:rPr lang="en-US" sz="2000" b="1" dirty="0">
                <a:latin typeface="Courier New"/>
                <a:cs typeface="Courier New"/>
              </a:rPr>
              <a:t> </a:t>
            </a:r>
            <a:r>
              <a:rPr lang="en-US" sz="2000" b="1" dirty="0" smtClean="0">
                <a:latin typeface="Courier New"/>
                <a:cs typeface="Courier New"/>
              </a:rPr>
              <a:t>	; </a:t>
            </a:r>
            <a:r>
              <a:rPr lang="en-US" sz="2000" b="1" dirty="0">
                <a:latin typeface="Courier New"/>
                <a:cs typeface="Courier New"/>
              </a:rPr>
              <a:t>row offset </a:t>
            </a:r>
            <a:endParaRPr lang="en-US" sz="2000" b="1" dirty="0" smtClean="0">
              <a:latin typeface="Courier New"/>
              <a:cs typeface="Courier New"/>
            </a:endParaRPr>
          </a:p>
          <a:p>
            <a:r>
              <a:rPr lang="en-US" sz="2000" b="1" dirty="0" err="1" smtClean="0">
                <a:latin typeface="Courier New"/>
                <a:cs typeface="Courier New"/>
              </a:rPr>
              <a:t>mov</a:t>
            </a:r>
            <a:r>
              <a:rPr lang="en-US" sz="2000" b="1" dirty="0" smtClean="0">
                <a:latin typeface="Courier New"/>
                <a:cs typeface="Courier New"/>
              </a:rPr>
              <a:t> </a:t>
            </a:r>
            <a:r>
              <a:rPr lang="en-US" sz="2000" b="1" dirty="0" err="1">
                <a:latin typeface="Courier New"/>
                <a:cs typeface="Courier New"/>
              </a:rPr>
              <a:t>esi,column_index</a:t>
            </a:r>
            <a:r>
              <a:rPr lang="en-US" sz="2000" b="1" dirty="0">
                <a:latin typeface="Courier New"/>
                <a:cs typeface="Courier New"/>
              </a:rPr>
              <a:t/>
            </a:r>
            <a:br>
              <a:rPr lang="en-US" sz="2000" b="1" dirty="0">
                <a:latin typeface="Courier New"/>
                <a:cs typeface="Courier New"/>
              </a:rPr>
            </a:br>
            <a:r>
              <a:rPr lang="en-US" sz="2000" b="1" dirty="0" err="1">
                <a:latin typeface="Courier New"/>
                <a:cs typeface="Courier New"/>
              </a:rPr>
              <a:t>mov</a:t>
            </a:r>
            <a:r>
              <a:rPr lang="en-US" sz="2000" b="1" dirty="0">
                <a:latin typeface="Courier New"/>
                <a:cs typeface="Courier New"/>
              </a:rPr>
              <a:t> al,[</a:t>
            </a:r>
            <a:r>
              <a:rPr lang="en-US" sz="2000" b="1" dirty="0" err="1">
                <a:latin typeface="Courier New"/>
                <a:cs typeface="Courier New"/>
              </a:rPr>
              <a:t>ebx</a:t>
            </a:r>
            <a:r>
              <a:rPr lang="en-US" sz="2000" b="1" dirty="0">
                <a:latin typeface="Courier New"/>
                <a:cs typeface="Courier New"/>
              </a:rPr>
              <a:t> + </a:t>
            </a:r>
            <a:r>
              <a:rPr lang="en-US" sz="2000" b="1" dirty="0" err="1">
                <a:latin typeface="Courier New"/>
                <a:cs typeface="Courier New"/>
              </a:rPr>
              <a:t>esi</a:t>
            </a:r>
            <a:r>
              <a:rPr lang="en-US" sz="2000" b="1" dirty="0">
                <a:latin typeface="Courier New"/>
                <a:cs typeface="Courier New"/>
              </a:rPr>
              <a:t>] </a:t>
            </a:r>
            <a:r>
              <a:rPr lang="en-US" sz="2000" b="1" dirty="0" smtClean="0">
                <a:latin typeface="Courier New"/>
                <a:cs typeface="Courier New"/>
              </a:rPr>
              <a:t>		; </a:t>
            </a:r>
            <a:r>
              <a:rPr lang="en-US" sz="2000" b="1" dirty="0">
                <a:latin typeface="Courier New"/>
                <a:cs typeface="Courier New"/>
              </a:rPr>
              <a:t>AL = 80h </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4214578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Two-Dimensional Array</a:t>
            </a:r>
            <a:endParaRPr lang="en-US" dirty="0"/>
          </a:p>
        </p:txBody>
      </p:sp>
      <p:sp>
        <p:nvSpPr>
          <p:cNvPr id="4" name="Text Box 4"/>
          <p:cNvSpPr txBox="1">
            <a:spLocks noChangeArrowheads="1"/>
          </p:cNvSpPr>
          <p:nvPr/>
        </p:nvSpPr>
        <p:spPr bwMode="auto">
          <a:xfrm>
            <a:off x="914400" y="1371600"/>
            <a:ext cx="7467600" cy="212365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000" b="1" dirty="0" err="1">
                <a:latin typeface="Courier New"/>
                <a:cs typeface="Courier New"/>
              </a:rPr>
              <a:t>row_index</a:t>
            </a:r>
            <a:r>
              <a:rPr lang="en-US" sz="2000" b="1" dirty="0">
                <a:latin typeface="Courier New"/>
                <a:cs typeface="Courier New"/>
              </a:rPr>
              <a:t> = 1</a:t>
            </a:r>
            <a:br>
              <a:rPr lang="en-US" sz="2000" b="1" dirty="0">
                <a:latin typeface="Courier New"/>
                <a:cs typeface="Courier New"/>
              </a:rPr>
            </a:br>
            <a:r>
              <a:rPr lang="en-US" sz="2000" b="1" dirty="0" err="1">
                <a:latin typeface="Courier New"/>
                <a:cs typeface="Courier New"/>
              </a:rPr>
              <a:t>column_index</a:t>
            </a:r>
            <a:r>
              <a:rPr lang="en-US" sz="2000" b="1" dirty="0">
                <a:latin typeface="Courier New"/>
                <a:cs typeface="Courier New"/>
              </a:rPr>
              <a:t> = 2</a:t>
            </a:r>
            <a:br>
              <a:rPr lang="en-US" sz="2000" b="1" dirty="0">
                <a:latin typeface="Courier New"/>
                <a:cs typeface="Courier New"/>
              </a:rPr>
            </a:br>
            <a:r>
              <a:rPr lang="en-US" sz="2000" b="1" dirty="0" err="1">
                <a:latin typeface="Courier New"/>
                <a:cs typeface="Courier New"/>
              </a:rPr>
              <a:t>mov</a:t>
            </a:r>
            <a:r>
              <a:rPr lang="en-US" sz="2000" b="1" dirty="0">
                <a:latin typeface="Courier New"/>
                <a:cs typeface="Courier New"/>
              </a:rPr>
              <a:t> </a:t>
            </a:r>
            <a:r>
              <a:rPr lang="en-US" sz="2000" b="1" dirty="0" err="1">
                <a:latin typeface="Courier New"/>
                <a:cs typeface="Courier New"/>
              </a:rPr>
              <a:t>ebx,OFFSET</a:t>
            </a:r>
            <a:r>
              <a:rPr lang="en-US" sz="2000" b="1" dirty="0">
                <a:latin typeface="Courier New"/>
                <a:cs typeface="Courier New"/>
              </a:rPr>
              <a:t> </a:t>
            </a:r>
            <a:r>
              <a:rPr lang="en-US" sz="2000" b="1" dirty="0" err="1" smtClean="0">
                <a:latin typeface="Courier New"/>
                <a:cs typeface="Courier New"/>
              </a:rPr>
              <a:t>tableB</a:t>
            </a:r>
            <a:r>
              <a:rPr lang="en-US" sz="2000" b="1" dirty="0" smtClean="0">
                <a:latin typeface="Courier New"/>
                <a:cs typeface="Courier New"/>
              </a:rPr>
              <a:t> 		; </a:t>
            </a:r>
            <a:r>
              <a:rPr lang="en-US" sz="2000" b="1" dirty="0">
                <a:latin typeface="Courier New"/>
                <a:cs typeface="Courier New"/>
              </a:rPr>
              <a:t>table offset </a:t>
            </a:r>
            <a:br>
              <a:rPr lang="en-US" sz="2000" b="1" dirty="0">
                <a:latin typeface="Courier New"/>
                <a:cs typeface="Courier New"/>
              </a:rPr>
            </a:br>
            <a:r>
              <a:rPr lang="en-US" sz="2000" b="1" dirty="0">
                <a:latin typeface="Courier New"/>
                <a:cs typeface="Courier New"/>
              </a:rPr>
              <a:t>add </a:t>
            </a:r>
            <a:r>
              <a:rPr lang="en-US" sz="2000" b="1" dirty="0" err="1">
                <a:latin typeface="Courier New"/>
                <a:cs typeface="Courier New"/>
              </a:rPr>
              <a:t>ebx,RowSize</a:t>
            </a:r>
            <a:r>
              <a:rPr lang="en-US" sz="2000" b="1" dirty="0">
                <a:latin typeface="Courier New"/>
                <a:cs typeface="Courier New"/>
              </a:rPr>
              <a:t> * </a:t>
            </a:r>
            <a:r>
              <a:rPr lang="en-US" sz="2000" b="1" dirty="0" err="1">
                <a:latin typeface="Courier New"/>
                <a:cs typeface="Courier New"/>
              </a:rPr>
              <a:t>row_index</a:t>
            </a:r>
            <a:r>
              <a:rPr lang="en-US" sz="2000" b="1" dirty="0">
                <a:latin typeface="Courier New"/>
                <a:cs typeface="Courier New"/>
              </a:rPr>
              <a:t> </a:t>
            </a:r>
            <a:r>
              <a:rPr lang="en-US" sz="2000" b="1" dirty="0" smtClean="0">
                <a:latin typeface="Courier New"/>
                <a:cs typeface="Courier New"/>
              </a:rPr>
              <a:t>	; </a:t>
            </a:r>
            <a:r>
              <a:rPr lang="en-US" sz="2000" b="1" dirty="0">
                <a:latin typeface="Courier New"/>
                <a:cs typeface="Courier New"/>
              </a:rPr>
              <a:t>row offset </a:t>
            </a:r>
            <a:endParaRPr lang="en-US" sz="2000" b="1" dirty="0" smtClean="0">
              <a:latin typeface="Courier New"/>
              <a:cs typeface="Courier New"/>
            </a:endParaRPr>
          </a:p>
          <a:p>
            <a:r>
              <a:rPr lang="en-US" sz="2000" b="1" dirty="0" err="1" smtClean="0">
                <a:latin typeface="Courier New"/>
                <a:cs typeface="Courier New"/>
              </a:rPr>
              <a:t>mov</a:t>
            </a:r>
            <a:r>
              <a:rPr lang="en-US" sz="2000" b="1" dirty="0" smtClean="0">
                <a:latin typeface="Courier New"/>
                <a:cs typeface="Courier New"/>
              </a:rPr>
              <a:t> </a:t>
            </a:r>
            <a:r>
              <a:rPr lang="en-US" sz="2000" b="1" dirty="0" err="1">
                <a:latin typeface="Courier New"/>
                <a:cs typeface="Courier New"/>
              </a:rPr>
              <a:t>esi,column_index</a:t>
            </a:r>
            <a:r>
              <a:rPr lang="en-US" sz="2000" b="1" dirty="0">
                <a:latin typeface="Courier New"/>
                <a:cs typeface="Courier New"/>
              </a:rPr>
              <a:t/>
            </a:r>
            <a:br>
              <a:rPr lang="en-US" sz="2000" b="1" dirty="0">
                <a:latin typeface="Courier New"/>
                <a:cs typeface="Courier New"/>
              </a:rPr>
            </a:br>
            <a:r>
              <a:rPr lang="en-US" sz="2000" b="1" dirty="0" err="1">
                <a:latin typeface="Courier New"/>
                <a:cs typeface="Courier New"/>
              </a:rPr>
              <a:t>mov</a:t>
            </a:r>
            <a:r>
              <a:rPr lang="en-US" sz="2000" b="1" dirty="0">
                <a:latin typeface="Courier New"/>
                <a:cs typeface="Courier New"/>
              </a:rPr>
              <a:t> al,[</a:t>
            </a:r>
            <a:r>
              <a:rPr lang="en-US" sz="2000" b="1" dirty="0" err="1">
                <a:latin typeface="Courier New"/>
                <a:cs typeface="Courier New"/>
              </a:rPr>
              <a:t>ebx</a:t>
            </a:r>
            <a:r>
              <a:rPr lang="en-US" sz="2000" b="1" dirty="0">
                <a:latin typeface="Courier New"/>
                <a:cs typeface="Courier New"/>
              </a:rPr>
              <a:t> + </a:t>
            </a:r>
            <a:r>
              <a:rPr lang="en-US" sz="2000" b="1" dirty="0" err="1">
                <a:latin typeface="Courier New"/>
                <a:cs typeface="Courier New"/>
              </a:rPr>
              <a:t>esi</a:t>
            </a:r>
            <a:r>
              <a:rPr lang="en-US" sz="2000" b="1" dirty="0">
                <a:latin typeface="Courier New"/>
                <a:cs typeface="Courier New"/>
              </a:rPr>
              <a:t>] </a:t>
            </a:r>
            <a:r>
              <a:rPr lang="en-US" sz="2000" b="1" dirty="0" smtClean="0">
                <a:latin typeface="Courier New"/>
                <a:cs typeface="Courier New"/>
              </a:rPr>
              <a:t>		; </a:t>
            </a:r>
            <a:r>
              <a:rPr lang="en-US" sz="2000" b="1" dirty="0">
                <a:latin typeface="Courier New"/>
                <a:cs typeface="Courier New"/>
              </a:rPr>
              <a:t>AL = 80h </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pic>
        <p:nvPicPr>
          <p:cNvPr id="9" name="Picture 8" descr="Screen Shot 2012-10-24 at 1.33.20 PM.png"/>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50000"/>
                    </a14:imgEffect>
                  </a14:imgLayer>
                </a14:imgProps>
              </a:ext>
              <a:ext uri="{28A0092B-C50C-407E-A947-70E740481C1C}">
                <a14:useLocalDpi xmlns:a14="http://schemas.microsoft.com/office/drawing/2010/main" xmlns="" val="0"/>
              </a:ext>
            </a:extLst>
          </a:blip>
          <a:stretch>
            <a:fillRect/>
          </a:stretch>
        </p:blipFill>
        <p:spPr>
          <a:xfrm>
            <a:off x="457200" y="4267200"/>
            <a:ext cx="8382000" cy="2033702"/>
          </a:xfrm>
          <a:prstGeom prst="rect">
            <a:avLst/>
          </a:prstGeom>
        </p:spPr>
      </p:pic>
      <p:sp>
        <p:nvSpPr>
          <p:cNvPr id="10" name="Rectangle 9"/>
          <p:cNvSpPr/>
          <p:nvPr/>
        </p:nvSpPr>
        <p:spPr>
          <a:xfrm>
            <a:off x="304800" y="4572000"/>
            <a:ext cx="1600200" cy="297517"/>
          </a:xfrm>
          <a:prstGeom prst="rect">
            <a:avLst/>
          </a:prstGeom>
        </p:spPr>
        <p:txBody>
          <a:bodyPr wrap="square">
            <a:spAutoFit/>
          </a:bodyPr>
          <a:lstStyle/>
          <a:p>
            <a:r>
              <a:rPr lang="en-US" sz="2000" b="1" baseline="30000" dirty="0" err="1" smtClean="0">
                <a:latin typeface="Arial"/>
                <a:cs typeface="Arial"/>
              </a:rPr>
              <a:t>tableB</a:t>
            </a:r>
            <a:r>
              <a:rPr lang="en-US" sz="2000" b="1" baseline="30000" dirty="0" smtClean="0">
                <a:latin typeface="Arial"/>
                <a:cs typeface="Arial"/>
              </a:rPr>
              <a:t> OFFSET</a:t>
            </a:r>
            <a:endParaRPr lang="en-US" sz="2000" b="1" dirty="0">
              <a:latin typeface="Arial"/>
              <a:cs typeface="Arial"/>
            </a:endParaRPr>
          </a:p>
        </p:txBody>
      </p:sp>
    </p:spTree>
    <p:extLst>
      <p:ext uri="{BB962C8B-B14F-4D97-AF65-F5344CB8AC3E}">
        <p14:creationId xmlns:p14="http://schemas.microsoft.com/office/powerpoint/2010/main" xmlns="" val="2163687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Row-Sum</a:t>
            </a:r>
            <a:endParaRPr lang="en-US" dirty="0"/>
          </a:p>
        </p:txBody>
      </p:sp>
      <p:sp>
        <p:nvSpPr>
          <p:cNvPr id="4" name="TextBox 3"/>
          <p:cNvSpPr txBox="1"/>
          <p:nvPr/>
        </p:nvSpPr>
        <p:spPr>
          <a:xfrm>
            <a:off x="457200" y="1225688"/>
            <a:ext cx="8153400" cy="5355313"/>
          </a:xfrm>
          <a:prstGeom prst="rect">
            <a:avLst/>
          </a:prstGeom>
          <a:noFill/>
        </p:spPr>
        <p:txBody>
          <a:bodyPr wrap="square" rtlCol="0">
            <a:spAutoFit/>
          </a:bodyPr>
          <a:lstStyle/>
          <a:p>
            <a:r>
              <a:rPr lang="cs-CZ" b="1" dirty="0">
                <a:latin typeface="Courier New"/>
                <a:cs typeface="Courier New"/>
              </a:rPr>
              <a:t>.data</a:t>
            </a:r>
          </a:p>
          <a:p>
            <a:r>
              <a:rPr lang="en-US" b="1" dirty="0" err="1">
                <a:latin typeface="Courier New"/>
                <a:cs typeface="Courier New"/>
              </a:rPr>
              <a:t>tableB</a:t>
            </a:r>
            <a:r>
              <a:rPr lang="en-US" b="1" dirty="0">
                <a:latin typeface="Courier New"/>
                <a:cs typeface="Courier New"/>
              </a:rPr>
              <a:t>  BYTE  10h,  20h,  30h,  40h,  50h</a:t>
            </a:r>
          </a:p>
          <a:p>
            <a:r>
              <a:rPr lang="en-US" b="1" dirty="0">
                <a:latin typeface="Courier New"/>
                <a:cs typeface="Courier New"/>
              </a:rPr>
              <a:t>        BYTE  60h,  70h,  80h,  90h,  0A0h</a:t>
            </a:r>
          </a:p>
          <a:p>
            <a:r>
              <a:rPr lang="en-US" b="1" dirty="0">
                <a:latin typeface="Courier New"/>
                <a:cs typeface="Courier New"/>
              </a:rPr>
              <a:t>        BYTE  0B0h, 0C0h, 0D0h, 0E0h, 0F0h</a:t>
            </a:r>
          </a:p>
          <a:p>
            <a:r>
              <a:rPr lang="pl-PL" b="1" dirty="0" err="1">
                <a:latin typeface="Courier New"/>
                <a:cs typeface="Courier New"/>
              </a:rPr>
              <a:t>RowSize</a:t>
            </a:r>
            <a:r>
              <a:rPr lang="pl-PL" b="1" dirty="0">
                <a:latin typeface="Courier New"/>
                <a:cs typeface="Courier New"/>
              </a:rPr>
              <a:t> = 5</a:t>
            </a:r>
          </a:p>
          <a:p>
            <a:r>
              <a:rPr lang="en-US" b="1" dirty="0" smtClean="0">
                <a:latin typeface="Courier New"/>
                <a:cs typeface="Courier New"/>
              </a:rPr>
              <a:t>Disp1 BYTE 20 DUP(?)</a:t>
            </a:r>
          </a:p>
          <a:p>
            <a:r>
              <a:rPr lang="en-US" b="1" dirty="0" smtClean="0">
                <a:latin typeface="Courier New"/>
                <a:cs typeface="Courier New"/>
              </a:rPr>
              <a:t>msg2 </a:t>
            </a:r>
            <a:r>
              <a:rPr lang="en-US" b="1" dirty="0">
                <a:latin typeface="Courier New"/>
                <a:cs typeface="Courier New"/>
              </a:rPr>
              <a:t>BYTE "The sum is: ",0</a:t>
            </a:r>
          </a:p>
          <a:p>
            <a:endParaRPr lang="en-US" b="1" dirty="0">
              <a:latin typeface="Courier New"/>
              <a:cs typeface="Courier New"/>
            </a:endParaRPr>
          </a:p>
          <a:p>
            <a:r>
              <a:rPr lang="en-US" b="1" dirty="0">
                <a:latin typeface="Courier New"/>
                <a:cs typeface="Courier New"/>
              </a:rPr>
              <a:t>.code</a:t>
            </a:r>
          </a:p>
          <a:p>
            <a:r>
              <a:rPr lang="en-US" b="1" dirty="0">
                <a:latin typeface="Courier New"/>
                <a:cs typeface="Courier New"/>
              </a:rPr>
              <a:t>s</a:t>
            </a:r>
            <a:r>
              <a:rPr lang="en-US" b="1" dirty="0" smtClean="0">
                <a:latin typeface="Courier New"/>
                <a:cs typeface="Courier New"/>
              </a:rPr>
              <a:t>tart:</a:t>
            </a:r>
            <a:endParaRPr lang="en-US" b="1" dirty="0">
              <a:latin typeface="Courier New"/>
              <a:cs typeface="Courier New"/>
            </a:endParaRPr>
          </a:p>
          <a:p>
            <a:r>
              <a:rPr lang="en-US" b="1" dirty="0">
                <a:latin typeface="Courier New"/>
                <a:cs typeface="Courier New"/>
              </a:rPr>
              <a:t>	</a:t>
            </a:r>
            <a:r>
              <a:rPr lang="en-US" b="1" dirty="0" err="1">
                <a:latin typeface="Courier New"/>
                <a:cs typeface="Courier New"/>
              </a:rPr>
              <a:t>mov</a:t>
            </a:r>
            <a:r>
              <a:rPr lang="en-US" b="1" dirty="0">
                <a:latin typeface="Courier New"/>
                <a:cs typeface="Courier New"/>
              </a:rPr>
              <a:t>	edx</a:t>
            </a:r>
            <a:r>
              <a:rPr lang="en-US" b="1" dirty="0" smtClean="0">
                <a:latin typeface="Courier New"/>
                <a:cs typeface="Courier New"/>
              </a:rPr>
              <a:t>,1				; Row number</a:t>
            </a:r>
            <a:endParaRPr lang="en-US" b="1" dirty="0">
              <a:latin typeface="Courier New"/>
              <a:cs typeface="Courier New"/>
            </a:endParaRPr>
          </a:p>
          <a:p>
            <a:r>
              <a:rPr lang="en-US" b="1" dirty="0">
                <a:latin typeface="Courier New"/>
                <a:cs typeface="Courier New"/>
              </a:rPr>
              <a:t>	</a:t>
            </a:r>
            <a:r>
              <a:rPr lang="en-US" b="1" dirty="0" err="1">
                <a:latin typeface="Courier New"/>
                <a:cs typeface="Courier New"/>
              </a:rPr>
              <a:t>mov</a:t>
            </a:r>
            <a:r>
              <a:rPr lang="en-US" b="1" dirty="0">
                <a:latin typeface="Courier New"/>
                <a:cs typeface="Courier New"/>
              </a:rPr>
              <a:t>	</a:t>
            </a:r>
            <a:r>
              <a:rPr lang="en-US" b="1" dirty="0" err="1">
                <a:latin typeface="Courier New"/>
                <a:cs typeface="Courier New"/>
              </a:rPr>
              <a:t>ebx,OFFSET</a:t>
            </a:r>
            <a:r>
              <a:rPr lang="en-US" b="1" dirty="0">
                <a:latin typeface="Courier New"/>
                <a:cs typeface="Courier New"/>
              </a:rPr>
              <a:t> </a:t>
            </a:r>
            <a:r>
              <a:rPr lang="en-US" b="1" dirty="0" err="1">
                <a:latin typeface="Courier New"/>
                <a:cs typeface="Courier New"/>
              </a:rPr>
              <a:t>tableB</a:t>
            </a:r>
            <a:endParaRPr lang="en-US" b="1" dirty="0">
              <a:latin typeface="Courier New"/>
              <a:cs typeface="Courier New"/>
            </a:endParaRPr>
          </a:p>
          <a:p>
            <a:r>
              <a:rPr lang="pl-PL" b="1" dirty="0">
                <a:latin typeface="Courier New"/>
                <a:cs typeface="Courier New"/>
              </a:rPr>
              <a:t>	</a:t>
            </a:r>
            <a:r>
              <a:rPr lang="pl-PL" b="1" dirty="0" err="1">
                <a:latin typeface="Courier New"/>
                <a:cs typeface="Courier New"/>
              </a:rPr>
              <a:t>mov</a:t>
            </a:r>
            <a:r>
              <a:rPr lang="pl-PL" b="1" dirty="0">
                <a:latin typeface="Courier New"/>
                <a:cs typeface="Courier New"/>
              </a:rPr>
              <a:t>	</a:t>
            </a:r>
            <a:r>
              <a:rPr lang="pl-PL" b="1" dirty="0" err="1">
                <a:latin typeface="Courier New"/>
                <a:cs typeface="Courier New"/>
              </a:rPr>
              <a:t>ecx,RowSize</a:t>
            </a:r>
            <a:endParaRPr lang="pl-PL" b="1" dirty="0">
              <a:latin typeface="Courier New"/>
              <a:cs typeface="Courier New"/>
            </a:endParaRPr>
          </a:p>
          <a:p>
            <a:r>
              <a:rPr lang="en-US" b="1" dirty="0">
                <a:latin typeface="Courier New"/>
                <a:cs typeface="Courier New"/>
              </a:rPr>
              <a:t>	call	</a:t>
            </a:r>
            <a:r>
              <a:rPr lang="en-US" b="1" dirty="0" err="1">
                <a:latin typeface="Courier New"/>
                <a:cs typeface="Courier New"/>
              </a:rPr>
              <a:t>calc_row_sum</a:t>
            </a:r>
            <a:r>
              <a:rPr lang="en-US" b="1" dirty="0">
                <a:latin typeface="Courier New"/>
                <a:cs typeface="Courier New"/>
              </a:rPr>
              <a:t>			; EAX = sum</a:t>
            </a:r>
          </a:p>
          <a:p>
            <a:r>
              <a:rPr lang="en-US" b="1" dirty="0">
                <a:latin typeface="Courier New"/>
                <a:cs typeface="Courier New"/>
              </a:rPr>
              <a:t>   </a:t>
            </a:r>
          </a:p>
          <a:p>
            <a:r>
              <a:rPr lang="en-US" b="1" dirty="0">
                <a:latin typeface="Courier New"/>
                <a:cs typeface="Courier New"/>
              </a:rPr>
              <a:t>	</a:t>
            </a:r>
            <a:r>
              <a:rPr lang="en-US" b="1" dirty="0" smtClean="0">
                <a:latin typeface="Courier New"/>
                <a:cs typeface="Courier New"/>
              </a:rPr>
              <a:t>invoke </a:t>
            </a:r>
            <a:r>
              <a:rPr lang="en-US" b="1" dirty="0" err="1" smtClean="0">
                <a:latin typeface="Courier New"/>
                <a:cs typeface="Courier New"/>
              </a:rPr>
              <a:t>StdOut</a:t>
            </a:r>
            <a:r>
              <a:rPr lang="en-US" b="1" dirty="0" smtClean="0">
                <a:latin typeface="Courier New"/>
                <a:cs typeface="Courier New"/>
              </a:rPr>
              <a:t>, </a:t>
            </a:r>
            <a:r>
              <a:rPr lang="en-US" b="1" dirty="0" err="1" smtClean="0">
                <a:latin typeface="Courier New"/>
                <a:cs typeface="Courier New"/>
              </a:rPr>
              <a:t>addr</a:t>
            </a:r>
            <a:r>
              <a:rPr lang="en-US" b="1" dirty="0" smtClean="0">
                <a:latin typeface="Courier New"/>
                <a:cs typeface="Courier New"/>
              </a:rPr>
              <a:t> msg2</a:t>
            </a:r>
            <a:r>
              <a:rPr lang="en-US" b="1" dirty="0">
                <a:latin typeface="Courier New"/>
                <a:cs typeface="Courier New"/>
              </a:rPr>
              <a:t> </a:t>
            </a:r>
            <a:r>
              <a:rPr lang="en-US" b="1" dirty="0" smtClean="0">
                <a:latin typeface="Courier New"/>
                <a:cs typeface="Courier New"/>
              </a:rPr>
              <a:t> ; </a:t>
            </a:r>
            <a:r>
              <a:rPr lang="en-US" b="1" dirty="0">
                <a:latin typeface="Courier New"/>
                <a:cs typeface="Courier New"/>
              </a:rPr>
              <a:t>"The sum is</a:t>
            </a:r>
            <a:r>
              <a:rPr lang="en-US" b="1" dirty="0" smtClean="0">
                <a:latin typeface="Courier New"/>
                <a:cs typeface="Courier New"/>
              </a:rPr>
              <a:t>:”</a:t>
            </a:r>
          </a:p>
          <a:p>
            <a:r>
              <a:rPr lang="en-US" b="1" dirty="0">
                <a:latin typeface="Courier New"/>
                <a:cs typeface="Courier New"/>
              </a:rPr>
              <a:t>	</a:t>
            </a:r>
            <a:r>
              <a:rPr lang="en-US" b="1" dirty="0" smtClean="0">
                <a:latin typeface="Courier New"/>
                <a:cs typeface="Courier New"/>
              </a:rPr>
              <a:t>invoke </a:t>
            </a:r>
            <a:r>
              <a:rPr lang="en-US" b="1" dirty="0" err="1" smtClean="0">
                <a:latin typeface="Courier New"/>
                <a:cs typeface="Courier New"/>
              </a:rPr>
              <a:t>dwtoa</a:t>
            </a:r>
            <a:r>
              <a:rPr lang="en-US" b="1" dirty="0" smtClean="0">
                <a:latin typeface="Courier New"/>
                <a:cs typeface="Courier New"/>
              </a:rPr>
              <a:t>, </a:t>
            </a:r>
            <a:r>
              <a:rPr lang="en-US" b="1" dirty="0" err="1" smtClean="0">
                <a:latin typeface="Courier New"/>
                <a:cs typeface="Courier New"/>
              </a:rPr>
              <a:t>eax</a:t>
            </a:r>
            <a:r>
              <a:rPr lang="en-US" b="1" dirty="0" smtClean="0">
                <a:latin typeface="Courier New"/>
                <a:cs typeface="Courier New"/>
              </a:rPr>
              <a:t>, </a:t>
            </a:r>
            <a:r>
              <a:rPr lang="en-US" b="1" dirty="0" err="1" smtClean="0">
                <a:latin typeface="Courier New"/>
                <a:cs typeface="Courier New"/>
              </a:rPr>
              <a:t>addr</a:t>
            </a:r>
            <a:r>
              <a:rPr lang="en-US" b="1" dirty="0" smtClean="0">
                <a:latin typeface="Courier New"/>
                <a:cs typeface="Courier New"/>
              </a:rPr>
              <a:t> Disp1</a:t>
            </a:r>
          </a:p>
          <a:p>
            <a:r>
              <a:rPr lang="en-US" b="1" dirty="0">
                <a:latin typeface="Courier New"/>
                <a:cs typeface="Courier New"/>
              </a:rPr>
              <a:t>	</a:t>
            </a:r>
            <a:r>
              <a:rPr lang="en-US" b="1" dirty="0" smtClean="0">
                <a:latin typeface="Courier New"/>
                <a:cs typeface="Courier New"/>
              </a:rPr>
              <a:t>invoke </a:t>
            </a:r>
            <a:r>
              <a:rPr lang="en-US" b="1" dirty="0" err="1" smtClean="0">
                <a:latin typeface="Courier New"/>
                <a:cs typeface="Courier New"/>
              </a:rPr>
              <a:t>StdOut</a:t>
            </a:r>
            <a:r>
              <a:rPr lang="en-US" b="1" dirty="0" smtClean="0">
                <a:latin typeface="Courier New"/>
                <a:cs typeface="Courier New"/>
              </a:rPr>
              <a:t>, </a:t>
            </a:r>
            <a:r>
              <a:rPr lang="en-US" b="1" dirty="0" err="1" smtClean="0">
                <a:latin typeface="Courier New"/>
                <a:cs typeface="Courier New"/>
              </a:rPr>
              <a:t>addr</a:t>
            </a:r>
            <a:r>
              <a:rPr lang="en-US" b="1" dirty="0" smtClean="0">
                <a:latin typeface="Courier New"/>
                <a:cs typeface="Courier New"/>
              </a:rPr>
              <a:t> Disp1</a:t>
            </a:r>
            <a:endParaRPr lang="en-US" b="1" dirty="0">
              <a:latin typeface="Courier New"/>
              <a:cs typeface="Courier New"/>
            </a:endParaRPr>
          </a:p>
          <a:p>
            <a:r>
              <a:rPr lang="en-US" b="1" dirty="0">
                <a:latin typeface="Courier New"/>
                <a:cs typeface="Courier New"/>
              </a:rPr>
              <a:t>	</a:t>
            </a:r>
            <a:r>
              <a:rPr lang="en-US" b="1" dirty="0" smtClean="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xmlns="" val="3041029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Row-Sum</a:t>
            </a:r>
            <a:endParaRPr lang="en-US" dirty="0"/>
          </a:p>
        </p:txBody>
      </p:sp>
      <p:sp>
        <p:nvSpPr>
          <p:cNvPr id="4" name="TextBox 3"/>
          <p:cNvSpPr txBox="1"/>
          <p:nvPr/>
        </p:nvSpPr>
        <p:spPr>
          <a:xfrm>
            <a:off x="381000" y="1066800"/>
            <a:ext cx="8610600" cy="5355313"/>
          </a:xfrm>
          <a:prstGeom prst="rect">
            <a:avLst/>
          </a:prstGeom>
          <a:noFill/>
        </p:spPr>
        <p:txBody>
          <a:bodyPr wrap="square" rtlCol="0">
            <a:spAutoFit/>
          </a:bodyPr>
          <a:lstStyle/>
          <a:p>
            <a:r>
              <a:rPr lang="en-US" b="1" dirty="0">
                <a:latin typeface="Courier New"/>
                <a:cs typeface="Courier New"/>
              </a:rPr>
              <a:t>;--------------------------------------------------------</a:t>
            </a:r>
            <a:r>
              <a:rPr lang="en-US" b="1" dirty="0" smtClean="0">
                <a:latin typeface="Courier New"/>
                <a:cs typeface="Courier New"/>
              </a:rPr>
              <a:t>-</a:t>
            </a:r>
            <a:endParaRPr lang="en-US" b="1" dirty="0">
              <a:latin typeface="Courier New"/>
              <a:cs typeface="Courier New"/>
            </a:endParaRPr>
          </a:p>
          <a:p>
            <a:r>
              <a:rPr lang="en-US" b="1" dirty="0" err="1">
                <a:latin typeface="Courier New"/>
                <a:cs typeface="Courier New"/>
              </a:rPr>
              <a:t>calc_row_sum</a:t>
            </a:r>
            <a:r>
              <a:rPr lang="en-US" b="1" dirty="0">
                <a:latin typeface="Courier New"/>
                <a:cs typeface="Courier New"/>
              </a:rPr>
              <a:t> PROC uses </a:t>
            </a:r>
            <a:r>
              <a:rPr lang="en-US" b="1" dirty="0" err="1">
                <a:latin typeface="Courier New"/>
                <a:cs typeface="Courier New"/>
              </a:rPr>
              <a:t>ebx</a:t>
            </a:r>
            <a:r>
              <a:rPr lang="en-US" b="1" dirty="0">
                <a:latin typeface="Courier New"/>
                <a:cs typeface="Courier New"/>
              </a:rPr>
              <a:t> </a:t>
            </a:r>
            <a:r>
              <a:rPr lang="en-US" b="1" dirty="0" err="1">
                <a:latin typeface="Courier New"/>
                <a:cs typeface="Courier New"/>
              </a:rPr>
              <a:t>ecx</a:t>
            </a:r>
            <a:r>
              <a:rPr lang="en-US" b="1" dirty="0">
                <a:latin typeface="Courier New"/>
                <a:cs typeface="Courier New"/>
              </a:rPr>
              <a:t> </a:t>
            </a:r>
            <a:r>
              <a:rPr lang="en-US" b="1" dirty="0" err="1">
                <a:latin typeface="Courier New"/>
                <a:cs typeface="Courier New"/>
              </a:rPr>
              <a:t>edx</a:t>
            </a:r>
            <a:r>
              <a:rPr lang="en-US" b="1" dirty="0">
                <a:latin typeface="Courier New"/>
                <a:cs typeface="Courier New"/>
              </a:rPr>
              <a:t> </a:t>
            </a:r>
            <a:r>
              <a:rPr lang="en-US" b="1" dirty="0" err="1">
                <a:latin typeface="Courier New"/>
                <a:cs typeface="Courier New"/>
              </a:rPr>
              <a:t>esi</a:t>
            </a:r>
            <a:endParaRPr lang="en-US" b="1" dirty="0">
              <a:latin typeface="Courier New"/>
              <a:cs typeface="Courier New"/>
            </a:endParaRPr>
          </a:p>
          <a:p>
            <a:r>
              <a:rPr lang="en-US" b="1" dirty="0">
                <a:latin typeface="Courier New"/>
                <a:cs typeface="Courier New"/>
              </a:rPr>
              <a:t>;</a:t>
            </a:r>
          </a:p>
          <a:p>
            <a:r>
              <a:rPr lang="en-US" b="1" dirty="0">
                <a:latin typeface="Courier New"/>
                <a:cs typeface="Courier New"/>
              </a:rPr>
              <a:t>; Calculates the sum of a row in a byte matrix.</a:t>
            </a:r>
          </a:p>
          <a:p>
            <a:r>
              <a:rPr lang="en-US" b="1" dirty="0">
                <a:latin typeface="Courier New"/>
                <a:cs typeface="Courier New"/>
              </a:rPr>
              <a:t>; </a:t>
            </a:r>
            <a:r>
              <a:rPr lang="en-US" b="1" dirty="0" smtClean="0">
                <a:latin typeface="Courier New"/>
                <a:cs typeface="Courier New"/>
              </a:rPr>
              <a:t>Receives: EBX </a:t>
            </a:r>
            <a:r>
              <a:rPr lang="en-US" b="1" dirty="0">
                <a:latin typeface="Courier New"/>
                <a:cs typeface="Courier New"/>
              </a:rPr>
              <a:t>= table offset, EAX = row index, </a:t>
            </a:r>
          </a:p>
          <a:p>
            <a:r>
              <a:rPr lang="pl-PL" b="1" dirty="0">
                <a:latin typeface="Courier New"/>
                <a:cs typeface="Courier New"/>
              </a:rPr>
              <a:t>;	 </a:t>
            </a:r>
            <a:r>
              <a:rPr lang="pl-PL" b="1" dirty="0" smtClean="0">
                <a:latin typeface="Courier New"/>
                <a:cs typeface="Courier New"/>
              </a:rPr>
              <a:t>     ECX </a:t>
            </a:r>
            <a:r>
              <a:rPr lang="pl-PL" b="1" dirty="0">
                <a:latin typeface="Courier New"/>
                <a:cs typeface="Courier New"/>
              </a:rPr>
              <a:t>= </a:t>
            </a:r>
            <a:r>
              <a:rPr lang="pl-PL" b="1" dirty="0" err="1">
                <a:latin typeface="Courier New"/>
                <a:cs typeface="Courier New"/>
              </a:rPr>
              <a:t>row</a:t>
            </a:r>
            <a:r>
              <a:rPr lang="pl-PL" b="1" dirty="0">
                <a:latin typeface="Courier New"/>
                <a:cs typeface="Courier New"/>
              </a:rPr>
              <a:t> </a:t>
            </a:r>
            <a:r>
              <a:rPr lang="pl-PL" b="1" dirty="0" err="1">
                <a:latin typeface="Courier New"/>
                <a:cs typeface="Courier New"/>
              </a:rPr>
              <a:t>size</a:t>
            </a:r>
            <a:r>
              <a:rPr lang="pl-PL" b="1" dirty="0">
                <a:latin typeface="Courier New"/>
                <a:cs typeface="Courier New"/>
              </a:rPr>
              <a:t>, in </a:t>
            </a:r>
            <a:r>
              <a:rPr lang="pl-PL" b="1" dirty="0" err="1">
                <a:latin typeface="Courier New"/>
                <a:cs typeface="Courier New"/>
              </a:rPr>
              <a:t>bytes</a:t>
            </a:r>
            <a:r>
              <a:rPr lang="pl-PL" b="1" dirty="0">
                <a:latin typeface="Courier New"/>
                <a:cs typeface="Courier New"/>
              </a:rPr>
              <a:t>.</a:t>
            </a:r>
          </a:p>
          <a:p>
            <a:r>
              <a:rPr lang="en-US" b="1" dirty="0">
                <a:latin typeface="Courier New"/>
                <a:cs typeface="Courier New"/>
              </a:rPr>
              <a:t>; Returns: </a:t>
            </a:r>
            <a:r>
              <a:rPr lang="en-US" b="1" dirty="0" smtClean="0">
                <a:latin typeface="Courier New"/>
                <a:cs typeface="Courier New"/>
              </a:rPr>
              <a:t> EAX </a:t>
            </a:r>
            <a:r>
              <a:rPr lang="en-US" b="1" dirty="0">
                <a:latin typeface="Courier New"/>
                <a:cs typeface="Courier New"/>
              </a:rPr>
              <a:t>holds the sum.</a:t>
            </a:r>
          </a:p>
          <a:p>
            <a:r>
              <a:rPr lang="en-US" b="1" dirty="0">
                <a:latin typeface="Courier New"/>
                <a:cs typeface="Courier New"/>
              </a:rPr>
              <a:t>;--------------------------------------------------------</a:t>
            </a:r>
            <a:r>
              <a:rPr lang="en-US" b="1" dirty="0" smtClean="0">
                <a:latin typeface="Courier New"/>
                <a:cs typeface="Courier New"/>
              </a:rPr>
              <a:t>-</a:t>
            </a:r>
            <a:endParaRPr lang="en-US" b="1" dirty="0">
              <a:latin typeface="Courier New"/>
              <a:cs typeface="Courier New"/>
            </a:endParaRPr>
          </a:p>
          <a:p>
            <a:r>
              <a:rPr lang="pl-PL" b="1" dirty="0">
                <a:latin typeface="Courier New"/>
                <a:cs typeface="Courier New"/>
              </a:rPr>
              <a:t>	mul	</a:t>
            </a:r>
            <a:r>
              <a:rPr lang="pl-PL" b="1" dirty="0" err="1">
                <a:latin typeface="Courier New"/>
                <a:cs typeface="Courier New"/>
              </a:rPr>
              <a:t>ecx</a:t>
            </a:r>
            <a:r>
              <a:rPr lang="pl-PL" b="1" dirty="0">
                <a:latin typeface="Courier New"/>
                <a:cs typeface="Courier New"/>
              </a:rPr>
              <a:t>		</a:t>
            </a:r>
            <a:r>
              <a:rPr lang="pl-PL" b="1" dirty="0" smtClean="0">
                <a:latin typeface="Courier New"/>
                <a:cs typeface="Courier New"/>
              </a:rPr>
              <a:t>; </a:t>
            </a:r>
            <a:r>
              <a:rPr lang="pl-PL" b="1" dirty="0" err="1">
                <a:latin typeface="Courier New"/>
                <a:cs typeface="Courier New"/>
              </a:rPr>
              <a:t>row</a:t>
            </a:r>
            <a:r>
              <a:rPr lang="pl-PL" b="1" dirty="0">
                <a:latin typeface="Courier New"/>
                <a:cs typeface="Courier New"/>
              </a:rPr>
              <a:t> </a:t>
            </a:r>
            <a:r>
              <a:rPr lang="pl-PL" b="1" dirty="0" err="1">
                <a:latin typeface="Courier New"/>
                <a:cs typeface="Courier New"/>
              </a:rPr>
              <a:t>index</a:t>
            </a:r>
            <a:r>
              <a:rPr lang="pl-PL" b="1" dirty="0">
                <a:latin typeface="Courier New"/>
                <a:cs typeface="Courier New"/>
              </a:rPr>
              <a:t> * </a:t>
            </a:r>
            <a:r>
              <a:rPr lang="pl-PL" b="1" dirty="0" err="1">
                <a:latin typeface="Courier New"/>
                <a:cs typeface="Courier New"/>
              </a:rPr>
              <a:t>row</a:t>
            </a:r>
            <a:r>
              <a:rPr lang="pl-PL" b="1" dirty="0">
                <a:latin typeface="Courier New"/>
                <a:cs typeface="Courier New"/>
              </a:rPr>
              <a:t> </a:t>
            </a:r>
            <a:r>
              <a:rPr lang="pl-PL" b="1" dirty="0" err="1">
                <a:latin typeface="Courier New"/>
                <a:cs typeface="Courier New"/>
              </a:rPr>
              <a:t>size</a:t>
            </a:r>
            <a:endParaRPr lang="pl-PL" b="1" dirty="0">
              <a:latin typeface="Courier New"/>
              <a:cs typeface="Courier New"/>
            </a:endParaRPr>
          </a:p>
          <a:p>
            <a:r>
              <a:rPr lang="pl-PL" b="1" dirty="0">
                <a:latin typeface="Courier New"/>
                <a:cs typeface="Courier New"/>
              </a:rPr>
              <a:t>	</a:t>
            </a:r>
            <a:r>
              <a:rPr lang="pl-PL" b="1" dirty="0" err="1">
                <a:latin typeface="Courier New"/>
                <a:cs typeface="Courier New"/>
              </a:rPr>
              <a:t>add</a:t>
            </a:r>
            <a:r>
              <a:rPr lang="pl-PL" b="1" dirty="0">
                <a:latin typeface="Courier New"/>
                <a:cs typeface="Courier New"/>
              </a:rPr>
              <a:t>	</a:t>
            </a:r>
            <a:r>
              <a:rPr lang="pl-PL" b="1" dirty="0" err="1">
                <a:latin typeface="Courier New"/>
                <a:cs typeface="Courier New"/>
              </a:rPr>
              <a:t>ebx,eax</a:t>
            </a:r>
            <a:r>
              <a:rPr lang="pl-PL" b="1" dirty="0">
                <a:latin typeface="Courier New"/>
                <a:cs typeface="Courier New"/>
              </a:rPr>
              <a:t>	</a:t>
            </a:r>
            <a:r>
              <a:rPr lang="pl-PL" b="1" dirty="0" smtClean="0">
                <a:latin typeface="Courier New"/>
                <a:cs typeface="Courier New"/>
              </a:rPr>
              <a:t>; </a:t>
            </a:r>
            <a:r>
              <a:rPr lang="pl-PL" b="1" dirty="0" err="1">
                <a:latin typeface="Courier New"/>
                <a:cs typeface="Courier New"/>
              </a:rPr>
              <a:t>row</a:t>
            </a:r>
            <a:r>
              <a:rPr lang="pl-PL" b="1" dirty="0">
                <a:latin typeface="Courier New"/>
                <a:cs typeface="Courier New"/>
              </a:rPr>
              <a:t> offset</a:t>
            </a:r>
          </a:p>
          <a:p>
            <a:r>
              <a:rPr lang="en-US" b="1" dirty="0">
                <a:latin typeface="Courier New"/>
                <a:cs typeface="Courier New"/>
              </a:rPr>
              <a:t>	</a:t>
            </a:r>
            <a:r>
              <a:rPr lang="en-US" b="1" dirty="0" err="1">
                <a:latin typeface="Courier New"/>
                <a:cs typeface="Courier New"/>
              </a:rPr>
              <a:t>mov</a:t>
            </a:r>
            <a:r>
              <a:rPr lang="en-US" b="1" dirty="0">
                <a:latin typeface="Courier New"/>
                <a:cs typeface="Courier New"/>
              </a:rPr>
              <a:t>	eax,0		; accumulator</a:t>
            </a:r>
          </a:p>
          <a:p>
            <a:r>
              <a:rPr lang="ro-RO" b="1" dirty="0">
                <a:latin typeface="Courier New"/>
                <a:cs typeface="Courier New"/>
              </a:rPr>
              <a:t>	mov	esi,0		; column index</a:t>
            </a:r>
          </a:p>
          <a:p>
            <a:endParaRPr lang="en-US" b="1" dirty="0">
              <a:latin typeface="Courier New"/>
              <a:cs typeface="Courier New"/>
            </a:endParaRPr>
          </a:p>
          <a:p>
            <a:r>
              <a:rPr lang="hu-HU" b="1" dirty="0">
                <a:latin typeface="Courier New"/>
                <a:cs typeface="Courier New"/>
              </a:rPr>
              <a:t>L1:	movzx edx,BYTE PTR[ebx + esi</a:t>
            </a:r>
            <a:r>
              <a:rPr lang="hu-HU" b="1" dirty="0" smtClean="0">
                <a:latin typeface="Courier New"/>
                <a:cs typeface="Courier New"/>
              </a:rPr>
              <a:t>]  ; </a:t>
            </a:r>
            <a:r>
              <a:rPr lang="hu-HU" b="1" dirty="0">
                <a:latin typeface="Courier New"/>
                <a:cs typeface="Courier New"/>
              </a:rPr>
              <a:t>get a byte</a:t>
            </a:r>
          </a:p>
          <a:p>
            <a:r>
              <a:rPr lang="en-US" b="1" dirty="0">
                <a:latin typeface="Courier New"/>
                <a:cs typeface="Courier New"/>
              </a:rPr>
              <a:t>	add	</a:t>
            </a:r>
            <a:r>
              <a:rPr lang="en-US" b="1" dirty="0" err="1">
                <a:latin typeface="Courier New"/>
                <a:cs typeface="Courier New"/>
              </a:rPr>
              <a:t>eax,edx</a:t>
            </a:r>
            <a:r>
              <a:rPr lang="en-US" b="1" dirty="0">
                <a:latin typeface="Courier New"/>
                <a:cs typeface="Courier New"/>
              </a:rPr>
              <a:t>		 </a:t>
            </a:r>
            <a:r>
              <a:rPr lang="en-US" b="1" dirty="0" smtClean="0">
                <a:latin typeface="Courier New"/>
                <a:cs typeface="Courier New"/>
              </a:rPr>
              <a:t>   ; </a:t>
            </a:r>
            <a:r>
              <a:rPr lang="en-US" b="1" dirty="0">
                <a:latin typeface="Courier New"/>
                <a:cs typeface="Courier New"/>
              </a:rPr>
              <a:t>add to accumulator</a:t>
            </a:r>
          </a:p>
          <a:p>
            <a:r>
              <a:rPr lang="pl-PL" b="1" dirty="0">
                <a:latin typeface="Courier New"/>
                <a:cs typeface="Courier New"/>
              </a:rPr>
              <a:t>	</a:t>
            </a:r>
            <a:r>
              <a:rPr lang="pl-PL" b="1" dirty="0" err="1">
                <a:latin typeface="Courier New"/>
                <a:cs typeface="Courier New"/>
              </a:rPr>
              <a:t>inc</a:t>
            </a:r>
            <a:r>
              <a:rPr lang="pl-PL" b="1" dirty="0">
                <a:latin typeface="Courier New"/>
                <a:cs typeface="Courier New"/>
              </a:rPr>
              <a:t>	</a:t>
            </a:r>
            <a:r>
              <a:rPr lang="pl-PL" b="1" dirty="0" err="1">
                <a:latin typeface="Courier New"/>
                <a:cs typeface="Courier New"/>
              </a:rPr>
              <a:t>esi</a:t>
            </a:r>
            <a:r>
              <a:rPr lang="pl-PL" b="1" dirty="0">
                <a:latin typeface="Courier New"/>
                <a:cs typeface="Courier New"/>
              </a:rPr>
              <a:t>			 </a:t>
            </a:r>
            <a:r>
              <a:rPr lang="pl-PL" b="1" dirty="0" smtClean="0">
                <a:latin typeface="Courier New"/>
                <a:cs typeface="Courier New"/>
              </a:rPr>
              <a:t>   ; </a:t>
            </a:r>
            <a:r>
              <a:rPr lang="pl-PL" b="1" dirty="0" err="1">
                <a:latin typeface="Courier New"/>
                <a:cs typeface="Courier New"/>
              </a:rPr>
              <a:t>next</a:t>
            </a:r>
            <a:r>
              <a:rPr lang="pl-PL" b="1" dirty="0">
                <a:latin typeface="Courier New"/>
                <a:cs typeface="Courier New"/>
              </a:rPr>
              <a:t> </a:t>
            </a:r>
            <a:r>
              <a:rPr lang="pl-PL" b="1" dirty="0" err="1">
                <a:latin typeface="Courier New"/>
                <a:cs typeface="Courier New"/>
              </a:rPr>
              <a:t>byte</a:t>
            </a:r>
            <a:r>
              <a:rPr lang="pl-PL" b="1" dirty="0">
                <a:latin typeface="Courier New"/>
                <a:cs typeface="Courier New"/>
              </a:rPr>
              <a:t> in </a:t>
            </a:r>
            <a:r>
              <a:rPr lang="pl-PL" b="1" dirty="0" err="1">
                <a:latin typeface="Courier New"/>
                <a:cs typeface="Courier New"/>
              </a:rPr>
              <a:t>row</a:t>
            </a:r>
            <a:endParaRPr lang="pl-PL" b="1" dirty="0">
              <a:latin typeface="Courier New"/>
              <a:cs typeface="Courier New"/>
            </a:endParaRPr>
          </a:p>
          <a:p>
            <a:r>
              <a:rPr lang="nl-NL" b="1" dirty="0">
                <a:latin typeface="Courier New"/>
                <a:cs typeface="Courier New"/>
              </a:rPr>
              <a:t>	loop	</a:t>
            </a:r>
            <a:r>
              <a:rPr lang="nl-NL" b="1" dirty="0" smtClean="0">
                <a:latin typeface="Courier New"/>
                <a:cs typeface="Courier New"/>
              </a:rPr>
              <a:t>L1</a:t>
            </a:r>
            <a:endParaRPr lang="en-US" b="1" dirty="0">
              <a:latin typeface="Courier New"/>
              <a:cs typeface="Courier New"/>
            </a:endParaRPr>
          </a:p>
          <a:p>
            <a:r>
              <a:rPr lang="en-US" b="1" dirty="0">
                <a:latin typeface="Courier New"/>
                <a:cs typeface="Courier New"/>
              </a:rPr>
              <a:t>	ret</a:t>
            </a:r>
          </a:p>
          <a:p>
            <a:r>
              <a:rPr lang="pl-PL" b="1" dirty="0" err="1">
                <a:latin typeface="Courier New"/>
                <a:cs typeface="Courier New"/>
              </a:rPr>
              <a:t>calc_row_sum</a:t>
            </a:r>
            <a:r>
              <a:rPr lang="pl-PL" b="1" dirty="0">
                <a:latin typeface="Courier New"/>
                <a:cs typeface="Courier New"/>
              </a:rPr>
              <a:t> ENDP</a:t>
            </a:r>
            <a:endParaRPr lang="en-US" b="1" dirty="0">
              <a:latin typeface="Courier New"/>
              <a:cs typeface="Courier New"/>
            </a:endParaRPr>
          </a:p>
        </p:txBody>
      </p:sp>
    </p:spTree>
    <p:extLst>
      <p:ext uri="{BB962C8B-B14F-4D97-AF65-F5344CB8AC3E}">
        <p14:creationId xmlns:p14="http://schemas.microsoft.com/office/powerpoint/2010/main" xmlns="" val="582238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Base-Index-Displacement Operand</a:t>
            </a:r>
          </a:p>
        </p:txBody>
      </p:sp>
      <p:sp>
        <p:nvSpPr>
          <p:cNvPr id="128003" name="Rectangle 3"/>
          <p:cNvSpPr>
            <a:spLocks noGrp="1" noChangeArrowheads="1"/>
          </p:cNvSpPr>
          <p:nvPr>
            <p:ph type="body" idx="1"/>
          </p:nvPr>
        </p:nvSpPr>
        <p:spPr>
          <a:xfrm>
            <a:off x="609600" y="1371600"/>
            <a:ext cx="7848600" cy="3886200"/>
          </a:xfrm>
        </p:spPr>
        <p:txBody>
          <a:bodyPr>
            <a:normAutofit/>
          </a:bodyPr>
          <a:lstStyle/>
          <a:p>
            <a:pPr marL="234950" indent="-234950">
              <a:spcBef>
                <a:spcPts val="2000"/>
              </a:spcBef>
            </a:pPr>
            <a:r>
              <a:rPr lang="en-US" dirty="0"/>
              <a:t>A </a:t>
            </a:r>
            <a:r>
              <a:rPr lang="en-US" i="1" dirty="0">
                <a:solidFill>
                  <a:srgbClr val="0000FF"/>
                </a:solidFill>
              </a:rPr>
              <a:t>base</a:t>
            </a:r>
            <a:r>
              <a:rPr lang="en-US" dirty="0">
                <a:solidFill>
                  <a:srgbClr val="0000FF"/>
                </a:solidFill>
              </a:rPr>
              <a:t>-</a:t>
            </a:r>
            <a:r>
              <a:rPr lang="en-US" i="1" dirty="0">
                <a:solidFill>
                  <a:srgbClr val="0000FF"/>
                </a:solidFill>
              </a:rPr>
              <a:t>index</a:t>
            </a:r>
            <a:r>
              <a:rPr lang="en-US" dirty="0">
                <a:solidFill>
                  <a:srgbClr val="0000FF"/>
                </a:solidFill>
              </a:rPr>
              <a:t>-</a:t>
            </a:r>
            <a:r>
              <a:rPr lang="en-US" i="1" dirty="0">
                <a:solidFill>
                  <a:srgbClr val="0000FF"/>
                </a:solidFill>
              </a:rPr>
              <a:t>displacement</a:t>
            </a:r>
            <a:r>
              <a:rPr lang="en-US" dirty="0">
                <a:solidFill>
                  <a:srgbClr val="0000FF"/>
                </a:solidFill>
              </a:rPr>
              <a:t> </a:t>
            </a:r>
            <a:r>
              <a:rPr lang="en-US" dirty="0"/>
              <a:t>operand adds base and index registers to a constant, producing an </a:t>
            </a:r>
            <a:r>
              <a:rPr lang="en-US" dirty="0">
                <a:solidFill>
                  <a:srgbClr val="0000FF"/>
                </a:solidFill>
              </a:rPr>
              <a:t>effective address</a:t>
            </a:r>
            <a:r>
              <a:rPr lang="en-US" dirty="0"/>
              <a:t>. </a:t>
            </a:r>
            <a:r>
              <a:rPr lang="en-US" i="1" u="sng" dirty="0"/>
              <a:t>Displacement</a:t>
            </a:r>
            <a:r>
              <a:rPr lang="en-US" i="1" dirty="0"/>
              <a:t> </a:t>
            </a:r>
            <a:r>
              <a:rPr lang="en-US" dirty="0"/>
              <a:t>can be the name of a variable or a constant expression. </a:t>
            </a:r>
            <a:endParaRPr lang="en-US" dirty="0" smtClean="0"/>
          </a:p>
          <a:p>
            <a:pPr marL="234950" indent="-234950">
              <a:spcBef>
                <a:spcPts val="2000"/>
              </a:spcBef>
            </a:pPr>
            <a:r>
              <a:rPr lang="en-US" dirty="0" smtClean="0"/>
              <a:t>Any </a:t>
            </a:r>
            <a:r>
              <a:rPr lang="en-US" dirty="0"/>
              <a:t>two 32-bit general-purpose registers may be used. </a:t>
            </a:r>
          </a:p>
          <a:p>
            <a:pPr marL="234950" indent="-234950">
              <a:lnSpc>
                <a:spcPct val="90000"/>
              </a:lnSpc>
              <a:spcBef>
                <a:spcPts val="2000"/>
              </a:spcBef>
            </a:pPr>
            <a:r>
              <a:rPr lang="en-US" dirty="0"/>
              <a:t>Common formats: </a:t>
            </a:r>
          </a:p>
        </p:txBody>
      </p:sp>
      <p:sp>
        <p:nvSpPr>
          <p:cNvPr id="128005" name="Text Box 5"/>
          <p:cNvSpPr txBox="1">
            <a:spLocks noChangeArrowheads="1"/>
          </p:cNvSpPr>
          <p:nvPr/>
        </p:nvSpPr>
        <p:spPr bwMode="auto">
          <a:xfrm>
            <a:off x="2057400" y="4495800"/>
            <a:ext cx="5943600" cy="1046440"/>
          </a:xfrm>
          <a:prstGeom prst="rect">
            <a:avLst/>
          </a:prstGeom>
          <a:solidFill>
            <a:srgbClr val="FFFFFF"/>
          </a:solidFill>
          <a:ln w="9525">
            <a:solidFill>
              <a:schemeClr val="bg2"/>
            </a:solidFill>
            <a:miter lim="800000"/>
            <a:headEnd/>
            <a:tailEnd/>
          </a:ln>
          <a:effectLst/>
        </p:spPr>
        <p:txBody>
          <a:bodyPr wrap="square" tIns="137160" bIns="137160">
            <a:spAutoFit/>
          </a:bodyPr>
          <a:lstStyle/>
          <a:p>
            <a:pPr>
              <a:spcBef>
                <a:spcPct val="50000"/>
              </a:spcBef>
            </a:pPr>
            <a:r>
              <a:rPr lang="en-US" sz="2000" b="1" dirty="0">
                <a:solidFill>
                  <a:srgbClr val="0000FF"/>
                </a:solidFill>
                <a:latin typeface="Courier New"/>
                <a:cs typeface="Courier New"/>
              </a:rPr>
              <a:t>[ </a:t>
            </a:r>
            <a:r>
              <a:rPr lang="en-US" sz="2000" b="1" i="1" dirty="0">
                <a:solidFill>
                  <a:srgbClr val="0000FF"/>
                </a:solidFill>
                <a:latin typeface="Courier New"/>
                <a:cs typeface="Courier New"/>
              </a:rPr>
              <a:t>base</a:t>
            </a:r>
            <a:r>
              <a:rPr lang="en-US" sz="2000" b="1" dirty="0">
                <a:solidFill>
                  <a:srgbClr val="0000FF"/>
                </a:solidFill>
                <a:latin typeface="Courier New"/>
                <a:cs typeface="Courier New"/>
              </a:rPr>
              <a:t> + </a:t>
            </a:r>
            <a:r>
              <a:rPr lang="en-US" sz="2000" b="1" i="1" dirty="0">
                <a:solidFill>
                  <a:srgbClr val="0000FF"/>
                </a:solidFill>
                <a:latin typeface="Courier New"/>
                <a:cs typeface="Courier New"/>
              </a:rPr>
              <a:t>index</a:t>
            </a:r>
            <a:r>
              <a:rPr lang="en-US" sz="2000" b="1" dirty="0">
                <a:solidFill>
                  <a:srgbClr val="0000FF"/>
                </a:solidFill>
                <a:latin typeface="Courier New"/>
                <a:cs typeface="Courier New"/>
              </a:rPr>
              <a:t> + </a:t>
            </a:r>
            <a:r>
              <a:rPr lang="en-US" sz="2000" b="1" i="1" dirty="0">
                <a:solidFill>
                  <a:srgbClr val="0000FF"/>
                </a:solidFill>
                <a:latin typeface="Courier New"/>
                <a:cs typeface="Courier New"/>
              </a:rPr>
              <a:t>displacement </a:t>
            </a:r>
            <a:r>
              <a:rPr lang="en-US" sz="2000" b="1" dirty="0">
                <a:solidFill>
                  <a:srgbClr val="0000FF"/>
                </a:solidFill>
                <a:latin typeface="Courier New"/>
                <a:cs typeface="Courier New"/>
              </a:rPr>
              <a:t>]</a:t>
            </a:r>
          </a:p>
          <a:p>
            <a:pPr>
              <a:spcBef>
                <a:spcPct val="50000"/>
              </a:spcBef>
            </a:pPr>
            <a:r>
              <a:rPr lang="en-US" sz="2000" b="1" i="1" dirty="0">
                <a:solidFill>
                  <a:srgbClr val="0000FF"/>
                </a:solidFill>
                <a:latin typeface="Courier New"/>
                <a:cs typeface="Courier New"/>
              </a:rPr>
              <a:t>displacement</a:t>
            </a:r>
            <a:r>
              <a:rPr lang="en-US" sz="2000" b="1" dirty="0">
                <a:solidFill>
                  <a:srgbClr val="0000FF"/>
                </a:solidFill>
                <a:latin typeface="Courier New"/>
                <a:cs typeface="Courier New"/>
              </a:rPr>
              <a:t> [ </a:t>
            </a:r>
            <a:r>
              <a:rPr lang="en-US" sz="2000" b="1" i="1" dirty="0">
                <a:solidFill>
                  <a:srgbClr val="0000FF"/>
                </a:solidFill>
                <a:latin typeface="Courier New"/>
                <a:cs typeface="Courier New"/>
              </a:rPr>
              <a:t>base</a:t>
            </a:r>
            <a:r>
              <a:rPr lang="en-US" sz="2000" b="1" dirty="0">
                <a:solidFill>
                  <a:srgbClr val="0000FF"/>
                </a:solidFill>
                <a:latin typeface="Courier New"/>
                <a:cs typeface="Courier New"/>
              </a:rPr>
              <a:t> + </a:t>
            </a:r>
            <a:r>
              <a:rPr lang="en-US" sz="2000" b="1" i="1" dirty="0">
                <a:solidFill>
                  <a:srgbClr val="0000FF"/>
                </a:solidFill>
                <a:latin typeface="Courier New"/>
                <a:cs typeface="Courier New"/>
              </a:rPr>
              <a:t>index</a:t>
            </a:r>
            <a:r>
              <a:rPr lang="en-US" sz="2000" b="1" dirty="0">
                <a:solidFill>
                  <a:srgbClr val="0000FF"/>
                </a:solidFill>
                <a:latin typeface="Courier New"/>
                <a:cs typeface="Courier New"/>
              </a:rPr>
              <a:t> ]</a:t>
            </a:r>
          </a:p>
        </p:txBody>
      </p:sp>
    </p:spTree>
    <p:extLst>
      <p:ext uri="{BB962C8B-B14F-4D97-AF65-F5344CB8AC3E}">
        <p14:creationId xmlns:p14="http://schemas.microsoft.com/office/powerpoint/2010/main" xmlns="" val="3844547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Two-Dimensional Table Example</a:t>
            </a:r>
          </a:p>
        </p:txBody>
      </p:sp>
      <p:sp>
        <p:nvSpPr>
          <p:cNvPr id="130051" name="Rectangle 3"/>
          <p:cNvSpPr>
            <a:spLocks noGrp="1" noChangeArrowheads="1"/>
          </p:cNvSpPr>
          <p:nvPr>
            <p:ph type="body" idx="1"/>
          </p:nvPr>
        </p:nvSpPr>
        <p:spPr>
          <a:xfrm>
            <a:off x="609600" y="1295400"/>
            <a:ext cx="7848600" cy="990600"/>
          </a:xfrm>
        </p:spPr>
        <p:txBody>
          <a:bodyPr/>
          <a:lstStyle/>
          <a:p>
            <a:pPr marL="0" indent="0">
              <a:buFontTx/>
              <a:buNone/>
            </a:pPr>
            <a:r>
              <a:rPr lang="en-US" dirty="0"/>
              <a:t>The following code loads the table element stored in row 1, column 2:</a:t>
            </a:r>
          </a:p>
        </p:txBody>
      </p:sp>
      <p:sp>
        <p:nvSpPr>
          <p:cNvPr id="130052" name="Text Box 4"/>
          <p:cNvSpPr txBox="1">
            <a:spLocks noChangeArrowheads="1"/>
          </p:cNvSpPr>
          <p:nvPr/>
        </p:nvSpPr>
        <p:spPr bwMode="auto">
          <a:xfrm>
            <a:off x="1219200" y="2286000"/>
            <a:ext cx="6324600" cy="212365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2000" b="1" dirty="0" err="1">
                <a:latin typeface="Courier New" charset="0"/>
              </a:rPr>
              <a:t>RowNumber</a:t>
            </a:r>
            <a:r>
              <a:rPr lang="en-US" sz="2000" b="1" dirty="0">
                <a:latin typeface="Courier New" charset="0"/>
              </a:rPr>
              <a:t> = 1</a:t>
            </a:r>
          </a:p>
          <a:p>
            <a:r>
              <a:rPr lang="en-US" sz="2000" b="1" dirty="0" err="1">
                <a:latin typeface="Courier New" charset="0"/>
              </a:rPr>
              <a:t>ColumnNumber</a:t>
            </a:r>
            <a:r>
              <a:rPr lang="en-US" sz="2000" b="1" dirty="0">
                <a:latin typeface="Courier New" charset="0"/>
              </a:rPr>
              <a:t> = 2</a:t>
            </a:r>
          </a:p>
          <a:p>
            <a:endParaRPr lang="en-US" sz="2000" b="1" dirty="0">
              <a:latin typeface="Courier New" charset="0"/>
            </a:endParaRPr>
          </a:p>
          <a:p>
            <a:r>
              <a:rPr lang="en-US" sz="2000" b="1" dirty="0" err="1">
                <a:latin typeface="Courier New" charset="0"/>
              </a:rPr>
              <a:t>mov</a:t>
            </a:r>
            <a:r>
              <a:rPr lang="en-US" sz="2000" b="1" dirty="0">
                <a:latin typeface="Courier New" charset="0"/>
              </a:rPr>
              <a:t> </a:t>
            </a:r>
            <a:r>
              <a:rPr lang="en-US" sz="2000" b="1" dirty="0" err="1">
                <a:latin typeface="Courier New" charset="0"/>
              </a:rPr>
              <a:t>ebx,NumCols</a:t>
            </a:r>
            <a:r>
              <a:rPr lang="en-US" sz="2000" b="1" dirty="0">
                <a:latin typeface="Courier New" charset="0"/>
              </a:rPr>
              <a:t> * </a:t>
            </a:r>
            <a:r>
              <a:rPr lang="en-US" sz="2000" b="1" dirty="0" err="1">
                <a:latin typeface="Courier New" charset="0"/>
              </a:rPr>
              <a:t>RowNumber</a:t>
            </a:r>
            <a:endParaRPr lang="en-US" sz="2000" b="1" dirty="0">
              <a:latin typeface="Courier New" charset="0"/>
            </a:endParaRPr>
          </a:p>
          <a:p>
            <a:r>
              <a:rPr lang="en-US" sz="2000" b="1" dirty="0" err="1">
                <a:latin typeface="Courier New" charset="0"/>
              </a:rPr>
              <a:t>mov</a:t>
            </a:r>
            <a:r>
              <a:rPr lang="en-US" sz="2000" b="1" dirty="0">
                <a:latin typeface="Courier New" charset="0"/>
              </a:rPr>
              <a:t> </a:t>
            </a:r>
            <a:r>
              <a:rPr lang="en-US" sz="2000" b="1" dirty="0" err="1">
                <a:latin typeface="Courier New" charset="0"/>
              </a:rPr>
              <a:t>esi,ColumnNumber</a:t>
            </a:r>
            <a:endParaRPr lang="en-US" sz="2000" b="1" dirty="0">
              <a:latin typeface="Courier New" charset="0"/>
            </a:endParaRPr>
          </a:p>
          <a:p>
            <a:r>
              <a:rPr lang="en-US" sz="2000" b="1" dirty="0" err="1">
                <a:latin typeface="Courier New" charset="0"/>
              </a:rPr>
              <a:t>mov</a:t>
            </a:r>
            <a:r>
              <a:rPr lang="en-US" sz="2000" b="1" dirty="0">
                <a:latin typeface="Courier New" charset="0"/>
              </a:rPr>
              <a:t> </a:t>
            </a:r>
            <a:r>
              <a:rPr lang="en-US" sz="2000" b="1" dirty="0" err="1">
                <a:latin typeface="Courier New" charset="0"/>
              </a:rPr>
              <a:t>al,table</a:t>
            </a:r>
            <a:r>
              <a:rPr lang="en-US" sz="2000" b="1" dirty="0">
                <a:latin typeface="Courier New" charset="0"/>
              </a:rPr>
              <a:t>[</a:t>
            </a:r>
            <a:r>
              <a:rPr lang="en-US" sz="2000" b="1" dirty="0" err="1">
                <a:latin typeface="Courier New" charset="0"/>
              </a:rPr>
              <a:t>ebx</a:t>
            </a:r>
            <a:r>
              <a:rPr lang="en-US" sz="2000" b="1" dirty="0">
                <a:latin typeface="Courier New" charset="0"/>
              </a:rPr>
              <a:t> + </a:t>
            </a:r>
            <a:r>
              <a:rPr lang="en-US" sz="2000" b="1" dirty="0" err="1">
                <a:latin typeface="Courier New" charset="0"/>
              </a:rPr>
              <a:t>esi</a:t>
            </a:r>
            <a:r>
              <a:rPr lang="en-US" sz="2000" b="1" dirty="0">
                <a:latin typeface="Courier New" charset="0"/>
              </a:rPr>
              <a:t>]</a:t>
            </a:r>
          </a:p>
        </p:txBody>
      </p:sp>
      <p:graphicFrame>
        <p:nvGraphicFramePr>
          <p:cNvPr id="130055" name="Object 7"/>
          <p:cNvGraphicFramePr>
            <a:graphicFrameLocks noChangeAspect="1"/>
          </p:cNvGraphicFramePr>
          <p:nvPr>
            <p:extLst>
              <p:ext uri="{D42A27DB-BD31-4B8C-83A1-F6EECF244321}">
                <p14:modId xmlns:p14="http://schemas.microsoft.com/office/powerpoint/2010/main" xmlns="" val="2647468753"/>
              </p:ext>
            </p:extLst>
          </p:nvPr>
        </p:nvGraphicFramePr>
        <p:xfrm>
          <a:off x="516424" y="4802188"/>
          <a:ext cx="8322776" cy="1522412"/>
        </p:xfrm>
        <a:graphic>
          <a:graphicData uri="http://schemas.openxmlformats.org/presentationml/2006/ole">
            <p:oleObj spid="_x0000_s104524" name="VISIO" r:id="rId3" imgW="3621024" imgH="676656" progId="">
              <p:embed/>
            </p:oleObj>
          </a:graphicData>
        </a:graphic>
      </p:graphicFrame>
    </p:spTree>
    <p:extLst>
      <p:ext uri="{BB962C8B-B14F-4D97-AF65-F5344CB8AC3E}">
        <p14:creationId xmlns:p14="http://schemas.microsoft.com/office/powerpoint/2010/main" xmlns="" val="1241638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Sorting </a:t>
            </a:r>
            <a:r>
              <a:rPr lang="en-US" dirty="0"/>
              <a:t>Integer Arrays</a:t>
            </a:r>
          </a:p>
        </p:txBody>
      </p:sp>
      <p:sp>
        <p:nvSpPr>
          <p:cNvPr id="94211" name="Rectangle 3"/>
          <p:cNvSpPr>
            <a:spLocks noGrp="1" noChangeArrowheads="1"/>
          </p:cNvSpPr>
          <p:nvPr>
            <p:ph type="body" idx="1"/>
          </p:nvPr>
        </p:nvSpPr>
        <p:spPr>
          <a:xfrm>
            <a:off x="838200" y="1524000"/>
            <a:ext cx="7543800" cy="3886200"/>
          </a:xfrm>
        </p:spPr>
        <p:txBody>
          <a:bodyPr>
            <a:normAutofit/>
          </a:bodyPr>
          <a:lstStyle/>
          <a:p>
            <a:pPr>
              <a:spcBef>
                <a:spcPts val="2000"/>
              </a:spcBef>
            </a:pPr>
            <a:r>
              <a:rPr lang="en-US" sz="2800" dirty="0"/>
              <a:t>Bubble Sort</a:t>
            </a:r>
          </a:p>
          <a:p>
            <a:pPr lvl="1">
              <a:spcBef>
                <a:spcPts val="2000"/>
              </a:spcBef>
            </a:pPr>
            <a:r>
              <a:rPr lang="en-US" sz="2400" dirty="0"/>
              <a:t>A simple sorting algorithm that works well for small </a:t>
            </a:r>
            <a:r>
              <a:rPr lang="en-US" sz="2400" dirty="0" smtClean="0"/>
              <a:t>arrays</a:t>
            </a:r>
            <a:endParaRPr lang="en-US" sz="2400" dirty="0"/>
          </a:p>
        </p:txBody>
      </p:sp>
    </p:spTree>
    <p:extLst>
      <p:ext uri="{BB962C8B-B14F-4D97-AF65-F5344CB8AC3E}">
        <p14:creationId xmlns:p14="http://schemas.microsoft.com/office/powerpoint/2010/main" xmlns="" val="3086663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26: </a:t>
            </a:r>
            <a:r>
              <a:rPr lang="en-US" dirty="0"/>
              <a:t>Review</a:t>
            </a:r>
          </a:p>
        </p:txBody>
      </p:sp>
      <p:sp>
        <p:nvSpPr>
          <p:cNvPr id="3" name="Content Placeholder 2"/>
          <p:cNvSpPr>
            <a:spLocks noGrp="1"/>
          </p:cNvSpPr>
          <p:nvPr>
            <p:ph idx="1"/>
          </p:nvPr>
        </p:nvSpPr>
        <p:spPr>
          <a:xfrm>
            <a:off x="1066800" y="1066800"/>
            <a:ext cx="7543800" cy="5410200"/>
          </a:xfrm>
        </p:spPr>
        <p:txBody>
          <a:bodyPr>
            <a:noAutofit/>
          </a:bodyPr>
          <a:lstStyle/>
          <a:p>
            <a:pPr marL="0" indent="0">
              <a:spcBef>
                <a:spcPts val="1272"/>
              </a:spcBef>
              <a:buNone/>
            </a:pPr>
            <a:r>
              <a:rPr lang="en-US" sz="2800" b="1" dirty="0"/>
              <a:t>Assembly Implementation of</a:t>
            </a:r>
            <a:r>
              <a:rPr lang="en-US" sz="2800" b="1" dirty="0" smtClean="0"/>
              <a:t>:</a:t>
            </a:r>
          </a:p>
          <a:p>
            <a:pPr>
              <a:spcBef>
                <a:spcPts val="1272"/>
              </a:spcBef>
            </a:pPr>
            <a:r>
              <a:rPr lang="en-US" sz="2800" dirty="0" smtClean="0"/>
              <a:t>Stack </a:t>
            </a:r>
            <a:r>
              <a:rPr lang="en-US" sz="2800" dirty="0"/>
              <a:t>Parameters</a:t>
            </a:r>
          </a:p>
          <a:p>
            <a:pPr lvl="1">
              <a:spcBef>
                <a:spcPts val="1272"/>
              </a:spcBef>
            </a:pPr>
            <a:r>
              <a:rPr lang="en-US" sz="2400" dirty="0" smtClean="0"/>
              <a:t>INVOKE </a:t>
            </a:r>
            <a:r>
              <a:rPr lang="en-US" sz="2400" dirty="0"/>
              <a:t>Directive</a:t>
            </a:r>
          </a:p>
          <a:p>
            <a:pPr lvl="1">
              <a:spcBef>
                <a:spcPts val="1272"/>
              </a:spcBef>
            </a:pPr>
            <a:r>
              <a:rPr lang="en-US" sz="2400" dirty="0"/>
              <a:t>PROC Directive</a:t>
            </a:r>
          </a:p>
          <a:p>
            <a:pPr lvl="1">
              <a:spcBef>
                <a:spcPts val="1272"/>
              </a:spcBef>
            </a:pPr>
            <a:r>
              <a:rPr lang="en-US" sz="2400" dirty="0"/>
              <a:t>PROTO Directive</a:t>
            </a:r>
          </a:p>
          <a:p>
            <a:pPr lvl="1">
              <a:spcBef>
                <a:spcPts val="1272"/>
              </a:spcBef>
            </a:pPr>
            <a:r>
              <a:rPr lang="en-US" sz="2400" dirty="0"/>
              <a:t>Passing by Value or by Reference</a:t>
            </a:r>
          </a:p>
          <a:p>
            <a:pPr lvl="1">
              <a:spcBef>
                <a:spcPts val="1272"/>
              </a:spcBef>
            </a:pPr>
            <a:r>
              <a:rPr lang="en-US" sz="2400" dirty="0" smtClean="0"/>
              <a:t>Example</a:t>
            </a:r>
            <a:r>
              <a:rPr lang="en-US" sz="2400" dirty="0"/>
              <a:t>: Exchanging Two </a:t>
            </a:r>
            <a:r>
              <a:rPr lang="en-US" sz="2400" dirty="0" smtClean="0"/>
              <a:t>Integers</a:t>
            </a:r>
            <a:endParaRPr lang="en-US" sz="2400" dirty="0"/>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Bubble Sort</a:t>
            </a:r>
            <a:endParaRPr lang="en-US" sz="2400"/>
          </a:p>
        </p:txBody>
      </p:sp>
      <p:graphicFrame>
        <p:nvGraphicFramePr>
          <p:cNvPr id="95236" name="Object 4"/>
          <p:cNvGraphicFramePr>
            <a:graphicFrameLocks noChangeAspect="1"/>
          </p:cNvGraphicFramePr>
          <p:nvPr>
            <p:extLst>
              <p:ext uri="{D42A27DB-BD31-4B8C-83A1-F6EECF244321}">
                <p14:modId xmlns:p14="http://schemas.microsoft.com/office/powerpoint/2010/main" xmlns="" val="2244162091"/>
              </p:ext>
            </p:extLst>
          </p:nvPr>
        </p:nvGraphicFramePr>
        <p:xfrm>
          <a:off x="304292" y="2133600"/>
          <a:ext cx="8534908" cy="4495800"/>
        </p:xfrm>
        <a:graphic>
          <a:graphicData uri="http://schemas.openxmlformats.org/presentationml/2006/ole">
            <p:oleObj spid="_x0000_s106572" name="VISIO" r:id="rId3" imgW="3593592" imgH="1933956" progId="">
              <p:embed/>
            </p:oleObj>
          </a:graphicData>
        </a:graphic>
      </p:graphicFrame>
      <p:sp>
        <p:nvSpPr>
          <p:cNvPr id="95237" name="Text Box 5"/>
          <p:cNvSpPr txBox="1">
            <a:spLocks noChangeArrowheads="1"/>
          </p:cNvSpPr>
          <p:nvPr/>
        </p:nvSpPr>
        <p:spPr bwMode="auto">
          <a:xfrm>
            <a:off x="533400" y="914400"/>
            <a:ext cx="8229600" cy="1138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800" dirty="0">
                <a:latin typeface="Arial"/>
                <a:cs typeface="Arial"/>
              </a:rPr>
              <a:t>Each pair of adjacent values is compared, and exchanged if the values are not ordered correctly:</a:t>
            </a:r>
          </a:p>
        </p:txBody>
      </p:sp>
    </p:spTree>
    <p:extLst>
      <p:ext uri="{BB962C8B-B14F-4D97-AF65-F5344CB8AC3E}">
        <p14:creationId xmlns:p14="http://schemas.microsoft.com/office/powerpoint/2010/main" xmlns="" val="863134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Bubble Sort Pseudocode</a:t>
            </a:r>
          </a:p>
        </p:txBody>
      </p:sp>
      <p:sp>
        <p:nvSpPr>
          <p:cNvPr id="131075" name="Text Box 3"/>
          <p:cNvSpPr txBox="1">
            <a:spLocks noChangeArrowheads="1"/>
          </p:cNvSpPr>
          <p:nvPr/>
        </p:nvSpPr>
        <p:spPr bwMode="auto">
          <a:xfrm>
            <a:off x="685800" y="990600"/>
            <a:ext cx="78486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000" b="1" dirty="0">
                <a:solidFill>
                  <a:srgbClr val="0000FF"/>
                </a:solidFill>
                <a:latin typeface="Arial"/>
                <a:cs typeface="Arial"/>
              </a:rPr>
              <a:t>N</a:t>
            </a:r>
            <a:r>
              <a:rPr lang="en-US" sz="2000" dirty="0">
                <a:latin typeface="Arial"/>
                <a:cs typeface="Arial"/>
              </a:rPr>
              <a:t> = </a:t>
            </a:r>
            <a:r>
              <a:rPr lang="en-US" sz="2000" i="1" dirty="0">
                <a:latin typeface="Arial"/>
                <a:cs typeface="Arial"/>
              </a:rPr>
              <a:t>array size</a:t>
            </a:r>
            <a:r>
              <a:rPr lang="en-US" sz="2000" dirty="0">
                <a:latin typeface="Arial"/>
                <a:cs typeface="Arial"/>
              </a:rPr>
              <a:t>, </a:t>
            </a:r>
            <a:r>
              <a:rPr lang="en-US" sz="2000" b="1" dirty="0">
                <a:solidFill>
                  <a:srgbClr val="0000FF"/>
                </a:solidFill>
                <a:latin typeface="Arial"/>
                <a:cs typeface="Arial"/>
              </a:rPr>
              <a:t>cx1</a:t>
            </a:r>
            <a:r>
              <a:rPr lang="en-US" sz="2000" dirty="0">
                <a:latin typeface="Arial"/>
                <a:cs typeface="Arial"/>
              </a:rPr>
              <a:t> = </a:t>
            </a:r>
            <a:r>
              <a:rPr lang="en-US" sz="2000" i="1" dirty="0">
                <a:latin typeface="Arial"/>
                <a:cs typeface="Arial"/>
              </a:rPr>
              <a:t>outer loop counter</a:t>
            </a:r>
            <a:r>
              <a:rPr lang="en-US" sz="2000" dirty="0">
                <a:latin typeface="Arial"/>
                <a:cs typeface="Arial"/>
              </a:rPr>
              <a:t>, </a:t>
            </a:r>
            <a:r>
              <a:rPr lang="en-US" sz="2000" b="1" dirty="0">
                <a:solidFill>
                  <a:srgbClr val="0000FF"/>
                </a:solidFill>
                <a:latin typeface="Arial"/>
                <a:cs typeface="Arial"/>
              </a:rPr>
              <a:t>cx2</a:t>
            </a:r>
            <a:r>
              <a:rPr lang="en-US" sz="2000" dirty="0">
                <a:latin typeface="Arial"/>
                <a:cs typeface="Arial"/>
              </a:rPr>
              <a:t> = </a:t>
            </a:r>
            <a:r>
              <a:rPr lang="en-US" sz="2000" i="1" dirty="0">
                <a:latin typeface="Arial"/>
                <a:cs typeface="Arial"/>
              </a:rPr>
              <a:t>inner loop counter</a:t>
            </a:r>
            <a:r>
              <a:rPr lang="en-US" sz="2000" dirty="0">
                <a:latin typeface="Arial"/>
                <a:cs typeface="Arial"/>
              </a:rPr>
              <a:t>:</a:t>
            </a:r>
          </a:p>
        </p:txBody>
      </p:sp>
      <p:sp>
        <p:nvSpPr>
          <p:cNvPr id="131076" name="Text Box 4"/>
          <p:cNvSpPr txBox="1">
            <a:spLocks noChangeArrowheads="1"/>
          </p:cNvSpPr>
          <p:nvPr/>
        </p:nvSpPr>
        <p:spPr bwMode="auto">
          <a:xfrm>
            <a:off x="1219200" y="1905000"/>
            <a:ext cx="7086600" cy="458587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000" b="1" dirty="0">
                <a:latin typeface="Courier New" charset="0"/>
              </a:rPr>
              <a:t>cx1 = N - 1</a:t>
            </a:r>
          </a:p>
          <a:p>
            <a:r>
              <a:rPr lang="en-US" sz="2000" b="1" dirty="0">
                <a:latin typeface="Courier New" charset="0"/>
              </a:rPr>
              <a:t>while( cx1 &gt; 0 )</a:t>
            </a:r>
          </a:p>
          <a:p>
            <a:r>
              <a:rPr lang="en-US" sz="2000" b="1" dirty="0">
                <a:latin typeface="Courier New" charset="0"/>
              </a:rPr>
              <a:t>{</a:t>
            </a:r>
          </a:p>
          <a:p>
            <a:r>
              <a:rPr lang="en-US" sz="2000" b="1" dirty="0">
                <a:latin typeface="Courier New" charset="0"/>
              </a:rPr>
              <a:t>  </a:t>
            </a:r>
            <a:r>
              <a:rPr lang="en-US" sz="2000" b="1" dirty="0" err="1">
                <a:latin typeface="Courier New" charset="0"/>
              </a:rPr>
              <a:t>esi</a:t>
            </a:r>
            <a:r>
              <a:rPr lang="en-US" sz="2000" b="1" dirty="0">
                <a:latin typeface="Courier New" charset="0"/>
              </a:rPr>
              <a:t> = </a:t>
            </a:r>
            <a:r>
              <a:rPr lang="en-US" sz="2000" b="1" dirty="0" err="1">
                <a:latin typeface="Courier New" charset="0"/>
              </a:rPr>
              <a:t>addr</a:t>
            </a:r>
            <a:r>
              <a:rPr lang="en-US" sz="2000" b="1" dirty="0">
                <a:latin typeface="Courier New" charset="0"/>
              </a:rPr>
              <a:t>(array)</a:t>
            </a:r>
          </a:p>
          <a:p>
            <a:r>
              <a:rPr lang="en-US" sz="2000" b="1" dirty="0">
                <a:latin typeface="Courier New" charset="0"/>
              </a:rPr>
              <a:t>  cx2 = cx1</a:t>
            </a:r>
          </a:p>
          <a:p>
            <a:r>
              <a:rPr lang="en-US" sz="2000" b="1" dirty="0">
                <a:latin typeface="Courier New" charset="0"/>
              </a:rPr>
              <a:t>  while( cx2 &gt; 0 )</a:t>
            </a:r>
          </a:p>
          <a:p>
            <a:r>
              <a:rPr lang="en-US" sz="2000" b="1" dirty="0">
                <a:latin typeface="Courier New" charset="0"/>
              </a:rPr>
              <a:t>  {</a:t>
            </a:r>
          </a:p>
          <a:p>
            <a:r>
              <a:rPr lang="en-US" sz="2000" b="1" dirty="0">
                <a:latin typeface="Courier New" charset="0"/>
              </a:rPr>
              <a:t>    if( array[</a:t>
            </a:r>
            <a:r>
              <a:rPr lang="en-US" sz="2000" b="1" dirty="0" err="1">
                <a:latin typeface="Courier New" charset="0"/>
              </a:rPr>
              <a:t>esi</a:t>
            </a:r>
            <a:r>
              <a:rPr lang="en-US" sz="2000" b="1" dirty="0">
                <a:latin typeface="Courier New" charset="0"/>
              </a:rPr>
              <a:t>] &lt; array[esi+4] )</a:t>
            </a:r>
          </a:p>
          <a:p>
            <a:r>
              <a:rPr lang="en-US" sz="2000" b="1" dirty="0">
                <a:latin typeface="Courier New" charset="0"/>
              </a:rPr>
              <a:t>      exchange( array[</a:t>
            </a:r>
            <a:r>
              <a:rPr lang="en-US" sz="2000" b="1" dirty="0" err="1">
                <a:latin typeface="Courier New" charset="0"/>
              </a:rPr>
              <a:t>esi</a:t>
            </a:r>
            <a:r>
              <a:rPr lang="en-US" sz="2000" b="1" dirty="0">
                <a:latin typeface="Courier New" charset="0"/>
              </a:rPr>
              <a:t>], array[esi+4] )</a:t>
            </a:r>
          </a:p>
          <a:p>
            <a:r>
              <a:rPr lang="en-US" sz="2000" b="1" dirty="0">
                <a:latin typeface="Courier New" charset="0"/>
              </a:rPr>
              <a:t>    add esi,4</a:t>
            </a:r>
          </a:p>
          <a:p>
            <a:r>
              <a:rPr lang="en-US" sz="2000" b="1" dirty="0">
                <a:latin typeface="Courier New" charset="0"/>
              </a:rPr>
              <a:t>    </a:t>
            </a:r>
            <a:r>
              <a:rPr lang="en-US" sz="2000" b="1" dirty="0" err="1">
                <a:latin typeface="Courier New" charset="0"/>
              </a:rPr>
              <a:t>dec</a:t>
            </a:r>
            <a:r>
              <a:rPr lang="en-US" sz="2000" b="1" dirty="0">
                <a:latin typeface="Courier New" charset="0"/>
              </a:rPr>
              <a:t> cx2</a:t>
            </a:r>
          </a:p>
          <a:p>
            <a:r>
              <a:rPr lang="en-US" sz="2000" b="1" dirty="0">
                <a:latin typeface="Courier New" charset="0"/>
              </a:rPr>
              <a:t>  }</a:t>
            </a:r>
          </a:p>
          <a:p>
            <a:r>
              <a:rPr lang="en-US" sz="2000" b="1" dirty="0">
                <a:latin typeface="Courier New" charset="0"/>
              </a:rPr>
              <a:t>  </a:t>
            </a:r>
            <a:r>
              <a:rPr lang="en-US" sz="2000" b="1" dirty="0" err="1">
                <a:latin typeface="Courier New" charset="0"/>
              </a:rPr>
              <a:t>dec</a:t>
            </a:r>
            <a:r>
              <a:rPr lang="en-US" sz="2000" b="1" dirty="0">
                <a:latin typeface="Courier New" charset="0"/>
              </a:rPr>
              <a:t> cx1</a:t>
            </a:r>
          </a:p>
          <a:p>
            <a:r>
              <a:rPr lang="en-US" sz="2000" b="1" dirty="0">
                <a:latin typeface="Courier New" charset="0"/>
              </a:rPr>
              <a:t>}</a:t>
            </a:r>
          </a:p>
        </p:txBody>
      </p:sp>
    </p:spTree>
    <p:extLst>
      <p:ext uri="{BB962C8B-B14F-4D97-AF65-F5344CB8AC3E}">
        <p14:creationId xmlns:p14="http://schemas.microsoft.com/office/powerpoint/2010/main" xmlns="" val="158023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Bubble Sort Implementation</a:t>
            </a:r>
          </a:p>
        </p:txBody>
      </p:sp>
      <p:sp>
        <p:nvSpPr>
          <p:cNvPr id="132100" name="Text Box 4"/>
          <p:cNvSpPr txBox="1">
            <a:spLocks noChangeArrowheads="1"/>
          </p:cNvSpPr>
          <p:nvPr/>
        </p:nvSpPr>
        <p:spPr bwMode="auto">
          <a:xfrm>
            <a:off x="685800" y="990600"/>
            <a:ext cx="8001000" cy="5509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568325" algn="l"/>
                <a:tab pos="3200400" algn="l"/>
              </a:tabLst>
              <a:defRPr sz="2400">
                <a:solidFill>
                  <a:schemeClr val="tx1"/>
                </a:solidFill>
                <a:latin typeface="Times New Roman" charset="0"/>
                <a:ea typeface="ＭＳ Ｐゴシック" charset="0"/>
              </a:defRPr>
            </a:lvl1pPr>
            <a:lvl2pPr>
              <a:tabLst>
                <a:tab pos="568325" algn="l"/>
                <a:tab pos="3200400" algn="l"/>
              </a:tabLst>
              <a:defRPr sz="2400">
                <a:solidFill>
                  <a:schemeClr val="tx1"/>
                </a:solidFill>
                <a:latin typeface="Times New Roman" charset="0"/>
                <a:ea typeface="ＭＳ Ｐゴシック" charset="0"/>
              </a:defRPr>
            </a:lvl2pPr>
            <a:lvl3pPr>
              <a:tabLst>
                <a:tab pos="568325" algn="l"/>
                <a:tab pos="3200400" algn="l"/>
              </a:tabLst>
              <a:defRPr sz="2400">
                <a:solidFill>
                  <a:schemeClr val="tx1"/>
                </a:solidFill>
                <a:latin typeface="Times New Roman" charset="0"/>
                <a:ea typeface="ＭＳ Ｐゴシック" charset="0"/>
              </a:defRPr>
            </a:lvl3pPr>
            <a:lvl4pPr>
              <a:tabLst>
                <a:tab pos="568325" algn="l"/>
                <a:tab pos="3200400" algn="l"/>
              </a:tabLst>
              <a:defRPr sz="2400">
                <a:solidFill>
                  <a:schemeClr val="tx1"/>
                </a:solidFill>
                <a:latin typeface="Times New Roman" charset="0"/>
                <a:ea typeface="ＭＳ Ｐゴシック" charset="0"/>
              </a:defRPr>
            </a:lvl4pPr>
            <a:lvl5pPr>
              <a:tabLst>
                <a:tab pos="568325"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568325"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568325"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568325"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568325" algn="l"/>
                <a:tab pos="3200400" algn="l"/>
              </a:tabLst>
              <a:defRPr sz="2400">
                <a:solidFill>
                  <a:schemeClr val="tx1"/>
                </a:solidFill>
                <a:latin typeface="Times New Roman" charset="0"/>
                <a:ea typeface="ＭＳ Ｐゴシック" charset="0"/>
              </a:defRPr>
            </a:lvl9pPr>
          </a:lstStyle>
          <a:p>
            <a:r>
              <a:rPr lang="en-US" sz="2000" b="1" dirty="0" err="1">
                <a:solidFill>
                  <a:srgbClr val="0000FF"/>
                </a:solidFill>
                <a:latin typeface="Courier New" charset="0"/>
              </a:rPr>
              <a:t>BubbleSort</a:t>
            </a:r>
            <a:r>
              <a:rPr lang="en-US" sz="2000" b="1" dirty="0">
                <a:solidFill>
                  <a:srgbClr val="0000FF"/>
                </a:solidFill>
                <a:latin typeface="Courier New" charset="0"/>
              </a:rPr>
              <a:t> PROC USES </a:t>
            </a:r>
            <a:r>
              <a:rPr lang="en-US" sz="2000" b="1" dirty="0" err="1">
                <a:solidFill>
                  <a:srgbClr val="0000FF"/>
                </a:solidFill>
                <a:latin typeface="Courier New" charset="0"/>
              </a:rPr>
              <a:t>eax</a:t>
            </a:r>
            <a:r>
              <a:rPr lang="en-US" sz="2000" b="1" dirty="0">
                <a:solidFill>
                  <a:srgbClr val="0000FF"/>
                </a:solidFill>
                <a:latin typeface="Courier New" charset="0"/>
              </a:rPr>
              <a:t> </a:t>
            </a:r>
            <a:r>
              <a:rPr lang="en-US" sz="2000" b="1" dirty="0" err="1">
                <a:solidFill>
                  <a:srgbClr val="0000FF"/>
                </a:solidFill>
                <a:latin typeface="Courier New" charset="0"/>
              </a:rPr>
              <a:t>ecx</a:t>
            </a:r>
            <a:r>
              <a:rPr lang="en-US" sz="2000" b="1" dirty="0">
                <a:solidFill>
                  <a:srgbClr val="0000FF"/>
                </a:solidFill>
                <a:latin typeface="Courier New" charset="0"/>
              </a:rPr>
              <a:t> </a:t>
            </a:r>
            <a:r>
              <a:rPr lang="en-US" sz="2000" b="1" dirty="0" err="1">
                <a:solidFill>
                  <a:srgbClr val="0000FF"/>
                </a:solidFill>
                <a:latin typeface="Courier New" charset="0"/>
              </a:rPr>
              <a:t>esi</a:t>
            </a:r>
            <a:r>
              <a:rPr lang="en-US" sz="2000" b="1" dirty="0">
                <a:solidFill>
                  <a:srgbClr val="0000FF"/>
                </a:solidFill>
                <a:latin typeface="Courier New" charset="0"/>
              </a:rPr>
              <a:t>,</a:t>
            </a:r>
          </a:p>
          <a:p>
            <a:r>
              <a:rPr lang="en-US" sz="2000" b="1" dirty="0">
                <a:solidFill>
                  <a:srgbClr val="0000FF"/>
                </a:solidFill>
                <a:latin typeface="Courier New" charset="0"/>
              </a:rPr>
              <a:t>	</a:t>
            </a:r>
            <a:r>
              <a:rPr lang="en-US" sz="2000" b="1" dirty="0" err="1">
                <a:solidFill>
                  <a:srgbClr val="0000FF"/>
                </a:solidFill>
                <a:latin typeface="Courier New" charset="0"/>
              </a:rPr>
              <a:t>pArray:PTR</a:t>
            </a:r>
            <a:r>
              <a:rPr lang="en-US" sz="2000" b="1" dirty="0">
                <a:solidFill>
                  <a:srgbClr val="0000FF"/>
                </a:solidFill>
                <a:latin typeface="Courier New" charset="0"/>
              </a:rPr>
              <a:t> </a:t>
            </a:r>
            <a:r>
              <a:rPr lang="en-US" sz="2000" b="1" dirty="0" err="1">
                <a:solidFill>
                  <a:srgbClr val="0000FF"/>
                </a:solidFill>
                <a:latin typeface="Courier New" charset="0"/>
              </a:rPr>
              <a:t>DWORD,Count:DWORD</a:t>
            </a:r>
            <a:endParaRPr lang="en-US" sz="2000" b="1" dirty="0">
              <a:solidFill>
                <a:srgbClr val="0000FF"/>
              </a:solidFill>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ecx,Count</a:t>
            </a:r>
            <a:endParaRPr lang="en-US" sz="2000" b="1" dirty="0">
              <a:latin typeface="Courier New" charset="0"/>
            </a:endParaRPr>
          </a:p>
          <a:p>
            <a:r>
              <a:rPr lang="en-US" sz="2000" b="1" dirty="0">
                <a:latin typeface="Courier New" charset="0"/>
              </a:rPr>
              <a:t>	</a:t>
            </a:r>
            <a:r>
              <a:rPr lang="en-US" sz="2000" b="1" dirty="0" err="1">
                <a:latin typeface="Courier New" charset="0"/>
              </a:rPr>
              <a:t>dec</a:t>
            </a:r>
            <a:r>
              <a:rPr lang="en-US" sz="2000" b="1" dirty="0">
                <a:latin typeface="Courier New" charset="0"/>
              </a:rPr>
              <a:t>  </a:t>
            </a:r>
            <a:r>
              <a:rPr lang="en-US" sz="2000" b="1" dirty="0" err="1">
                <a:latin typeface="Courier New" charset="0"/>
              </a:rPr>
              <a:t>ecx</a:t>
            </a:r>
            <a:r>
              <a:rPr lang="en-US" sz="2000" b="1" dirty="0">
                <a:latin typeface="Courier New" charset="0"/>
              </a:rPr>
              <a:t>	; decrement count by 1</a:t>
            </a:r>
          </a:p>
          <a:p>
            <a:r>
              <a:rPr lang="en-US" sz="2000" b="1" dirty="0">
                <a:latin typeface="Courier New" charset="0"/>
              </a:rPr>
              <a:t>L1:	push </a:t>
            </a:r>
            <a:r>
              <a:rPr lang="en-US" sz="2000" b="1" dirty="0" err="1">
                <a:latin typeface="Courier New" charset="0"/>
              </a:rPr>
              <a:t>ecx</a:t>
            </a:r>
            <a:r>
              <a:rPr lang="en-US" sz="2000" b="1" dirty="0">
                <a:latin typeface="Courier New" charset="0"/>
              </a:rPr>
              <a:t>	; save outer loop count</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esi,pArray</a:t>
            </a:r>
            <a:r>
              <a:rPr lang="en-US" sz="2000" b="1" dirty="0">
                <a:latin typeface="Courier New" charset="0"/>
              </a:rPr>
              <a:t>	; point to first value</a:t>
            </a:r>
          </a:p>
          <a:p>
            <a:r>
              <a:rPr lang="en-US" sz="2000" b="1" dirty="0">
                <a:latin typeface="Courier New" charset="0"/>
              </a:rPr>
              <a:t>L2:	</a:t>
            </a:r>
            <a:r>
              <a:rPr lang="en-US" sz="2000" b="1" dirty="0" err="1">
                <a:latin typeface="Courier New" charset="0"/>
              </a:rPr>
              <a:t>mov</a:t>
            </a:r>
            <a:r>
              <a:rPr lang="en-US" sz="2000" b="1" dirty="0">
                <a:latin typeface="Courier New" charset="0"/>
              </a:rPr>
              <a:t>  </a:t>
            </a:r>
            <a:r>
              <a:rPr lang="en-US" sz="2000" b="1" dirty="0" err="1">
                <a:latin typeface="Courier New" charset="0"/>
              </a:rPr>
              <a:t>eax</a:t>
            </a:r>
            <a:r>
              <a:rPr lang="en-US" sz="2000" b="1" dirty="0">
                <a:latin typeface="Courier New" charset="0"/>
              </a:rPr>
              <a:t>,[</a:t>
            </a:r>
            <a:r>
              <a:rPr lang="en-US" sz="2000" b="1" dirty="0" err="1">
                <a:latin typeface="Courier New" charset="0"/>
              </a:rPr>
              <a:t>esi</a:t>
            </a:r>
            <a:r>
              <a:rPr lang="en-US" sz="2000" b="1" dirty="0">
                <a:latin typeface="Courier New" charset="0"/>
              </a:rPr>
              <a:t>]	; get array value</a:t>
            </a:r>
          </a:p>
          <a:p>
            <a:r>
              <a:rPr lang="en-US" sz="2000" b="1" dirty="0">
                <a:latin typeface="Courier New" charset="0"/>
              </a:rPr>
              <a:t>	</a:t>
            </a:r>
            <a:r>
              <a:rPr lang="en-US" sz="2000" b="1" dirty="0" err="1">
                <a:latin typeface="Courier New" charset="0"/>
              </a:rPr>
              <a:t>cmp</a:t>
            </a:r>
            <a:r>
              <a:rPr lang="en-US" sz="2000" b="1" dirty="0">
                <a:latin typeface="Courier New" charset="0"/>
              </a:rPr>
              <a:t>  [esi+4],</a:t>
            </a:r>
            <a:r>
              <a:rPr lang="en-US" sz="2000" b="1" dirty="0" err="1">
                <a:latin typeface="Courier New" charset="0"/>
              </a:rPr>
              <a:t>eax</a:t>
            </a:r>
            <a:r>
              <a:rPr lang="en-US" sz="2000" b="1" dirty="0">
                <a:latin typeface="Courier New" charset="0"/>
              </a:rPr>
              <a:t>	; compare a pair of values</a:t>
            </a:r>
          </a:p>
          <a:p>
            <a:r>
              <a:rPr lang="en-US" sz="2000" b="1" dirty="0">
                <a:latin typeface="Courier New" charset="0"/>
              </a:rPr>
              <a:t>	</a:t>
            </a:r>
            <a:r>
              <a:rPr lang="en-US" sz="2000" b="1" dirty="0" err="1">
                <a:latin typeface="Courier New" charset="0"/>
              </a:rPr>
              <a:t>jge</a:t>
            </a:r>
            <a:r>
              <a:rPr lang="en-US" sz="2000" b="1" dirty="0">
                <a:latin typeface="Courier New" charset="0"/>
              </a:rPr>
              <a:t>  L3	; if [</a:t>
            </a:r>
            <a:r>
              <a:rPr lang="en-US" sz="2000" b="1" dirty="0" err="1">
                <a:latin typeface="Courier New" charset="0"/>
              </a:rPr>
              <a:t>esi</a:t>
            </a:r>
            <a:r>
              <a:rPr lang="en-US" sz="2000" b="1" dirty="0">
                <a:latin typeface="Courier New" charset="0"/>
              </a:rPr>
              <a:t>] &lt;= [</a:t>
            </a:r>
            <a:r>
              <a:rPr lang="en-US" sz="2000" b="1" dirty="0" err="1">
                <a:latin typeface="Courier New" charset="0"/>
              </a:rPr>
              <a:t>edi</a:t>
            </a:r>
            <a:r>
              <a:rPr lang="en-US" sz="2000" b="1" dirty="0">
                <a:latin typeface="Courier New" charset="0"/>
              </a:rPr>
              <a:t>], skip</a:t>
            </a:r>
          </a:p>
          <a:p>
            <a:r>
              <a:rPr lang="en-US" sz="2000" b="1" dirty="0">
                <a:latin typeface="Courier New" charset="0"/>
              </a:rPr>
              <a:t>	</a:t>
            </a:r>
            <a:r>
              <a:rPr lang="en-US" sz="2000" b="1" dirty="0" err="1">
                <a:latin typeface="Courier New" charset="0"/>
              </a:rPr>
              <a:t>xchg</a:t>
            </a:r>
            <a:r>
              <a:rPr lang="en-US" sz="2000" b="1" dirty="0">
                <a:latin typeface="Courier New" charset="0"/>
              </a:rPr>
              <a:t> </a:t>
            </a:r>
            <a:r>
              <a:rPr lang="en-US" sz="2000" b="1" dirty="0" err="1">
                <a:latin typeface="Courier New" charset="0"/>
              </a:rPr>
              <a:t>eax</a:t>
            </a:r>
            <a:r>
              <a:rPr lang="en-US" sz="2000" b="1" dirty="0">
                <a:latin typeface="Courier New" charset="0"/>
              </a:rPr>
              <a:t>,[esi+4]	; else exchange the pair</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a:t>
            </a:r>
            <a:r>
              <a:rPr lang="en-US" sz="2000" b="1" dirty="0">
                <a:latin typeface="Courier New" charset="0"/>
              </a:rPr>
              <a:t>],</a:t>
            </a:r>
            <a:r>
              <a:rPr lang="en-US" sz="2000" b="1" dirty="0" err="1">
                <a:latin typeface="Courier New" charset="0"/>
              </a:rPr>
              <a:t>eax</a:t>
            </a:r>
            <a:endParaRPr lang="en-US" sz="2000" b="1" dirty="0">
              <a:latin typeface="Courier New" charset="0"/>
            </a:endParaRPr>
          </a:p>
          <a:p>
            <a:r>
              <a:rPr lang="en-US" sz="2000" b="1" dirty="0">
                <a:latin typeface="Courier New" charset="0"/>
              </a:rPr>
              <a:t>L3:	add  esi,4	; move both pointers forward</a:t>
            </a:r>
          </a:p>
          <a:p>
            <a:r>
              <a:rPr lang="en-US" sz="2000" b="1" dirty="0">
                <a:latin typeface="Courier New" charset="0"/>
              </a:rPr>
              <a:t>	loop L2	; inner loop</a:t>
            </a:r>
          </a:p>
          <a:p>
            <a:r>
              <a:rPr lang="en-US" sz="2000" b="1" dirty="0">
                <a:latin typeface="Courier New" charset="0"/>
              </a:rPr>
              <a:t>	pop  </a:t>
            </a:r>
            <a:r>
              <a:rPr lang="en-US" sz="2000" b="1" dirty="0" err="1">
                <a:latin typeface="Courier New" charset="0"/>
              </a:rPr>
              <a:t>ecx</a:t>
            </a:r>
            <a:r>
              <a:rPr lang="en-US" sz="2000" b="1" dirty="0">
                <a:latin typeface="Courier New" charset="0"/>
              </a:rPr>
              <a:t>	; retrieve outer loop count</a:t>
            </a:r>
          </a:p>
          <a:p>
            <a:r>
              <a:rPr lang="en-US" sz="2000" b="1" dirty="0">
                <a:latin typeface="Courier New" charset="0"/>
              </a:rPr>
              <a:t>	loop L1	; else repeat outer loop</a:t>
            </a:r>
          </a:p>
          <a:p>
            <a:r>
              <a:rPr lang="en-US" sz="2000" b="1" dirty="0">
                <a:latin typeface="Courier New" charset="0"/>
              </a:rPr>
              <a:t>L4:	ret</a:t>
            </a:r>
          </a:p>
          <a:p>
            <a:r>
              <a:rPr lang="en-US" sz="2000" b="1" dirty="0" err="1">
                <a:latin typeface="Courier New" charset="0"/>
              </a:rPr>
              <a:t>BubbleSort</a:t>
            </a:r>
            <a:r>
              <a:rPr lang="en-US" sz="2000" b="1" dirty="0">
                <a:latin typeface="Courier New" charset="0"/>
              </a:rPr>
              <a:t> ENDP</a:t>
            </a:r>
          </a:p>
        </p:txBody>
      </p:sp>
    </p:spTree>
    <p:extLst>
      <p:ext uri="{BB962C8B-B14F-4D97-AF65-F5344CB8AC3E}">
        <p14:creationId xmlns:p14="http://schemas.microsoft.com/office/powerpoint/2010/main" xmlns="" val="2885354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Structures - Overview</a:t>
            </a:r>
          </a:p>
        </p:txBody>
      </p:sp>
      <p:sp>
        <p:nvSpPr>
          <p:cNvPr id="78851" name="Rectangle 3"/>
          <p:cNvSpPr>
            <a:spLocks noGrp="1" noChangeArrowheads="1"/>
          </p:cNvSpPr>
          <p:nvPr>
            <p:ph type="body" idx="1"/>
          </p:nvPr>
        </p:nvSpPr>
        <p:spPr>
          <a:xfrm>
            <a:off x="1828800" y="1600200"/>
            <a:ext cx="6096000" cy="3352800"/>
          </a:xfrm>
        </p:spPr>
        <p:txBody>
          <a:bodyPr>
            <a:normAutofit/>
          </a:bodyPr>
          <a:lstStyle/>
          <a:p>
            <a:r>
              <a:rPr lang="en-US" sz="2800" dirty="0"/>
              <a:t>Defining Structures</a:t>
            </a:r>
          </a:p>
          <a:p>
            <a:r>
              <a:rPr lang="en-US" sz="2800" dirty="0"/>
              <a:t>Declaring Structure Variables</a:t>
            </a:r>
          </a:p>
          <a:p>
            <a:r>
              <a:rPr lang="en-US" sz="2800" dirty="0"/>
              <a:t>Referencing Structure </a:t>
            </a:r>
            <a:r>
              <a:rPr lang="en-US" sz="2800" dirty="0" smtClean="0"/>
              <a:t>Variables</a:t>
            </a:r>
            <a:endParaRPr lang="en-US" sz="2800" dirty="0"/>
          </a:p>
        </p:txBody>
      </p:sp>
    </p:spTree>
    <p:extLst>
      <p:ext uri="{BB962C8B-B14F-4D97-AF65-F5344CB8AC3E}">
        <p14:creationId xmlns:p14="http://schemas.microsoft.com/office/powerpoint/2010/main" xmlns="" val="19444119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Structure</a:t>
            </a:r>
          </a:p>
        </p:txBody>
      </p:sp>
      <p:sp>
        <p:nvSpPr>
          <p:cNvPr id="79875" name="Rectangle 3"/>
          <p:cNvSpPr>
            <a:spLocks noGrp="1" noChangeArrowheads="1"/>
          </p:cNvSpPr>
          <p:nvPr>
            <p:ph type="body" idx="1"/>
          </p:nvPr>
        </p:nvSpPr>
        <p:spPr>
          <a:xfrm>
            <a:off x="762000" y="1371600"/>
            <a:ext cx="7772400" cy="5105400"/>
          </a:xfrm>
        </p:spPr>
        <p:txBody>
          <a:bodyPr>
            <a:normAutofit/>
          </a:bodyPr>
          <a:lstStyle/>
          <a:p>
            <a:pPr>
              <a:spcBef>
                <a:spcPts val="1500"/>
              </a:spcBef>
            </a:pPr>
            <a:r>
              <a:rPr lang="en-US" dirty="0"/>
              <a:t>A template or pattern given to a logically related group of variables. </a:t>
            </a:r>
          </a:p>
          <a:p>
            <a:pPr>
              <a:spcBef>
                <a:spcPts val="1500"/>
              </a:spcBef>
            </a:pPr>
            <a:r>
              <a:rPr lang="en-US" dirty="0">
                <a:solidFill>
                  <a:srgbClr val="0000FF"/>
                </a:solidFill>
              </a:rPr>
              <a:t>field</a:t>
            </a:r>
            <a:r>
              <a:rPr lang="en-US" dirty="0"/>
              <a:t> - structure member containing data</a:t>
            </a:r>
          </a:p>
          <a:p>
            <a:pPr>
              <a:spcBef>
                <a:spcPts val="1500"/>
              </a:spcBef>
            </a:pPr>
            <a:r>
              <a:rPr lang="en-US" dirty="0"/>
              <a:t>Program access to a structure:</a:t>
            </a:r>
          </a:p>
          <a:p>
            <a:pPr lvl="1">
              <a:spcBef>
                <a:spcPts val="1500"/>
              </a:spcBef>
            </a:pPr>
            <a:r>
              <a:rPr lang="en-US" dirty="0"/>
              <a:t>entire structure as a complete unit</a:t>
            </a:r>
          </a:p>
          <a:p>
            <a:pPr lvl="1">
              <a:spcBef>
                <a:spcPts val="1500"/>
              </a:spcBef>
            </a:pPr>
            <a:r>
              <a:rPr lang="en-US" dirty="0"/>
              <a:t>individual fields</a:t>
            </a:r>
          </a:p>
          <a:p>
            <a:pPr>
              <a:spcBef>
                <a:spcPts val="1500"/>
              </a:spcBef>
            </a:pPr>
            <a:r>
              <a:rPr lang="en-US" dirty="0"/>
              <a:t>Useful way to pass multiple related arguments to a procedure</a:t>
            </a:r>
          </a:p>
          <a:p>
            <a:pPr lvl="1">
              <a:spcBef>
                <a:spcPts val="1500"/>
              </a:spcBef>
            </a:pPr>
            <a:r>
              <a:rPr lang="en-US" dirty="0"/>
              <a:t>example: file directory information</a:t>
            </a:r>
          </a:p>
        </p:txBody>
      </p:sp>
    </p:spTree>
    <p:extLst>
      <p:ext uri="{BB962C8B-B14F-4D97-AF65-F5344CB8AC3E}">
        <p14:creationId xmlns:p14="http://schemas.microsoft.com/office/powerpoint/2010/main" xmlns="" val="42397770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p:txBody>
          <a:bodyPr/>
          <a:lstStyle/>
          <a:p>
            <a:r>
              <a:rPr lang="en-US"/>
              <a:t>Using a Structure</a:t>
            </a:r>
          </a:p>
        </p:txBody>
      </p:sp>
      <p:sp>
        <p:nvSpPr>
          <p:cNvPr id="114691" name="Rectangle 1027"/>
          <p:cNvSpPr>
            <a:spLocks noGrp="1" noChangeArrowheads="1"/>
          </p:cNvSpPr>
          <p:nvPr>
            <p:ph type="body" idx="1"/>
          </p:nvPr>
        </p:nvSpPr>
        <p:spPr>
          <a:xfrm>
            <a:off x="762000" y="1524000"/>
            <a:ext cx="8077200" cy="4191000"/>
          </a:xfrm>
        </p:spPr>
        <p:txBody>
          <a:bodyPr>
            <a:normAutofit/>
          </a:bodyPr>
          <a:lstStyle/>
          <a:p>
            <a:pPr>
              <a:spcBef>
                <a:spcPts val="1500"/>
              </a:spcBef>
              <a:buFontTx/>
              <a:buNone/>
            </a:pPr>
            <a:r>
              <a:rPr lang="en-US" sz="2800" dirty="0"/>
              <a:t>Using a structure involves three sequential steps:</a:t>
            </a:r>
          </a:p>
          <a:p>
            <a:pPr lvl="1">
              <a:spcBef>
                <a:spcPts val="1500"/>
              </a:spcBef>
              <a:buFontTx/>
              <a:buNone/>
            </a:pPr>
            <a:r>
              <a:rPr lang="en-US" sz="2400" dirty="0"/>
              <a:t>1. Define the structure.</a:t>
            </a:r>
          </a:p>
          <a:p>
            <a:pPr lvl="1">
              <a:spcBef>
                <a:spcPts val="1500"/>
              </a:spcBef>
              <a:buFontTx/>
              <a:buNone/>
            </a:pPr>
            <a:r>
              <a:rPr lang="en-US" sz="2400" dirty="0"/>
              <a:t>2. Declare one or more variables of the structure type, called </a:t>
            </a:r>
            <a:r>
              <a:rPr lang="en-US" sz="2400" dirty="0">
                <a:solidFill>
                  <a:srgbClr val="0000FF"/>
                </a:solidFill>
              </a:rPr>
              <a:t>structure variables</a:t>
            </a:r>
            <a:r>
              <a:rPr lang="en-US" sz="2400" dirty="0"/>
              <a:t>.</a:t>
            </a:r>
          </a:p>
          <a:p>
            <a:pPr lvl="1">
              <a:spcBef>
                <a:spcPts val="1500"/>
              </a:spcBef>
              <a:buFontTx/>
              <a:buNone/>
            </a:pPr>
            <a:r>
              <a:rPr lang="en-US" sz="2400" dirty="0"/>
              <a:t>3. Write runtime instructions that access the structure.</a:t>
            </a:r>
          </a:p>
        </p:txBody>
      </p:sp>
    </p:spTree>
    <p:extLst>
      <p:ext uri="{BB962C8B-B14F-4D97-AF65-F5344CB8AC3E}">
        <p14:creationId xmlns:p14="http://schemas.microsoft.com/office/powerpoint/2010/main" xmlns="" val="883701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050"/>
          <p:cNvSpPr>
            <a:spLocks noGrp="1" noChangeArrowheads="1"/>
          </p:cNvSpPr>
          <p:nvPr>
            <p:ph type="title"/>
          </p:nvPr>
        </p:nvSpPr>
        <p:spPr/>
        <p:txBody>
          <a:bodyPr/>
          <a:lstStyle/>
          <a:p>
            <a:r>
              <a:rPr lang="en-US"/>
              <a:t>Structure Definition Syntax</a:t>
            </a:r>
          </a:p>
        </p:txBody>
      </p:sp>
      <p:sp>
        <p:nvSpPr>
          <p:cNvPr id="115716" name="Text Box 2052"/>
          <p:cNvSpPr txBox="1">
            <a:spLocks noChangeArrowheads="1"/>
          </p:cNvSpPr>
          <p:nvPr/>
        </p:nvSpPr>
        <p:spPr bwMode="auto">
          <a:xfrm>
            <a:off x="2438400" y="1752600"/>
            <a:ext cx="3352800" cy="1565275"/>
          </a:xfrm>
          <a:prstGeom prst="rect">
            <a:avLst/>
          </a:prstGeom>
          <a:noFill/>
          <a:ln w="9525">
            <a:solidFill>
              <a:srgbClr val="000000"/>
            </a:solidFill>
            <a:miter lim="800000"/>
            <a:headEnd/>
            <a:tailEnd/>
          </a:ln>
          <a:effectLst/>
        </p:spPr>
        <p:txBody>
          <a:bodyPr tIns="137160" bIns="137160">
            <a:spAutoFit/>
          </a:bodyPr>
          <a:lstStyle>
            <a:lvl1pPr>
              <a:tabLst>
                <a:tab pos="457200" algn="l"/>
              </a:tabLst>
              <a:defRPr sz="2400">
                <a:solidFill>
                  <a:schemeClr val="tx1"/>
                </a:solidFill>
                <a:latin typeface="Times New Roman" charset="0"/>
                <a:ea typeface="ＭＳ Ｐゴシック" charset="0"/>
              </a:defRPr>
            </a:lvl1pPr>
            <a:lvl2pPr>
              <a:tabLst>
                <a:tab pos="457200" algn="l"/>
              </a:tabLst>
              <a:defRPr sz="2400">
                <a:solidFill>
                  <a:schemeClr val="tx1"/>
                </a:solidFill>
                <a:latin typeface="Times New Roman" charset="0"/>
                <a:ea typeface="ＭＳ Ｐゴシック" charset="0"/>
              </a:defRPr>
            </a:lvl2pPr>
            <a:lvl3pPr>
              <a:tabLst>
                <a:tab pos="457200" algn="l"/>
              </a:tabLst>
              <a:defRPr sz="2400">
                <a:solidFill>
                  <a:schemeClr val="tx1"/>
                </a:solidFill>
                <a:latin typeface="Times New Roman" charset="0"/>
                <a:ea typeface="ＭＳ Ｐゴシック" charset="0"/>
              </a:defRPr>
            </a:lvl3pPr>
            <a:lvl4pPr>
              <a:tabLst>
                <a:tab pos="457200" algn="l"/>
              </a:tabLst>
              <a:defRPr sz="2400">
                <a:solidFill>
                  <a:schemeClr val="tx1"/>
                </a:solidFill>
                <a:latin typeface="Times New Roman" charset="0"/>
                <a:ea typeface="ＭＳ Ｐゴシック" charset="0"/>
              </a:defRPr>
            </a:lvl4pPr>
            <a:lvl5pPr>
              <a:tabLst>
                <a:tab pos="4572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Lst>
              <a:defRPr sz="2400">
                <a:solidFill>
                  <a:schemeClr val="tx1"/>
                </a:solidFill>
                <a:latin typeface="Times New Roman" charset="0"/>
                <a:ea typeface="ＭＳ Ｐゴシック" charset="0"/>
              </a:defRPr>
            </a:lvl9pPr>
          </a:lstStyle>
          <a:p>
            <a:pPr>
              <a:spcBef>
                <a:spcPct val="50000"/>
              </a:spcBef>
            </a:pPr>
            <a:r>
              <a:rPr lang="en-US" sz="2100" i="1" dirty="0">
                <a:solidFill>
                  <a:srgbClr val="0000FF"/>
                </a:solidFill>
                <a:latin typeface="Arial" charset="0"/>
              </a:rPr>
              <a:t>name STRUCT</a:t>
            </a:r>
          </a:p>
          <a:p>
            <a:pPr>
              <a:spcBef>
                <a:spcPct val="50000"/>
              </a:spcBef>
            </a:pPr>
            <a:r>
              <a:rPr lang="en-US" sz="2100" i="1" dirty="0">
                <a:solidFill>
                  <a:srgbClr val="0000FF"/>
                </a:solidFill>
                <a:latin typeface="Arial" charset="0"/>
              </a:rPr>
              <a:t>	field-declarations</a:t>
            </a:r>
          </a:p>
          <a:p>
            <a:pPr>
              <a:spcBef>
                <a:spcPct val="50000"/>
              </a:spcBef>
            </a:pPr>
            <a:r>
              <a:rPr lang="en-US" sz="2100" i="1" dirty="0">
                <a:solidFill>
                  <a:srgbClr val="0000FF"/>
                </a:solidFill>
                <a:latin typeface="Arial" charset="0"/>
              </a:rPr>
              <a:t>name ENDS</a:t>
            </a:r>
          </a:p>
        </p:txBody>
      </p:sp>
      <p:sp>
        <p:nvSpPr>
          <p:cNvPr id="115717" name="Rectangle 2053"/>
          <p:cNvSpPr>
            <a:spLocks noChangeArrowheads="1"/>
          </p:cNvSpPr>
          <p:nvPr/>
        </p:nvSpPr>
        <p:spPr bwMode="auto">
          <a:xfrm>
            <a:off x="762000" y="3733800"/>
            <a:ext cx="7772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buFontTx/>
              <a:buChar char="•"/>
            </a:pPr>
            <a:r>
              <a:rPr lang="en-US" sz="2400"/>
              <a:t>Field-declarations are identical to variable declarations</a:t>
            </a:r>
          </a:p>
        </p:txBody>
      </p:sp>
    </p:spTree>
    <p:extLst>
      <p:ext uri="{BB962C8B-B14F-4D97-AF65-F5344CB8AC3E}">
        <p14:creationId xmlns:p14="http://schemas.microsoft.com/office/powerpoint/2010/main" xmlns="" val="20680184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050"/>
          <p:cNvSpPr>
            <a:spLocks noGrp="1" noChangeArrowheads="1"/>
          </p:cNvSpPr>
          <p:nvPr>
            <p:ph type="title"/>
          </p:nvPr>
        </p:nvSpPr>
        <p:spPr/>
        <p:txBody>
          <a:bodyPr/>
          <a:lstStyle/>
          <a:p>
            <a:r>
              <a:rPr lang="en-US"/>
              <a:t>COORD Structure</a:t>
            </a:r>
          </a:p>
        </p:txBody>
      </p:sp>
      <p:sp>
        <p:nvSpPr>
          <p:cNvPr id="110595" name="Rectangle 2051"/>
          <p:cNvSpPr>
            <a:spLocks noGrp="1" noChangeArrowheads="1"/>
          </p:cNvSpPr>
          <p:nvPr>
            <p:ph type="body" idx="1"/>
          </p:nvPr>
        </p:nvSpPr>
        <p:spPr>
          <a:xfrm>
            <a:off x="685800" y="1143000"/>
            <a:ext cx="7772400" cy="1752600"/>
          </a:xfrm>
        </p:spPr>
        <p:txBody>
          <a:bodyPr/>
          <a:lstStyle/>
          <a:p>
            <a:r>
              <a:rPr lang="en-US"/>
              <a:t>The COORD structure used by the MS-Windows programming library identifies X and Y screen coordinates</a:t>
            </a:r>
          </a:p>
        </p:txBody>
      </p:sp>
      <p:sp>
        <p:nvSpPr>
          <p:cNvPr id="110596" name="Text Box 2052"/>
          <p:cNvSpPr txBox="1">
            <a:spLocks noChangeArrowheads="1"/>
          </p:cNvSpPr>
          <p:nvPr/>
        </p:nvSpPr>
        <p:spPr bwMode="auto">
          <a:xfrm>
            <a:off x="1828800" y="2819400"/>
            <a:ext cx="5486400" cy="1600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746375" algn="l"/>
              </a:tabLst>
              <a:defRPr sz="2400">
                <a:solidFill>
                  <a:schemeClr val="tx1"/>
                </a:solidFill>
                <a:latin typeface="Times New Roman" charset="0"/>
                <a:ea typeface="ＭＳ Ｐゴシック" charset="0"/>
              </a:defRPr>
            </a:lvl1pPr>
            <a:lvl2pPr>
              <a:tabLst>
                <a:tab pos="457200" algn="l"/>
                <a:tab pos="2746375" algn="l"/>
              </a:tabLst>
              <a:defRPr sz="2400">
                <a:solidFill>
                  <a:schemeClr val="tx1"/>
                </a:solidFill>
                <a:latin typeface="Times New Roman" charset="0"/>
                <a:ea typeface="ＭＳ Ｐゴシック" charset="0"/>
              </a:defRPr>
            </a:lvl2pPr>
            <a:lvl3pPr>
              <a:tabLst>
                <a:tab pos="457200" algn="l"/>
                <a:tab pos="2746375" algn="l"/>
              </a:tabLst>
              <a:defRPr sz="2400">
                <a:solidFill>
                  <a:schemeClr val="tx1"/>
                </a:solidFill>
                <a:latin typeface="Times New Roman" charset="0"/>
                <a:ea typeface="ＭＳ Ｐゴシック" charset="0"/>
              </a:defRPr>
            </a:lvl3pPr>
            <a:lvl4pPr>
              <a:tabLst>
                <a:tab pos="457200" algn="l"/>
                <a:tab pos="2746375" algn="l"/>
              </a:tabLst>
              <a:defRPr sz="2400">
                <a:solidFill>
                  <a:schemeClr val="tx1"/>
                </a:solidFill>
                <a:latin typeface="Times New Roman" charset="0"/>
                <a:ea typeface="ＭＳ Ｐゴシック" charset="0"/>
              </a:defRPr>
            </a:lvl4pPr>
            <a:lvl5pPr>
              <a:tabLst>
                <a:tab pos="457200" algn="l"/>
                <a:tab pos="2746375"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6375"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6375"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6375"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6375" algn="l"/>
              </a:tabLst>
              <a:defRPr sz="2400">
                <a:solidFill>
                  <a:schemeClr val="tx1"/>
                </a:solidFill>
                <a:latin typeface="Times New Roman" charset="0"/>
                <a:ea typeface="ＭＳ Ｐゴシック" charset="0"/>
              </a:defRPr>
            </a:lvl9pPr>
          </a:lstStyle>
          <a:p>
            <a:pPr>
              <a:spcBef>
                <a:spcPct val="20000"/>
              </a:spcBef>
              <a:buClr>
                <a:schemeClr val="tx1"/>
              </a:buClr>
            </a:pPr>
            <a:r>
              <a:rPr lang="en-US" sz="2000" b="1" dirty="0">
                <a:latin typeface="Courier New" charset="0"/>
              </a:rPr>
              <a:t>COORD STRUCT</a:t>
            </a:r>
          </a:p>
          <a:p>
            <a:pPr>
              <a:spcBef>
                <a:spcPct val="20000"/>
              </a:spcBef>
              <a:buClr>
                <a:schemeClr val="tx1"/>
              </a:buClr>
            </a:pPr>
            <a:r>
              <a:rPr lang="en-US" sz="2000" b="1" dirty="0">
                <a:latin typeface="Courier New" charset="0"/>
              </a:rPr>
              <a:t>	X WORD ? 	; offset 00</a:t>
            </a:r>
          </a:p>
          <a:p>
            <a:pPr>
              <a:spcBef>
                <a:spcPct val="20000"/>
              </a:spcBef>
              <a:buClr>
                <a:schemeClr val="tx1"/>
              </a:buClr>
            </a:pPr>
            <a:r>
              <a:rPr lang="en-US" sz="2000" b="1" dirty="0">
                <a:latin typeface="Courier New" charset="0"/>
              </a:rPr>
              <a:t>	Y WORD ? 	; offset 02</a:t>
            </a:r>
          </a:p>
          <a:p>
            <a:pPr>
              <a:spcBef>
                <a:spcPct val="20000"/>
              </a:spcBef>
              <a:buClr>
                <a:schemeClr val="tx1"/>
              </a:buClr>
            </a:pPr>
            <a:r>
              <a:rPr lang="en-US" sz="2000" b="1" dirty="0">
                <a:latin typeface="Courier New" charset="0"/>
              </a:rPr>
              <a:t>COORD ENDS</a:t>
            </a:r>
          </a:p>
        </p:txBody>
      </p:sp>
    </p:spTree>
    <p:extLst>
      <p:ext uri="{BB962C8B-B14F-4D97-AF65-F5344CB8AC3E}">
        <p14:creationId xmlns:p14="http://schemas.microsoft.com/office/powerpoint/2010/main" xmlns="" val="28048491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Employee Structure</a:t>
            </a:r>
          </a:p>
        </p:txBody>
      </p:sp>
      <p:sp>
        <p:nvSpPr>
          <p:cNvPr id="76803" name="Text Box 3"/>
          <p:cNvSpPr txBox="1">
            <a:spLocks noChangeArrowheads="1"/>
          </p:cNvSpPr>
          <p:nvPr/>
        </p:nvSpPr>
        <p:spPr bwMode="auto">
          <a:xfrm>
            <a:off x="1447800" y="1981200"/>
            <a:ext cx="56388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Employee STRUCT</a:t>
            </a:r>
          </a:p>
          <a:p>
            <a:pPr lvl="1">
              <a:lnSpc>
                <a:spcPct val="50000"/>
              </a:lnSpc>
              <a:spcBef>
                <a:spcPct val="50000"/>
              </a:spcBef>
            </a:pPr>
            <a:r>
              <a:rPr lang="en-US" sz="2000" b="1">
                <a:latin typeface="Courier New" charset="0"/>
              </a:rPr>
              <a:t>IdNum BYTE "000000000"</a:t>
            </a:r>
          </a:p>
          <a:p>
            <a:pPr lvl="1">
              <a:lnSpc>
                <a:spcPct val="50000"/>
              </a:lnSpc>
              <a:spcBef>
                <a:spcPct val="50000"/>
              </a:spcBef>
            </a:pPr>
            <a:r>
              <a:rPr lang="en-US" sz="2000" b="1">
                <a:latin typeface="Courier New" charset="0"/>
              </a:rPr>
              <a:t>LastName BYTE 30 DUP(0)</a:t>
            </a:r>
          </a:p>
          <a:p>
            <a:pPr lvl="1">
              <a:lnSpc>
                <a:spcPct val="50000"/>
              </a:lnSpc>
              <a:spcBef>
                <a:spcPct val="50000"/>
              </a:spcBef>
            </a:pPr>
            <a:r>
              <a:rPr lang="en-US" sz="2000" b="1">
                <a:latin typeface="Courier New" charset="0"/>
              </a:rPr>
              <a:t>Years WORD 0</a:t>
            </a:r>
          </a:p>
          <a:p>
            <a:pPr lvl="1">
              <a:lnSpc>
                <a:spcPct val="50000"/>
              </a:lnSpc>
              <a:spcBef>
                <a:spcPct val="50000"/>
              </a:spcBef>
            </a:pPr>
            <a:r>
              <a:rPr lang="en-US" sz="2000" b="1">
                <a:latin typeface="Courier New" charset="0"/>
              </a:rPr>
              <a:t>SalaryHistory DWORD 0,0,0,0</a:t>
            </a:r>
          </a:p>
          <a:p>
            <a:pPr>
              <a:lnSpc>
                <a:spcPct val="50000"/>
              </a:lnSpc>
              <a:spcBef>
                <a:spcPct val="50000"/>
              </a:spcBef>
            </a:pPr>
            <a:r>
              <a:rPr lang="en-US" sz="2000" b="1">
                <a:latin typeface="Courier New" charset="0"/>
              </a:rPr>
              <a:t>Employee ENDS</a:t>
            </a:r>
          </a:p>
        </p:txBody>
      </p:sp>
      <p:sp>
        <p:nvSpPr>
          <p:cNvPr id="76804" name="Text Box 4"/>
          <p:cNvSpPr txBox="1">
            <a:spLocks noChangeArrowheads="1"/>
          </p:cNvSpPr>
          <p:nvPr/>
        </p:nvSpPr>
        <p:spPr bwMode="auto">
          <a:xfrm>
            <a:off x="685800" y="1066800"/>
            <a:ext cx="8001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A structure is ideal for combining fields of different types:</a:t>
            </a:r>
          </a:p>
        </p:txBody>
      </p:sp>
      <p:graphicFrame>
        <p:nvGraphicFramePr>
          <p:cNvPr id="76805" name="Object 5"/>
          <p:cNvGraphicFramePr>
            <a:graphicFrameLocks noChangeAspect="1"/>
          </p:cNvGraphicFramePr>
          <p:nvPr>
            <p:extLst>
              <p:ext uri="{D42A27DB-BD31-4B8C-83A1-F6EECF244321}">
                <p14:modId xmlns:p14="http://schemas.microsoft.com/office/powerpoint/2010/main" xmlns="" val="4014478945"/>
              </p:ext>
            </p:extLst>
          </p:nvPr>
        </p:nvGraphicFramePr>
        <p:xfrm>
          <a:off x="685800" y="4419600"/>
          <a:ext cx="8318090" cy="1600200"/>
        </p:xfrm>
        <a:graphic>
          <a:graphicData uri="http://schemas.openxmlformats.org/presentationml/2006/ole">
            <p:oleObj spid="_x0000_s116748" name="VISIO" r:id="rId4" imgW="3305556" imgH="617220" progId="">
              <p:embed/>
            </p:oleObj>
          </a:graphicData>
        </a:graphic>
      </p:graphicFrame>
    </p:spTree>
    <p:extLst>
      <p:ext uri="{BB962C8B-B14F-4D97-AF65-F5344CB8AC3E}">
        <p14:creationId xmlns:p14="http://schemas.microsoft.com/office/powerpoint/2010/main" xmlns="" val="10761242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Declaring Structure Variables</a:t>
            </a:r>
          </a:p>
        </p:txBody>
      </p:sp>
      <p:sp>
        <p:nvSpPr>
          <p:cNvPr id="80899" name="Rectangle 3"/>
          <p:cNvSpPr>
            <a:spLocks noGrp="1" noChangeArrowheads="1"/>
          </p:cNvSpPr>
          <p:nvPr>
            <p:ph type="body" idx="1"/>
          </p:nvPr>
        </p:nvSpPr>
        <p:spPr>
          <a:xfrm>
            <a:off x="685800" y="1143000"/>
            <a:ext cx="7391400" cy="4572000"/>
          </a:xfrm>
        </p:spPr>
        <p:txBody>
          <a:bodyPr>
            <a:normAutofit/>
          </a:bodyPr>
          <a:lstStyle/>
          <a:p>
            <a:pPr>
              <a:lnSpc>
                <a:spcPct val="120000"/>
              </a:lnSpc>
              <a:spcBef>
                <a:spcPts val="2000"/>
              </a:spcBef>
            </a:pPr>
            <a:r>
              <a:rPr lang="en-US" dirty="0"/>
              <a:t>Structure name is a user-defined type</a:t>
            </a:r>
          </a:p>
          <a:p>
            <a:pPr>
              <a:lnSpc>
                <a:spcPct val="120000"/>
              </a:lnSpc>
              <a:spcBef>
                <a:spcPts val="2000"/>
              </a:spcBef>
            </a:pPr>
            <a:r>
              <a:rPr lang="en-US" dirty="0"/>
              <a:t>Insert replacement initializers between brackets:</a:t>
            </a:r>
          </a:p>
          <a:p>
            <a:pPr lvl="2">
              <a:lnSpc>
                <a:spcPct val="120000"/>
              </a:lnSpc>
              <a:spcBef>
                <a:spcPts val="2000"/>
              </a:spcBef>
              <a:buFontTx/>
              <a:buNone/>
            </a:pPr>
            <a:r>
              <a:rPr lang="en-US" dirty="0">
                <a:solidFill>
                  <a:srgbClr val="0000FF"/>
                </a:solidFill>
              </a:rPr>
              <a:t> </a:t>
            </a:r>
            <a:r>
              <a:rPr lang="en-US" sz="2400" dirty="0">
                <a:solidFill>
                  <a:srgbClr val="0000FF"/>
                </a:solidFill>
              </a:rPr>
              <a:t>&lt; . . . &gt;</a:t>
            </a:r>
          </a:p>
          <a:p>
            <a:pPr>
              <a:lnSpc>
                <a:spcPct val="120000"/>
              </a:lnSpc>
              <a:spcBef>
                <a:spcPts val="2000"/>
              </a:spcBef>
            </a:pPr>
            <a:r>
              <a:rPr lang="en-US" dirty="0"/>
              <a:t>Empty brackets &lt;&gt; retain the structure's default field initializers</a:t>
            </a:r>
          </a:p>
          <a:p>
            <a:pPr>
              <a:lnSpc>
                <a:spcPct val="120000"/>
              </a:lnSpc>
              <a:spcBef>
                <a:spcPts val="2000"/>
              </a:spcBef>
            </a:pPr>
            <a:r>
              <a:rPr lang="en-US" dirty="0"/>
              <a:t>Examples:</a:t>
            </a:r>
          </a:p>
        </p:txBody>
      </p:sp>
      <p:sp>
        <p:nvSpPr>
          <p:cNvPr id="80900" name="Text Box 4"/>
          <p:cNvSpPr txBox="1">
            <a:spLocks noChangeArrowheads="1"/>
          </p:cNvSpPr>
          <p:nvPr/>
        </p:nvSpPr>
        <p:spPr bwMode="auto">
          <a:xfrm>
            <a:off x="1828800" y="4953000"/>
            <a:ext cx="5257800" cy="1447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.data</a:t>
            </a:r>
          </a:p>
          <a:p>
            <a:pPr>
              <a:lnSpc>
                <a:spcPct val="50000"/>
              </a:lnSpc>
              <a:spcBef>
                <a:spcPct val="50000"/>
              </a:spcBef>
            </a:pPr>
            <a:r>
              <a:rPr lang="en-US" sz="2000" b="1">
                <a:latin typeface="Courier New" charset="0"/>
              </a:rPr>
              <a:t>point1 COORD &lt;5,10&gt;</a:t>
            </a:r>
          </a:p>
          <a:p>
            <a:pPr>
              <a:lnSpc>
                <a:spcPct val="50000"/>
              </a:lnSpc>
              <a:spcBef>
                <a:spcPct val="50000"/>
              </a:spcBef>
            </a:pPr>
            <a:r>
              <a:rPr lang="en-US" sz="2000" b="1">
                <a:latin typeface="Courier New" charset="0"/>
              </a:rPr>
              <a:t>point2 COORD &lt;&gt;</a:t>
            </a:r>
          </a:p>
          <a:p>
            <a:pPr>
              <a:lnSpc>
                <a:spcPct val="50000"/>
              </a:lnSpc>
              <a:spcBef>
                <a:spcPct val="50000"/>
              </a:spcBef>
            </a:pPr>
            <a:r>
              <a:rPr lang="en-US" sz="2000" b="1">
                <a:latin typeface="Courier New" charset="0"/>
              </a:rPr>
              <a:t>worker Employee &lt;&gt;</a:t>
            </a:r>
          </a:p>
        </p:txBody>
      </p:sp>
    </p:spTree>
    <p:extLst>
      <p:ext uri="{BB962C8B-B14F-4D97-AF65-F5344CB8AC3E}">
        <p14:creationId xmlns:p14="http://schemas.microsoft.com/office/powerpoint/2010/main" xmlns="" val="21111932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26: </a:t>
            </a:r>
            <a:r>
              <a:rPr lang="en-US" dirty="0"/>
              <a:t>Review</a:t>
            </a:r>
          </a:p>
        </p:txBody>
      </p:sp>
      <p:sp>
        <p:nvSpPr>
          <p:cNvPr id="3" name="Content Placeholder 2"/>
          <p:cNvSpPr>
            <a:spLocks noGrp="1"/>
          </p:cNvSpPr>
          <p:nvPr>
            <p:ph idx="1"/>
          </p:nvPr>
        </p:nvSpPr>
        <p:spPr>
          <a:xfrm>
            <a:off x="1066800" y="1066800"/>
            <a:ext cx="7772400" cy="5410200"/>
          </a:xfrm>
        </p:spPr>
        <p:txBody>
          <a:bodyPr>
            <a:noAutofit/>
          </a:bodyPr>
          <a:lstStyle/>
          <a:p>
            <a:pPr marL="0" indent="0">
              <a:spcBef>
                <a:spcPts val="1776"/>
              </a:spcBef>
              <a:buNone/>
            </a:pPr>
            <a:r>
              <a:rPr lang="en-US" sz="2800" b="1" dirty="0"/>
              <a:t>Assembly Implementation of</a:t>
            </a:r>
            <a:r>
              <a:rPr lang="en-US" sz="2800" b="1" dirty="0" smtClean="0"/>
              <a:t>:</a:t>
            </a:r>
          </a:p>
          <a:p>
            <a:pPr>
              <a:spcBef>
                <a:spcPts val="1872"/>
              </a:spcBef>
            </a:pPr>
            <a:r>
              <a:rPr lang="en-US" sz="2800" dirty="0"/>
              <a:t>Stack Frames</a:t>
            </a:r>
          </a:p>
          <a:p>
            <a:pPr lvl="1">
              <a:spcBef>
                <a:spcPts val="1872"/>
              </a:spcBef>
            </a:pPr>
            <a:r>
              <a:rPr lang="en-US" sz="2400" dirty="0" smtClean="0"/>
              <a:t>Explicit </a:t>
            </a:r>
            <a:r>
              <a:rPr lang="en-US" sz="2400" dirty="0"/>
              <a:t>Access to Stack Parameters</a:t>
            </a:r>
          </a:p>
          <a:p>
            <a:pPr lvl="1">
              <a:spcBef>
                <a:spcPts val="1872"/>
              </a:spcBef>
            </a:pPr>
            <a:r>
              <a:rPr lang="en-US" sz="2400" dirty="0"/>
              <a:t>Passing Arguments by Reference</a:t>
            </a:r>
          </a:p>
          <a:p>
            <a:pPr marL="0" indent="0">
              <a:spcBef>
                <a:spcPts val="1776"/>
              </a:spcBef>
              <a:buNone/>
            </a:pPr>
            <a:endParaRPr lang="en-US" sz="2800"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418779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ChangeArrowheads="1"/>
          </p:cNvSpPr>
          <p:nvPr>
            <p:ph type="title"/>
          </p:nvPr>
        </p:nvSpPr>
        <p:spPr/>
        <p:txBody>
          <a:bodyPr/>
          <a:lstStyle/>
          <a:p>
            <a:r>
              <a:rPr lang="en-US"/>
              <a:t>Initializing Array Fields</a:t>
            </a:r>
          </a:p>
        </p:txBody>
      </p:sp>
      <p:sp>
        <p:nvSpPr>
          <p:cNvPr id="118787" name="Rectangle 1027"/>
          <p:cNvSpPr>
            <a:spLocks noGrp="1" noChangeArrowheads="1"/>
          </p:cNvSpPr>
          <p:nvPr>
            <p:ph type="body" idx="1"/>
          </p:nvPr>
        </p:nvSpPr>
        <p:spPr>
          <a:xfrm>
            <a:off x="685800" y="1524000"/>
            <a:ext cx="7391400" cy="1524000"/>
          </a:xfrm>
        </p:spPr>
        <p:txBody>
          <a:bodyPr/>
          <a:lstStyle/>
          <a:p>
            <a:r>
              <a:rPr lang="en-US"/>
              <a:t>Use the DUP operator to initialize one or more elements of an array field:</a:t>
            </a:r>
          </a:p>
        </p:txBody>
      </p:sp>
      <p:sp>
        <p:nvSpPr>
          <p:cNvPr id="118788" name="Text Box 1028"/>
          <p:cNvSpPr txBox="1">
            <a:spLocks noChangeArrowheads="1"/>
          </p:cNvSpPr>
          <p:nvPr/>
        </p:nvSpPr>
        <p:spPr bwMode="auto">
          <a:xfrm>
            <a:off x="1447800" y="2743200"/>
            <a:ext cx="6324600" cy="1066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.data</a:t>
            </a:r>
          </a:p>
          <a:p>
            <a:pPr>
              <a:lnSpc>
                <a:spcPct val="50000"/>
              </a:lnSpc>
              <a:spcBef>
                <a:spcPct val="50000"/>
              </a:spcBef>
            </a:pPr>
            <a:r>
              <a:rPr lang="en-US" sz="2000" b="1">
                <a:latin typeface="Courier New" charset="0"/>
              </a:rPr>
              <a:t>emp Employee &lt;,,,2 DUP(20000)&gt;</a:t>
            </a:r>
          </a:p>
        </p:txBody>
      </p:sp>
    </p:spTree>
    <p:extLst>
      <p:ext uri="{BB962C8B-B14F-4D97-AF65-F5344CB8AC3E}">
        <p14:creationId xmlns:p14="http://schemas.microsoft.com/office/powerpoint/2010/main" xmlns="" val="37911359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Array of Structures</a:t>
            </a:r>
          </a:p>
        </p:txBody>
      </p:sp>
      <p:sp>
        <p:nvSpPr>
          <p:cNvPr id="119811" name="Rectangle 3"/>
          <p:cNvSpPr>
            <a:spLocks noGrp="1" noChangeArrowheads="1"/>
          </p:cNvSpPr>
          <p:nvPr>
            <p:ph type="body" idx="1"/>
          </p:nvPr>
        </p:nvSpPr>
        <p:spPr>
          <a:xfrm>
            <a:off x="685800" y="1143000"/>
            <a:ext cx="7391400" cy="1524000"/>
          </a:xfrm>
        </p:spPr>
        <p:txBody>
          <a:bodyPr/>
          <a:lstStyle/>
          <a:p>
            <a:r>
              <a:rPr lang="en-US"/>
              <a:t>An array of structure objects can be defined using the DUP operator.</a:t>
            </a:r>
          </a:p>
          <a:p>
            <a:r>
              <a:rPr lang="en-US"/>
              <a:t>Initializers can be used</a:t>
            </a:r>
          </a:p>
        </p:txBody>
      </p:sp>
      <p:sp>
        <p:nvSpPr>
          <p:cNvPr id="119812" name="Text Box 4"/>
          <p:cNvSpPr txBox="1">
            <a:spLocks noChangeArrowheads="1"/>
          </p:cNvSpPr>
          <p:nvPr/>
        </p:nvSpPr>
        <p:spPr bwMode="auto">
          <a:xfrm>
            <a:off x="838200" y="2667000"/>
            <a:ext cx="7924800" cy="2362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err="1">
                <a:latin typeface="Courier New" charset="0"/>
              </a:rPr>
              <a:t>NumPoints</a:t>
            </a:r>
            <a:r>
              <a:rPr lang="en-US" sz="2000" b="1" dirty="0">
                <a:latin typeface="Courier New" charset="0"/>
              </a:rPr>
              <a:t> = 3</a:t>
            </a:r>
          </a:p>
          <a:p>
            <a:pPr>
              <a:lnSpc>
                <a:spcPct val="50000"/>
              </a:lnSpc>
              <a:spcBef>
                <a:spcPct val="50000"/>
              </a:spcBef>
            </a:pPr>
            <a:r>
              <a:rPr lang="en-US" sz="2000" b="1" dirty="0" err="1">
                <a:latin typeface="Courier New" charset="0"/>
              </a:rPr>
              <a:t>AllPoints</a:t>
            </a:r>
            <a:r>
              <a:rPr lang="en-US" sz="2000" b="1" dirty="0">
                <a:latin typeface="Courier New" charset="0"/>
              </a:rPr>
              <a:t> COORD </a:t>
            </a:r>
            <a:r>
              <a:rPr lang="en-US" sz="2000" b="1" dirty="0" err="1">
                <a:latin typeface="Courier New" charset="0"/>
              </a:rPr>
              <a:t>NumPoints</a:t>
            </a:r>
            <a:r>
              <a:rPr lang="en-US" sz="2000" b="1" dirty="0">
                <a:latin typeface="Courier New" charset="0"/>
              </a:rPr>
              <a:t> DUP(&lt;0,0&gt;)</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RD_Dept</a:t>
            </a:r>
            <a:r>
              <a:rPr lang="en-US" sz="2000" b="1" dirty="0">
                <a:latin typeface="Courier New" charset="0"/>
              </a:rPr>
              <a:t> Employee 20 DUP(&lt;&gt;)</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latin typeface="Courier New" charset="0"/>
              </a:rPr>
              <a:t>accounting Employee 10 DUP(&lt;,,,4 DUP(20000) &gt;)</a:t>
            </a:r>
          </a:p>
          <a:p>
            <a:pPr>
              <a:lnSpc>
                <a:spcPct val="50000"/>
              </a:lnSpc>
              <a:spcBef>
                <a:spcPct val="50000"/>
              </a:spcBef>
            </a:pPr>
            <a:endParaRPr lang="en-US" sz="2000" b="1" dirty="0">
              <a:latin typeface="Courier New" charset="0"/>
            </a:endParaRPr>
          </a:p>
        </p:txBody>
      </p:sp>
    </p:spTree>
    <p:extLst>
      <p:ext uri="{BB962C8B-B14F-4D97-AF65-F5344CB8AC3E}">
        <p14:creationId xmlns:p14="http://schemas.microsoft.com/office/powerpoint/2010/main" xmlns="" val="42815368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Referencing Structure Variables</a:t>
            </a:r>
          </a:p>
        </p:txBody>
      </p:sp>
      <p:sp>
        <p:nvSpPr>
          <p:cNvPr id="81924" name="Text Box 4"/>
          <p:cNvSpPr txBox="1">
            <a:spLocks noChangeArrowheads="1"/>
          </p:cNvSpPr>
          <p:nvPr/>
        </p:nvSpPr>
        <p:spPr bwMode="auto">
          <a:xfrm>
            <a:off x="762000" y="3505200"/>
            <a:ext cx="7772400" cy="3048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5032375" algn="l"/>
              </a:tabLst>
              <a:defRPr sz="2400">
                <a:solidFill>
                  <a:schemeClr val="tx1"/>
                </a:solidFill>
                <a:latin typeface="Times New Roman" charset="0"/>
                <a:ea typeface="ＭＳ Ｐゴシック" charset="0"/>
              </a:defRPr>
            </a:lvl1pPr>
            <a:lvl2pPr>
              <a:tabLst>
                <a:tab pos="457200" algn="l"/>
                <a:tab pos="5032375" algn="l"/>
              </a:tabLst>
              <a:defRPr sz="2400">
                <a:solidFill>
                  <a:schemeClr val="tx1"/>
                </a:solidFill>
                <a:latin typeface="Times New Roman" charset="0"/>
                <a:ea typeface="ＭＳ Ｐゴシック" charset="0"/>
              </a:defRPr>
            </a:lvl2pPr>
            <a:lvl3pPr>
              <a:tabLst>
                <a:tab pos="457200" algn="l"/>
                <a:tab pos="5032375" algn="l"/>
              </a:tabLst>
              <a:defRPr sz="2400">
                <a:solidFill>
                  <a:schemeClr val="tx1"/>
                </a:solidFill>
                <a:latin typeface="Times New Roman" charset="0"/>
                <a:ea typeface="ＭＳ Ｐゴシック" charset="0"/>
              </a:defRPr>
            </a:lvl3pPr>
            <a:lvl4pPr>
              <a:tabLst>
                <a:tab pos="457200" algn="l"/>
                <a:tab pos="5032375" algn="l"/>
              </a:tabLst>
              <a:defRPr sz="2400">
                <a:solidFill>
                  <a:schemeClr val="tx1"/>
                </a:solidFill>
                <a:latin typeface="Times New Roman" charset="0"/>
                <a:ea typeface="ＭＳ Ｐゴシック" charset="0"/>
              </a:defRPr>
            </a:lvl4pPr>
            <a:lvl5pPr>
              <a:tabLst>
                <a:tab pos="457200" algn="l"/>
                <a:tab pos="5032375"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5032375"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a:latin typeface="Courier New" charset="0"/>
              </a:rPr>
              <a:t>worker Employee &lt;&gt;</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eax,TYPE</a:t>
            </a:r>
            <a:r>
              <a:rPr lang="en-US" sz="2000" b="1" dirty="0">
                <a:latin typeface="Courier New" charset="0"/>
              </a:rPr>
              <a:t> Employee 		; 57</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eax,SIZEOF</a:t>
            </a:r>
            <a:r>
              <a:rPr lang="en-US" sz="2000" b="1" dirty="0">
                <a:latin typeface="Courier New" charset="0"/>
              </a:rPr>
              <a:t> Employee 		; 57</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eax,SIZEOF</a:t>
            </a:r>
            <a:r>
              <a:rPr lang="en-US" sz="2000" b="1" dirty="0">
                <a:latin typeface="Courier New" charset="0"/>
              </a:rPr>
              <a:t> worker 		; 57</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eax,TYPE</a:t>
            </a:r>
            <a:r>
              <a:rPr lang="en-US" sz="2000" b="1" dirty="0">
                <a:latin typeface="Courier New" charset="0"/>
              </a:rPr>
              <a:t> </a:t>
            </a:r>
            <a:r>
              <a:rPr lang="en-US" sz="2000" b="1" dirty="0" err="1">
                <a:latin typeface="Courier New" charset="0"/>
              </a:rPr>
              <a:t>Employee.SalaryHistory</a:t>
            </a:r>
            <a:r>
              <a:rPr lang="en-US" sz="2000" b="1" dirty="0">
                <a:latin typeface="Courier New" charset="0"/>
              </a:rPr>
              <a:t> 	</a:t>
            </a:r>
            <a:r>
              <a:rPr lang="en-US" sz="2000" b="1" dirty="0" smtClean="0">
                <a:latin typeface="Courier New" charset="0"/>
              </a:rPr>
              <a:t>; </a:t>
            </a:r>
            <a:r>
              <a:rPr lang="en-US" sz="2000" b="1" dirty="0">
                <a:latin typeface="Courier New" charset="0"/>
              </a:rPr>
              <a:t>4</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eax,LENGTHOF</a:t>
            </a:r>
            <a:r>
              <a:rPr lang="en-US" sz="2000" b="1" dirty="0">
                <a:latin typeface="Courier New" charset="0"/>
              </a:rPr>
              <a:t> </a:t>
            </a:r>
            <a:r>
              <a:rPr lang="en-US" sz="2000" b="1" dirty="0" err="1">
                <a:latin typeface="Courier New" charset="0"/>
              </a:rPr>
              <a:t>Employee.SalaryHistory</a:t>
            </a:r>
            <a:r>
              <a:rPr lang="en-US" sz="2000" b="1" dirty="0">
                <a:latin typeface="Courier New" charset="0"/>
              </a:rPr>
              <a:t> 	; 4</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eax,SIZEOF</a:t>
            </a:r>
            <a:r>
              <a:rPr lang="en-US" sz="2000" b="1" dirty="0">
                <a:latin typeface="Courier New" charset="0"/>
              </a:rPr>
              <a:t> </a:t>
            </a:r>
            <a:r>
              <a:rPr lang="en-US" sz="2000" b="1" dirty="0" err="1">
                <a:latin typeface="Courier New" charset="0"/>
              </a:rPr>
              <a:t>Employee.SalaryHistory</a:t>
            </a:r>
            <a:r>
              <a:rPr lang="en-US" sz="2000" b="1" dirty="0">
                <a:latin typeface="Courier New" charset="0"/>
              </a:rPr>
              <a:t> 	; 16</a:t>
            </a:r>
          </a:p>
        </p:txBody>
      </p:sp>
      <p:sp>
        <p:nvSpPr>
          <p:cNvPr id="81925" name="Text Box 5"/>
          <p:cNvSpPr txBox="1">
            <a:spLocks noChangeArrowheads="1"/>
          </p:cNvSpPr>
          <p:nvPr/>
        </p:nvSpPr>
        <p:spPr bwMode="auto">
          <a:xfrm>
            <a:off x="762000" y="1143000"/>
            <a:ext cx="7772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5486400" algn="l"/>
              </a:tabLst>
              <a:defRPr sz="2400">
                <a:solidFill>
                  <a:schemeClr val="tx1"/>
                </a:solidFill>
                <a:latin typeface="Times New Roman" charset="0"/>
                <a:ea typeface="ＭＳ Ｐゴシック" charset="0"/>
              </a:defRPr>
            </a:lvl1pPr>
            <a:lvl2pPr>
              <a:tabLst>
                <a:tab pos="457200" algn="l"/>
                <a:tab pos="5486400" algn="l"/>
              </a:tabLst>
              <a:defRPr sz="2400">
                <a:solidFill>
                  <a:schemeClr val="tx1"/>
                </a:solidFill>
                <a:latin typeface="Times New Roman" charset="0"/>
                <a:ea typeface="ＭＳ Ｐゴシック" charset="0"/>
              </a:defRPr>
            </a:lvl2pPr>
            <a:lvl3pPr>
              <a:tabLst>
                <a:tab pos="457200" algn="l"/>
                <a:tab pos="5486400" algn="l"/>
              </a:tabLst>
              <a:defRPr sz="2400">
                <a:solidFill>
                  <a:schemeClr val="tx1"/>
                </a:solidFill>
                <a:latin typeface="Times New Roman" charset="0"/>
                <a:ea typeface="ＭＳ Ｐゴシック" charset="0"/>
              </a:defRPr>
            </a:lvl3pPr>
            <a:lvl4pPr>
              <a:tabLst>
                <a:tab pos="457200" algn="l"/>
                <a:tab pos="5486400" algn="l"/>
              </a:tabLst>
              <a:defRPr sz="2400">
                <a:solidFill>
                  <a:schemeClr val="tx1"/>
                </a:solidFill>
                <a:latin typeface="Times New Roman" charset="0"/>
                <a:ea typeface="ＭＳ Ｐゴシック" charset="0"/>
              </a:defRPr>
            </a:lvl4pPr>
            <a:lvl5pPr>
              <a:tabLst>
                <a:tab pos="457200" algn="l"/>
                <a:tab pos="5486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5486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5486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5486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54864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Employee STRUCT	; bytes</a:t>
            </a:r>
          </a:p>
          <a:p>
            <a:pPr lvl="1">
              <a:lnSpc>
                <a:spcPct val="50000"/>
              </a:lnSpc>
              <a:spcBef>
                <a:spcPct val="50000"/>
              </a:spcBef>
            </a:pPr>
            <a:r>
              <a:rPr lang="en-US" sz="2000" b="1" dirty="0" err="1">
                <a:latin typeface="Courier New" charset="0"/>
              </a:rPr>
              <a:t>IdNum</a:t>
            </a:r>
            <a:r>
              <a:rPr lang="en-US" sz="2000" b="1" dirty="0">
                <a:latin typeface="Courier New" charset="0"/>
              </a:rPr>
              <a:t> BYTE "000000000"	; 9</a:t>
            </a:r>
          </a:p>
          <a:p>
            <a:pPr lvl="1">
              <a:lnSpc>
                <a:spcPct val="50000"/>
              </a:lnSpc>
              <a:spcBef>
                <a:spcPct val="50000"/>
              </a:spcBef>
            </a:pPr>
            <a:r>
              <a:rPr lang="en-US" sz="2000" b="1" dirty="0" err="1">
                <a:latin typeface="Courier New" charset="0"/>
              </a:rPr>
              <a:t>LastName</a:t>
            </a:r>
            <a:r>
              <a:rPr lang="en-US" sz="2000" b="1" dirty="0">
                <a:latin typeface="Courier New" charset="0"/>
              </a:rPr>
              <a:t> BYTE 30 DUP(0)	; 30</a:t>
            </a:r>
          </a:p>
          <a:p>
            <a:pPr lvl="1">
              <a:lnSpc>
                <a:spcPct val="50000"/>
              </a:lnSpc>
              <a:spcBef>
                <a:spcPct val="50000"/>
              </a:spcBef>
            </a:pPr>
            <a:r>
              <a:rPr lang="en-US" sz="2000" b="1" dirty="0">
                <a:latin typeface="Courier New" charset="0"/>
              </a:rPr>
              <a:t>Years WORD 0	; 2</a:t>
            </a:r>
          </a:p>
          <a:p>
            <a:pPr lvl="1">
              <a:lnSpc>
                <a:spcPct val="50000"/>
              </a:lnSpc>
              <a:spcBef>
                <a:spcPct val="50000"/>
              </a:spcBef>
            </a:pPr>
            <a:r>
              <a:rPr lang="en-US" sz="2000" b="1" dirty="0" err="1">
                <a:latin typeface="Courier New" charset="0"/>
              </a:rPr>
              <a:t>SalaryHistory</a:t>
            </a:r>
            <a:r>
              <a:rPr lang="en-US" sz="2000" b="1" dirty="0">
                <a:latin typeface="Courier New" charset="0"/>
              </a:rPr>
              <a:t> DWORD 0,0,0,0	; 16</a:t>
            </a:r>
          </a:p>
          <a:p>
            <a:pPr>
              <a:lnSpc>
                <a:spcPct val="50000"/>
              </a:lnSpc>
              <a:spcBef>
                <a:spcPct val="50000"/>
              </a:spcBef>
            </a:pPr>
            <a:r>
              <a:rPr lang="en-US" sz="2000" b="1" dirty="0">
                <a:latin typeface="Courier New" charset="0"/>
              </a:rPr>
              <a:t>Employee ENDS	; 57</a:t>
            </a:r>
          </a:p>
        </p:txBody>
      </p:sp>
      <p:sp>
        <p:nvSpPr>
          <p:cNvPr id="81926" name="Line 6"/>
          <p:cNvSpPr>
            <a:spLocks noChangeShapeType="1"/>
          </p:cNvSpPr>
          <p:nvPr/>
        </p:nvSpPr>
        <p:spPr bwMode="auto">
          <a:xfrm>
            <a:off x="6477000" y="6705600"/>
            <a:ext cx="19050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Tree>
    <p:extLst>
      <p:ext uri="{BB962C8B-B14F-4D97-AF65-F5344CB8AC3E}">
        <p14:creationId xmlns:p14="http://schemas.microsoft.com/office/powerpoint/2010/main" xmlns="" val="35055663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p:cNvSpPr>
            <a:spLocks noGrp="1" noChangeArrowheads="1"/>
          </p:cNvSpPr>
          <p:nvPr>
            <p:ph type="title"/>
          </p:nvPr>
        </p:nvSpPr>
        <p:spPr/>
        <p:txBody>
          <a:bodyPr/>
          <a:lstStyle/>
          <a:p>
            <a:r>
              <a:rPr lang="en-US"/>
              <a:t>. . . continued</a:t>
            </a:r>
          </a:p>
        </p:txBody>
      </p:sp>
      <p:sp>
        <p:nvSpPr>
          <p:cNvPr id="120835" name="Text Box 1027"/>
          <p:cNvSpPr txBox="1">
            <a:spLocks noChangeArrowheads="1"/>
          </p:cNvSpPr>
          <p:nvPr/>
        </p:nvSpPr>
        <p:spPr bwMode="auto">
          <a:xfrm>
            <a:off x="762000" y="1447800"/>
            <a:ext cx="82296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746375" algn="l"/>
                <a:tab pos="5029200" algn="l"/>
              </a:tabLst>
              <a:defRPr sz="2400">
                <a:solidFill>
                  <a:schemeClr val="tx1"/>
                </a:solidFill>
                <a:latin typeface="Times New Roman" charset="0"/>
                <a:ea typeface="ＭＳ Ｐゴシック" charset="0"/>
              </a:defRPr>
            </a:lvl1pPr>
            <a:lvl2pPr>
              <a:tabLst>
                <a:tab pos="457200" algn="l"/>
                <a:tab pos="2746375" algn="l"/>
                <a:tab pos="5029200" algn="l"/>
              </a:tabLst>
              <a:defRPr sz="2400">
                <a:solidFill>
                  <a:schemeClr val="tx1"/>
                </a:solidFill>
                <a:latin typeface="Times New Roman" charset="0"/>
                <a:ea typeface="ＭＳ Ｐゴシック" charset="0"/>
              </a:defRPr>
            </a:lvl2pPr>
            <a:lvl3pPr>
              <a:tabLst>
                <a:tab pos="457200" algn="l"/>
                <a:tab pos="2746375" algn="l"/>
                <a:tab pos="5029200" algn="l"/>
              </a:tabLst>
              <a:defRPr sz="2400">
                <a:solidFill>
                  <a:schemeClr val="tx1"/>
                </a:solidFill>
                <a:latin typeface="Times New Roman" charset="0"/>
                <a:ea typeface="ＭＳ Ｐゴシック" charset="0"/>
              </a:defRPr>
            </a:lvl3pPr>
            <a:lvl4pPr>
              <a:tabLst>
                <a:tab pos="457200" algn="l"/>
                <a:tab pos="2746375" algn="l"/>
                <a:tab pos="5029200" algn="l"/>
              </a:tabLst>
              <a:defRPr sz="2400">
                <a:solidFill>
                  <a:schemeClr val="tx1"/>
                </a:solidFill>
                <a:latin typeface="Times New Roman" charset="0"/>
                <a:ea typeface="ＭＳ Ｐゴシック" charset="0"/>
              </a:defRPr>
            </a:lvl4pPr>
            <a:lvl5pPr>
              <a:tabLst>
                <a:tab pos="457200" algn="l"/>
                <a:tab pos="2746375" algn="l"/>
                <a:tab pos="50292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6375" algn="l"/>
                <a:tab pos="50292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6375" algn="l"/>
                <a:tab pos="50292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6375" algn="l"/>
                <a:tab pos="50292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6375" algn="l"/>
                <a:tab pos="50292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dx,worker.Years</a:t>
            </a: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worker.SalaryHistory,20000 	; first salary</a:t>
            </a:r>
          </a:p>
          <a:p>
            <a:pPr>
              <a:lnSpc>
                <a:spcPct val="50000"/>
              </a:lnSpc>
              <a:spcBef>
                <a:spcPct val="50000"/>
              </a:spcBef>
            </a:pPr>
            <a:r>
              <a:rPr lang="en-US" sz="2000" b="1" dirty="0" err="1">
                <a:latin typeface="Courier New" charset="0"/>
              </a:rPr>
              <a:t>mov</a:t>
            </a:r>
            <a:r>
              <a:rPr lang="en-US" sz="2000" b="1" dirty="0">
                <a:latin typeface="Courier New" charset="0"/>
              </a:rPr>
              <a:t> worker.SalaryHistory+4,30000 	; second salary</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edx,OFFSET</a:t>
            </a:r>
            <a:r>
              <a:rPr lang="en-US" sz="2000" b="1" dirty="0">
                <a:latin typeface="Courier New" charset="0"/>
              </a:rPr>
              <a:t> </a:t>
            </a:r>
            <a:r>
              <a:rPr lang="en-US" sz="2000" b="1" dirty="0" err="1">
                <a:latin typeface="Courier New" charset="0"/>
              </a:rPr>
              <a:t>worker.LastName</a:t>
            </a: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worker</a:t>
            </a:r>
          </a:p>
          <a:p>
            <a:pPr>
              <a:lnSpc>
                <a:spcPct val="50000"/>
              </a:lnSpc>
              <a:spcBef>
                <a:spcPct val="50000"/>
              </a:spcBef>
            </a:pPr>
            <a:r>
              <a:rPr lang="en-US" sz="2000" b="1" dirty="0" err="1">
                <a:latin typeface="Courier New" charset="0"/>
              </a:rPr>
              <a:t>mov</a:t>
            </a:r>
            <a:r>
              <a:rPr lang="en-US" sz="2000" b="1" dirty="0">
                <a:latin typeface="Courier New" charset="0"/>
              </a:rPr>
              <a:t> ax,(Employee PTR [</a:t>
            </a:r>
            <a:r>
              <a:rPr lang="en-US" sz="2000" b="1" dirty="0" err="1">
                <a:latin typeface="Courier New" charset="0"/>
              </a:rPr>
              <a:t>esi</a:t>
            </a:r>
            <a:r>
              <a:rPr lang="en-US" sz="2000" b="1" dirty="0">
                <a:latin typeface="Courier New" charset="0"/>
              </a:rPr>
              <a:t>]).Years</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solidFill>
                  <a:srgbClr val="0000FF"/>
                </a:solidFill>
                <a:latin typeface="Courier New" charset="0"/>
              </a:rPr>
              <a:t>mov</a:t>
            </a:r>
            <a:r>
              <a:rPr lang="en-US" sz="2000" b="1" dirty="0">
                <a:solidFill>
                  <a:srgbClr val="0000FF"/>
                </a:solidFill>
                <a:latin typeface="Courier New" charset="0"/>
              </a:rPr>
              <a:t> ax,[</a:t>
            </a:r>
            <a:r>
              <a:rPr lang="en-US" sz="2000" b="1" dirty="0" err="1">
                <a:solidFill>
                  <a:srgbClr val="0000FF"/>
                </a:solidFill>
                <a:latin typeface="Courier New" charset="0"/>
              </a:rPr>
              <a:t>esi</a:t>
            </a:r>
            <a:r>
              <a:rPr lang="en-US" sz="2000" b="1" dirty="0">
                <a:solidFill>
                  <a:srgbClr val="0000FF"/>
                </a:solidFill>
                <a:latin typeface="Courier New" charset="0"/>
              </a:rPr>
              <a:t>].Years	 ; invalid operand (ambiguous)</a:t>
            </a:r>
          </a:p>
          <a:p>
            <a:pPr>
              <a:lnSpc>
                <a:spcPct val="50000"/>
              </a:lnSpc>
              <a:spcBef>
                <a:spcPct val="50000"/>
              </a:spcBef>
            </a:pPr>
            <a:endParaRPr lang="en-US" sz="2000" b="1" dirty="0">
              <a:latin typeface="Courier New" charset="0"/>
            </a:endParaRPr>
          </a:p>
        </p:txBody>
      </p:sp>
    </p:spTree>
    <p:extLst>
      <p:ext uri="{BB962C8B-B14F-4D97-AF65-F5344CB8AC3E}">
        <p14:creationId xmlns:p14="http://schemas.microsoft.com/office/powerpoint/2010/main" xmlns="" val="21037524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Looping Through an Array of Points</a:t>
            </a:r>
          </a:p>
        </p:txBody>
      </p:sp>
      <p:sp>
        <p:nvSpPr>
          <p:cNvPr id="116739" name="Text Box 3"/>
          <p:cNvSpPr txBox="1">
            <a:spLocks noChangeArrowheads="1"/>
          </p:cNvSpPr>
          <p:nvPr/>
        </p:nvSpPr>
        <p:spPr bwMode="auto">
          <a:xfrm>
            <a:off x="762000" y="1981200"/>
            <a:ext cx="7772400" cy="434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.data</a:t>
            </a:r>
          </a:p>
          <a:p>
            <a:pPr>
              <a:lnSpc>
                <a:spcPct val="50000"/>
              </a:lnSpc>
              <a:spcBef>
                <a:spcPct val="50000"/>
              </a:spcBef>
            </a:pPr>
            <a:r>
              <a:rPr lang="en-US" sz="2000" b="1">
                <a:latin typeface="Courier New" charset="0"/>
              </a:rPr>
              <a:t>NumPoints = 3</a:t>
            </a:r>
          </a:p>
          <a:p>
            <a:pPr>
              <a:lnSpc>
                <a:spcPct val="50000"/>
              </a:lnSpc>
              <a:spcBef>
                <a:spcPct val="50000"/>
              </a:spcBef>
            </a:pPr>
            <a:r>
              <a:rPr lang="en-US" sz="2000" b="1">
                <a:latin typeface="Courier New" charset="0"/>
              </a:rPr>
              <a:t>AllPoints COORD NumPoints DUP(&lt;0,0&gt;)</a:t>
            </a:r>
          </a:p>
          <a:p>
            <a:pPr>
              <a:lnSpc>
                <a:spcPct val="50000"/>
              </a:lnSpc>
              <a:spcBef>
                <a:spcPct val="50000"/>
              </a:spcBef>
            </a:pPr>
            <a:endParaRPr lang="en-US" sz="2000" b="1">
              <a:latin typeface="Courier New" charset="0"/>
            </a:endParaRPr>
          </a:p>
          <a:p>
            <a:pPr>
              <a:lnSpc>
                <a:spcPct val="50000"/>
              </a:lnSpc>
              <a:spcBef>
                <a:spcPct val="50000"/>
              </a:spcBef>
            </a:pPr>
            <a:r>
              <a:rPr lang="en-US" sz="2000" b="1">
                <a:latin typeface="Courier New" charset="0"/>
              </a:rPr>
              <a:t>.code</a:t>
            </a:r>
          </a:p>
          <a:p>
            <a:pPr>
              <a:lnSpc>
                <a:spcPct val="50000"/>
              </a:lnSpc>
              <a:spcBef>
                <a:spcPct val="50000"/>
              </a:spcBef>
            </a:pPr>
            <a:r>
              <a:rPr lang="en-US" sz="2000" b="1">
                <a:latin typeface="Courier New" charset="0"/>
              </a:rPr>
              <a:t>	mov edi,0	; array index</a:t>
            </a:r>
          </a:p>
          <a:p>
            <a:pPr>
              <a:lnSpc>
                <a:spcPct val="50000"/>
              </a:lnSpc>
              <a:spcBef>
                <a:spcPct val="50000"/>
              </a:spcBef>
            </a:pPr>
            <a:r>
              <a:rPr lang="en-US" sz="2000" b="1">
                <a:latin typeface="Courier New" charset="0"/>
              </a:rPr>
              <a:t>	mov ecx,NumPoints	; loop counter</a:t>
            </a:r>
          </a:p>
          <a:p>
            <a:pPr>
              <a:lnSpc>
                <a:spcPct val="50000"/>
              </a:lnSpc>
              <a:spcBef>
                <a:spcPct val="50000"/>
              </a:spcBef>
            </a:pPr>
            <a:r>
              <a:rPr lang="en-US" sz="2000" b="1">
                <a:latin typeface="Courier New" charset="0"/>
              </a:rPr>
              <a:t>	mov ax,1	; starting X, Y values</a:t>
            </a:r>
          </a:p>
          <a:p>
            <a:pPr>
              <a:lnSpc>
                <a:spcPct val="50000"/>
              </a:lnSpc>
              <a:spcBef>
                <a:spcPct val="50000"/>
              </a:spcBef>
            </a:pPr>
            <a:r>
              <a:rPr lang="en-US" sz="2000" b="1">
                <a:latin typeface="Courier New" charset="0"/>
              </a:rPr>
              <a:t>L1:</a:t>
            </a:r>
          </a:p>
          <a:p>
            <a:pPr>
              <a:lnSpc>
                <a:spcPct val="50000"/>
              </a:lnSpc>
              <a:spcBef>
                <a:spcPct val="50000"/>
              </a:spcBef>
            </a:pPr>
            <a:r>
              <a:rPr lang="en-US" sz="2000" b="1">
                <a:latin typeface="Courier New" charset="0"/>
              </a:rPr>
              <a:t>	mov (COORD PTR AllPoints[edi]).X,ax</a:t>
            </a:r>
          </a:p>
          <a:p>
            <a:pPr>
              <a:lnSpc>
                <a:spcPct val="50000"/>
              </a:lnSpc>
              <a:spcBef>
                <a:spcPct val="50000"/>
              </a:spcBef>
            </a:pPr>
            <a:r>
              <a:rPr lang="en-US" sz="2000" b="1">
                <a:latin typeface="Courier New" charset="0"/>
              </a:rPr>
              <a:t>	mov (COORD PTR AllPoints[edi]).Y,ax</a:t>
            </a:r>
          </a:p>
          <a:p>
            <a:pPr>
              <a:lnSpc>
                <a:spcPct val="50000"/>
              </a:lnSpc>
              <a:spcBef>
                <a:spcPct val="50000"/>
              </a:spcBef>
            </a:pPr>
            <a:r>
              <a:rPr lang="en-US" sz="2000" b="1">
                <a:latin typeface="Courier New" charset="0"/>
              </a:rPr>
              <a:t>	add edi,TYPE COORD</a:t>
            </a:r>
          </a:p>
          <a:p>
            <a:pPr>
              <a:lnSpc>
                <a:spcPct val="50000"/>
              </a:lnSpc>
              <a:spcBef>
                <a:spcPct val="50000"/>
              </a:spcBef>
            </a:pPr>
            <a:r>
              <a:rPr lang="en-US" sz="2000" b="1">
                <a:latin typeface="Courier New" charset="0"/>
              </a:rPr>
              <a:t>	inc ax</a:t>
            </a:r>
          </a:p>
          <a:p>
            <a:pPr>
              <a:lnSpc>
                <a:spcPct val="50000"/>
              </a:lnSpc>
              <a:spcBef>
                <a:spcPct val="50000"/>
              </a:spcBef>
            </a:pPr>
            <a:r>
              <a:rPr lang="en-US" sz="2000" b="1">
                <a:latin typeface="Courier New" charset="0"/>
              </a:rPr>
              <a:t>	Loop L1</a:t>
            </a:r>
          </a:p>
        </p:txBody>
      </p:sp>
      <p:sp>
        <p:nvSpPr>
          <p:cNvPr id="116740" name="Text Box 4"/>
          <p:cNvSpPr txBox="1">
            <a:spLocks noChangeArrowheads="1"/>
          </p:cNvSpPr>
          <p:nvPr/>
        </p:nvSpPr>
        <p:spPr bwMode="auto">
          <a:xfrm>
            <a:off x="685800" y="990600"/>
            <a:ext cx="76962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dirty="0">
                <a:latin typeface="Arial"/>
                <a:cs typeface="Arial"/>
              </a:rPr>
              <a:t>Sets the X and Y coordinates of the </a:t>
            </a:r>
            <a:r>
              <a:rPr lang="en-US" sz="2000" dirty="0" err="1">
                <a:latin typeface="Arial"/>
                <a:cs typeface="Arial"/>
              </a:rPr>
              <a:t>AllPoints</a:t>
            </a:r>
            <a:r>
              <a:rPr lang="en-US" sz="2000" dirty="0">
                <a:latin typeface="Arial"/>
                <a:cs typeface="Arial"/>
              </a:rPr>
              <a:t> array to sequentially increasing values (1,1), (2,2), ...</a:t>
            </a:r>
          </a:p>
        </p:txBody>
      </p:sp>
    </p:spTree>
    <p:extLst>
      <p:ext uri="{BB962C8B-B14F-4D97-AF65-F5344CB8AC3E}">
        <p14:creationId xmlns:p14="http://schemas.microsoft.com/office/powerpoint/2010/main" xmlns="" val="28654652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9267667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fontScale="92500" lnSpcReduction="20000"/>
          </a:bodyPr>
          <a:lstStyle/>
          <a:p>
            <a:pPr>
              <a:spcBef>
                <a:spcPts val="2400"/>
              </a:spcBef>
            </a:pPr>
            <a:r>
              <a:rPr lang="en-US" sz="3200" dirty="0"/>
              <a:t>Two Dimensional Arrays</a:t>
            </a:r>
          </a:p>
          <a:p>
            <a:pPr lvl="1">
              <a:spcBef>
                <a:spcPts val="2400"/>
              </a:spcBef>
            </a:pPr>
            <a:r>
              <a:rPr lang="en-US" sz="3200" dirty="0"/>
              <a:t>Basic Concept</a:t>
            </a:r>
          </a:p>
          <a:p>
            <a:pPr lvl="1">
              <a:spcBef>
                <a:spcPts val="2400"/>
              </a:spcBef>
            </a:pPr>
            <a:r>
              <a:rPr lang="en-US" sz="3200" dirty="0"/>
              <a:t>2-D Array Representation</a:t>
            </a:r>
          </a:p>
          <a:p>
            <a:pPr lvl="1">
              <a:spcBef>
                <a:spcPts val="2400"/>
              </a:spcBef>
            </a:pPr>
            <a:r>
              <a:rPr lang="en-US" sz="3200" dirty="0"/>
              <a:t>Base-Index Operands</a:t>
            </a:r>
          </a:p>
          <a:p>
            <a:pPr lvl="2">
              <a:spcBef>
                <a:spcPts val="2400"/>
              </a:spcBef>
            </a:pPr>
            <a:r>
              <a:rPr lang="en-US" sz="3000" dirty="0"/>
              <a:t>Row-Sum Example</a:t>
            </a:r>
          </a:p>
          <a:p>
            <a:pPr lvl="1">
              <a:spcBef>
                <a:spcPts val="2400"/>
              </a:spcBef>
            </a:pPr>
            <a:r>
              <a:rPr lang="en-US" sz="3200" dirty="0"/>
              <a:t>Base-Index Displacement</a:t>
            </a:r>
          </a:p>
          <a:p>
            <a:pPr lvl="1">
              <a:spcBef>
                <a:spcPts val="2400"/>
              </a:spcBef>
            </a:pPr>
            <a:r>
              <a:rPr lang="en-US" sz="3200" dirty="0"/>
              <a:t>Bubble Sort </a:t>
            </a:r>
            <a:r>
              <a:rPr lang="en-US" sz="3200" dirty="0" smtClean="0"/>
              <a:t>Algorithm</a:t>
            </a:r>
          </a:p>
          <a:p>
            <a:pPr>
              <a:spcBef>
                <a:spcPts val="2400"/>
              </a:spcBef>
            </a:pPr>
            <a:r>
              <a:rPr lang="en-US" sz="3600" dirty="0" smtClean="0"/>
              <a:t>Structures	</a:t>
            </a:r>
            <a:endParaRPr lang="en-US" sz="3600"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9 &amp; 10</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rgbClr val="0000FF"/>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spcBef>
                <a:spcPts val="2400"/>
              </a:spcBef>
            </a:pPr>
            <a:r>
              <a:rPr lang="en-US" sz="3200" dirty="0" smtClean="0"/>
              <a:t>Two Dimensional Arrays</a:t>
            </a:r>
          </a:p>
          <a:p>
            <a:pPr lvl="1">
              <a:spcBef>
                <a:spcPts val="2400"/>
              </a:spcBef>
            </a:pPr>
            <a:r>
              <a:rPr lang="en-US" sz="3200" dirty="0"/>
              <a:t>Basic </a:t>
            </a:r>
            <a:r>
              <a:rPr lang="en-US" sz="3200" dirty="0" smtClean="0"/>
              <a:t>Concept</a:t>
            </a:r>
          </a:p>
          <a:p>
            <a:pPr lvl="1">
              <a:spcBef>
                <a:spcPts val="2400"/>
              </a:spcBef>
            </a:pPr>
            <a:r>
              <a:rPr lang="en-US" sz="3200" dirty="0" smtClean="0"/>
              <a:t>2-D Array Representation</a:t>
            </a:r>
            <a:endParaRPr lang="en-US" sz="3200" dirty="0"/>
          </a:p>
          <a:p>
            <a:pPr lvl="1">
              <a:spcBef>
                <a:spcPts val="2400"/>
              </a:spcBef>
            </a:pPr>
            <a:r>
              <a:rPr lang="en-US" sz="3200" dirty="0"/>
              <a:t>Base-Index </a:t>
            </a:r>
            <a:r>
              <a:rPr lang="en-US" sz="3200" dirty="0" smtClean="0"/>
              <a:t>Operands</a:t>
            </a:r>
          </a:p>
          <a:p>
            <a:pPr lvl="2">
              <a:spcBef>
                <a:spcPts val="2400"/>
              </a:spcBef>
            </a:pPr>
            <a:r>
              <a:rPr lang="en-US" sz="3000" dirty="0" smtClean="0"/>
              <a:t>Row-Sum Example</a:t>
            </a:r>
            <a:endParaRPr lang="en-US" sz="3000" dirty="0"/>
          </a:p>
          <a:p>
            <a:pPr lvl="1">
              <a:spcBef>
                <a:spcPts val="2400"/>
              </a:spcBef>
            </a:pPr>
            <a:r>
              <a:rPr lang="en-US" sz="3200" dirty="0"/>
              <a:t>Base-Index </a:t>
            </a:r>
            <a:r>
              <a:rPr lang="en-US" sz="3200" dirty="0" smtClean="0"/>
              <a:t>Displacement</a:t>
            </a:r>
          </a:p>
          <a:p>
            <a:pPr lvl="3">
              <a:spcBef>
                <a:spcPts val="2400"/>
              </a:spcBef>
            </a:pPr>
            <a:r>
              <a:rPr lang="en-US" sz="2800" dirty="0"/>
              <a:t>Bubble Sort </a:t>
            </a:r>
            <a:r>
              <a:rPr lang="en-US" sz="2800" dirty="0" smtClean="0"/>
              <a:t>Algorithm</a:t>
            </a:r>
          </a:p>
          <a:p>
            <a:pPr>
              <a:spcBef>
                <a:spcPts val="2400"/>
              </a:spcBef>
            </a:pPr>
            <a:r>
              <a:rPr lang="en-US" sz="3600" dirty="0" smtClean="0"/>
              <a:t>Structures</a:t>
            </a:r>
            <a:endParaRPr lang="en-US" sz="3600" dirty="0"/>
          </a:p>
          <a:p>
            <a:pPr lvl="1">
              <a:spcBef>
                <a:spcPts val="1400"/>
              </a:spcBef>
            </a:pPr>
            <a:endParaRPr lang="en-US" sz="2800"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Two-Dimensional Arrays</a:t>
            </a:r>
          </a:p>
        </p:txBody>
      </p:sp>
      <p:sp>
        <p:nvSpPr>
          <p:cNvPr id="86019" name="Rectangle 3"/>
          <p:cNvSpPr>
            <a:spLocks noGrp="1" noChangeArrowheads="1"/>
          </p:cNvSpPr>
          <p:nvPr>
            <p:ph type="body" idx="1"/>
          </p:nvPr>
        </p:nvSpPr>
        <p:spPr>
          <a:xfrm>
            <a:off x="1828800" y="1600200"/>
            <a:ext cx="5181600" cy="1905000"/>
          </a:xfrm>
        </p:spPr>
        <p:txBody>
          <a:bodyPr>
            <a:normAutofit/>
          </a:bodyPr>
          <a:lstStyle/>
          <a:p>
            <a:r>
              <a:rPr lang="en-US" sz="3200" dirty="0" smtClean="0"/>
              <a:t>Basic Concept</a:t>
            </a:r>
          </a:p>
          <a:p>
            <a:r>
              <a:rPr lang="en-US" sz="3200" dirty="0" smtClean="0"/>
              <a:t>Base</a:t>
            </a:r>
            <a:r>
              <a:rPr lang="en-US" sz="3200" dirty="0"/>
              <a:t>-Index Operands</a:t>
            </a:r>
          </a:p>
          <a:p>
            <a:r>
              <a:rPr lang="en-US" sz="3200" dirty="0"/>
              <a:t>Base-Index Displacement</a:t>
            </a:r>
          </a:p>
        </p:txBody>
      </p:sp>
    </p:spTree>
    <p:extLst>
      <p:ext uri="{BB962C8B-B14F-4D97-AF65-F5344CB8AC3E}">
        <p14:creationId xmlns:p14="http://schemas.microsoft.com/office/powerpoint/2010/main" xmlns="" val="4085320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a:t>
            </a:r>
            <a:endParaRPr lang="en-US" dirty="0"/>
          </a:p>
        </p:txBody>
      </p:sp>
      <p:sp>
        <p:nvSpPr>
          <p:cNvPr id="3" name="Content Placeholder 2"/>
          <p:cNvSpPr>
            <a:spLocks noGrp="1"/>
          </p:cNvSpPr>
          <p:nvPr>
            <p:ph idx="1"/>
          </p:nvPr>
        </p:nvSpPr>
        <p:spPr>
          <a:xfrm>
            <a:off x="457200" y="1066800"/>
            <a:ext cx="8229600" cy="5105400"/>
          </a:xfrm>
        </p:spPr>
        <p:txBody>
          <a:bodyPr/>
          <a:lstStyle/>
          <a:p>
            <a:r>
              <a:rPr lang="en-US" dirty="0"/>
              <a:t>From an assembly language programmer’s perspective, a </a:t>
            </a:r>
            <a:r>
              <a:rPr lang="en-US" i="1" dirty="0">
                <a:solidFill>
                  <a:srgbClr val="0000FF"/>
                </a:solidFill>
              </a:rPr>
              <a:t>two-dimensional </a:t>
            </a:r>
            <a:r>
              <a:rPr lang="en-US" dirty="0"/>
              <a:t>array is a </a:t>
            </a:r>
            <a:r>
              <a:rPr lang="en-US" i="1" dirty="0">
                <a:solidFill>
                  <a:srgbClr val="0000FF"/>
                </a:solidFill>
              </a:rPr>
              <a:t>high-level abstraction</a:t>
            </a:r>
            <a:r>
              <a:rPr lang="en-US" dirty="0">
                <a:solidFill>
                  <a:srgbClr val="0000FF"/>
                </a:solidFill>
              </a:rPr>
              <a:t> </a:t>
            </a:r>
            <a:r>
              <a:rPr lang="en-US" dirty="0"/>
              <a:t>of a </a:t>
            </a:r>
            <a:r>
              <a:rPr lang="en-US" i="1" dirty="0">
                <a:solidFill>
                  <a:srgbClr val="0000FF"/>
                </a:solidFill>
              </a:rPr>
              <a:t>one-dimensional </a:t>
            </a:r>
            <a:r>
              <a:rPr lang="en-US" dirty="0"/>
              <a:t>array. </a:t>
            </a:r>
          </a:p>
          <a:p>
            <a:r>
              <a:rPr lang="en-US" dirty="0" smtClean="0"/>
              <a:t>One </a:t>
            </a:r>
            <a:r>
              <a:rPr lang="en-US" dirty="0"/>
              <a:t>of two methods of </a:t>
            </a:r>
            <a:r>
              <a:rPr lang="en-US" dirty="0" smtClean="0"/>
              <a:t>arranging </a:t>
            </a:r>
            <a:r>
              <a:rPr lang="en-US" dirty="0"/>
              <a:t>the </a:t>
            </a:r>
            <a:r>
              <a:rPr lang="en-US" i="1" dirty="0"/>
              <a:t>rows</a:t>
            </a:r>
            <a:r>
              <a:rPr lang="en-US" dirty="0"/>
              <a:t> and </a:t>
            </a:r>
            <a:r>
              <a:rPr lang="en-US" i="1" dirty="0"/>
              <a:t>columns</a:t>
            </a:r>
            <a:r>
              <a:rPr lang="en-US" dirty="0"/>
              <a:t> in memory: </a:t>
            </a:r>
            <a:r>
              <a:rPr lang="en-US" b="1" i="1" u="sng" dirty="0" smtClean="0">
                <a:solidFill>
                  <a:srgbClr val="0000FF"/>
                </a:solidFill>
              </a:rPr>
              <a:t>row-major order </a:t>
            </a:r>
            <a:r>
              <a:rPr lang="en-US" dirty="0" smtClean="0"/>
              <a:t>and </a:t>
            </a:r>
            <a:r>
              <a:rPr lang="en-US" b="1" i="1" u="sng" dirty="0">
                <a:solidFill>
                  <a:srgbClr val="0000FF"/>
                </a:solidFill>
              </a:rPr>
              <a:t>column-major </a:t>
            </a:r>
            <a:r>
              <a:rPr lang="en-US" b="1" i="1" u="sng" dirty="0" smtClean="0">
                <a:solidFill>
                  <a:srgbClr val="0000FF"/>
                </a:solidFill>
              </a:rPr>
              <a:t>order</a:t>
            </a:r>
            <a:r>
              <a:rPr lang="en-US" dirty="0" smtClean="0"/>
              <a:t>.</a:t>
            </a:r>
            <a:endParaRPr lang="en-US" dirty="0"/>
          </a:p>
        </p:txBody>
      </p:sp>
      <p:pic>
        <p:nvPicPr>
          <p:cNvPr id="6" name="Picture 5" descr="Screen Shot 2012-10-23 at 11.16.11 PM.png"/>
          <p:cNvPicPr>
            <a:picLocks noChangeAspect="1"/>
          </p:cNvPicPr>
          <p:nvPr/>
        </p:nvPicPr>
        <p:blipFill>
          <a:blip r:embed="rId3" cstate="print">
            <a:extLst>
              <a:ext uri="{BEBA8EAE-BF5A-486C-A8C5-ECC9F3942E4B}">
                <a14:imgProps xmlns:a14="http://schemas.microsoft.com/office/drawing/2010/main" xmlns="">
                  <a14:imgLayer r:embed="rId4">
                    <a14:imgEffect>
                      <a14:sharpenSoften amount="100000"/>
                    </a14:imgEffect>
                    <a14:imgEffect>
                      <a14:brightnessContrast bright="-15000" contrast="63000"/>
                    </a14:imgEffect>
                  </a14:imgLayer>
                </a14:imgProps>
              </a:ext>
              <a:ext uri="{28A0092B-C50C-407E-A947-70E740481C1C}">
                <a14:useLocalDpi xmlns:a14="http://schemas.microsoft.com/office/drawing/2010/main" xmlns="" val="0"/>
              </a:ext>
            </a:extLst>
          </a:blip>
          <a:stretch>
            <a:fillRect/>
          </a:stretch>
        </p:blipFill>
        <p:spPr>
          <a:xfrm>
            <a:off x="2133600" y="5891076"/>
            <a:ext cx="6934200" cy="610429"/>
          </a:xfrm>
          <a:prstGeom prst="rect">
            <a:avLst/>
          </a:prstGeom>
        </p:spPr>
      </p:pic>
      <p:grpSp>
        <p:nvGrpSpPr>
          <p:cNvPr id="23" name="Group 22"/>
          <p:cNvGrpSpPr/>
          <p:nvPr/>
        </p:nvGrpSpPr>
        <p:grpSpPr>
          <a:xfrm>
            <a:off x="4217773" y="3276600"/>
            <a:ext cx="2487827" cy="1560163"/>
            <a:chOff x="4217773" y="3276600"/>
            <a:chExt cx="2487827" cy="1560163"/>
          </a:xfrm>
        </p:grpSpPr>
        <p:pic>
          <p:nvPicPr>
            <p:cNvPr id="4" name="Picture 3" descr="Screen Shot 2012-10-23 at 11.15.19 PM.png"/>
            <p:cNvPicPr>
              <a:picLocks noChangeAspect="1"/>
            </p:cNvPicPr>
            <p:nvPr/>
          </p:nvPicPr>
          <p:blipFill>
            <a:blip r:embed="rId5" cstate="print">
              <a:extLst>
                <a:ext uri="{BEBA8EAE-BF5A-486C-A8C5-ECC9F3942E4B}">
                  <a14:imgProps xmlns:a14="http://schemas.microsoft.com/office/drawing/2010/main" xmlns="">
                    <a14:imgLayer r:embed="rId6">
                      <a14:imgEffect>
                        <a14:sharpenSoften amount="100000"/>
                      </a14:imgEffect>
                      <a14:imgEffect>
                        <a14:brightnessContrast bright="-13000" contrast="63000"/>
                      </a14:imgEffect>
                    </a14:imgLayer>
                  </a14:imgProps>
                </a:ext>
                <a:ext uri="{28A0092B-C50C-407E-A947-70E740481C1C}">
                  <a14:useLocalDpi xmlns:a14="http://schemas.microsoft.com/office/drawing/2010/main" xmlns="" val="0"/>
                </a:ext>
              </a:extLst>
            </a:blip>
            <a:stretch>
              <a:fillRect/>
            </a:stretch>
          </p:blipFill>
          <p:spPr>
            <a:xfrm>
              <a:off x="4217773" y="3276600"/>
              <a:ext cx="2487827" cy="1560163"/>
            </a:xfrm>
            <a:prstGeom prst="rect">
              <a:avLst/>
            </a:prstGeom>
          </p:spPr>
        </p:pic>
        <p:sp>
          <p:nvSpPr>
            <p:cNvPr id="7" name="Rectangle 6"/>
            <p:cNvSpPr/>
            <p:nvPr/>
          </p:nvSpPr>
          <p:spPr>
            <a:xfrm>
              <a:off x="42939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7721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293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865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143773" y="3352800"/>
              <a:ext cx="360000" cy="12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36306" y="3366911"/>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327840" y="38168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322195" y="4268444"/>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133600" y="5029201"/>
            <a:ext cx="6934200" cy="609826"/>
            <a:chOff x="1981200" y="5029201"/>
            <a:chExt cx="6934200" cy="609826"/>
          </a:xfrm>
        </p:grpSpPr>
        <p:pic>
          <p:nvPicPr>
            <p:cNvPr id="5" name="Picture 4" descr="Screen Shot 2012-10-23 at 11.15.53 PM.png"/>
            <p:cNvPicPr>
              <a:picLocks noChangeAspect="1"/>
            </p:cNvPicPr>
            <p:nvPr/>
          </p:nvPicPr>
          <p:blipFill>
            <a:blip r:embed="rId7" cstate="print">
              <a:extLst>
                <a:ext uri="{BEBA8EAE-BF5A-486C-A8C5-ECC9F3942E4B}">
                  <a14:imgProps xmlns:a14="http://schemas.microsoft.com/office/drawing/2010/main" xmlns="">
                    <a14:imgLayer r:embed="rId8">
                      <a14:imgEffect>
                        <a14:sharpenSoften amount="100000"/>
                      </a14:imgEffect>
                      <a14:imgEffect>
                        <a14:brightnessContrast bright="-15000" contrast="63000"/>
                      </a14:imgEffect>
                    </a14:imgLayer>
                  </a14:imgProps>
                </a:ext>
                <a:ext uri="{28A0092B-C50C-407E-A947-70E740481C1C}">
                  <a14:useLocalDpi xmlns:a14="http://schemas.microsoft.com/office/drawing/2010/main" xmlns="" val="0"/>
                </a:ext>
              </a:extLst>
            </a:blip>
            <a:stretch>
              <a:fillRect/>
            </a:stretch>
          </p:blipFill>
          <p:spPr>
            <a:xfrm>
              <a:off x="1981200" y="5029201"/>
              <a:ext cx="6934200" cy="609826"/>
            </a:xfrm>
            <a:prstGeom prst="rect">
              <a:avLst/>
            </a:prstGeom>
          </p:spPr>
        </p:pic>
        <p:sp>
          <p:nvSpPr>
            <p:cNvPr id="15" name="Rectangle 14"/>
            <p:cNvSpPr/>
            <p:nvPr/>
          </p:nvSpPr>
          <p:spPr>
            <a:xfrm>
              <a:off x="2071511" y="50912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329289" y="50912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1422" y="5091289"/>
              <a:ext cx="2133600" cy="3600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p:nvSpPr>
        <p:spPr>
          <a:xfrm>
            <a:off x="2204155" y="5957711"/>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553178" y="5957711"/>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912200" y="5957711"/>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269689" y="5957711"/>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620000" y="5957711"/>
            <a:ext cx="1260000" cy="360000"/>
          </a:xfrm>
          <a:prstGeom prst="rect">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058571" y="3581400"/>
            <a:ext cx="1980029" cy="830997"/>
          </a:xfrm>
          <a:prstGeom prst="rect">
            <a:avLst/>
          </a:prstGeom>
        </p:spPr>
        <p:txBody>
          <a:bodyPr wrap="none">
            <a:spAutoFit/>
          </a:bodyPr>
          <a:lstStyle/>
          <a:p>
            <a:r>
              <a:rPr lang="en-US" sz="2400" dirty="0">
                <a:latin typeface="Arial"/>
                <a:cs typeface="Arial"/>
              </a:rPr>
              <a:t>Logical </a:t>
            </a:r>
            <a:endParaRPr lang="en-US" sz="2400" dirty="0" smtClean="0">
              <a:latin typeface="Arial"/>
              <a:cs typeface="Arial"/>
            </a:endParaRPr>
          </a:p>
          <a:p>
            <a:r>
              <a:rPr lang="en-US" sz="2400" dirty="0" smtClean="0">
                <a:latin typeface="Arial"/>
                <a:cs typeface="Arial"/>
              </a:rPr>
              <a:t>Arrangement</a:t>
            </a:r>
            <a:endParaRPr lang="en-US" sz="2400" dirty="0">
              <a:latin typeface="Arial"/>
              <a:cs typeface="Arial"/>
            </a:endParaRPr>
          </a:p>
        </p:txBody>
      </p:sp>
      <p:sp>
        <p:nvSpPr>
          <p:cNvPr id="26" name="TextBox 25"/>
          <p:cNvSpPr txBox="1"/>
          <p:nvPr/>
        </p:nvSpPr>
        <p:spPr>
          <a:xfrm>
            <a:off x="304800" y="5029200"/>
            <a:ext cx="1839153" cy="738664"/>
          </a:xfrm>
          <a:prstGeom prst="rect">
            <a:avLst/>
          </a:prstGeom>
          <a:noFill/>
        </p:spPr>
        <p:txBody>
          <a:bodyPr wrap="none" rtlCol="0">
            <a:spAutoFit/>
          </a:bodyPr>
          <a:lstStyle/>
          <a:p>
            <a:r>
              <a:rPr lang="en-US" sz="2400" dirty="0">
                <a:latin typeface="Arial"/>
                <a:cs typeface="Arial"/>
              </a:rPr>
              <a:t>Row-</a:t>
            </a:r>
            <a:r>
              <a:rPr lang="en-US" sz="2400" dirty="0" smtClean="0">
                <a:latin typeface="Arial"/>
                <a:cs typeface="Arial"/>
              </a:rPr>
              <a:t>major:</a:t>
            </a:r>
          </a:p>
          <a:p>
            <a:r>
              <a:rPr lang="en-US" dirty="0" smtClean="0">
                <a:latin typeface="Arial"/>
                <a:cs typeface="Arial"/>
              </a:rPr>
              <a:t>(Most Common)</a:t>
            </a:r>
          </a:p>
        </p:txBody>
      </p:sp>
      <p:sp>
        <p:nvSpPr>
          <p:cNvPr id="27" name="TextBox 26"/>
          <p:cNvSpPr txBox="1"/>
          <p:nvPr/>
        </p:nvSpPr>
        <p:spPr>
          <a:xfrm>
            <a:off x="304800" y="5867400"/>
            <a:ext cx="1689585" cy="461665"/>
          </a:xfrm>
          <a:prstGeom prst="rect">
            <a:avLst/>
          </a:prstGeom>
          <a:noFill/>
        </p:spPr>
        <p:txBody>
          <a:bodyPr wrap="none" rtlCol="0">
            <a:spAutoFit/>
          </a:bodyPr>
          <a:lstStyle/>
          <a:p>
            <a:r>
              <a:rPr lang="en-US" sz="2400" dirty="0" smtClean="0">
                <a:latin typeface="Arial"/>
                <a:cs typeface="Arial"/>
              </a:rPr>
              <a:t>Col.-major:</a:t>
            </a:r>
          </a:p>
        </p:txBody>
      </p:sp>
      <p:sp>
        <p:nvSpPr>
          <p:cNvPr id="28" name="TextBox 27"/>
          <p:cNvSpPr txBox="1"/>
          <p:nvPr/>
        </p:nvSpPr>
        <p:spPr>
          <a:xfrm>
            <a:off x="552610" y="4495800"/>
            <a:ext cx="971390" cy="461665"/>
          </a:xfrm>
          <a:prstGeom prst="rect">
            <a:avLst/>
          </a:prstGeom>
          <a:noFill/>
        </p:spPr>
        <p:txBody>
          <a:bodyPr wrap="none" rtlCol="0">
            <a:spAutoFit/>
          </a:bodyPr>
          <a:lstStyle/>
          <a:p>
            <a:r>
              <a:rPr lang="en-US" sz="2400" dirty="0" smtClean="0">
                <a:latin typeface="Arial"/>
                <a:cs typeface="Arial"/>
              </a:rPr>
              <a:t>Order</a:t>
            </a:r>
          </a:p>
        </p:txBody>
      </p:sp>
    </p:spTree>
    <p:extLst>
      <p:ext uri="{BB962C8B-B14F-4D97-AF65-F5344CB8AC3E}">
        <p14:creationId xmlns:p14="http://schemas.microsoft.com/office/powerpoint/2010/main" xmlns="" val="1759030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Base-Index Operand</a:t>
            </a:r>
          </a:p>
        </p:txBody>
      </p:sp>
      <p:sp>
        <p:nvSpPr>
          <p:cNvPr id="92163" name="Rectangle 3"/>
          <p:cNvSpPr>
            <a:spLocks noGrp="1" noChangeArrowheads="1"/>
          </p:cNvSpPr>
          <p:nvPr>
            <p:ph type="body" idx="1"/>
          </p:nvPr>
        </p:nvSpPr>
        <p:spPr>
          <a:xfrm>
            <a:off x="457200" y="1189038"/>
            <a:ext cx="8153400" cy="5440362"/>
          </a:xfrm>
        </p:spPr>
        <p:txBody>
          <a:bodyPr>
            <a:normAutofit/>
          </a:bodyPr>
          <a:lstStyle/>
          <a:p>
            <a:pPr marL="234950" indent="-234950">
              <a:spcBef>
                <a:spcPts val="2000"/>
              </a:spcBef>
            </a:pPr>
            <a:r>
              <a:rPr lang="en-US" dirty="0"/>
              <a:t>A </a:t>
            </a:r>
            <a:r>
              <a:rPr lang="en-US" dirty="0">
                <a:solidFill>
                  <a:srgbClr val="0000FF"/>
                </a:solidFill>
              </a:rPr>
              <a:t>base-index </a:t>
            </a:r>
            <a:r>
              <a:rPr lang="en-US" dirty="0"/>
              <a:t>operand adds the values of two registers (called </a:t>
            </a:r>
            <a:r>
              <a:rPr lang="en-US" b="1" i="1" dirty="0">
                <a:solidFill>
                  <a:srgbClr val="FF0000"/>
                </a:solidFill>
              </a:rPr>
              <a:t>base</a:t>
            </a:r>
            <a:r>
              <a:rPr lang="en-US" dirty="0"/>
              <a:t> and </a:t>
            </a:r>
            <a:r>
              <a:rPr lang="en-US" b="1" i="1" dirty="0">
                <a:solidFill>
                  <a:srgbClr val="FF0000"/>
                </a:solidFill>
              </a:rPr>
              <a:t>index</a:t>
            </a:r>
            <a:r>
              <a:rPr lang="en-US" dirty="0"/>
              <a:t>), producing an </a:t>
            </a:r>
            <a:r>
              <a:rPr lang="en-US" dirty="0">
                <a:solidFill>
                  <a:srgbClr val="0000FF"/>
                </a:solidFill>
              </a:rPr>
              <a:t>effective address</a:t>
            </a:r>
            <a:r>
              <a:rPr lang="en-US" dirty="0"/>
              <a:t>. </a:t>
            </a:r>
            <a:endParaRPr lang="en-US" dirty="0" smtClean="0"/>
          </a:p>
          <a:p>
            <a:pPr marL="0" indent="0">
              <a:spcBef>
                <a:spcPts val="2000"/>
              </a:spcBef>
              <a:buNone/>
            </a:pPr>
            <a:r>
              <a:rPr lang="en-US" dirty="0" smtClean="0"/>
              <a:t>		</a:t>
            </a:r>
            <a:r>
              <a:rPr lang="en-US" b="1" dirty="0" smtClean="0">
                <a:latin typeface="Courier New"/>
                <a:cs typeface="Courier New"/>
              </a:rPr>
              <a:t>[</a:t>
            </a:r>
            <a:r>
              <a:rPr lang="en-US" b="1" i="1" dirty="0">
                <a:latin typeface="Courier New"/>
                <a:cs typeface="Courier New"/>
              </a:rPr>
              <a:t>base</a:t>
            </a:r>
            <a:r>
              <a:rPr lang="en-US" b="1" dirty="0">
                <a:latin typeface="Courier New"/>
                <a:cs typeface="Courier New"/>
              </a:rPr>
              <a:t> + </a:t>
            </a:r>
            <a:r>
              <a:rPr lang="en-US" b="1" i="1" dirty="0">
                <a:latin typeface="Courier New"/>
                <a:cs typeface="Courier New"/>
              </a:rPr>
              <a:t>index</a:t>
            </a:r>
            <a:r>
              <a:rPr lang="en-US" b="1" dirty="0">
                <a:latin typeface="Courier New"/>
                <a:cs typeface="Courier New"/>
              </a:rPr>
              <a:t>]</a:t>
            </a:r>
            <a:r>
              <a:rPr lang="en-US" b="1" i="1" dirty="0">
                <a:latin typeface="Courier New"/>
                <a:cs typeface="Courier New"/>
              </a:rPr>
              <a:t> </a:t>
            </a:r>
            <a:endParaRPr lang="en-US" b="1" dirty="0" smtClean="0">
              <a:latin typeface="Courier New"/>
              <a:cs typeface="Courier New"/>
            </a:endParaRPr>
          </a:p>
          <a:p>
            <a:pPr marL="234950" indent="-234950">
              <a:spcBef>
                <a:spcPts val="2000"/>
              </a:spcBef>
            </a:pPr>
            <a:r>
              <a:rPr lang="en-US" dirty="0"/>
              <a:t>The square brackets are </a:t>
            </a:r>
            <a:r>
              <a:rPr lang="en-US" dirty="0" smtClean="0"/>
              <a:t>required.</a:t>
            </a:r>
          </a:p>
          <a:p>
            <a:pPr marL="234950" indent="-234950">
              <a:spcBef>
                <a:spcPts val="2000"/>
              </a:spcBef>
            </a:pPr>
            <a:r>
              <a:rPr lang="en-US" dirty="0"/>
              <a:t>In 32-bit mode, any </a:t>
            </a:r>
            <a:r>
              <a:rPr lang="en-US" u="sng" dirty="0" smtClean="0"/>
              <a:t>two </a:t>
            </a:r>
            <a:r>
              <a:rPr lang="en-US" u="sng" dirty="0"/>
              <a:t>32-bit </a:t>
            </a:r>
            <a:r>
              <a:rPr lang="en-US" dirty="0"/>
              <a:t>general-purpose registers may be </a:t>
            </a:r>
            <a:r>
              <a:rPr lang="en-US" dirty="0" smtClean="0"/>
              <a:t>used </a:t>
            </a:r>
            <a:r>
              <a:rPr lang="en-US" dirty="0"/>
              <a:t>as base and index </a:t>
            </a:r>
            <a:r>
              <a:rPr lang="en-US" dirty="0" smtClean="0"/>
              <a:t>registers. </a:t>
            </a:r>
          </a:p>
          <a:p>
            <a:pPr marL="234950" indent="-234950">
              <a:spcBef>
                <a:spcPts val="2000"/>
              </a:spcBef>
            </a:pPr>
            <a:r>
              <a:rPr lang="en-US" dirty="0"/>
              <a:t>In </a:t>
            </a:r>
            <a:r>
              <a:rPr lang="en-US" u="sng" dirty="0"/>
              <a:t>16-bit mode</a:t>
            </a:r>
            <a:r>
              <a:rPr lang="en-US" dirty="0"/>
              <a:t>, the </a:t>
            </a:r>
            <a:r>
              <a:rPr lang="en-US" b="1" i="1" dirty="0">
                <a:solidFill>
                  <a:srgbClr val="0000FF"/>
                </a:solidFill>
              </a:rPr>
              <a:t>base</a:t>
            </a:r>
            <a:r>
              <a:rPr lang="en-US" dirty="0"/>
              <a:t> register must be BX or BP, and the </a:t>
            </a:r>
            <a:r>
              <a:rPr lang="en-US" b="1" i="1" dirty="0">
                <a:solidFill>
                  <a:srgbClr val="0000FF"/>
                </a:solidFill>
              </a:rPr>
              <a:t>index</a:t>
            </a:r>
            <a:r>
              <a:rPr lang="en-US" dirty="0"/>
              <a:t> register must be SI or DI. </a:t>
            </a:r>
            <a:endParaRPr lang="en-US" dirty="0" smtClean="0"/>
          </a:p>
        </p:txBody>
      </p:sp>
    </p:spTree>
    <p:extLst>
      <p:ext uri="{BB962C8B-B14F-4D97-AF65-F5344CB8AC3E}">
        <p14:creationId xmlns:p14="http://schemas.microsoft.com/office/powerpoint/2010/main" xmlns="" val="631220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Base-Index Operand</a:t>
            </a:r>
          </a:p>
        </p:txBody>
      </p:sp>
      <p:sp>
        <p:nvSpPr>
          <p:cNvPr id="92163" name="Rectangle 3"/>
          <p:cNvSpPr>
            <a:spLocks noGrp="1" noChangeArrowheads="1"/>
          </p:cNvSpPr>
          <p:nvPr>
            <p:ph type="body" idx="1"/>
          </p:nvPr>
        </p:nvSpPr>
        <p:spPr>
          <a:xfrm>
            <a:off x="457200" y="1189038"/>
            <a:ext cx="8153400" cy="1401762"/>
          </a:xfrm>
        </p:spPr>
        <p:txBody>
          <a:bodyPr>
            <a:normAutofit/>
          </a:bodyPr>
          <a:lstStyle/>
          <a:p>
            <a:pPr marL="0" indent="0">
              <a:spcBef>
                <a:spcPts val="2000"/>
              </a:spcBef>
              <a:buNone/>
            </a:pPr>
            <a:r>
              <a:rPr lang="en-US" dirty="0"/>
              <a:t>The following are examples of various combinations of base and index operands in 32-bit mode: </a:t>
            </a:r>
            <a:endParaRPr lang="en-US" dirty="0" smtClean="0"/>
          </a:p>
        </p:txBody>
      </p:sp>
      <p:sp>
        <p:nvSpPr>
          <p:cNvPr id="2" name="TextBox 1"/>
          <p:cNvSpPr txBox="1"/>
          <p:nvPr/>
        </p:nvSpPr>
        <p:spPr>
          <a:xfrm>
            <a:off x="1219200" y="2228195"/>
            <a:ext cx="6553200" cy="4401205"/>
          </a:xfrm>
          <a:prstGeom prst="rect">
            <a:avLst/>
          </a:prstGeom>
          <a:noFill/>
        </p:spPr>
        <p:txBody>
          <a:bodyPr wrap="square" rtlCol="0">
            <a:spAutoFit/>
          </a:bodyPr>
          <a:lstStyle/>
          <a:p>
            <a:r>
              <a:rPr lang="sk-SK" sz="2000" b="1" dirty="0">
                <a:latin typeface="Courier New"/>
                <a:cs typeface="Courier New"/>
              </a:rPr>
              <a:t>.data</a:t>
            </a:r>
            <a:br>
              <a:rPr lang="sk-SK" sz="2000" b="1" dirty="0">
                <a:latin typeface="Courier New"/>
                <a:cs typeface="Courier New"/>
              </a:rPr>
            </a:br>
            <a:r>
              <a:rPr lang="sk-SK" sz="2000" b="1" dirty="0">
                <a:latin typeface="Courier New"/>
                <a:cs typeface="Courier New"/>
              </a:rPr>
              <a:t>array WORD 1000h,2000h,3000h </a:t>
            </a:r>
          </a:p>
          <a:p>
            <a:r>
              <a:rPr lang="sk-SK" sz="2000" b="1" dirty="0" smtClean="0">
                <a:latin typeface="Courier New"/>
                <a:cs typeface="Courier New"/>
              </a:rPr>
              <a:t>.</a:t>
            </a:r>
            <a:r>
              <a:rPr lang="sk-SK" sz="2000" b="1" dirty="0">
                <a:latin typeface="Courier New"/>
                <a:cs typeface="Courier New"/>
              </a:rPr>
              <a:t>code</a:t>
            </a:r>
            <a:br>
              <a:rPr lang="sk-SK" sz="2000" b="1" dirty="0">
                <a:latin typeface="Courier New"/>
                <a:cs typeface="Courier New"/>
              </a:rPr>
            </a:br>
            <a:r>
              <a:rPr lang="sk-SK" sz="2000" b="1" dirty="0">
                <a:latin typeface="Courier New"/>
                <a:cs typeface="Courier New"/>
              </a:rPr>
              <a:t>mov ebx,OFFSET array</a:t>
            </a:r>
            <a:br>
              <a:rPr lang="sk-SK" sz="2000" b="1" dirty="0">
                <a:latin typeface="Courier New"/>
                <a:cs typeface="Courier New"/>
              </a:rPr>
            </a:br>
            <a:r>
              <a:rPr lang="sk-SK" sz="2000" b="1" dirty="0">
                <a:latin typeface="Courier New"/>
                <a:cs typeface="Courier New"/>
              </a:rPr>
              <a:t>mov esi,2</a:t>
            </a:r>
            <a:br>
              <a:rPr lang="sk-SK" sz="2000" b="1" dirty="0">
                <a:latin typeface="Courier New"/>
                <a:cs typeface="Courier New"/>
              </a:rPr>
            </a:br>
            <a:r>
              <a:rPr lang="sk-SK" sz="2000" b="1" dirty="0">
                <a:latin typeface="Courier New"/>
                <a:cs typeface="Courier New"/>
              </a:rPr>
              <a:t>mov ax,[ebx+esi] </a:t>
            </a:r>
            <a:r>
              <a:rPr lang="sk-SK" sz="2000" b="1" dirty="0" smtClean="0">
                <a:latin typeface="Courier New"/>
                <a:cs typeface="Courier New"/>
              </a:rPr>
              <a:t>		; </a:t>
            </a:r>
            <a:r>
              <a:rPr lang="sk-SK" sz="2000" b="1" dirty="0">
                <a:latin typeface="Courier New"/>
                <a:cs typeface="Courier New"/>
              </a:rPr>
              <a:t>AX = 2000h </a:t>
            </a:r>
          </a:p>
          <a:p>
            <a:endParaRPr lang="sk-SK" sz="2000" b="1" dirty="0">
              <a:latin typeface="Courier New"/>
              <a:cs typeface="Courier New"/>
            </a:endParaRPr>
          </a:p>
          <a:p>
            <a:r>
              <a:rPr lang="sk-SK" sz="2000" b="1" dirty="0">
                <a:latin typeface="Courier New"/>
                <a:cs typeface="Courier New"/>
              </a:rPr>
              <a:t>mov edi,OFFSET array </a:t>
            </a:r>
            <a:endParaRPr lang="sk-SK" sz="2000" b="1" dirty="0" smtClean="0">
              <a:latin typeface="Courier New"/>
              <a:cs typeface="Courier New"/>
            </a:endParaRPr>
          </a:p>
          <a:p>
            <a:r>
              <a:rPr lang="sk-SK" sz="2000" b="1" dirty="0" smtClean="0">
                <a:latin typeface="Courier New"/>
                <a:cs typeface="Courier New"/>
              </a:rPr>
              <a:t>mov </a:t>
            </a:r>
            <a:r>
              <a:rPr lang="sk-SK" sz="2000" b="1" dirty="0">
                <a:latin typeface="Courier New"/>
                <a:cs typeface="Courier New"/>
              </a:rPr>
              <a:t>ecx,4</a:t>
            </a:r>
            <a:br>
              <a:rPr lang="sk-SK" sz="2000" b="1" dirty="0">
                <a:latin typeface="Courier New"/>
                <a:cs typeface="Courier New"/>
              </a:rPr>
            </a:br>
            <a:r>
              <a:rPr lang="sk-SK" sz="2000" b="1" dirty="0">
                <a:latin typeface="Courier New"/>
                <a:cs typeface="Courier New"/>
              </a:rPr>
              <a:t>mov ax,[edi+ecx] </a:t>
            </a:r>
            <a:r>
              <a:rPr lang="sk-SK" sz="2000" b="1" dirty="0" smtClean="0">
                <a:latin typeface="Courier New"/>
                <a:cs typeface="Courier New"/>
              </a:rPr>
              <a:t>		; </a:t>
            </a:r>
            <a:r>
              <a:rPr lang="sk-SK" sz="2000" b="1" dirty="0">
                <a:latin typeface="Courier New"/>
                <a:cs typeface="Courier New"/>
              </a:rPr>
              <a:t>AX = 3000h </a:t>
            </a:r>
          </a:p>
          <a:p>
            <a:endParaRPr lang="sk-SK" sz="2000" b="1" dirty="0">
              <a:latin typeface="Courier New"/>
              <a:cs typeface="Courier New"/>
            </a:endParaRPr>
          </a:p>
          <a:p>
            <a:r>
              <a:rPr lang="sk-SK" sz="2000" b="1" dirty="0">
                <a:latin typeface="Courier New"/>
                <a:cs typeface="Courier New"/>
              </a:rPr>
              <a:t>mov ebp,OFFSET array </a:t>
            </a:r>
            <a:endParaRPr lang="sk-SK" sz="2000" b="1" dirty="0" smtClean="0">
              <a:latin typeface="Courier New"/>
              <a:cs typeface="Courier New"/>
            </a:endParaRPr>
          </a:p>
          <a:p>
            <a:r>
              <a:rPr lang="sk-SK" sz="2000" b="1" dirty="0" smtClean="0">
                <a:latin typeface="Courier New"/>
                <a:cs typeface="Courier New"/>
              </a:rPr>
              <a:t>mov </a:t>
            </a:r>
            <a:r>
              <a:rPr lang="sk-SK" sz="2000" b="1" dirty="0">
                <a:latin typeface="Courier New"/>
                <a:cs typeface="Courier New"/>
              </a:rPr>
              <a:t>esi,0</a:t>
            </a:r>
            <a:br>
              <a:rPr lang="sk-SK" sz="2000" b="1" dirty="0">
                <a:latin typeface="Courier New"/>
                <a:cs typeface="Courier New"/>
              </a:rPr>
            </a:br>
            <a:r>
              <a:rPr lang="sk-SK" sz="2000" b="1" dirty="0">
                <a:latin typeface="Courier New"/>
                <a:cs typeface="Courier New"/>
              </a:rPr>
              <a:t>mov ax,[ebp+esi] </a:t>
            </a:r>
            <a:r>
              <a:rPr lang="sk-SK" sz="2000" b="1" dirty="0" smtClean="0">
                <a:latin typeface="Courier New"/>
                <a:cs typeface="Courier New"/>
              </a:rPr>
              <a:t>		; </a:t>
            </a:r>
            <a:r>
              <a:rPr lang="sk-SK" sz="2000" b="1" dirty="0">
                <a:latin typeface="Courier New"/>
                <a:cs typeface="Courier New"/>
              </a:rPr>
              <a:t>AX = 1000h </a:t>
            </a:r>
          </a:p>
        </p:txBody>
      </p:sp>
    </p:spTree>
    <p:extLst>
      <p:ext uri="{BB962C8B-B14F-4D97-AF65-F5344CB8AC3E}">
        <p14:creationId xmlns:p14="http://schemas.microsoft.com/office/powerpoint/2010/main" xmlns="" val="670575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Structure Application</a:t>
            </a:r>
          </a:p>
        </p:txBody>
      </p:sp>
      <p:sp>
        <p:nvSpPr>
          <p:cNvPr id="125955" name="Rectangle 3"/>
          <p:cNvSpPr>
            <a:spLocks noGrp="1" noChangeArrowheads="1"/>
          </p:cNvSpPr>
          <p:nvPr>
            <p:ph type="body" idx="1"/>
          </p:nvPr>
        </p:nvSpPr>
        <p:spPr>
          <a:xfrm>
            <a:off x="685800" y="1143000"/>
            <a:ext cx="8153400" cy="2895600"/>
          </a:xfrm>
        </p:spPr>
        <p:txBody>
          <a:bodyPr>
            <a:noAutofit/>
          </a:bodyPr>
          <a:lstStyle/>
          <a:p>
            <a:pPr>
              <a:spcBef>
                <a:spcPts val="1500"/>
              </a:spcBef>
            </a:pPr>
            <a:r>
              <a:rPr lang="en-US" b="1" dirty="0">
                <a:solidFill>
                  <a:srgbClr val="0000FF"/>
                </a:solidFill>
              </a:rPr>
              <a:t>Base-index</a:t>
            </a:r>
            <a:r>
              <a:rPr lang="en-US" dirty="0"/>
              <a:t> operands are great for accessing arrays of structures. (A structure groups together data under a single name</a:t>
            </a:r>
            <a:r>
              <a:rPr lang="en-US" dirty="0" smtClean="0"/>
              <a:t>.)</a:t>
            </a:r>
          </a:p>
          <a:p>
            <a:pPr>
              <a:spcBef>
                <a:spcPts val="1500"/>
              </a:spcBef>
            </a:pPr>
            <a:r>
              <a:rPr lang="en-US" dirty="0" smtClean="0"/>
              <a:t>A </a:t>
            </a:r>
            <a:r>
              <a:rPr lang="en-US" dirty="0"/>
              <a:t>common application of base-index addressing has to do with addressing arrays </a:t>
            </a:r>
            <a:r>
              <a:rPr lang="en-US"/>
              <a:t>of </a:t>
            </a:r>
            <a:r>
              <a:rPr lang="en-US" smtClean="0"/>
              <a:t>structures. </a:t>
            </a:r>
            <a:r>
              <a:rPr lang="en-US" dirty="0"/>
              <a:t>The following </a:t>
            </a:r>
            <a:r>
              <a:rPr lang="en-US" dirty="0" smtClean="0"/>
              <a:t>defines </a:t>
            </a:r>
            <a:r>
              <a:rPr lang="en-US" dirty="0"/>
              <a:t>a structure named COORD containing X and Y screen coordinates:</a:t>
            </a:r>
          </a:p>
        </p:txBody>
      </p:sp>
      <p:sp>
        <p:nvSpPr>
          <p:cNvPr id="125957" name="Text Box 5"/>
          <p:cNvSpPr txBox="1">
            <a:spLocks noChangeArrowheads="1"/>
          </p:cNvSpPr>
          <p:nvPr/>
        </p:nvSpPr>
        <p:spPr bwMode="auto">
          <a:xfrm>
            <a:off x="2171700" y="4039850"/>
            <a:ext cx="4800600" cy="14465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1900" b="1" dirty="0">
                <a:latin typeface="Courier New" charset="0"/>
              </a:rPr>
              <a:t>COORD STRUCT</a:t>
            </a:r>
          </a:p>
          <a:p>
            <a:r>
              <a:rPr lang="en-US" sz="1900" b="1" dirty="0">
                <a:latin typeface="Courier New" charset="0"/>
              </a:rPr>
              <a:t>  X WORD ?		; offset 00</a:t>
            </a:r>
          </a:p>
          <a:p>
            <a:r>
              <a:rPr lang="en-US" sz="1900" b="1" dirty="0">
                <a:latin typeface="Courier New" charset="0"/>
              </a:rPr>
              <a:t>  Y WORD ?		; offset 02</a:t>
            </a:r>
          </a:p>
          <a:p>
            <a:r>
              <a:rPr lang="en-US" sz="1900" b="1" dirty="0">
                <a:latin typeface="Courier New" charset="0"/>
              </a:rPr>
              <a:t>COORD ENDS</a:t>
            </a:r>
          </a:p>
        </p:txBody>
      </p:sp>
      <p:sp>
        <p:nvSpPr>
          <p:cNvPr id="125958" name="Text Box 6"/>
          <p:cNvSpPr txBox="1">
            <a:spLocks noChangeArrowheads="1"/>
          </p:cNvSpPr>
          <p:nvPr/>
        </p:nvSpPr>
        <p:spPr bwMode="auto">
          <a:xfrm>
            <a:off x="1790700" y="5920026"/>
            <a:ext cx="5562600" cy="86177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r>
              <a:rPr lang="en-US" sz="1900" b="1" dirty="0">
                <a:latin typeface="Courier New" charset="0"/>
              </a:rPr>
              <a:t>.data</a:t>
            </a:r>
          </a:p>
          <a:p>
            <a:r>
              <a:rPr lang="en-US" sz="1900" b="1" dirty="0" err="1">
                <a:latin typeface="Courier New" charset="0"/>
              </a:rPr>
              <a:t>setOfCoordinates</a:t>
            </a:r>
            <a:r>
              <a:rPr lang="en-US" sz="1900" b="1" dirty="0">
                <a:latin typeface="Courier New" charset="0"/>
              </a:rPr>
              <a:t> COORD 10 DUP(&lt;&gt;)</a:t>
            </a:r>
          </a:p>
        </p:txBody>
      </p:sp>
      <p:sp>
        <p:nvSpPr>
          <p:cNvPr id="125959" name="Text Box 7"/>
          <p:cNvSpPr txBox="1">
            <a:spLocks noChangeArrowheads="1"/>
          </p:cNvSpPr>
          <p:nvPr/>
        </p:nvSpPr>
        <p:spPr bwMode="auto">
          <a:xfrm>
            <a:off x="762000" y="5340588"/>
            <a:ext cx="7620000"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Then we can define an array of COORD objects:</a:t>
            </a:r>
          </a:p>
        </p:txBody>
      </p:sp>
    </p:spTree>
    <p:extLst>
      <p:ext uri="{BB962C8B-B14F-4D97-AF65-F5344CB8AC3E}">
        <p14:creationId xmlns:p14="http://schemas.microsoft.com/office/powerpoint/2010/main" xmlns="" val="1805565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16302</TotalTime>
  <Words>1222</Words>
  <Application>Microsoft Office PowerPoint</Application>
  <PresentationFormat>On-screen Show (4:3)</PresentationFormat>
  <Paragraphs>332</Paragraphs>
  <Slides>37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VISIO</vt:lpstr>
      <vt:lpstr>CSC 221  Computer Organization and Assembly Language</vt:lpstr>
      <vt:lpstr>Lecture 26: Review</vt:lpstr>
      <vt:lpstr>Lecture 26: Review</vt:lpstr>
      <vt:lpstr>Lecture Outline</vt:lpstr>
      <vt:lpstr>Two-Dimensional Arrays</vt:lpstr>
      <vt:lpstr>Basic Concepts</vt:lpstr>
      <vt:lpstr>Base-Index Operand</vt:lpstr>
      <vt:lpstr>Base-Index Operand</vt:lpstr>
      <vt:lpstr>Structure Application</vt:lpstr>
      <vt:lpstr>Structure Application</vt:lpstr>
      <vt:lpstr>Two-Dimensional Table Example</vt:lpstr>
      <vt:lpstr>Two-Dimensional Array</vt:lpstr>
      <vt:lpstr>Two-Dimensional Array</vt:lpstr>
      <vt:lpstr>Two-Dimensional Array</vt:lpstr>
      <vt:lpstr>Calculating Row-Sum</vt:lpstr>
      <vt:lpstr>Calculating Row-Sum</vt:lpstr>
      <vt:lpstr>Base-Index-Displacement Operand</vt:lpstr>
      <vt:lpstr>Two-Dimensional Table Example</vt:lpstr>
      <vt:lpstr>Sorting Integer Arrays</vt:lpstr>
      <vt:lpstr>Bubble Sort</vt:lpstr>
      <vt:lpstr>Bubble Sort Pseudocode</vt:lpstr>
      <vt:lpstr>Bubble Sort Implementation</vt:lpstr>
      <vt:lpstr>Structures - Overview</vt:lpstr>
      <vt:lpstr>Structure</vt:lpstr>
      <vt:lpstr>Using a Structure</vt:lpstr>
      <vt:lpstr>Structure Definition Syntax</vt:lpstr>
      <vt:lpstr>COORD Structure</vt:lpstr>
      <vt:lpstr>Employee Structure</vt:lpstr>
      <vt:lpstr>Declaring Structure Variables</vt:lpstr>
      <vt:lpstr>Initializing Array Fields</vt:lpstr>
      <vt:lpstr>Array of Structures</vt:lpstr>
      <vt:lpstr>Referencing Structure Variables</vt:lpstr>
      <vt:lpstr>. . . continued</vt:lpstr>
      <vt:lpstr>Looping Through an Array of Points</vt:lpstr>
      <vt:lpstr>Slide 35</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838</cp:revision>
  <dcterms:created xsi:type="dcterms:W3CDTF">2012-02-27T05:45:45Z</dcterms:created>
  <dcterms:modified xsi:type="dcterms:W3CDTF">2012-10-24T12:22:38Z</dcterms:modified>
</cp:coreProperties>
</file>