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642" r:id="rId3"/>
    <p:sldId id="692" r:id="rId4"/>
    <p:sldId id="731" r:id="rId5"/>
    <p:sldId id="732" r:id="rId6"/>
    <p:sldId id="365" r:id="rId7"/>
    <p:sldId id="733" r:id="rId8"/>
    <p:sldId id="734" r:id="rId9"/>
    <p:sldId id="735" r:id="rId10"/>
    <p:sldId id="736" r:id="rId11"/>
    <p:sldId id="737" r:id="rId12"/>
    <p:sldId id="738" r:id="rId13"/>
    <p:sldId id="739" r:id="rId14"/>
    <p:sldId id="740" r:id="rId15"/>
    <p:sldId id="741" r:id="rId16"/>
    <p:sldId id="742" r:id="rId17"/>
    <p:sldId id="730" r:id="rId18"/>
    <p:sldId id="744" r:id="rId19"/>
    <p:sldId id="745" r:id="rId20"/>
    <p:sldId id="746" r:id="rId21"/>
    <p:sldId id="743" r:id="rId22"/>
    <p:sldId id="747" r:id="rId23"/>
    <p:sldId id="759" r:id="rId24"/>
    <p:sldId id="748" r:id="rId25"/>
    <p:sldId id="758" r:id="rId26"/>
    <p:sldId id="749" r:id="rId27"/>
    <p:sldId id="750" r:id="rId28"/>
    <p:sldId id="751" r:id="rId29"/>
    <p:sldId id="752" r:id="rId30"/>
    <p:sldId id="754" r:id="rId31"/>
    <p:sldId id="753" r:id="rId32"/>
    <p:sldId id="755" r:id="rId33"/>
    <p:sldId id="757" r:id="rId34"/>
    <p:sldId id="756" r:id="rId35"/>
    <p:sldId id="495" r:id="rId36"/>
    <p:sldId id="56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638" autoAdjust="0"/>
    <p:restoredTop sz="99074" autoAdjust="0"/>
  </p:normalViewPr>
  <p:slideViewPr>
    <p:cSldViewPr>
      <p:cViewPr varScale="1">
        <p:scale>
          <a:sx n="79" d="100"/>
          <a:sy n="79" d="100"/>
        </p:scale>
        <p:origin x="-948" y="-90"/>
      </p:cViewPr>
      <p:guideLst>
        <p:guide orient="horz" pos="4319"/>
        <p:guide pos="4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11/7/2012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microsoft.com/office/2007/relationships/hdphoto" Target="../media/hdphoto2.wdp"/><Relationship Id="rId5" Type="http://schemas.openxmlformats.org/officeDocument/2006/relationships/image" Target="../media/image2.jpe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5.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6.v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7.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28</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Macros &amp; </a:t>
            </a:r>
          </a:p>
          <a:p>
            <a:r>
              <a:rPr lang="en-US" sz="3600" b="1" dirty="0" smtClean="0"/>
              <a:t>Win32 Console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writeStr </a:t>
            </a:r>
            <a:r>
              <a:rPr lang="en-US" dirty="0"/>
              <a:t>Macro</a:t>
            </a:r>
          </a:p>
        </p:txBody>
      </p:sp>
      <p:sp>
        <p:nvSpPr>
          <p:cNvPr id="130051" name="Text Box 3"/>
          <p:cNvSpPr txBox="1">
            <a:spLocks noChangeArrowheads="1"/>
          </p:cNvSpPr>
          <p:nvPr/>
        </p:nvSpPr>
        <p:spPr bwMode="auto">
          <a:xfrm>
            <a:off x="2514600" y="1524000"/>
            <a:ext cx="5867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smtClean="0">
                <a:latin typeface="Courier New" pitchFamily="49" charset="0"/>
                <a:cs typeface="Courier New" pitchFamily="49" charset="0"/>
              </a:rPr>
              <a:t>writeStr </a:t>
            </a:r>
            <a:r>
              <a:rPr lang="en-US" sz="1800" b="1" dirty="0">
                <a:latin typeface="Courier New" pitchFamily="49" charset="0"/>
                <a:cs typeface="Courier New" pitchFamily="49" charset="0"/>
              </a:rPr>
              <a:t>MACRO </a:t>
            </a:r>
            <a:r>
              <a:rPr lang="en-US" sz="1800" b="1" dirty="0" smtClean="0">
                <a:latin typeface="Courier New" pitchFamily="49" charset="0"/>
                <a:cs typeface="Courier New" pitchFamily="49" charset="0"/>
              </a:rPr>
              <a:t>buffer1</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pushad</a:t>
            </a:r>
            <a:endParaRPr lang="en-US" sz="1800" b="1" dirty="0" smtClean="0">
              <a:latin typeface="Courier New" pitchFamily="49" charset="0"/>
              <a:cs typeface="Courier New" pitchFamily="49" charset="0"/>
            </a:endParaRPr>
          </a:p>
          <a:p>
            <a:r>
              <a:rPr lang="en-US" sz="1800" b="1" dirty="0">
                <a:latin typeface="Courier New" pitchFamily="49" charset="0"/>
                <a:cs typeface="Courier New" pitchFamily="49" charset="0"/>
              </a:rPr>
              <a:t>	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buffer1</a:t>
            </a:r>
            <a:endParaRPr lang="en-US" sz="1800" b="1" dirty="0">
              <a:latin typeface="Courier New" pitchFamily="49" charset="0"/>
              <a:cs typeface="Courier New" pitchFamily="49" charset="0"/>
            </a:endParaRPr>
          </a:p>
          <a:p>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popad</a:t>
            </a:r>
            <a:endParaRPr lang="en-US" sz="1800" b="1" dirty="0" smtClean="0">
              <a:latin typeface="Courier New" pitchFamily="49" charset="0"/>
              <a:cs typeface="Courier New" pitchFamily="49" charset="0"/>
            </a:endParaRPr>
          </a:p>
          <a:p>
            <a:r>
              <a:rPr lang="en-US" sz="1800" b="1" dirty="0" smtClean="0">
                <a:latin typeface="Courier New" pitchFamily="49" charset="0"/>
                <a:cs typeface="Courier New" pitchFamily="49" charset="0"/>
              </a:rPr>
              <a:t>ENDM</a:t>
            </a:r>
            <a:endParaRPr lang="en-US" sz="1800" b="1" dirty="0">
              <a:latin typeface="Courier New" pitchFamily="49" charset="0"/>
              <a:cs typeface="Courier New" pitchFamily="49" charset="0"/>
            </a:endParaRPr>
          </a:p>
        </p:txBody>
      </p:sp>
      <p:sp>
        <p:nvSpPr>
          <p:cNvPr id="130052" name="Text Box 4"/>
          <p:cNvSpPr txBox="1">
            <a:spLocks noChangeArrowheads="1"/>
          </p:cNvSpPr>
          <p:nvPr/>
        </p:nvSpPr>
        <p:spPr bwMode="auto">
          <a:xfrm>
            <a:off x="685800" y="838200"/>
            <a:ext cx="7696200" cy="661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500" dirty="0"/>
              <a:t>Writes a </a:t>
            </a:r>
            <a:r>
              <a:rPr lang="en-US" sz="2500" dirty="0" smtClean="0"/>
              <a:t>String </a:t>
            </a:r>
            <a:r>
              <a:rPr lang="en-US" sz="2500" dirty="0"/>
              <a:t>to standard output.</a:t>
            </a:r>
          </a:p>
        </p:txBody>
      </p:sp>
      <p:sp>
        <p:nvSpPr>
          <p:cNvPr id="130053" name="Text Box 5"/>
          <p:cNvSpPr txBox="1">
            <a:spLocks noChangeArrowheads="1"/>
          </p:cNvSpPr>
          <p:nvPr/>
        </p:nvSpPr>
        <p:spPr bwMode="auto">
          <a:xfrm>
            <a:off x="762000" y="1981200"/>
            <a:ext cx="16002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t>Definition:</a:t>
            </a:r>
          </a:p>
        </p:txBody>
      </p:sp>
      <p:sp>
        <p:nvSpPr>
          <p:cNvPr id="130054" name="Text Box 6"/>
          <p:cNvSpPr txBox="1">
            <a:spLocks noChangeArrowheads="1"/>
          </p:cNvSpPr>
          <p:nvPr/>
        </p:nvSpPr>
        <p:spPr bwMode="auto">
          <a:xfrm>
            <a:off x="2514600" y="3581400"/>
            <a:ext cx="5867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smtClean="0">
                <a:latin typeface="Courier New" pitchFamily="49" charset="0"/>
              </a:rPr>
              <a:t> </a:t>
            </a:r>
            <a:r>
              <a:rPr lang="en-US" sz="1800" b="1" dirty="0" err="1" smtClean="0">
                <a:latin typeface="Courier New" pitchFamily="49" charset="0"/>
              </a:rPr>
              <a:t>str</a:t>
            </a:r>
            <a:r>
              <a:rPr lang="en-US" sz="1800" b="1" dirty="0" smtClean="0">
                <a:latin typeface="Courier New" pitchFamily="49" charset="0"/>
              </a:rPr>
              <a:t> BYTE “HELLO STRING”,0</a:t>
            </a:r>
          </a:p>
          <a:p>
            <a:r>
              <a:rPr lang="en-US" sz="1800" b="1" dirty="0" smtClean="0">
                <a:latin typeface="Courier New" pitchFamily="49" charset="0"/>
              </a:rPr>
              <a:t>.</a:t>
            </a:r>
            <a:r>
              <a:rPr lang="en-US" sz="1800" b="1" dirty="0">
                <a:latin typeface="Courier New" pitchFamily="49" charset="0"/>
              </a:rPr>
              <a:t>code</a:t>
            </a:r>
          </a:p>
          <a:p>
            <a:r>
              <a:rPr lang="en-US" sz="1800" b="1" dirty="0" smtClean="0">
                <a:latin typeface="Courier New" pitchFamily="49" charset="0"/>
              </a:rPr>
              <a:t> writeStr </a:t>
            </a:r>
            <a:r>
              <a:rPr lang="en-US" sz="1800" b="1" dirty="0" err="1" smtClean="0">
                <a:latin typeface="Courier New" pitchFamily="49" charset="0"/>
              </a:rPr>
              <a:t>str</a:t>
            </a:r>
            <a:endParaRPr lang="en-US" sz="1800" b="1" dirty="0">
              <a:latin typeface="Courier New" pitchFamily="49" charset="0"/>
            </a:endParaRPr>
          </a:p>
        </p:txBody>
      </p:sp>
      <p:sp>
        <p:nvSpPr>
          <p:cNvPr id="130055" name="Text Box 7"/>
          <p:cNvSpPr txBox="1">
            <a:spLocks noChangeArrowheads="1"/>
          </p:cNvSpPr>
          <p:nvPr/>
        </p:nvSpPr>
        <p:spPr bwMode="auto">
          <a:xfrm>
            <a:off x="685800" y="3657600"/>
            <a:ext cx="16764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t>Invocation:</a:t>
            </a:r>
          </a:p>
        </p:txBody>
      </p:sp>
      <p:sp>
        <p:nvSpPr>
          <p:cNvPr id="130056" name="Text Box 8"/>
          <p:cNvSpPr txBox="1">
            <a:spLocks noChangeArrowheads="1"/>
          </p:cNvSpPr>
          <p:nvPr/>
        </p:nvSpPr>
        <p:spPr bwMode="auto">
          <a:xfrm>
            <a:off x="2514600" y="4953000"/>
            <a:ext cx="5867400" cy="1371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909638" algn="l"/>
                <a:tab pos="3657600" algn="l"/>
                <a:tab pos="4114800" algn="l"/>
              </a:tabLst>
              <a:defRPr sz="2400">
                <a:solidFill>
                  <a:schemeClr val="tx1"/>
                </a:solidFill>
                <a:latin typeface="Times New Roman" pitchFamily="18" charset="0"/>
              </a:defRPr>
            </a:lvl1pPr>
            <a:lvl2pPr>
              <a:tabLst>
                <a:tab pos="909638" algn="l"/>
                <a:tab pos="3657600" algn="l"/>
                <a:tab pos="4114800" algn="l"/>
              </a:tabLst>
              <a:defRPr sz="2400">
                <a:solidFill>
                  <a:schemeClr val="tx1"/>
                </a:solidFill>
                <a:latin typeface="Times New Roman" pitchFamily="18" charset="0"/>
              </a:defRPr>
            </a:lvl2pPr>
            <a:lvl3pPr>
              <a:tabLst>
                <a:tab pos="909638" algn="l"/>
                <a:tab pos="3657600" algn="l"/>
                <a:tab pos="4114800" algn="l"/>
              </a:tabLst>
              <a:defRPr sz="2400">
                <a:solidFill>
                  <a:schemeClr val="tx1"/>
                </a:solidFill>
                <a:latin typeface="Times New Roman" pitchFamily="18" charset="0"/>
              </a:defRPr>
            </a:lvl3pPr>
            <a:lvl4pPr>
              <a:tabLst>
                <a:tab pos="909638" algn="l"/>
                <a:tab pos="3657600" algn="l"/>
                <a:tab pos="4114800" algn="l"/>
              </a:tabLst>
              <a:defRPr sz="2400">
                <a:solidFill>
                  <a:schemeClr val="tx1"/>
                </a:solidFill>
                <a:latin typeface="Times New Roman" pitchFamily="18" charset="0"/>
              </a:defRPr>
            </a:lvl4pPr>
            <a:lvl5pPr>
              <a:tabLst>
                <a:tab pos="909638"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909638"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909638"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909638"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909638"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rPr>
              <a:t>1	</a:t>
            </a:r>
            <a:r>
              <a:rPr lang="en-US" sz="1800" b="1" dirty="0" err="1" smtClean="0">
                <a:latin typeface="Courier New" pitchFamily="49" charset="0"/>
              </a:rPr>
              <a:t>pushad</a:t>
            </a:r>
            <a:endParaRPr lang="en-US" sz="1800" b="1" dirty="0">
              <a:latin typeface="Courier New" pitchFamily="49" charset="0"/>
            </a:endParaRPr>
          </a:p>
          <a:p>
            <a:r>
              <a:rPr lang="en-US" sz="1800" b="1" dirty="0">
                <a:latin typeface="Courier New" pitchFamily="49" charset="0"/>
              </a:rPr>
              <a:t>1	</a:t>
            </a:r>
            <a:r>
              <a:rPr lang="en-US" sz="1800" b="1" dirty="0" smtClean="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str</a:t>
            </a:r>
            <a:endParaRPr lang="en-US" sz="1800" b="1" dirty="0">
              <a:latin typeface="Courier New" pitchFamily="49" charset="0"/>
              <a:cs typeface="Courier New" pitchFamily="49" charset="0"/>
            </a:endParaRPr>
          </a:p>
          <a:p>
            <a:r>
              <a:rPr lang="en-US" sz="1800" b="1" dirty="0" smtClean="0">
                <a:latin typeface="Courier New" pitchFamily="49" charset="0"/>
                <a:cs typeface="Courier New" pitchFamily="49" charset="0"/>
              </a:rPr>
              <a:t>1</a:t>
            </a: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popad</a:t>
            </a:r>
            <a:endParaRPr lang="en-US" sz="1800" b="1" dirty="0">
              <a:latin typeface="Courier New" pitchFamily="49" charset="0"/>
              <a:cs typeface="Courier New" pitchFamily="49" charset="0"/>
            </a:endParaRPr>
          </a:p>
        </p:txBody>
      </p:sp>
      <p:sp>
        <p:nvSpPr>
          <p:cNvPr id="130057" name="Text Box 9"/>
          <p:cNvSpPr txBox="1">
            <a:spLocks noChangeArrowheads="1"/>
          </p:cNvSpPr>
          <p:nvPr/>
        </p:nvSpPr>
        <p:spPr bwMode="auto">
          <a:xfrm>
            <a:off x="685800" y="5410200"/>
            <a:ext cx="14478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dirty="0"/>
              <a:t>Expansion:</a:t>
            </a:r>
          </a:p>
        </p:txBody>
      </p:sp>
      <p:sp>
        <p:nvSpPr>
          <p:cNvPr id="130058" name="Text Box 10"/>
          <p:cNvSpPr txBox="1">
            <a:spLocks noChangeArrowheads="1"/>
          </p:cNvSpPr>
          <p:nvPr/>
        </p:nvSpPr>
        <p:spPr bwMode="auto">
          <a:xfrm>
            <a:off x="6324600" y="6220599"/>
            <a:ext cx="281940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dirty="0">
                <a:solidFill>
                  <a:schemeClr val="tx2"/>
                </a:solidFill>
              </a:rPr>
              <a:t>viewed in the listing file</a:t>
            </a:r>
          </a:p>
        </p:txBody>
      </p:sp>
    </p:spTree>
    <p:extLst>
      <p:ext uri="{BB962C8B-B14F-4D97-AF65-F5344CB8AC3E}">
        <p14:creationId xmlns:p14="http://schemas.microsoft.com/office/powerpoint/2010/main" xmlns="" val="38656197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Invoking Macros</a:t>
            </a:r>
            <a:r>
              <a:rPr lang="en-US" sz="2400"/>
              <a:t> (1 of 2)</a:t>
            </a:r>
            <a:endParaRPr lang="en-US"/>
          </a:p>
        </p:txBody>
      </p:sp>
      <p:sp>
        <p:nvSpPr>
          <p:cNvPr id="91139" name="Rectangle 3"/>
          <p:cNvSpPr>
            <a:spLocks noGrp="1" noChangeArrowheads="1"/>
          </p:cNvSpPr>
          <p:nvPr>
            <p:ph type="body" idx="1"/>
          </p:nvPr>
        </p:nvSpPr>
        <p:spPr>
          <a:xfrm>
            <a:off x="685800" y="1524000"/>
            <a:ext cx="7772400" cy="4876800"/>
          </a:xfrm>
        </p:spPr>
        <p:txBody>
          <a:bodyPr/>
          <a:lstStyle/>
          <a:p>
            <a:pPr>
              <a:spcBef>
                <a:spcPts val="2000"/>
              </a:spcBef>
            </a:pPr>
            <a:r>
              <a:rPr lang="en-US" dirty="0"/>
              <a:t>When you invoke a macro, each argument you pass matches a declared parameter.</a:t>
            </a:r>
          </a:p>
          <a:p>
            <a:pPr>
              <a:spcBef>
                <a:spcPts val="2000"/>
              </a:spcBef>
            </a:pPr>
            <a:r>
              <a:rPr lang="en-US" dirty="0"/>
              <a:t>Each parameter is replaced by its corresponding argument when the macro is expanded. </a:t>
            </a:r>
          </a:p>
          <a:p>
            <a:pPr>
              <a:spcBef>
                <a:spcPts val="2000"/>
              </a:spcBef>
            </a:pPr>
            <a:r>
              <a:rPr lang="en-US" dirty="0"/>
              <a:t>When a macro expands, it generates assembly language source code.</a:t>
            </a:r>
          </a:p>
          <a:p>
            <a:pPr>
              <a:spcBef>
                <a:spcPts val="2000"/>
              </a:spcBef>
            </a:pPr>
            <a:r>
              <a:rPr lang="en-US" dirty="0"/>
              <a:t>Arguments are treated as simple text by the preprocessor.</a:t>
            </a:r>
          </a:p>
        </p:txBody>
      </p:sp>
    </p:spTree>
    <p:extLst>
      <p:ext uri="{BB962C8B-B14F-4D97-AF65-F5344CB8AC3E}">
        <p14:creationId xmlns:p14="http://schemas.microsoft.com/office/powerpoint/2010/main" xmlns="" val="3571530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p:cNvSpPr>
            <a:spLocks noGrp="1" noChangeArrowheads="1"/>
          </p:cNvSpPr>
          <p:nvPr>
            <p:ph type="title"/>
          </p:nvPr>
        </p:nvSpPr>
        <p:spPr>
          <a:noFill/>
          <a:ln/>
        </p:spPr>
        <p:txBody>
          <a:bodyPr/>
          <a:lstStyle/>
          <a:p>
            <a:r>
              <a:rPr lang="en-US"/>
              <a:t>Invoking Macros</a:t>
            </a:r>
            <a:r>
              <a:rPr lang="en-US" sz="2400"/>
              <a:t> (2 of 2)</a:t>
            </a:r>
            <a:endParaRPr lang="en-US"/>
          </a:p>
        </p:txBody>
      </p:sp>
      <p:graphicFrame>
        <p:nvGraphicFramePr>
          <p:cNvPr id="161796" name="Object 1028"/>
          <p:cNvGraphicFramePr>
            <a:graphicFrameLocks noChangeAspect="1"/>
          </p:cNvGraphicFramePr>
          <p:nvPr>
            <p:extLst>
              <p:ext uri="{D42A27DB-BD31-4B8C-83A1-F6EECF244321}">
                <p14:modId xmlns:p14="http://schemas.microsoft.com/office/powerpoint/2010/main" xmlns="" val="965669743"/>
              </p:ext>
            </p:extLst>
          </p:nvPr>
        </p:nvGraphicFramePr>
        <p:xfrm>
          <a:off x="2057400" y="1676400"/>
          <a:ext cx="4572000" cy="4267200"/>
        </p:xfrm>
        <a:graphic>
          <a:graphicData uri="http://schemas.openxmlformats.org/presentationml/2006/ole">
            <p:oleObj spid="_x0000_s117832" name="VISIO" r:id="rId3" imgW="2125980" imgH="1975104" progId="">
              <p:embed/>
            </p:oleObj>
          </a:graphicData>
        </a:graphic>
      </p:graphicFrame>
      <p:sp>
        <p:nvSpPr>
          <p:cNvPr id="161797" name="Text Box 1029"/>
          <p:cNvSpPr txBox="1">
            <a:spLocks noChangeArrowheads="1"/>
          </p:cNvSpPr>
          <p:nvPr/>
        </p:nvSpPr>
        <p:spPr bwMode="auto">
          <a:xfrm>
            <a:off x="609600" y="1066800"/>
            <a:ext cx="81534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000" dirty="0">
                <a:latin typeface="Arial" pitchFamily="34" charset="0"/>
                <a:cs typeface="Arial" pitchFamily="34" charset="0"/>
              </a:rPr>
              <a:t>Relationships between macros, arguments, and parameters:</a:t>
            </a:r>
          </a:p>
        </p:txBody>
      </p:sp>
    </p:spTree>
    <p:extLst>
      <p:ext uri="{BB962C8B-B14F-4D97-AF65-F5344CB8AC3E}">
        <p14:creationId xmlns:p14="http://schemas.microsoft.com/office/powerpoint/2010/main" xmlns="" val="883509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err="1" smtClean="0"/>
              <a:t>WriteStr</a:t>
            </a:r>
            <a:r>
              <a:rPr lang="en-US" dirty="0" smtClean="0"/>
              <a:t> </a:t>
            </a:r>
            <a:r>
              <a:rPr lang="en-US" dirty="0"/>
              <a:t>Macro</a:t>
            </a:r>
            <a:r>
              <a:rPr lang="en-US" sz="2400" dirty="0"/>
              <a:t>  (1 of 2)</a:t>
            </a:r>
          </a:p>
        </p:txBody>
      </p:sp>
      <p:sp>
        <p:nvSpPr>
          <p:cNvPr id="132099" name="Text Box 3"/>
          <p:cNvSpPr txBox="1">
            <a:spLocks noChangeArrowheads="1"/>
          </p:cNvSpPr>
          <p:nvPr/>
        </p:nvSpPr>
        <p:spPr bwMode="auto">
          <a:xfrm>
            <a:off x="1371600" y="2438400"/>
            <a:ext cx="5638800" cy="3048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cs typeface="Courier New" pitchFamily="49" charset="0"/>
              </a:rPr>
              <a:t>writeStr MACRO buffer1</a:t>
            </a:r>
          </a:p>
          <a:p>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pushad</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buffer1</a:t>
            </a:r>
          </a:p>
          <a:p>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popad</a:t>
            </a:r>
            <a:endParaRPr lang="en-US" sz="1800" b="1" dirty="0">
              <a:latin typeface="Courier New" pitchFamily="49" charset="0"/>
              <a:cs typeface="Courier New" pitchFamily="49" charset="0"/>
            </a:endParaRPr>
          </a:p>
          <a:p>
            <a:r>
              <a:rPr lang="en-US" sz="1800" b="1" dirty="0" smtClean="0">
                <a:latin typeface="Courier New" pitchFamily="49" charset="0"/>
                <a:cs typeface="Courier New" pitchFamily="49" charset="0"/>
              </a:rPr>
              <a:t>ENDM</a:t>
            </a:r>
          </a:p>
          <a:p>
            <a:endParaRPr lang="en-US" sz="1800" b="1" dirty="0">
              <a:latin typeface="Courier New" pitchFamily="49" charset="0"/>
              <a:cs typeface="Courier New" pitchFamily="49" charset="0"/>
            </a:endParaRPr>
          </a:p>
          <a:p>
            <a:r>
              <a:rPr lang="en-US" sz="1800" b="1" dirty="0" smtClean="0">
                <a:latin typeface="Courier New" pitchFamily="49" charset="0"/>
              </a:rPr>
              <a:t>.</a:t>
            </a:r>
            <a:r>
              <a:rPr lang="en-US" sz="1800" b="1" dirty="0">
                <a:latin typeface="Courier New" pitchFamily="49" charset="0"/>
              </a:rPr>
              <a:t>data</a:t>
            </a:r>
          </a:p>
          <a:p>
            <a:r>
              <a:rPr lang="en-US" sz="1800" b="1" dirty="0" err="1">
                <a:latin typeface="Courier New" pitchFamily="49" charset="0"/>
              </a:rPr>
              <a:t>str</a:t>
            </a:r>
            <a:r>
              <a:rPr lang="en-US" sz="1800" b="1" dirty="0">
                <a:latin typeface="Courier New" pitchFamily="49" charset="0"/>
              </a:rPr>
              <a:t> BYTE “HELLO </a:t>
            </a:r>
            <a:r>
              <a:rPr lang="en-US" sz="1800" b="1" dirty="0" smtClean="0">
                <a:latin typeface="Courier New" pitchFamily="49" charset="0"/>
              </a:rPr>
              <a:t>STRING”,0</a:t>
            </a:r>
            <a:endParaRPr lang="en-US" sz="1800" b="1" dirty="0">
              <a:latin typeface="Courier New" pitchFamily="49" charset="0"/>
            </a:endParaRPr>
          </a:p>
          <a:p>
            <a:r>
              <a:rPr lang="en-US" sz="1800" b="1" dirty="0" smtClean="0">
                <a:latin typeface="Courier New" pitchFamily="49" charset="0"/>
              </a:rPr>
              <a:t>.</a:t>
            </a:r>
            <a:r>
              <a:rPr lang="en-US" sz="1800" b="1" dirty="0">
                <a:latin typeface="Courier New" pitchFamily="49" charset="0"/>
              </a:rPr>
              <a:t>code</a:t>
            </a:r>
          </a:p>
          <a:p>
            <a:r>
              <a:rPr lang="en-US" sz="1800" b="1" dirty="0">
                <a:latin typeface="Courier New" pitchFamily="49" charset="0"/>
              </a:rPr>
              <a:t>writeStr </a:t>
            </a:r>
            <a:r>
              <a:rPr lang="en-US" sz="1800" b="1" dirty="0" err="1">
                <a:latin typeface="Courier New" pitchFamily="49" charset="0"/>
              </a:rPr>
              <a:t>str</a:t>
            </a:r>
            <a:endParaRPr lang="en-US" sz="1800" b="1" dirty="0">
              <a:latin typeface="Courier New" pitchFamily="49" charset="0"/>
            </a:endParaRPr>
          </a:p>
        </p:txBody>
      </p:sp>
      <p:sp>
        <p:nvSpPr>
          <p:cNvPr id="132100" name="Text Box 4"/>
          <p:cNvSpPr txBox="1">
            <a:spLocks noChangeArrowheads="1"/>
          </p:cNvSpPr>
          <p:nvPr/>
        </p:nvSpPr>
        <p:spPr bwMode="auto">
          <a:xfrm>
            <a:off x="685800" y="1066800"/>
            <a:ext cx="7696200" cy="103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500"/>
              <a:t>Provides a convenient way to display a string, by passing the string name as an argument.</a:t>
            </a:r>
          </a:p>
        </p:txBody>
      </p:sp>
    </p:spTree>
    <p:extLst>
      <p:ext uri="{BB962C8B-B14F-4D97-AF65-F5344CB8AC3E}">
        <p14:creationId xmlns:p14="http://schemas.microsoft.com/office/powerpoint/2010/main" xmlns="" val="25515765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err="1" smtClean="0"/>
              <a:t>WriteStr</a:t>
            </a:r>
            <a:r>
              <a:rPr lang="en-US" dirty="0" smtClean="0"/>
              <a:t> </a:t>
            </a:r>
            <a:r>
              <a:rPr lang="en-US" dirty="0"/>
              <a:t>Macro</a:t>
            </a:r>
            <a:r>
              <a:rPr lang="en-US" sz="2400" dirty="0"/>
              <a:t> (2 of 2)</a:t>
            </a:r>
            <a:endParaRPr lang="en-US" dirty="0"/>
          </a:p>
        </p:txBody>
      </p:sp>
      <p:sp>
        <p:nvSpPr>
          <p:cNvPr id="139267" name="Text Box 3"/>
          <p:cNvSpPr txBox="1">
            <a:spLocks noChangeArrowheads="1"/>
          </p:cNvSpPr>
          <p:nvPr/>
        </p:nvSpPr>
        <p:spPr bwMode="auto">
          <a:xfrm>
            <a:off x="1828800" y="4343400"/>
            <a:ext cx="4419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681038" algn="l"/>
                <a:tab pos="3657600" algn="l"/>
                <a:tab pos="4114800" algn="l"/>
              </a:tabLst>
              <a:defRPr sz="2400">
                <a:solidFill>
                  <a:schemeClr val="tx1"/>
                </a:solidFill>
                <a:latin typeface="Times New Roman" pitchFamily="18" charset="0"/>
              </a:defRPr>
            </a:lvl1pPr>
            <a:lvl2pPr>
              <a:tabLst>
                <a:tab pos="681038" algn="l"/>
                <a:tab pos="3657600" algn="l"/>
                <a:tab pos="4114800" algn="l"/>
              </a:tabLst>
              <a:defRPr sz="2400">
                <a:solidFill>
                  <a:schemeClr val="tx1"/>
                </a:solidFill>
                <a:latin typeface="Times New Roman" pitchFamily="18" charset="0"/>
              </a:defRPr>
            </a:lvl2pPr>
            <a:lvl3pPr>
              <a:tabLst>
                <a:tab pos="681038" algn="l"/>
                <a:tab pos="3657600" algn="l"/>
                <a:tab pos="4114800" algn="l"/>
              </a:tabLst>
              <a:defRPr sz="2400">
                <a:solidFill>
                  <a:schemeClr val="tx1"/>
                </a:solidFill>
                <a:latin typeface="Times New Roman" pitchFamily="18" charset="0"/>
              </a:defRPr>
            </a:lvl3pPr>
            <a:lvl4pPr>
              <a:tabLst>
                <a:tab pos="681038" algn="l"/>
                <a:tab pos="3657600" algn="l"/>
                <a:tab pos="4114800" algn="l"/>
              </a:tabLst>
              <a:defRPr sz="2400">
                <a:solidFill>
                  <a:schemeClr val="tx1"/>
                </a:solidFill>
                <a:latin typeface="Times New Roman" pitchFamily="18" charset="0"/>
              </a:defRPr>
            </a:lvl4pPr>
            <a:lvl5pPr>
              <a:tabLst>
                <a:tab pos="681038"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681038"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681038"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681038"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681038"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rPr>
              <a:t>1	</a:t>
            </a:r>
            <a:r>
              <a:rPr lang="en-US" sz="1800" b="1" dirty="0" err="1">
                <a:latin typeface="Courier New" pitchFamily="49" charset="0"/>
              </a:rPr>
              <a:t>pushad</a:t>
            </a:r>
            <a:endParaRPr lang="en-US" sz="1800" b="1" dirty="0">
              <a:latin typeface="Courier New" pitchFamily="49" charset="0"/>
            </a:endParaRPr>
          </a:p>
          <a:p>
            <a:r>
              <a:rPr lang="en-US" sz="1800" b="1" dirty="0">
                <a:latin typeface="Courier New" pitchFamily="49" charset="0"/>
              </a:rPr>
              <a:t>1	</a:t>
            </a: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err="1">
                <a:solidFill>
                  <a:srgbClr val="0000FF"/>
                </a:solidFill>
                <a:latin typeface="Courier New" pitchFamily="49" charset="0"/>
                <a:cs typeface="Courier New" pitchFamily="49" charset="0"/>
              </a:rPr>
              <a:t>str</a:t>
            </a:r>
            <a:endParaRPr lang="en-US" sz="1800" b="1" dirty="0">
              <a:solidFill>
                <a:srgbClr val="0000FF"/>
              </a:solidFill>
              <a:latin typeface="Courier New" pitchFamily="49" charset="0"/>
              <a:cs typeface="Courier New" pitchFamily="49" charset="0"/>
            </a:endParaRP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popad</a:t>
            </a:r>
            <a:endParaRPr lang="en-US" sz="1800" b="1" dirty="0">
              <a:latin typeface="Courier New" pitchFamily="49" charset="0"/>
              <a:cs typeface="Courier New" pitchFamily="49" charset="0"/>
            </a:endParaRPr>
          </a:p>
        </p:txBody>
      </p:sp>
      <p:sp>
        <p:nvSpPr>
          <p:cNvPr id="139268" name="Text Box 4"/>
          <p:cNvSpPr txBox="1">
            <a:spLocks noChangeArrowheads="1"/>
          </p:cNvSpPr>
          <p:nvPr/>
        </p:nvSpPr>
        <p:spPr bwMode="auto">
          <a:xfrm>
            <a:off x="685800" y="1066800"/>
            <a:ext cx="7696200" cy="1046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500" dirty="0"/>
              <a:t>The expanded code shows how the </a:t>
            </a:r>
            <a:r>
              <a:rPr lang="en-US" sz="2500" dirty="0" err="1" smtClean="0">
                <a:solidFill>
                  <a:schemeClr val="tx2"/>
                </a:solidFill>
              </a:rPr>
              <a:t>str</a:t>
            </a:r>
            <a:r>
              <a:rPr lang="en-US" sz="2500" dirty="0" smtClean="0"/>
              <a:t> </a:t>
            </a:r>
            <a:r>
              <a:rPr lang="en-US" sz="2500" dirty="0"/>
              <a:t>argument replaced the parameter named </a:t>
            </a:r>
            <a:r>
              <a:rPr lang="en-US" sz="2500" dirty="0" smtClean="0">
                <a:solidFill>
                  <a:schemeClr val="tx2"/>
                </a:solidFill>
              </a:rPr>
              <a:t>buffer1</a:t>
            </a:r>
            <a:r>
              <a:rPr lang="en-US" sz="2500" dirty="0" smtClean="0"/>
              <a:t>:</a:t>
            </a:r>
            <a:endParaRPr lang="en-US" sz="2500" dirty="0"/>
          </a:p>
        </p:txBody>
      </p:sp>
      <p:sp>
        <p:nvSpPr>
          <p:cNvPr id="139269" name="Text Box 5"/>
          <p:cNvSpPr txBox="1">
            <a:spLocks noChangeArrowheads="1"/>
          </p:cNvSpPr>
          <p:nvPr/>
        </p:nvSpPr>
        <p:spPr bwMode="auto">
          <a:xfrm>
            <a:off x="1828800" y="2133600"/>
            <a:ext cx="5410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681038" algn="l"/>
                <a:tab pos="3657600" algn="l"/>
                <a:tab pos="4114800" algn="l"/>
              </a:tabLst>
              <a:defRPr sz="2400">
                <a:solidFill>
                  <a:schemeClr val="tx1"/>
                </a:solidFill>
                <a:latin typeface="Times New Roman" pitchFamily="18" charset="0"/>
              </a:defRPr>
            </a:lvl1pPr>
            <a:lvl2pPr>
              <a:tabLst>
                <a:tab pos="681038" algn="l"/>
                <a:tab pos="3657600" algn="l"/>
                <a:tab pos="4114800" algn="l"/>
              </a:tabLst>
              <a:defRPr sz="2400">
                <a:solidFill>
                  <a:schemeClr val="tx1"/>
                </a:solidFill>
                <a:latin typeface="Times New Roman" pitchFamily="18" charset="0"/>
              </a:defRPr>
            </a:lvl2pPr>
            <a:lvl3pPr>
              <a:tabLst>
                <a:tab pos="681038" algn="l"/>
                <a:tab pos="3657600" algn="l"/>
                <a:tab pos="4114800" algn="l"/>
              </a:tabLst>
              <a:defRPr sz="2400">
                <a:solidFill>
                  <a:schemeClr val="tx1"/>
                </a:solidFill>
                <a:latin typeface="Times New Roman" pitchFamily="18" charset="0"/>
              </a:defRPr>
            </a:lvl3pPr>
            <a:lvl4pPr>
              <a:tabLst>
                <a:tab pos="681038" algn="l"/>
                <a:tab pos="3657600" algn="l"/>
                <a:tab pos="4114800" algn="l"/>
              </a:tabLst>
              <a:defRPr sz="2400">
                <a:solidFill>
                  <a:schemeClr val="tx1"/>
                </a:solidFill>
                <a:latin typeface="Times New Roman" pitchFamily="18" charset="0"/>
              </a:defRPr>
            </a:lvl4pPr>
            <a:lvl5pPr>
              <a:tabLst>
                <a:tab pos="681038"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681038"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681038"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681038"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681038"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cs typeface="Courier New" pitchFamily="49" charset="0"/>
              </a:rPr>
              <a:t>writeStr MACRO buffer1</a:t>
            </a:r>
          </a:p>
          <a:p>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pushad</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a:solidFill>
                  <a:srgbClr val="0000FF"/>
                </a:solidFill>
                <a:latin typeface="Courier New" pitchFamily="49" charset="0"/>
                <a:cs typeface="Courier New" pitchFamily="49" charset="0"/>
              </a:rPr>
              <a:t>buffer1</a:t>
            </a:r>
          </a:p>
          <a:p>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popad</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ENDM</a:t>
            </a:r>
          </a:p>
        </p:txBody>
      </p:sp>
      <p:sp>
        <p:nvSpPr>
          <p:cNvPr id="139270" name="Line 6"/>
          <p:cNvSpPr>
            <a:spLocks noChangeShapeType="1"/>
          </p:cNvSpPr>
          <p:nvPr/>
        </p:nvSpPr>
        <p:spPr bwMode="auto">
          <a:xfrm>
            <a:off x="5638800" y="3200400"/>
            <a:ext cx="0" cy="1524000"/>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endParaRPr lang="en-US"/>
          </a:p>
        </p:txBody>
      </p:sp>
    </p:spTree>
    <p:extLst>
      <p:ext uri="{BB962C8B-B14F-4D97-AF65-F5344CB8AC3E}">
        <p14:creationId xmlns:p14="http://schemas.microsoft.com/office/powerpoint/2010/main" xmlns="" val="23894239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Invalid Argument</a:t>
            </a:r>
          </a:p>
        </p:txBody>
      </p:sp>
      <p:sp>
        <p:nvSpPr>
          <p:cNvPr id="133123" name="Rectangle 3"/>
          <p:cNvSpPr>
            <a:spLocks noGrp="1" noChangeArrowheads="1"/>
          </p:cNvSpPr>
          <p:nvPr>
            <p:ph type="body" idx="1"/>
          </p:nvPr>
        </p:nvSpPr>
        <p:spPr>
          <a:xfrm>
            <a:off x="685800" y="1295400"/>
            <a:ext cx="7772400" cy="1600200"/>
          </a:xfrm>
        </p:spPr>
        <p:txBody>
          <a:bodyPr/>
          <a:lstStyle/>
          <a:p>
            <a:r>
              <a:rPr lang="en-US"/>
              <a:t>If you pass an invalid argument, the error is caught when the expanded code is assembled.</a:t>
            </a:r>
          </a:p>
          <a:p>
            <a:r>
              <a:rPr lang="en-US"/>
              <a:t>Example:</a:t>
            </a:r>
          </a:p>
        </p:txBody>
      </p:sp>
      <p:sp>
        <p:nvSpPr>
          <p:cNvPr id="133124" name="Text Box 4"/>
          <p:cNvSpPr txBox="1">
            <a:spLocks noChangeArrowheads="1"/>
          </p:cNvSpPr>
          <p:nvPr/>
        </p:nvSpPr>
        <p:spPr bwMode="auto">
          <a:xfrm>
            <a:off x="1447800" y="4343400"/>
            <a:ext cx="57912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rPr>
              <a:t>.code</a:t>
            </a:r>
          </a:p>
          <a:p>
            <a:r>
              <a:rPr lang="en-US" sz="1800" b="1" dirty="0">
                <a:latin typeface="Courier New" pitchFamily="49" charset="0"/>
              </a:rPr>
              <a:t>mPutchar </a:t>
            </a:r>
            <a:r>
              <a:rPr lang="en-US" sz="1800" b="1" dirty="0">
                <a:solidFill>
                  <a:srgbClr val="0000FF"/>
                </a:solidFill>
                <a:latin typeface="Courier New" pitchFamily="49" charset="0"/>
              </a:rPr>
              <a:t>1234h</a:t>
            </a:r>
          </a:p>
        </p:txBody>
      </p:sp>
      <p:sp>
        <p:nvSpPr>
          <p:cNvPr id="133125" name="Text Box 5"/>
          <p:cNvSpPr txBox="1">
            <a:spLocks noChangeArrowheads="1"/>
          </p:cNvSpPr>
          <p:nvPr/>
        </p:nvSpPr>
        <p:spPr bwMode="auto">
          <a:xfrm>
            <a:off x="1447800" y="5257800"/>
            <a:ext cx="5791200" cy="1371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909638" algn="l"/>
                <a:tab pos="4114800" algn="l"/>
              </a:tabLst>
              <a:defRPr sz="2400">
                <a:solidFill>
                  <a:schemeClr val="tx1"/>
                </a:solidFill>
                <a:latin typeface="Times New Roman" pitchFamily="18" charset="0"/>
              </a:defRPr>
            </a:lvl1pPr>
            <a:lvl2pPr>
              <a:tabLst>
                <a:tab pos="909638" algn="l"/>
                <a:tab pos="4114800" algn="l"/>
              </a:tabLst>
              <a:defRPr sz="2400">
                <a:solidFill>
                  <a:schemeClr val="tx1"/>
                </a:solidFill>
                <a:latin typeface="Times New Roman" pitchFamily="18" charset="0"/>
              </a:defRPr>
            </a:lvl2pPr>
            <a:lvl3pPr>
              <a:tabLst>
                <a:tab pos="909638" algn="l"/>
                <a:tab pos="4114800" algn="l"/>
              </a:tabLst>
              <a:defRPr sz="2400">
                <a:solidFill>
                  <a:schemeClr val="tx1"/>
                </a:solidFill>
                <a:latin typeface="Times New Roman" pitchFamily="18" charset="0"/>
              </a:defRPr>
            </a:lvl3pPr>
            <a:lvl4pPr>
              <a:tabLst>
                <a:tab pos="909638" algn="l"/>
                <a:tab pos="4114800" algn="l"/>
              </a:tabLst>
              <a:defRPr sz="2400">
                <a:solidFill>
                  <a:schemeClr val="tx1"/>
                </a:solidFill>
                <a:latin typeface="Times New Roman" pitchFamily="18" charset="0"/>
              </a:defRPr>
            </a:lvl4pPr>
            <a:lvl5pPr>
              <a:tabLst>
                <a:tab pos="909638" algn="l"/>
                <a:tab pos="4114800" algn="l"/>
              </a:tabLst>
              <a:defRPr sz="2400">
                <a:solidFill>
                  <a:schemeClr val="tx1"/>
                </a:solidFill>
                <a:latin typeface="Times New Roman" pitchFamily="18" charset="0"/>
              </a:defRPr>
            </a:lvl5pPr>
            <a:lvl6pPr fontAlgn="base">
              <a:spcBef>
                <a:spcPct val="0"/>
              </a:spcBef>
              <a:spcAft>
                <a:spcPct val="0"/>
              </a:spcAft>
              <a:tabLst>
                <a:tab pos="909638" algn="l"/>
                <a:tab pos="4114800" algn="l"/>
              </a:tabLst>
              <a:defRPr sz="2400">
                <a:solidFill>
                  <a:schemeClr val="tx1"/>
                </a:solidFill>
                <a:latin typeface="Times New Roman" pitchFamily="18" charset="0"/>
              </a:defRPr>
            </a:lvl6pPr>
            <a:lvl7pPr fontAlgn="base">
              <a:spcBef>
                <a:spcPct val="0"/>
              </a:spcBef>
              <a:spcAft>
                <a:spcPct val="0"/>
              </a:spcAft>
              <a:tabLst>
                <a:tab pos="909638" algn="l"/>
                <a:tab pos="4114800" algn="l"/>
              </a:tabLst>
              <a:defRPr sz="2400">
                <a:solidFill>
                  <a:schemeClr val="tx1"/>
                </a:solidFill>
                <a:latin typeface="Times New Roman" pitchFamily="18" charset="0"/>
              </a:defRPr>
            </a:lvl7pPr>
            <a:lvl8pPr fontAlgn="base">
              <a:spcBef>
                <a:spcPct val="0"/>
              </a:spcBef>
              <a:spcAft>
                <a:spcPct val="0"/>
              </a:spcAft>
              <a:tabLst>
                <a:tab pos="909638" algn="l"/>
                <a:tab pos="4114800" algn="l"/>
              </a:tabLst>
              <a:defRPr sz="2400">
                <a:solidFill>
                  <a:schemeClr val="tx1"/>
                </a:solidFill>
                <a:latin typeface="Times New Roman" pitchFamily="18" charset="0"/>
              </a:defRPr>
            </a:lvl8pPr>
            <a:lvl9pPr fontAlgn="base">
              <a:spcBef>
                <a:spcPct val="0"/>
              </a:spcBef>
              <a:spcAft>
                <a:spcPct val="0"/>
              </a:spcAft>
              <a:tabLst>
                <a:tab pos="909638" algn="l"/>
                <a:tab pos="4114800" algn="l"/>
              </a:tabLst>
              <a:defRPr sz="2400">
                <a:solidFill>
                  <a:schemeClr val="tx1"/>
                </a:solidFill>
                <a:latin typeface="Times New Roman" pitchFamily="18" charset="0"/>
              </a:defRPr>
            </a:lvl9pPr>
          </a:lstStyle>
          <a:p>
            <a:pPr>
              <a:lnSpc>
                <a:spcPct val="50000"/>
              </a:lnSpc>
              <a:spcBef>
                <a:spcPct val="50000"/>
              </a:spcBef>
            </a:pPr>
            <a:r>
              <a:rPr lang="en-US" sz="1800" b="1" dirty="0">
                <a:latin typeface="Courier New" pitchFamily="49" charset="0"/>
              </a:rPr>
              <a:t>1	push </a:t>
            </a:r>
            <a:r>
              <a:rPr lang="en-US" sz="1800" b="1" dirty="0" err="1">
                <a:latin typeface="Courier New" pitchFamily="49" charset="0"/>
              </a:rPr>
              <a:t>eax</a:t>
            </a:r>
            <a:endParaRPr lang="en-US" sz="1800" b="1" dirty="0">
              <a:latin typeface="Courier New" pitchFamily="49" charset="0"/>
            </a:endParaRPr>
          </a:p>
          <a:p>
            <a:pPr>
              <a:lnSpc>
                <a:spcPct val="50000"/>
              </a:lnSpc>
              <a:spcBef>
                <a:spcPct val="50000"/>
              </a:spcBef>
            </a:pPr>
            <a:r>
              <a:rPr lang="en-US" sz="1800" b="1" dirty="0">
                <a:latin typeface="Courier New" pitchFamily="49" charset="0"/>
              </a:rPr>
              <a:t>1	</a:t>
            </a:r>
            <a:r>
              <a:rPr lang="en-US" sz="1800" b="1" dirty="0" err="1">
                <a:solidFill>
                  <a:srgbClr val="0000FF"/>
                </a:solidFill>
                <a:latin typeface="Courier New" pitchFamily="49" charset="0"/>
              </a:rPr>
              <a:t>mov</a:t>
            </a:r>
            <a:r>
              <a:rPr lang="en-US" sz="1800" b="1" dirty="0">
                <a:solidFill>
                  <a:srgbClr val="0000FF"/>
                </a:solidFill>
                <a:latin typeface="Courier New" pitchFamily="49" charset="0"/>
              </a:rPr>
              <a:t> al,1234h	; error!</a:t>
            </a:r>
          </a:p>
          <a:p>
            <a:pPr>
              <a:lnSpc>
                <a:spcPct val="50000"/>
              </a:lnSpc>
              <a:spcBef>
                <a:spcPct val="50000"/>
              </a:spcBef>
            </a:pPr>
            <a:r>
              <a:rPr lang="en-US" sz="1800" b="1" dirty="0">
                <a:latin typeface="Courier New" pitchFamily="49" charset="0"/>
              </a:rPr>
              <a:t>1	</a:t>
            </a:r>
            <a:r>
              <a:rPr lang="en-US" sz="1800" b="1" dirty="0" smtClean="0">
                <a:latin typeface="Courier New" pitchFamily="49" charset="0"/>
              </a:rPr>
              <a:t>…………</a:t>
            </a:r>
            <a:endParaRPr lang="en-US" sz="1800" b="1" dirty="0">
              <a:latin typeface="Courier New" pitchFamily="49" charset="0"/>
            </a:endParaRPr>
          </a:p>
          <a:p>
            <a:pPr>
              <a:lnSpc>
                <a:spcPct val="50000"/>
              </a:lnSpc>
              <a:spcBef>
                <a:spcPct val="50000"/>
              </a:spcBef>
            </a:pPr>
            <a:r>
              <a:rPr lang="en-US" sz="1800" b="1" dirty="0">
                <a:latin typeface="Courier New" pitchFamily="49" charset="0"/>
              </a:rPr>
              <a:t>1	pop </a:t>
            </a:r>
            <a:r>
              <a:rPr lang="en-US" sz="1800" b="1" dirty="0" err="1">
                <a:latin typeface="Courier New" pitchFamily="49" charset="0"/>
              </a:rPr>
              <a:t>eax</a:t>
            </a:r>
            <a:endParaRPr lang="en-US" sz="1800" b="1" dirty="0">
              <a:latin typeface="Courier New" pitchFamily="49" charset="0"/>
            </a:endParaRPr>
          </a:p>
        </p:txBody>
      </p:sp>
      <p:sp>
        <p:nvSpPr>
          <p:cNvPr id="2" name="Rectangle 1"/>
          <p:cNvSpPr/>
          <p:nvPr/>
        </p:nvSpPr>
        <p:spPr>
          <a:xfrm>
            <a:off x="1447800" y="2621087"/>
            <a:ext cx="5791200" cy="1754327"/>
          </a:xfrm>
          <a:prstGeom prst="rect">
            <a:avLst/>
          </a:prstGeom>
          <a:ln>
            <a:solidFill>
              <a:schemeClr val="tx1"/>
            </a:solidFill>
          </a:ln>
        </p:spPr>
        <p:txBody>
          <a:bodyPr wrap="square">
            <a:spAutoFit/>
          </a:bodyPr>
          <a:lstStyle/>
          <a:p>
            <a:r>
              <a:rPr lang="en-US" b="1" dirty="0">
                <a:latin typeface="Courier New" pitchFamily="49" charset="0"/>
              </a:rPr>
              <a:t>mPutchar MACRO char</a:t>
            </a:r>
          </a:p>
          <a:p>
            <a:r>
              <a:rPr lang="en-US" b="1" dirty="0">
                <a:latin typeface="Courier New" pitchFamily="49" charset="0"/>
              </a:rPr>
              <a:t>	push </a:t>
            </a:r>
            <a:r>
              <a:rPr lang="en-US" b="1" dirty="0" err="1">
                <a:latin typeface="Courier New" pitchFamily="49" charset="0"/>
              </a:rPr>
              <a:t>eax</a:t>
            </a:r>
            <a:endParaRPr lang="en-US" b="1" dirty="0">
              <a:latin typeface="Courier New" pitchFamily="49" charset="0"/>
            </a:endParaRPr>
          </a:p>
          <a:p>
            <a:r>
              <a:rPr lang="en-US" b="1" dirty="0">
                <a:latin typeface="Courier New" pitchFamily="49" charset="0"/>
              </a:rPr>
              <a:t>	</a:t>
            </a:r>
            <a:r>
              <a:rPr lang="en-US" b="1" dirty="0" err="1">
                <a:latin typeface="Courier New" pitchFamily="49" charset="0"/>
              </a:rPr>
              <a:t>mov</a:t>
            </a:r>
            <a:r>
              <a:rPr lang="en-US" b="1" dirty="0">
                <a:latin typeface="Courier New" pitchFamily="49" charset="0"/>
              </a:rPr>
              <a:t> </a:t>
            </a:r>
            <a:r>
              <a:rPr lang="en-US" b="1" dirty="0" err="1">
                <a:latin typeface="Courier New" pitchFamily="49" charset="0"/>
              </a:rPr>
              <a:t>al,char</a:t>
            </a:r>
            <a:endParaRPr lang="en-US" b="1" dirty="0">
              <a:latin typeface="Courier New" pitchFamily="49" charset="0"/>
            </a:endParaRPr>
          </a:p>
          <a:p>
            <a:r>
              <a:rPr lang="en-US" b="1" dirty="0">
                <a:latin typeface="Courier New" pitchFamily="49" charset="0"/>
              </a:rPr>
              <a:t>	………</a:t>
            </a:r>
          </a:p>
          <a:p>
            <a:r>
              <a:rPr lang="en-US" b="1" dirty="0">
                <a:latin typeface="Courier New" pitchFamily="49" charset="0"/>
              </a:rPr>
              <a:t>	pop </a:t>
            </a:r>
            <a:r>
              <a:rPr lang="en-US" b="1" dirty="0" err="1">
                <a:latin typeface="Courier New" pitchFamily="49" charset="0"/>
              </a:rPr>
              <a:t>eax</a:t>
            </a:r>
            <a:endParaRPr lang="en-US" b="1" dirty="0">
              <a:latin typeface="Courier New" pitchFamily="49" charset="0"/>
            </a:endParaRPr>
          </a:p>
          <a:p>
            <a:r>
              <a:rPr lang="en-US" b="1" dirty="0">
                <a:latin typeface="Courier New" pitchFamily="49" charset="0"/>
              </a:rPr>
              <a:t>ENDM</a:t>
            </a:r>
          </a:p>
        </p:txBody>
      </p:sp>
    </p:spTree>
    <p:extLst>
      <p:ext uri="{BB962C8B-B14F-4D97-AF65-F5344CB8AC3E}">
        <p14:creationId xmlns:p14="http://schemas.microsoft.com/office/powerpoint/2010/main" xmlns="" val="27410260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Blank Argument</a:t>
            </a:r>
          </a:p>
        </p:txBody>
      </p:sp>
      <p:sp>
        <p:nvSpPr>
          <p:cNvPr id="134147" name="Rectangle 3"/>
          <p:cNvSpPr>
            <a:spLocks noGrp="1" noChangeArrowheads="1"/>
          </p:cNvSpPr>
          <p:nvPr>
            <p:ph type="body" idx="1"/>
          </p:nvPr>
        </p:nvSpPr>
        <p:spPr>
          <a:xfrm>
            <a:off x="685800" y="1295400"/>
            <a:ext cx="7772400" cy="1600200"/>
          </a:xfrm>
        </p:spPr>
        <p:txBody>
          <a:bodyPr/>
          <a:lstStyle/>
          <a:p>
            <a:r>
              <a:rPr lang="en-US"/>
              <a:t>If you pass a blank argument, the error is also caught when the expanded code is assembled.</a:t>
            </a:r>
          </a:p>
          <a:p>
            <a:r>
              <a:rPr lang="en-US"/>
              <a:t>Example:</a:t>
            </a:r>
          </a:p>
        </p:txBody>
      </p:sp>
      <p:sp>
        <p:nvSpPr>
          <p:cNvPr id="134148" name="Text Box 4"/>
          <p:cNvSpPr txBox="1">
            <a:spLocks noChangeArrowheads="1"/>
          </p:cNvSpPr>
          <p:nvPr/>
        </p:nvSpPr>
        <p:spPr bwMode="auto">
          <a:xfrm>
            <a:off x="2209800" y="2819400"/>
            <a:ext cx="42672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rPr>
              <a:t>.code</a:t>
            </a:r>
          </a:p>
          <a:p>
            <a:r>
              <a:rPr lang="en-US" sz="1800" b="1" dirty="0">
                <a:latin typeface="Courier New" pitchFamily="49" charset="0"/>
              </a:rPr>
              <a:t>mPutchar</a:t>
            </a:r>
            <a:endParaRPr lang="en-US" sz="1800" b="1" dirty="0">
              <a:solidFill>
                <a:schemeClr val="tx2"/>
              </a:solidFill>
              <a:latin typeface="Courier New" pitchFamily="49" charset="0"/>
            </a:endParaRPr>
          </a:p>
        </p:txBody>
      </p:sp>
      <p:sp>
        <p:nvSpPr>
          <p:cNvPr id="134149" name="Text Box 5"/>
          <p:cNvSpPr txBox="1">
            <a:spLocks noChangeArrowheads="1"/>
          </p:cNvSpPr>
          <p:nvPr/>
        </p:nvSpPr>
        <p:spPr bwMode="auto">
          <a:xfrm>
            <a:off x="2209800" y="3810000"/>
            <a:ext cx="4267200" cy="1371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909638" algn="l"/>
                <a:tab pos="3657600" algn="l"/>
                <a:tab pos="4114800" algn="l"/>
              </a:tabLst>
              <a:defRPr sz="2400">
                <a:solidFill>
                  <a:schemeClr val="tx1"/>
                </a:solidFill>
                <a:latin typeface="Times New Roman" pitchFamily="18" charset="0"/>
              </a:defRPr>
            </a:lvl1pPr>
            <a:lvl2pPr>
              <a:tabLst>
                <a:tab pos="909638" algn="l"/>
                <a:tab pos="3657600" algn="l"/>
                <a:tab pos="4114800" algn="l"/>
              </a:tabLst>
              <a:defRPr sz="2400">
                <a:solidFill>
                  <a:schemeClr val="tx1"/>
                </a:solidFill>
                <a:latin typeface="Times New Roman" pitchFamily="18" charset="0"/>
              </a:defRPr>
            </a:lvl2pPr>
            <a:lvl3pPr>
              <a:tabLst>
                <a:tab pos="909638" algn="l"/>
                <a:tab pos="3657600" algn="l"/>
                <a:tab pos="4114800" algn="l"/>
              </a:tabLst>
              <a:defRPr sz="2400">
                <a:solidFill>
                  <a:schemeClr val="tx1"/>
                </a:solidFill>
                <a:latin typeface="Times New Roman" pitchFamily="18" charset="0"/>
              </a:defRPr>
            </a:lvl3pPr>
            <a:lvl4pPr>
              <a:tabLst>
                <a:tab pos="909638" algn="l"/>
                <a:tab pos="3657600" algn="l"/>
                <a:tab pos="4114800" algn="l"/>
              </a:tabLst>
              <a:defRPr sz="2400">
                <a:solidFill>
                  <a:schemeClr val="tx1"/>
                </a:solidFill>
                <a:latin typeface="Times New Roman" pitchFamily="18" charset="0"/>
              </a:defRPr>
            </a:lvl4pPr>
            <a:lvl5pPr>
              <a:tabLst>
                <a:tab pos="909638"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909638"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909638"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909638"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909638" algn="l"/>
                <a:tab pos="3657600" algn="l"/>
                <a:tab pos="4114800" algn="l"/>
              </a:tabLst>
              <a:defRPr sz="2400">
                <a:solidFill>
                  <a:schemeClr val="tx1"/>
                </a:solidFill>
                <a:latin typeface="Times New Roman" pitchFamily="18" charset="0"/>
              </a:defRPr>
            </a:lvl9pPr>
          </a:lstStyle>
          <a:p>
            <a:r>
              <a:rPr lang="en-US" sz="1800" b="1" dirty="0">
                <a:latin typeface="Courier New" pitchFamily="49" charset="0"/>
              </a:rPr>
              <a:t>1	push </a:t>
            </a:r>
            <a:r>
              <a:rPr lang="en-US" sz="1800" b="1" dirty="0" err="1">
                <a:latin typeface="Courier New" pitchFamily="49" charset="0"/>
              </a:rPr>
              <a:t>eax</a:t>
            </a:r>
            <a:endParaRPr lang="en-US" sz="1800" b="1" dirty="0">
              <a:latin typeface="Courier New" pitchFamily="49" charset="0"/>
            </a:endParaRPr>
          </a:p>
          <a:p>
            <a:r>
              <a:rPr lang="en-US" sz="1800" b="1" dirty="0">
                <a:latin typeface="Courier New" pitchFamily="49" charset="0"/>
              </a:rPr>
              <a:t>1	</a:t>
            </a:r>
            <a:r>
              <a:rPr lang="en-US" sz="1800" b="1" dirty="0" err="1">
                <a:solidFill>
                  <a:srgbClr val="0000FF"/>
                </a:solidFill>
                <a:latin typeface="Courier New" pitchFamily="49" charset="0"/>
              </a:rPr>
              <a:t>mov</a:t>
            </a:r>
            <a:r>
              <a:rPr lang="en-US" sz="1800" b="1" dirty="0">
                <a:solidFill>
                  <a:srgbClr val="0000FF"/>
                </a:solidFill>
                <a:latin typeface="Courier New" pitchFamily="49" charset="0"/>
              </a:rPr>
              <a:t> al,</a:t>
            </a:r>
          </a:p>
          <a:p>
            <a:r>
              <a:rPr lang="en-US" sz="1800" b="1" dirty="0">
                <a:latin typeface="Courier New" pitchFamily="49" charset="0"/>
              </a:rPr>
              <a:t>1	</a:t>
            </a:r>
            <a:r>
              <a:rPr lang="en-US" sz="1800" b="1" dirty="0" smtClean="0">
                <a:latin typeface="Courier New" pitchFamily="49" charset="0"/>
              </a:rPr>
              <a:t>…………</a:t>
            </a:r>
            <a:endParaRPr lang="en-US" sz="1800" b="1" dirty="0">
              <a:latin typeface="Courier New" pitchFamily="49" charset="0"/>
            </a:endParaRPr>
          </a:p>
          <a:p>
            <a:r>
              <a:rPr lang="en-US" sz="1800" b="1" dirty="0">
                <a:latin typeface="Courier New" pitchFamily="49" charset="0"/>
              </a:rPr>
              <a:t>1	pop </a:t>
            </a:r>
            <a:r>
              <a:rPr lang="en-US" sz="1800" b="1" dirty="0" err="1">
                <a:latin typeface="Courier New" pitchFamily="49" charset="0"/>
              </a:rPr>
              <a:t>eax</a:t>
            </a:r>
            <a:endParaRPr lang="en-US" sz="1800" b="1" dirty="0">
              <a:latin typeface="Courier New" pitchFamily="49" charset="0"/>
            </a:endParaRPr>
          </a:p>
        </p:txBody>
      </p:sp>
    </p:spTree>
    <p:extLst>
      <p:ext uri="{BB962C8B-B14F-4D97-AF65-F5344CB8AC3E}">
        <p14:creationId xmlns:p14="http://schemas.microsoft.com/office/powerpoint/2010/main" xmlns="" val="4467037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32 Console Programming</a:t>
            </a:r>
            <a:endParaRPr lang="en-US" dirty="0"/>
          </a:p>
        </p:txBody>
      </p:sp>
      <p:sp>
        <p:nvSpPr>
          <p:cNvPr id="3" name="Content Placeholder 2"/>
          <p:cNvSpPr>
            <a:spLocks noGrp="1"/>
          </p:cNvSpPr>
          <p:nvPr>
            <p:ph idx="1"/>
          </p:nvPr>
        </p:nvSpPr>
        <p:spPr>
          <a:xfrm>
            <a:off x="457200" y="1219200"/>
            <a:ext cx="8458200" cy="5410200"/>
          </a:xfrm>
        </p:spPr>
        <p:txBody>
          <a:bodyPr>
            <a:noAutofit/>
          </a:bodyPr>
          <a:lstStyle/>
          <a:p>
            <a:r>
              <a:rPr lang="en-US" sz="2800" dirty="0" smtClean="0"/>
              <a:t>Useful Questions:</a:t>
            </a:r>
          </a:p>
          <a:p>
            <a:pPr lvl="1">
              <a:lnSpc>
                <a:spcPct val="90000"/>
              </a:lnSpc>
              <a:spcBef>
                <a:spcPts val="2000"/>
              </a:spcBef>
            </a:pPr>
            <a:r>
              <a:rPr lang="en-US" sz="2400" dirty="0"/>
              <a:t>How do 32-bit programs handle text input-output?</a:t>
            </a:r>
          </a:p>
          <a:p>
            <a:pPr lvl="1">
              <a:lnSpc>
                <a:spcPct val="90000"/>
              </a:lnSpc>
              <a:spcBef>
                <a:spcPts val="2000"/>
              </a:spcBef>
            </a:pPr>
            <a:r>
              <a:rPr lang="en-US" sz="2400" dirty="0"/>
              <a:t>How are colors handled in 32-bit console mode?</a:t>
            </a:r>
          </a:p>
          <a:p>
            <a:pPr lvl="1">
              <a:lnSpc>
                <a:spcPct val="90000"/>
              </a:lnSpc>
              <a:spcBef>
                <a:spcPts val="2000"/>
              </a:spcBef>
            </a:pPr>
            <a:r>
              <a:rPr lang="en-US" sz="2400" dirty="0" smtClean="0"/>
              <a:t>How </a:t>
            </a:r>
            <a:r>
              <a:rPr lang="en-US" sz="2400" dirty="0"/>
              <a:t>are times and dates handled in MS-Windows?</a:t>
            </a:r>
          </a:p>
          <a:p>
            <a:pPr lvl="1">
              <a:lnSpc>
                <a:spcPct val="90000"/>
              </a:lnSpc>
              <a:spcBef>
                <a:spcPts val="2000"/>
              </a:spcBef>
            </a:pPr>
            <a:r>
              <a:rPr lang="en-US" sz="2400" dirty="0"/>
              <a:t>How can I use MS-Windows functions to read and write data files?</a:t>
            </a:r>
          </a:p>
          <a:p>
            <a:pPr lvl="1">
              <a:lnSpc>
                <a:spcPct val="90000"/>
              </a:lnSpc>
              <a:spcBef>
                <a:spcPts val="2000"/>
              </a:spcBef>
            </a:pPr>
            <a:r>
              <a:rPr lang="en-US" sz="2400" dirty="0"/>
              <a:t>Is it possible to write a graphical Windows application in assembly language? </a:t>
            </a:r>
          </a:p>
          <a:p>
            <a:pPr lvl="1">
              <a:spcBef>
                <a:spcPts val="2000"/>
              </a:spcBef>
            </a:pPr>
            <a:r>
              <a:rPr lang="en-US" sz="2400" dirty="0" smtClean="0"/>
              <a:t>……..</a:t>
            </a:r>
            <a:endParaRPr lang="en-US" sz="2400" dirty="0"/>
          </a:p>
        </p:txBody>
      </p:sp>
    </p:spTree>
    <p:extLst>
      <p:ext uri="{BB962C8B-B14F-4D97-AF65-F5344CB8AC3E}">
        <p14:creationId xmlns:p14="http://schemas.microsoft.com/office/powerpoint/2010/main" xmlns="" val="2926766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Win32 Console Programs</a:t>
            </a:r>
          </a:p>
        </p:txBody>
      </p:sp>
      <p:sp>
        <p:nvSpPr>
          <p:cNvPr id="83971" name="Rectangle 3"/>
          <p:cNvSpPr>
            <a:spLocks noGrp="1" noChangeArrowheads="1"/>
          </p:cNvSpPr>
          <p:nvPr>
            <p:ph type="body" idx="1"/>
          </p:nvPr>
        </p:nvSpPr>
        <p:spPr>
          <a:xfrm>
            <a:off x="685800" y="1295400"/>
            <a:ext cx="7772400" cy="5181600"/>
          </a:xfrm>
        </p:spPr>
        <p:txBody>
          <a:bodyPr>
            <a:normAutofit/>
          </a:bodyPr>
          <a:lstStyle/>
          <a:p>
            <a:pPr>
              <a:spcBef>
                <a:spcPts val="2000"/>
              </a:spcBef>
            </a:pPr>
            <a:r>
              <a:rPr lang="en-US" dirty="0"/>
              <a:t>Run in Protected mode</a:t>
            </a:r>
          </a:p>
          <a:p>
            <a:pPr>
              <a:spcBef>
                <a:spcPts val="2000"/>
              </a:spcBef>
            </a:pPr>
            <a:r>
              <a:rPr lang="en-US" dirty="0"/>
              <a:t>Emulate MS-DOS</a:t>
            </a:r>
          </a:p>
          <a:p>
            <a:pPr>
              <a:spcBef>
                <a:spcPts val="2000"/>
              </a:spcBef>
            </a:pPr>
            <a:r>
              <a:rPr lang="en-US" dirty="0"/>
              <a:t>Standard text-based input and output</a:t>
            </a:r>
          </a:p>
          <a:p>
            <a:pPr>
              <a:spcBef>
                <a:spcPts val="2000"/>
              </a:spcBef>
            </a:pPr>
            <a:r>
              <a:rPr lang="en-US" dirty="0" smtClean="0"/>
              <a:t>The </a:t>
            </a:r>
            <a:r>
              <a:rPr lang="en-US" dirty="0">
                <a:solidFill>
                  <a:srgbClr val="0000FF"/>
                </a:solidFill>
              </a:rPr>
              <a:t>console input buffer </a:t>
            </a:r>
            <a:r>
              <a:rPr lang="en-US" dirty="0"/>
              <a:t>contains a queue of input records, each containing data about an input event. </a:t>
            </a:r>
            <a:endParaRPr lang="en-US" dirty="0" smtClean="0"/>
          </a:p>
          <a:p>
            <a:pPr lvl="1">
              <a:spcBef>
                <a:spcPts val="2000"/>
              </a:spcBef>
            </a:pPr>
            <a:r>
              <a:rPr lang="en-US" dirty="0"/>
              <a:t>Examples of input events are keyboard input, mouse clicks, and the user’s resizing of the con- sole window. </a:t>
            </a:r>
          </a:p>
          <a:p>
            <a:pPr>
              <a:spcBef>
                <a:spcPts val="2000"/>
              </a:spcBef>
            </a:pPr>
            <a:r>
              <a:rPr lang="en-US" dirty="0"/>
              <a:t>A </a:t>
            </a:r>
            <a:r>
              <a:rPr lang="en-US" dirty="0">
                <a:solidFill>
                  <a:srgbClr val="0000FF"/>
                </a:solidFill>
              </a:rPr>
              <a:t>console screen </a:t>
            </a:r>
            <a:r>
              <a:rPr lang="en-US" dirty="0" smtClean="0">
                <a:solidFill>
                  <a:srgbClr val="0000FF"/>
                </a:solidFill>
              </a:rPr>
              <a:t>buffer(s) </a:t>
            </a:r>
            <a:r>
              <a:rPr lang="en-US" dirty="0"/>
              <a:t>is a two-dimensional array of character and color data that affects the appearance of text in the console window.</a:t>
            </a:r>
          </a:p>
        </p:txBody>
      </p:sp>
    </p:spTree>
    <p:extLst>
      <p:ext uri="{BB962C8B-B14F-4D97-AF65-F5344CB8AC3E}">
        <p14:creationId xmlns:p14="http://schemas.microsoft.com/office/powerpoint/2010/main" xmlns="" val="3648217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Classifying Console Functions</a:t>
            </a:r>
          </a:p>
        </p:txBody>
      </p:sp>
      <p:sp>
        <p:nvSpPr>
          <p:cNvPr id="84995" name="Rectangle 3"/>
          <p:cNvSpPr>
            <a:spLocks noGrp="1" noChangeArrowheads="1"/>
          </p:cNvSpPr>
          <p:nvPr>
            <p:ph type="body" idx="1"/>
          </p:nvPr>
        </p:nvSpPr>
        <p:spPr>
          <a:xfrm>
            <a:off x="990600" y="1447800"/>
            <a:ext cx="7772400" cy="5181600"/>
          </a:xfrm>
        </p:spPr>
        <p:txBody>
          <a:bodyPr>
            <a:normAutofit/>
          </a:bodyPr>
          <a:lstStyle/>
          <a:p>
            <a:pPr>
              <a:spcBef>
                <a:spcPts val="2000"/>
              </a:spcBef>
            </a:pPr>
            <a:r>
              <a:rPr lang="en-US" sz="2800" dirty="0">
                <a:solidFill>
                  <a:srgbClr val="0000FF"/>
                </a:solidFill>
              </a:rPr>
              <a:t>Text-oriented</a:t>
            </a:r>
            <a:r>
              <a:rPr lang="en-US" sz="2800" dirty="0">
                <a:solidFill>
                  <a:schemeClr val="tx2"/>
                </a:solidFill>
              </a:rPr>
              <a:t> </a:t>
            </a:r>
            <a:r>
              <a:rPr lang="en-US" sz="2800" dirty="0"/>
              <a:t>(high-level) console functions</a:t>
            </a:r>
          </a:p>
          <a:p>
            <a:pPr lvl="1">
              <a:spcBef>
                <a:spcPts val="2000"/>
              </a:spcBef>
            </a:pPr>
            <a:r>
              <a:rPr lang="en-US" sz="2400" dirty="0"/>
              <a:t>Read character streams from input buffer</a:t>
            </a:r>
          </a:p>
          <a:p>
            <a:pPr lvl="1">
              <a:spcBef>
                <a:spcPts val="2000"/>
              </a:spcBef>
            </a:pPr>
            <a:r>
              <a:rPr lang="en-US" sz="2400" dirty="0"/>
              <a:t>Write character streams to screen buffer</a:t>
            </a:r>
          </a:p>
          <a:p>
            <a:pPr lvl="1">
              <a:spcBef>
                <a:spcPts val="2000"/>
              </a:spcBef>
            </a:pPr>
            <a:r>
              <a:rPr lang="en-US" sz="2400" dirty="0"/>
              <a:t>Redirect input and output</a:t>
            </a:r>
          </a:p>
          <a:p>
            <a:pPr>
              <a:spcBef>
                <a:spcPts val="2000"/>
              </a:spcBef>
            </a:pPr>
            <a:r>
              <a:rPr lang="en-US" sz="2800" dirty="0">
                <a:solidFill>
                  <a:srgbClr val="0000FF"/>
                </a:solidFill>
              </a:rPr>
              <a:t>Event-oriented</a:t>
            </a:r>
            <a:r>
              <a:rPr lang="en-US" sz="2800" dirty="0">
                <a:solidFill>
                  <a:schemeClr val="tx2"/>
                </a:solidFill>
              </a:rPr>
              <a:t> </a:t>
            </a:r>
            <a:r>
              <a:rPr lang="en-US" sz="2800" dirty="0"/>
              <a:t>(low-level) console functions</a:t>
            </a:r>
          </a:p>
          <a:p>
            <a:pPr lvl="1">
              <a:spcBef>
                <a:spcPts val="2000"/>
              </a:spcBef>
            </a:pPr>
            <a:r>
              <a:rPr lang="en-US" sz="2400" dirty="0"/>
              <a:t>Retrieve keyboard and mouse events</a:t>
            </a:r>
          </a:p>
          <a:p>
            <a:pPr lvl="1">
              <a:spcBef>
                <a:spcPts val="2000"/>
              </a:spcBef>
            </a:pPr>
            <a:r>
              <a:rPr lang="en-US" sz="2400" dirty="0"/>
              <a:t>Detect user interactions with the console window</a:t>
            </a:r>
          </a:p>
          <a:p>
            <a:pPr lvl="1">
              <a:spcBef>
                <a:spcPts val="2000"/>
              </a:spcBef>
            </a:pPr>
            <a:r>
              <a:rPr lang="en-US" sz="2400" dirty="0"/>
              <a:t>Control window size &amp; position, text colors</a:t>
            </a:r>
          </a:p>
        </p:txBody>
      </p:sp>
    </p:spTree>
    <p:extLst>
      <p:ext uri="{BB962C8B-B14F-4D97-AF65-F5344CB8AC3E}">
        <p14:creationId xmlns:p14="http://schemas.microsoft.com/office/powerpoint/2010/main" xmlns="" val="2517914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27: </a:t>
            </a:r>
            <a:r>
              <a:rPr lang="en-US" dirty="0"/>
              <a:t>Review</a:t>
            </a:r>
          </a:p>
        </p:txBody>
      </p:sp>
      <p:sp>
        <p:nvSpPr>
          <p:cNvPr id="3" name="Content Placeholder 2"/>
          <p:cNvSpPr>
            <a:spLocks noGrp="1"/>
          </p:cNvSpPr>
          <p:nvPr>
            <p:ph idx="1"/>
          </p:nvPr>
        </p:nvSpPr>
        <p:spPr>
          <a:xfrm>
            <a:off x="685800" y="1066800"/>
            <a:ext cx="7924800" cy="5410200"/>
          </a:xfrm>
        </p:spPr>
        <p:txBody>
          <a:bodyPr>
            <a:noAutofit/>
          </a:bodyPr>
          <a:lstStyle/>
          <a:p>
            <a:pPr>
              <a:spcBef>
                <a:spcPts val="2400"/>
              </a:spcBef>
            </a:pPr>
            <a:r>
              <a:rPr lang="en-US" sz="2800" dirty="0"/>
              <a:t>Two Dimensional Arrays</a:t>
            </a:r>
          </a:p>
          <a:p>
            <a:pPr lvl="1">
              <a:spcBef>
                <a:spcPts val="2400"/>
              </a:spcBef>
            </a:pPr>
            <a:r>
              <a:rPr lang="en-US" sz="2800" dirty="0"/>
              <a:t>Basic Concept</a:t>
            </a:r>
          </a:p>
          <a:p>
            <a:pPr lvl="1">
              <a:spcBef>
                <a:spcPts val="2400"/>
              </a:spcBef>
            </a:pPr>
            <a:r>
              <a:rPr lang="en-US" sz="2800" dirty="0"/>
              <a:t>2-D Array </a:t>
            </a:r>
            <a:r>
              <a:rPr lang="en-US" sz="2800" dirty="0" smtClean="0"/>
              <a:t>Representation</a:t>
            </a:r>
            <a:endParaRPr lang="en-US" sz="2800" dirty="0"/>
          </a:p>
        </p:txBody>
      </p:sp>
      <p:grpSp>
        <p:nvGrpSpPr>
          <p:cNvPr id="4" name="Group 3"/>
          <p:cNvGrpSpPr/>
          <p:nvPr/>
        </p:nvGrpSpPr>
        <p:grpSpPr>
          <a:xfrm>
            <a:off x="3283536" y="3282847"/>
            <a:ext cx="2487827" cy="1560163"/>
            <a:chOff x="4217773" y="3276600"/>
            <a:chExt cx="2487827" cy="1560163"/>
          </a:xfrm>
        </p:grpSpPr>
        <p:pic>
          <p:nvPicPr>
            <p:cNvPr id="5" name="Picture 4" descr="Screen Shot 2012-10-23 at 11.15.19 PM.png"/>
            <p:cNvPicPr>
              <a:picLocks noChangeAspect="1"/>
            </p:cNvPicPr>
            <p:nvPr/>
          </p:nvPicPr>
          <p:blipFill>
            <a:blip r:embed="rId3">
              <a:extLst>
                <a:ext uri="{BEBA8EAE-BF5A-486C-A8C5-ECC9F3942E4B}">
                  <a14:imgProps xmlns:a14="http://schemas.microsoft.com/office/drawing/2010/main" xmlns="">
                    <a14:imgLayer r:embed="rId4">
                      <a14:imgEffect>
                        <a14:sharpenSoften amount="100000"/>
                      </a14:imgEffect>
                      <a14:imgEffect>
                        <a14:brightnessContrast bright="-13000" contrast="63000"/>
                      </a14:imgEffect>
                    </a14:imgLayer>
                  </a14:imgProps>
                </a:ext>
                <a:ext uri="{28A0092B-C50C-407E-A947-70E740481C1C}">
                  <a14:useLocalDpi xmlns:a14="http://schemas.microsoft.com/office/drawing/2010/main" xmlns="" val="0"/>
                </a:ext>
              </a:extLst>
            </a:blip>
            <a:stretch>
              <a:fillRect/>
            </a:stretch>
          </p:blipFill>
          <p:spPr>
            <a:xfrm>
              <a:off x="4217773" y="3276600"/>
              <a:ext cx="2487827" cy="1560163"/>
            </a:xfrm>
            <a:prstGeom prst="rect">
              <a:avLst/>
            </a:prstGeom>
          </p:spPr>
        </p:pic>
        <p:sp>
          <p:nvSpPr>
            <p:cNvPr id="6" name="Rectangle 5"/>
            <p:cNvSpPr/>
            <p:nvPr/>
          </p:nvSpPr>
          <p:spPr>
            <a:xfrm>
              <a:off x="42939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7721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2293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6865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1437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336306" y="3366911"/>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27840" y="38168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322195" y="4268444"/>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a:grpSpLocks noChangeAspect="1"/>
          </p:cNvGrpSpPr>
          <p:nvPr/>
        </p:nvGrpSpPr>
        <p:grpSpPr>
          <a:xfrm>
            <a:off x="2217417" y="4989540"/>
            <a:ext cx="6240783" cy="548843"/>
            <a:chOff x="1981200" y="5029201"/>
            <a:chExt cx="6934200" cy="609826"/>
          </a:xfrm>
        </p:grpSpPr>
        <p:pic>
          <p:nvPicPr>
            <p:cNvPr id="16" name="Picture 15" descr="Screen Shot 2012-10-23 at 11.15.53 PM.png"/>
            <p:cNvPicPr>
              <a:picLocks noChangeAspect="1"/>
            </p:cNvPicPr>
            <p:nvPr/>
          </p:nvPicPr>
          <p:blipFill>
            <a:blip r:embed="rId5">
              <a:extLst>
                <a:ext uri="{BEBA8EAE-BF5A-486C-A8C5-ECC9F3942E4B}">
                  <a14:imgProps xmlns:a14="http://schemas.microsoft.com/office/drawing/2010/main" xmlns="">
                    <a14:imgLayer r:embed="rId6">
                      <a14:imgEffect>
                        <a14:sharpenSoften amount="100000"/>
                      </a14:imgEffect>
                      <a14:imgEffect>
                        <a14:brightnessContrast bright="-15000" contrast="63000"/>
                      </a14:imgEffect>
                    </a14:imgLayer>
                  </a14:imgProps>
                </a:ext>
                <a:ext uri="{28A0092B-C50C-407E-A947-70E740481C1C}">
                  <a14:useLocalDpi xmlns:a14="http://schemas.microsoft.com/office/drawing/2010/main" xmlns="" val="0"/>
                </a:ext>
              </a:extLst>
            </a:blip>
            <a:stretch>
              <a:fillRect/>
            </a:stretch>
          </p:blipFill>
          <p:spPr>
            <a:xfrm>
              <a:off x="1981200" y="5029201"/>
              <a:ext cx="6934200" cy="609826"/>
            </a:xfrm>
            <a:prstGeom prst="rect">
              <a:avLst/>
            </a:prstGeom>
          </p:spPr>
        </p:pic>
        <p:sp>
          <p:nvSpPr>
            <p:cNvPr id="17" name="Rectangle 16"/>
            <p:cNvSpPr/>
            <p:nvPr/>
          </p:nvSpPr>
          <p:spPr>
            <a:xfrm>
              <a:off x="2071511" y="50912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329289" y="50912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1422" y="50912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a:grpSpLocks noChangeAspect="1"/>
          </p:cNvGrpSpPr>
          <p:nvPr/>
        </p:nvGrpSpPr>
        <p:grpSpPr>
          <a:xfrm>
            <a:off x="2217417" y="5851414"/>
            <a:ext cx="6240779" cy="549386"/>
            <a:chOff x="1994385" y="4495800"/>
            <a:chExt cx="6934200" cy="610429"/>
          </a:xfrm>
        </p:grpSpPr>
        <p:pic>
          <p:nvPicPr>
            <p:cNvPr id="14" name="Picture 13" descr="Screen Shot 2012-10-23 at 11.16.11 PM.png"/>
            <p:cNvPicPr>
              <a:picLocks noChangeAspect="1"/>
            </p:cNvPicPr>
            <p:nvPr/>
          </p:nvPicPr>
          <p:blipFill>
            <a:blip r:embed="rId7">
              <a:extLst>
                <a:ext uri="{BEBA8EAE-BF5A-486C-A8C5-ECC9F3942E4B}">
                  <a14:imgProps xmlns:a14="http://schemas.microsoft.com/office/drawing/2010/main" xmlns="">
                    <a14:imgLayer r:embed="rId8">
                      <a14:imgEffect>
                        <a14:sharpenSoften amount="100000"/>
                      </a14:imgEffect>
                      <a14:imgEffect>
                        <a14:brightnessContrast bright="-15000" contrast="63000"/>
                      </a14:imgEffect>
                    </a14:imgLayer>
                  </a14:imgProps>
                </a:ext>
                <a:ext uri="{28A0092B-C50C-407E-A947-70E740481C1C}">
                  <a14:useLocalDpi xmlns:a14="http://schemas.microsoft.com/office/drawing/2010/main" xmlns="" val="0"/>
                </a:ext>
              </a:extLst>
            </a:blip>
            <a:stretch>
              <a:fillRect/>
            </a:stretch>
          </p:blipFill>
          <p:spPr>
            <a:xfrm>
              <a:off x="1994385" y="4495800"/>
              <a:ext cx="6934200" cy="610429"/>
            </a:xfrm>
            <a:prstGeom prst="rect">
              <a:avLst/>
            </a:prstGeom>
          </p:spPr>
        </p:pic>
        <p:sp>
          <p:nvSpPr>
            <p:cNvPr id="20" name="Rectangle 19"/>
            <p:cNvSpPr/>
            <p:nvPr/>
          </p:nvSpPr>
          <p:spPr>
            <a:xfrm>
              <a:off x="2064940" y="4562435"/>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413963" y="4562435"/>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772985" y="4562435"/>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130474" y="4562435"/>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480785" y="4562435"/>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Box 24"/>
          <p:cNvSpPr txBox="1"/>
          <p:nvPr/>
        </p:nvSpPr>
        <p:spPr>
          <a:xfrm>
            <a:off x="388614" y="4989537"/>
            <a:ext cx="1838965" cy="677108"/>
          </a:xfrm>
          <a:prstGeom prst="rect">
            <a:avLst/>
          </a:prstGeom>
          <a:noFill/>
        </p:spPr>
        <p:txBody>
          <a:bodyPr wrap="none" rtlCol="0">
            <a:spAutoFit/>
          </a:bodyPr>
          <a:lstStyle/>
          <a:p>
            <a:r>
              <a:rPr lang="en-US" sz="2000" dirty="0">
                <a:latin typeface="Arial"/>
                <a:cs typeface="Arial"/>
              </a:rPr>
              <a:t>Row-</a:t>
            </a:r>
            <a:r>
              <a:rPr lang="en-US" sz="2000" dirty="0" smtClean="0">
                <a:latin typeface="Arial"/>
                <a:cs typeface="Arial"/>
              </a:rPr>
              <a:t>major:</a:t>
            </a:r>
          </a:p>
          <a:p>
            <a:r>
              <a:rPr lang="en-US" dirty="0" smtClean="0">
                <a:latin typeface="Arial"/>
                <a:cs typeface="Arial"/>
              </a:rPr>
              <a:t>(Most Common)</a:t>
            </a:r>
          </a:p>
        </p:txBody>
      </p:sp>
      <p:sp>
        <p:nvSpPr>
          <p:cNvPr id="26" name="TextBox 25"/>
          <p:cNvSpPr txBox="1"/>
          <p:nvPr/>
        </p:nvSpPr>
        <p:spPr>
          <a:xfrm>
            <a:off x="388614" y="5827737"/>
            <a:ext cx="1438214" cy="400110"/>
          </a:xfrm>
          <a:prstGeom prst="rect">
            <a:avLst/>
          </a:prstGeom>
          <a:noFill/>
        </p:spPr>
        <p:txBody>
          <a:bodyPr wrap="none" rtlCol="0">
            <a:spAutoFit/>
          </a:bodyPr>
          <a:lstStyle/>
          <a:p>
            <a:r>
              <a:rPr lang="en-US" sz="2000" dirty="0" smtClean="0">
                <a:latin typeface="Arial"/>
                <a:cs typeface="Arial"/>
              </a:rPr>
              <a:t>Col.-major:</a:t>
            </a:r>
          </a:p>
        </p:txBody>
      </p:sp>
      <p:sp>
        <p:nvSpPr>
          <p:cNvPr id="27" name="TextBox 26"/>
          <p:cNvSpPr txBox="1"/>
          <p:nvPr/>
        </p:nvSpPr>
        <p:spPr>
          <a:xfrm>
            <a:off x="636424" y="4456137"/>
            <a:ext cx="838691" cy="400110"/>
          </a:xfrm>
          <a:prstGeom prst="rect">
            <a:avLst/>
          </a:prstGeom>
          <a:noFill/>
        </p:spPr>
        <p:txBody>
          <a:bodyPr wrap="none" rtlCol="0">
            <a:spAutoFit/>
          </a:bodyPr>
          <a:lstStyle/>
          <a:p>
            <a:r>
              <a:rPr lang="en-US" sz="2000" dirty="0" smtClean="0">
                <a:latin typeface="Arial"/>
                <a:cs typeface="Arial"/>
              </a:rPr>
              <a:t>Order</a:t>
            </a: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API and SDK</a:t>
            </a:r>
          </a:p>
        </p:txBody>
      </p:sp>
      <p:sp>
        <p:nvSpPr>
          <p:cNvPr id="86019" name="Rectangle 3"/>
          <p:cNvSpPr>
            <a:spLocks noGrp="1" noChangeArrowheads="1"/>
          </p:cNvSpPr>
          <p:nvPr>
            <p:ph type="body" idx="1"/>
          </p:nvPr>
        </p:nvSpPr>
        <p:spPr>
          <a:xfrm>
            <a:off x="685800" y="1143000"/>
            <a:ext cx="8001000" cy="5486400"/>
          </a:xfrm>
        </p:spPr>
        <p:txBody>
          <a:bodyPr>
            <a:noAutofit/>
          </a:bodyPr>
          <a:lstStyle/>
          <a:p>
            <a:pPr>
              <a:spcBef>
                <a:spcPts val="2000"/>
              </a:spcBef>
            </a:pPr>
            <a:r>
              <a:rPr lang="en-US" sz="2800" dirty="0">
                <a:solidFill>
                  <a:srgbClr val="0000FF"/>
                </a:solidFill>
              </a:rPr>
              <a:t>Microsoft Win32 Application Programming Interface</a:t>
            </a:r>
          </a:p>
          <a:p>
            <a:pPr lvl="1">
              <a:spcBef>
                <a:spcPts val="2000"/>
              </a:spcBef>
            </a:pPr>
            <a:r>
              <a:rPr lang="en-US" sz="2400" dirty="0"/>
              <a:t>API: a collection of types, constants, and functions that provide a way to directly manipulate objects through programming</a:t>
            </a:r>
          </a:p>
          <a:p>
            <a:pPr>
              <a:spcBef>
                <a:spcPts val="2000"/>
              </a:spcBef>
            </a:pPr>
            <a:r>
              <a:rPr lang="en-US" sz="2800" dirty="0">
                <a:solidFill>
                  <a:srgbClr val="0000FF"/>
                </a:solidFill>
              </a:rPr>
              <a:t>Microsoft Platform Software Development Kit</a:t>
            </a:r>
          </a:p>
          <a:p>
            <a:pPr lvl="1">
              <a:spcBef>
                <a:spcPts val="2000"/>
              </a:spcBef>
            </a:pPr>
            <a:r>
              <a:rPr lang="en-US" sz="2400" dirty="0"/>
              <a:t>SDK: a collection of tools, libraries, sample code, and documentation that helps programmers create applications</a:t>
            </a:r>
          </a:p>
          <a:p>
            <a:pPr lvl="1">
              <a:spcBef>
                <a:spcPts val="2000"/>
              </a:spcBef>
            </a:pPr>
            <a:r>
              <a:rPr lang="en-US" sz="2400" dirty="0"/>
              <a:t>Platform: an operating system or a group of closely related operating systems</a:t>
            </a:r>
          </a:p>
        </p:txBody>
      </p:sp>
    </p:spTree>
    <p:extLst>
      <p:ext uri="{BB962C8B-B14F-4D97-AF65-F5344CB8AC3E}">
        <p14:creationId xmlns:p14="http://schemas.microsoft.com/office/powerpoint/2010/main" xmlns="" val="4275212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 y="304800"/>
            <a:ext cx="8991600" cy="655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438400" y="64734"/>
            <a:ext cx="3750387" cy="480131"/>
          </a:xfrm>
          <a:prstGeom prst="rect">
            <a:avLst/>
          </a:prstGeom>
          <a:solidFill>
            <a:srgbClr val="00B0F0"/>
          </a:solidFill>
        </p:spPr>
        <p:txBody>
          <a:bodyPr wrap="none">
            <a:spAutoFit/>
          </a:bodyPr>
          <a:lstStyle/>
          <a:p>
            <a:pPr marL="0" lvl="2" algn="ctr">
              <a:lnSpc>
                <a:spcPct val="90000"/>
              </a:lnSpc>
              <a:spcBef>
                <a:spcPts val="1200"/>
              </a:spcBef>
            </a:pPr>
            <a:r>
              <a:rPr lang="en-US" sz="2800" b="1" dirty="0">
                <a:latin typeface="Arial" pitchFamily="34" charset="0"/>
                <a:cs typeface="Arial" pitchFamily="34" charset="0"/>
              </a:rPr>
              <a:t>Windows Data Types</a:t>
            </a:r>
          </a:p>
        </p:txBody>
      </p:sp>
    </p:spTree>
    <p:extLst>
      <p:ext uri="{BB962C8B-B14F-4D97-AF65-F5344CB8AC3E}">
        <p14:creationId xmlns:p14="http://schemas.microsoft.com/office/powerpoint/2010/main" xmlns="" val="4244389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52400"/>
            <a:ext cx="8229600" cy="609600"/>
          </a:xfrm>
        </p:spPr>
        <p:txBody>
          <a:bodyPr>
            <a:normAutofit/>
          </a:bodyPr>
          <a:lstStyle/>
          <a:p>
            <a:r>
              <a:rPr lang="en-US" dirty="0" smtClean="0"/>
              <a:t>Handles</a:t>
            </a:r>
            <a:endParaRPr lang="en-US" dirty="0"/>
          </a:p>
        </p:txBody>
      </p:sp>
      <p:pic>
        <p:nvPicPr>
          <p:cNvPr id="7" name="Picture 6" descr="device_handle.gif"/>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43000" y="675448"/>
            <a:ext cx="6858000" cy="4882598"/>
          </a:xfrm>
          <a:prstGeom prst="rect">
            <a:avLst/>
          </a:prstGeom>
        </p:spPr>
      </p:pic>
      <p:sp>
        <p:nvSpPr>
          <p:cNvPr id="8" name="Rectangle 7"/>
          <p:cNvSpPr/>
          <p:nvPr/>
        </p:nvSpPr>
        <p:spPr>
          <a:xfrm>
            <a:off x="228600" y="5486400"/>
            <a:ext cx="8610600" cy="1154162"/>
          </a:xfrm>
          <a:prstGeom prst="rect">
            <a:avLst/>
          </a:prstGeom>
        </p:spPr>
        <p:txBody>
          <a:bodyPr wrap="square">
            <a:spAutoFit/>
          </a:bodyPr>
          <a:lstStyle/>
          <a:p>
            <a:pPr marL="285750" indent="-285750">
              <a:spcBef>
                <a:spcPts val="600"/>
              </a:spcBef>
              <a:buFont typeface="Arial"/>
              <a:buChar char="•"/>
            </a:pPr>
            <a:r>
              <a:rPr lang="en-US" sz="1600" dirty="0" smtClean="0">
                <a:latin typeface="Arial"/>
                <a:cs typeface="Arial"/>
              </a:rPr>
              <a:t>Driver </a:t>
            </a:r>
            <a:r>
              <a:rPr lang="en-US" sz="1600" dirty="0">
                <a:latin typeface="Arial"/>
                <a:cs typeface="Arial"/>
              </a:rPr>
              <a:t>tells the I/O Manager: "Here is the device for me to control. If you will receive some I/O request to this device, send it to me, and I'll take care about the rest</a:t>
            </a:r>
            <a:r>
              <a:rPr lang="en-US" sz="1600" dirty="0" smtClean="0">
                <a:latin typeface="Arial"/>
                <a:cs typeface="Arial"/>
              </a:rPr>
              <a:t>.”</a:t>
            </a:r>
          </a:p>
          <a:p>
            <a:pPr marL="285750" indent="-285750">
              <a:spcBef>
                <a:spcPts val="600"/>
              </a:spcBef>
              <a:buFont typeface="Arial"/>
              <a:buChar char="•"/>
            </a:pPr>
            <a:r>
              <a:rPr lang="en-US" sz="1600" dirty="0">
                <a:latin typeface="Arial"/>
                <a:cs typeface="Arial"/>
              </a:rPr>
              <a:t>It just means some new object will be created in the memory (namely device object) representing a physical or logical device on the system and describing its characteristics.</a:t>
            </a:r>
          </a:p>
        </p:txBody>
      </p:sp>
      <p:sp>
        <p:nvSpPr>
          <p:cNvPr id="9" name="Rectangle 8"/>
          <p:cNvSpPr/>
          <p:nvPr/>
        </p:nvSpPr>
        <p:spPr>
          <a:xfrm>
            <a:off x="6065814" y="6581001"/>
            <a:ext cx="3078186" cy="276999"/>
          </a:xfrm>
          <a:prstGeom prst="rect">
            <a:avLst/>
          </a:prstGeom>
        </p:spPr>
        <p:txBody>
          <a:bodyPr wrap="none">
            <a:spAutoFit/>
          </a:bodyPr>
          <a:lstStyle/>
          <a:p>
            <a:r>
              <a:rPr lang="en-US" sz="1200" dirty="0">
                <a:latin typeface="Arial"/>
                <a:cs typeface="Arial"/>
              </a:rPr>
              <a:t>http://four-</a:t>
            </a:r>
            <a:r>
              <a:rPr lang="en-US" sz="1200" dirty="0" err="1">
                <a:latin typeface="Arial"/>
                <a:cs typeface="Arial"/>
              </a:rPr>
              <a:t>f.webs.com</a:t>
            </a:r>
            <a:r>
              <a:rPr lang="en-US" sz="1200" dirty="0">
                <a:latin typeface="Arial"/>
                <a:cs typeface="Arial"/>
              </a:rPr>
              <a:t>/</a:t>
            </a:r>
            <a:r>
              <a:rPr lang="en-US" sz="1200" dirty="0" err="1">
                <a:latin typeface="Arial"/>
                <a:cs typeface="Arial"/>
              </a:rPr>
              <a:t>KmdTut</a:t>
            </a:r>
            <a:r>
              <a:rPr lang="en-US" sz="1200" dirty="0">
                <a:latin typeface="Arial"/>
                <a:cs typeface="Arial"/>
              </a:rPr>
              <a:t>/kmd04.html</a:t>
            </a:r>
          </a:p>
        </p:txBody>
      </p:sp>
    </p:spTree>
    <p:extLst>
      <p:ext uri="{BB962C8B-B14F-4D97-AF65-F5344CB8AC3E}">
        <p14:creationId xmlns:p14="http://schemas.microsoft.com/office/powerpoint/2010/main" xmlns="" val="4063849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Standard Console Handles</a:t>
            </a:r>
          </a:p>
        </p:txBody>
      </p:sp>
      <p:sp>
        <p:nvSpPr>
          <p:cNvPr id="88067" name="Rectangle 3"/>
          <p:cNvSpPr>
            <a:spLocks noGrp="1" noChangeArrowheads="1"/>
          </p:cNvSpPr>
          <p:nvPr>
            <p:ph type="body" idx="1"/>
          </p:nvPr>
        </p:nvSpPr>
        <p:spPr>
          <a:xfrm>
            <a:off x="1219200" y="4648200"/>
            <a:ext cx="7543800" cy="1524000"/>
          </a:xfrm>
        </p:spPr>
        <p:txBody>
          <a:bodyPr/>
          <a:lstStyle/>
          <a:p>
            <a:r>
              <a:rPr lang="en-US" dirty="0"/>
              <a:t>STD_INPUT_HANDLE	</a:t>
            </a:r>
            <a:r>
              <a:rPr lang="en-US" dirty="0" smtClean="0"/>
              <a:t>    : standard input</a:t>
            </a:r>
            <a:endParaRPr lang="en-US" dirty="0"/>
          </a:p>
          <a:p>
            <a:r>
              <a:rPr lang="en-US" dirty="0" smtClean="0"/>
              <a:t>STD_OUTPUT_HANDLE</a:t>
            </a:r>
            <a:r>
              <a:rPr lang="en-US" dirty="0"/>
              <a:t> </a:t>
            </a:r>
            <a:r>
              <a:rPr lang="en-US" dirty="0" smtClean="0"/>
              <a:t> : standard output</a:t>
            </a:r>
            <a:endParaRPr lang="en-US" dirty="0"/>
          </a:p>
          <a:p>
            <a:r>
              <a:rPr lang="en-US" dirty="0"/>
              <a:t>STD_ERROR_HANDLE	 </a:t>
            </a:r>
            <a:r>
              <a:rPr lang="en-US" dirty="0" smtClean="0"/>
              <a:t>   : standard </a:t>
            </a:r>
            <a:r>
              <a:rPr lang="en-US" dirty="0"/>
              <a:t>error output</a:t>
            </a:r>
          </a:p>
        </p:txBody>
      </p:sp>
      <p:sp>
        <p:nvSpPr>
          <p:cNvPr id="88068" name="Text Box 4"/>
          <p:cNvSpPr txBox="1">
            <a:spLocks noChangeArrowheads="1"/>
          </p:cNvSpPr>
          <p:nvPr/>
        </p:nvSpPr>
        <p:spPr bwMode="auto">
          <a:xfrm>
            <a:off x="685800" y="1143000"/>
            <a:ext cx="7696200" cy="3375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37160" bIns="137160">
            <a:spAutoFit/>
          </a:bodyPr>
          <a:lstStyle/>
          <a:p>
            <a:pPr marL="342900" indent="-342900">
              <a:spcBef>
                <a:spcPts val="2000"/>
              </a:spcBef>
              <a:buFont typeface="Arial"/>
              <a:buChar char="•"/>
            </a:pPr>
            <a:r>
              <a:rPr lang="en-US" sz="2400" dirty="0">
                <a:latin typeface="Arial"/>
                <a:cs typeface="Arial"/>
              </a:rPr>
              <a:t>Nearly all Win32 console functions require you to pass a handle as the first argument. </a:t>
            </a:r>
            <a:endParaRPr lang="en-US" sz="2400" dirty="0" smtClean="0">
              <a:latin typeface="Arial"/>
              <a:cs typeface="Arial"/>
            </a:endParaRPr>
          </a:p>
          <a:p>
            <a:pPr marL="342900" indent="-342900">
              <a:spcBef>
                <a:spcPts val="2000"/>
              </a:spcBef>
              <a:buFont typeface="Arial"/>
              <a:buChar char="•"/>
            </a:pPr>
            <a:r>
              <a:rPr lang="en-US" sz="2400" dirty="0" smtClean="0">
                <a:latin typeface="Arial"/>
                <a:cs typeface="Arial"/>
              </a:rPr>
              <a:t>A </a:t>
            </a:r>
            <a:r>
              <a:rPr lang="en-US" sz="2400" dirty="0">
                <a:solidFill>
                  <a:srgbClr val="0000FF"/>
                </a:solidFill>
                <a:latin typeface="Arial"/>
                <a:cs typeface="Arial"/>
              </a:rPr>
              <a:t>handle</a:t>
            </a:r>
            <a:r>
              <a:rPr lang="en-US" sz="2400" dirty="0">
                <a:latin typeface="Arial"/>
                <a:cs typeface="Arial"/>
              </a:rPr>
              <a:t> is an unsigned 32-bit </a:t>
            </a:r>
            <a:r>
              <a:rPr lang="en-US" sz="2400" dirty="0" smtClean="0">
                <a:latin typeface="Arial"/>
                <a:cs typeface="Arial"/>
              </a:rPr>
              <a:t>integer </a:t>
            </a:r>
            <a:r>
              <a:rPr lang="en-US" sz="2400" dirty="0">
                <a:latin typeface="Arial"/>
                <a:cs typeface="Arial"/>
              </a:rPr>
              <a:t>that uniquely identifies an object such as a bitmap, drawing pen, or any input/output </a:t>
            </a:r>
            <a:r>
              <a:rPr lang="en-US" sz="2400" dirty="0" smtClean="0">
                <a:latin typeface="Arial"/>
                <a:cs typeface="Arial"/>
              </a:rPr>
              <a:t>device. </a:t>
            </a:r>
            <a:endParaRPr lang="en-US" sz="2400" dirty="0">
              <a:latin typeface="Arial"/>
              <a:cs typeface="Arial"/>
            </a:endParaRPr>
          </a:p>
          <a:p>
            <a:pPr marL="342900" indent="-342900">
              <a:spcBef>
                <a:spcPts val="2000"/>
              </a:spcBef>
              <a:buFont typeface="Arial"/>
              <a:buChar char="•"/>
            </a:pPr>
            <a:r>
              <a:rPr lang="en-US" sz="2400" dirty="0" smtClean="0">
                <a:latin typeface="Arial"/>
                <a:cs typeface="Arial"/>
              </a:rPr>
              <a:t>The </a:t>
            </a:r>
            <a:r>
              <a:rPr lang="en-US" sz="2400" dirty="0">
                <a:latin typeface="Arial"/>
                <a:cs typeface="Arial"/>
              </a:rPr>
              <a:t>following MS-Windows constants are predefined to specify the type of handle requested:</a:t>
            </a:r>
          </a:p>
        </p:txBody>
      </p:sp>
      <p:sp>
        <p:nvSpPr>
          <p:cNvPr id="2" name="Rectangle 1"/>
          <p:cNvSpPr/>
          <p:nvPr/>
        </p:nvSpPr>
        <p:spPr>
          <a:xfrm>
            <a:off x="304800" y="6172200"/>
            <a:ext cx="8610600" cy="646331"/>
          </a:xfrm>
          <a:prstGeom prst="rect">
            <a:avLst/>
          </a:prstGeom>
        </p:spPr>
        <p:txBody>
          <a:bodyPr wrap="square">
            <a:spAutoFit/>
          </a:bodyPr>
          <a:lstStyle/>
          <a:p>
            <a:r>
              <a:rPr lang="en-US" dirty="0">
                <a:latin typeface="Arial"/>
                <a:cs typeface="Arial"/>
              </a:rPr>
              <a:t>The latter two handles are used when writing to the console’s active screen buffer</a:t>
            </a:r>
            <a:r>
              <a:rPr lang="en-US" dirty="0" smtClean="0">
                <a:latin typeface="Arial"/>
                <a:cs typeface="Arial"/>
              </a:rPr>
              <a:t>.</a:t>
            </a:r>
          </a:p>
          <a:p>
            <a:r>
              <a:rPr lang="en-US" dirty="0">
                <a:latin typeface="Arial"/>
                <a:cs typeface="Arial"/>
              </a:rPr>
              <a:t>	</a:t>
            </a:r>
            <a:r>
              <a:rPr lang="en-US" dirty="0" smtClean="0">
                <a:latin typeface="Arial"/>
                <a:cs typeface="Arial"/>
              </a:rPr>
              <a:t>Kernel32.inc + .lib and User32.inc + .lib</a:t>
            </a:r>
            <a:endParaRPr lang="en-US" dirty="0">
              <a:latin typeface="Arial"/>
              <a:cs typeface="Arial"/>
            </a:endParaRPr>
          </a:p>
        </p:txBody>
      </p:sp>
    </p:spTree>
    <p:extLst>
      <p:ext uri="{BB962C8B-B14F-4D97-AF65-F5344CB8AC3E}">
        <p14:creationId xmlns:p14="http://schemas.microsoft.com/office/powerpoint/2010/main" xmlns="" val="3631760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GetStdHandle Function</a:t>
            </a:r>
            <a:endParaRPr lang="en-US" dirty="0"/>
          </a:p>
        </p:txBody>
      </p:sp>
      <p:sp>
        <p:nvSpPr>
          <p:cNvPr id="89091" name="Rectangle 3"/>
          <p:cNvSpPr>
            <a:spLocks noGrp="1" noChangeArrowheads="1"/>
          </p:cNvSpPr>
          <p:nvPr>
            <p:ph type="body" idx="1"/>
          </p:nvPr>
        </p:nvSpPr>
        <p:spPr>
          <a:xfrm>
            <a:off x="685800" y="1143000"/>
            <a:ext cx="7772400" cy="4267200"/>
          </a:xfrm>
        </p:spPr>
        <p:txBody>
          <a:bodyPr>
            <a:normAutofit lnSpcReduction="10000"/>
          </a:bodyPr>
          <a:lstStyle/>
          <a:p>
            <a:pPr>
              <a:spcBef>
                <a:spcPts val="1500"/>
              </a:spcBef>
            </a:pPr>
            <a:r>
              <a:rPr lang="en-US" i="1" dirty="0"/>
              <a:t>GetStdHandle</a:t>
            </a:r>
            <a:r>
              <a:rPr lang="en-US" dirty="0"/>
              <a:t> returns a handle to a console </a:t>
            </a:r>
            <a:r>
              <a:rPr lang="en-US" dirty="0" smtClean="0"/>
              <a:t>stream</a:t>
            </a:r>
          </a:p>
          <a:p>
            <a:pPr lvl="1">
              <a:spcBef>
                <a:spcPts val="1500"/>
              </a:spcBef>
            </a:pPr>
            <a:r>
              <a:rPr lang="en-US" dirty="0" smtClean="0"/>
              <a:t>Input, Output or Error Output</a:t>
            </a:r>
            <a:endParaRPr lang="en-US" dirty="0"/>
          </a:p>
          <a:p>
            <a:pPr>
              <a:spcBef>
                <a:spcPts val="1500"/>
              </a:spcBef>
            </a:pPr>
            <a:r>
              <a:rPr lang="en-US" dirty="0"/>
              <a:t>Specify the type of handle (see previous slide)</a:t>
            </a:r>
          </a:p>
          <a:p>
            <a:pPr>
              <a:spcBef>
                <a:spcPts val="1500"/>
              </a:spcBef>
            </a:pPr>
            <a:r>
              <a:rPr lang="en-US" dirty="0"/>
              <a:t>The handle is returned in EAX</a:t>
            </a:r>
          </a:p>
          <a:p>
            <a:pPr>
              <a:spcBef>
                <a:spcPts val="1500"/>
              </a:spcBef>
            </a:pPr>
            <a:r>
              <a:rPr lang="en-US" dirty="0"/>
              <a:t>Prototype:</a:t>
            </a:r>
          </a:p>
          <a:p>
            <a:endParaRPr lang="en-US" dirty="0"/>
          </a:p>
          <a:p>
            <a:endParaRPr lang="en-US" dirty="0"/>
          </a:p>
          <a:p>
            <a:pPr>
              <a:buFontTx/>
              <a:buNone/>
            </a:pPr>
            <a:endParaRPr lang="en-US" dirty="0"/>
          </a:p>
          <a:p>
            <a:r>
              <a:rPr lang="en-US" dirty="0"/>
              <a:t>Sample call:</a:t>
            </a:r>
          </a:p>
        </p:txBody>
      </p:sp>
      <p:sp>
        <p:nvSpPr>
          <p:cNvPr id="89092" name="Text Box 4"/>
          <p:cNvSpPr txBox="1">
            <a:spLocks noChangeArrowheads="1"/>
          </p:cNvSpPr>
          <p:nvPr/>
        </p:nvSpPr>
        <p:spPr bwMode="auto">
          <a:xfrm>
            <a:off x="1752600" y="3817203"/>
            <a:ext cx="6096000" cy="830997"/>
          </a:xfrm>
          <a:prstGeom prst="rect">
            <a:avLst/>
          </a:prstGeom>
          <a:noFill/>
          <a:ln w="9525">
            <a:solidFill>
              <a:srgbClr val="000000"/>
            </a:solidFill>
            <a:miter lim="800000"/>
            <a:headEnd/>
            <a:tailEnd/>
          </a:ln>
          <a:effectLst/>
        </p:spPr>
        <p:txBody>
          <a:bodyPr tIns="137160" bIns="137160">
            <a:spAutoFit/>
          </a:bodyPr>
          <a:lstStyle>
            <a:lvl1pPr>
              <a:tabLst>
                <a:tab pos="457200" algn="l"/>
                <a:tab pos="3713163" algn="l"/>
              </a:tabLst>
              <a:defRPr sz="2400">
                <a:solidFill>
                  <a:schemeClr val="tx1"/>
                </a:solidFill>
                <a:latin typeface="Times New Roman" pitchFamily="18" charset="0"/>
              </a:defRPr>
            </a:lvl1pPr>
            <a:lvl2pPr>
              <a:tabLst>
                <a:tab pos="457200" algn="l"/>
                <a:tab pos="3713163" algn="l"/>
              </a:tabLst>
              <a:defRPr sz="2400">
                <a:solidFill>
                  <a:schemeClr val="tx1"/>
                </a:solidFill>
                <a:latin typeface="Times New Roman" pitchFamily="18" charset="0"/>
              </a:defRPr>
            </a:lvl2pPr>
            <a:lvl3pPr>
              <a:tabLst>
                <a:tab pos="457200" algn="l"/>
                <a:tab pos="3713163" algn="l"/>
              </a:tabLst>
              <a:defRPr sz="2400">
                <a:solidFill>
                  <a:schemeClr val="tx1"/>
                </a:solidFill>
                <a:latin typeface="Times New Roman" pitchFamily="18" charset="0"/>
              </a:defRPr>
            </a:lvl3pPr>
            <a:lvl4pPr>
              <a:tabLst>
                <a:tab pos="457200" algn="l"/>
                <a:tab pos="3713163" algn="l"/>
              </a:tabLst>
              <a:defRPr sz="2400">
                <a:solidFill>
                  <a:schemeClr val="tx1"/>
                </a:solidFill>
                <a:latin typeface="Times New Roman" pitchFamily="18" charset="0"/>
              </a:defRPr>
            </a:lvl4pPr>
            <a:lvl5pPr>
              <a:tabLst>
                <a:tab pos="457200" algn="l"/>
                <a:tab pos="3713163" algn="l"/>
              </a:tabLst>
              <a:defRPr sz="2400">
                <a:solidFill>
                  <a:schemeClr val="tx1"/>
                </a:solidFill>
                <a:latin typeface="Times New Roman" pitchFamily="18" charset="0"/>
              </a:defRPr>
            </a:lvl5pPr>
            <a:lvl6pPr fontAlgn="base">
              <a:spcBef>
                <a:spcPct val="0"/>
              </a:spcBef>
              <a:spcAft>
                <a:spcPct val="0"/>
              </a:spcAft>
              <a:tabLst>
                <a:tab pos="457200" algn="l"/>
                <a:tab pos="3713163" algn="l"/>
              </a:tabLst>
              <a:defRPr sz="2400">
                <a:solidFill>
                  <a:schemeClr val="tx1"/>
                </a:solidFill>
                <a:latin typeface="Times New Roman" pitchFamily="18" charset="0"/>
              </a:defRPr>
            </a:lvl6pPr>
            <a:lvl7pPr fontAlgn="base">
              <a:spcBef>
                <a:spcPct val="0"/>
              </a:spcBef>
              <a:spcAft>
                <a:spcPct val="0"/>
              </a:spcAft>
              <a:tabLst>
                <a:tab pos="457200" algn="l"/>
                <a:tab pos="3713163" algn="l"/>
              </a:tabLst>
              <a:defRPr sz="2400">
                <a:solidFill>
                  <a:schemeClr val="tx1"/>
                </a:solidFill>
                <a:latin typeface="Times New Roman" pitchFamily="18" charset="0"/>
              </a:defRPr>
            </a:lvl7pPr>
            <a:lvl8pPr fontAlgn="base">
              <a:spcBef>
                <a:spcPct val="0"/>
              </a:spcBef>
              <a:spcAft>
                <a:spcPct val="0"/>
              </a:spcAft>
              <a:tabLst>
                <a:tab pos="457200" algn="l"/>
                <a:tab pos="3713163" algn="l"/>
              </a:tabLst>
              <a:defRPr sz="2400">
                <a:solidFill>
                  <a:schemeClr val="tx1"/>
                </a:solidFill>
                <a:latin typeface="Times New Roman" pitchFamily="18" charset="0"/>
              </a:defRPr>
            </a:lvl8pPr>
            <a:lvl9pPr fontAlgn="base">
              <a:spcBef>
                <a:spcPct val="0"/>
              </a:spcBef>
              <a:spcAft>
                <a:spcPct val="0"/>
              </a:spcAft>
              <a:tabLst>
                <a:tab pos="457200" algn="l"/>
                <a:tab pos="3713163"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GetStdHandle PROTO,</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nStdHandle:DWORD</a:t>
            </a:r>
            <a:r>
              <a:rPr lang="en-US" sz="1800" b="1" dirty="0">
                <a:solidFill>
                  <a:srgbClr val="0000FF"/>
                </a:solidFill>
                <a:latin typeface="Courier New" pitchFamily="49" charset="0"/>
              </a:rPr>
              <a:t>	; handle type</a:t>
            </a:r>
          </a:p>
        </p:txBody>
      </p:sp>
      <p:sp>
        <p:nvSpPr>
          <p:cNvPr id="89093" name="Text Box 5"/>
          <p:cNvSpPr txBox="1">
            <a:spLocks noChangeArrowheads="1"/>
          </p:cNvSpPr>
          <p:nvPr/>
        </p:nvSpPr>
        <p:spPr bwMode="auto">
          <a:xfrm>
            <a:off x="1752600" y="5569803"/>
            <a:ext cx="6096000" cy="830997"/>
          </a:xfrm>
          <a:prstGeom prst="rect">
            <a:avLst/>
          </a:prstGeom>
          <a:noFill/>
          <a:ln w="9525">
            <a:solidFill>
              <a:srgbClr val="000000"/>
            </a:solidFill>
            <a:miter lim="800000"/>
            <a:headEnd/>
            <a:tailEnd/>
          </a:ln>
          <a:effectLst/>
        </p:spPr>
        <p:txBody>
          <a:bodyPr tIns="137160" bIns="137160">
            <a:spAutoFit/>
          </a:bodyPr>
          <a:lstStyle>
            <a:lvl1pPr>
              <a:tabLst>
                <a:tab pos="457200" algn="l"/>
                <a:tab pos="3713163" algn="l"/>
              </a:tabLst>
              <a:defRPr sz="2400">
                <a:solidFill>
                  <a:schemeClr val="tx1"/>
                </a:solidFill>
                <a:latin typeface="Times New Roman" pitchFamily="18" charset="0"/>
              </a:defRPr>
            </a:lvl1pPr>
            <a:lvl2pPr>
              <a:tabLst>
                <a:tab pos="457200" algn="l"/>
                <a:tab pos="3713163" algn="l"/>
              </a:tabLst>
              <a:defRPr sz="2400">
                <a:solidFill>
                  <a:schemeClr val="tx1"/>
                </a:solidFill>
                <a:latin typeface="Times New Roman" pitchFamily="18" charset="0"/>
              </a:defRPr>
            </a:lvl2pPr>
            <a:lvl3pPr>
              <a:tabLst>
                <a:tab pos="457200" algn="l"/>
                <a:tab pos="3713163" algn="l"/>
              </a:tabLst>
              <a:defRPr sz="2400">
                <a:solidFill>
                  <a:schemeClr val="tx1"/>
                </a:solidFill>
                <a:latin typeface="Times New Roman" pitchFamily="18" charset="0"/>
              </a:defRPr>
            </a:lvl3pPr>
            <a:lvl4pPr>
              <a:tabLst>
                <a:tab pos="457200" algn="l"/>
                <a:tab pos="3713163" algn="l"/>
              </a:tabLst>
              <a:defRPr sz="2400">
                <a:solidFill>
                  <a:schemeClr val="tx1"/>
                </a:solidFill>
                <a:latin typeface="Times New Roman" pitchFamily="18" charset="0"/>
              </a:defRPr>
            </a:lvl4pPr>
            <a:lvl5pPr>
              <a:tabLst>
                <a:tab pos="457200" algn="l"/>
                <a:tab pos="3713163" algn="l"/>
              </a:tabLst>
              <a:defRPr sz="2400">
                <a:solidFill>
                  <a:schemeClr val="tx1"/>
                </a:solidFill>
                <a:latin typeface="Times New Roman" pitchFamily="18" charset="0"/>
              </a:defRPr>
            </a:lvl5pPr>
            <a:lvl6pPr fontAlgn="base">
              <a:spcBef>
                <a:spcPct val="0"/>
              </a:spcBef>
              <a:spcAft>
                <a:spcPct val="0"/>
              </a:spcAft>
              <a:tabLst>
                <a:tab pos="457200" algn="l"/>
                <a:tab pos="3713163" algn="l"/>
              </a:tabLst>
              <a:defRPr sz="2400">
                <a:solidFill>
                  <a:schemeClr val="tx1"/>
                </a:solidFill>
                <a:latin typeface="Times New Roman" pitchFamily="18" charset="0"/>
              </a:defRPr>
            </a:lvl6pPr>
            <a:lvl7pPr fontAlgn="base">
              <a:spcBef>
                <a:spcPct val="0"/>
              </a:spcBef>
              <a:spcAft>
                <a:spcPct val="0"/>
              </a:spcAft>
              <a:tabLst>
                <a:tab pos="457200" algn="l"/>
                <a:tab pos="3713163" algn="l"/>
              </a:tabLst>
              <a:defRPr sz="2400">
                <a:solidFill>
                  <a:schemeClr val="tx1"/>
                </a:solidFill>
                <a:latin typeface="Times New Roman" pitchFamily="18" charset="0"/>
              </a:defRPr>
            </a:lvl7pPr>
            <a:lvl8pPr fontAlgn="base">
              <a:spcBef>
                <a:spcPct val="0"/>
              </a:spcBef>
              <a:spcAft>
                <a:spcPct val="0"/>
              </a:spcAft>
              <a:tabLst>
                <a:tab pos="457200" algn="l"/>
                <a:tab pos="3713163" algn="l"/>
              </a:tabLst>
              <a:defRPr sz="2400">
                <a:solidFill>
                  <a:schemeClr val="tx1"/>
                </a:solidFill>
                <a:latin typeface="Times New Roman" pitchFamily="18" charset="0"/>
              </a:defRPr>
            </a:lvl8pPr>
            <a:lvl9pPr fontAlgn="base">
              <a:spcBef>
                <a:spcPct val="0"/>
              </a:spcBef>
              <a:spcAft>
                <a:spcPct val="0"/>
              </a:spcAft>
              <a:tabLst>
                <a:tab pos="457200" algn="l"/>
                <a:tab pos="3713163"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INVOKE GetStdHandle, STD_OUTPUT_HANDLE</a:t>
            </a:r>
          </a:p>
          <a:p>
            <a:r>
              <a:rPr lang="en-US" sz="1800" b="1" dirty="0" err="1">
                <a:solidFill>
                  <a:srgbClr val="0000FF"/>
                </a:solidFill>
                <a:latin typeface="Courier New" pitchFamily="49" charset="0"/>
              </a:rPr>
              <a:t>mov</a:t>
            </a:r>
            <a:r>
              <a:rPr lang="en-US" sz="1800" b="1" dirty="0">
                <a:solidFill>
                  <a:srgbClr val="0000FF"/>
                </a:solidFill>
                <a:latin typeface="Courier New" pitchFamily="49" charset="0"/>
              </a:rPr>
              <a:t> </a:t>
            </a:r>
            <a:r>
              <a:rPr lang="en-US" sz="1800" b="1" dirty="0" err="1">
                <a:solidFill>
                  <a:srgbClr val="0000FF"/>
                </a:solidFill>
                <a:latin typeface="Courier New" pitchFamily="49" charset="0"/>
              </a:rPr>
              <a:t>myHandle</a:t>
            </a:r>
            <a:r>
              <a:rPr lang="en-US" sz="1800" b="1" dirty="0">
                <a:solidFill>
                  <a:srgbClr val="0000FF"/>
                </a:solidFill>
                <a:latin typeface="Courier New" pitchFamily="49" charset="0"/>
              </a:rPr>
              <a:t>, </a:t>
            </a:r>
            <a:r>
              <a:rPr lang="en-US" sz="1800" b="1" dirty="0" err="1">
                <a:solidFill>
                  <a:srgbClr val="0000FF"/>
                </a:solidFill>
                <a:latin typeface="Courier New" pitchFamily="49" charset="0"/>
              </a:rPr>
              <a:t>eax</a:t>
            </a:r>
            <a:endParaRPr lang="en-US" sz="1800" b="1" dirty="0">
              <a:solidFill>
                <a:srgbClr val="0000FF"/>
              </a:solidFill>
              <a:latin typeface="Courier New" pitchFamily="49" charset="0"/>
            </a:endParaRPr>
          </a:p>
        </p:txBody>
      </p:sp>
    </p:spTree>
    <p:extLst>
      <p:ext uri="{BB962C8B-B14F-4D97-AF65-F5344CB8AC3E}">
        <p14:creationId xmlns:p14="http://schemas.microsoft.com/office/powerpoint/2010/main" xmlns="" val="15467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Win32 Console Functions </a:t>
            </a:r>
            <a:endParaRPr lang="en-US" dirty="0"/>
          </a:p>
        </p:txBody>
      </p:sp>
      <p:pic>
        <p:nvPicPr>
          <p:cNvPr id="1198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8963" y="914400"/>
            <a:ext cx="8810625" cy="189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981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9202" y="2811440"/>
            <a:ext cx="8820150" cy="2552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Straight Connector 4"/>
          <p:cNvCxnSpPr/>
          <p:nvPr/>
        </p:nvCxnSpPr>
        <p:spPr>
          <a:xfrm>
            <a:off x="2209800" y="5440340"/>
            <a:ext cx="0" cy="1036660"/>
          </a:xfrm>
          <a:prstGeom prst="line">
            <a:avLst/>
          </a:prstGeom>
          <a:ln>
            <a:solidFill>
              <a:schemeClr val="tx1"/>
            </a:solidFill>
            <a:prstDash val="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76800" y="5440340"/>
            <a:ext cx="0" cy="1036660"/>
          </a:xfrm>
          <a:prstGeom prst="line">
            <a:avLst/>
          </a:prstGeom>
          <a:ln>
            <a:solidFill>
              <a:schemeClr val="tx1"/>
            </a:solidFill>
            <a:prstDash val="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81000" y="6525472"/>
            <a:ext cx="8382000" cy="369332"/>
          </a:xfrm>
          <a:prstGeom prst="rect">
            <a:avLst/>
          </a:prstGeom>
        </p:spPr>
        <p:txBody>
          <a:bodyPr wrap="square">
            <a:spAutoFit/>
          </a:bodyPr>
          <a:lstStyle/>
          <a:p>
            <a:r>
              <a:rPr lang="en-US" dirty="0"/>
              <a:t>All these functions accept the device </a:t>
            </a:r>
            <a:r>
              <a:rPr lang="en-US" dirty="0" smtClean="0"/>
              <a:t>(not </a:t>
            </a:r>
            <a:r>
              <a:rPr lang="en-US" dirty="0"/>
              <a:t>the driver) handle as an argument.</a:t>
            </a:r>
          </a:p>
        </p:txBody>
      </p:sp>
    </p:spTree>
    <p:extLst>
      <p:ext uri="{BB962C8B-B14F-4D97-AF65-F5344CB8AC3E}">
        <p14:creationId xmlns:p14="http://schemas.microsoft.com/office/powerpoint/2010/main" xmlns="" val="65342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Console Input</a:t>
            </a:r>
          </a:p>
        </p:txBody>
      </p:sp>
      <p:sp>
        <p:nvSpPr>
          <p:cNvPr id="90115" name="Rectangle 3"/>
          <p:cNvSpPr>
            <a:spLocks noGrp="1" noChangeArrowheads="1"/>
          </p:cNvSpPr>
          <p:nvPr>
            <p:ph type="body" idx="1"/>
          </p:nvPr>
        </p:nvSpPr>
        <p:spPr>
          <a:xfrm>
            <a:off x="685800" y="1143000"/>
            <a:ext cx="7772400" cy="1752600"/>
          </a:xfrm>
        </p:spPr>
        <p:txBody>
          <a:bodyPr/>
          <a:lstStyle/>
          <a:p>
            <a:pPr>
              <a:spcBef>
                <a:spcPts val="2000"/>
              </a:spcBef>
            </a:pPr>
            <a:r>
              <a:rPr lang="en-US" dirty="0"/>
              <a:t>The </a:t>
            </a:r>
            <a:r>
              <a:rPr lang="en-US" dirty="0">
                <a:solidFill>
                  <a:srgbClr val="0000FF"/>
                </a:solidFill>
              </a:rPr>
              <a:t>ReadConsole</a:t>
            </a:r>
            <a:r>
              <a:rPr lang="en-US" dirty="0"/>
              <a:t> function provides a convenient way to read text input and put it in a buffer. </a:t>
            </a:r>
          </a:p>
          <a:p>
            <a:pPr>
              <a:spcBef>
                <a:spcPts val="2000"/>
              </a:spcBef>
            </a:pPr>
            <a:r>
              <a:rPr lang="en-US" dirty="0"/>
              <a:t>Prototype:</a:t>
            </a:r>
          </a:p>
        </p:txBody>
      </p:sp>
      <p:sp>
        <p:nvSpPr>
          <p:cNvPr id="90116" name="Text Box 4"/>
          <p:cNvSpPr txBox="1">
            <a:spLocks noChangeArrowheads="1"/>
          </p:cNvSpPr>
          <p:nvPr/>
        </p:nvSpPr>
        <p:spPr bwMode="auto">
          <a:xfrm>
            <a:off x="457200" y="3242608"/>
            <a:ext cx="8305800" cy="1938992"/>
          </a:xfrm>
          <a:prstGeom prst="rect">
            <a:avLst/>
          </a:prstGeom>
          <a:noFill/>
          <a:ln w="9525">
            <a:solidFill>
              <a:srgbClr val="000000"/>
            </a:solidFill>
            <a:miter lim="800000"/>
            <a:headEnd/>
            <a:tailEnd/>
          </a:ln>
          <a:effectLst/>
        </p:spPr>
        <p:txBody>
          <a:bodyPr wrap="square" tIns="137160" bIns="137160">
            <a:spAutoFit/>
          </a:bodyPr>
          <a:lstStyle>
            <a:lvl1pPr>
              <a:tabLst>
                <a:tab pos="457200" algn="l"/>
                <a:tab pos="3944938" algn="l"/>
              </a:tabLst>
              <a:defRPr sz="2400">
                <a:solidFill>
                  <a:schemeClr val="tx1"/>
                </a:solidFill>
                <a:latin typeface="Times New Roman" pitchFamily="18" charset="0"/>
              </a:defRPr>
            </a:lvl1pPr>
            <a:lvl2pPr>
              <a:tabLst>
                <a:tab pos="457200" algn="l"/>
                <a:tab pos="3944938" algn="l"/>
              </a:tabLst>
              <a:defRPr sz="2400">
                <a:solidFill>
                  <a:schemeClr val="tx1"/>
                </a:solidFill>
                <a:latin typeface="Times New Roman" pitchFamily="18" charset="0"/>
              </a:defRPr>
            </a:lvl2pPr>
            <a:lvl3pPr>
              <a:tabLst>
                <a:tab pos="457200" algn="l"/>
                <a:tab pos="3944938" algn="l"/>
              </a:tabLst>
              <a:defRPr sz="2400">
                <a:solidFill>
                  <a:schemeClr val="tx1"/>
                </a:solidFill>
                <a:latin typeface="Times New Roman" pitchFamily="18" charset="0"/>
              </a:defRPr>
            </a:lvl3pPr>
            <a:lvl4pPr>
              <a:tabLst>
                <a:tab pos="457200" algn="l"/>
                <a:tab pos="3944938" algn="l"/>
              </a:tabLst>
              <a:defRPr sz="2400">
                <a:solidFill>
                  <a:schemeClr val="tx1"/>
                </a:solidFill>
                <a:latin typeface="Times New Roman" pitchFamily="18" charset="0"/>
              </a:defRPr>
            </a:lvl4pPr>
            <a:lvl5pPr>
              <a:tabLst>
                <a:tab pos="457200" algn="l"/>
                <a:tab pos="3944938" algn="l"/>
              </a:tabLst>
              <a:defRPr sz="2400">
                <a:solidFill>
                  <a:schemeClr val="tx1"/>
                </a:solidFill>
                <a:latin typeface="Times New Roman" pitchFamily="18" charset="0"/>
              </a:defRPr>
            </a:lvl5pPr>
            <a:lvl6pPr fontAlgn="base">
              <a:spcBef>
                <a:spcPct val="0"/>
              </a:spcBef>
              <a:spcAft>
                <a:spcPct val="0"/>
              </a:spcAft>
              <a:tabLst>
                <a:tab pos="457200" algn="l"/>
                <a:tab pos="3944938" algn="l"/>
              </a:tabLst>
              <a:defRPr sz="2400">
                <a:solidFill>
                  <a:schemeClr val="tx1"/>
                </a:solidFill>
                <a:latin typeface="Times New Roman" pitchFamily="18" charset="0"/>
              </a:defRPr>
            </a:lvl6pPr>
            <a:lvl7pPr fontAlgn="base">
              <a:spcBef>
                <a:spcPct val="0"/>
              </a:spcBef>
              <a:spcAft>
                <a:spcPct val="0"/>
              </a:spcAft>
              <a:tabLst>
                <a:tab pos="457200" algn="l"/>
                <a:tab pos="3944938" algn="l"/>
              </a:tabLst>
              <a:defRPr sz="2400">
                <a:solidFill>
                  <a:schemeClr val="tx1"/>
                </a:solidFill>
                <a:latin typeface="Times New Roman" pitchFamily="18" charset="0"/>
              </a:defRPr>
            </a:lvl7pPr>
            <a:lvl8pPr fontAlgn="base">
              <a:spcBef>
                <a:spcPct val="0"/>
              </a:spcBef>
              <a:spcAft>
                <a:spcPct val="0"/>
              </a:spcAft>
              <a:tabLst>
                <a:tab pos="457200" algn="l"/>
                <a:tab pos="3944938" algn="l"/>
              </a:tabLst>
              <a:defRPr sz="2400">
                <a:solidFill>
                  <a:schemeClr val="tx1"/>
                </a:solidFill>
                <a:latin typeface="Times New Roman" pitchFamily="18" charset="0"/>
              </a:defRPr>
            </a:lvl8pPr>
            <a:lvl9pPr fontAlgn="base">
              <a:spcBef>
                <a:spcPct val="0"/>
              </a:spcBef>
              <a:spcAft>
                <a:spcPct val="0"/>
              </a:spcAft>
              <a:tabLst>
                <a:tab pos="457200" algn="l"/>
                <a:tab pos="3944938"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ReadConsole PROTO,</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handle:DWORD</a:t>
            </a:r>
            <a:r>
              <a:rPr lang="en-US" sz="1800" b="1" dirty="0">
                <a:solidFill>
                  <a:srgbClr val="0000FF"/>
                </a:solidFill>
                <a:latin typeface="Courier New" pitchFamily="49" charset="0"/>
              </a:rPr>
              <a:t>,	; input handle</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pBuffer:PTR</a:t>
            </a:r>
            <a:r>
              <a:rPr lang="en-US" sz="1800" b="1" dirty="0">
                <a:solidFill>
                  <a:srgbClr val="0000FF"/>
                </a:solidFill>
                <a:latin typeface="Courier New" pitchFamily="49" charset="0"/>
              </a:rPr>
              <a:t> BYTE,	; pointer to buffer</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maxBytes:DWORD</a:t>
            </a:r>
            <a:r>
              <a:rPr lang="en-US" sz="1800" b="1" dirty="0">
                <a:solidFill>
                  <a:srgbClr val="0000FF"/>
                </a:solidFill>
                <a:latin typeface="Courier New" pitchFamily="49" charset="0"/>
              </a:rPr>
              <a:t>,	; number of chars to read</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pBytesRead:PTR</a:t>
            </a:r>
            <a:r>
              <a:rPr lang="en-US" sz="1800" b="1" dirty="0">
                <a:solidFill>
                  <a:srgbClr val="0000FF"/>
                </a:solidFill>
                <a:latin typeface="Courier New" pitchFamily="49" charset="0"/>
              </a:rPr>
              <a:t> DWORD,	; </a:t>
            </a:r>
            <a:r>
              <a:rPr lang="en-US" sz="1800" b="1" dirty="0" err="1">
                <a:solidFill>
                  <a:srgbClr val="0000FF"/>
                </a:solidFill>
                <a:latin typeface="Courier New" pitchFamily="49" charset="0"/>
              </a:rPr>
              <a:t>ptr</a:t>
            </a:r>
            <a:r>
              <a:rPr lang="en-US" sz="1800" b="1" dirty="0">
                <a:solidFill>
                  <a:srgbClr val="0000FF"/>
                </a:solidFill>
                <a:latin typeface="Courier New" pitchFamily="49" charset="0"/>
              </a:rPr>
              <a:t> to </a:t>
            </a:r>
            <a:r>
              <a:rPr lang="en-US" sz="1800" b="1" dirty="0" err="1">
                <a:solidFill>
                  <a:srgbClr val="0000FF"/>
                </a:solidFill>
                <a:latin typeface="Courier New" pitchFamily="49" charset="0"/>
              </a:rPr>
              <a:t>num</a:t>
            </a:r>
            <a:r>
              <a:rPr lang="en-US" sz="1800" b="1" dirty="0">
                <a:solidFill>
                  <a:srgbClr val="0000FF"/>
                </a:solidFill>
                <a:latin typeface="Courier New" pitchFamily="49" charset="0"/>
              </a:rPr>
              <a:t> bytes read</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notUsed:DWORD</a:t>
            </a:r>
            <a:r>
              <a:rPr lang="en-US" sz="1800" b="1" dirty="0">
                <a:solidFill>
                  <a:srgbClr val="0000FF"/>
                </a:solidFill>
                <a:latin typeface="Courier New" pitchFamily="49" charset="0"/>
              </a:rPr>
              <a:t>	; (not used)</a:t>
            </a:r>
          </a:p>
        </p:txBody>
      </p:sp>
    </p:spTree>
    <p:extLst>
      <p:ext uri="{BB962C8B-B14F-4D97-AF65-F5344CB8AC3E}">
        <p14:creationId xmlns:p14="http://schemas.microsoft.com/office/powerpoint/2010/main" xmlns="" val="95757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Single-Character Input</a:t>
            </a:r>
          </a:p>
        </p:txBody>
      </p:sp>
      <p:sp>
        <p:nvSpPr>
          <p:cNvPr id="91139" name="Rectangle 3"/>
          <p:cNvSpPr>
            <a:spLocks noGrp="1" noChangeArrowheads="1"/>
          </p:cNvSpPr>
          <p:nvPr>
            <p:ph type="body" idx="1"/>
          </p:nvPr>
        </p:nvSpPr>
        <p:spPr>
          <a:xfrm>
            <a:off x="762000" y="2133600"/>
            <a:ext cx="7696200" cy="3810000"/>
          </a:xfrm>
          <a:ln/>
        </p:spPr>
        <p:txBody>
          <a:bodyPr/>
          <a:lstStyle/>
          <a:p>
            <a:pPr>
              <a:spcBef>
                <a:spcPts val="2000"/>
              </a:spcBef>
            </a:pPr>
            <a:r>
              <a:rPr lang="en-US" dirty="0"/>
              <a:t>Get a copy of the current console flags by calling </a:t>
            </a:r>
            <a:r>
              <a:rPr lang="en-US" dirty="0" err="1">
                <a:solidFill>
                  <a:srgbClr val="0000FF"/>
                </a:solidFill>
              </a:rPr>
              <a:t>GetConsoleMode</a:t>
            </a:r>
            <a:r>
              <a:rPr lang="en-US" dirty="0"/>
              <a:t>. Save the flags in a variable.</a:t>
            </a:r>
          </a:p>
          <a:p>
            <a:pPr>
              <a:spcBef>
                <a:spcPts val="2000"/>
              </a:spcBef>
            </a:pPr>
            <a:r>
              <a:rPr lang="en-US" dirty="0"/>
              <a:t>Change the console flags by calling </a:t>
            </a:r>
            <a:r>
              <a:rPr lang="en-US" dirty="0" err="1">
                <a:solidFill>
                  <a:srgbClr val="0000FF"/>
                </a:solidFill>
              </a:rPr>
              <a:t>SetConsoleMode</a:t>
            </a:r>
            <a:r>
              <a:rPr lang="en-US" dirty="0"/>
              <a:t>.</a:t>
            </a:r>
          </a:p>
          <a:p>
            <a:pPr>
              <a:spcBef>
                <a:spcPts val="2000"/>
              </a:spcBef>
            </a:pPr>
            <a:r>
              <a:rPr lang="en-US" dirty="0"/>
              <a:t>Input a character by calling </a:t>
            </a:r>
            <a:r>
              <a:rPr lang="en-US" dirty="0">
                <a:solidFill>
                  <a:srgbClr val="0000FF"/>
                </a:solidFill>
              </a:rPr>
              <a:t>ReadConsole</a:t>
            </a:r>
            <a:r>
              <a:rPr lang="en-US" dirty="0"/>
              <a:t>.</a:t>
            </a:r>
          </a:p>
          <a:p>
            <a:pPr>
              <a:spcBef>
                <a:spcPts val="2000"/>
              </a:spcBef>
            </a:pPr>
            <a:r>
              <a:rPr lang="en-US" dirty="0"/>
              <a:t>Restore the previous values of the console flags by calling </a:t>
            </a:r>
            <a:r>
              <a:rPr lang="en-US" dirty="0" err="1">
                <a:solidFill>
                  <a:srgbClr val="0000FF"/>
                </a:solidFill>
              </a:rPr>
              <a:t>SetConsoleMode</a:t>
            </a:r>
            <a:r>
              <a:rPr lang="en-US" dirty="0"/>
              <a:t>.</a:t>
            </a:r>
          </a:p>
        </p:txBody>
      </p:sp>
      <p:sp>
        <p:nvSpPr>
          <p:cNvPr id="91140" name="Text Box 4"/>
          <p:cNvSpPr txBox="1">
            <a:spLocks noChangeArrowheads="1"/>
          </p:cNvSpPr>
          <p:nvPr/>
        </p:nvSpPr>
        <p:spPr bwMode="auto">
          <a:xfrm>
            <a:off x="1066800" y="1219200"/>
            <a:ext cx="74676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800" dirty="0">
                <a:latin typeface="Arial" pitchFamily="34" charset="0"/>
                <a:cs typeface="Arial" pitchFamily="34" charset="0"/>
              </a:rPr>
              <a:t>Here's how to input single characters:</a:t>
            </a:r>
          </a:p>
        </p:txBody>
      </p:sp>
    </p:spTree>
    <p:extLst>
      <p:ext uri="{BB962C8B-B14F-4D97-AF65-F5344CB8AC3E}">
        <p14:creationId xmlns:p14="http://schemas.microsoft.com/office/powerpoint/2010/main" xmlns="" val="1115171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Excerpts from ReadChar </a:t>
            </a:r>
            <a:r>
              <a:rPr lang="en-US" sz="2400"/>
              <a:t>(1 of 2)</a:t>
            </a:r>
          </a:p>
        </p:txBody>
      </p:sp>
      <p:sp>
        <p:nvSpPr>
          <p:cNvPr id="92163" name="Text Box 3"/>
          <p:cNvSpPr txBox="1">
            <a:spLocks noChangeArrowheads="1"/>
          </p:cNvSpPr>
          <p:nvPr/>
        </p:nvSpPr>
        <p:spPr bwMode="auto">
          <a:xfrm>
            <a:off x="533400" y="1981200"/>
            <a:ext cx="8153400" cy="3505200"/>
          </a:xfrm>
          <a:prstGeom prst="rect">
            <a:avLst/>
          </a:prstGeom>
          <a:noFill/>
          <a:ln>
            <a:solidFill>
              <a:schemeClr val="tx1"/>
            </a:solidFill>
          </a:ln>
          <a:effec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.data</a:t>
            </a:r>
          </a:p>
          <a:p>
            <a:r>
              <a:rPr lang="en-US" sz="1800" b="1" dirty="0" err="1">
                <a:solidFill>
                  <a:srgbClr val="0000FF"/>
                </a:solidFill>
                <a:latin typeface="Courier New" pitchFamily="49" charset="0"/>
              </a:rPr>
              <a:t>consoleInHandle</a:t>
            </a:r>
            <a:r>
              <a:rPr lang="en-US" sz="1800" b="1" dirty="0">
                <a:solidFill>
                  <a:srgbClr val="0000FF"/>
                </a:solidFill>
                <a:latin typeface="Courier New" pitchFamily="49" charset="0"/>
              </a:rPr>
              <a:t> DWORD ?</a:t>
            </a:r>
          </a:p>
          <a:p>
            <a:r>
              <a:rPr lang="en-US" sz="1800" b="1" dirty="0" err="1">
                <a:solidFill>
                  <a:srgbClr val="0000FF"/>
                </a:solidFill>
                <a:latin typeface="Courier New" pitchFamily="49" charset="0"/>
              </a:rPr>
              <a:t>saveFlags</a:t>
            </a:r>
            <a:r>
              <a:rPr lang="en-US" sz="1800" b="1" dirty="0">
                <a:solidFill>
                  <a:srgbClr val="0000FF"/>
                </a:solidFill>
                <a:latin typeface="Courier New" pitchFamily="49" charset="0"/>
              </a:rPr>
              <a:t> DWORD ?		</a:t>
            </a:r>
            <a:r>
              <a:rPr lang="en-US" sz="1800" b="1" dirty="0" smtClean="0">
                <a:solidFill>
                  <a:srgbClr val="0000FF"/>
                </a:solidFill>
                <a:latin typeface="Courier New" pitchFamily="49" charset="0"/>
              </a:rPr>
              <a:t>; </a:t>
            </a:r>
            <a:r>
              <a:rPr lang="en-US" sz="1800" b="1" dirty="0">
                <a:solidFill>
                  <a:srgbClr val="0000FF"/>
                </a:solidFill>
                <a:latin typeface="Courier New" pitchFamily="49" charset="0"/>
              </a:rPr>
              <a:t>backup copy of flags</a:t>
            </a:r>
          </a:p>
          <a:p>
            <a:endParaRPr lang="en-US" sz="1800" b="1" dirty="0">
              <a:solidFill>
                <a:srgbClr val="0000FF"/>
              </a:solidFill>
              <a:latin typeface="Courier New" pitchFamily="49" charset="0"/>
            </a:endParaRPr>
          </a:p>
          <a:p>
            <a:r>
              <a:rPr lang="en-US" sz="1800" b="1" dirty="0">
                <a:solidFill>
                  <a:srgbClr val="0000FF"/>
                </a:solidFill>
                <a:latin typeface="Courier New" pitchFamily="49" charset="0"/>
              </a:rPr>
              <a:t>.</a:t>
            </a:r>
            <a:r>
              <a:rPr lang="en-US" sz="1800" b="1" dirty="0" smtClean="0">
                <a:solidFill>
                  <a:srgbClr val="0000FF"/>
                </a:solidFill>
                <a:latin typeface="Courier New" pitchFamily="49" charset="0"/>
              </a:rPr>
              <a:t>code</a:t>
            </a:r>
          </a:p>
          <a:p>
            <a:r>
              <a:rPr lang="en-US" sz="1800" b="1" dirty="0" smtClean="0">
                <a:solidFill>
                  <a:srgbClr val="0000FF"/>
                </a:solidFill>
                <a:latin typeface="Courier New" pitchFamily="49" charset="0"/>
              </a:rPr>
              <a:t>start:</a:t>
            </a:r>
            <a:endParaRPr lang="en-US" sz="1800" b="1" dirty="0">
              <a:solidFill>
                <a:srgbClr val="0000FF"/>
              </a:solidFill>
              <a:latin typeface="Courier New" pitchFamily="49" charset="0"/>
            </a:endParaRPr>
          </a:p>
          <a:p>
            <a:r>
              <a:rPr lang="en-US" sz="1800" b="1" dirty="0">
                <a:solidFill>
                  <a:srgbClr val="0000FF"/>
                </a:solidFill>
                <a:latin typeface="Courier New" pitchFamily="49" charset="0"/>
              </a:rPr>
              <a:t>; Get &amp; save the current console input mode flags</a:t>
            </a:r>
          </a:p>
          <a:p>
            <a:r>
              <a:rPr lang="en-US" sz="1800" b="1" dirty="0">
                <a:solidFill>
                  <a:srgbClr val="0000FF"/>
                </a:solidFill>
                <a:latin typeface="Courier New" pitchFamily="49" charset="0"/>
              </a:rPr>
              <a:t>INVOKE </a:t>
            </a:r>
            <a:r>
              <a:rPr lang="en-US" sz="1800" b="1" dirty="0" err="1">
                <a:solidFill>
                  <a:srgbClr val="0000FF"/>
                </a:solidFill>
                <a:latin typeface="Courier New" pitchFamily="49" charset="0"/>
              </a:rPr>
              <a:t>GetConsoleMode</a:t>
            </a:r>
            <a:r>
              <a:rPr lang="en-US" sz="1800" b="1" dirty="0">
                <a:solidFill>
                  <a:srgbClr val="0000FF"/>
                </a:solidFill>
                <a:latin typeface="Courier New" pitchFamily="49" charset="0"/>
              </a:rPr>
              <a:t>, </a:t>
            </a:r>
            <a:r>
              <a:rPr lang="en-US" sz="1800" b="1" dirty="0" err="1">
                <a:solidFill>
                  <a:srgbClr val="0000FF"/>
                </a:solidFill>
                <a:latin typeface="Courier New" pitchFamily="49" charset="0"/>
              </a:rPr>
              <a:t>consoleInHandle</a:t>
            </a:r>
            <a:r>
              <a:rPr lang="en-US" sz="1800" b="1" dirty="0">
                <a:solidFill>
                  <a:srgbClr val="0000FF"/>
                </a:solidFill>
                <a:latin typeface="Courier New" pitchFamily="49" charset="0"/>
              </a:rPr>
              <a:t>, ADDR </a:t>
            </a:r>
            <a:r>
              <a:rPr lang="en-US" sz="1800" b="1" dirty="0" err="1">
                <a:solidFill>
                  <a:srgbClr val="0000FF"/>
                </a:solidFill>
                <a:latin typeface="Courier New" pitchFamily="49" charset="0"/>
              </a:rPr>
              <a:t>saveFlags</a:t>
            </a:r>
            <a:endParaRPr lang="en-US" sz="1800" b="1" dirty="0">
              <a:solidFill>
                <a:srgbClr val="0000FF"/>
              </a:solidFill>
              <a:latin typeface="Courier New" pitchFamily="49" charset="0"/>
            </a:endParaRPr>
          </a:p>
          <a:p>
            <a:endParaRPr lang="en-US" sz="1800" b="1" dirty="0">
              <a:solidFill>
                <a:srgbClr val="0000FF"/>
              </a:solidFill>
              <a:latin typeface="Courier New" pitchFamily="49" charset="0"/>
            </a:endParaRPr>
          </a:p>
          <a:p>
            <a:r>
              <a:rPr lang="en-US" sz="1800" b="1" dirty="0">
                <a:solidFill>
                  <a:srgbClr val="0000FF"/>
                </a:solidFill>
                <a:latin typeface="Courier New" pitchFamily="49" charset="0"/>
              </a:rPr>
              <a:t>; Clear all console flags</a:t>
            </a:r>
          </a:p>
          <a:p>
            <a:r>
              <a:rPr lang="en-US" sz="1800" b="1" dirty="0">
                <a:solidFill>
                  <a:srgbClr val="0000FF"/>
                </a:solidFill>
                <a:latin typeface="Courier New" pitchFamily="49" charset="0"/>
              </a:rPr>
              <a:t>INVOKE </a:t>
            </a:r>
            <a:r>
              <a:rPr lang="en-US" sz="1800" b="1" dirty="0" err="1">
                <a:solidFill>
                  <a:srgbClr val="0000FF"/>
                </a:solidFill>
                <a:latin typeface="Courier New" pitchFamily="49" charset="0"/>
              </a:rPr>
              <a:t>SetConsoleMode</a:t>
            </a:r>
            <a:r>
              <a:rPr lang="en-US" sz="1800" b="1" dirty="0">
                <a:solidFill>
                  <a:srgbClr val="0000FF"/>
                </a:solidFill>
                <a:latin typeface="Courier New" pitchFamily="49" charset="0"/>
              </a:rPr>
              <a:t>, </a:t>
            </a:r>
            <a:r>
              <a:rPr lang="en-US" sz="1800" b="1" dirty="0" err="1">
                <a:solidFill>
                  <a:srgbClr val="0000FF"/>
                </a:solidFill>
                <a:latin typeface="Courier New" pitchFamily="49" charset="0"/>
              </a:rPr>
              <a:t>consoleInHandle</a:t>
            </a:r>
            <a:r>
              <a:rPr lang="en-US" sz="1800" b="1" dirty="0">
                <a:solidFill>
                  <a:srgbClr val="0000FF"/>
                </a:solidFill>
                <a:latin typeface="Courier New" pitchFamily="49" charset="0"/>
              </a:rPr>
              <a:t>, </a:t>
            </a:r>
            <a:r>
              <a:rPr lang="en-US" sz="1800" b="1" dirty="0" smtClean="0">
                <a:solidFill>
                  <a:srgbClr val="0000FF"/>
                </a:solidFill>
                <a:latin typeface="Courier New" pitchFamily="49" charset="0"/>
              </a:rPr>
              <a:t>0</a:t>
            </a:r>
            <a:endParaRPr lang="en-US" sz="1800" b="1" dirty="0">
              <a:solidFill>
                <a:srgbClr val="0000FF"/>
              </a:solidFill>
              <a:latin typeface="Courier New" pitchFamily="49" charset="0"/>
            </a:endParaRPr>
          </a:p>
          <a:p>
            <a:pPr>
              <a:lnSpc>
                <a:spcPct val="50000"/>
              </a:lnSpc>
              <a:spcBef>
                <a:spcPct val="50000"/>
              </a:spcBef>
            </a:pPr>
            <a:endParaRPr lang="en-US" sz="1800" b="1" dirty="0">
              <a:solidFill>
                <a:srgbClr val="0000FF"/>
              </a:solidFill>
              <a:latin typeface="Courier New" pitchFamily="49" charset="0"/>
            </a:endParaRPr>
          </a:p>
        </p:txBody>
      </p:sp>
      <p:sp>
        <p:nvSpPr>
          <p:cNvPr id="92164" name="Text Box 4"/>
          <p:cNvSpPr txBox="1">
            <a:spLocks noChangeArrowheads="1"/>
          </p:cNvSpPr>
          <p:nvPr/>
        </p:nvSpPr>
        <p:spPr bwMode="auto">
          <a:xfrm>
            <a:off x="533400" y="1219200"/>
            <a:ext cx="7924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000" dirty="0">
                <a:latin typeface="Arial" pitchFamily="34" charset="0"/>
                <a:cs typeface="Arial" pitchFamily="34" charset="0"/>
              </a:rPr>
              <a:t>From the </a:t>
            </a:r>
            <a:r>
              <a:rPr lang="en-US" sz="2000" b="1" i="1" dirty="0" err="1">
                <a:solidFill>
                  <a:srgbClr val="0000FF"/>
                </a:solidFill>
                <a:latin typeface="Arial" pitchFamily="34" charset="0"/>
                <a:cs typeface="Arial" pitchFamily="34" charset="0"/>
              </a:rPr>
              <a:t>ReadChar</a:t>
            </a:r>
            <a:r>
              <a:rPr lang="en-US" sz="2000" dirty="0">
                <a:latin typeface="Arial" pitchFamily="34" charset="0"/>
                <a:cs typeface="Arial" pitchFamily="34" charset="0"/>
              </a:rPr>
              <a:t> procedure in the Irvine32 library:</a:t>
            </a:r>
          </a:p>
        </p:txBody>
      </p:sp>
    </p:spTree>
    <p:extLst>
      <p:ext uri="{BB962C8B-B14F-4D97-AF65-F5344CB8AC3E}">
        <p14:creationId xmlns:p14="http://schemas.microsoft.com/office/powerpoint/2010/main" xmlns="" val="1533545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Excerpts from ReadChar</a:t>
            </a:r>
            <a:r>
              <a:rPr lang="en-US" sz="2400"/>
              <a:t>  (2 of 2)</a:t>
            </a:r>
          </a:p>
        </p:txBody>
      </p:sp>
      <p:sp>
        <p:nvSpPr>
          <p:cNvPr id="93187" name="Text Box 3"/>
          <p:cNvSpPr txBox="1">
            <a:spLocks noChangeArrowheads="1"/>
          </p:cNvSpPr>
          <p:nvPr/>
        </p:nvSpPr>
        <p:spPr bwMode="auto">
          <a:xfrm>
            <a:off x="533400" y="1905000"/>
            <a:ext cx="8382000" cy="3352800"/>
          </a:xfrm>
          <a:prstGeom prst="rect">
            <a:avLst/>
          </a:prstGeom>
          <a:noFill/>
          <a:ln>
            <a:solidFill>
              <a:srgbClr val="000000"/>
            </a:solidFill>
          </a:ln>
          <a:effectLst/>
        </p:spPr>
        <p:txBody>
          <a:bodyPr lIns="137160" tIns="182880" rIns="137160" bIns="3657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 Read a single character from input</a:t>
            </a:r>
          </a:p>
          <a:p>
            <a:r>
              <a:rPr lang="en-US" sz="1800" b="1" dirty="0">
                <a:solidFill>
                  <a:srgbClr val="0000FF"/>
                </a:solidFill>
                <a:latin typeface="Courier New" pitchFamily="49" charset="0"/>
              </a:rPr>
              <a:t>INVOKE ReadConsole,</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consoleInHandle</a:t>
            </a:r>
            <a:r>
              <a:rPr lang="en-US" sz="1800" b="1" dirty="0">
                <a:solidFill>
                  <a:srgbClr val="0000FF"/>
                </a:solidFill>
                <a:latin typeface="Courier New" pitchFamily="49" charset="0"/>
              </a:rPr>
              <a:t>,		; console input handle</a:t>
            </a:r>
          </a:p>
          <a:p>
            <a:r>
              <a:rPr lang="en-US" sz="1800" b="1" dirty="0">
                <a:solidFill>
                  <a:srgbClr val="0000FF"/>
                </a:solidFill>
                <a:latin typeface="Courier New" pitchFamily="49" charset="0"/>
              </a:rPr>
              <a:t>	  ADDR buffer,		; pointer to buffer</a:t>
            </a:r>
          </a:p>
          <a:p>
            <a:r>
              <a:rPr lang="en-US" sz="1800" b="1" dirty="0">
                <a:solidFill>
                  <a:srgbClr val="0000FF"/>
                </a:solidFill>
                <a:latin typeface="Courier New" pitchFamily="49" charset="0"/>
              </a:rPr>
              <a:t>	  1,		; max characters to read</a:t>
            </a:r>
          </a:p>
          <a:p>
            <a:r>
              <a:rPr lang="en-US" sz="1800" b="1" dirty="0">
                <a:solidFill>
                  <a:srgbClr val="0000FF"/>
                </a:solidFill>
                <a:latin typeface="Courier New" pitchFamily="49" charset="0"/>
              </a:rPr>
              <a:t>	  ADDR </a:t>
            </a:r>
            <a:r>
              <a:rPr lang="en-US" sz="1800" b="1" dirty="0" err="1">
                <a:solidFill>
                  <a:srgbClr val="0000FF"/>
                </a:solidFill>
                <a:latin typeface="Courier New" pitchFamily="49" charset="0"/>
              </a:rPr>
              <a:t>bytesRead</a:t>
            </a:r>
            <a:r>
              <a:rPr lang="en-US" sz="1800" b="1" dirty="0">
                <a:solidFill>
                  <a:srgbClr val="0000FF"/>
                </a:solidFill>
                <a:latin typeface="Courier New" pitchFamily="49" charset="0"/>
              </a:rPr>
              <a:t>,		; return </a:t>
            </a:r>
            <a:r>
              <a:rPr lang="en-US" sz="1800" b="1" dirty="0" err="1">
                <a:solidFill>
                  <a:srgbClr val="0000FF"/>
                </a:solidFill>
                <a:latin typeface="Courier New" pitchFamily="49" charset="0"/>
              </a:rPr>
              <a:t>num</a:t>
            </a:r>
            <a:r>
              <a:rPr lang="en-US" sz="1800" b="1" dirty="0">
                <a:solidFill>
                  <a:srgbClr val="0000FF"/>
                </a:solidFill>
                <a:latin typeface="Courier New" pitchFamily="49" charset="0"/>
              </a:rPr>
              <a:t> bytes read</a:t>
            </a:r>
          </a:p>
          <a:p>
            <a:r>
              <a:rPr lang="en-US" sz="1800" b="1" dirty="0">
                <a:solidFill>
                  <a:srgbClr val="0000FF"/>
                </a:solidFill>
                <a:latin typeface="Courier New" pitchFamily="49" charset="0"/>
              </a:rPr>
              <a:t>	  0		; not used</a:t>
            </a:r>
          </a:p>
          <a:p>
            <a:endParaRPr lang="en-US" sz="1800" b="1" dirty="0">
              <a:solidFill>
                <a:srgbClr val="0000FF"/>
              </a:solidFill>
              <a:latin typeface="Courier New" pitchFamily="49" charset="0"/>
            </a:endParaRPr>
          </a:p>
          <a:p>
            <a:r>
              <a:rPr lang="en-US" sz="1800" b="1" dirty="0">
                <a:solidFill>
                  <a:srgbClr val="0000FF"/>
                </a:solidFill>
                <a:latin typeface="Courier New" pitchFamily="49" charset="0"/>
              </a:rPr>
              <a:t>; Restore the previous flags state</a:t>
            </a:r>
          </a:p>
          <a:p>
            <a:r>
              <a:rPr lang="en-US" sz="1800" b="1" dirty="0">
                <a:solidFill>
                  <a:srgbClr val="0000FF"/>
                </a:solidFill>
                <a:latin typeface="Courier New" pitchFamily="49" charset="0"/>
              </a:rPr>
              <a:t>INVOKE </a:t>
            </a:r>
            <a:r>
              <a:rPr lang="en-US" sz="1800" b="1" dirty="0" err="1">
                <a:solidFill>
                  <a:srgbClr val="0000FF"/>
                </a:solidFill>
                <a:latin typeface="Courier New" pitchFamily="49" charset="0"/>
              </a:rPr>
              <a:t>SetConsoleMode</a:t>
            </a:r>
            <a:r>
              <a:rPr lang="en-US" sz="1800" b="1" dirty="0">
                <a:solidFill>
                  <a:srgbClr val="0000FF"/>
                </a:solidFill>
                <a:latin typeface="Courier New" pitchFamily="49" charset="0"/>
              </a:rPr>
              <a:t>, </a:t>
            </a:r>
            <a:r>
              <a:rPr lang="en-US" sz="1800" b="1" dirty="0" err="1">
                <a:solidFill>
                  <a:srgbClr val="0000FF"/>
                </a:solidFill>
                <a:latin typeface="Courier New" pitchFamily="49" charset="0"/>
              </a:rPr>
              <a:t>consoleInHandle</a:t>
            </a:r>
            <a:r>
              <a:rPr lang="en-US" sz="1800" b="1" dirty="0">
                <a:solidFill>
                  <a:srgbClr val="0000FF"/>
                </a:solidFill>
                <a:latin typeface="Courier New" pitchFamily="49" charset="0"/>
              </a:rPr>
              <a:t>, </a:t>
            </a:r>
            <a:r>
              <a:rPr lang="en-US" sz="1800" b="1" dirty="0" err="1" smtClean="0">
                <a:solidFill>
                  <a:srgbClr val="0000FF"/>
                </a:solidFill>
                <a:latin typeface="Courier New" pitchFamily="49" charset="0"/>
              </a:rPr>
              <a:t>saveFlags</a:t>
            </a:r>
            <a:endParaRPr lang="en-US" sz="1800" b="1" dirty="0">
              <a:solidFill>
                <a:srgbClr val="0000FF"/>
              </a:solidFill>
              <a:latin typeface="Courier New" pitchFamily="49" charset="0"/>
            </a:endParaRPr>
          </a:p>
        </p:txBody>
      </p:sp>
      <p:sp>
        <p:nvSpPr>
          <p:cNvPr id="7" name="Text Box 4"/>
          <p:cNvSpPr txBox="1">
            <a:spLocks noChangeArrowheads="1"/>
          </p:cNvSpPr>
          <p:nvPr/>
        </p:nvSpPr>
        <p:spPr bwMode="auto">
          <a:xfrm>
            <a:off x="533400" y="1219200"/>
            <a:ext cx="79248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000" dirty="0">
                <a:latin typeface="Arial" pitchFamily="34" charset="0"/>
                <a:cs typeface="Arial" pitchFamily="34" charset="0"/>
              </a:rPr>
              <a:t>From the </a:t>
            </a:r>
            <a:r>
              <a:rPr lang="en-US" sz="2000" b="1" i="1" dirty="0" err="1">
                <a:solidFill>
                  <a:srgbClr val="0000FF"/>
                </a:solidFill>
                <a:latin typeface="Arial" pitchFamily="34" charset="0"/>
                <a:cs typeface="Arial" pitchFamily="34" charset="0"/>
              </a:rPr>
              <a:t>ReadChar</a:t>
            </a:r>
            <a:r>
              <a:rPr lang="en-US" sz="2000" dirty="0">
                <a:latin typeface="Arial" pitchFamily="34" charset="0"/>
                <a:cs typeface="Arial" pitchFamily="34" charset="0"/>
              </a:rPr>
              <a:t> procedure in the Irvine32 library:</a:t>
            </a:r>
          </a:p>
        </p:txBody>
      </p:sp>
    </p:spTree>
    <p:extLst>
      <p:ext uri="{BB962C8B-B14F-4D97-AF65-F5344CB8AC3E}">
        <p14:creationId xmlns:p14="http://schemas.microsoft.com/office/powerpoint/2010/main" xmlns="" val="56722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27: </a:t>
            </a:r>
            <a:r>
              <a:rPr lang="en-US" dirty="0"/>
              <a:t>Review</a:t>
            </a:r>
          </a:p>
        </p:txBody>
      </p:sp>
      <p:sp>
        <p:nvSpPr>
          <p:cNvPr id="3" name="Content Placeholder 2"/>
          <p:cNvSpPr>
            <a:spLocks noGrp="1"/>
          </p:cNvSpPr>
          <p:nvPr>
            <p:ph idx="1"/>
          </p:nvPr>
        </p:nvSpPr>
        <p:spPr>
          <a:xfrm>
            <a:off x="609600" y="1066800"/>
            <a:ext cx="8229600" cy="5410200"/>
          </a:xfrm>
        </p:spPr>
        <p:txBody>
          <a:bodyPr>
            <a:noAutofit/>
          </a:bodyPr>
          <a:lstStyle/>
          <a:p>
            <a:pPr>
              <a:spcBef>
                <a:spcPts val="2400"/>
              </a:spcBef>
            </a:pPr>
            <a:r>
              <a:rPr lang="en-US" sz="2800" dirty="0"/>
              <a:t>Base-Index Operands</a:t>
            </a:r>
          </a:p>
          <a:p>
            <a:pPr marL="635000" lvl="1" indent="-234950">
              <a:spcBef>
                <a:spcPts val="2000"/>
              </a:spcBef>
            </a:pPr>
            <a:r>
              <a:rPr lang="en-US" dirty="0"/>
              <a:t>A </a:t>
            </a:r>
            <a:r>
              <a:rPr lang="en-US" dirty="0">
                <a:solidFill>
                  <a:srgbClr val="0000FF"/>
                </a:solidFill>
              </a:rPr>
              <a:t>base-index </a:t>
            </a:r>
            <a:r>
              <a:rPr lang="en-US" dirty="0"/>
              <a:t>operand adds the values of two registers (called </a:t>
            </a:r>
            <a:r>
              <a:rPr lang="en-US" b="1" i="1" dirty="0">
                <a:solidFill>
                  <a:srgbClr val="FF0000"/>
                </a:solidFill>
              </a:rPr>
              <a:t>base</a:t>
            </a:r>
            <a:r>
              <a:rPr lang="en-US" dirty="0"/>
              <a:t> and </a:t>
            </a:r>
            <a:r>
              <a:rPr lang="en-US" b="1" i="1" dirty="0">
                <a:solidFill>
                  <a:srgbClr val="FF0000"/>
                </a:solidFill>
              </a:rPr>
              <a:t>index</a:t>
            </a:r>
            <a:r>
              <a:rPr lang="en-US" dirty="0"/>
              <a:t>), producing an </a:t>
            </a:r>
            <a:r>
              <a:rPr lang="en-US" dirty="0">
                <a:solidFill>
                  <a:srgbClr val="0000FF"/>
                </a:solidFill>
              </a:rPr>
              <a:t>effective address</a:t>
            </a:r>
            <a:r>
              <a:rPr lang="en-US" dirty="0"/>
              <a:t>. </a:t>
            </a:r>
          </a:p>
          <a:p>
            <a:pPr marL="0" indent="0">
              <a:spcBef>
                <a:spcPts val="600"/>
              </a:spcBef>
              <a:buNone/>
            </a:pPr>
            <a:r>
              <a:rPr lang="en-US" dirty="0"/>
              <a:t>		</a:t>
            </a:r>
            <a:r>
              <a:rPr lang="en-US" sz="2000" b="1" dirty="0">
                <a:latin typeface="Courier New"/>
                <a:cs typeface="Courier New"/>
              </a:rPr>
              <a:t>[</a:t>
            </a:r>
            <a:r>
              <a:rPr lang="en-US" sz="2000" b="1" i="1" dirty="0">
                <a:latin typeface="Courier New"/>
                <a:cs typeface="Courier New"/>
              </a:rPr>
              <a:t>base</a:t>
            </a:r>
            <a:r>
              <a:rPr lang="en-US" sz="2000" b="1" dirty="0">
                <a:latin typeface="Courier New"/>
                <a:cs typeface="Courier New"/>
              </a:rPr>
              <a:t> + </a:t>
            </a:r>
            <a:r>
              <a:rPr lang="en-US" sz="2000" b="1" i="1" dirty="0">
                <a:latin typeface="Courier New"/>
                <a:cs typeface="Courier New"/>
              </a:rPr>
              <a:t>index</a:t>
            </a:r>
            <a:r>
              <a:rPr lang="en-US" sz="2000" b="1" dirty="0">
                <a:latin typeface="Courier New"/>
                <a:cs typeface="Courier New"/>
              </a:rPr>
              <a:t>]</a:t>
            </a:r>
            <a:r>
              <a:rPr lang="en-US" sz="2000" b="1" i="1" dirty="0">
                <a:latin typeface="Courier New"/>
                <a:cs typeface="Courier New"/>
              </a:rPr>
              <a:t> </a:t>
            </a:r>
            <a:endParaRPr lang="en-US" b="1" dirty="0">
              <a:latin typeface="Courier New"/>
              <a:cs typeface="Courier New"/>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5" name="TextBox 4"/>
          <p:cNvSpPr txBox="1"/>
          <p:nvPr/>
        </p:nvSpPr>
        <p:spPr>
          <a:xfrm>
            <a:off x="1219200" y="2819400"/>
            <a:ext cx="6553200" cy="3970318"/>
          </a:xfrm>
          <a:prstGeom prst="rect">
            <a:avLst/>
          </a:prstGeom>
          <a:noFill/>
          <a:ln>
            <a:solidFill>
              <a:schemeClr val="tx1"/>
            </a:solidFill>
          </a:ln>
        </p:spPr>
        <p:txBody>
          <a:bodyPr wrap="square" rtlCol="0">
            <a:spAutoFit/>
          </a:bodyPr>
          <a:lstStyle/>
          <a:p>
            <a:r>
              <a:rPr lang="sk-SK" b="1" dirty="0">
                <a:latin typeface="Courier New"/>
                <a:cs typeface="Courier New"/>
              </a:rPr>
              <a:t>.data</a:t>
            </a:r>
            <a:br>
              <a:rPr lang="sk-SK" b="1" dirty="0">
                <a:latin typeface="Courier New"/>
                <a:cs typeface="Courier New"/>
              </a:rPr>
            </a:br>
            <a:r>
              <a:rPr lang="sk-SK" b="1" dirty="0">
                <a:latin typeface="Courier New"/>
                <a:cs typeface="Courier New"/>
              </a:rPr>
              <a:t>array WORD 1000h,2000h,3000h </a:t>
            </a:r>
          </a:p>
          <a:p>
            <a:r>
              <a:rPr lang="sk-SK" b="1" dirty="0" smtClean="0">
                <a:latin typeface="Courier New"/>
                <a:cs typeface="Courier New"/>
              </a:rPr>
              <a:t>.</a:t>
            </a:r>
            <a:r>
              <a:rPr lang="sk-SK" b="1" dirty="0">
                <a:latin typeface="Courier New"/>
                <a:cs typeface="Courier New"/>
              </a:rPr>
              <a:t>code</a:t>
            </a:r>
            <a:br>
              <a:rPr lang="sk-SK" b="1" dirty="0">
                <a:latin typeface="Courier New"/>
                <a:cs typeface="Courier New"/>
              </a:rPr>
            </a:br>
            <a:r>
              <a:rPr lang="sk-SK" b="1" dirty="0">
                <a:latin typeface="Courier New"/>
                <a:cs typeface="Courier New"/>
              </a:rPr>
              <a:t>mov ebx,OFFSET array</a:t>
            </a:r>
            <a:br>
              <a:rPr lang="sk-SK" b="1" dirty="0">
                <a:latin typeface="Courier New"/>
                <a:cs typeface="Courier New"/>
              </a:rPr>
            </a:br>
            <a:r>
              <a:rPr lang="sk-SK" b="1" dirty="0">
                <a:latin typeface="Courier New"/>
                <a:cs typeface="Courier New"/>
              </a:rPr>
              <a:t>mov esi,2</a:t>
            </a:r>
            <a:br>
              <a:rPr lang="sk-SK" b="1" dirty="0">
                <a:latin typeface="Courier New"/>
                <a:cs typeface="Courier New"/>
              </a:rPr>
            </a:br>
            <a:r>
              <a:rPr lang="sk-SK" b="1" dirty="0">
                <a:latin typeface="Courier New"/>
                <a:cs typeface="Courier New"/>
              </a:rPr>
              <a:t>mov ax,[ebx+esi] </a:t>
            </a:r>
            <a:r>
              <a:rPr lang="sk-SK" b="1" dirty="0" smtClean="0">
                <a:latin typeface="Courier New"/>
                <a:cs typeface="Courier New"/>
              </a:rPr>
              <a:t>		; </a:t>
            </a:r>
            <a:r>
              <a:rPr lang="sk-SK" b="1" dirty="0">
                <a:latin typeface="Courier New"/>
                <a:cs typeface="Courier New"/>
              </a:rPr>
              <a:t>AX = 2000h </a:t>
            </a:r>
          </a:p>
          <a:p>
            <a:endParaRPr lang="sk-SK" b="1" dirty="0">
              <a:latin typeface="Courier New"/>
              <a:cs typeface="Courier New"/>
            </a:endParaRPr>
          </a:p>
          <a:p>
            <a:r>
              <a:rPr lang="sk-SK" b="1" dirty="0">
                <a:latin typeface="Courier New"/>
                <a:cs typeface="Courier New"/>
              </a:rPr>
              <a:t>mov edi,OFFSET array </a:t>
            </a:r>
            <a:endParaRPr lang="sk-SK" b="1" dirty="0" smtClean="0">
              <a:latin typeface="Courier New"/>
              <a:cs typeface="Courier New"/>
            </a:endParaRPr>
          </a:p>
          <a:p>
            <a:r>
              <a:rPr lang="sk-SK" b="1" dirty="0" smtClean="0">
                <a:latin typeface="Courier New"/>
                <a:cs typeface="Courier New"/>
              </a:rPr>
              <a:t>mov </a:t>
            </a:r>
            <a:r>
              <a:rPr lang="sk-SK" b="1" dirty="0">
                <a:latin typeface="Courier New"/>
                <a:cs typeface="Courier New"/>
              </a:rPr>
              <a:t>ecx,4</a:t>
            </a:r>
            <a:br>
              <a:rPr lang="sk-SK" b="1" dirty="0">
                <a:latin typeface="Courier New"/>
                <a:cs typeface="Courier New"/>
              </a:rPr>
            </a:br>
            <a:r>
              <a:rPr lang="sk-SK" b="1" dirty="0">
                <a:latin typeface="Courier New"/>
                <a:cs typeface="Courier New"/>
              </a:rPr>
              <a:t>mov ax,[edi+ecx] </a:t>
            </a:r>
            <a:r>
              <a:rPr lang="sk-SK" b="1" dirty="0" smtClean="0">
                <a:latin typeface="Courier New"/>
                <a:cs typeface="Courier New"/>
              </a:rPr>
              <a:t>		; </a:t>
            </a:r>
            <a:r>
              <a:rPr lang="sk-SK" b="1" dirty="0">
                <a:latin typeface="Courier New"/>
                <a:cs typeface="Courier New"/>
              </a:rPr>
              <a:t>AX = 3000h </a:t>
            </a:r>
          </a:p>
          <a:p>
            <a:endParaRPr lang="sk-SK" b="1" dirty="0">
              <a:latin typeface="Courier New"/>
              <a:cs typeface="Courier New"/>
            </a:endParaRPr>
          </a:p>
          <a:p>
            <a:r>
              <a:rPr lang="sk-SK" b="1" dirty="0">
                <a:latin typeface="Courier New"/>
                <a:cs typeface="Courier New"/>
              </a:rPr>
              <a:t>mov ebp,OFFSET array </a:t>
            </a:r>
            <a:endParaRPr lang="sk-SK" b="1" dirty="0" smtClean="0">
              <a:latin typeface="Courier New"/>
              <a:cs typeface="Courier New"/>
            </a:endParaRPr>
          </a:p>
          <a:p>
            <a:r>
              <a:rPr lang="sk-SK" b="1" dirty="0" smtClean="0">
                <a:latin typeface="Courier New"/>
                <a:cs typeface="Courier New"/>
              </a:rPr>
              <a:t>mov </a:t>
            </a:r>
            <a:r>
              <a:rPr lang="sk-SK" b="1" dirty="0">
                <a:latin typeface="Courier New"/>
                <a:cs typeface="Courier New"/>
              </a:rPr>
              <a:t>esi,0</a:t>
            </a:r>
            <a:br>
              <a:rPr lang="sk-SK" b="1" dirty="0">
                <a:latin typeface="Courier New"/>
                <a:cs typeface="Courier New"/>
              </a:rPr>
            </a:br>
            <a:r>
              <a:rPr lang="sk-SK" b="1" dirty="0">
                <a:latin typeface="Courier New"/>
                <a:cs typeface="Courier New"/>
              </a:rPr>
              <a:t>mov ax,[ebp+esi] </a:t>
            </a:r>
            <a:r>
              <a:rPr lang="sk-SK" b="1" dirty="0" smtClean="0">
                <a:latin typeface="Courier New"/>
                <a:cs typeface="Courier New"/>
              </a:rPr>
              <a:t>		; </a:t>
            </a:r>
            <a:r>
              <a:rPr lang="sk-SK" b="1" dirty="0">
                <a:latin typeface="Courier New"/>
                <a:cs typeface="Courier New"/>
              </a:rPr>
              <a:t>AX = 1000h </a:t>
            </a:r>
          </a:p>
        </p:txBody>
      </p:sp>
    </p:spTree>
    <p:extLst>
      <p:ext uri="{BB962C8B-B14F-4D97-AF65-F5344CB8AC3E}">
        <p14:creationId xmlns:p14="http://schemas.microsoft.com/office/powerpoint/2010/main" xmlns="" val="418779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Example: Read Characters and Print</a:t>
            </a:r>
            <a:endParaRPr lang="en-US" sz="2400" dirty="0"/>
          </a:p>
        </p:txBody>
      </p:sp>
      <p:sp>
        <p:nvSpPr>
          <p:cNvPr id="93187" name="Text Box 3"/>
          <p:cNvSpPr txBox="1">
            <a:spLocks noChangeArrowheads="1"/>
          </p:cNvSpPr>
          <p:nvPr/>
        </p:nvSpPr>
        <p:spPr bwMode="auto">
          <a:xfrm>
            <a:off x="533400" y="838200"/>
            <a:ext cx="8382000" cy="5943600"/>
          </a:xfrm>
          <a:prstGeom prst="rect">
            <a:avLst/>
          </a:prstGeom>
          <a:noFill/>
          <a:ln>
            <a:noFill/>
          </a:ln>
          <a:effectLst/>
        </p:spPr>
        <p:txBody>
          <a:bodyPr lIns="137160" tIns="182880" rIns="137160" bIns="3657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r>
              <a:rPr lang="en-US" sz="1800" b="1" dirty="0">
                <a:solidFill>
                  <a:schemeClr val="accent6">
                    <a:lumMod val="50000"/>
                  </a:schemeClr>
                </a:solidFill>
                <a:latin typeface="Courier New" pitchFamily="49" charset="0"/>
                <a:cs typeface="Courier New" pitchFamily="49" charset="0"/>
              </a:rPr>
              <a:t>BufSize</a:t>
            </a:r>
            <a:r>
              <a:rPr lang="en-US" sz="1800" b="1" dirty="0">
                <a:latin typeface="Courier New" pitchFamily="49" charset="0"/>
                <a:cs typeface="Courier New" pitchFamily="49" charset="0"/>
              </a:rPr>
              <a:t> = 80</a:t>
            </a:r>
          </a:p>
          <a:p>
            <a:r>
              <a:rPr lang="en-US" sz="1800" b="1" dirty="0">
                <a:latin typeface="Courier New" pitchFamily="49" charset="0"/>
                <a:cs typeface="Courier New" pitchFamily="49" charset="0"/>
              </a:rPr>
              <a:t>.data</a:t>
            </a:r>
          </a:p>
          <a:p>
            <a:pPr lvl="1"/>
            <a:r>
              <a:rPr lang="en-US" sz="1800" b="1" dirty="0">
                <a:solidFill>
                  <a:srgbClr val="008000"/>
                </a:solidFill>
                <a:latin typeface="Courier New" pitchFamily="49" charset="0"/>
                <a:cs typeface="Courier New" pitchFamily="49" charset="0"/>
              </a:rPr>
              <a:t>buffer</a:t>
            </a:r>
            <a:r>
              <a:rPr lang="en-US" sz="1800" b="1" dirty="0">
                <a:latin typeface="Courier New" pitchFamily="49" charset="0"/>
                <a:cs typeface="Courier New" pitchFamily="49" charset="0"/>
              </a:rPr>
              <a:t> BYTE BufSize DUP(?),0,0</a:t>
            </a:r>
          </a:p>
          <a:p>
            <a:pPr lvl="1"/>
            <a:r>
              <a:rPr lang="en-US" sz="1800" b="1" dirty="0" err="1">
                <a:latin typeface="Courier New" pitchFamily="49" charset="0"/>
                <a:cs typeface="Courier New" pitchFamily="49" charset="0"/>
              </a:rPr>
              <a:t>stdInHandle</a:t>
            </a:r>
            <a:r>
              <a:rPr lang="en-US" sz="1800" b="1" dirty="0">
                <a:latin typeface="Courier New" pitchFamily="49" charset="0"/>
                <a:cs typeface="Courier New" pitchFamily="49" charset="0"/>
              </a:rPr>
              <a:t> HANDLE ?</a:t>
            </a:r>
          </a:p>
          <a:p>
            <a:pPr lvl="1"/>
            <a:r>
              <a:rPr lang="en-US" sz="1800" b="1" dirty="0" err="1">
                <a:solidFill>
                  <a:srgbClr val="FF0000"/>
                </a:solidFill>
                <a:latin typeface="Courier New" pitchFamily="49" charset="0"/>
                <a:cs typeface="Courier New" pitchFamily="49" charset="0"/>
              </a:rPr>
              <a:t>bytesRead</a:t>
            </a:r>
            <a:r>
              <a:rPr lang="en-US" sz="1800" b="1" dirty="0">
                <a:latin typeface="Courier New" pitchFamily="49" charset="0"/>
                <a:cs typeface="Courier New" pitchFamily="49" charset="0"/>
              </a:rPr>
              <a:t> DWORD ?</a:t>
            </a:r>
          </a:p>
          <a:p>
            <a:r>
              <a:rPr lang="en-US" sz="1800" b="1" dirty="0">
                <a:latin typeface="Courier New" pitchFamily="49" charset="0"/>
                <a:cs typeface="Courier New" pitchFamily="49" charset="0"/>
              </a:rPr>
              <a:t>.code</a:t>
            </a:r>
          </a:p>
          <a:p>
            <a:r>
              <a:rPr lang="en-US" sz="1800" b="1" dirty="0">
                <a:latin typeface="Courier New" pitchFamily="49" charset="0"/>
                <a:cs typeface="Courier New" pitchFamily="49" charset="0"/>
              </a:rPr>
              <a:t>start:</a:t>
            </a:r>
          </a:p>
          <a:p>
            <a:pPr lvl="1"/>
            <a:r>
              <a:rPr lang="en-US" sz="1800" b="1" dirty="0">
                <a:latin typeface="Courier New" pitchFamily="49" charset="0"/>
                <a:cs typeface="Courier New" pitchFamily="49" charset="0"/>
              </a:rPr>
              <a:t>; </a:t>
            </a:r>
            <a:r>
              <a:rPr lang="en-US" sz="1800" b="1" dirty="0">
                <a:solidFill>
                  <a:srgbClr val="660066"/>
                </a:solidFill>
                <a:latin typeface="Courier New" pitchFamily="49" charset="0"/>
                <a:cs typeface="Courier New" pitchFamily="49" charset="0"/>
              </a:rPr>
              <a:t>Get handle to standard input</a:t>
            </a:r>
          </a:p>
          <a:p>
            <a:pPr lvl="1"/>
            <a:r>
              <a:rPr lang="en-US" sz="1800" b="1" dirty="0">
                <a:latin typeface="Courier New" pitchFamily="49" charset="0"/>
                <a:cs typeface="Courier New" pitchFamily="49" charset="0"/>
              </a:rPr>
              <a:t>INVOKE GetStdHandle, </a:t>
            </a:r>
            <a:r>
              <a:rPr lang="en-US" sz="1800" b="1" dirty="0" smtClean="0">
                <a:latin typeface="Courier New" pitchFamily="49" charset="0"/>
                <a:cs typeface="Courier New" pitchFamily="49" charset="0"/>
              </a:rPr>
              <a:t>STD_INPUT_HANDLE</a:t>
            </a:r>
          </a:p>
          <a:p>
            <a:pPr lvl="1"/>
            <a:r>
              <a:rPr lang="en-US" sz="1800" b="1" dirty="0" err="1" smtClean="0">
                <a:latin typeface="Courier New" pitchFamily="49" charset="0"/>
                <a:cs typeface="Courier New" pitchFamily="49" charset="0"/>
              </a:rPr>
              <a:t>mov</a:t>
            </a:r>
            <a:r>
              <a:rPr lang="en-US" sz="1800" b="1" dirty="0" smtClean="0">
                <a:latin typeface="Courier New" pitchFamily="49" charset="0"/>
                <a:cs typeface="Courier New" pitchFamily="49" charset="0"/>
              </a:rPr>
              <a:t> </a:t>
            </a:r>
            <a:r>
              <a:rPr lang="en-US" sz="1800" b="1" dirty="0" err="1">
                <a:solidFill>
                  <a:srgbClr val="0000FF"/>
                </a:solidFill>
                <a:latin typeface="Courier New" pitchFamily="49" charset="0"/>
                <a:cs typeface="Courier New" pitchFamily="49" charset="0"/>
              </a:rPr>
              <a:t>stdInHandle</a:t>
            </a:r>
            <a:r>
              <a:rPr lang="en-US" sz="1800" b="1" dirty="0" err="1">
                <a:latin typeface="Courier New" pitchFamily="49" charset="0"/>
                <a:cs typeface="Courier New" pitchFamily="49" charset="0"/>
              </a:rPr>
              <a:t>,eax</a:t>
            </a:r>
            <a:endParaRPr lang="en-US" sz="1800" b="1" dirty="0">
              <a:latin typeface="Courier New" pitchFamily="49" charset="0"/>
              <a:cs typeface="Courier New" pitchFamily="49" charset="0"/>
            </a:endParaRPr>
          </a:p>
          <a:p>
            <a:pPr lvl="1"/>
            <a:endParaRPr lang="en-US" sz="1800" b="1" dirty="0">
              <a:latin typeface="Courier New" pitchFamily="49" charset="0"/>
              <a:cs typeface="Courier New" pitchFamily="49" charset="0"/>
            </a:endParaRPr>
          </a:p>
          <a:p>
            <a:pPr lvl="1"/>
            <a:r>
              <a:rPr lang="en-US" sz="1800" b="1" dirty="0">
                <a:latin typeface="Courier New" pitchFamily="49" charset="0"/>
                <a:cs typeface="Courier New" pitchFamily="49" charset="0"/>
              </a:rPr>
              <a:t>; </a:t>
            </a:r>
            <a:r>
              <a:rPr lang="en-US" sz="1800" b="1" dirty="0">
                <a:solidFill>
                  <a:srgbClr val="660066"/>
                </a:solidFill>
                <a:latin typeface="Courier New" pitchFamily="49" charset="0"/>
                <a:cs typeface="Courier New" pitchFamily="49" charset="0"/>
              </a:rPr>
              <a:t>Wait for user input</a:t>
            </a:r>
          </a:p>
          <a:p>
            <a:pPr lvl="1"/>
            <a:r>
              <a:rPr lang="en-US" sz="1800" b="1" dirty="0">
                <a:latin typeface="Courier New" pitchFamily="49" charset="0"/>
                <a:cs typeface="Courier New" pitchFamily="49" charset="0"/>
              </a:rPr>
              <a:t>INVOKE ReadConsole, </a:t>
            </a:r>
            <a:r>
              <a:rPr lang="en-US" sz="1800" b="1" dirty="0" err="1">
                <a:solidFill>
                  <a:srgbClr val="0000FF"/>
                </a:solidFill>
                <a:latin typeface="Courier New" pitchFamily="49" charset="0"/>
                <a:cs typeface="Courier New" pitchFamily="49" charset="0"/>
              </a:rPr>
              <a:t>stdInHandle</a:t>
            </a:r>
            <a:r>
              <a:rPr lang="en-US" sz="1800" b="1" dirty="0">
                <a:latin typeface="Courier New" pitchFamily="49" charset="0"/>
                <a:cs typeface="Courier New" pitchFamily="49" charset="0"/>
              </a:rPr>
              <a:t>, ADDR </a:t>
            </a:r>
            <a:r>
              <a:rPr lang="en-US" sz="1800" b="1" dirty="0">
                <a:solidFill>
                  <a:srgbClr val="008000"/>
                </a:solidFill>
                <a:latin typeface="Courier New" pitchFamily="49" charset="0"/>
                <a:cs typeface="Courier New" pitchFamily="49" charset="0"/>
              </a:rPr>
              <a:t>buffer</a:t>
            </a:r>
            <a:r>
              <a:rPr lang="en-US" sz="1800" b="1" dirty="0">
                <a:latin typeface="Courier New" pitchFamily="49" charset="0"/>
                <a:cs typeface="Courier New" pitchFamily="49" charset="0"/>
              </a:rPr>
              <a:t>,</a:t>
            </a:r>
          </a:p>
          <a:p>
            <a:pPr lvl="1"/>
            <a:r>
              <a:rPr lang="en-US" sz="1800" b="1" dirty="0" smtClean="0">
                <a:latin typeface="Courier New" pitchFamily="49" charset="0"/>
                <a:cs typeface="Courier New" pitchFamily="49" charset="0"/>
              </a:rPr>
              <a:t>                  </a:t>
            </a:r>
            <a:r>
              <a:rPr lang="en-US" sz="1800" b="1" dirty="0" err="1" smtClean="0">
                <a:solidFill>
                  <a:srgbClr val="984807"/>
                </a:solidFill>
                <a:latin typeface="Courier New" pitchFamily="49" charset="0"/>
                <a:cs typeface="Courier New" pitchFamily="49" charset="0"/>
              </a:rPr>
              <a:t>BufSize</a:t>
            </a:r>
            <a:r>
              <a:rPr lang="en-US" sz="1800" b="1" dirty="0">
                <a:latin typeface="Courier New" pitchFamily="49" charset="0"/>
                <a:cs typeface="Courier New" pitchFamily="49" charset="0"/>
              </a:rPr>
              <a:t>, ADDR </a:t>
            </a:r>
            <a:r>
              <a:rPr lang="en-US" sz="1800" b="1" dirty="0" err="1">
                <a:solidFill>
                  <a:srgbClr val="FF0000"/>
                </a:solidFill>
                <a:latin typeface="Courier New" pitchFamily="49" charset="0"/>
                <a:cs typeface="Courier New" pitchFamily="49" charset="0"/>
              </a:rPr>
              <a:t>bytesRead</a:t>
            </a:r>
            <a:r>
              <a:rPr lang="en-US" sz="1800" b="1" dirty="0">
                <a:latin typeface="Courier New" pitchFamily="49" charset="0"/>
                <a:cs typeface="Courier New" pitchFamily="49" charset="0"/>
              </a:rPr>
              <a:t>, 0</a:t>
            </a:r>
          </a:p>
          <a:p>
            <a:pPr lvl="1"/>
            <a:endParaRPr lang="en-US" sz="1800" b="1" dirty="0">
              <a:latin typeface="Courier New" pitchFamily="49" charset="0"/>
              <a:cs typeface="Courier New" pitchFamily="49" charset="0"/>
            </a:endParaRPr>
          </a:p>
          <a:p>
            <a:pPr lvl="1"/>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a:solidFill>
                  <a:srgbClr val="008000"/>
                </a:solidFill>
                <a:latin typeface="Courier New" pitchFamily="49" charset="0"/>
                <a:cs typeface="Courier New" pitchFamily="49" charset="0"/>
              </a:rPr>
              <a:t>buffer</a:t>
            </a:r>
          </a:p>
          <a:p>
            <a:pPr lvl="1"/>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esi,OFFSET</a:t>
            </a:r>
            <a:r>
              <a:rPr lang="en-US" sz="1800" b="1" dirty="0">
                <a:latin typeface="Courier New" pitchFamily="49" charset="0"/>
                <a:cs typeface="Courier New" pitchFamily="49" charset="0"/>
              </a:rPr>
              <a:t> </a:t>
            </a:r>
            <a:r>
              <a:rPr lang="en-US" sz="1800" b="1" dirty="0" smtClean="0">
                <a:solidFill>
                  <a:srgbClr val="008000"/>
                </a:solidFill>
                <a:latin typeface="Courier New" pitchFamily="49" charset="0"/>
                <a:cs typeface="Courier New" pitchFamily="49" charset="0"/>
              </a:rPr>
              <a:t>buffer</a:t>
            </a:r>
            <a:endParaRPr lang="en-US" sz="1800" b="1" dirty="0">
              <a:solidFill>
                <a:srgbClr val="008000"/>
              </a:solidFill>
              <a:latin typeface="Courier New" pitchFamily="49" charset="0"/>
              <a:cs typeface="Courier New" pitchFamily="49" charset="0"/>
            </a:endParaRPr>
          </a:p>
          <a:p>
            <a:pPr lvl="1"/>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ecx,bytesRead</a:t>
            </a:r>
            <a:endParaRPr lang="en-US" sz="1800" b="1" dirty="0">
              <a:latin typeface="Courier New" pitchFamily="49" charset="0"/>
              <a:cs typeface="Courier New" pitchFamily="49" charset="0"/>
            </a:endParaRPr>
          </a:p>
          <a:p>
            <a:pPr lvl="1"/>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ebx,TYPE</a:t>
            </a:r>
            <a:r>
              <a:rPr lang="en-US" sz="1800" b="1" dirty="0">
                <a:latin typeface="Courier New" pitchFamily="49" charset="0"/>
                <a:cs typeface="Courier New" pitchFamily="49" charset="0"/>
              </a:rPr>
              <a:t> buffer</a:t>
            </a:r>
          </a:p>
          <a:p>
            <a:pPr lvl="1"/>
            <a:r>
              <a:rPr lang="en-US" sz="1800" b="1" dirty="0" smtClean="0">
                <a:latin typeface="Courier New" pitchFamily="49" charset="0"/>
                <a:cs typeface="Courier New" pitchFamily="49" charset="0"/>
              </a:rPr>
              <a:t>invoke </a:t>
            </a:r>
            <a:r>
              <a:rPr lang="en-US" sz="1800" b="1" dirty="0" err="1">
                <a:latin typeface="Courier New" pitchFamily="49" charset="0"/>
                <a:cs typeface="Courier New" pitchFamily="49" charset="0"/>
              </a:rPr>
              <a:t>ExitProcess</a:t>
            </a:r>
            <a:r>
              <a:rPr lang="en-US" sz="1800" b="1" dirty="0">
                <a:latin typeface="Courier New" pitchFamily="49" charset="0"/>
                <a:cs typeface="Courier New" pitchFamily="49" charset="0"/>
              </a:rPr>
              <a:t>, 0</a:t>
            </a:r>
          </a:p>
          <a:p>
            <a:r>
              <a:rPr lang="en-US" sz="1800" b="1" dirty="0">
                <a:latin typeface="Courier New" pitchFamily="49" charset="0"/>
                <a:cs typeface="Courier New" pitchFamily="49" charset="0"/>
              </a:rPr>
              <a:t>end start</a:t>
            </a:r>
          </a:p>
        </p:txBody>
      </p:sp>
    </p:spTree>
    <p:extLst>
      <p:ext uri="{BB962C8B-B14F-4D97-AF65-F5344CB8AC3E}">
        <p14:creationId xmlns:p14="http://schemas.microsoft.com/office/powerpoint/2010/main" xmlns="" val="136736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COORD and SMALL_RECT</a:t>
            </a:r>
          </a:p>
        </p:txBody>
      </p:sp>
      <p:sp>
        <p:nvSpPr>
          <p:cNvPr id="94211" name="Text Box 3"/>
          <p:cNvSpPr txBox="1">
            <a:spLocks noChangeArrowheads="1"/>
          </p:cNvSpPr>
          <p:nvPr/>
        </p:nvSpPr>
        <p:spPr bwMode="auto">
          <a:xfrm>
            <a:off x="533400" y="990600"/>
            <a:ext cx="8077200" cy="23801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lvl1pPr marL="234950" indent="-2349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ts val="2000"/>
              </a:spcBef>
              <a:buFontTx/>
              <a:buChar char="•"/>
            </a:pPr>
            <a:r>
              <a:rPr lang="en-US" dirty="0">
                <a:latin typeface="Arial" charset="0"/>
              </a:rPr>
              <a:t>The COORD structure specifies X and Y screen coordinates in character measurements, which default to 0-79 and 0-24. </a:t>
            </a:r>
          </a:p>
          <a:p>
            <a:pPr>
              <a:spcBef>
                <a:spcPts val="2000"/>
              </a:spcBef>
              <a:buFontTx/>
              <a:buChar char="•"/>
            </a:pPr>
            <a:r>
              <a:rPr lang="en-US" dirty="0">
                <a:latin typeface="Arial" charset="0"/>
              </a:rPr>
              <a:t>The SMALL_RECT structure specifies a window’s location in character measurements.</a:t>
            </a:r>
          </a:p>
        </p:txBody>
      </p:sp>
      <p:sp>
        <p:nvSpPr>
          <p:cNvPr id="94212" name="Text Box 4"/>
          <p:cNvSpPr txBox="1">
            <a:spLocks noChangeArrowheads="1"/>
          </p:cNvSpPr>
          <p:nvPr/>
        </p:nvSpPr>
        <p:spPr bwMode="auto">
          <a:xfrm>
            <a:off x="1219200" y="3962400"/>
            <a:ext cx="2819400" cy="1384995"/>
          </a:xfrm>
          <a:prstGeom prst="rect">
            <a:avLst/>
          </a:prstGeom>
          <a:noFill/>
          <a:ln w="9525">
            <a:solidFill>
              <a:srgbClr val="000000"/>
            </a:solidFill>
            <a:miter lim="800000"/>
            <a:headEnd/>
            <a:tailEnd/>
          </a:ln>
          <a:effectLst/>
        </p:spPr>
        <p:txBody>
          <a:bodyPr wrap="square" tIns="137160" bIns="137160">
            <a:spAutoFit/>
          </a:bodyPr>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COORD STRUCT</a:t>
            </a:r>
          </a:p>
          <a:p>
            <a:r>
              <a:rPr lang="en-US" sz="1800" b="1" dirty="0">
                <a:solidFill>
                  <a:srgbClr val="0000FF"/>
                </a:solidFill>
                <a:latin typeface="Courier New" pitchFamily="49" charset="0"/>
              </a:rPr>
              <a:t>	X WORD ?</a:t>
            </a:r>
          </a:p>
          <a:p>
            <a:r>
              <a:rPr lang="en-US" sz="1800" b="1" dirty="0">
                <a:solidFill>
                  <a:srgbClr val="0000FF"/>
                </a:solidFill>
                <a:latin typeface="Courier New" pitchFamily="49" charset="0"/>
              </a:rPr>
              <a:t>	Y WORD ?</a:t>
            </a:r>
          </a:p>
          <a:p>
            <a:r>
              <a:rPr lang="en-US" sz="1800" b="1" dirty="0">
                <a:solidFill>
                  <a:srgbClr val="0000FF"/>
                </a:solidFill>
                <a:latin typeface="Courier New" pitchFamily="49" charset="0"/>
              </a:rPr>
              <a:t>COORD ENDS</a:t>
            </a:r>
          </a:p>
        </p:txBody>
      </p:sp>
      <p:sp>
        <p:nvSpPr>
          <p:cNvPr id="94213" name="Text Box 5"/>
          <p:cNvSpPr txBox="1">
            <a:spLocks noChangeArrowheads="1"/>
          </p:cNvSpPr>
          <p:nvPr/>
        </p:nvSpPr>
        <p:spPr bwMode="auto">
          <a:xfrm>
            <a:off x="4572000" y="3623608"/>
            <a:ext cx="3429000" cy="1938992"/>
          </a:xfrm>
          <a:prstGeom prst="rect">
            <a:avLst/>
          </a:prstGeom>
          <a:noFill/>
          <a:ln w="9525">
            <a:solidFill>
              <a:srgbClr val="000000"/>
            </a:solidFill>
            <a:miter lim="800000"/>
            <a:headEnd/>
            <a:tailEnd/>
          </a:ln>
          <a:effectLst/>
        </p:spPr>
        <p:txBody>
          <a:bodyPr wrap="square" tIns="137160" bIns="137160">
            <a:spAutoFit/>
          </a:bodyPr>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SMALL_RECT STRUCT</a:t>
            </a:r>
          </a:p>
          <a:p>
            <a:r>
              <a:rPr lang="en-US" sz="1800" b="1" dirty="0">
                <a:solidFill>
                  <a:srgbClr val="0000FF"/>
                </a:solidFill>
                <a:latin typeface="Courier New" pitchFamily="49" charset="0"/>
              </a:rPr>
              <a:t>  Left   WORD ?</a:t>
            </a:r>
          </a:p>
          <a:p>
            <a:r>
              <a:rPr lang="en-US" sz="1800" b="1" dirty="0">
                <a:solidFill>
                  <a:srgbClr val="0000FF"/>
                </a:solidFill>
                <a:latin typeface="Courier New" pitchFamily="49" charset="0"/>
              </a:rPr>
              <a:t>  Top    WORD ?</a:t>
            </a:r>
          </a:p>
          <a:p>
            <a:r>
              <a:rPr lang="en-US" sz="1800" b="1" dirty="0">
                <a:solidFill>
                  <a:srgbClr val="0000FF"/>
                </a:solidFill>
                <a:latin typeface="Courier New" pitchFamily="49" charset="0"/>
              </a:rPr>
              <a:t>  Right  WORD ?</a:t>
            </a:r>
          </a:p>
          <a:p>
            <a:r>
              <a:rPr lang="en-US" sz="1800" b="1" dirty="0">
                <a:solidFill>
                  <a:srgbClr val="0000FF"/>
                </a:solidFill>
                <a:latin typeface="Courier New" pitchFamily="49" charset="0"/>
              </a:rPr>
              <a:t>  Bottom WORD ?</a:t>
            </a:r>
          </a:p>
          <a:p>
            <a:r>
              <a:rPr lang="en-US" sz="1800" b="1" dirty="0">
                <a:solidFill>
                  <a:srgbClr val="0000FF"/>
                </a:solidFill>
                <a:latin typeface="Courier New" pitchFamily="49" charset="0"/>
              </a:rPr>
              <a:t>SMALL_RECT ENDS</a:t>
            </a:r>
          </a:p>
        </p:txBody>
      </p:sp>
    </p:spTree>
    <p:extLst>
      <p:ext uri="{BB962C8B-B14F-4D97-AF65-F5344CB8AC3E}">
        <p14:creationId xmlns:p14="http://schemas.microsoft.com/office/powerpoint/2010/main" xmlns="" val="113310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WriteConsole</a:t>
            </a:r>
          </a:p>
        </p:txBody>
      </p:sp>
      <p:sp>
        <p:nvSpPr>
          <p:cNvPr id="95235" name="Rectangle 3"/>
          <p:cNvSpPr>
            <a:spLocks noGrp="1" noChangeArrowheads="1"/>
          </p:cNvSpPr>
          <p:nvPr>
            <p:ph type="body" idx="1"/>
          </p:nvPr>
        </p:nvSpPr>
        <p:spPr>
          <a:xfrm>
            <a:off x="685800" y="1143000"/>
            <a:ext cx="7772400" cy="2362200"/>
          </a:xfrm>
        </p:spPr>
        <p:txBody>
          <a:bodyPr>
            <a:normAutofit fontScale="92500" lnSpcReduction="10000"/>
          </a:bodyPr>
          <a:lstStyle/>
          <a:p>
            <a:pPr>
              <a:lnSpc>
                <a:spcPct val="110000"/>
              </a:lnSpc>
              <a:spcBef>
                <a:spcPts val="2000"/>
              </a:spcBef>
            </a:pPr>
            <a:r>
              <a:rPr lang="en-US" dirty="0"/>
              <a:t>The WriteConsole function writes a string to the screen, using the console output handle. </a:t>
            </a:r>
            <a:endParaRPr lang="en-US" dirty="0" smtClean="0"/>
          </a:p>
          <a:p>
            <a:pPr>
              <a:lnSpc>
                <a:spcPct val="110000"/>
              </a:lnSpc>
              <a:spcBef>
                <a:spcPts val="2000"/>
              </a:spcBef>
            </a:pPr>
            <a:r>
              <a:rPr lang="en-US" dirty="0" smtClean="0"/>
              <a:t>It </a:t>
            </a:r>
            <a:r>
              <a:rPr lang="en-US" dirty="0"/>
              <a:t>acts upon standard ASCII control characters such as  tab, carriage return, and line feed. </a:t>
            </a:r>
          </a:p>
          <a:p>
            <a:pPr>
              <a:lnSpc>
                <a:spcPct val="110000"/>
              </a:lnSpc>
              <a:spcBef>
                <a:spcPts val="2000"/>
              </a:spcBef>
            </a:pPr>
            <a:r>
              <a:rPr lang="en-US" dirty="0"/>
              <a:t>Prototype:</a:t>
            </a:r>
          </a:p>
        </p:txBody>
      </p:sp>
      <p:sp>
        <p:nvSpPr>
          <p:cNvPr id="95236" name="Text Box 4"/>
          <p:cNvSpPr txBox="1">
            <a:spLocks noChangeArrowheads="1"/>
          </p:cNvSpPr>
          <p:nvPr/>
        </p:nvSpPr>
        <p:spPr bwMode="auto">
          <a:xfrm>
            <a:off x="838200" y="3699808"/>
            <a:ext cx="7696200" cy="1938992"/>
          </a:xfrm>
          <a:prstGeom prst="rect">
            <a:avLst/>
          </a:prstGeom>
          <a:noFill/>
          <a:ln w="9525">
            <a:solidFill>
              <a:srgbClr val="000000"/>
            </a:solidFill>
            <a:miter lim="800000"/>
            <a:headEnd/>
            <a:tailEnd/>
          </a:ln>
          <a:effectLst/>
        </p:spPr>
        <p:txBody>
          <a:bodyPr tIns="137160" bIns="137160">
            <a:spAutoFit/>
          </a:bodyPr>
          <a:lstStyle>
            <a:lvl1pPr>
              <a:tabLst>
                <a:tab pos="457200" algn="l"/>
                <a:tab pos="3944938" algn="l"/>
              </a:tabLst>
              <a:defRPr sz="2400">
                <a:solidFill>
                  <a:schemeClr val="tx1"/>
                </a:solidFill>
                <a:latin typeface="Times New Roman" pitchFamily="18" charset="0"/>
              </a:defRPr>
            </a:lvl1pPr>
            <a:lvl2pPr>
              <a:tabLst>
                <a:tab pos="457200" algn="l"/>
                <a:tab pos="3944938" algn="l"/>
              </a:tabLst>
              <a:defRPr sz="2400">
                <a:solidFill>
                  <a:schemeClr val="tx1"/>
                </a:solidFill>
                <a:latin typeface="Times New Roman" pitchFamily="18" charset="0"/>
              </a:defRPr>
            </a:lvl2pPr>
            <a:lvl3pPr>
              <a:tabLst>
                <a:tab pos="457200" algn="l"/>
                <a:tab pos="3944938" algn="l"/>
              </a:tabLst>
              <a:defRPr sz="2400">
                <a:solidFill>
                  <a:schemeClr val="tx1"/>
                </a:solidFill>
                <a:latin typeface="Times New Roman" pitchFamily="18" charset="0"/>
              </a:defRPr>
            </a:lvl3pPr>
            <a:lvl4pPr>
              <a:tabLst>
                <a:tab pos="457200" algn="l"/>
                <a:tab pos="3944938" algn="l"/>
              </a:tabLst>
              <a:defRPr sz="2400">
                <a:solidFill>
                  <a:schemeClr val="tx1"/>
                </a:solidFill>
                <a:latin typeface="Times New Roman" pitchFamily="18" charset="0"/>
              </a:defRPr>
            </a:lvl4pPr>
            <a:lvl5pPr>
              <a:tabLst>
                <a:tab pos="457200" algn="l"/>
                <a:tab pos="3944938" algn="l"/>
              </a:tabLst>
              <a:defRPr sz="2400">
                <a:solidFill>
                  <a:schemeClr val="tx1"/>
                </a:solidFill>
                <a:latin typeface="Times New Roman" pitchFamily="18" charset="0"/>
              </a:defRPr>
            </a:lvl5pPr>
            <a:lvl6pPr fontAlgn="base">
              <a:spcBef>
                <a:spcPct val="0"/>
              </a:spcBef>
              <a:spcAft>
                <a:spcPct val="0"/>
              </a:spcAft>
              <a:tabLst>
                <a:tab pos="457200" algn="l"/>
                <a:tab pos="3944938" algn="l"/>
              </a:tabLst>
              <a:defRPr sz="2400">
                <a:solidFill>
                  <a:schemeClr val="tx1"/>
                </a:solidFill>
                <a:latin typeface="Times New Roman" pitchFamily="18" charset="0"/>
              </a:defRPr>
            </a:lvl6pPr>
            <a:lvl7pPr fontAlgn="base">
              <a:spcBef>
                <a:spcPct val="0"/>
              </a:spcBef>
              <a:spcAft>
                <a:spcPct val="0"/>
              </a:spcAft>
              <a:tabLst>
                <a:tab pos="457200" algn="l"/>
                <a:tab pos="3944938" algn="l"/>
              </a:tabLst>
              <a:defRPr sz="2400">
                <a:solidFill>
                  <a:schemeClr val="tx1"/>
                </a:solidFill>
                <a:latin typeface="Times New Roman" pitchFamily="18" charset="0"/>
              </a:defRPr>
            </a:lvl7pPr>
            <a:lvl8pPr fontAlgn="base">
              <a:spcBef>
                <a:spcPct val="0"/>
              </a:spcBef>
              <a:spcAft>
                <a:spcPct val="0"/>
              </a:spcAft>
              <a:tabLst>
                <a:tab pos="457200" algn="l"/>
                <a:tab pos="3944938" algn="l"/>
              </a:tabLst>
              <a:defRPr sz="2400">
                <a:solidFill>
                  <a:schemeClr val="tx1"/>
                </a:solidFill>
                <a:latin typeface="Times New Roman" pitchFamily="18" charset="0"/>
              </a:defRPr>
            </a:lvl8pPr>
            <a:lvl9pPr fontAlgn="base">
              <a:spcBef>
                <a:spcPct val="0"/>
              </a:spcBef>
              <a:spcAft>
                <a:spcPct val="0"/>
              </a:spcAft>
              <a:tabLst>
                <a:tab pos="457200" algn="l"/>
                <a:tab pos="3944938"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WriteConsole PROTO,</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handle:DWORD</a:t>
            </a:r>
            <a:r>
              <a:rPr lang="en-US" sz="1800" b="1" dirty="0">
                <a:solidFill>
                  <a:srgbClr val="0000FF"/>
                </a:solidFill>
                <a:latin typeface="Courier New" pitchFamily="49" charset="0"/>
              </a:rPr>
              <a:t>,	; output handle</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pBuffer:PTR</a:t>
            </a:r>
            <a:r>
              <a:rPr lang="en-US" sz="1800" b="1" dirty="0">
                <a:solidFill>
                  <a:srgbClr val="0000FF"/>
                </a:solidFill>
                <a:latin typeface="Courier New" pitchFamily="49" charset="0"/>
              </a:rPr>
              <a:t> BYTE,	; pointer to buffer</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bufsize:DWORD</a:t>
            </a:r>
            <a:r>
              <a:rPr lang="en-US" sz="1800" b="1" dirty="0">
                <a:solidFill>
                  <a:srgbClr val="0000FF"/>
                </a:solidFill>
                <a:latin typeface="Courier New" pitchFamily="49" charset="0"/>
              </a:rPr>
              <a:t>,	; size of buffer</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pCount:PTR</a:t>
            </a:r>
            <a:r>
              <a:rPr lang="en-US" sz="1800" b="1" dirty="0">
                <a:solidFill>
                  <a:srgbClr val="0000FF"/>
                </a:solidFill>
                <a:latin typeface="Courier New" pitchFamily="49" charset="0"/>
              </a:rPr>
              <a:t> DWORD,	; output count</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lpReserved:DWORD</a:t>
            </a:r>
            <a:r>
              <a:rPr lang="en-US" sz="1800" b="1" dirty="0">
                <a:solidFill>
                  <a:srgbClr val="0000FF"/>
                </a:solidFill>
                <a:latin typeface="Courier New" pitchFamily="49" charset="0"/>
              </a:rPr>
              <a:t>	; (not used)</a:t>
            </a:r>
          </a:p>
        </p:txBody>
      </p:sp>
    </p:spTree>
    <p:extLst>
      <p:ext uri="{BB962C8B-B14F-4D97-AF65-F5344CB8AC3E}">
        <p14:creationId xmlns:p14="http://schemas.microsoft.com/office/powerpoint/2010/main" xmlns="" val="692954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Example</a:t>
            </a:r>
            <a:endParaRPr lang="en-US" dirty="0"/>
          </a:p>
        </p:txBody>
      </p:sp>
      <p:sp>
        <p:nvSpPr>
          <p:cNvPr id="5" name="Text Box 4"/>
          <p:cNvSpPr txBox="1">
            <a:spLocks noChangeArrowheads="1"/>
          </p:cNvSpPr>
          <p:nvPr/>
        </p:nvSpPr>
        <p:spPr bwMode="auto">
          <a:xfrm>
            <a:off x="457200" y="609600"/>
            <a:ext cx="8305800" cy="6172200"/>
          </a:xfrm>
          <a:prstGeom prst="rect">
            <a:avLst/>
          </a:prstGeom>
          <a:noFill/>
          <a:ln w="9525">
            <a:solidFill>
              <a:srgbClr val="000000"/>
            </a:solidFill>
            <a:miter lim="800000"/>
            <a:headEnd/>
            <a:tailEnd/>
          </a:ln>
          <a:effectLst/>
        </p:spPr>
        <p:txBody>
          <a:bodyPr wrap="square" tIns="137160" bIns="137160">
            <a:normAutofit/>
          </a:bodyPr>
          <a:lstStyle>
            <a:lvl1pPr>
              <a:tabLst>
                <a:tab pos="457200" algn="l"/>
                <a:tab pos="3944938" algn="l"/>
              </a:tabLst>
              <a:defRPr sz="2400">
                <a:solidFill>
                  <a:schemeClr val="tx1"/>
                </a:solidFill>
                <a:latin typeface="Times New Roman" pitchFamily="18" charset="0"/>
              </a:defRPr>
            </a:lvl1pPr>
            <a:lvl2pPr>
              <a:tabLst>
                <a:tab pos="457200" algn="l"/>
                <a:tab pos="3944938" algn="l"/>
              </a:tabLst>
              <a:defRPr sz="2400">
                <a:solidFill>
                  <a:schemeClr val="tx1"/>
                </a:solidFill>
                <a:latin typeface="Times New Roman" pitchFamily="18" charset="0"/>
              </a:defRPr>
            </a:lvl2pPr>
            <a:lvl3pPr>
              <a:tabLst>
                <a:tab pos="457200" algn="l"/>
                <a:tab pos="3944938" algn="l"/>
              </a:tabLst>
              <a:defRPr sz="2400">
                <a:solidFill>
                  <a:schemeClr val="tx1"/>
                </a:solidFill>
                <a:latin typeface="Times New Roman" pitchFamily="18" charset="0"/>
              </a:defRPr>
            </a:lvl3pPr>
            <a:lvl4pPr>
              <a:tabLst>
                <a:tab pos="457200" algn="l"/>
                <a:tab pos="3944938" algn="l"/>
              </a:tabLst>
              <a:defRPr sz="2400">
                <a:solidFill>
                  <a:schemeClr val="tx1"/>
                </a:solidFill>
                <a:latin typeface="Times New Roman" pitchFamily="18" charset="0"/>
              </a:defRPr>
            </a:lvl4pPr>
            <a:lvl5pPr>
              <a:tabLst>
                <a:tab pos="457200" algn="l"/>
                <a:tab pos="3944938" algn="l"/>
              </a:tabLst>
              <a:defRPr sz="2400">
                <a:solidFill>
                  <a:schemeClr val="tx1"/>
                </a:solidFill>
                <a:latin typeface="Times New Roman" pitchFamily="18" charset="0"/>
              </a:defRPr>
            </a:lvl5pPr>
            <a:lvl6pPr fontAlgn="base">
              <a:spcBef>
                <a:spcPct val="0"/>
              </a:spcBef>
              <a:spcAft>
                <a:spcPct val="0"/>
              </a:spcAft>
              <a:tabLst>
                <a:tab pos="457200" algn="l"/>
                <a:tab pos="3944938" algn="l"/>
              </a:tabLst>
              <a:defRPr sz="2400">
                <a:solidFill>
                  <a:schemeClr val="tx1"/>
                </a:solidFill>
                <a:latin typeface="Times New Roman" pitchFamily="18" charset="0"/>
              </a:defRPr>
            </a:lvl6pPr>
            <a:lvl7pPr fontAlgn="base">
              <a:spcBef>
                <a:spcPct val="0"/>
              </a:spcBef>
              <a:spcAft>
                <a:spcPct val="0"/>
              </a:spcAft>
              <a:tabLst>
                <a:tab pos="457200" algn="l"/>
                <a:tab pos="3944938" algn="l"/>
              </a:tabLst>
              <a:defRPr sz="2400">
                <a:solidFill>
                  <a:schemeClr val="tx1"/>
                </a:solidFill>
                <a:latin typeface="Times New Roman" pitchFamily="18" charset="0"/>
              </a:defRPr>
            </a:lvl7pPr>
            <a:lvl8pPr fontAlgn="base">
              <a:spcBef>
                <a:spcPct val="0"/>
              </a:spcBef>
              <a:spcAft>
                <a:spcPct val="0"/>
              </a:spcAft>
              <a:tabLst>
                <a:tab pos="457200" algn="l"/>
                <a:tab pos="3944938" algn="l"/>
              </a:tabLst>
              <a:defRPr sz="2400">
                <a:solidFill>
                  <a:schemeClr val="tx1"/>
                </a:solidFill>
                <a:latin typeface="Times New Roman" pitchFamily="18" charset="0"/>
              </a:defRPr>
            </a:lvl8pPr>
            <a:lvl9pPr fontAlgn="base">
              <a:spcBef>
                <a:spcPct val="0"/>
              </a:spcBef>
              <a:spcAft>
                <a:spcPct val="0"/>
              </a:spcAft>
              <a:tabLst>
                <a:tab pos="457200" algn="l"/>
                <a:tab pos="3944938" algn="l"/>
              </a:tabLst>
              <a:defRPr sz="2400">
                <a:solidFill>
                  <a:schemeClr val="tx1"/>
                </a:solidFill>
                <a:latin typeface="Times New Roman" pitchFamily="18" charset="0"/>
              </a:defRPr>
            </a:lvl9pPr>
          </a:lstStyle>
          <a:p>
            <a:r>
              <a:rPr lang="en-US" sz="1600" b="1" dirty="0">
                <a:latin typeface="Courier New" pitchFamily="49" charset="0"/>
                <a:cs typeface="Courier New" pitchFamily="49" charset="0"/>
              </a:rPr>
              <a:t>.data</a:t>
            </a:r>
          </a:p>
          <a:p>
            <a:pPr lvl="1"/>
            <a:r>
              <a:rPr lang="en-US" sz="1600" b="1" dirty="0" err="1">
                <a:latin typeface="Courier New" pitchFamily="49" charset="0"/>
                <a:cs typeface="Courier New" pitchFamily="49" charset="0"/>
              </a:rPr>
              <a:t>endl</a:t>
            </a:r>
            <a:r>
              <a:rPr lang="en-US" sz="1600" b="1" dirty="0">
                <a:latin typeface="Courier New" pitchFamily="49" charset="0"/>
                <a:cs typeface="Courier New" pitchFamily="49" charset="0"/>
              </a:rPr>
              <a:t> EQU &lt;0dh,0ah&gt; ; end of line sequence</a:t>
            </a:r>
          </a:p>
          <a:p>
            <a:pPr lvl="1"/>
            <a:r>
              <a:rPr lang="en-US" sz="1600" b="1" dirty="0">
                <a:solidFill>
                  <a:srgbClr val="0000FF"/>
                </a:solidFill>
                <a:latin typeface="Courier New" pitchFamily="49" charset="0"/>
                <a:cs typeface="Courier New" pitchFamily="49" charset="0"/>
              </a:rPr>
              <a:t>message</a:t>
            </a:r>
            <a:r>
              <a:rPr lang="en-US" sz="1600" b="1" dirty="0">
                <a:latin typeface="Courier New" pitchFamily="49" charset="0"/>
                <a:cs typeface="Courier New" pitchFamily="49" charset="0"/>
              </a:rPr>
              <a:t> LABEL BYTE</a:t>
            </a:r>
          </a:p>
          <a:p>
            <a:pPr lvl="1"/>
            <a:r>
              <a:rPr lang="en-US" sz="1600" b="1" dirty="0" smtClean="0">
                <a:latin typeface="Courier New" pitchFamily="49" charset="0"/>
                <a:cs typeface="Courier New" pitchFamily="49" charset="0"/>
              </a:rPr>
              <a:t>        BYTE </a:t>
            </a:r>
            <a:r>
              <a:rPr lang="en-US" sz="1600" b="1" dirty="0">
                <a:latin typeface="Courier New" pitchFamily="49" charset="0"/>
                <a:cs typeface="Courier New" pitchFamily="49" charset="0"/>
              </a:rPr>
              <a:t>"This program is a simple demonstration of"</a:t>
            </a:r>
          </a:p>
          <a:p>
            <a:pPr lvl="1"/>
            <a:r>
              <a:rPr lang="en-US" sz="1600" b="1" dirty="0" smtClean="0">
                <a:latin typeface="Courier New" pitchFamily="49" charset="0"/>
                <a:cs typeface="Courier New" pitchFamily="49" charset="0"/>
              </a:rPr>
              <a:t>        BYTE </a:t>
            </a:r>
            <a:r>
              <a:rPr lang="en-US" sz="1600" b="1" dirty="0">
                <a:latin typeface="Courier New" pitchFamily="49" charset="0"/>
                <a:cs typeface="Courier New" pitchFamily="49" charset="0"/>
              </a:rPr>
              <a:t>"console mode output, using the GetStdHandle"</a:t>
            </a:r>
          </a:p>
          <a:p>
            <a:pPr lvl="1"/>
            <a:r>
              <a:rPr lang="en-US" sz="1600" b="1" dirty="0" smtClean="0">
                <a:latin typeface="Courier New" pitchFamily="49" charset="0"/>
                <a:cs typeface="Courier New" pitchFamily="49" charset="0"/>
              </a:rPr>
              <a:t>        BYTE </a:t>
            </a:r>
            <a:r>
              <a:rPr lang="en-US" sz="1600" b="1" dirty="0">
                <a:latin typeface="Courier New" pitchFamily="49" charset="0"/>
                <a:cs typeface="Courier New" pitchFamily="49" charset="0"/>
              </a:rPr>
              <a:t>"and WriteConsole functions.",</a:t>
            </a:r>
            <a:r>
              <a:rPr lang="en-US" sz="1600" b="1" dirty="0" err="1">
                <a:latin typeface="Courier New" pitchFamily="49" charset="0"/>
                <a:cs typeface="Courier New" pitchFamily="49" charset="0"/>
              </a:rPr>
              <a:t>endl</a:t>
            </a:r>
            <a:endParaRPr lang="en-US" sz="1600" b="1" dirty="0">
              <a:latin typeface="Courier New" pitchFamily="49" charset="0"/>
              <a:cs typeface="Courier New" pitchFamily="49" charset="0"/>
            </a:endParaRPr>
          </a:p>
          <a:p>
            <a:pPr lvl="1"/>
            <a:r>
              <a:rPr lang="en-US" sz="1600" b="1" dirty="0" err="1">
                <a:solidFill>
                  <a:srgbClr val="FF0000"/>
                </a:solidFill>
                <a:latin typeface="Courier New" pitchFamily="49" charset="0"/>
                <a:cs typeface="Courier New" pitchFamily="49" charset="0"/>
              </a:rPr>
              <a:t>messageSize</a:t>
            </a:r>
            <a:r>
              <a:rPr lang="en-US" sz="1600" b="1" dirty="0">
                <a:latin typeface="Courier New" pitchFamily="49" charset="0"/>
                <a:cs typeface="Courier New" pitchFamily="49" charset="0"/>
              </a:rPr>
              <a:t> DWORD ($ - message)</a:t>
            </a:r>
          </a:p>
          <a:p>
            <a:pPr lvl="1"/>
            <a:r>
              <a:rPr lang="en-US" sz="1600" b="1" dirty="0" err="1">
                <a:latin typeface="Courier New" pitchFamily="49" charset="0"/>
                <a:cs typeface="Courier New" pitchFamily="49" charset="0"/>
              </a:rPr>
              <a:t>consoleHandle</a:t>
            </a:r>
            <a:r>
              <a:rPr lang="en-US" sz="1600" b="1" dirty="0">
                <a:latin typeface="Courier New" pitchFamily="49" charset="0"/>
                <a:cs typeface="Courier New" pitchFamily="49" charset="0"/>
              </a:rPr>
              <a:t> HANDLE 0 </a:t>
            </a:r>
            <a:r>
              <a:rPr lang="en-US" sz="1600" b="1" dirty="0" smtClean="0">
                <a:latin typeface="Courier New" pitchFamily="49" charset="0"/>
                <a:cs typeface="Courier New" pitchFamily="49" charset="0"/>
              </a:rPr>
              <a:t> ; </a:t>
            </a:r>
            <a:r>
              <a:rPr lang="en-US" sz="1600" b="1" dirty="0">
                <a:latin typeface="Courier New" pitchFamily="49" charset="0"/>
                <a:cs typeface="Courier New" pitchFamily="49" charset="0"/>
              </a:rPr>
              <a:t>handle to standard output device</a:t>
            </a:r>
          </a:p>
          <a:p>
            <a:pPr lvl="1"/>
            <a:r>
              <a:rPr lang="en-US" sz="1600" b="1" dirty="0" err="1">
                <a:latin typeface="Courier New" pitchFamily="49" charset="0"/>
                <a:cs typeface="Courier New" pitchFamily="49" charset="0"/>
              </a:rPr>
              <a:t>bytesWritten</a:t>
            </a:r>
            <a:r>
              <a:rPr lang="en-US" sz="1600" b="1" dirty="0">
                <a:latin typeface="Courier New" pitchFamily="49" charset="0"/>
                <a:cs typeface="Courier New" pitchFamily="49" charset="0"/>
              </a:rPr>
              <a:t> DWORD ? </a:t>
            </a:r>
            <a:r>
              <a:rPr lang="en-US" sz="1600" b="1" dirty="0" smtClean="0">
                <a:latin typeface="Courier New" pitchFamily="49" charset="0"/>
                <a:cs typeface="Courier New" pitchFamily="49" charset="0"/>
              </a:rPr>
              <a:t>   ; </a:t>
            </a:r>
            <a:r>
              <a:rPr lang="en-US" sz="1600" b="1" dirty="0">
                <a:latin typeface="Courier New" pitchFamily="49" charset="0"/>
                <a:cs typeface="Courier New" pitchFamily="49" charset="0"/>
              </a:rPr>
              <a:t>number of bytes written</a:t>
            </a:r>
          </a:p>
          <a:p>
            <a:r>
              <a:rPr lang="en-US" sz="1600" b="1" dirty="0">
                <a:latin typeface="Courier New" pitchFamily="49" charset="0"/>
                <a:cs typeface="Courier New" pitchFamily="49" charset="0"/>
              </a:rPr>
              <a:t>.code</a:t>
            </a:r>
          </a:p>
          <a:p>
            <a:r>
              <a:rPr lang="en-US" sz="1600" b="1" dirty="0">
                <a:latin typeface="Courier New" pitchFamily="49" charset="0"/>
                <a:cs typeface="Courier New" pitchFamily="49" charset="0"/>
              </a:rPr>
              <a:t>start:</a:t>
            </a:r>
          </a:p>
          <a:p>
            <a:pPr lvl="1"/>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Get the console output handle:</a:t>
            </a:r>
          </a:p>
          <a:p>
            <a:pPr lvl="1"/>
            <a:r>
              <a:rPr lang="en-US" sz="1600" b="1" dirty="0">
                <a:latin typeface="Courier New" pitchFamily="49" charset="0"/>
                <a:cs typeface="Courier New" pitchFamily="49" charset="0"/>
              </a:rPr>
              <a:t>INVOKE GetStdHandle, STD_OUTPUT_HANDLE</a:t>
            </a:r>
          </a:p>
          <a:p>
            <a:pPr lvl="1"/>
            <a:r>
              <a:rPr lang="en-US" sz="1600" b="1" dirty="0" err="1">
                <a:latin typeface="Courier New" pitchFamily="49" charset="0"/>
                <a:cs typeface="Courier New" pitchFamily="49" charset="0"/>
              </a:rPr>
              <a:t>mov</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consoleHandle,eax</a:t>
            </a:r>
            <a:endParaRPr lang="en-US" sz="1600" b="1" dirty="0">
              <a:latin typeface="Courier New" pitchFamily="49" charset="0"/>
              <a:cs typeface="Courier New" pitchFamily="49" charset="0"/>
            </a:endParaRPr>
          </a:p>
          <a:p>
            <a:pPr lvl="1"/>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Write a string to the console:</a:t>
            </a:r>
          </a:p>
          <a:p>
            <a:pPr lvl="1"/>
            <a:r>
              <a:rPr lang="en-US" sz="1600" b="1" dirty="0">
                <a:latin typeface="Courier New" pitchFamily="49" charset="0"/>
                <a:cs typeface="Courier New" pitchFamily="49" charset="0"/>
              </a:rPr>
              <a:t>INVOKE WriteConsole,</a:t>
            </a:r>
          </a:p>
          <a:p>
            <a:pPr lvl="1"/>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consoleHandle</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 </a:t>
            </a:r>
            <a:r>
              <a:rPr lang="en-US" sz="1600" b="1" dirty="0">
                <a:latin typeface="Courier New" pitchFamily="49" charset="0"/>
                <a:cs typeface="Courier New" pitchFamily="49" charset="0"/>
              </a:rPr>
              <a:t>console output handle</a:t>
            </a:r>
          </a:p>
          <a:p>
            <a:pPr lvl="1"/>
            <a:r>
              <a:rPr lang="en-US" sz="1600" b="1" dirty="0" smtClean="0">
                <a:latin typeface="Courier New" pitchFamily="49" charset="0"/>
                <a:cs typeface="Courier New" pitchFamily="49" charset="0"/>
              </a:rPr>
              <a:t>       ADDR </a:t>
            </a:r>
            <a:r>
              <a:rPr lang="en-US" sz="1600" b="1" dirty="0">
                <a:solidFill>
                  <a:srgbClr val="0000FF"/>
                </a:solidFill>
                <a:latin typeface="Courier New" pitchFamily="49" charset="0"/>
                <a:cs typeface="Courier New" pitchFamily="49" charset="0"/>
              </a:rPr>
              <a:t>message</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 </a:t>
            </a:r>
            <a:r>
              <a:rPr lang="en-US" sz="1600" b="1" dirty="0">
                <a:latin typeface="Courier New" pitchFamily="49" charset="0"/>
                <a:cs typeface="Courier New" pitchFamily="49" charset="0"/>
              </a:rPr>
              <a:t>string pointer</a:t>
            </a:r>
          </a:p>
          <a:p>
            <a:pPr lvl="1"/>
            <a:r>
              <a:rPr lang="en-US" sz="1600" b="1" dirty="0" smtClean="0">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messageSize</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 string length</a:t>
            </a:r>
          </a:p>
          <a:p>
            <a:pPr lvl="1"/>
            <a:r>
              <a:rPr lang="en-US" sz="1600" b="1" dirty="0" smtClean="0">
                <a:latin typeface="Courier New" pitchFamily="49" charset="0"/>
                <a:cs typeface="Courier New" pitchFamily="49" charset="0"/>
              </a:rPr>
              <a:t>       ADDR </a:t>
            </a:r>
            <a:r>
              <a:rPr lang="en-US" sz="1600" b="1" dirty="0" err="1">
                <a:latin typeface="Courier New" pitchFamily="49" charset="0"/>
                <a:cs typeface="Courier New" pitchFamily="49" charset="0"/>
              </a:rPr>
              <a:t>bytesWritten</a:t>
            </a:r>
            <a:r>
              <a:rPr lang="en-US" sz="1600" b="1" dirty="0">
                <a:latin typeface="Courier New" pitchFamily="49" charset="0"/>
                <a:cs typeface="Courier New" pitchFamily="49" charset="0"/>
              </a:rPr>
              <a:t>, ; returns </a:t>
            </a:r>
            <a:r>
              <a:rPr lang="en-US" sz="1600" b="1" dirty="0" err="1">
                <a:latin typeface="Courier New" pitchFamily="49" charset="0"/>
                <a:cs typeface="Courier New" pitchFamily="49" charset="0"/>
              </a:rPr>
              <a:t>num</a:t>
            </a:r>
            <a:r>
              <a:rPr lang="en-US" sz="1600" b="1" dirty="0">
                <a:latin typeface="Courier New" pitchFamily="49" charset="0"/>
                <a:cs typeface="Courier New" pitchFamily="49" charset="0"/>
              </a:rPr>
              <a:t> bytes written</a:t>
            </a:r>
          </a:p>
          <a:p>
            <a:pPr lvl="1"/>
            <a:r>
              <a:rPr lang="en-US" sz="1600" b="1" dirty="0" smtClean="0">
                <a:latin typeface="Courier New" pitchFamily="49" charset="0"/>
                <a:cs typeface="Courier New" pitchFamily="49" charset="0"/>
              </a:rPr>
              <a:t>       0                  ; </a:t>
            </a:r>
            <a:r>
              <a:rPr lang="en-US" sz="1600" b="1" dirty="0">
                <a:latin typeface="Courier New" pitchFamily="49" charset="0"/>
                <a:cs typeface="Courier New" pitchFamily="49" charset="0"/>
              </a:rPr>
              <a:t>not </a:t>
            </a:r>
            <a:r>
              <a:rPr lang="en-US" sz="1600" b="1" dirty="0" smtClean="0">
                <a:latin typeface="Courier New" pitchFamily="49" charset="0"/>
                <a:cs typeface="Courier New" pitchFamily="49" charset="0"/>
              </a:rPr>
              <a:t>used</a:t>
            </a:r>
            <a:endParaRPr lang="en-U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    INVOKE </a:t>
            </a:r>
            <a:r>
              <a:rPr lang="en-US" sz="1600" b="1" dirty="0" err="1">
                <a:latin typeface="Courier New" pitchFamily="49" charset="0"/>
                <a:cs typeface="Courier New" pitchFamily="49" charset="0"/>
              </a:rPr>
              <a:t>ExitProcess</a:t>
            </a:r>
            <a:r>
              <a:rPr lang="en-US" sz="1600" b="1" dirty="0">
                <a:latin typeface="Courier New" pitchFamily="49" charset="0"/>
                <a:cs typeface="Courier New" pitchFamily="49" charset="0"/>
              </a:rPr>
              <a:t>, 0</a:t>
            </a:r>
          </a:p>
          <a:p>
            <a:r>
              <a:rPr lang="en-US" sz="1600" b="1" dirty="0">
                <a:latin typeface="Courier New" pitchFamily="49" charset="0"/>
                <a:cs typeface="Courier New" pitchFamily="49" charset="0"/>
              </a:rPr>
              <a:t>end </a:t>
            </a:r>
            <a:r>
              <a:rPr lang="en-US" sz="1600" b="1" dirty="0" smtClean="0">
                <a:latin typeface="Courier New" pitchFamily="49" charset="0"/>
                <a:cs typeface="Courier New" pitchFamily="49" charset="0"/>
              </a:rPr>
              <a:t>start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xmlns="" val="2940314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WriteConsoleOutputCharacter</a:t>
            </a:r>
          </a:p>
        </p:txBody>
      </p:sp>
      <p:sp>
        <p:nvSpPr>
          <p:cNvPr id="96259" name="Rectangle 3"/>
          <p:cNvSpPr>
            <a:spLocks noGrp="1" noChangeArrowheads="1"/>
          </p:cNvSpPr>
          <p:nvPr>
            <p:ph type="body" idx="1"/>
          </p:nvPr>
        </p:nvSpPr>
        <p:spPr>
          <a:xfrm>
            <a:off x="685800" y="1143000"/>
            <a:ext cx="7772400" cy="2362200"/>
          </a:xfrm>
        </p:spPr>
        <p:txBody>
          <a:bodyPr/>
          <a:lstStyle/>
          <a:p>
            <a:pPr>
              <a:spcBef>
                <a:spcPts val="2000"/>
              </a:spcBef>
            </a:pPr>
            <a:r>
              <a:rPr lang="en-US" dirty="0"/>
              <a:t>The WriteConsoleOutputCharacter function copies an array of characters to consecutive cells of the console screen buffer, beginning at a specified location.  </a:t>
            </a:r>
          </a:p>
          <a:p>
            <a:pPr>
              <a:spcBef>
                <a:spcPts val="2000"/>
              </a:spcBef>
            </a:pPr>
            <a:r>
              <a:rPr lang="en-US" dirty="0"/>
              <a:t>Prototype:</a:t>
            </a:r>
          </a:p>
        </p:txBody>
      </p:sp>
      <p:sp>
        <p:nvSpPr>
          <p:cNvPr id="96260" name="Text Box 4"/>
          <p:cNvSpPr txBox="1">
            <a:spLocks noChangeArrowheads="1"/>
          </p:cNvSpPr>
          <p:nvPr/>
        </p:nvSpPr>
        <p:spPr bwMode="auto">
          <a:xfrm>
            <a:off x="838200" y="3352800"/>
            <a:ext cx="7696200" cy="1938992"/>
          </a:xfrm>
          <a:prstGeom prst="rect">
            <a:avLst/>
          </a:prstGeom>
          <a:noFill/>
          <a:ln w="9525">
            <a:solidFill>
              <a:srgbClr val="000000"/>
            </a:solidFill>
            <a:miter lim="800000"/>
            <a:headEnd/>
            <a:tailEnd/>
          </a:ln>
          <a:effectLst/>
        </p:spPr>
        <p:txBody>
          <a:bodyPr tIns="137160" bIns="137160">
            <a:spAutoFit/>
          </a:bodyPr>
          <a:lstStyle>
            <a:lvl1pPr>
              <a:tabLst>
                <a:tab pos="457200" algn="l"/>
                <a:tab pos="3765550" algn="l"/>
              </a:tabLst>
              <a:defRPr sz="2400">
                <a:solidFill>
                  <a:schemeClr val="tx1"/>
                </a:solidFill>
                <a:latin typeface="Times New Roman" pitchFamily="18" charset="0"/>
              </a:defRPr>
            </a:lvl1pPr>
            <a:lvl2pPr>
              <a:tabLst>
                <a:tab pos="457200" algn="l"/>
                <a:tab pos="3765550" algn="l"/>
              </a:tabLst>
              <a:defRPr sz="2400">
                <a:solidFill>
                  <a:schemeClr val="tx1"/>
                </a:solidFill>
                <a:latin typeface="Times New Roman" pitchFamily="18" charset="0"/>
              </a:defRPr>
            </a:lvl2pPr>
            <a:lvl3pPr>
              <a:tabLst>
                <a:tab pos="457200" algn="l"/>
                <a:tab pos="3765550" algn="l"/>
              </a:tabLst>
              <a:defRPr sz="2400">
                <a:solidFill>
                  <a:schemeClr val="tx1"/>
                </a:solidFill>
                <a:latin typeface="Times New Roman" pitchFamily="18" charset="0"/>
              </a:defRPr>
            </a:lvl3pPr>
            <a:lvl4pPr>
              <a:tabLst>
                <a:tab pos="457200" algn="l"/>
                <a:tab pos="3765550" algn="l"/>
              </a:tabLst>
              <a:defRPr sz="2400">
                <a:solidFill>
                  <a:schemeClr val="tx1"/>
                </a:solidFill>
                <a:latin typeface="Times New Roman" pitchFamily="18" charset="0"/>
              </a:defRPr>
            </a:lvl4pPr>
            <a:lvl5pPr>
              <a:tabLst>
                <a:tab pos="457200" algn="l"/>
                <a:tab pos="3765550" algn="l"/>
              </a:tabLst>
              <a:defRPr sz="2400">
                <a:solidFill>
                  <a:schemeClr val="tx1"/>
                </a:solidFill>
                <a:latin typeface="Times New Roman" pitchFamily="18" charset="0"/>
              </a:defRPr>
            </a:lvl5pPr>
            <a:lvl6pPr fontAlgn="base">
              <a:spcBef>
                <a:spcPct val="0"/>
              </a:spcBef>
              <a:spcAft>
                <a:spcPct val="0"/>
              </a:spcAft>
              <a:tabLst>
                <a:tab pos="457200" algn="l"/>
                <a:tab pos="3765550" algn="l"/>
              </a:tabLst>
              <a:defRPr sz="2400">
                <a:solidFill>
                  <a:schemeClr val="tx1"/>
                </a:solidFill>
                <a:latin typeface="Times New Roman" pitchFamily="18" charset="0"/>
              </a:defRPr>
            </a:lvl6pPr>
            <a:lvl7pPr fontAlgn="base">
              <a:spcBef>
                <a:spcPct val="0"/>
              </a:spcBef>
              <a:spcAft>
                <a:spcPct val="0"/>
              </a:spcAft>
              <a:tabLst>
                <a:tab pos="457200" algn="l"/>
                <a:tab pos="3765550" algn="l"/>
              </a:tabLst>
              <a:defRPr sz="2400">
                <a:solidFill>
                  <a:schemeClr val="tx1"/>
                </a:solidFill>
                <a:latin typeface="Times New Roman" pitchFamily="18" charset="0"/>
              </a:defRPr>
            </a:lvl7pPr>
            <a:lvl8pPr fontAlgn="base">
              <a:spcBef>
                <a:spcPct val="0"/>
              </a:spcBef>
              <a:spcAft>
                <a:spcPct val="0"/>
              </a:spcAft>
              <a:tabLst>
                <a:tab pos="457200" algn="l"/>
                <a:tab pos="3765550" algn="l"/>
              </a:tabLst>
              <a:defRPr sz="2400">
                <a:solidFill>
                  <a:schemeClr val="tx1"/>
                </a:solidFill>
                <a:latin typeface="Times New Roman" pitchFamily="18" charset="0"/>
              </a:defRPr>
            </a:lvl8pPr>
            <a:lvl9pPr fontAlgn="base">
              <a:spcBef>
                <a:spcPct val="0"/>
              </a:spcBef>
              <a:spcAft>
                <a:spcPct val="0"/>
              </a:spcAft>
              <a:tabLst>
                <a:tab pos="457200" algn="l"/>
                <a:tab pos="3765550" algn="l"/>
              </a:tabLst>
              <a:defRPr sz="2400">
                <a:solidFill>
                  <a:schemeClr val="tx1"/>
                </a:solidFill>
                <a:latin typeface="Times New Roman" pitchFamily="18" charset="0"/>
              </a:defRPr>
            </a:lvl9pPr>
          </a:lstStyle>
          <a:p>
            <a:r>
              <a:rPr lang="en-US" sz="1800" b="1" dirty="0">
                <a:solidFill>
                  <a:srgbClr val="0000FF"/>
                </a:solidFill>
                <a:latin typeface="Courier New" pitchFamily="49" charset="0"/>
              </a:rPr>
              <a:t>WriteConsoleOutputCharacter PROTO,</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handleScreenBuf:DWORD</a:t>
            </a:r>
            <a:r>
              <a:rPr lang="en-US" sz="1800" b="1" dirty="0">
                <a:solidFill>
                  <a:srgbClr val="0000FF"/>
                </a:solidFill>
                <a:latin typeface="Courier New" pitchFamily="49" charset="0"/>
              </a:rPr>
              <a:t>,	; console output handle</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pBuffer:PTR</a:t>
            </a:r>
            <a:r>
              <a:rPr lang="en-US" sz="1800" b="1" dirty="0">
                <a:solidFill>
                  <a:srgbClr val="0000FF"/>
                </a:solidFill>
                <a:latin typeface="Courier New" pitchFamily="49" charset="0"/>
              </a:rPr>
              <a:t> BYTE,	; pointer to buffer</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bufsize:DWORD</a:t>
            </a:r>
            <a:r>
              <a:rPr lang="en-US" sz="1800" b="1" dirty="0">
                <a:solidFill>
                  <a:srgbClr val="0000FF"/>
                </a:solidFill>
                <a:latin typeface="Courier New" pitchFamily="49" charset="0"/>
              </a:rPr>
              <a:t>,	; size of buffer</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xyPos:COORD</a:t>
            </a:r>
            <a:r>
              <a:rPr lang="en-US" sz="1800" b="1" dirty="0">
                <a:solidFill>
                  <a:srgbClr val="0000FF"/>
                </a:solidFill>
                <a:latin typeface="Courier New" pitchFamily="49" charset="0"/>
              </a:rPr>
              <a:t>,	; first cell coordinates</a:t>
            </a:r>
          </a:p>
          <a:p>
            <a:r>
              <a:rPr lang="en-US" sz="1800" b="1" dirty="0">
                <a:solidFill>
                  <a:srgbClr val="0000FF"/>
                </a:solidFill>
                <a:latin typeface="Courier New" pitchFamily="49" charset="0"/>
              </a:rPr>
              <a:t>  </a:t>
            </a:r>
            <a:r>
              <a:rPr lang="en-US" sz="1800" b="1" dirty="0" err="1">
                <a:solidFill>
                  <a:srgbClr val="0000FF"/>
                </a:solidFill>
                <a:latin typeface="Courier New" pitchFamily="49" charset="0"/>
              </a:rPr>
              <a:t>pCount:PTR</a:t>
            </a:r>
            <a:r>
              <a:rPr lang="en-US" sz="1800" b="1" dirty="0">
                <a:solidFill>
                  <a:srgbClr val="0000FF"/>
                </a:solidFill>
                <a:latin typeface="Courier New" pitchFamily="49" charset="0"/>
              </a:rPr>
              <a:t> DWORD	; output count</a:t>
            </a:r>
          </a:p>
        </p:txBody>
      </p:sp>
    </p:spTree>
    <p:extLst>
      <p:ext uri="{BB962C8B-B14F-4D97-AF65-F5344CB8AC3E}">
        <p14:creationId xmlns:p14="http://schemas.microsoft.com/office/powerpoint/2010/main" xmlns="" val="128532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fontScale="92500" lnSpcReduction="10000"/>
          </a:bodyPr>
          <a:lstStyle/>
          <a:p>
            <a:pPr>
              <a:spcBef>
                <a:spcPts val="1200"/>
              </a:spcBef>
            </a:pPr>
            <a:r>
              <a:rPr lang="en-US" sz="2800" b="1" dirty="0"/>
              <a:t>Macros</a:t>
            </a:r>
          </a:p>
          <a:p>
            <a:pPr lvl="1">
              <a:spcBef>
                <a:spcPts val="1200"/>
              </a:spcBef>
            </a:pPr>
            <a:r>
              <a:rPr lang="en-US" dirty="0"/>
              <a:t>Introducing Macros</a:t>
            </a:r>
          </a:p>
          <a:p>
            <a:pPr lvl="1">
              <a:spcBef>
                <a:spcPts val="1200"/>
              </a:spcBef>
            </a:pPr>
            <a:r>
              <a:rPr lang="en-US" dirty="0"/>
              <a:t>Defining Macros</a:t>
            </a:r>
          </a:p>
          <a:p>
            <a:pPr lvl="1">
              <a:spcBef>
                <a:spcPts val="1200"/>
              </a:spcBef>
            </a:pPr>
            <a:r>
              <a:rPr lang="en-US" dirty="0"/>
              <a:t>Invoking Macros</a:t>
            </a:r>
          </a:p>
          <a:p>
            <a:pPr>
              <a:spcBef>
                <a:spcPts val="1200"/>
              </a:spcBef>
            </a:pPr>
            <a:r>
              <a:rPr lang="en-US" b="1" dirty="0"/>
              <a:t>Windows 32 Console Programming</a:t>
            </a:r>
          </a:p>
          <a:p>
            <a:pPr lvl="1">
              <a:lnSpc>
                <a:spcPct val="90000"/>
              </a:lnSpc>
              <a:spcBef>
                <a:spcPts val="1200"/>
              </a:spcBef>
            </a:pPr>
            <a:r>
              <a:rPr lang="en-US" dirty="0"/>
              <a:t>Background Information</a:t>
            </a:r>
          </a:p>
          <a:p>
            <a:pPr lvl="2">
              <a:lnSpc>
                <a:spcPct val="90000"/>
              </a:lnSpc>
              <a:spcBef>
                <a:spcPts val="1200"/>
              </a:spcBef>
            </a:pPr>
            <a:r>
              <a:rPr lang="en-US" sz="2400" dirty="0"/>
              <a:t>Win32 Console Programs</a:t>
            </a:r>
          </a:p>
          <a:p>
            <a:pPr lvl="2">
              <a:lnSpc>
                <a:spcPct val="90000"/>
              </a:lnSpc>
              <a:spcBef>
                <a:spcPts val="1200"/>
              </a:spcBef>
            </a:pPr>
            <a:r>
              <a:rPr lang="en-US" sz="2400" dirty="0"/>
              <a:t>API and SDK</a:t>
            </a:r>
          </a:p>
          <a:p>
            <a:pPr lvl="2">
              <a:lnSpc>
                <a:spcPct val="90000"/>
              </a:lnSpc>
              <a:spcBef>
                <a:spcPts val="1200"/>
              </a:spcBef>
            </a:pPr>
            <a:r>
              <a:rPr lang="en-US" sz="2400" dirty="0"/>
              <a:t>Windows Data Types</a:t>
            </a:r>
          </a:p>
          <a:p>
            <a:pPr lvl="2">
              <a:lnSpc>
                <a:spcPct val="90000"/>
              </a:lnSpc>
              <a:spcBef>
                <a:spcPts val="1200"/>
              </a:spcBef>
            </a:pPr>
            <a:r>
              <a:rPr lang="en-US" sz="2400" dirty="0"/>
              <a:t>Standard Console Handles</a:t>
            </a:r>
          </a:p>
          <a:p>
            <a:pPr lvl="1">
              <a:lnSpc>
                <a:spcPct val="90000"/>
              </a:lnSpc>
              <a:spcBef>
                <a:spcPts val="1200"/>
              </a:spcBef>
            </a:pPr>
            <a:r>
              <a:rPr lang="en-US" dirty="0"/>
              <a:t>Console Input</a:t>
            </a:r>
          </a:p>
          <a:p>
            <a:pPr lvl="1">
              <a:lnSpc>
                <a:spcPct val="90000"/>
              </a:lnSpc>
              <a:spcBef>
                <a:spcPts val="1200"/>
              </a:spcBef>
            </a:pPr>
            <a:r>
              <a:rPr lang="en-US" dirty="0"/>
              <a:t>Console </a:t>
            </a:r>
            <a:r>
              <a:rPr lang="en-US" dirty="0" smtClean="0"/>
              <a:t>Output</a:t>
            </a:r>
            <a:r>
              <a:rPr lang="en-US" sz="3600" dirty="0" smtClean="0"/>
              <a:t>	</a:t>
            </a:r>
            <a:endParaRPr lang="en-US" sz="3600"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a:t>Chapter </a:t>
            </a:r>
            <a:r>
              <a:rPr lang="en-US" smtClean="0"/>
              <a:t>10/11</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rgbClr val="0000FF"/>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27: </a:t>
            </a:r>
            <a:r>
              <a:rPr lang="en-US" dirty="0"/>
              <a:t>Review</a:t>
            </a:r>
          </a:p>
        </p:txBody>
      </p:sp>
      <p:sp>
        <p:nvSpPr>
          <p:cNvPr id="3" name="Content Placeholder 2"/>
          <p:cNvSpPr>
            <a:spLocks noGrp="1"/>
          </p:cNvSpPr>
          <p:nvPr>
            <p:ph idx="1"/>
          </p:nvPr>
        </p:nvSpPr>
        <p:spPr>
          <a:xfrm>
            <a:off x="609600" y="1066800"/>
            <a:ext cx="8229600" cy="5410200"/>
          </a:xfrm>
        </p:spPr>
        <p:txBody>
          <a:bodyPr>
            <a:noAutofit/>
          </a:bodyPr>
          <a:lstStyle/>
          <a:p>
            <a:pPr marL="63500" indent="-457200">
              <a:spcBef>
                <a:spcPts val="600"/>
              </a:spcBef>
            </a:pPr>
            <a:r>
              <a:rPr lang="en-US" sz="2800" dirty="0" smtClean="0"/>
              <a:t>Base-Index </a:t>
            </a:r>
            <a:r>
              <a:rPr lang="en-US" sz="2800" dirty="0"/>
              <a:t>Displacement</a:t>
            </a:r>
          </a:p>
          <a:p>
            <a:pPr lvl="1">
              <a:spcBef>
                <a:spcPts val="600"/>
              </a:spcBef>
            </a:pPr>
            <a:r>
              <a:rPr lang="en-US" dirty="0"/>
              <a:t>A </a:t>
            </a:r>
            <a:r>
              <a:rPr lang="en-US" i="1" dirty="0">
                <a:solidFill>
                  <a:srgbClr val="0000FF"/>
                </a:solidFill>
              </a:rPr>
              <a:t>base</a:t>
            </a:r>
            <a:r>
              <a:rPr lang="en-US" dirty="0">
                <a:solidFill>
                  <a:srgbClr val="0000FF"/>
                </a:solidFill>
              </a:rPr>
              <a:t>-</a:t>
            </a:r>
            <a:r>
              <a:rPr lang="en-US" i="1" dirty="0">
                <a:solidFill>
                  <a:srgbClr val="0000FF"/>
                </a:solidFill>
              </a:rPr>
              <a:t>index</a:t>
            </a:r>
            <a:r>
              <a:rPr lang="en-US" dirty="0">
                <a:solidFill>
                  <a:srgbClr val="0000FF"/>
                </a:solidFill>
              </a:rPr>
              <a:t>-</a:t>
            </a:r>
            <a:r>
              <a:rPr lang="en-US" i="1" dirty="0">
                <a:solidFill>
                  <a:srgbClr val="0000FF"/>
                </a:solidFill>
              </a:rPr>
              <a:t>displacement</a:t>
            </a:r>
            <a:r>
              <a:rPr lang="en-US" dirty="0">
                <a:solidFill>
                  <a:srgbClr val="0000FF"/>
                </a:solidFill>
              </a:rPr>
              <a:t> </a:t>
            </a:r>
            <a:r>
              <a:rPr lang="en-US" dirty="0"/>
              <a:t>operand adds base and index registers to a constant, producing an </a:t>
            </a:r>
            <a:r>
              <a:rPr lang="en-US" dirty="0">
                <a:solidFill>
                  <a:srgbClr val="0000FF"/>
                </a:solidFill>
              </a:rPr>
              <a:t>effective address</a:t>
            </a:r>
            <a:r>
              <a:rPr lang="en-US" dirty="0"/>
              <a:t>. </a:t>
            </a:r>
            <a:r>
              <a:rPr lang="en-US" i="1" u="sng" dirty="0"/>
              <a:t>Displacement</a:t>
            </a:r>
            <a:r>
              <a:rPr lang="en-US" i="1" dirty="0"/>
              <a:t> </a:t>
            </a:r>
            <a:r>
              <a:rPr lang="en-US" dirty="0"/>
              <a:t>can be the name of a variable or a constant expression. </a:t>
            </a:r>
          </a:p>
          <a:p>
            <a:pPr marL="0" indent="0">
              <a:spcBef>
                <a:spcPts val="600"/>
              </a:spcBef>
              <a:buNone/>
            </a:pPr>
            <a:endParaRPr lang="en-US" dirty="0" smtClean="0"/>
          </a:p>
          <a:p>
            <a:pPr marL="0" indent="0">
              <a:spcBef>
                <a:spcPts val="600"/>
              </a:spcBef>
              <a:buNone/>
            </a:pPr>
            <a:endParaRPr lang="en-US" dirty="0"/>
          </a:p>
          <a:p>
            <a:pPr marL="0" indent="0">
              <a:spcBef>
                <a:spcPts val="600"/>
              </a:spcBef>
              <a:buNone/>
            </a:pPr>
            <a:endParaRPr lang="en-US" dirty="0" smtClean="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6" name="Text Box 5"/>
          <p:cNvSpPr txBox="1">
            <a:spLocks noChangeArrowheads="1"/>
          </p:cNvSpPr>
          <p:nvPr/>
        </p:nvSpPr>
        <p:spPr bwMode="auto">
          <a:xfrm>
            <a:off x="1676400" y="2916704"/>
            <a:ext cx="5029200" cy="907941"/>
          </a:xfrm>
          <a:prstGeom prst="rect">
            <a:avLst/>
          </a:prstGeom>
          <a:solidFill>
            <a:srgbClr val="FFFFFF"/>
          </a:solidFill>
          <a:ln w="9525">
            <a:solidFill>
              <a:schemeClr val="bg2"/>
            </a:solidFill>
            <a:miter lim="800000"/>
            <a:headEnd/>
            <a:tailEnd/>
          </a:ln>
          <a:effectLst/>
        </p:spPr>
        <p:txBody>
          <a:bodyPr wrap="square" tIns="137160" bIns="137160">
            <a:spAutoFit/>
          </a:bodyPr>
          <a:lstStyle/>
          <a:p>
            <a:pPr>
              <a:spcBef>
                <a:spcPts val="600"/>
              </a:spcBef>
            </a:pPr>
            <a:r>
              <a:rPr lang="en-US" b="1" dirty="0">
                <a:latin typeface="Courier New"/>
                <a:cs typeface="Courier New"/>
              </a:rPr>
              <a:t>[ </a:t>
            </a:r>
            <a:r>
              <a:rPr lang="en-US" b="1" i="1" dirty="0">
                <a:latin typeface="Courier New"/>
                <a:cs typeface="Courier New"/>
              </a:rPr>
              <a:t>base</a:t>
            </a:r>
            <a:r>
              <a:rPr lang="en-US" b="1" dirty="0">
                <a:latin typeface="Courier New"/>
                <a:cs typeface="Courier New"/>
              </a:rPr>
              <a:t> + </a:t>
            </a:r>
            <a:r>
              <a:rPr lang="en-US" b="1" i="1" dirty="0">
                <a:latin typeface="Courier New"/>
                <a:cs typeface="Courier New"/>
              </a:rPr>
              <a:t>index</a:t>
            </a:r>
            <a:r>
              <a:rPr lang="en-US" b="1" dirty="0">
                <a:latin typeface="Courier New"/>
                <a:cs typeface="Courier New"/>
              </a:rPr>
              <a:t> + </a:t>
            </a:r>
            <a:r>
              <a:rPr lang="en-US" b="1" i="1" dirty="0">
                <a:latin typeface="Courier New"/>
                <a:cs typeface="Courier New"/>
              </a:rPr>
              <a:t>displacement </a:t>
            </a:r>
            <a:r>
              <a:rPr lang="en-US" b="1" dirty="0">
                <a:latin typeface="Courier New"/>
                <a:cs typeface="Courier New"/>
              </a:rPr>
              <a:t>]</a:t>
            </a:r>
          </a:p>
          <a:p>
            <a:pPr>
              <a:spcBef>
                <a:spcPts val="600"/>
              </a:spcBef>
            </a:pPr>
            <a:r>
              <a:rPr lang="en-US" b="1" i="1" dirty="0">
                <a:latin typeface="Courier New"/>
                <a:cs typeface="Courier New"/>
              </a:rPr>
              <a:t>displacement</a:t>
            </a:r>
            <a:r>
              <a:rPr lang="en-US" b="1" dirty="0">
                <a:latin typeface="Courier New"/>
                <a:cs typeface="Courier New"/>
              </a:rPr>
              <a:t> [ </a:t>
            </a:r>
            <a:r>
              <a:rPr lang="en-US" b="1" i="1" dirty="0">
                <a:latin typeface="Courier New"/>
                <a:cs typeface="Courier New"/>
              </a:rPr>
              <a:t>base</a:t>
            </a:r>
            <a:r>
              <a:rPr lang="en-US" b="1" dirty="0">
                <a:latin typeface="Courier New"/>
                <a:cs typeface="Courier New"/>
              </a:rPr>
              <a:t> + </a:t>
            </a:r>
            <a:r>
              <a:rPr lang="en-US" b="1" i="1" dirty="0">
                <a:latin typeface="Courier New"/>
                <a:cs typeface="Courier New"/>
              </a:rPr>
              <a:t>index</a:t>
            </a:r>
            <a:r>
              <a:rPr lang="en-US" b="1" dirty="0">
                <a:latin typeface="Courier New"/>
                <a:cs typeface="Courier New"/>
              </a:rPr>
              <a:t> ]</a:t>
            </a:r>
          </a:p>
        </p:txBody>
      </p:sp>
      <p:sp>
        <p:nvSpPr>
          <p:cNvPr id="7" name="Text Box 4"/>
          <p:cNvSpPr txBox="1">
            <a:spLocks noChangeArrowheads="1"/>
          </p:cNvSpPr>
          <p:nvPr/>
        </p:nvSpPr>
        <p:spPr bwMode="auto">
          <a:xfrm>
            <a:off x="1240809" y="4191000"/>
            <a:ext cx="6324600" cy="19389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b="1" dirty="0" err="1">
                <a:latin typeface="Courier New" charset="0"/>
              </a:rPr>
              <a:t>RowNumber</a:t>
            </a:r>
            <a:r>
              <a:rPr lang="en-US" b="1" dirty="0">
                <a:latin typeface="Courier New" charset="0"/>
              </a:rPr>
              <a:t> = 1</a:t>
            </a:r>
          </a:p>
          <a:p>
            <a:r>
              <a:rPr lang="en-US" b="1" dirty="0" err="1">
                <a:latin typeface="Courier New" charset="0"/>
              </a:rPr>
              <a:t>ColumnNumber</a:t>
            </a:r>
            <a:r>
              <a:rPr lang="en-US" b="1" dirty="0">
                <a:latin typeface="Courier New" charset="0"/>
              </a:rPr>
              <a:t> = 2</a:t>
            </a:r>
          </a:p>
          <a:p>
            <a:endParaRPr lang="en-US" b="1" dirty="0">
              <a:latin typeface="Courier New" charset="0"/>
            </a:endParaRPr>
          </a:p>
          <a:p>
            <a:r>
              <a:rPr lang="en-US" b="1" dirty="0" err="1">
                <a:latin typeface="Courier New" charset="0"/>
              </a:rPr>
              <a:t>mov</a:t>
            </a:r>
            <a:r>
              <a:rPr lang="en-US" b="1" dirty="0">
                <a:latin typeface="Courier New" charset="0"/>
              </a:rPr>
              <a:t> </a:t>
            </a:r>
            <a:r>
              <a:rPr lang="en-US" b="1" dirty="0" err="1">
                <a:latin typeface="Courier New" charset="0"/>
              </a:rPr>
              <a:t>ebx,NumCols</a:t>
            </a:r>
            <a:r>
              <a:rPr lang="en-US" b="1" dirty="0">
                <a:latin typeface="Courier New" charset="0"/>
              </a:rPr>
              <a:t> * </a:t>
            </a:r>
            <a:r>
              <a:rPr lang="en-US" b="1" dirty="0" err="1">
                <a:latin typeface="Courier New" charset="0"/>
              </a:rPr>
              <a:t>RowNumber</a:t>
            </a:r>
            <a:endParaRPr lang="en-US" b="1" dirty="0">
              <a:latin typeface="Courier New" charset="0"/>
            </a:endParaRPr>
          </a:p>
          <a:p>
            <a:r>
              <a:rPr lang="en-US" b="1" dirty="0" err="1">
                <a:latin typeface="Courier New" charset="0"/>
              </a:rPr>
              <a:t>mov</a:t>
            </a:r>
            <a:r>
              <a:rPr lang="en-US" b="1" dirty="0">
                <a:latin typeface="Courier New" charset="0"/>
              </a:rPr>
              <a:t> </a:t>
            </a:r>
            <a:r>
              <a:rPr lang="en-US" b="1" dirty="0" err="1">
                <a:latin typeface="Courier New" charset="0"/>
              </a:rPr>
              <a:t>esi,ColumnNumber</a:t>
            </a:r>
            <a:endParaRPr lang="en-US" b="1" dirty="0">
              <a:latin typeface="Courier New" charset="0"/>
            </a:endParaRPr>
          </a:p>
          <a:p>
            <a:r>
              <a:rPr lang="en-US" b="1" dirty="0" err="1">
                <a:latin typeface="Courier New" charset="0"/>
              </a:rPr>
              <a:t>mov</a:t>
            </a:r>
            <a:r>
              <a:rPr lang="en-US" b="1" dirty="0">
                <a:latin typeface="Courier New" charset="0"/>
              </a:rPr>
              <a:t> </a:t>
            </a:r>
            <a:r>
              <a:rPr lang="en-US" b="1" dirty="0" err="1">
                <a:latin typeface="Courier New" charset="0"/>
              </a:rPr>
              <a:t>al,table</a:t>
            </a:r>
            <a:r>
              <a:rPr lang="en-US" b="1" dirty="0">
                <a:latin typeface="Courier New" charset="0"/>
              </a:rPr>
              <a:t>[</a:t>
            </a:r>
            <a:r>
              <a:rPr lang="en-US" b="1" dirty="0" err="1">
                <a:latin typeface="Courier New" charset="0"/>
              </a:rPr>
              <a:t>ebx</a:t>
            </a:r>
            <a:r>
              <a:rPr lang="en-US" b="1" dirty="0">
                <a:latin typeface="Courier New" charset="0"/>
              </a:rPr>
              <a:t> + </a:t>
            </a:r>
            <a:r>
              <a:rPr lang="en-US" b="1" dirty="0" err="1">
                <a:latin typeface="Courier New" charset="0"/>
              </a:rPr>
              <a:t>esi</a:t>
            </a:r>
            <a:r>
              <a:rPr lang="en-US" b="1" dirty="0">
                <a:latin typeface="Courier New" charset="0"/>
              </a:rPr>
              <a:t>]</a:t>
            </a:r>
          </a:p>
        </p:txBody>
      </p:sp>
    </p:spTree>
    <p:extLst>
      <p:ext uri="{BB962C8B-B14F-4D97-AF65-F5344CB8AC3E}">
        <p14:creationId xmlns:p14="http://schemas.microsoft.com/office/powerpoint/2010/main" xmlns="" val="998630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27: </a:t>
            </a:r>
            <a:r>
              <a:rPr lang="en-US" dirty="0"/>
              <a:t>Review</a:t>
            </a:r>
          </a:p>
        </p:txBody>
      </p:sp>
      <p:sp>
        <p:nvSpPr>
          <p:cNvPr id="3" name="Content Placeholder 2"/>
          <p:cNvSpPr>
            <a:spLocks noGrp="1"/>
          </p:cNvSpPr>
          <p:nvPr>
            <p:ph idx="1"/>
          </p:nvPr>
        </p:nvSpPr>
        <p:spPr>
          <a:xfrm>
            <a:off x="609600" y="1066800"/>
            <a:ext cx="8229600" cy="5410200"/>
          </a:xfrm>
        </p:spPr>
        <p:txBody>
          <a:bodyPr>
            <a:noAutofit/>
          </a:bodyPr>
          <a:lstStyle/>
          <a:p>
            <a:pPr>
              <a:spcBef>
                <a:spcPts val="600"/>
              </a:spcBef>
            </a:pPr>
            <a:r>
              <a:rPr lang="en-US" dirty="0" smtClean="0"/>
              <a:t>Structures</a:t>
            </a:r>
            <a:endParaRPr lang="en-US" sz="16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7" name="Text Box 2052"/>
          <p:cNvSpPr txBox="1">
            <a:spLocks noChangeArrowheads="1"/>
          </p:cNvSpPr>
          <p:nvPr/>
        </p:nvSpPr>
        <p:spPr bwMode="auto">
          <a:xfrm>
            <a:off x="2667000" y="990600"/>
            <a:ext cx="3352800" cy="1107996"/>
          </a:xfrm>
          <a:prstGeom prst="rect">
            <a:avLst/>
          </a:prstGeom>
          <a:noFill/>
          <a:ln w="9525">
            <a:solidFill>
              <a:srgbClr val="000000"/>
            </a:solidFill>
            <a:miter lim="800000"/>
            <a:headEnd/>
            <a:tailEnd/>
          </a:ln>
          <a:effectLst/>
        </p:spPr>
        <p:txBody>
          <a:bodyPr tIns="137160" bIns="137160">
            <a:spAutoFit/>
          </a:bodyPr>
          <a:lstStyle>
            <a:lvl1pPr>
              <a:tabLst>
                <a:tab pos="457200" algn="l"/>
              </a:tabLst>
              <a:defRPr sz="2400">
                <a:solidFill>
                  <a:schemeClr val="tx1"/>
                </a:solidFill>
                <a:latin typeface="Times New Roman" charset="0"/>
                <a:ea typeface="ＭＳ Ｐゴシック" charset="0"/>
              </a:defRPr>
            </a:lvl1pPr>
            <a:lvl2pPr>
              <a:tabLst>
                <a:tab pos="457200" algn="l"/>
              </a:tabLst>
              <a:defRPr sz="2400">
                <a:solidFill>
                  <a:schemeClr val="tx1"/>
                </a:solidFill>
                <a:latin typeface="Times New Roman" charset="0"/>
                <a:ea typeface="ＭＳ Ｐゴシック" charset="0"/>
              </a:defRPr>
            </a:lvl2pPr>
            <a:lvl3pPr>
              <a:tabLst>
                <a:tab pos="457200" algn="l"/>
              </a:tabLst>
              <a:defRPr sz="2400">
                <a:solidFill>
                  <a:schemeClr val="tx1"/>
                </a:solidFill>
                <a:latin typeface="Times New Roman" charset="0"/>
                <a:ea typeface="ＭＳ Ｐゴシック" charset="0"/>
              </a:defRPr>
            </a:lvl3pPr>
            <a:lvl4pPr>
              <a:tabLst>
                <a:tab pos="457200" algn="l"/>
              </a:tabLst>
              <a:defRPr sz="2400">
                <a:solidFill>
                  <a:schemeClr val="tx1"/>
                </a:solidFill>
                <a:latin typeface="Times New Roman" charset="0"/>
                <a:ea typeface="ＭＳ Ｐゴシック" charset="0"/>
              </a:defRPr>
            </a:lvl4pPr>
            <a:lvl5pPr>
              <a:tabLst>
                <a:tab pos="457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Lst>
              <a:defRPr sz="2400">
                <a:solidFill>
                  <a:schemeClr val="tx1"/>
                </a:solidFill>
                <a:latin typeface="Times New Roman" charset="0"/>
                <a:ea typeface="ＭＳ Ｐゴシック" charset="0"/>
              </a:defRPr>
            </a:lvl9pPr>
          </a:lstStyle>
          <a:p>
            <a:r>
              <a:rPr lang="en-US" sz="1800" i="1" dirty="0">
                <a:solidFill>
                  <a:srgbClr val="0000FF"/>
                </a:solidFill>
                <a:latin typeface="Arial" charset="0"/>
              </a:rPr>
              <a:t>name STRUCT</a:t>
            </a:r>
          </a:p>
          <a:p>
            <a:r>
              <a:rPr lang="en-US" sz="1800" i="1" dirty="0">
                <a:solidFill>
                  <a:srgbClr val="0000FF"/>
                </a:solidFill>
                <a:latin typeface="Arial" charset="0"/>
              </a:rPr>
              <a:t>	field-declarations</a:t>
            </a:r>
          </a:p>
          <a:p>
            <a:r>
              <a:rPr lang="en-US" sz="1800" i="1" dirty="0">
                <a:solidFill>
                  <a:srgbClr val="0000FF"/>
                </a:solidFill>
                <a:latin typeface="Arial" charset="0"/>
              </a:rPr>
              <a:t>name ENDS</a:t>
            </a:r>
          </a:p>
        </p:txBody>
      </p:sp>
      <p:sp>
        <p:nvSpPr>
          <p:cNvPr id="8" name="Text Box 4"/>
          <p:cNvSpPr txBox="1">
            <a:spLocks noChangeArrowheads="1"/>
          </p:cNvSpPr>
          <p:nvPr/>
        </p:nvSpPr>
        <p:spPr bwMode="auto">
          <a:xfrm>
            <a:off x="755176" y="2209800"/>
            <a:ext cx="7772400" cy="4495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5032375" algn="l"/>
              </a:tabLst>
              <a:defRPr sz="2400">
                <a:solidFill>
                  <a:schemeClr val="tx1"/>
                </a:solidFill>
                <a:latin typeface="Times New Roman" charset="0"/>
                <a:ea typeface="ＭＳ Ｐゴシック" charset="0"/>
              </a:defRPr>
            </a:lvl1pPr>
            <a:lvl2pPr>
              <a:tabLst>
                <a:tab pos="457200" algn="l"/>
                <a:tab pos="5032375" algn="l"/>
              </a:tabLst>
              <a:defRPr sz="2400">
                <a:solidFill>
                  <a:schemeClr val="tx1"/>
                </a:solidFill>
                <a:latin typeface="Times New Roman" charset="0"/>
                <a:ea typeface="ＭＳ Ｐゴシック" charset="0"/>
              </a:defRPr>
            </a:lvl2pPr>
            <a:lvl3pPr>
              <a:tabLst>
                <a:tab pos="457200" algn="l"/>
                <a:tab pos="5032375" algn="l"/>
              </a:tabLst>
              <a:defRPr sz="2400">
                <a:solidFill>
                  <a:schemeClr val="tx1"/>
                </a:solidFill>
                <a:latin typeface="Times New Roman" charset="0"/>
                <a:ea typeface="ＭＳ Ｐゴシック" charset="0"/>
              </a:defRPr>
            </a:lvl3pPr>
            <a:lvl4pPr>
              <a:tabLst>
                <a:tab pos="457200" algn="l"/>
                <a:tab pos="5032375" algn="l"/>
              </a:tabLst>
              <a:defRPr sz="2400">
                <a:solidFill>
                  <a:schemeClr val="tx1"/>
                </a:solidFill>
                <a:latin typeface="Times New Roman" charset="0"/>
                <a:ea typeface="ＭＳ Ｐゴシック" charset="0"/>
              </a:defRPr>
            </a:lvl4pPr>
            <a:lvl5pPr>
              <a:tabLst>
                <a:tab pos="457200" algn="l"/>
                <a:tab pos="5032375"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solidFill>
                  <a:srgbClr val="FF0000"/>
                </a:solidFill>
                <a:latin typeface="Courier New" charset="0"/>
              </a:rPr>
              <a:t>Employee</a:t>
            </a:r>
            <a:r>
              <a:rPr lang="en-US" sz="1800" b="1" dirty="0">
                <a:latin typeface="Courier New" charset="0"/>
              </a:rPr>
              <a:t> STRUCT	; bytes</a:t>
            </a:r>
          </a:p>
          <a:p>
            <a:pPr lvl="1">
              <a:lnSpc>
                <a:spcPct val="50000"/>
              </a:lnSpc>
              <a:spcBef>
                <a:spcPct val="50000"/>
              </a:spcBef>
            </a:pPr>
            <a:r>
              <a:rPr lang="en-US" sz="1800" b="1" dirty="0" err="1">
                <a:latin typeface="Courier New" charset="0"/>
              </a:rPr>
              <a:t>IdNum</a:t>
            </a:r>
            <a:r>
              <a:rPr lang="en-US" sz="1800" b="1" dirty="0">
                <a:latin typeface="Courier New" charset="0"/>
              </a:rPr>
              <a:t> BYTE "000000000"	; 9</a:t>
            </a:r>
          </a:p>
          <a:p>
            <a:pPr lvl="1">
              <a:lnSpc>
                <a:spcPct val="50000"/>
              </a:lnSpc>
              <a:spcBef>
                <a:spcPct val="50000"/>
              </a:spcBef>
            </a:pPr>
            <a:r>
              <a:rPr lang="en-US" sz="1800" b="1" dirty="0" err="1">
                <a:latin typeface="Courier New" charset="0"/>
              </a:rPr>
              <a:t>LastName</a:t>
            </a:r>
            <a:r>
              <a:rPr lang="en-US" sz="1800" b="1" dirty="0">
                <a:latin typeface="Courier New" charset="0"/>
              </a:rPr>
              <a:t> BYTE 30 DUP(0)	; 30</a:t>
            </a:r>
          </a:p>
          <a:p>
            <a:pPr lvl="1">
              <a:lnSpc>
                <a:spcPct val="50000"/>
              </a:lnSpc>
              <a:spcBef>
                <a:spcPct val="50000"/>
              </a:spcBef>
            </a:pPr>
            <a:r>
              <a:rPr lang="en-US" sz="1800" b="1" dirty="0">
                <a:latin typeface="Courier New" charset="0"/>
              </a:rPr>
              <a:t>Years WORD 0	; 2</a:t>
            </a:r>
          </a:p>
          <a:p>
            <a:pPr lvl="1">
              <a:lnSpc>
                <a:spcPct val="50000"/>
              </a:lnSpc>
              <a:spcBef>
                <a:spcPct val="50000"/>
              </a:spcBef>
            </a:pPr>
            <a:r>
              <a:rPr lang="en-US" sz="1800" b="1" dirty="0" err="1">
                <a:latin typeface="Courier New" charset="0"/>
              </a:rPr>
              <a:t>SalaryHistory</a:t>
            </a:r>
            <a:r>
              <a:rPr lang="en-US" sz="1800" b="1" dirty="0">
                <a:latin typeface="Courier New" charset="0"/>
              </a:rPr>
              <a:t> DWORD 0,0,0,0	; 16</a:t>
            </a:r>
          </a:p>
          <a:p>
            <a:pPr>
              <a:lnSpc>
                <a:spcPct val="50000"/>
              </a:lnSpc>
              <a:spcBef>
                <a:spcPct val="50000"/>
              </a:spcBef>
            </a:pPr>
            <a:r>
              <a:rPr lang="en-US" sz="1800" b="1" dirty="0">
                <a:solidFill>
                  <a:srgbClr val="FF0000"/>
                </a:solidFill>
                <a:latin typeface="Courier New" charset="0"/>
              </a:rPr>
              <a:t>Employee</a:t>
            </a:r>
            <a:r>
              <a:rPr lang="en-US" sz="1800" b="1" dirty="0">
                <a:latin typeface="Courier New" charset="0"/>
              </a:rPr>
              <a:t> </a:t>
            </a:r>
            <a:r>
              <a:rPr lang="en-US" sz="1800" b="1" dirty="0" smtClean="0">
                <a:latin typeface="Courier New" charset="0"/>
              </a:rPr>
              <a:t>ENDS</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smtClean="0">
                <a:latin typeface="Courier New" charset="0"/>
              </a:rPr>
              <a:t>.</a:t>
            </a:r>
            <a:r>
              <a:rPr lang="en-US" sz="1800" b="1" dirty="0">
                <a:latin typeface="Courier New" charset="0"/>
              </a:rPr>
              <a:t>data</a:t>
            </a:r>
          </a:p>
          <a:p>
            <a:pPr>
              <a:lnSpc>
                <a:spcPct val="50000"/>
              </a:lnSpc>
              <a:spcBef>
                <a:spcPct val="50000"/>
              </a:spcBef>
            </a:pPr>
            <a:r>
              <a:rPr lang="en-US" sz="1800" b="1" dirty="0">
                <a:latin typeface="Courier New" charset="0"/>
              </a:rPr>
              <a:t>worker </a:t>
            </a:r>
            <a:r>
              <a:rPr lang="en-US" sz="1800" b="1" dirty="0">
                <a:solidFill>
                  <a:srgbClr val="FF0000"/>
                </a:solidFill>
                <a:latin typeface="Courier New" charset="0"/>
              </a:rPr>
              <a:t>Employee</a:t>
            </a:r>
            <a:r>
              <a:rPr lang="en-US" sz="1800" b="1" dirty="0">
                <a:latin typeface="Courier New" charset="0"/>
              </a:rPr>
              <a:t> &lt;&gt;</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eax,TYPE</a:t>
            </a:r>
            <a:r>
              <a:rPr lang="en-US" sz="1800" b="1" dirty="0">
                <a:latin typeface="Courier New" charset="0"/>
              </a:rPr>
              <a:t> Employee 		; 57</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eax,SIZEOF</a:t>
            </a:r>
            <a:r>
              <a:rPr lang="en-US" sz="1800" b="1" dirty="0">
                <a:latin typeface="Courier New" charset="0"/>
              </a:rPr>
              <a:t> Employee 		; 57</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eax,SIZEOF</a:t>
            </a:r>
            <a:r>
              <a:rPr lang="en-US" sz="1800" b="1" dirty="0">
                <a:latin typeface="Courier New" charset="0"/>
              </a:rPr>
              <a:t> worker 		; 57</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eax,TYPE</a:t>
            </a:r>
            <a:r>
              <a:rPr lang="en-US" sz="1800" b="1" dirty="0">
                <a:latin typeface="Courier New" charset="0"/>
              </a:rPr>
              <a:t> </a:t>
            </a:r>
            <a:r>
              <a:rPr lang="en-US" sz="1800" b="1" dirty="0" err="1">
                <a:latin typeface="Courier New" charset="0"/>
              </a:rPr>
              <a:t>Employee.SalaryHistory</a:t>
            </a:r>
            <a:r>
              <a:rPr lang="en-US" sz="1800" b="1" dirty="0">
                <a:latin typeface="Courier New" charset="0"/>
              </a:rPr>
              <a:t> 	</a:t>
            </a:r>
            <a:r>
              <a:rPr lang="en-US" sz="1800" b="1" dirty="0" smtClean="0">
                <a:latin typeface="Courier New" charset="0"/>
              </a:rPr>
              <a:t>   ; </a:t>
            </a:r>
            <a:r>
              <a:rPr lang="en-US" sz="1800" b="1" dirty="0">
                <a:latin typeface="Courier New" charset="0"/>
              </a:rPr>
              <a:t>4</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eax,LENGTHOF</a:t>
            </a:r>
            <a:r>
              <a:rPr lang="en-US" sz="1800" b="1" dirty="0">
                <a:latin typeface="Courier New" charset="0"/>
              </a:rPr>
              <a:t> </a:t>
            </a:r>
            <a:r>
              <a:rPr lang="en-US" sz="1800" b="1" dirty="0" err="1">
                <a:latin typeface="Courier New" charset="0"/>
              </a:rPr>
              <a:t>Employee.SalaryHistory</a:t>
            </a:r>
            <a:r>
              <a:rPr lang="en-US" sz="1800" b="1" dirty="0">
                <a:latin typeface="Courier New" charset="0"/>
              </a:rPr>
              <a:t> 	; 4</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eax,SIZEOF</a:t>
            </a:r>
            <a:r>
              <a:rPr lang="en-US" sz="1800" b="1" dirty="0">
                <a:latin typeface="Courier New" charset="0"/>
              </a:rPr>
              <a:t> </a:t>
            </a:r>
            <a:r>
              <a:rPr lang="en-US" sz="1800" b="1" dirty="0" err="1">
                <a:latin typeface="Courier New" charset="0"/>
              </a:rPr>
              <a:t>Employee.SalaryHistory</a:t>
            </a:r>
            <a:r>
              <a:rPr lang="en-US" sz="1800" b="1" dirty="0">
                <a:latin typeface="Courier New" charset="0"/>
              </a:rPr>
              <a:t> 	; 16</a:t>
            </a:r>
          </a:p>
        </p:txBody>
      </p:sp>
    </p:spTree>
    <p:extLst>
      <p:ext uri="{BB962C8B-B14F-4D97-AF65-F5344CB8AC3E}">
        <p14:creationId xmlns:p14="http://schemas.microsoft.com/office/powerpoint/2010/main" xmlns="" val="100307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spcBef>
                <a:spcPts val="1200"/>
              </a:spcBef>
            </a:pPr>
            <a:r>
              <a:rPr lang="en-US" sz="2800" b="1" dirty="0" smtClean="0"/>
              <a:t>Macros</a:t>
            </a:r>
          </a:p>
          <a:p>
            <a:pPr lvl="1">
              <a:spcBef>
                <a:spcPts val="1200"/>
              </a:spcBef>
            </a:pPr>
            <a:r>
              <a:rPr lang="en-US" dirty="0"/>
              <a:t>Introducing Macros</a:t>
            </a:r>
          </a:p>
          <a:p>
            <a:pPr lvl="1">
              <a:spcBef>
                <a:spcPts val="1200"/>
              </a:spcBef>
            </a:pPr>
            <a:r>
              <a:rPr lang="en-US" dirty="0"/>
              <a:t>Defining Macros</a:t>
            </a:r>
          </a:p>
          <a:p>
            <a:pPr lvl="1">
              <a:spcBef>
                <a:spcPts val="1200"/>
              </a:spcBef>
            </a:pPr>
            <a:r>
              <a:rPr lang="en-US" dirty="0"/>
              <a:t>Invoking </a:t>
            </a:r>
            <a:r>
              <a:rPr lang="en-US" dirty="0" smtClean="0"/>
              <a:t>Macros</a:t>
            </a:r>
          </a:p>
          <a:p>
            <a:pPr>
              <a:spcBef>
                <a:spcPts val="1200"/>
              </a:spcBef>
            </a:pPr>
            <a:r>
              <a:rPr lang="en-US" b="1" dirty="0" smtClean="0"/>
              <a:t>Windows 32 Console Programming</a:t>
            </a:r>
            <a:endParaRPr lang="en-US" b="1" dirty="0"/>
          </a:p>
          <a:p>
            <a:pPr lvl="1">
              <a:lnSpc>
                <a:spcPct val="90000"/>
              </a:lnSpc>
              <a:spcBef>
                <a:spcPts val="1200"/>
              </a:spcBef>
            </a:pPr>
            <a:r>
              <a:rPr lang="en-US" dirty="0"/>
              <a:t>Background Information</a:t>
            </a:r>
          </a:p>
          <a:p>
            <a:pPr lvl="2">
              <a:lnSpc>
                <a:spcPct val="90000"/>
              </a:lnSpc>
              <a:spcBef>
                <a:spcPts val="1200"/>
              </a:spcBef>
            </a:pPr>
            <a:r>
              <a:rPr lang="en-US" sz="2400" dirty="0"/>
              <a:t>Win32 Console Programs</a:t>
            </a:r>
          </a:p>
          <a:p>
            <a:pPr lvl="2">
              <a:lnSpc>
                <a:spcPct val="90000"/>
              </a:lnSpc>
              <a:spcBef>
                <a:spcPts val="1200"/>
              </a:spcBef>
            </a:pPr>
            <a:r>
              <a:rPr lang="en-US" sz="2400" dirty="0"/>
              <a:t>API and SDK</a:t>
            </a:r>
          </a:p>
          <a:p>
            <a:pPr lvl="2">
              <a:lnSpc>
                <a:spcPct val="90000"/>
              </a:lnSpc>
              <a:spcBef>
                <a:spcPts val="1200"/>
              </a:spcBef>
            </a:pPr>
            <a:r>
              <a:rPr lang="en-US" sz="2400" dirty="0"/>
              <a:t>Windows Data Types</a:t>
            </a:r>
          </a:p>
          <a:p>
            <a:pPr lvl="2">
              <a:lnSpc>
                <a:spcPct val="90000"/>
              </a:lnSpc>
              <a:spcBef>
                <a:spcPts val="1200"/>
              </a:spcBef>
            </a:pPr>
            <a:r>
              <a:rPr lang="en-US" sz="2400" dirty="0"/>
              <a:t>Standard Console Handles</a:t>
            </a:r>
          </a:p>
          <a:p>
            <a:pPr lvl="1">
              <a:lnSpc>
                <a:spcPct val="90000"/>
              </a:lnSpc>
              <a:spcBef>
                <a:spcPts val="1200"/>
              </a:spcBef>
            </a:pPr>
            <a:r>
              <a:rPr lang="en-US" dirty="0"/>
              <a:t>Console Input</a:t>
            </a:r>
          </a:p>
          <a:p>
            <a:pPr lvl="1">
              <a:lnSpc>
                <a:spcPct val="90000"/>
              </a:lnSpc>
              <a:spcBef>
                <a:spcPts val="1200"/>
              </a:spcBef>
            </a:pPr>
            <a:r>
              <a:rPr lang="en-US" dirty="0"/>
              <a:t>Console </a:t>
            </a:r>
            <a:r>
              <a:rPr lang="en-US" dirty="0" smtClean="0"/>
              <a:t>Output</a:t>
            </a:r>
            <a:endParaRPr lang="en-US" sz="2800" dirty="0" smtClean="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Introducing Macros</a:t>
            </a:r>
          </a:p>
        </p:txBody>
      </p:sp>
      <p:sp>
        <p:nvSpPr>
          <p:cNvPr id="89091" name="Rectangle 3"/>
          <p:cNvSpPr>
            <a:spLocks noGrp="1" noChangeArrowheads="1"/>
          </p:cNvSpPr>
          <p:nvPr>
            <p:ph type="body" idx="1"/>
          </p:nvPr>
        </p:nvSpPr>
        <p:spPr>
          <a:xfrm>
            <a:off x="609600" y="1447799"/>
            <a:ext cx="7924800" cy="4752975"/>
          </a:xfrm>
        </p:spPr>
        <p:txBody>
          <a:bodyPr/>
          <a:lstStyle/>
          <a:p>
            <a:pPr>
              <a:spcBef>
                <a:spcPts val="2000"/>
              </a:spcBef>
            </a:pPr>
            <a:r>
              <a:rPr lang="en-US" dirty="0"/>
              <a:t>A </a:t>
            </a:r>
            <a:r>
              <a:rPr lang="en-US" dirty="0">
                <a:solidFill>
                  <a:schemeClr val="tx2"/>
                </a:solidFill>
              </a:rPr>
              <a:t>macro</a:t>
            </a:r>
            <a:r>
              <a:rPr lang="en-US" baseline="30000" dirty="0">
                <a:solidFill>
                  <a:schemeClr val="tx2"/>
                </a:solidFill>
              </a:rPr>
              <a:t>1</a:t>
            </a:r>
            <a:r>
              <a:rPr lang="en-US" dirty="0"/>
              <a:t> is a named block of assembly language statements. </a:t>
            </a:r>
          </a:p>
          <a:p>
            <a:pPr>
              <a:spcBef>
                <a:spcPts val="2000"/>
              </a:spcBef>
            </a:pPr>
            <a:r>
              <a:rPr lang="en-US" dirty="0"/>
              <a:t>Once defined, it can be invoked (called) one or more times.</a:t>
            </a:r>
          </a:p>
          <a:p>
            <a:pPr>
              <a:spcBef>
                <a:spcPts val="2000"/>
              </a:spcBef>
            </a:pPr>
            <a:r>
              <a:rPr lang="en-US" dirty="0"/>
              <a:t>During the assembler's </a:t>
            </a:r>
            <a:r>
              <a:rPr lang="en-US" dirty="0">
                <a:solidFill>
                  <a:schemeClr val="tx2"/>
                </a:solidFill>
              </a:rPr>
              <a:t>preprocessing step</a:t>
            </a:r>
            <a:r>
              <a:rPr lang="en-US" dirty="0"/>
              <a:t>, each macro call is expanded into a copy of the macro.</a:t>
            </a:r>
          </a:p>
          <a:p>
            <a:pPr>
              <a:spcBef>
                <a:spcPts val="2000"/>
              </a:spcBef>
            </a:pPr>
            <a:r>
              <a:rPr lang="en-US" dirty="0"/>
              <a:t>The expanded code is passed to the </a:t>
            </a:r>
            <a:r>
              <a:rPr lang="en-US" dirty="0">
                <a:solidFill>
                  <a:schemeClr val="tx2"/>
                </a:solidFill>
              </a:rPr>
              <a:t>assembly step</a:t>
            </a:r>
            <a:r>
              <a:rPr lang="en-US" dirty="0"/>
              <a:t>, where it is checked for correctness.</a:t>
            </a:r>
          </a:p>
        </p:txBody>
      </p:sp>
      <p:sp>
        <p:nvSpPr>
          <p:cNvPr id="89092" name="Text Box 4"/>
          <p:cNvSpPr txBox="1">
            <a:spLocks noChangeArrowheads="1"/>
          </p:cNvSpPr>
          <p:nvPr/>
        </p:nvSpPr>
        <p:spPr bwMode="auto">
          <a:xfrm>
            <a:off x="558421" y="6195088"/>
            <a:ext cx="6934200"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400" baseline="30000" dirty="0"/>
              <a:t>1</a:t>
            </a:r>
            <a:r>
              <a:rPr lang="en-US" sz="2400" dirty="0"/>
              <a:t>Also called a</a:t>
            </a:r>
            <a:r>
              <a:rPr lang="en-US" sz="2400" dirty="0">
                <a:solidFill>
                  <a:schemeClr val="tx2"/>
                </a:solidFill>
              </a:rPr>
              <a:t> macro procedure.</a:t>
            </a:r>
            <a:endParaRPr lang="en-US" sz="2400" baseline="30000" dirty="0">
              <a:solidFill>
                <a:schemeClr val="tx2"/>
              </a:solidFill>
            </a:endParaRPr>
          </a:p>
        </p:txBody>
      </p:sp>
    </p:spTree>
    <p:extLst>
      <p:ext uri="{BB962C8B-B14F-4D97-AF65-F5344CB8AC3E}">
        <p14:creationId xmlns:p14="http://schemas.microsoft.com/office/powerpoint/2010/main" xmlns="" val="27991914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Defining Macros</a:t>
            </a:r>
          </a:p>
        </p:txBody>
      </p:sp>
      <p:sp>
        <p:nvSpPr>
          <p:cNvPr id="90115" name="Rectangle 3"/>
          <p:cNvSpPr>
            <a:spLocks noGrp="1" noChangeArrowheads="1"/>
          </p:cNvSpPr>
          <p:nvPr>
            <p:ph type="body" idx="1"/>
          </p:nvPr>
        </p:nvSpPr>
        <p:spPr>
          <a:xfrm>
            <a:off x="685800" y="1143000"/>
            <a:ext cx="7772400" cy="2971800"/>
          </a:xfrm>
        </p:spPr>
        <p:txBody>
          <a:bodyPr/>
          <a:lstStyle/>
          <a:p>
            <a:pPr>
              <a:spcBef>
                <a:spcPct val="50000"/>
              </a:spcBef>
              <a:buClrTx/>
            </a:pPr>
            <a:r>
              <a:rPr lang="en-US" sz="2500" dirty="0"/>
              <a:t>A macro must be defined before it can be used.</a:t>
            </a:r>
          </a:p>
          <a:p>
            <a:pPr>
              <a:spcBef>
                <a:spcPct val="50000"/>
              </a:spcBef>
              <a:buClrTx/>
            </a:pPr>
            <a:r>
              <a:rPr lang="en-US" sz="2500" dirty="0"/>
              <a:t>Parameters are optional.</a:t>
            </a:r>
          </a:p>
          <a:p>
            <a:pPr>
              <a:spcBef>
                <a:spcPct val="50000"/>
              </a:spcBef>
              <a:buClrTx/>
            </a:pPr>
            <a:r>
              <a:rPr lang="en-US" sz="2500" dirty="0"/>
              <a:t>Each parameter follows the rules for identifiers. It is a string that is assigned a value when the macro is invoked. </a:t>
            </a:r>
          </a:p>
          <a:p>
            <a:pPr>
              <a:spcBef>
                <a:spcPct val="50000"/>
              </a:spcBef>
              <a:buClrTx/>
            </a:pPr>
            <a:r>
              <a:rPr lang="en-US" sz="2500" dirty="0"/>
              <a:t>Syntax:</a:t>
            </a:r>
            <a:endParaRPr lang="en-US" sz="2800" dirty="0"/>
          </a:p>
        </p:txBody>
      </p:sp>
      <p:sp>
        <p:nvSpPr>
          <p:cNvPr id="90116" name="Text Box 4"/>
          <p:cNvSpPr txBox="1">
            <a:spLocks noChangeArrowheads="1"/>
          </p:cNvSpPr>
          <p:nvPr/>
        </p:nvSpPr>
        <p:spPr bwMode="auto">
          <a:xfrm>
            <a:off x="1143000" y="4959697"/>
            <a:ext cx="7162800" cy="1384995"/>
          </a:xfrm>
          <a:prstGeom prst="rect">
            <a:avLst/>
          </a:prstGeom>
          <a:noFill/>
          <a:ln w="9525">
            <a:solidFill>
              <a:srgbClr val="000000"/>
            </a:solidFill>
            <a:miter lim="800000"/>
            <a:headEnd/>
            <a:tailEnd/>
          </a:ln>
          <a:effectLst/>
        </p:spPr>
        <p:txBody>
          <a:bodyPr wrap="square" tIns="137160" bIns="137160">
            <a:spAutoFit/>
          </a:bodyPr>
          <a:lstStyle>
            <a:lvl1pPr>
              <a:tabLst>
                <a:tab pos="457200" algn="l"/>
              </a:tabLst>
              <a:defRPr sz="2400">
                <a:solidFill>
                  <a:schemeClr val="tx1"/>
                </a:solidFill>
                <a:latin typeface="Times New Roman" pitchFamily="18" charset="0"/>
              </a:defRPr>
            </a:lvl1pPr>
            <a:lvl2pPr>
              <a:tabLst>
                <a:tab pos="457200" algn="l"/>
              </a:tabLst>
              <a:defRPr sz="2400">
                <a:solidFill>
                  <a:schemeClr val="tx1"/>
                </a:solidFill>
                <a:latin typeface="Times New Roman" pitchFamily="18" charset="0"/>
              </a:defRPr>
            </a:lvl2pPr>
            <a:lvl3pPr>
              <a:tabLst>
                <a:tab pos="457200" algn="l"/>
              </a:tabLst>
              <a:defRPr sz="2400">
                <a:solidFill>
                  <a:schemeClr val="tx1"/>
                </a:solidFill>
                <a:latin typeface="Times New Roman" pitchFamily="18" charset="0"/>
              </a:defRPr>
            </a:lvl3pPr>
            <a:lvl4pPr>
              <a:tabLst>
                <a:tab pos="457200" algn="l"/>
              </a:tabLst>
              <a:defRPr sz="2400">
                <a:solidFill>
                  <a:schemeClr val="tx1"/>
                </a:solidFill>
                <a:latin typeface="Times New Roman" pitchFamily="18" charset="0"/>
              </a:defRPr>
            </a:lvl4pPr>
            <a:lvl5pPr>
              <a:tabLst>
                <a:tab pos="457200" algn="l"/>
              </a:tabLst>
              <a:defRPr sz="2400">
                <a:solidFill>
                  <a:schemeClr val="tx1"/>
                </a:solidFill>
                <a:latin typeface="Times New Roman" pitchFamily="18" charset="0"/>
              </a:defRPr>
            </a:lvl5pPr>
            <a:lvl6pPr fontAlgn="base">
              <a:spcBef>
                <a:spcPct val="0"/>
              </a:spcBef>
              <a:spcAft>
                <a:spcPct val="0"/>
              </a:spcAft>
              <a:tabLst>
                <a:tab pos="457200" algn="l"/>
              </a:tabLst>
              <a:defRPr sz="2400">
                <a:solidFill>
                  <a:schemeClr val="tx1"/>
                </a:solidFill>
                <a:latin typeface="Times New Roman" pitchFamily="18" charset="0"/>
              </a:defRPr>
            </a:lvl6pPr>
            <a:lvl7pPr fontAlgn="base">
              <a:spcBef>
                <a:spcPct val="0"/>
              </a:spcBef>
              <a:spcAft>
                <a:spcPct val="0"/>
              </a:spcAft>
              <a:tabLst>
                <a:tab pos="457200" algn="l"/>
              </a:tabLst>
              <a:defRPr sz="2400">
                <a:solidFill>
                  <a:schemeClr val="tx1"/>
                </a:solidFill>
                <a:latin typeface="Times New Roman" pitchFamily="18" charset="0"/>
              </a:defRPr>
            </a:lvl7pPr>
            <a:lvl8pPr fontAlgn="base">
              <a:spcBef>
                <a:spcPct val="0"/>
              </a:spcBef>
              <a:spcAft>
                <a:spcPct val="0"/>
              </a:spcAft>
              <a:tabLst>
                <a:tab pos="457200" algn="l"/>
              </a:tabLst>
              <a:defRPr sz="2400">
                <a:solidFill>
                  <a:schemeClr val="tx1"/>
                </a:solidFill>
                <a:latin typeface="Times New Roman" pitchFamily="18" charset="0"/>
              </a:defRPr>
            </a:lvl8pPr>
            <a:lvl9pPr fontAlgn="base">
              <a:spcBef>
                <a:spcPct val="0"/>
              </a:spcBef>
              <a:spcAft>
                <a:spcPct val="0"/>
              </a:spcAft>
              <a:tabLst>
                <a:tab pos="457200" algn="l"/>
              </a:tabLst>
              <a:defRPr sz="2400">
                <a:solidFill>
                  <a:schemeClr val="tx1"/>
                </a:solidFill>
                <a:latin typeface="Times New Roman" pitchFamily="18" charset="0"/>
              </a:defRPr>
            </a:lvl9pPr>
          </a:lstStyle>
          <a:p>
            <a:pPr>
              <a:spcBef>
                <a:spcPct val="50000"/>
              </a:spcBef>
            </a:pPr>
            <a:r>
              <a:rPr lang="en-US" sz="1800" b="1" i="1" dirty="0" err="1">
                <a:latin typeface="Courier New" pitchFamily="49" charset="0"/>
                <a:cs typeface="Courier New" pitchFamily="49" charset="0"/>
              </a:rPr>
              <a:t>macroname</a:t>
            </a:r>
            <a:r>
              <a:rPr lang="en-US" sz="1800" b="1" dirty="0">
                <a:latin typeface="Courier New" pitchFamily="49" charset="0"/>
                <a:cs typeface="Courier New" pitchFamily="49" charset="0"/>
              </a:rPr>
              <a:t> MACRO [</a:t>
            </a:r>
            <a:r>
              <a:rPr lang="en-US" sz="1800" b="1" i="1" dirty="0">
                <a:latin typeface="Courier New" pitchFamily="49" charset="0"/>
                <a:cs typeface="Courier New" pitchFamily="49" charset="0"/>
              </a:rPr>
              <a:t>parameter-1, parameter-2,...</a:t>
            </a:r>
            <a:r>
              <a:rPr lang="en-US" sz="1800" b="1" dirty="0">
                <a:latin typeface="Courier New" pitchFamily="49" charset="0"/>
                <a:cs typeface="Courier New" pitchFamily="49" charset="0"/>
              </a:rPr>
              <a:t>]</a:t>
            </a:r>
          </a:p>
          <a:p>
            <a:pPr>
              <a:spcBef>
                <a:spcPct val="50000"/>
              </a:spcBef>
            </a:pPr>
            <a:r>
              <a:rPr lang="en-US" sz="1800" b="1" i="1" dirty="0">
                <a:latin typeface="Courier New" pitchFamily="49" charset="0"/>
                <a:cs typeface="Courier New" pitchFamily="49" charset="0"/>
              </a:rPr>
              <a:t>	</a:t>
            </a:r>
            <a:r>
              <a:rPr lang="en-US" sz="1800" b="1" i="1" dirty="0" smtClean="0">
                <a:latin typeface="Courier New" pitchFamily="49" charset="0"/>
                <a:cs typeface="Courier New" pitchFamily="49" charset="0"/>
              </a:rPr>
              <a:t>statement-list</a:t>
            </a:r>
            <a:endParaRPr lang="en-US" sz="1800" b="1" i="1" dirty="0">
              <a:latin typeface="Courier New" pitchFamily="49" charset="0"/>
              <a:cs typeface="Courier New" pitchFamily="49" charset="0"/>
            </a:endParaRPr>
          </a:p>
          <a:p>
            <a:pPr>
              <a:spcBef>
                <a:spcPct val="50000"/>
              </a:spcBef>
            </a:pPr>
            <a:r>
              <a:rPr lang="en-US" sz="1800" b="1" dirty="0">
                <a:latin typeface="Courier New" pitchFamily="49" charset="0"/>
                <a:cs typeface="Courier New" pitchFamily="49" charset="0"/>
              </a:rPr>
              <a:t>ENDM</a:t>
            </a:r>
          </a:p>
        </p:txBody>
      </p:sp>
    </p:spTree>
    <p:extLst>
      <p:ext uri="{BB962C8B-B14F-4D97-AF65-F5344CB8AC3E}">
        <p14:creationId xmlns:p14="http://schemas.microsoft.com/office/powerpoint/2010/main" xmlns="" val="37146684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err="1" smtClean="0"/>
              <a:t>clearRegs</a:t>
            </a:r>
            <a:r>
              <a:rPr lang="en-US" dirty="0" smtClean="0"/>
              <a:t> </a:t>
            </a:r>
            <a:r>
              <a:rPr lang="en-US" dirty="0"/>
              <a:t>Macro Example</a:t>
            </a:r>
          </a:p>
        </p:txBody>
      </p:sp>
      <p:sp>
        <p:nvSpPr>
          <p:cNvPr id="129027" name="Text Box 3"/>
          <p:cNvSpPr txBox="1">
            <a:spLocks noChangeArrowheads="1"/>
          </p:cNvSpPr>
          <p:nvPr/>
        </p:nvSpPr>
        <p:spPr bwMode="auto">
          <a:xfrm>
            <a:off x="990600" y="2133600"/>
            <a:ext cx="70866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sz="1800" b="1" dirty="0" err="1" smtClean="0">
                <a:latin typeface="Courier New" pitchFamily="49" charset="0"/>
              </a:rPr>
              <a:t>clearRegs</a:t>
            </a:r>
            <a:r>
              <a:rPr lang="en-US" sz="1800" b="1" dirty="0" smtClean="0">
                <a:latin typeface="Courier New" pitchFamily="49" charset="0"/>
              </a:rPr>
              <a:t> </a:t>
            </a:r>
            <a:r>
              <a:rPr lang="en-US" sz="1800" b="1" dirty="0">
                <a:latin typeface="Courier New" pitchFamily="49" charset="0"/>
              </a:rPr>
              <a:t>MACRO	; define the macro</a:t>
            </a:r>
          </a:p>
          <a:p>
            <a:pPr>
              <a:lnSpc>
                <a:spcPct val="50000"/>
              </a:lnSpc>
              <a:spcBef>
                <a:spcPct val="50000"/>
              </a:spcBef>
            </a:pPr>
            <a:r>
              <a:rPr lang="en-US" sz="1800" b="1" dirty="0">
                <a:latin typeface="Courier New" pitchFamily="49" charset="0"/>
              </a:rPr>
              <a:t>	</a:t>
            </a:r>
            <a:r>
              <a:rPr lang="en-US" sz="1800" b="1" dirty="0" err="1" smtClean="0">
                <a:latin typeface="Courier New" pitchFamily="49" charset="0"/>
              </a:rPr>
              <a:t>xor</a:t>
            </a:r>
            <a:r>
              <a:rPr lang="en-US" sz="1800" b="1" dirty="0" smtClean="0">
                <a:latin typeface="Courier New" pitchFamily="49" charset="0"/>
              </a:rPr>
              <a:t> </a:t>
            </a:r>
            <a:r>
              <a:rPr lang="en-US" sz="1800" b="1" dirty="0" err="1" smtClean="0">
                <a:latin typeface="Courier New" pitchFamily="49" charset="0"/>
              </a:rPr>
              <a:t>eax,eax</a:t>
            </a:r>
            <a:endParaRPr lang="en-US" sz="1800" b="1" dirty="0">
              <a:latin typeface="Courier New" pitchFamily="49" charset="0"/>
            </a:endParaRPr>
          </a:p>
          <a:p>
            <a:pPr>
              <a:lnSpc>
                <a:spcPct val="50000"/>
              </a:lnSpc>
              <a:spcBef>
                <a:spcPct val="50000"/>
              </a:spcBef>
            </a:pPr>
            <a:r>
              <a:rPr lang="en-US" sz="1800" b="1" dirty="0" smtClean="0">
                <a:latin typeface="Courier New" pitchFamily="49" charset="0"/>
              </a:rPr>
              <a:t>	</a:t>
            </a:r>
            <a:r>
              <a:rPr lang="en-US" sz="1800" b="1" dirty="0" err="1" smtClean="0">
                <a:latin typeface="Courier New" pitchFamily="49" charset="0"/>
              </a:rPr>
              <a:t>xor</a:t>
            </a:r>
            <a:r>
              <a:rPr lang="en-US" sz="1800" b="1" dirty="0" smtClean="0">
                <a:latin typeface="Courier New" pitchFamily="49" charset="0"/>
              </a:rPr>
              <a:t> </a:t>
            </a:r>
            <a:r>
              <a:rPr lang="en-US" sz="1800" b="1" dirty="0" err="1" smtClean="0">
                <a:latin typeface="Courier New" pitchFamily="49" charset="0"/>
              </a:rPr>
              <a:t>ebx,ebx</a:t>
            </a:r>
            <a:endParaRPr lang="en-US" sz="1800" b="1" dirty="0" smtClean="0">
              <a:latin typeface="Courier New" pitchFamily="49" charset="0"/>
            </a:endParaRPr>
          </a:p>
          <a:p>
            <a:pPr>
              <a:lnSpc>
                <a:spcPct val="50000"/>
              </a:lnSpc>
              <a:spcBef>
                <a:spcPct val="50000"/>
              </a:spcBef>
            </a:pPr>
            <a:r>
              <a:rPr lang="en-US" sz="1800" b="1" dirty="0">
                <a:latin typeface="Courier New" pitchFamily="49" charset="0"/>
              </a:rPr>
              <a:t>	</a:t>
            </a:r>
            <a:r>
              <a:rPr lang="en-US" sz="1800" b="1" dirty="0" err="1" smtClean="0">
                <a:latin typeface="Courier New" pitchFamily="49" charset="0"/>
              </a:rPr>
              <a:t>xor</a:t>
            </a:r>
            <a:r>
              <a:rPr lang="en-US" sz="1800" b="1" dirty="0" smtClean="0">
                <a:latin typeface="Courier New" pitchFamily="49" charset="0"/>
              </a:rPr>
              <a:t> </a:t>
            </a:r>
            <a:r>
              <a:rPr lang="en-US" sz="1800" b="1" dirty="0" err="1" smtClean="0">
                <a:latin typeface="Courier New" pitchFamily="49" charset="0"/>
              </a:rPr>
              <a:t>ecx,ecx</a:t>
            </a:r>
            <a:endParaRPr lang="en-US" sz="1800" b="1" dirty="0" smtClean="0">
              <a:latin typeface="Courier New" pitchFamily="49" charset="0"/>
            </a:endParaRPr>
          </a:p>
          <a:p>
            <a:pPr>
              <a:lnSpc>
                <a:spcPct val="50000"/>
              </a:lnSpc>
              <a:spcBef>
                <a:spcPct val="50000"/>
              </a:spcBef>
            </a:pPr>
            <a:r>
              <a:rPr lang="en-US" sz="1800" b="1" dirty="0" smtClean="0">
                <a:latin typeface="Courier New" pitchFamily="49" charset="0"/>
              </a:rPr>
              <a:t>ENDM</a:t>
            </a:r>
            <a:endParaRPr lang="en-US" sz="1800" b="1" dirty="0">
              <a:latin typeface="Courier New" pitchFamily="49" charset="0"/>
            </a:endParaRPr>
          </a:p>
          <a:p>
            <a:pPr>
              <a:lnSpc>
                <a:spcPct val="50000"/>
              </a:lnSpc>
              <a:spcBef>
                <a:spcPct val="50000"/>
              </a:spcBef>
            </a:pPr>
            <a:r>
              <a:rPr lang="en-US" sz="1800" b="1" dirty="0">
                <a:latin typeface="Courier New" pitchFamily="49" charset="0"/>
              </a:rPr>
              <a:t>.data</a:t>
            </a:r>
          </a:p>
          <a:p>
            <a:pPr>
              <a:lnSpc>
                <a:spcPct val="50000"/>
              </a:lnSpc>
              <a:spcBef>
                <a:spcPct val="50000"/>
              </a:spcBef>
            </a:pPr>
            <a:endParaRPr lang="en-US" sz="1800" b="1" dirty="0">
              <a:latin typeface="Courier New" pitchFamily="49" charset="0"/>
            </a:endParaRPr>
          </a:p>
          <a:p>
            <a:pPr>
              <a:lnSpc>
                <a:spcPct val="50000"/>
              </a:lnSpc>
              <a:spcBef>
                <a:spcPct val="50000"/>
              </a:spcBef>
            </a:pPr>
            <a:r>
              <a:rPr lang="en-US" sz="1800" b="1" dirty="0">
                <a:latin typeface="Courier New" pitchFamily="49" charset="0"/>
              </a:rPr>
              <a:t>.code</a:t>
            </a:r>
          </a:p>
          <a:p>
            <a:pPr>
              <a:lnSpc>
                <a:spcPct val="50000"/>
              </a:lnSpc>
              <a:spcBef>
                <a:spcPct val="50000"/>
              </a:spcBef>
            </a:pPr>
            <a:r>
              <a:rPr lang="en-US" sz="1800" b="1" dirty="0" err="1" smtClean="0">
                <a:latin typeface="Courier New" pitchFamily="49" charset="0"/>
              </a:rPr>
              <a:t>clearRegs</a:t>
            </a:r>
            <a:r>
              <a:rPr lang="en-US" sz="1800" b="1" dirty="0">
                <a:latin typeface="Courier New" pitchFamily="49" charset="0"/>
              </a:rPr>
              <a:t>	; invoke the macro</a:t>
            </a:r>
          </a:p>
        </p:txBody>
      </p:sp>
      <p:sp>
        <p:nvSpPr>
          <p:cNvPr id="129028" name="Text Box 4"/>
          <p:cNvSpPr txBox="1">
            <a:spLocks noChangeArrowheads="1"/>
          </p:cNvSpPr>
          <p:nvPr/>
        </p:nvSpPr>
        <p:spPr bwMode="auto">
          <a:xfrm>
            <a:off x="762000" y="1295400"/>
            <a:ext cx="76962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000" dirty="0">
                <a:latin typeface="Arial" pitchFamily="34" charset="0"/>
                <a:cs typeface="Arial" pitchFamily="34" charset="0"/>
              </a:rPr>
              <a:t>This is how you define and invoke a simple macro.</a:t>
            </a:r>
          </a:p>
        </p:txBody>
      </p:sp>
      <p:sp>
        <p:nvSpPr>
          <p:cNvPr id="129029" name="Text Box 5"/>
          <p:cNvSpPr txBox="1">
            <a:spLocks noChangeArrowheads="1"/>
          </p:cNvSpPr>
          <p:nvPr/>
        </p:nvSpPr>
        <p:spPr bwMode="auto">
          <a:xfrm>
            <a:off x="762000" y="5180084"/>
            <a:ext cx="73152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37160" bIns="137160">
            <a:spAutoFit/>
          </a:bodyPr>
          <a:lstStyle/>
          <a:p>
            <a:pPr>
              <a:spcBef>
                <a:spcPct val="50000"/>
              </a:spcBef>
            </a:pPr>
            <a:r>
              <a:rPr lang="en-US" sz="2000" dirty="0">
                <a:latin typeface="Arial" pitchFamily="34" charset="0"/>
                <a:cs typeface="Arial" pitchFamily="34" charset="0"/>
              </a:rPr>
              <a:t>The assembler will substitute </a:t>
            </a:r>
            <a:r>
              <a:rPr lang="en-US" sz="2000" dirty="0" smtClean="0">
                <a:latin typeface="Arial" pitchFamily="34" charset="0"/>
                <a:cs typeface="Arial" pitchFamily="34" charset="0"/>
              </a:rPr>
              <a:t> XOR instructions for “</a:t>
            </a:r>
            <a:r>
              <a:rPr lang="en-US" sz="2000" dirty="0" err="1" smtClean="0">
                <a:latin typeface="Arial" pitchFamily="34" charset="0"/>
                <a:cs typeface="Arial" pitchFamily="34" charset="0"/>
              </a:rPr>
              <a:t>clearRegs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7567881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17029</TotalTime>
  <Words>1599</Words>
  <Application>Microsoft Macintosh PowerPoint</Application>
  <PresentationFormat>On-screen Show (4:3)</PresentationFormat>
  <Paragraphs>371</Paragraphs>
  <Slides>36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VISIO</vt:lpstr>
      <vt:lpstr>CSC 221  Computer Organization and Assembly Language</vt:lpstr>
      <vt:lpstr>Lecture 27: Review</vt:lpstr>
      <vt:lpstr>Lecture 27: Review</vt:lpstr>
      <vt:lpstr>Lecture 27: Review</vt:lpstr>
      <vt:lpstr>Lecture 27: Review</vt:lpstr>
      <vt:lpstr>Lecture Outline</vt:lpstr>
      <vt:lpstr>Introducing Macros</vt:lpstr>
      <vt:lpstr>Defining Macros</vt:lpstr>
      <vt:lpstr>clearRegs Macro Example</vt:lpstr>
      <vt:lpstr>writeStr Macro</vt:lpstr>
      <vt:lpstr>Invoking Macros (1 of 2)</vt:lpstr>
      <vt:lpstr>Invoking Macros (2 of 2)</vt:lpstr>
      <vt:lpstr>WriteStr Macro  (1 of 2)</vt:lpstr>
      <vt:lpstr>WriteStr Macro (2 of 2)</vt:lpstr>
      <vt:lpstr>Invalid Argument</vt:lpstr>
      <vt:lpstr>Blank Argument</vt:lpstr>
      <vt:lpstr>Windows 32 Console Programming</vt:lpstr>
      <vt:lpstr>Win32 Console Programs</vt:lpstr>
      <vt:lpstr>Classifying Console Functions</vt:lpstr>
      <vt:lpstr>API and SDK</vt:lpstr>
      <vt:lpstr>Slide 21</vt:lpstr>
      <vt:lpstr>Handles</vt:lpstr>
      <vt:lpstr>Standard Console Handles</vt:lpstr>
      <vt:lpstr>GetStdHandle Function</vt:lpstr>
      <vt:lpstr>Win32 Console Functions </vt:lpstr>
      <vt:lpstr>Console Input</vt:lpstr>
      <vt:lpstr>Single-Character Input</vt:lpstr>
      <vt:lpstr>Excerpts from ReadChar (1 of 2)</vt:lpstr>
      <vt:lpstr>Excerpts from ReadChar  (2 of 2)</vt:lpstr>
      <vt:lpstr>Example: Read Characters and Print</vt:lpstr>
      <vt:lpstr>COORD and SMALL_RECT</vt:lpstr>
      <vt:lpstr>WriteConsole</vt:lpstr>
      <vt:lpstr>Example</vt:lpstr>
      <vt:lpstr>WriteConsoleOutputCharacter</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900</cp:revision>
  <dcterms:created xsi:type="dcterms:W3CDTF">2012-02-27T05:45:45Z</dcterms:created>
  <dcterms:modified xsi:type="dcterms:W3CDTF">2012-11-07T11:48:24Z</dcterms:modified>
</cp:coreProperties>
</file>