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642" r:id="rId3"/>
    <p:sldId id="365" r:id="rId4"/>
    <p:sldId id="788" r:id="rId5"/>
    <p:sldId id="733" r:id="rId6"/>
    <p:sldId id="734" r:id="rId7"/>
    <p:sldId id="784" r:id="rId8"/>
    <p:sldId id="785" r:id="rId9"/>
    <p:sldId id="790" r:id="rId10"/>
    <p:sldId id="786" r:id="rId11"/>
    <p:sldId id="787" r:id="rId12"/>
    <p:sldId id="735" r:id="rId13"/>
    <p:sldId id="736" r:id="rId14"/>
    <p:sldId id="737" r:id="rId15"/>
    <p:sldId id="738" r:id="rId16"/>
    <p:sldId id="739" r:id="rId17"/>
    <p:sldId id="740" r:id="rId18"/>
    <p:sldId id="741" r:id="rId19"/>
    <p:sldId id="742" r:id="rId20"/>
    <p:sldId id="743" r:id="rId21"/>
    <p:sldId id="744" r:id="rId22"/>
    <p:sldId id="745" r:id="rId23"/>
    <p:sldId id="746" r:id="rId24"/>
    <p:sldId id="747" r:id="rId25"/>
    <p:sldId id="748" r:id="rId26"/>
    <p:sldId id="749" r:id="rId27"/>
    <p:sldId id="750" r:id="rId28"/>
    <p:sldId id="751" r:id="rId29"/>
    <p:sldId id="752" r:id="rId30"/>
    <p:sldId id="753" r:id="rId31"/>
    <p:sldId id="754" r:id="rId32"/>
    <p:sldId id="755" r:id="rId33"/>
    <p:sldId id="757" r:id="rId34"/>
    <p:sldId id="758" r:id="rId35"/>
    <p:sldId id="759" r:id="rId36"/>
    <p:sldId id="761" r:id="rId37"/>
    <p:sldId id="762" r:id="rId38"/>
    <p:sldId id="763" r:id="rId39"/>
    <p:sldId id="764" r:id="rId40"/>
    <p:sldId id="765" r:id="rId41"/>
    <p:sldId id="766" r:id="rId42"/>
    <p:sldId id="767" r:id="rId43"/>
    <p:sldId id="768" r:id="rId44"/>
    <p:sldId id="769" r:id="rId45"/>
    <p:sldId id="772" r:id="rId46"/>
    <p:sldId id="773" r:id="rId47"/>
    <p:sldId id="495" r:id="rId48"/>
    <p:sldId id="789" r:id="rId49"/>
    <p:sldId id="56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38" autoAdjust="0"/>
    <p:restoredTop sz="99074" autoAdjust="0"/>
  </p:normalViewPr>
  <p:slideViewPr>
    <p:cSldViewPr>
      <p:cViewPr varScale="1">
        <p:scale>
          <a:sx n="45" d="100"/>
          <a:sy n="45" d="100"/>
        </p:scale>
        <p:origin x="-1344" y="-67"/>
      </p:cViewPr>
      <p:guideLst>
        <p:guide orient="horz" pos="4319"/>
        <p:guide pos="480"/>
      </p:guideLst>
    </p:cSldViewPr>
  </p:slideViewPr>
  <p:notesTextViewPr>
    <p:cViewPr>
      <p:scale>
        <a:sx n="100" d="100"/>
        <a:sy n="100" d="100"/>
      </p:scale>
      <p:origin x="0" y="0"/>
    </p:cViewPr>
  </p:notesTextViewPr>
  <p:sorterViewPr>
    <p:cViewPr>
      <p:scale>
        <a:sx n="66" d="100"/>
        <a:sy n="66" d="100"/>
      </p:scale>
      <p:origin x="0" y="204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11/10/2012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xmlns=""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47</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48</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11/10/2012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11/10/2012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11/10/2012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xmlns=""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11/10/2012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11/10/2012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11/10/2012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11/10/2012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11/10/2012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11/10/2012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11/10/2012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11/10/2012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0.v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1.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2.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8.v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9.v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0.v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1.v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2.v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29.xml.rels><?xml version="1.0" encoding="UTF-8" standalone="yes"?>
<Relationships xmlns="http://schemas.openxmlformats.org/package/2006/relationships"><Relationship Id="rId3" Type="http://schemas.openxmlformats.org/officeDocument/2006/relationships/hyperlink" Target="WriteColors.asm" TargetMode="External"/><Relationship Id="rId2" Type="http://schemas.openxmlformats.org/officeDocument/2006/relationships/slideLayout" Target="../slideLayouts/slideLayout6.xml"/><Relationship Id="rId1" Type="http://schemas.openxmlformats.org/officeDocument/2006/relationships/vmlDrawing" Target="../drawings/vmlDrawing27.v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0.v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1.vml"/></Relationships>
</file>

<file path=ppt/slides/_rels/slide34.xml.rels><?xml version="1.0" encoding="UTF-8" standalone="yes"?>
<Relationships xmlns="http://schemas.openxmlformats.org/package/2006/relationships"><Relationship Id="rId2" Type="http://schemas.openxmlformats.org/officeDocument/2006/relationships/hyperlink" Target="Timer.as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2.v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3.v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4.v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5.v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6.v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7.v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38.v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9.v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0.v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1.v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42.v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43.v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44.v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45.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267200"/>
            <a:ext cx="7924800" cy="2286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29</a:t>
            </a:r>
            <a:r>
              <a:rPr lang="en-US" sz="3600" b="1" dirty="0" smtClean="0">
                <a:solidFill>
                  <a:srgbClr val="000000"/>
                </a:solidFill>
                <a:latin typeface="Arial" pitchFamily="34" charset="0"/>
                <a:cs typeface="Arial" pitchFamily="34" charset="0"/>
              </a:rPr>
              <a:t>: </a:t>
            </a:r>
          </a:p>
          <a:p>
            <a:endParaRPr lang="en-US" sz="1100" b="1" dirty="0" smtClean="0">
              <a:solidFill>
                <a:srgbClr val="000000"/>
              </a:solidFill>
              <a:latin typeface="Arial" pitchFamily="34" charset="0"/>
              <a:cs typeface="Arial" pitchFamily="34" charset="0"/>
            </a:endParaRPr>
          </a:p>
          <a:p>
            <a:r>
              <a:rPr lang="en-US" sz="3600" b="1" dirty="0" smtClean="0"/>
              <a:t>Win32 Console Programming-02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err="1"/>
              <a:t>CreateFile</a:t>
            </a:r>
            <a:r>
              <a:rPr lang="en-US" dirty="0"/>
              <a:t> </a:t>
            </a:r>
            <a:r>
              <a:rPr lang="en-US" sz="2400" dirty="0" smtClean="0"/>
              <a:t>(4 </a:t>
            </a:r>
            <a:r>
              <a:rPr lang="en-US" sz="2400" dirty="0"/>
              <a:t>of 5)</a:t>
            </a:r>
          </a:p>
        </p:txBody>
      </p:sp>
      <p:sp>
        <p:nvSpPr>
          <p:cNvPr id="6" name="Rectangle 5"/>
          <p:cNvSpPr/>
          <p:nvPr/>
        </p:nvSpPr>
        <p:spPr>
          <a:xfrm>
            <a:off x="457200" y="1143000"/>
            <a:ext cx="8534400" cy="646331"/>
          </a:xfrm>
          <a:prstGeom prst="rect">
            <a:avLst/>
          </a:prstGeom>
        </p:spPr>
        <p:txBody>
          <a:bodyPr wrap="square">
            <a:spAutoFit/>
          </a:bodyPr>
          <a:lstStyle/>
          <a:p>
            <a:pPr marL="2422525" indent="-2422525">
              <a:spcBef>
                <a:spcPts val="1200"/>
              </a:spcBef>
            </a:pPr>
            <a:r>
              <a:rPr lang="en-US" i="1" dirty="0" err="1" smtClean="0">
                <a:solidFill>
                  <a:srgbClr val="0000FF"/>
                </a:solidFill>
                <a:latin typeface="Arial"/>
                <a:cs typeface="Arial"/>
              </a:rPr>
              <a:t>dwCreationDisposition</a:t>
            </a:r>
            <a:r>
              <a:rPr lang="en-US" dirty="0" smtClean="0">
                <a:latin typeface="Arial"/>
                <a:cs typeface="Arial"/>
              </a:rPr>
              <a:t>: </a:t>
            </a:r>
            <a:r>
              <a:rPr lang="en-US" dirty="0"/>
              <a:t>specifies which action to take on files that exist and which action to take when files do not exist. </a:t>
            </a:r>
          </a:p>
        </p:txBody>
      </p:sp>
      <p:pic>
        <p:nvPicPr>
          <p:cNvPr id="7" name="Picture 6" descr="Screen Shot 2012-11-09 at 10.12.17 PM.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 y="2209800"/>
            <a:ext cx="9144001" cy="4227506"/>
          </a:xfrm>
          <a:prstGeom prst="rect">
            <a:avLst/>
          </a:prstGeom>
        </p:spPr>
      </p:pic>
      <p:sp>
        <p:nvSpPr>
          <p:cNvPr id="2" name="Rectangle 1"/>
          <p:cNvSpPr/>
          <p:nvPr/>
        </p:nvSpPr>
        <p:spPr>
          <a:xfrm>
            <a:off x="4495800" y="2855906"/>
            <a:ext cx="3276600" cy="304800"/>
          </a:xfrm>
          <a:prstGeom prst="rect">
            <a:avLst/>
          </a:prstGeom>
          <a:solidFill>
            <a:schemeClr val="accent3">
              <a:lumMod val="40000"/>
              <a:lumOff val="60000"/>
              <a:alpha val="21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107238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err="1"/>
              <a:t>CreateFile</a:t>
            </a:r>
            <a:r>
              <a:rPr lang="en-US" dirty="0"/>
              <a:t> </a:t>
            </a:r>
            <a:r>
              <a:rPr lang="en-US" sz="2400" dirty="0" smtClean="0"/>
              <a:t>(5 </a:t>
            </a:r>
            <a:r>
              <a:rPr lang="en-US" sz="2400" dirty="0"/>
              <a:t>of 5)</a:t>
            </a:r>
          </a:p>
        </p:txBody>
      </p:sp>
      <p:sp>
        <p:nvSpPr>
          <p:cNvPr id="6" name="Rectangle 5"/>
          <p:cNvSpPr/>
          <p:nvPr/>
        </p:nvSpPr>
        <p:spPr>
          <a:xfrm>
            <a:off x="457200" y="1143000"/>
            <a:ext cx="8534400" cy="646331"/>
          </a:xfrm>
          <a:prstGeom prst="rect">
            <a:avLst/>
          </a:prstGeom>
        </p:spPr>
        <p:txBody>
          <a:bodyPr wrap="square">
            <a:spAutoFit/>
          </a:bodyPr>
          <a:lstStyle/>
          <a:p>
            <a:pPr marL="2422525" indent="-2422525">
              <a:spcBef>
                <a:spcPts val="1200"/>
              </a:spcBef>
            </a:pPr>
            <a:r>
              <a:rPr lang="en-US" i="1" dirty="0" err="1" smtClean="0">
                <a:solidFill>
                  <a:srgbClr val="008000"/>
                </a:solidFill>
                <a:latin typeface="Arial"/>
                <a:cs typeface="Arial"/>
              </a:rPr>
              <a:t>dwFlagsAndAttributes</a:t>
            </a:r>
            <a:r>
              <a:rPr lang="en-US" dirty="0" smtClean="0">
                <a:latin typeface="Arial"/>
                <a:cs typeface="Arial"/>
              </a:rPr>
              <a:t>: </a:t>
            </a:r>
            <a:r>
              <a:rPr lang="en-US" dirty="0" smtClean="0"/>
              <a:t>most commonly used Flags and Attributes are shown in the following table. </a:t>
            </a:r>
            <a:endParaRPr lang="en-US" dirty="0"/>
          </a:p>
        </p:txBody>
      </p:sp>
      <p:pic>
        <p:nvPicPr>
          <p:cNvPr id="3" name="Picture 2" descr="Screen Shot 2012-11-09 at 10.33.10 PM.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2213699"/>
            <a:ext cx="9144000" cy="2815501"/>
          </a:xfrm>
          <a:prstGeom prst="rect">
            <a:avLst/>
          </a:prstGeom>
        </p:spPr>
      </p:pic>
    </p:spTree>
    <p:extLst>
      <p:ext uri="{BB962C8B-B14F-4D97-AF65-F5344CB8AC3E}">
        <p14:creationId xmlns:p14="http://schemas.microsoft.com/office/powerpoint/2010/main" xmlns="" val="1722077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dirty="0"/>
              <a:t>CreateFile Examples</a:t>
            </a:r>
            <a:r>
              <a:rPr lang="en-US" sz="2400" dirty="0"/>
              <a:t>  (1 of 3)</a:t>
            </a:r>
          </a:p>
        </p:txBody>
      </p:sp>
      <p:sp>
        <p:nvSpPr>
          <p:cNvPr id="99331" name="Text Box 3"/>
          <p:cNvSpPr txBox="1">
            <a:spLocks noChangeArrowheads="1"/>
          </p:cNvSpPr>
          <p:nvPr/>
        </p:nvSpPr>
        <p:spPr bwMode="auto">
          <a:xfrm>
            <a:off x="685800" y="2133600"/>
            <a:ext cx="7848600" cy="2743200"/>
          </a:xfrm>
          <a:prstGeom prst="rect">
            <a:avLst/>
          </a:prstGeom>
          <a:solidFill>
            <a:srgbClr val="FFFFFF"/>
          </a:solidFill>
          <a:ln>
            <a:solidFill>
              <a:schemeClr val="tx1"/>
            </a:solidFill>
          </a:ln>
          <a:effectLst/>
          <a:extLst/>
        </p:spPr>
        <p:txBody>
          <a:bodyPr lIns="137160" tIns="182880" rIns="137160" bIns="182880"/>
          <a:lstStyle>
            <a:lvl1pPr>
              <a:tabLst>
                <a:tab pos="457200" algn="l"/>
                <a:tab pos="3481388" algn="l"/>
              </a:tabLst>
              <a:defRPr sz="2400">
                <a:solidFill>
                  <a:schemeClr val="tx1"/>
                </a:solidFill>
                <a:latin typeface="Times New Roman" charset="0"/>
                <a:ea typeface="ＭＳ Ｐゴシック" charset="0"/>
              </a:defRPr>
            </a:lvl1pPr>
            <a:lvl2pPr>
              <a:tabLst>
                <a:tab pos="457200" algn="l"/>
                <a:tab pos="3481388" algn="l"/>
              </a:tabLst>
              <a:defRPr sz="2400">
                <a:solidFill>
                  <a:schemeClr val="tx1"/>
                </a:solidFill>
                <a:latin typeface="Times New Roman" charset="0"/>
                <a:ea typeface="ＭＳ Ｐゴシック" charset="0"/>
              </a:defRPr>
            </a:lvl2pPr>
            <a:lvl3pPr>
              <a:tabLst>
                <a:tab pos="457200" algn="l"/>
                <a:tab pos="3481388" algn="l"/>
              </a:tabLst>
              <a:defRPr sz="2400">
                <a:solidFill>
                  <a:schemeClr val="tx1"/>
                </a:solidFill>
                <a:latin typeface="Times New Roman" charset="0"/>
                <a:ea typeface="ＭＳ Ｐゴシック" charset="0"/>
              </a:defRPr>
            </a:lvl3pPr>
            <a:lvl4pPr>
              <a:tabLst>
                <a:tab pos="457200" algn="l"/>
                <a:tab pos="3481388" algn="l"/>
              </a:tabLst>
              <a:defRPr sz="2400">
                <a:solidFill>
                  <a:schemeClr val="tx1"/>
                </a:solidFill>
                <a:latin typeface="Times New Roman" charset="0"/>
                <a:ea typeface="ＭＳ Ｐゴシック" charset="0"/>
              </a:defRPr>
            </a:lvl4pPr>
            <a:lvl5pPr>
              <a:tabLst>
                <a:tab pos="457200" algn="l"/>
                <a:tab pos="3481388"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481388"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481388"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481388"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481388" algn="l"/>
              </a:tabLst>
              <a:defRPr sz="2400">
                <a:solidFill>
                  <a:schemeClr val="tx1"/>
                </a:solidFill>
                <a:latin typeface="Times New Roman" charset="0"/>
                <a:ea typeface="ＭＳ Ｐゴシック" charset="0"/>
              </a:defRPr>
            </a:lvl9pPr>
          </a:lstStyle>
          <a:p>
            <a:r>
              <a:rPr lang="en-US" sz="1800" b="1" dirty="0">
                <a:solidFill>
                  <a:srgbClr val="000000"/>
                </a:solidFill>
                <a:latin typeface="Courier New" charset="0"/>
              </a:rPr>
              <a:t>INVOKE CreateFile,</a:t>
            </a:r>
          </a:p>
          <a:p>
            <a:r>
              <a:rPr lang="en-US" sz="1800" b="1" dirty="0">
                <a:solidFill>
                  <a:srgbClr val="000000"/>
                </a:solidFill>
                <a:latin typeface="Courier New" charset="0"/>
              </a:rPr>
              <a:t>	ADDR filename, 		; </a:t>
            </a:r>
            <a:r>
              <a:rPr lang="en-US" sz="1800" b="1" dirty="0" err="1">
                <a:solidFill>
                  <a:srgbClr val="000000"/>
                </a:solidFill>
                <a:latin typeface="Courier New" charset="0"/>
              </a:rPr>
              <a:t>ptr</a:t>
            </a:r>
            <a:r>
              <a:rPr lang="en-US" sz="1800" b="1" dirty="0">
                <a:solidFill>
                  <a:srgbClr val="000000"/>
                </a:solidFill>
                <a:latin typeface="Courier New" charset="0"/>
              </a:rPr>
              <a:t> to filename</a:t>
            </a:r>
          </a:p>
          <a:p>
            <a:r>
              <a:rPr lang="en-US" sz="1800" b="1" dirty="0">
                <a:solidFill>
                  <a:srgbClr val="000000"/>
                </a:solidFill>
                <a:latin typeface="Courier New" charset="0"/>
              </a:rPr>
              <a:t>	GENERIC_READ,		; access mode</a:t>
            </a:r>
          </a:p>
          <a:p>
            <a:r>
              <a:rPr lang="en-US" sz="1800" b="1" dirty="0">
                <a:solidFill>
                  <a:srgbClr val="000000"/>
                </a:solidFill>
                <a:latin typeface="Courier New" charset="0"/>
              </a:rPr>
              <a:t>	</a:t>
            </a:r>
            <a:r>
              <a:rPr lang="en-US" sz="1800" b="1" dirty="0" smtClean="0">
                <a:solidFill>
                  <a:srgbClr val="000000"/>
                </a:solidFill>
                <a:latin typeface="Courier New" charset="0"/>
              </a:rPr>
              <a:t>FILE_SHARE_READ,</a:t>
            </a:r>
            <a:r>
              <a:rPr lang="en-US" sz="1800" b="1" dirty="0">
                <a:solidFill>
                  <a:srgbClr val="000000"/>
                </a:solidFill>
                <a:latin typeface="Courier New" charset="0"/>
              </a:rPr>
              <a:t>		; share mode</a:t>
            </a:r>
          </a:p>
          <a:p>
            <a:r>
              <a:rPr lang="en-US" sz="1800" b="1" dirty="0">
                <a:solidFill>
                  <a:srgbClr val="000000"/>
                </a:solidFill>
                <a:latin typeface="Courier New" charset="0"/>
              </a:rPr>
              <a:t>	NULL,		; </a:t>
            </a:r>
            <a:r>
              <a:rPr lang="en-US" sz="1800" b="1" dirty="0" err="1">
                <a:solidFill>
                  <a:srgbClr val="000000"/>
                </a:solidFill>
                <a:latin typeface="Courier New" charset="0"/>
              </a:rPr>
              <a:t>ptr</a:t>
            </a:r>
            <a:r>
              <a:rPr lang="en-US" sz="1800" b="1" dirty="0">
                <a:solidFill>
                  <a:srgbClr val="000000"/>
                </a:solidFill>
                <a:latin typeface="Courier New" charset="0"/>
              </a:rPr>
              <a:t> to security attributes</a:t>
            </a:r>
          </a:p>
          <a:p>
            <a:r>
              <a:rPr lang="en-US" sz="1800" b="1" dirty="0">
                <a:solidFill>
                  <a:srgbClr val="000000"/>
                </a:solidFill>
                <a:latin typeface="Courier New" charset="0"/>
              </a:rPr>
              <a:t>	OPEN_EXISTING,		; file creation options</a:t>
            </a:r>
          </a:p>
          <a:p>
            <a:r>
              <a:rPr lang="en-US" sz="1800" b="1" dirty="0">
                <a:solidFill>
                  <a:srgbClr val="000000"/>
                </a:solidFill>
                <a:latin typeface="Courier New" charset="0"/>
              </a:rPr>
              <a:t>	FILE_ATTRIBUTE_NORMAL,		; file attributes</a:t>
            </a:r>
          </a:p>
          <a:p>
            <a:r>
              <a:rPr lang="en-US" sz="1800" b="1" dirty="0">
                <a:solidFill>
                  <a:srgbClr val="000000"/>
                </a:solidFill>
                <a:latin typeface="Courier New" charset="0"/>
              </a:rPr>
              <a:t>	0		; handle to template file</a:t>
            </a:r>
          </a:p>
        </p:txBody>
      </p:sp>
      <p:sp>
        <p:nvSpPr>
          <p:cNvPr id="99332" name="Text Box 4"/>
          <p:cNvSpPr txBox="1">
            <a:spLocks noChangeArrowheads="1"/>
          </p:cNvSpPr>
          <p:nvPr/>
        </p:nvSpPr>
        <p:spPr bwMode="auto">
          <a:xfrm>
            <a:off x="685800" y="1066800"/>
            <a:ext cx="7696200" cy="6617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latin typeface="Arial"/>
                <a:cs typeface="Arial"/>
              </a:rPr>
              <a:t>Opens an existing file for reading:</a:t>
            </a:r>
          </a:p>
        </p:txBody>
      </p:sp>
    </p:spTree>
    <p:extLst>
      <p:ext uri="{BB962C8B-B14F-4D97-AF65-F5344CB8AC3E}">
        <p14:creationId xmlns:p14="http://schemas.microsoft.com/office/powerpoint/2010/main" xmlns="" val="2370605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CreateFile Examples </a:t>
            </a:r>
            <a:r>
              <a:rPr lang="en-US" sz="2400" dirty="0"/>
              <a:t> (2 of 3)</a:t>
            </a:r>
            <a:endParaRPr lang="en-US" dirty="0"/>
          </a:p>
        </p:txBody>
      </p:sp>
      <p:sp>
        <p:nvSpPr>
          <p:cNvPr id="100355" name="Text Box 3"/>
          <p:cNvSpPr txBox="1">
            <a:spLocks noChangeArrowheads="1"/>
          </p:cNvSpPr>
          <p:nvPr/>
        </p:nvSpPr>
        <p:spPr bwMode="auto">
          <a:xfrm>
            <a:off x="1295400" y="1905000"/>
            <a:ext cx="6400800" cy="2438400"/>
          </a:xfrm>
          <a:prstGeom prst="rect">
            <a:avLst/>
          </a:prstGeom>
          <a:noFill/>
          <a:ln>
            <a:solidFill>
              <a:srgbClr val="000000"/>
            </a:solidFill>
          </a:ln>
          <a:effectLst/>
          <a:extLst/>
        </p:spPr>
        <p:txBody>
          <a:bodyPr lIns="137160" tIns="182880" rIns="137160" bIns="182880"/>
          <a:lstStyle>
            <a:lvl1pPr>
              <a:tabLst>
                <a:tab pos="457200" algn="l"/>
                <a:tab pos="3481388" algn="l"/>
              </a:tabLst>
              <a:defRPr sz="2400">
                <a:solidFill>
                  <a:schemeClr val="tx1"/>
                </a:solidFill>
                <a:latin typeface="Times New Roman" charset="0"/>
                <a:ea typeface="ＭＳ Ｐゴシック" charset="0"/>
              </a:defRPr>
            </a:lvl1pPr>
            <a:lvl2pPr>
              <a:tabLst>
                <a:tab pos="457200" algn="l"/>
                <a:tab pos="3481388" algn="l"/>
              </a:tabLst>
              <a:defRPr sz="2400">
                <a:solidFill>
                  <a:schemeClr val="tx1"/>
                </a:solidFill>
                <a:latin typeface="Times New Roman" charset="0"/>
                <a:ea typeface="ＭＳ Ｐゴシック" charset="0"/>
              </a:defRPr>
            </a:lvl2pPr>
            <a:lvl3pPr>
              <a:tabLst>
                <a:tab pos="457200" algn="l"/>
                <a:tab pos="3481388" algn="l"/>
              </a:tabLst>
              <a:defRPr sz="2400">
                <a:solidFill>
                  <a:schemeClr val="tx1"/>
                </a:solidFill>
                <a:latin typeface="Times New Roman" charset="0"/>
                <a:ea typeface="ＭＳ Ｐゴシック" charset="0"/>
              </a:defRPr>
            </a:lvl3pPr>
            <a:lvl4pPr>
              <a:tabLst>
                <a:tab pos="457200" algn="l"/>
                <a:tab pos="3481388" algn="l"/>
              </a:tabLst>
              <a:defRPr sz="2400">
                <a:solidFill>
                  <a:schemeClr val="tx1"/>
                </a:solidFill>
                <a:latin typeface="Times New Roman" charset="0"/>
                <a:ea typeface="ＭＳ Ｐゴシック" charset="0"/>
              </a:defRPr>
            </a:lvl4pPr>
            <a:lvl5pPr>
              <a:tabLst>
                <a:tab pos="457200" algn="l"/>
                <a:tab pos="3481388"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481388"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481388"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481388"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481388" algn="l"/>
              </a:tabLst>
              <a:defRPr sz="2400">
                <a:solidFill>
                  <a:schemeClr val="tx1"/>
                </a:solidFill>
                <a:latin typeface="Times New Roman" charset="0"/>
                <a:ea typeface="ＭＳ Ｐゴシック" charset="0"/>
              </a:defRPr>
            </a:lvl9pPr>
          </a:lstStyle>
          <a:p>
            <a:r>
              <a:rPr lang="en-US" sz="1800" b="1" dirty="0">
                <a:latin typeface="Courier New" charset="0"/>
              </a:rPr>
              <a:t>INVOKE CreateFile,</a:t>
            </a:r>
          </a:p>
          <a:p>
            <a:r>
              <a:rPr lang="en-US" sz="1800" b="1" dirty="0">
                <a:latin typeface="Courier New" charset="0"/>
              </a:rPr>
              <a:t>	ADDR filename,</a:t>
            </a:r>
          </a:p>
          <a:p>
            <a:r>
              <a:rPr lang="en-US" sz="1800" b="1" dirty="0">
                <a:latin typeface="Courier New" charset="0"/>
              </a:rPr>
              <a:t>	GENERIC_WRITE,		; access mode</a:t>
            </a:r>
          </a:p>
          <a:p>
            <a:r>
              <a:rPr lang="en-US" sz="1800" b="1" dirty="0">
                <a:latin typeface="Courier New" charset="0"/>
              </a:rPr>
              <a:t>	</a:t>
            </a:r>
            <a:r>
              <a:rPr lang="en-US" sz="1800" b="1" dirty="0" smtClean="0">
                <a:latin typeface="Courier New" charset="0"/>
              </a:rPr>
              <a:t>FILE_SHARE_WRITE,</a:t>
            </a:r>
            <a:endParaRPr lang="en-US" sz="1800" b="1" dirty="0">
              <a:latin typeface="Courier New" charset="0"/>
            </a:endParaRPr>
          </a:p>
          <a:p>
            <a:r>
              <a:rPr lang="en-US" sz="1800" b="1" dirty="0">
                <a:latin typeface="Courier New" charset="0"/>
              </a:rPr>
              <a:t>	NULL,</a:t>
            </a:r>
          </a:p>
          <a:p>
            <a:r>
              <a:rPr lang="en-US" sz="1800" b="1" dirty="0">
                <a:latin typeface="Courier New" charset="0"/>
              </a:rPr>
              <a:t>	OPEN_EXISTING,</a:t>
            </a:r>
          </a:p>
          <a:p>
            <a:r>
              <a:rPr lang="en-US" sz="1800" b="1" dirty="0">
                <a:latin typeface="Courier New" charset="0"/>
              </a:rPr>
              <a:t>	FILE_ATTRIBUTE_NORMAL,</a:t>
            </a:r>
          </a:p>
          <a:p>
            <a:r>
              <a:rPr lang="en-US" sz="1800" b="1" dirty="0">
                <a:latin typeface="Courier New" charset="0"/>
              </a:rPr>
              <a:t>	0</a:t>
            </a:r>
          </a:p>
        </p:txBody>
      </p:sp>
      <p:sp>
        <p:nvSpPr>
          <p:cNvPr id="100356" name="Text Box 4"/>
          <p:cNvSpPr txBox="1">
            <a:spLocks noChangeArrowheads="1"/>
          </p:cNvSpPr>
          <p:nvPr/>
        </p:nvSpPr>
        <p:spPr bwMode="auto">
          <a:xfrm>
            <a:off x="685800" y="1066800"/>
            <a:ext cx="7696200" cy="6617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a:latin typeface="Arial"/>
                <a:cs typeface="Arial"/>
              </a:rPr>
              <a:t>Opens an existing file for writing:</a:t>
            </a:r>
          </a:p>
        </p:txBody>
      </p:sp>
    </p:spTree>
    <p:extLst>
      <p:ext uri="{BB962C8B-B14F-4D97-AF65-F5344CB8AC3E}">
        <p14:creationId xmlns:p14="http://schemas.microsoft.com/office/powerpoint/2010/main" xmlns="" val="4247213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dirty="0"/>
              <a:t>CreateFile Examples </a:t>
            </a:r>
            <a:r>
              <a:rPr lang="en-US" sz="2400" dirty="0"/>
              <a:t> (3 of 3)</a:t>
            </a:r>
            <a:endParaRPr lang="en-US" dirty="0"/>
          </a:p>
        </p:txBody>
      </p:sp>
      <p:sp>
        <p:nvSpPr>
          <p:cNvPr id="101379" name="Text Box 3"/>
          <p:cNvSpPr txBox="1">
            <a:spLocks noChangeArrowheads="1"/>
          </p:cNvSpPr>
          <p:nvPr/>
        </p:nvSpPr>
        <p:spPr bwMode="auto">
          <a:xfrm>
            <a:off x="838200" y="2286000"/>
            <a:ext cx="7620000" cy="2438400"/>
          </a:xfrm>
          <a:prstGeom prst="rect">
            <a:avLst/>
          </a:prstGeom>
          <a:solidFill>
            <a:srgbClr val="FFFFFF"/>
          </a:solidFill>
          <a:ln>
            <a:solidFill>
              <a:srgbClr val="000000"/>
            </a:solidFill>
          </a:ln>
          <a:effectLst/>
          <a:extLst/>
        </p:spPr>
        <p:txBody>
          <a:bodyPr lIns="137160" tIns="182880" rIns="137160" bIns="182880"/>
          <a:lstStyle>
            <a:lvl1pPr>
              <a:tabLst>
                <a:tab pos="457200" algn="l"/>
                <a:tab pos="3481388" algn="l"/>
              </a:tabLst>
              <a:defRPr sz="2400">
                <a:solidFill>
                  <a:schemeClr val="tx1"/>
                </a:solidFill>
                <a:latin typeface="Times New Roman" charset="0"/>
                <a:ea typeface="ＭＳ Ｐゴシック" charset="0"/>
              </a:defRPr>
            </a:lvl1pPr>
            <a:lvl2pPr>
              <a:tabLst>
                <a:tab pos="457200" algn="l"/>
                <a:tab pos="3481388" algn="l"/>
              </a:tabLst>
              <a:defRPr sz="2400">
                <a:solidFill>
                  <a:schemeClr val="tx1"/>
                </a:solidFill>
                <a:latin typeface="Times New Roman" charset="0"/>
                <a:ea typeface="ＭＳ Ｐゴシック" charset="0"/>
              </a:defRPr>
            </a:lvl2pPr>
            <a:lvl3pPr>
              <a:tabLst>
                <a:tab pos="457200" algn="l"/>
                <a:tab pos="3481388" algn="l"/>
              </a:tabLst>
              <a:defRPr sz="2400">
                <a:solidFill>
                  <a:schemeClr val="tx1"/>
                </a:solidFill>
                <a:latin typeface="Times New Roman" charset="0"/>
                <a:ea typeface="ＭＳ Ｐゴシック" charset="0"/>
              </a:defRPr>
            </a:lvl3pPr>
            <a:lvl4pPr>
              <a:tabLst>
                <a:tab pos="457200" algn="l"/>
                <a:tab pos="3481388" algn="l"/>
              </a:tabLst>
              <a:defRPr sz="2400">
                <a:solidFill>
                  <a:schemeClr val="tx1"/>
                </a:solidFill>
                <a:latin typeface="Times New Roman" charset="0"/>
                <a:ea typeface="ＭＳ Ｐゴシック" charset="0"/>
              </a:defRPr>
            </a:lvl4pPr>
            <a:lvl5pPr>
              <a:tabLst>
                <a:tab pos="457200" algn="l"/>
                <a:tab pos="3481388"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481388"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481388"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481388"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481388" algn="l"/>
              </a:tabLst>
              <a:defRPr sz="2400">
                <a:solidFill>
                  <a:schemeClr val="tx1"/>
                </a:solidFill>
                <a:latin typeface="Times New Roman" charset="0"/>
                <a:ea typeface="ＭＳ Ｐゴシック" charset="0"/>
              </a:defRPr>
            </a:lvl9pPr>
          </a:lstStyle>
          <a:p>
            <a:r>
              <a:rPr lang="en-US" sz="1800" b="1" dirty="0">
                <a:solidFill>
                  <a:srgbClr val="000000"/>
                </a:solidFill>
                <a:latin typeface="Courier New" charset="0"/>
              </a:rPr>
              <a:t>INVOKE CreateFile,</a:t>
            </a:r>
          </a:p>
          <a:p>
            <a:r>
              <a:rPr lang="en-US" sz="1800" b="1" dirty="0">
                <a:solidFill>
                  <a:srgbClr val="000000"/>
                </a:solidFill>
                <a:latin typeface="Courier New" charset="0"/>
              </a:rPr>
              <a:t>	ADDR filename,</a:t>
            </a:r>
          </a:p>
          <a:p>
            <a:r>
              <a:rPr lang="en-US" sz="1800" b="1" dirty="0">
                <a:solidFill>
                  <a:srgbClr val="000000"/>
                </a:solidFill>
                <a:latin typeface="Courier New" charset="0"/>
              </a:rPr>
              <a:t>	GENERIC_WRITE,</a:t>
            </a:r>
          </a:p>
          <a:p>
            <a:r>
              <a:rPr lang="en-US" sz="1800" b="1" dirty="0">
                <a:solidFill>
                  <a:srgbClr val="000000"/>
                </a:solidFill>
                <a:latin typeface="Courier New" charset="0"/>
              </a:rPr>
              <a:t>	</a:t>
            </a:r>
            <a:r>
              <a:rPr lang="en-US" sz="1800" b="1" dirty="0" smtClean="0">
                <a:solidFill>
                  <a:srgbClr val="000000"/>
                </a:solidFill>
                <a:latin typeface="Courier New" charset="0"/>
              </a:rPr>
              <a:t>FILE_SHARE_WRITE,</a:t>
            </a:r>
            <a:endParaRPr lang="en-US" sz="1800" b="1" dirty="0">
              <a:solidFill>
                <a:srgbClr val="000000"/>
              </a:solidFill>
              <a:latin typeface="Courier New" charset="0"/>
            </a:endParaRPr>
          </a:p>
          <a:p>
            <a:r>
              <a:rPr lang="en-US" sz="1800" b="1" dirty="0">
                <a:solidFill>
                  <a:srgbClr val="000000"/>
                </a:solidFill>
                <a:latin typeface="Courier New" charset="0"/>
              </a:rPr>
              <a:t>	NULL,</a:t>
            </a:r>
          </a:p>
          <a:p>
            <a:r>
              <a:rPr lang="en-US" sz="1800" b="1" dirty="0">
                <a:solidFill>
                  <a:srgbClr val="000000"/>
                </a:solidFill>
                <a:latin typeface="Courier New" charset="0"/>
              </a:rPr>
              <a:t>	CREATE_ALWAYS,		; overwrite existing file</a:t>
            </a:r>
          </a:p>
          <a:p>
            <a:r>
              <a:rPr lang="en-US" sz="1800" b="1" dirty="0">
                <a:solidFill>
                  <a:srgbClr val="000000"/>
                </a:solidFill>
                <a:latin typeface="Courier New" charset="0"/>
              </a:rPr>
              <a:t>	FILE_ATTRIBUTE_NORMAL,</a:t>
            </a:r>
          </a:p>
          <a:p>
            <a:r>
              <a:rPr lang="en-US" sz="1800" b="1" dirty="0">
                <a:solidFill>
                  <a:srgbClr val="000000"/>
                </a:solidFill>
                <a:latin typeface="Courier New" charset="0"/>
              </a:rPr>
              <a:t>	0</a:t>
            </a:r>
          </a:p>
        </p:txBody>
      </p:sp>
      <p:sp>
        <p:nvSpPr>
          <p:cNvPr id="101380" name="Text Box 4"/>
          <p:cNvSpPr txBox="1">
            <a:spLocks noChangeArrowheads="1"/>
          </p:cNvSpPr>
          <p:nvPr/>
        </p:nvSpPr>
        <p:spPr bwMode="auto">
          <a:xfrm>
            <a:off x="685800" y="1066800"/>
            <a:ext cx="7696200" cy="1035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latin typeface="Arial"/>
                <a:cs typeface="Arial"/>
              </a:rPr>
              <a:t>Creates a new file with normal attributes, erasing any existing file by the same name:</a:t>
            </a:r>
          </a:p>
        </p:txBody>
      </p:sp>
    </p:spTree>
    <p:extLst>
      <p:ext uri="{BB962C8B-B14F-4D97-AF65-F5344CB8AC3E}">
        <p14:creationId xmlns:p14="http://schemas.microsoft.com/office/powerpoint/2010/main" xmlns="" val="3484253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a:t>ReadFile</a:t>
            </a:r>
          </a:p>
        </p:txBody>
      </p:sp>
      <p:sp>
        <p:nvSpPr>
          <p:cNvPr id="102403" name="Rectangle 3"/>
          <p:cNvSpPr>
            <a:spLocks noGrp="1" noChangeArrowheads="1"/>
          </p:cNvSpPr>
          <p:nvPr>
            <p:ph type="body" idx="1"/>
          </p:nvPr>
        </p:nvSpPr>
        <p:spPr>
          <a:xfrm>
            <a:off x="685800" y="1143000"/>
            <a:ext cx="7772400" cy="1600200"/>
          </a:xfrm>
        </p:spPr>
        <p:txBody>
          <a:bodyPr/>
          <a:lstStyle/>
          <a:p>
            <a:pPr marL="0" indent="0">
              <a:spcBef>
                <a:spcPts val="2000"/>
              </a:spcBef>
              <a:buNone/>
            </a:pPr>
            <a:r>
              <a:rPr lang="en-US" dirty="0">
                <a:solidFill>
                  <a:srgbClr val="FF0000"/>
                </a:solidFill>
              </a:rPr>
              <a:t>ReadFile</a:t>
            </a:r>
            <a:r>
              <a:rPr lang="en-US" dirty="0"/>
              <a:t> reads text from an input file</a:t>
            </a:r>
          </a:p>
          <a:p>
            <a:pPr marL="0" indent="0">
              <a:spcBef>
                <a:spcPts val="2000"/>
              </a:spcBef>
              <a:buNone/>
            </a:pPr>
            <a:r>
              <a:rPr lang="en-US" dirty="0"/>
              <a:t>Prototype:</a:t>
            </a:r>
          </a:p>
        </p:txBody>
      </p:sp>
      <p:sp>
        <p:nvSpPr>
          <p:cNvPr id="102404" name="Text Box 4"/>
          <p:cNvSpPr txBox="1">
            <a:spLocks noChangeArrowheads="1"/>
          </p:cNvSpPr>
          <p:nvPr/>
        </p:nvSpPr>
        <p:spPr bwMode="auto">
          <a:xfrm>
            <a:off x="838200" y="2362200"/>
            <a:ext cx="7543800" cy="1938992"/>
          </a:xfrm>
          <a:prstGeom prst="rect">
            <a:avLst/>
          </a:prstGeom>
          <a:solidFill>
            <a:srgbClr val="FFFFFF"/>
          </a:solidFill>
          <a:ln w="9525">
            <a:solidFill>
              <a:srgbClr val="000000"/>
            </a:solidFill>
            <a:miter lim="800000"/>
            <a:headEnd/>
            <a:tailEnd/>
          </a:ln>
          <a:effectLst/>
          <a:extLst/>
        </p:spPr>
        <p:txBody>
          <a:bodyPr tIns="137160" bIns="137160">
            <a:spAutoFit/>
          </a:bodyPr>
          <a:lstStyle>
            <a:lvl1pPr>
              <a:tabLst>
                <a:tab pos="457200" algn="l"/>
                <a:tab pos="4064000" algn="l"/>
              </a:tabLst>
              <a:defRPr sz="2400">
                <a:solidFill>
                  <a:schemeClr val="tx1"/>
                </a:solidFill>
                <a:latin typeface="Times New Roman" charset="0"/>
                <a:ea typeface="ＭＳ Ｐゴシック" charset="0"/>
              </a:defRPr>
            </a:lvl1pPr>
            <a:lvl2pPr>
              <a:tabLst>
                <a:tab pos="457200" algn="l"/>
                <a:tab pos="4064000" algn="l"/>
              </a:tabLst>
              <a:defRPr sz="2400">
                <a:solidFill>
                  <a:schemeClr val="tx1"/>
                </a:solidFill>
                <a:latin typeface="Times New Roman" charset="0"/>
                <a:ea typeface="ＭＳ Ｐゴシック" charset="0"/>
              </a:defRPr>
            </a:lvl2pPr>
            <a:lvl3pPr>
              <a:tabLst>
                <a:tab pos="457200" algn="l"/>
                <a:tab pos="4064000" algn="l"/>
              </a:tabLst>
              <a:defRPr sz="2400">
                <a:solidFill>
                  <a:schemeClr val="tx1"/>
                </a:solidFill>
                <a:latin typeface="Times New Roman" charset="0"/>
                <a:ea typeface="ＭＳ Ｐゴシック" charset="0"/>
              </a:defRPr>
            </a:lvl3pPr>
            <a:lvl4pPr>
              <a:tabLst>
                <a:tab pos="457200" algn="l"/>
                <a:tab pos="4064000" algn="l"/>
              </a:tabLst>
              <a:defRPr sz="2400">
                <a:solidFill>
                  <a:schemeClr val="tx1"/>
                </a:solidFill>
                <a:latin typeface="Times New Roman" charset="0"/>
                <a:ea typeface="ＭＳ Ｐゴシック" charset="0"/>
              </a:defRPr>
            </a:lvl4pPr>
            <a:lvl5pPr>
              <a:tabLst>
                <a:tab pos="457200" algn="l"/>
                <a:tab pos="40640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0640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0640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0640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064000" algn="l"/>
              </a:tabLst>
              <a:defRPr sz="2400">
                <a:solidFill>
                  <a:schemeClr val="tx1"/>
                </a:solidFill>
                <a:latin typeface="Times New Roman" charset="0"/>
                <a:ea typeface="ＭＳ Ｐゴシック" charset="0"/>
              </a:defRPr>
            </a:lvl9pPr>
          </a:lstStyle>
          <a:p>
            <a:r>
              <a:rPr lang="en-US" sz="1800" b="1" dirty="0">
                <a:solidFill>
                  <a:srgbClr val="000000"/>
                </a:solidFill>
                <a:latin typeface="Courier New" charset="0"/>
              </a:rPr>
              <a:t>ReadFile PROTO,</a:t>
            </a:r>
          </a:p>
          <a:p>
            <a:r>
              <a:rPr lang="en-US" sz="1800" b="1" dirty="0">
                <a:solidFill>
                  <a:srgbClr val="000000"/>
                </a:solidFill>
                <a:latin typeface="Courier New" charset="0"/>
              </a:rPr>
              <a:t>	</a:t>
            </a:r>
            <a:r>
              <a:rPr lang="en-US" sz="1800" b="1" dirty="0" err="1">
                <a:solidFill>
                  <a:srgbClr val="000000"/>
                </a:solidFill>
                <a:latin typeface="Courier New" charset="0"/>
              </a:rPr>
              <a:t>handle:DWORD</a:t>
            </a:r>
            <a:r>
              <a:rPr lang="en-US" sz="1800" b="1" dirty="0">
                <a:solidFill>
                  <a:srgbClr val="000000"/>
                </a:solidFill>
                <a:latin typeface="Courier New" charset="0"/>
              </a:rPr>
              <a:t>,	; handle to file</a:t>
            </a:r>
          </a:p>
          <a:p>
            <a:r>
              <a:rPr lang="en-US" sz="1800" b="1" dirty="0">
                <a:solidFill>
                  <a:srgbClr val="000000"/>
                </a:solidFill>
                <a:latin typeface="Courier New" charset="0"/>
              </a:rPr>
              <a:t>	</a:t>
            </a:r>
            <a:r>
              <a:rPr lang="en-US" sz="1800" b="1" dirty="0" err="1">
                <a:solidFill>
                  <a:srgbClr val="000000"/>
                </a:solidFill>
                <a:latin typeface="Courier New" charset="0"/>
              </a:rPr>
              <a:t>pBuffer:PTR</a:t>
            </a:r>
            <a:r>
              <a:rPr lang="en-US" sz="1800" b="1" dirty="0">
                <a:solidFill>
                  <a:srgbClr val="000000"/>
                </a:solidFill>
                <a:latin typeface="Courier New" charset="0"/>
              </a:rPr>
              <a:t> BYTE,	; </a:t>
            </a:r>
            <a:r>
              <a:rPr lang="en-US" sz="1800" b="1" dirty="0" err="1">
                <a:solidFill>
                  <a:srgbClr val="000000"/>
                </a:solidFill>
                <a:latin typeface="Courier New" charset="0"/>
              </a:rPr>
              <a:t>ptr</a:t>
            </a:r>
            <a:r>
              <a:rPr lang="en-US" sz="1800" b="1" dirty="0">
                <a:solidFill>
                  <a:srgbClr val="000000"/>
                </a:solidFill>
                <a:latin typeface="Courier New" charset="0"/>
              </a:rPr>
              <a:t> to buffer</a:t>
            </a:r>
          </a:p>
          <a:p>
            <a:r>
              <a:rPr lang="en-US" sz="1800" b="1" dirty="0">
                <a:solidFill>
                  <a:srgbClr val="000000"/>
                </a:solidFill>
                <a:latin typeface="Courier New" charset="0"/>
              </a:rPr>
              <a:t>	</a:t>
            </a:r>
            <a:r>
              <a:rPr lang="en-US" sz="1800" b="1" dirty="0" err="1">
                <a:solidFill>
                  <a:srgbClr val="000000"/>
                </a:solidFill>
                <a:latin typeface="Courier New" charset="0"/>
              </a:rPr>
              <a:t>nBufsize:DWORD</a:t>
            </a:r>
            <a:r>
              <a:rPr lang="en-US" sz="1800" b="1" dirty="0">
                <a:solidFill>
                  <a:srgbClr val="000000"/>
                </a:solidFill>
                <a:latin typeface="Courier New" charset="0"/>
              </a:rPr>
              <a:t>,	; </a:t>
            </a:r>
            <a:r>
              <a:rPr lang="en-US" sz="1800" b="1" dirty="0" err="1">
                <a:solidFill>
                  <a:srgbClr val="000000"/>
                </a:solidFill>
                <a:latin typeface="Courier New" charset="0"/>
              </a:rPr>
              <a:t>num</a:t>
            </a:r>
            <a:r>
              <a:rPr lang="en-US" sz="1800" b="1" dirty="0">
                <a:solidFill>
                  <a:srgbClr val="000000"/>
                </a:solidFill>
                <a:latin typeface="Courier New" charset="0"/>
              </a:rPr>
              <a:t> bytes to read</a:t>
            </a:r>
          </a:p>
          <a:p>
            <a:r>
              <a:rPr lang="en-US" sz="1800" b="1" dirty="0">
                <a:solidFill>
                  <a:srgbClr val="000000"/>
                </a:solidFill>
                <a:latin typeface="Courier New" charset="0"/>
              </a:rPr>
              <a:t>	</a:t>
            </a:r>
            <a:r>
              <a:rPr lang="en-US" sz="1800" b="1" dirty="0" err="1">
                <a:solidFill>
                  <a:srgbClr val="000000"/>
                </a:solidFill>
                <a:latin typeface="Courier New" charset="0"/>
              </a:rPr>
              <a:t>pBytesRead:PTR</a:t>
            </a:r>
            <a:r>
              <a:rPr lang="en-US" sz="1800" b="1" dirty="0">
                <a:solidFill>
                  <a:srgbClr val="000000"/>
                </a:solidFill>
                <a:latin typeface="Courier New" charset="0"/>
              </a:rPr>
              <a:t> DWORD,	; bytes actually read</a:t>
            </a:r>
          </a:p>
          <a:p>
            <a:r>
              <a:rPr lang="en-US" sz="1800" b="1" dirty="0">
                <a:solidFill>
                  <a:srgbClr val="000000"/>
                </a:solidFill>
                <a:latin typeface="Courier New" charset="0"/>
              </a:rPr>
              <a:t>	</a:t>
            </a:r>
            <a:r>
              <a:rPr lang="en-US" sz="1800" b="1" dirty="0" err="1">
                <a:solidFill>
                  <a:srgbClr val="000000"/>
                </a:solidFill>
                <a:latin typeface="Courier New" charset="0"/>
              </a:rPr>
              <a:t>pOverlapped:PTR</a:t>
            </a:r>
            <a:r>
              <a:rPr lang="en-US" sz="1800" b="1" dirty="0">
                <a:solidFill>
                  <a:srgbClr val="000000"/>
                </a:solidFill>
                <a:latin typeface="Courier New" charset="0"/>
              </a:rPr>
              <a:t> DWORD	; </a:t>
            </a:r>
            <a:r>
              <a:rPr lang="en-US" sz="1800" b="1" dirty="0" err="1">
                <a:solidFill>
                  <a:srgbClr val="000000"/>
                </a:solidFill>
                <a:latin typeface="Courier New" charset="0"/>
              </a:rPr>
              <a:t>ptr</a:t>
            </a:r>
            <a:r>
              <a:rPr lang="en-US" sz="1800" b="1" dirty="0">
                <a:solidFill>
                  <a:srgbClr val="000000"/>
                </a:solidFill>
                <a:latin typeface="Courier New" charset="0"/>
              </a:rPr>
              <a:t> to </a:t>
            </a:r>
            <a:r>
              <a:rPr lang="en-US" sz="1800" b="1" dirty="0" err="1">
                <a:solidFill>
                  <a:srgbClr val="000000"/>
                </a:solidFill>
                <a:latin typeface="Courier New" charset="0"/>
              </a:rPr>
              <a:t>asynch</a:t>
            </a:r>
            <a:r>
              <a:rPr lang="en-US" sz="1800" b="1" dirty="0">
                <a:solidFill>
                  <a:srgbClr val="000000"/>
                </a:solidFill>
                <a:latin typeface="Courier New" charset="0"/>
              </a:rPr>
              <a:t> info</a:t>
            </a:r>
          </a:p>
        </p:txBody>
      </p:sp>
    </p:spTree>
    <p:extLst>
      <p:ext uri="{BB962C8B-B14F-4D97-AF65-F5344CB8AC3E}">
        <p14:creationId xmlns:p14="http://schemas.microsoft.com/office/powerpoint/2010/main" xmlns="" val="1773323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dirty="0"/>
              <a:t>WriteFile</a:t>
            </a:r>
          </a:p>
        </p:txBody>
      </p:sp>
      <p:sp>
        <p:nvSpPr>
          <p:cNvPr id="103427" name="Rectangle 3"/>
          <p:cNvSpPr>
            <a:spLocks noGrp="1" noChangeArrowheads="1"/>
          </p:cNvSpPr>
          <p:nvPr>
            <p:ph type="body" idx="1"/>
          </p:nvPr>
        </p:nvSpPr>
        <p:spPr>
          <a:xfrm>
            <a:off x="685800" y="1143000"/>
            <a:ext cx="7772400" cy="2362200"/>
          </a:xfrm>
        </p:spPr>
        <p:txBody>
          <a:bodyPr/>
          <a:lstStyle/>
          <a:p>
            <a:pPr marL="0" indent="0">
              <a:spcBef>
                <a:spcPts val="2000"/>
              </a:spcBef>
              <a:buNone/>
            </a:pPr>
            <a:r>
              <a:rPr lang="en-US" dirty="0" smtClean="0">
                <a:solidFill>
                  <a:srgbClr val="FF0000"/>
                </a:solidFill>
              </a:rPr>
              <a:t>WriteFile </a:t>
            </a:r>
            <a:r>
              <a:rPr lang="en-US" dirty="0"/>
              <a:t>writes data to a file, using an output handle. The handle can be the screen buffer handle, or it can be one assigned to a text file.</a:t>
            </a:r>
          </a:p>
          <a:p>
            <a:pPr marL="0" indent="0">
              <a:spcBef>
                <a:spcPts val="2000"/>
              </a:spcBef>
              <a:buNone/>
            </a:pPr>
            <a:r>
              <a:rPr lang="en-US" dirty="0"/>
              <a:t>Prototype:</a:t>
            </a:r>
          </a:p>
        </p:txBody>
      </p:sp>
      <p:sp>
        <p:nvSpPr>
          <p:cNvPr id="103428" name="Text Box 4"/>
          <p:cNvSpPr txBox="1">
            <a:spLocks noChangeArrowheads="1"/>
          </p:cNvSpPr>
          <p:nvPr/>
        </p:nvSpPr>
        <p:spPr bwMode="auto">
          <a:xfrm>
            <a:off x="762000" y="3318808"/>
            <a:ext cx="7848600" cy="1938992"/>
          </a:xfrm>
          <a:prstGeom prst="rect">
            <a:avLst/>
          </a:prstGeom>
          <a:solidFill>
            <a:srgbClr val="FFFFFF"/>
          </a:solidFill>
          <a:ln w="9525">
            <a:solidFill>
              <a:srgbClr val="000000"/>
            </a:solidFill>
            <a:miter lim="800000"/>
            <a:headEnd/>
            <a:tailEnd/>
          </a:ln>
          <a:effectLst/>
          <a:extLst/>
        </p:spPr>
        <p:txBody>
          <a:bodyPr tIns="137160" bIns="137160">
            <a:spAutoFit/>
          </a:bodyPr>
          <a:lstStyle>
            <a:lvl1pPr>
              <a:tabLst>
                <a:tab pos="457200" algn="l"/>
                <a:tab pos="4064000" algn="l"/>
              </a:tabLst>
              <a:defRPr sz="2400">
                <a:solidFill>
                  <a:schemeClr val="tx1"/>
                </a:solidFill>
                <a:latin typeface="Times New Roman" charset="0"/>
                <a:ea typeface="ＭＳ Ｐゴシック" charset="0"/>
              </a:defRPr>
            </a:lvl1pPr>
            <a:lvl2pPr>
              <a:tabLst>
                <a:tab pos="457200" algn="l"/>
                <a:tab pos="4064000" algn="l"/>
              </a:tabLst>
              <a:defRPr sz="2400">
                <a:solidFill>
                  <a:schemeClr val="tx1"/>
                </a:solidFill>
                <a:latin typeface="Times New Roman" charset="0"/>
                <a:ea typeface="ＭＳ Ｐゴシック" charset="0"/>
              </a:defRPr>
            </a:lvl2pPr>
            <a:lvl3pPr>
              <a:tabLst>
                <a:tab pos="457200" algn="l"/>
                <a:tab pos="4064000" algn="l"/>
              </a:tabLst>
              <a:defRPr sz="2400">
                <a:solidFill>
                  <a:schemeClr val="tx1"/>
                </a:solidFill>
                <a:latin typeface="Times New Roman" charset="0"/>
                <a:ea typeface="ＭＳ Ｐゴシック" charset="0"/>
              </a:defRPr>
            </a:lvl3pPr>
            <a:lvl4pPr>
              <a:tabLst>
                <a:tab pos="457200" algn="l"/>
                <a:tab pos="4064000" algn="l"/>
              </a:tabLst>
              <a:defRPr sz="2400">
                <a:solidFill>
                  <a:schemeClr val="tx1"/>
                </a:solidFill>
                <a:latin typeface="Times New Roman" charset="0"/>
                <a:ea typeface="ＭＳ Ｐゴシック" charset="0"/>
              </a:defRPr>
            </a:lvl4pPr>
            <a:lvl5pPr>
              <a:tabLst>
                <a:tab pos="457200" algn="l"/>
                <a:tab pos="40640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0640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0640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0640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064000" algn="l"/>
              </a:tabLst>
              <a:defRPr sz="2400">
                <a:solidFill>
                  <a:schemeClr val="tx1"/>
                </a:solidFill>
                <a:latin typeface="Times New Roman" charset="0"/>
                <a:ea typeface="ＭＳ Ｐゴシック" charset="0"/>
              </a:defRPr>
            </a:lvl9pPr>
          </a:lstStyle>
          <a:p>
            <a:r>
              <a:rPr lang="en-US" sz="1800" b="1" dirty="0">
                <a:solidFill>
                  <a:srgbClr val="000000"/>
                </a:solidFill>
                <a:latin typeface="Courier New" charset="0"/>
              </a:rPr>
              <a:t>WriteFile PROTO,</a:t>
            </a:r>
          </a:p>
          <a:p>
            <a:r>
              <a:rPr lang="en-US" sz="1800" b="1" dirty="0">
                <a:solidFill>
                  <a:srgbClr val="000000"/>
                </a:solidFill>
                <a:latin typeface="Courier New" charset="0"/>
              </a:rPr>
              <a:t>	</a:t>
            </a:r>
            <a:r>
              <a:rPr lang="en-US" sz="1800" b="1" dirty="0" err="1">
                <a:solidFill>
                  <a:srgbClr val="000000"/>
                </a:solidFill>
                <a:latin typeface="Courier New" charset="0"/>
              </a:rPr>
              <a:t>fileHandle:DWORD</a:t>
            </a:r>
            <a:r>
              <a:rPr lang="en-US" sz="1800" b="1" dirty="0">
                <a:solidFill>
                  <a:srgbClr val="000000"/>
                </a:solidFill>
                <a:latin typeface="Courier New" charset="0"/>
              </a:rPr>
              <a:t>,		; output handle</a:t>
            </a:r>
          </a:p>
          <a:p>
            <a:r>
              <a:rPr lang="en-US" sz="1800" b="1" dirty="0">
                <a:solidFill>
                  <a:srgbClr val="000000"/>
                </a:solidFill>
                <a:latin typeface="Courier New" charset="0"/>
              </a:rPr>
              <a:t>	</a:t>
            </a:r>
            <a:r>
              <a:rPr lang="en-US" sz="1800" b="1" dirty="0" err="1">
                <a:solidFill>
                  <a:srgbClr val="000000"/>
                </a:solidFill>
                <a:latin typeface="Courier New" charset="0"/>
              </a:rPr>
              <a:t>pBuffer:PTR</a:t>
            </a:r>
            <a:r>
              <a:rPr lang="en-US" sz="1800" b="1" dirty="0">
                <a:solidFill>
                  <a:srgbClr val="000000"/>
                </a:solidFill>
                <a:latin typeface="Courier New" charset="0"/>
              </a:rPr>
              <a:t> BYTE,		; pointer to buffer</a:t>
            </a:r>
          </a:p>
          <a:p>
            <a:r>
              <a:rPr lang="en-US" sz="1800" b="1" dirty="0">
                <a:solidFill>
                  <a:srgbClr val="000000"/>
                </a:solidFill>
                <a:latin typeface="Courier New" charset="0"/>
              </a:rPr>
              <a:t>	</a:t>
            </a:r>
            <a:r>
              <a:rPr lang="en-US" sz="1800" b="1" dirty="0" err="1">
                <a:solidFill>
                  <a:srgbClr val="000000"/>
                </a:solidFill>
                <a:latin typeface="Courier New" charset="0"/>
              </a:rPr>
              <a:t>nBufsize:DWORD</a:t>
            </a:r>
            <a:r>
              <a:rPr lang="en-US" sz="1800" b="1" dirty="0">
                <a:solidFill>
                  <a:srgbClr val="000000"/>
                </a:solidFill>
                <a:latin typeface="Courier New" charset="0"/>
              </a:rPr>
              <a:t>,		; size of buffer</a:t>
            </a:r>
          </a:p>
          <a:p>
            <a:r>
              <a:rPr lang="en-US" sz="1800" b="1" dirty="0">
                <a:solidFill>
                  <a:srgbClr val="000000"/>
                </a:solidFill>
                <a:latin typeface="Courier New" charset="0"/>
              </a:rPr>
              <a:t>	</a:t>
            </a:r>
            <a:r>
              <a:rPr lang="en-US" sz="1800" b="1" dirty="0" err="1">
                <a:solidFill>
                  <a:srgbClr val="000000"/>
                </a:solidFill>
                <a:latin typeface="Courier New" charset="0"/>
              </a:rPr>
              <a:t>pBytesWritten:PTR</a:t>
            </a:r>
            <a:r>
              <a:rPr lang="en-US" sz="1800" b="1" dirty="0">
                <a:solidFill>
                  <a:srgbClr val="000000"/>
                </a:solidFill>
                <a:latin typeface="Courier New" charset="0"/>
              </a:rPr>
              <a:t> DWORD,		; </a:t>
            </a:r>
            <a:r>
              <a:rPr lang="en-US" sz="1800" b="1" dirty="0" err="1">
                <a:solidFill>
                  <a:srgbClr val="000000"/>
                </a:solidFill>
                <a:latin typeface="Courier New" charset="0"/>
              </a:rPr>
              <a:t>num</a:t>
            </a:r>
            <a:r>
              <a:rPr lang="en-US" sz="1800" b="1" dirty="0">
                <a:solidFill>
                  <a:srgbClr val="000000"/>
                </a:solidFill>
                <a:latin typeface="Courier New" charset="0"/>
              </a:rPr>
              <a:t> bytes written</a:t>
            </a:r>
          </a:p>
          <a:p>
            <a:r>
              <a:rPr lang="en-US" sz="1800" b="1" dirty="0">
                <a:solidFill>
                  <a:srgbClr val="000000"/>
                </a:solidFill>
                <a:latin typeface="Courier New" charset="0"/>
              </a:rPr>
              <a:t>	</a:t>
            </a:r>
            <a:r>
              <a:rPr lang="en-US" sz="1800" b="1" dirty="0" err="1">
                <a:solidFill>
                  <a:srgbClr val="000000"/>
                </a:solidFill>
                <a:latin typeface="Courier New" charset="0"/>
              </a:rPr>
              <a:t>pOverlapped:PTR</a:t>
            </a:r>
            <a:r>
              <a:rPr lang="en-US" sz="1800" b="1" dirty="0">
                <a:solidFill>
                  <a:srgbClr val="000000"/>
                </a:solidFill>
                <a:latin typeface="Courier New" charset="0"/>
              </a:rPr>
              <a:t> DWORD		; </a:t>
            </a:r>
            <a:r>
              <a:rPr lang="en-US" sz="1800" b="1" dirty="0" err="1">
                <a:solidFill>
                  <a:srgbClr val="000000"/>
                </a:solidFill>
                <a:latin typeface="Courier New" charset="0"/>
              </a:rPr>
              <a:t>ptr</a:t>
            </a:r>
            <a:r>
              <a:rPr lang="en-US" sz="1800" b="1" dirty="0">
                <a:solidFill>
                  <a:srgbClr val="000000"/>
                </a:solidFill>
                <a:latin typeface="Courier New" charset="0"/>
              </a:rPr>
              <a:t> to </a:t>
            </a:r>
            <a:r>
              <a:rPr lang="en-US" sz="1800" b="1" dirty="0" err="1">
                <a:solidFill>
                  <a:srgbClr val="000000"/>
                </a:solidFill>
                <a:latin typeface="Courier New" charset="0"/>
              </a:rPr>
              <a:t>asynch</a:t>
            </a:r>
            <a:r>
              <a:rPr lang="en-US" sz="1800" b="1" dirty="0">
                <a:solidFill>
                  <a:srgbClr val="000000"/>
                </a:solidFill>
                <a:latin typeface="Courier New" charset="0"/>
              </a:rPr>
              <a:t> info</a:t>
            </a:r>
          </a:p>
        </p:txBody>
      </p:sp>
    </p:spTree>
    <p:extLst>
      <p:ext uri="{BB962C8B-B14F-4D97-AF65-F5344CB8AC3E}">
        <p14:creationId xmlns:p14="http://schemas.microsoft.com/office/powerpoint/2010/main" xmlns="" val="3851431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a:t>SetFilePointer</a:t>
            </a:r>
          </a:p>
        </p:txBody>
      </p:sp>
      <p:sp>
        <p:nvSpPr>
          <p:cNvPr id="104451" name="Rectangle 3"/>
          <p:cNvSpPr>
            <a:spLocks noGrp="1" noChangeArrowheads="1"/>
          </p:cNvSpPr>
          <p:nvPr>
            <p:ph type="body" idx="1"/>
          </p:nvPr>
        </p:nvSpPr>
        <p:spPr>
          <a:xfrm>
            <a:off x="609600" y="990600"/>
            <a:ext cx="7772400" cy="1371600"/>
          </a:xfrm>
        </p:spPr>
        <p:txBody>
          <a:bodyPr/>
          <a:lstStyle/>
          <a:p>
            <a:pPr marL="0" indent="0">
              <a:buFontTx/>
              <a:buNone/>
            </a:pPr>
            <a:r>
              <a:rPr lang="en-US" i="1" dirty="0">
                <a:solidFill>
                  <a:srgbClr val="FF0000"/>
                </a:solidFill>
              </a:rPr>
              <a:t>SetFilePointer</a:t>
            </a:r>
            <a:r>
              <a:rPr lang="en-US" dirty="0"/>
              <a:t> moves the position pointer of an open file. You can use it to append data to a file, and to perform random-access record processing:</a:t>
            </a:r>
          </a:p>
        </p:txBody>
      </p:sp>
      <p:sp>
        <p:nvSpPr>
          <p:cNvPr id="104452" name="Text Box 4"/>
          <p:cNvSpPr txBox="1">
            <a:spLocks noChangeArrowheads="1"/>
          </p:cNvSpPr>
          <p:nvPr/>
        </p:nvSpPr>
        <p:spPr bwMode="auto">
          <a:xfrm>
            <a:off x="609600" y="2438400"/>
            <a:ext cx="7772400" cy="1661993"/>
          </a:xfrm>
          <a:prstGeom prst="rect">
            <a:avLst/>
          </a:prstGeom>
          <a:solidFill>
            <a:srgbClr val="FFFFFF"/>
          </a:solidFill>
          <a:ln w="9525">
            <a:solidFill>
              <a:srgbClr val="000000"/>
            </a:solidFill>
            <a:miter lim="800000"/>
            <a:headEnd/>
            <a:tailEnd/>
          </a:ln>
          <a:effectLst/>
          <a:extLst/>
        </p:spPr>
        <p:txBody>
          <a:bodyPr tIns="137160" bIns="137160">
            <a:spAutoFit/>
          </a:bodyPr>
          <a:lstStyle>
            <a:lvl1pPr>
              <a:tabLst>
                <a:tab pos="457200" algn="l"/>
                <a:tab pos="4064000" algn="l"/>
              </a:tabLst>
              <a:defRPr sz="2400">
                <a:solidFill>
                  <a:schemeClr val="tx1"/>
                </a:solidFill>
                <a:latin typeface="Times New Roman" charset="0"/>
                <a:ea typeface="ＭＳ Ｐゴシック" charset="0"/>
              </a:defRPr>
            </a:lvl1pPr>
            <a:lvl2pPr>
              <a:tabLst>
                <a:tab pos="457200" algn="l"/>
                <a:tab pos="4064000" algn="l"/>
              </a:tabLst>
              <a:defRPr sz="2400">
                <a:solidFill>
                  <a:schemeClr val="tx1"/>
                </a:solidFill>
                <a:latin typeface="Times New Roman" charset="0"/>
                <a:ea typeface="ＭＳ Ｐゴシック" charset="0"/>
              </a:defRPr>
            </a:lvl2pPr>
            <a:lvl3pPr>
              <a:tabLst>
                <a:tab pos="457200" algn="l"/>
                <a:tab pos="4064000" algn="l"/>
              </a:tabLst>
              <a:defRPr sz="2400">
                <a:solidFill>
                  <a:schemeClr val="tx1"/>
                </a:solidFill>
                <a:latin typeface="Times New Roman" charset="0"/>
                <a:ea typeface="ＭＳ Ｐゴシック" charset="0"/>
              </a:defRPr>
            </a:lvl3pPr>
            <a:lvl4pPr>
              <a:tabLst>
                <a:tab pos="457200" algn="l"/>
                <a:tab pos="4064000" algn="l"/>
              </a:tabLst>
              <a:defRPr sz="2400">
                <a:solidFill>
                  <a:schemeClr val="tx1"/>
                </a:solidFill>
                <a:latin typeface="Times New Roman" charset="0"/>
                <a:ea typeface="ＭＳ Ｐゴシック" charset="0"/>
              </a:defRPr>
            </a:lvl4pPr>
            <a:lvl5pPr>
              <a:tabLst>
                <a:tab pos="457200" algn="l"/>
                <a:tab pos="40640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0640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0640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0640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064000" algn="l"/>
              </a:tabLst>
              <a:defRPr sz="2400">
                <a:solidFill>
                  <a:schemeClr val="tx1"/>
                </a:solidFill>
                <a:latin typeface="Times New Roman" charset="0"/>
                <a:ea typeface="ＭＳ Ｐゴシック" charset="0"/>
              </a:defRPr>
            </a:lvl9pPr>
          </a:lstStyle>
          <a:p>
            <a:r>
              <a:rPr lang="en-US" sz="1800" b="1" dirty="0">
                <a:solidFill>
                  <a:srgbClr val="000000"/>
                </a:solidFill>
                <a:latin typeface="Courier New" charset="0"/>
              </a:rPr>
              <a:t>SetFilePointer PROTO,</a:t>
            </a:r>
          </a:p>
          <a:p>
            <a:r>
              <a:rPr lang="en-US" sz="1800" b="1" dirty="0">
                <a:solidFill>
                  <a:srgbClr val="000000"/>
                </a:solidFill>
                <a:latin typeface="Courier New" charset="0"/>
              </a:rPr>
              <a:t>  </a:t>
            </a:r>
            <a:r>
              <a:rPr lang="en-US" sz="1800" b="1" dirty="0" err="1">
                <a:solidFill>
                  <a:srgbClr val="000000"/>
                </a:solidFill>
                <a:latin typeface="Courier New" charset="0"/>
              </a:rPr>
              <a:t>handle:DWORD</a:t>
            </a:r>
            <a:r>
              <a:rPr lang="en-US" sz="1800" b="1" dirty="0">
                <a:solidFill>
                  <a:srgbClr val="000000"/>
                </a:solidFill>
                <a:latin typeface="Courier New" charset="0"/>
              </a:rPr>
              <a:t>,	; file handle</a:t>
            </a:r>
          </a:p>
          <a:p>
            <a:r>
              <a:rPr lang="en-US" sz="1800" b="1" dirty="0">
                <a:solidFill>
                  <a:srgbClr val="000000"/>
                </a:solidFill>
                <a:latin typeface="Courier New" charset="0"/>
              </a:rPr>
              <a:t>  </a:t>
            </a:r>
            <a:r>
              <a:rPr lang="en-US" sz="1800" b="1" dirty="0" err="1">
                <a:solidFill>
                  <a:srgbClr val="000000"/>
                </a:solidFill>
                <a:latin typeface="Courier New" charset="0"/>
              </a:rPr>
              <a:t>nDistanceLo:SDWORD</a:t>
            </a:r>
            <a:r>
              <a:rPr lang="en-US" sz="1800" b="1" dirty="0">
                <a:solidFill>
                  <a:srgbClr val="000000"/>
                </a:solidFill>
                <a:latin typeface="Courier New" charset="0"/>
              </a:rPr>
              <a:t>,	; bytes to move pointer</a:t>
            </a:r>
          </a:p>
          <a:p>
            <a:r>
              <a:rPr lang="en-US" sz="1800" b="1" dirty="0">
                <a:solidFill>
                  <a:srgbClr val="000000"/>
                </a:solidFill>
                <a:latin typeface="Courier New" charset="0"/>
              </a:rPr>
              <a:t>  </a:t>
            </a:r>
            <a:r>
              <a:rPr lang="en-US" sz="1800" b="1" dirty="0" err="1">
                <a:solidFill>
                  <a:srgbClr val="000000"/>
                </a:solidFill>
                <a:latin typeface="Courier New" charset="0"/>
              </a:rPr>
              <a:t>pDistanceHi:PTR</a:t>
            </a:r>
            <a:r>
              <a:rPr lang="en-US" sz="1800" b="1" dirty="0">
                <a:solidFill>
                  <a:srgbClr val="000000"/>
                </a:solidFill>
                <a:latin typeface="Courier New" charset="0"/>
              </a:rPr>
              <a:t> SDWORD,	; </a:t>
            </a:r>
            <a:r>
              <a:rPr lang="en-US" sz="1800" b="1" dirty="0" err="1">
                <a:solidFill>
                  <a:srgbClr val="000000"/>
                </a:solidFill>
                <a:latin typeface="Courier New" charset="0"/>
              </a:rPr>
              <a:t>ptr</a:t>
            </a:r>
            <a:r>
              <a:rPr lang="en-US" sz="1800" b="1" dirty="0">
                <a:solidFill>
                  <a:srgbClr val="000000"/>
                </a:solidFill>
                <a:latin typeface="Courier New" charset="0"/>
              </a:rPr>
              <a:t> to bytes to move</a:t>
            </a:r>
          </a:p>
          <a:p>
            <a:r>
              <a:rPr lang="en-US" sz="1800" b="1" dirty="0">
                <a:solidFill>
                  <a:srgbClr val="000000"/>
                </a:solidFill>
                <a:latin typeface="Courier New" charset="0"/>
              </a:rPr>
              <a:t>  </a:t>
            </a:r>
            <a:r>
              <a:rPr lang="en-US" sz="1800" b="1" dirty="0" err="1">
                <a:solidFill>
                  <a:srgbClr val="000000"/>
                </a:solidFill>
                <a:latin typeface="Courier New" charset="0"/>
              </a:rPr>
              <a:t>moveMethod:DWORD</a:t>
            </a:r>
            <a:r>
              <a:rPr lang="en-US" sz="1800" b="1" dirty="0">
                <a:solidFill>
                  <a:srgbClr val="000000"/>
                </a:solidFill>
                <a:latin typeface="Courier New" charset="0"/>
              </a:rPr>
              <a:t>	; starting point</a:t>
            </a:r>
          </a:p>
        </p:txBody>
      </p:sp>
      <p:grpSp>
        <p:nvGrpSpPr>
          <p:cNvPr id="104453" name="Group 5"/>
          <p:cNvGrpSpPr>
            <a:grpSpLocks/>
          </p:cNvGrpSpPr>
          <p:nvPr/>
        </p:nvGrpSpPr>
        <p:grpSpPr bwMode="auto">
          <a:xfrm>
            <a:off x="685800" y="4572000"/>
            <a:ext cx="7315200" cy="1371600"/>
            <a:chOff x="432" y="2880"/>
            <a:chExt cx="4608" cy="864"/>
          </a:xfrm>
        </p:grpSpPr>
        <p:sp>
          <p:nvSpPr>
            <p:cNvPr id="104454" name="Text Box 6"/>
            <p:cNvSpPr txBox="1">
              <a:spLocks noChangeArrowheads="1"/>
            </p:cNvSpPr>
            <p:nvPr/>
          </p:nvSpPr>
          <p:spPr bwMode="auto">
            <a:xfrm>
              <a:off x="1584" y="2880"/>
              <a:ext cx="3456" cy="86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1800" b="1" dirty="0">
                  <a:solidFill>
                    <a:srgbClr val="000000"/>
                  </a:solidFill>
                  <a:latin typeface="Courier New" charset="0"/>
                </a:rPr>
                <a:t>; Move to end of file:</a:t>
              </a:r>
            </a:p>
            <a:p>
              <a:endParaRPr lang="en-US" sz="1800" b="1" dirty="0">
                <a:solidFill>
                  <a:srgbClr val="000000"/>
                </a:solidFill>
                <a:latin typeface="Courier New" charset="0"/>
              </a:endParaRPr>
            </a:p>
            <a:p>
              <a:r>
                <a:rPr lang="en-US" sz="1800" b="1" dirty="0">
                  <a:solidFill>
                    <a:srgbClr val="000000"/>
                  </a:solidFill>
                  <a:latin typeface="Courier New" charset="0"/>
                </a:rPr>
                <a:t>INVOKE SetFilePointer,</a:t>
              </a:r>
            </a:p>
            <a:p>
              <a:r>
                <a:rPr lang="en-US" sz="1800" b="1" dirty="0">
                  <a:solidFill>
                    <a:srgbClr val="000000"/>
                  </a:solidFill>
                  <a:latin typeface="Courier New" charset="0"/>
                </a:rPr>
                <a:t>  fileHandle,0,0,FILE_END</a:t>
              </a:r>
            </a:p>
          </p:txBody>
        </p:sp>
        <p:sp>
          <p:nvSpPr>
            <p:cNvPr id="104455" name="Text Box 7"/>
            <p:cNvSpPr txBox="1">
              <a:spLocks noChangeArrowheads="1"/>
            </p:cNvSpPr>
            <p:nvPr/>
          </p:nvSpPr>
          <p:spPr bwMode="auto">
            <a:xfrm>
              <a:off x="432" y="3120"/>
              <a:ext cx="1104" cy="34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r">
                <a:spcBef>
                  <a:spcPct val="50000"/>
                </a:spcBef>
              </a:pPr>
              <a:r>
                <a:rPr lang="en-US" dirty="0">
                  <a:solidFill>
                    <a:srgbClr val="000000"/>
                  </a:solidFill>
                  <a:latin typeface="Arial"/>
                  <a:cs typeface="Arial"/>
                </a:rPr>
                <a:t>Example:</a:t>
              </a:r>
            </a:p>
          </p:txBody>
        </p:sp>
      </p:grpSp>
    </p:spTree>
    <p:extLst>
      <p:ext uri="{BB962C8B-B14F-4D97-AF65-F5344CB8AC3E}">
        <p14:creationId xmlns:p14="http://schemas.microsoft.com/office/powerpoint/2010/main" xmlns="" val="4075406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4453"/>
                                        </p:tgtEl>
                                        <p:attrNameLst>
                                          <p:attrName>style.visibility</p:attrName>
                                        </p:attrNameLst>
                                      </p:cBhvr>
                                      <p:to>
                                        <p:strVal val="visible"/>
                                      </p:to>
                                    </p:set>
                                    <p:animEffect transition="in" filter="box(in)">
                                      <p:cBhvr>
                                        <p:cTn id="7" dur="500"/>
                                        <p:tgtEl>
                                          <p:spTgt spid="104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Console Window Manipulation</a:t>
            </a:r>
          </a:p>
        </p:txBody>
      </p:sp>
      <p:sp>
        <p:nvSpPr>
          <p:cNvPr id="105475" name="Rectangle 3"/>
          <p:cNvSpPr>
            <a:spLocks noGrp="1" noChangeArrowheads="1"/>
          </p:cNvSpPr>
          <p:nvPr>
            <p:ph type="body" idx="1"/>
          </p:nvPr>
        </p:nvSpPr>
        <p:spPr>
          <a:xfrm>
            <a:off x="1828800" y="1600200"/>
            <a:ext cx="6477000" cy="2743200"/>
          </a:xfrm>
        </p:spPr>
        <p:txBody>
          <a:bodyPr/>
          <a:lstStyle/>
          <a:p>
            <a:pPr>
              <a:spcBef>
                <a:spcPts val="2000"/>
              </a:spcBef>
            </a:pPr>
            <a:r>
              <a:rPr lang="en-US" dirty="0"/>
              <a:t>Screen buffer</a:t>
            </a:r>
          </a:p>
          <a:p>
            <a:pPr>
              <a:spcBef>
                <a:spcPts val="2000"/>
              </a:spcBef>
            </a:pPr>
            <a:r>
              <a:rPr lang="en-US" dirty="0"/>
              <a:t>Console window</a:t>
            </a:r>
          </a:p>
          <a:p>
            <a:pPr>
              <a:spcBef>
                <a:spcPts val="2000"/>
              </a:spcBef>
            </a:pPr>
            <a:r>
              <a:rPr lang="en-US" dirty="0"/>
              <a:t>Controlling the cursor</a:t>
            </a:r>
          </a:p>
          <a:p>
            <a:pPr>
              <a:spcBef>
                <a:spcPts val="2000"/>
              </a:spcBef>
            </a:pPr>
            <a:r>
              <a:rPr lang="en-US" dirty="0"/>
              <a:t>Controlling the text color</a:t>
            </a:r>
          </a:p>
        </p:txBody>
      </p:sp>
    </p:spTree>
    <p:extLst>
      <p:ext uri="{BB962C8B-B14F-4D97-AF65-F5344CB8AC3E}">
        <p14:creationId xmlns:p14="http://schemas.microsoft.com/office/powerpoint/2010/main" xmlns="" val="28277906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Screen Buffer and Console Window</a:t>
            </a:r>
          </a:p>
        </p:txBody>
      </p:sp>
      <p:sp>
        <p:nvSpPr>
          <p:cNvPr id="106499" name="Rectangle 3"/>
          <p:cNvSpPr>
            <a:spLocks noGrp="1" noChangeArrowheads="1"/>
          </p:cNvSpPr>
          <p:nvPr>
            <p:ph type="body" idx="1"/>
          </p:nvPr>
        </p:nvSpPr>
        <p:spPr>
          <a:xfrm>
            <a:off x="685800" y="1143000"/>
            <a:ext cx="7772400" cy="762000"/>
          </a:xfrm>
        </p:spPr>
        <p:txBody>
          <a:bodyPr/>
          <a:lstStyle/>
          <a:p>
            <a:pPr>
              <a:lnSpc>
                <a:spcPct val="90000"/>
              </a:lnSpc>
            </a:pPr>
            <a:r>
              <a:rPr lang="en-US"/>
              <a:t>The active screen buffer includes data displayed by the console window.</a:t>
            </a:r>
          </a:p>
        </p:txBody>
      </p:sp>
      <p:graphicFrame>
        <p:nvGraphicFramePr>
          <p:cNvPr id="106500" name="Object 4"/>
          <p:cNvGraphicFramePr>
            <a:graphicFrameLocks noChangeAspect="1"/>
          </p:cNvGraphicFramePr>
          <p:nvPr>
            <p:extLst>
              <p:ext uri="{D42A27DB-BD31-4B8C-83A1-F6EECF244321}">
                <p14:modId xmlns:p14="http://schemas.microsoft.com/office/powerpoint/2010/main" xmlns="" val="366337740"/>
              </p:ext>
            </p:extLst>
          </p:nvPr>
        </p:nvGraphicFramePr>
        <p:xfrm>
          <a:off x="1524000" y="1981200"/>
          <a:ext cx="5695567" cy="4724400"/>
        </p:xfrm>
        <a:graphic>
          <a:graphicData uri="http://schemas.openxmlformats.org/presentationml/2006/ole">
            <p:oleObj spid="_x0000_s127049" name="VISIO" r:id="rId3" imgW="3072384" imgH="2551176" progId="">
              <p:embed/>
            </p:oleObj>
          </a:graphicData>
        </a:graphic>
      </p:graphicFrame>
    </p:spTree>
    <p:extLst>
      <p:ext uri="{BB962C8B-B14F-4D97-AF65-F5344CB8AC3E}">
        <p14:creationId xmlns:p14="http://schemas.microsoft.com/office/powerpoint/2010/main" xmlns="" val="2567076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28: </a:t>
            </a:r>
            <a:r>
              <a:rPr lang="en-US" dirty="0"/>
              <a:t>Review</a:t>
            </a:r>
          </a:p>
        </p:txBody>
      </p:sp>
      <p:sp>
        <p:nvSpPr>
          <p:cNvPr id="3" name="Content Placeholder 2"/>
          <p:cNvSpPr>
            <a:spLocks noGrp="1"/>
          </p:cNvSpPr>
          <p:nvPr>
            <p:ph idx="1"/>
          </p:nvPr>
        </p:nvSpPr>
        <p:spPr>
          <a:xfrm>
            <a:off x="685800" y="1066800"/>
            <a:ext cx="7924800" cy="5638800"/>
          </a:xfrm>
        </p:spPr>
        <p:txBody>
          <a:bodyPr>
            <a:noAutofit/>
          </a:bodyPr>
          <a:lstStyle/>
          <a:p>
            <a:pPr>
              <a:spcBef>
                <a:spcPts val="1200"/>
              </a:spcBef>
            </a:pPr>
            <a:r>
              <a:rPr lang="en-US" b="1" dirty="0"/>
              <a:t>Macros</a:t>
            </a:r>
          </a:p>
          <a:p>
            <a:pPr lvl="1">
              <a:spcBef>
                <a:spcPts val="1200"/>
              </a:spcBef>
            </a:pPr>
            <a:r>
              <a:rPr lang="en-US" dirty="0"/>
              <a:t>Introducing Macros</a:t>
            </a:r>
          </a:p>
          <a:p>
            <a:pPr lvl="1">
              <a:spcBef>
                <a:spcPts val="1200"/>
              </a:spcBef>
            </a:pPr>
            <a:r>
              <a:rPr lang="en-US" dirty="0"/>
              <a:t>Defining Macros</a:t>
            </a:r>
          </a:p>
          <a:p>
            <a:pPr lvl="1">
              <a:spcBef>
                <a:spcPts val="1200"/>
              </a:spcBef>
            </a:pPr>
            <a:r>
              <a:rPr lang="en-US" dirty="0"/>
              <a:t>Invoking Macros</a:t>
            </a:r>
          </a:p>
          <a:p>
            <a:pPr>
              <a:spcBef>
                <a:spcPts val="1200"/>
              </a:spcBef>
            </a:pPr>
            <a:r>
              <a:rPr lang="en-US" b="1" dirty="0"/>
              <a:t>Windows 32 Console Programming</a:t>
            </a:r>
          </a:p>
          <a:p>
            <a:pPr lvl="1">
              <a:lnSpc>
                <a:spcPct val="90000"/>
              </a:lnSpc>
              <a:spcBef>
                <a:spcPts val="1200"/>
              </a:spcBef>
            </a:pPr>
            <a:r>
              <a:rPr lang="en-US" dirty="0"/>
              <a:t>Background Information</a:t>
            </a:r>
          </a:p>
          <a:p>
            <a:pPr lvl="2">
              <a:lnSpc>
                <a:spcPct val="90000"/>
              </a:lnSpc>
              <a:spcBef>
                <a:spcPts val="1200"/>
              </a:spcBef>
            </a:pPr>
            <a:r>
              <a:rPr lang="en-US" dirty="0"/>
              <a:t>Win32 Console Programs</a:t>
            </a:r>
          </a:p>
          <a:p>
            <a:pPr lvl="2">
              <a:lnSpc>
                <a:spcPct val="90000"/>
              </a:lnSpc>
              <a:spcBef>
                <a:spcPts val="1200"/>
              </a:spcBef>
            </a:pPr>
            <a:r>
              <a:rPr lang="en-US" dirty="0"/>
              <a:t>API and SDK</a:t>
            </a:r>
          </a:p>
          <a:p>
            <a:pPr lvl="2">
              <a:lnSpc>
                <a:spcPct val="90000"/>
              </a:lnSpc>
              <a:spcBef>
                <a:spcPts val="1200"/>
              </a:spcBef>
            </a:pPr>
            <a:r>
              <a:rPr lang="en-US" dirty="0"/>
              <a:t>Windows Data Types</a:t>
            </a:r>
          </a:p>
          <a:p>
            <a:pPr lvl="2">
              <a:lnSpc>
                <a:spcPct val="90000"/>
              </a:lnSpc>
              <a:spcBef>
                <a:spcPts val="1200"/>
              </a:spcBef>
            </a:pPr>
            <a:r>
              <a:rPr lang="en-US" dirty="0"/>
              <a:t>Standard Console Handles</a:t>
            </a:r>
          </a:p>
          <a:p>
            <a:pPr lvl="1">
              <a:lnSpc>
                <a:spcPct val="90000"/>
              </a:lnSpc>
              <a:spcBef>
                <a:spcPts val="1200"/>
              </a:spcBef>
            </a:pPr>
            <a:r>
              <a:rPr lang="en-US" dirty="0"/>
              <a:t>Console Input</a:t>
            </a:r>
          </a:p>
          <a:p>
            <a:pPr lvl="1">
              <a:lnSpc>
                <a:spcPct val="90000"/>
              </a:lnSpc>
              <a:spcBef>
                <a:spcPts val="1200"/>
              </a:spcBef>
            </a:pPr>
            <a:r>
              <a:rPr lang="en-US" dirty="0"/>
              <a:t>Console </a:t>
            </a:r>
            <a:r>
              <a:rPr lang="en-US" dirty="0" smtClean="0"/>
              <a:t>Output</a:t>
            </a:r>
            <a:endParaRPr lang="en-US" sz="2800" dirty="0"/>
          </a:p>
        </p:txBody>
      </p:sp>
    </p:spTree>
    <p:extLst>
      <p:ext uri="{BB962C8B-B14F-4D97-AF65-F5344CB8AC3E}">
        <p14:creationId xmlns:p14="http://schemas.microsoft.com/office/powerpoint/2010/main" xmlns="" val="3811692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SetConsoleTitle</a:t>
            </a:r>
          </a:p>
        </p:txBody>
      </p:sp>
      <p:sp>
        <p:nvSpPr>
          <p:cNvPr id="107523" name="Text Box 3"/>
          <p:cNvSpPr txBox="1">
            <a:spLocks noChangeArrowheads="1"/>
          </p:cNvSpPr>
          <p:nvPr/>
        </p:nvSpPr>
        <p:spPr bwMode="auto">
          <a:xfrm>
            <a:off x="1219200" y="2362200"/>
            <a:ext cx="6781800" cy="1371600"/>
          </a:xfrm>
          <a:prstGeom prst="rect">
            <a:avLst/>
          </a:prstGeom>
          <a:solidFill>
            <a:srgbClr val="FFFFFF"/>
          </a:solidFill>
          <a:ln>
            <a:solidFill>
              <a:srgbClr val="000000"/>
            </a:solidFill>
          </a:ln>
          <a:effectLs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1800" b="1" dirty="0">
                <a:solidFill>
                  <a:srgbClr val="000000"/>
                </a:solidFill>
                <a:latin typeface="Courier New" charset="0"/>
              </a:rPr>
              <a:t>.data</a:t>
            </a:r>
          </a:p>
          <a:p>
            <a:r>
              <a:rPr lang="en-US" sz="1800" b="1" dirty="0" err="1">
                <a:solidFill>
                  <a:srgbClr val="000000"/>
                </a:solidFill>
                <a:latin typeface="Courier New" charset="0"/>
              </a:rPr>
              <a:t>titleStr</a:t>
            </a:r>
            <a:r>
              <a:rPr lang="en-US" sz="1800" b="1" dirty="0">
                <a:solidFill>
                  <a:srgbClr val="000000"/>
                </a:solidFill>
                <a:latin typeface="Courier New" charset="0"/>
              </a:rPr>
              <a:t> BYTE "Console title",0</a:t>
            </a:r>
          </a:p>
          <a:p>
            <a:r>
              <a:rPr lang="en-US" sz="1800" b="1" dirty="0">
                <a:solidFill>
                  <a:srgbClr val="000000"/>
                </a:solidFill>
                <a:latin typeface="Courier New" charset="0"/>
              </a:rPr>
              <a:t>.code</a:t>
            </a:r>
          </a:p>
          <a:p>
            <a:r>
              <a:rPr lang="en-US" sz="1800" b="1" dirty="0">
                <a:solidFill>
                  <a:srgbClr val="000000"/>
                </a:solidFill>
                <a:latin typeface="Courier New" charset="0"/>
              </a:rPr>
              <a:t>INVOKE </a:t>
            </a:r>
            <a:r>
              <a:rPr lang="en-US" sz="1800" b="1" dirty="0" err="1">
                <a:solidFill>
                  <a:srgbClr val="000000"/>
                </a:solidFill>
                <a:latin typeface="Courier New" charset="0"/>
              </a:rPr>
              <a:t>SetConsoleTitle</a:t>
            </a:r>
            <a:r>
              <a:rPr lang="en-US" sz="1800" b="1" dirty="0">
                <a:solidFill>
                  <a:srgbClr val="000000"/>
                </a:solidFill>
                <a:latin typeface="Courier New" charset="0"/>
              </a:rPr>
              <a:t>, ADDR </a:t>
            </a:r>
            <a:r>
              <a:rPr lang="en-US" sz="1800" b="1" dirty="0" err="1">
                <a:solidFill>
                  <a:srgbClr val="000000"/>
                </a:solidFill>
                <a:latin typeface="Courier New" charset="0"/>
              </a:rPr>
              <a:t>titleStr</a:t>
            </a:r>
            <a:endParaRPr lang="en-US" sz="1800" b="1" dirty="0">
              <a:solidFill>
                <a:srgbClr val="000000"/>
              </a:solidFill>
              <a:latin typeface="Courier New" charset="0"/>
            </a:endParaRPr>
          </a:p>
        </p:txBody>
      </p:sp>
      <p:sp>
        <p:nvSpPr>
          <p:cNvPr id="107524" name="Text Box 4"/>
          <p:cNvSpPr txBox="1">
            <a:spLocks noChangeArrowheads="1"/>
          </p:cNvSpPr>
          <p:nvPr/>
        </p:nvSpPr>
        <p:spPr bwMode="auto">
          <a:xfrm>
            <a:off x="685800" y="1066800"/>
            <a:ext cx="76962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i="1" dirty="0" err="1">
                <a:solidFill>
                  <a:srgbClr val="FF0000"/>
                </a:solidFill>
                <a:latin typeface="Arial"/>
                <a:cs typeface="Arial"/>
              </a:rPr>
              <a:t>SetConsoleTitle</a:t>
            </a:r>
            <a:r>
              <a:rPr lang="en-US" sz="2400" dirty="0"/>
              <a:t> changes the console window's title. Pass it a null-terminated string:</a:t>
            </a:r>
          </a:p>
        </p:txBody>
      </p:sp>
    </p:spTree>
    <p:extLst>
      <p:ext uri="{BB962C8B-B14F-4D97-AF65-F5344CB8AC3E}">
        <p14:creationId xmlns:p14="http://schemas.microsoft.com/office/powerpoint/2010/main" xmlns="" val="1844166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GetConsoleScreenBufferInfo</a:t>
            </a:r>
          </a:p>
        </p:txBody>
      </p:sp>
      <p:sp>
        <p:nvSpPr>
          <p:cNvPr id="108547" name="Text Box 3"/>
          <p:cNvSpPr txBox="1">
            <a:spLocks noChangeArrowheads="1"/>
          </p:cNvSpPr>
          <p:nvPr/>
        </p:nvSpPr>
        <p:spPr bwMode="auto">
          <a:xfrm>
            <a:off x="1219200" y="3352800"/>
            <a:ext cx="6705600" cy="2438400"/>
          </a:xfrm>
          <a:prstGeom prst="rect">
            <a:avLst/>
          </a:prstGeom>
          <a:solidFill>
            <a:srgbClr val="FFFFFF"/>
          </a:solidFill>
          <a:ln>
            <a:solidFill>
              <a:srgbClr val="000000"/>
            </a:solidFill>
          </a:ln>
          <a:effectLst/>
          <a:extLst/>
        </p:spPr>
        <p:txBody>
          <a:bodyPr lIns="137160" tIns="182880" rIns="137160" bIns="182880"/>
          <a:lstStyle>
            <a:lvl1pPr>
              <a:tabLst>
                <a:tab pos="457200" algn="l"/>
                <a:tab pos="969963" algn="l"/>
                <a:tab pos="4114800" algn="l"/>
              </a:tabLst>
              <a:defRPr sz="2400">
                <a:solidFill>
                  <a:schemeClr val="tx1"/>
                </a:solidFill>
                <a:latin typeface="Times New Roman" charset="0"/>
                <a:ea typeface="ＭＳ Ｐゴシック" charset="0"/>
              </a:defRPr>
            </a:lvl1pPr>
            <a:lvl2pPr>
              <a:tabLst>
                <a:tab pos="457200" algn="l"/>
                <a:tab pos="969963" algn="l"/>
                <a:tab pos="4114800" algn="l"/>
              </a:tabLst>
              <a:defRPr sz="2400">
                <a:solidFill>
                  <a:schemeClr val="tx1"/>
                </a:solidFill>
                <a:latin typeface="Times New Roman" charset="0"/>
                <a:ea typeface="ＭＳ Ｐゴシック" charset="0"/>
              </a:defRPr>
            </a:lvl2pPr>
            <a:lvl3pPr>
              <a:tabLst>
                <a:tab pos="457200" algn="l"/>
                <a:tab pos="969963" algn="l"/>
                <a:tab pos="4114800" algn="l"/>
              </a:tabLst>
              <a:defRPr sz="2400">
                <a:solidFill>
                  <a:schemeClr val="tx1"/>
                </a:solidFill>
                <a:latin typeface="Times New Roman" charset="0"/>
                <a:ea typeface="ＭＳ Ｐゴシック" charset="0"/>
              </a:defRPr>
            </a:lvl3pPr>
            <a:lvl4pPr>
              <a:tabLst>
                <a:tab pos="457200" algn="l"/>
                <a:tab pos="969963" algn="l"/>
                <a:tab pos="4114800" algn="l"/>
              </a:tabLst>
              <a:defRPr sz="2400">
                <a:solidFill>
                  <a:schemeClr val="tx1"/>
                </a:solidFill>
                <a:latin typeface="Times New Roman" charset="0"/>
                <a:ea typeface="ＭＳ Ｐゴシック" charset="0"/>
              </a:defRPr>
            </a:lvl4pPr>
            <a:lvl5pPr>
              <a:tabLst>
                <a:tab pos="457200" algn="l"/>
                <a:tab pos="969963"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969963"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969963"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969963"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969963" algn="l"/>
                <a:tab pos="4114800" algn="l"/>
              </a:tabLst>
              <a:defRPr sz="2400">
                <a:solidFill>
                  <a:schemeClr val="tx1"/>
                </a:solidFill>
                <a:latin typeface="Times New Roman" charset="0"/>
                <a:ea typeface="ＭＳ Ｐゴシック" charset="0"/>
              </a:defRPr>
            </a:lvl9pPr>
          </a:lstStyle>
          <a:p>
            <a:r>
              <a:rPr lang="en-US" sz="1800" b="1" dirty="0">
                <a:solidFill>
                  <a:srgbClr val="000000"/>
                </a:solidFill>
                <a:latin typeface="Courier New" charset="0"/>
              </a:rPr>
              <a:t>.data</a:t>
            </a:r>
          </a:p>
          <a:p>
            <a:r>
              <a:rPr lang="en-US" sz="1800" b="1" dirty="0" err="1">
                <a:solidFill>
                  <a:srgbClr val="000000"/>
                </a:solidFill>
                <a:latin typeface="Courier New" charset="0"/>
              </a:rPr>
              <a:t>outHandle</a:t>
            </a:r>
            <a:r>
              <a:rPr lang="en-US" sz="1800" b="1" dirty="0">
                <a:solidFill>
                  <a:srgbClr val="000000"/>
                </a:solidFill>
                <a:latin typeface="Courier New" charset="0"/>
              </a:rPr>
              <a:t> DWORD ?</a:t>
            </a:r>
          </a:p>
          <a:p>
            <a:r>
              <a:rPr lang="en-US" sz="1800" b="1" dirty="0" err="1">
                <a:solidFill>
                  <a:srgbClr val="000000"/>
                </a:solidFill>
                <a:latin typeface="Courier New" charset="0"/>
              </a:rPr>
              <a:t>consoleInfo</a:t>
            </a:r>
            <a:r>
              <a:rPr lang="en-US" sz="1800" b="1" dirty="0">
                <a:solidFill>
                  <a:srgbClr val="000000"/>
                </a:solidFill>
                <a:latin typeface="Courier New" charset="0"/>
              </a:rPr>
              <a:t> CONSOLE_SCREEN_BUFFER_INFO &lt;&gt;</a:t>
            </a:r>
          </a:p>
          <a:p>
            <a:r>
              <a:rPr lang="en-US" sz="1800" b="1" dirty="0">
                <a:solidFill>
                  <a:srgbClr val="000000"/>
                </a:solidFill>
                <a:latin typeface="Courier New" charset="0"/>
              </a:rPr>
              <a:t>.</a:t>
            </a:r>
            <a:r>
              <a:rPr lang="en-US" sz="1800" b="1" dirty="0" smtClean="0">
                <a:solidFill>
                  <a:srgbClr val="000000"/>
                </a:solidFill>
                <a:latin typeface="Courier New" charset="0"/>
              </a:rPr>
              <a:t>code</a:t>
            </a:r>
          </a:p>
          <a:p>
            <a:endParaRPr lang="en-US" sz="1800" b="1" dirty="0">
              <a:solidFill>
                <a:srgbClr val="000000"/>
              </a:solidFill>
              <a:latin typeface="Courier New" charset="0"/>
            </a:endParaRPr>
          </a:p>
          <a:p>
            <a:r>
              <a:rPr lang="en-US" sz="1800" b="1" dirty="0">
                <a:solidFill>
                  <a:srgbClr val="000000"/>
                </a:solidFill>
                <a:latin typeface="Courier New" charset="0"/>
              </a:rPr>
              <a:t>	INVOKE </a:t>
            </a:r>
            <a:r>
              <a:rPr lang="en-US" sz="1800" b="1" dirty="0" err="1">
                <a:solidFill>
                  <a:srgbClr val="000000"/>
                </a:solidFill>
                <a:latin typeface="Courier New" charset="0"/>
              </a:rPr>
              <a:t>GetConsoleScreenBufferInfo</a:t>
            </a:r>
            <a:r>
              <a:rPr lang="en-US" sz="1800" b="1" dirty="0">
                <a:solidFill>
                  <a:srgbClr val="000000"/>
                </a:solidFill>
                <a:latin typeface="Courier New" charset="0"/>
              </a:rPr>
              <a:t>,</a:t>
            </a:r>
          </a:p>
          <a:p>
            <a:r>
              <a:rPr lang="en-US" sz="1800" b="1" dirty="0">
                <a:solidFill>
                  <a:srgbClr val="000000"/>
                </a:solidFill>
                <a:latin typeface="Courier New" charset="0"/>
              </a:rPr>
              <a:t>		</a:t>
            </a:r>
            <a:r>
              <a:rPr lang="en-US" sz="1800" b="1" dirty="0" err="1">
                <a:solidFill>
                  <a:srgbClr val="000000"/>
                </a:solidFill>
                <a:latin typeface="Courier New" charset="0"/>
              </a:rPr>
              <a:t>outHandle</a:t>
            </a:r>
            <a:r>
              <a:rPr lang="en-US" sz="1800" b="1" dirty="0">
                <a:solidFill>
                  <a:srgbClr val="000000"/>
                </a:solidFill>
                <a:latin typeface="Courier New" charset="0"/>
              </a:rPr>
              <a:t>,</a:t>
            </a:r>
          </a:p>
          <a:p>
            <a:r>
              <a:rPr lang="en-US" sz="1800" b="1" dirty="0">
                <a:solidFill>
                  <a:srgbClr val="000000"/>
                </a:solidFill>
                <a:latin typeface="Courier New" charset="0"/>
              </a:rPr>
              <a:t>		ADDR </a:t>
            </a:r>
            <a:r>
              <a:rPr lang="en-US" sz="1800" b="1" dirty="0" err="1">
                <a:solidFill>
                  <a:srgbClr val="000000"/>
                </a:solidFill>
                <a:latin typeface="Courier New" charset="0"/>
              </a:rPr>
              <a:t>consoleInfo</a:t>
            </a:r>
            <a:endParaRPr lang="en-US" sz="1800" b="1" dirty="0">
              <a:solidFill>
                <a:srgbClr val="000000"/>
              </a:solidFill>
              <a:latin typeface="Courier New" charset="0"/>
            </a:endParaRPr>
          </a:p>
        </p:txBody>
      </p:sp>
      <p:sp>
        <p:nvSpPr>
          <p:cNvPr id="108548" name="Text Box 4"/>
          <p:cNvSpPr txBox="1">
            <a:spLocks noChangeArrowheads="1"/>
          </p:cNvSpPr>
          <p:nvPr/>
        </p:nvSpPr>
        <p:spPr bwMode="auto">
          <a:xfrm>
            <a:off x="685800" y="1066800"/>
            <a:ext cx="7696200" cy="23801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ts val="2000"/>
              </a:spcBef>
            </a:pPr>
            <a:r>
              <a:rPr lang="en-US" sz="2400" dirty="0" err="1">
                <a:solidFill>
                  <a:srgbClr val="FF0000"/>
                </a:solidFill>
                <a:latin typeface="Arial"/>
                <a:cs typeface="Arial"/>
              </a:rPr>
              <a:t>GetConsoleScreenBufferInfo</a:t>
            </a:r>
            <a:r>
              <a:rPr lang="en-US" sz="2400" dirty="0">
                <a:latin typeface="Arial"/>
                <a:cs typeface="Arial"/>
              </a:rPr>
              <a:t> returns information about the current state of the console window. </a:t>
            </a:r>
            <a:endParaRPr lang="en-US" sz="2400" dirty="0" smtClean="0">
              <a:latin typeface="Arial"/>
              <a:cs typeface="Arial"/>
            </a:endParaRPr>
          </a:p>
          <a:p>
            <a:pPr>
              <a:spcBef>
                <a:spcPts val="2000"/>
              </a:spcBef>
            </a:pPr>
            <a:r>
              <a:rPr lang="en-US" sz="2400" dirty="0" smtClean="0">
                <a:latin typeface="Arial"/>
                <a:cs typeface="Arial"/>
              </a:rPr>
              <a:t>It </a:t>
            </a:r>
            <a:r>
              <a:rPr lang="en-US" sz="2400" dirty="0">
                <a:latin typeface="Arial"/>
                <a:cs typeface="Arial"/>
              </a:rPr>
              <a:t>has two parameters: a handle to the console screen, and a pointer to a structure that is filled in by the function:</a:t>
            </a:r>
          </a:p>
        </p:txBody>
      </p:sp>
      <p:sp>
        <p:nvSpPr>
          <p:cNvPr id="5" name="Rectangle 4"/>
          <p:cNvSpPr/>
          <p:nvPr/>
        </p:nvSpPr>
        <p:spPr>
          <a:xfrm>
            <a:off x="1171433" y="6019800"/>
            <a:ext cx="6781800" cy="646331"/>
          </a:xfrm>
          <a:prstGeom prst="rect">
            <a:avLst/>
          </a:prstGeom>
          <a:ln>
            <a:solidFill>
              <a:schemeClr val="tx1"/>
            </a:solidFill>
          </a:ln>
        </p:spPr>
        <p:txBody>
          <a:bodyPr wrap="square">
            <a:spAutoFit/>
          </a:bodyPr>
          <a:lstStyle/>
          <a:p>
            <a:r>
              <a:rPr lang="en-US" b="1" dirty="0">
                <a:latin typeface="Courier New" pitchFamily="49" charset="0"/>
                <a:cs typeface="Courier New" pitchFamily="49" charset="0"/>
              </a:rPr>
              <a:t>INVOKE </a:t>
            </a:r>
            <a:r>
              <a:rPr lang="en-US" b="1" dirty="0" err="1">
                <a:latin typeface="Courier New" pitchFamily="49" charset="0"/>
                <a:cs typeface="Courier New" pitchFamily="49" charset="0"/>
              </a:rPr>
              <a:t>GetStdHandle</a:t>
            </a:r>
            <a:r>
              <a:rPr lang="en-US" b="1" dirty="0">
                <a:latin typeface="Courier New" pitchFamily="49" charset="0"/>
                <a:cs typeface="Courier New" pitchFamily="49" charset="0"/>
              </a:rPr>
              <a:t>, STD_OUTPUT_HANDLE</a:t>
            </a:r>
          </a:p>
          <a:p>
            <a:r>
              <a:rPr lang="en-US" b="1" dirty="0" err="1">
                <a:latin typeface="Courier New" pitchFamily="49" charset="0"/>
                <a:cs typeface="Courier New" pitchFamily="49" charset="0"/>
              </a:rPr>
              <a:t>mov</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outHandle,eax</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xmlns="" val="3109397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CONSOLE_SCREEN_BUFFER_INFO</a:t>
            </a:r>
          </a:p>
        </p:txBody>
      </p:sp>
      <p:sp>
        <p:nvSpPr>
          <p:cNvPr id="109571" name="Text Box 3"/>
          <p:cNvSpPr txBox="1">
            <a:spLocks noChangeArrowheads="1"/>
          </p:cNvSpPr>
          <p:nvPr/>
        </p:nvSpPr>
        <p:spPr bwMode="auto">
          <a:xfrm>
            <a:off x="1828800" y="1295400"/>
            <a:ext cx="5334000" cy="2215991"/>
          </a:xfrm>
          <a:prstGeom prst="rect">
            <a:avLst/>
          </a:prstGeom>
          <a:solidFill>
            <a:srgbClr val="FFFFFF"/>
          </a:solidFill>
          <a:ln w="9525">
            <a:solidFill>
              <a:srgbClr val="000000"/>
            </a:solidFill>
            <a:miter lim="800000"/>
            <a:headEnd/>
            <a:tailEnd/>
          </a:ln>
          <a:effectLst/>
          <a:extLst/>
        </p:spPr>
        <p:txBody>
          <a:bodyPr tIns="137160" bIns="137160">
            <a:spAutoFit/>
          </a:bodyPr>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r>
              <a:rPr lang="en-US" sz="1800" b="1" dirty="0">
                <a:solidFill>
                  <a:srgbClr val="000000"/>
                </a:solidFill>
                <a:latin typeface="Courier New" charset="0"/>
              </a:rPr>
              <a:t>CONSOLE_SCREEN_BUFFER_INFO STRUCT</a:t>
            </a:r>
          </a:p>
          <a:p>
            <a:r>
              <a:rPr lang="en-US" sz="1800" b="1" dirty="0">
                <a:solidFill>
                  <a:srgbClr val="000000"/>
                </a:solidFill>
                <a:latin typeface="Courier New" charset="0"/>
              </a:rPr>
              <a:t>  </a:t>
            </a:r>
            <a:r>
              <a:rPr lang="en-US" sz="1800" b="1" dirty="0" err="1">
                <a:solidFill>
                  <a:srgbClr val="000000"/>
                </a:solidFill>
                <a:latin typeface="Courier New" charset="0"/>
              </a:rPr>
              <a:t>dwSize</a:t>
            </a:r>
            <a:r>
              <a:rPr lang="en-US" sz="1800" b="1" dirty="0">
                <a:solidFill>
                  <a:srgbClr val="000000"/>
                </a:solidFill>
                <a:latin typeface="Courier New" charset="0"/>
              </a:rPr>
              <a:t>           COORD &lt;&gt;</a:t>
            </a:r>
          </a:p>
          <a:p>
            <a:r>
              <a:rPr lang="en-US" sz="1800" b="1" dirty="0">
                <a:solidFill>
                  <a:srgbClr val="000000"/>
                </a:solidFill>
                <a:latin typeface="Courier New" charset="0"/>
              </a:rPr>
              <a:t>  </a:t>
            </a:r>
            <a:r>
              <a:rPr lang="en-US" sz="1800" b="1" dirty="0" err="1">
                <a:solidFill>
                  <a:srgbClr val="000000"/>
                </a:solidFill>
                <a:latin typeface="Courier New" charset="0"/>
              </a:rPr>
              <a:t>dwCursorPos</a:t>
            </a:r>
            <a:r>
              <a:rPr lang="en-US" sz="1800" b="1" dirty="0">
                <a:solidFill>
                  <a:srgbClr val="000000"/>
                </a:solidFill>
                <a:latin typeface="Courier New" charset="0"/>
              </a:rPr>
              <a:t>      COORD &lt;&gt;</a:t>
            </a:r>
          </a:p>
          <a:p>
            <a:r>
              <a:rPr lang="en-US" sz="1800" b="1" dirty="0">
                <a:solidFill>
                  <a:srgbClr val="000000"/>
                </a:solidFill>
                <a:latin typeface="Courier New" charset="0"/>
              </a:rPr>
              <a:t>  </a:t>
            </a:r>
            <a:r>
              <a:rPr lang="en-US" sz="1800" b="1" dirty="0" err="1">
                <a:solidFill>
                  <a:srgbClr val="000000"/>
                </a:solidFill>
                <a:latin typeface="Courier New" charset="0"/>
              </a:rPr>
              <a:t>wAttributes</a:t>
            </a:r>
            <a:r>
              <a:rPr lang="en-US" sz="1800" b="1" dirty="0">
                <a:solidFill>
                  <a:srgbClr val="000000"/>
                </a:solidFill>
                <a:latin typeface="Courier New" charset="0"/>
              </a:rPr>
              <a:t>      WORD ?</a:t>
            </a:r>
          </a:p>
          <a:p>
            <a:r>
              <a:rPr lang="en-US" sz="1800" b="1" dirty="0">
                <a:solidFill>
                  <a:srgbClr val="000000"/>
                </a:solidFill>
                <a:latin typeface="Courier New" charset="0"/>
              </a:rPr>
              <a:t>  </a:t>
            </a:r>
            <a:r>
              <a:rPr lang="en-US" sz="1800" b="1" dirty="0" err="1">
                <a:solidFill>
                  <a:srgbClr val="000000"/>
                </a:solidFill>
                <a:latin typeface="Courier New" charset="0"/>
              </a:rPr>
              <a:t>srWindow</a:t>
            </a:r>
            <a:r>
              <a:rPr lang="en-US" sz="1800" b="1" dirty="0">
                <a:solidFill>
                  <a:srgbClr val="000000"/>
                </a:solidFill>
                <a:latin typeface="Courier New" charset="0"/>
              </a:rPr>
              <a:t>         SMALL_RECT &lt;&gt;</a:t>
            </a:r>
          </a:p>
          <a:p>
            <a:r>
              <a:rPr lang="en-US" sz="1800" b="1" dirty="0">
                <a:solidFill>
                  <a:srgbClr val="000000"/>
                </a:solidFill>
                <a:latin typeface="Courier New" charset="0"/>
              </a:rPr>
              <a:t>  </a:t>
            </a:r>
            <a:r>
              <a:rPr lang="en-US" sz="1800" b="1" dirty="0" err="1">
                <a:solidFill>
                  <a:srgbClr val="000000"/>
                </a:solidFill>
                <a:latin typeface="Courier New" charset="0"/>
              </a:rPr>
              <a:t>maxWinSize</a:t>
            </a:r>
            <a:r>
              <a:rPr lang="en-US" sz="1800" b="1" dirty="0">
                <a:solidFill>
                  <a:srgbClr val="000000"/>
                </a:solidFill>
                <a:latin typeface="Courier New" charset="0"/>
              </a:rPr>
              <a:t>       COORD &lt;&gt;</a:t>
            </a:r>
          </a:p>
          <a:p>
            <a:r>
              <a:rPr lang="en-US" sz="1800" b="1" dirty="0">
                <a:solidFill>
                  <a:srgbClr val="000000"/>
                </a:solidFill>
                <a:latin typeface="Courier New" charset="0"/>
              </a:rPr>
              <a:t>CONSOLE_SCREEN_BUFFER_INFO ENDS</a:t>
            </a:r>
          </a:p>
        </p:txBody>
      </p:sp>
      <p:sp>
        <p:nvSpPr>
          <p:cNvPr id="109572" name="Text Box 4"/>
          <p:cNvSpPr txBox="1">
            <a:spLocks noChangeArrowheads="1"/>
          </p:cNvSpPr>
          <p:nvPr/>
        </p:nvSpPr>
        <p:spPr bwMode="auto">
          <a:xfrm>
            <a:off x="762000" y="3810000"/>
            <a:ext cx="7924800" cy="28418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34950" indent="-23495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ts val="2000"/>
              </a:spcBef>
              <a:buFontTx/>
              <a:buChar char="•"/>
            </a:pPr>
            <a:r>
              <a:rPr lang="en-US" sz="2000" dirty="0" err="1">
                <a:solidFill>
                  <a:srgbClr val="0000FF"/>
                </a:solidFill>
                <a:latin typeface="Arial" charset="0"/>
              </a:rPr>
              <a:t>dwSize</a:t>
            </a:r>
            <a:r>
              <a:rPr lang="en-US" sz="2000" dirty="0">
                <a:latin typeface="Arial" charset="0"/>
              </a:rPr>
              <a:t> - size of the screen buffer (char columns and rows)</a:t>
            </a:r>
          </a:p>
          <a:p>
            <a:pPr>
              <a:spcBef>
                <a:spcPts val="2000"/>
              </a:spcBef>
              <a:buFontTx/>
              <a:buChar char="•"/>
            </a:pPr>
            <a:r>
              <a:rPr lang="en-US" sz="2000" dirty="0" err="1">
                <a:solidFill>
                  <a:srgbClr val="0000FF"/>
                </a:solidFill>
                <a:latin typeface="Arial" charset="0"/>
              </a:rPr>
              <a:t>dwCursorPos</a:t>
            </a:r>
            <a:r>
              <a:rPr lang="en-US" sz="2000" dirty="0">
                <a:latin typeface="Arial" charset="0"/>
              </a:rPr>
              <a:t> - cursor location</a:t>
            </a:r>
          </a:p>
          <a:p>
            <a:pPr>
              <a:spcBef>
                <a:spcPts val="2000"/>
              </a:spcBef>
              <a:buFontTx/>
              <a:buChar char="•"/>
            </a:pPr>
            <a:r>
              <a:rPr lang="en-US" sz="2000" dirty="0" err="1">
                <a:solidFill>
                  <a:srgbClr val="0000FF"/>
                </a:solidFill>
                <a:latin typeface="Arial" charset="0"/>
              </a:rPr>
              <a:t>wAttributes</a:t>
            </a:r>
            <a:r>
              <a:rPr lang="en-US" sz="2000" dirty="0">
                <a:latin typeface="Arial" charset="0"/>
              </a:rPr>
              <a:t> - colors of  characters in console buffer</a:t>
            </a:r>
          </a:p>
          <a:p>
            <a:pPr>
              <a:spcBef>
                <a:spcPts val="2000"/>
              </a:spcBef>
              <a:buFontTx/>
              <a:buChar char="•"/>
            </a:pPr>
            <a:r>
              <a:rPr lang="en-US" sz="2000" dirty="0" err="1">
                <a:solidFill>
                  <a:srgbClr val="0000FF"/>
                </a:solidFill>
                <a:latin typeface="Arial" charset="0"/>
              </a:rPr>
              <a:t>srWindow</a:t>
            </a:r>
            <a:r>
              <a:rPr lang="en-US" sz="2000" dirty="0">
                <a:latin typeface="Arial" charset="0"/>
              </a:rPr>
              <a:t> - </a:t>
            </a:r>
            <a:r>
              <a:rPr lang="en-US" sz="2000" dirty="0" err="1">
                <a:latin typeface="Arial" charset="0"/>
              </a:rPr>
              <a:t>coords</a:t>
            </a:r>
            <a:r>
              <a:rPr lang="en-US" sz="2000" dirty="0">
                <a:latin typeface="Arial" charset="0"/>
              </a:rPr>
              <a:t> of console window relative to screen buffer</a:t>
            </a:r>
          </a:p>
          <a:p>
            <a:pPr>
              <a:spcBef>
                <a:spcPts val="2000"/>
              </a:spcBef>
              <a:buFontTx/>
              <a:buChar char="•"/>
            </a:pPr>
            <a:r>
              <a:rPr lang="en-US" sz="2000" dirty="0" err="1">
                <a:solidFill>
                  <a:srgbClr val="0000FF"/>
                </a:solidFill>
                <a:latin typeface="Arial" charset="0"/>
              </a:rPr>
              <a:t>maxWinSize</a:t>
            </a:r>
            <a:r>
              <a:rPr lang="en-US" sz="2000" dirty="0">
                <a:latin typeface="Arial" charset="0"/>
              </a:rPr>
              <a:t> - maximum size of the console window</a:t>
            </a:r>
          </a:p>
        </p:txBody>
      </p:sp>
    </p:spTree>
    <p:extLst>
      <p:ext uri="{BB962C8B-B14F-4D97-AF65-F5344CB8AC3E}">
        <p14:creationId xmlns:p14="http://schemas.microsoft.com/office/powerpoint/2010/main" xmlns="" val="15794560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dirty="0"/>
              <a:t>SetConsoleWindowInfo</a:t>
            </a:r>
          </a:p>
        </p:txBody>
      </p:sp>
      <p:sp>
        <p:nvSpPr>
          <p:cNvPr id="110595" name="Text Box 3"/>
          <p:cNvSpPr txBox="1">
            <a:spLocks noChangeArrowheads="1"/>
          </p:cNvSpPr>
          <p:nvPr/>
        </p:nvSpPr>
        <p:spPr bwMode="auto">
          <a:xfrm>
            <a:off x="685800" y="1219200"/>
            <a:ext cx="7696200" cy="21236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34950" indent="-23495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marL="0" indent="0"/>
            <a:r>
              <a:rPr lang="en-US" dirty="0">
                <a:solidFill>
                  <a:srgbClr val="FF0000"/>
                </a:solidFill>
                <a:latin typeface="Arial" charset="0"/>
              </a:rPr>
              <a:t>SetConsoleWindowInfo</a:t>
            </a:r>
            <a:r>
              <a:rPr lang="en-US" dirty="0">
                <a:latin typeface="Arial" charset="0"/>
              </a:rPr>
              <a:t> lets you set the size and position of the console window relative to its screen buffer</a:t>
            </a:r>
            <a:r>
              <a:rPr lang="en-US" dirty="0" smtClean="0">
                <a:latin typeface="Arial" charset="0"/>
              </a:rPr>
              <a:t>.</a:t>
            </a:r>
          </a:p>
          <a:p>
            <a:pPr marL="0" indent="0"/>
            <a:endParaRPr lang="en-US" dirty="0" smtClean="0">
              <a:latin typeface="Arial" charset="0"/>
            </a:endParaRPr>
          </a:p>
          <a:p>
            <a:pPr marL="0" indent="0"/>
            <a:r>
              <a:rPr lang="en-US" dirty="0" smtClean="0">
                <a:latin typeface="Arial" charset="0"/>
              </a:rPr>
              <a:t>Prototype</a:t>
            </a:r>
            <a:r>
              <a:rPr lang="en-US" dirty="0">
                <a:latin typeface="Arial" charset="0"/>
              </a:rPr>
              <a:t>:</a:t>
            </a:r>
          </a:p>
        </p:txBody>
      </p:sp>
      <p:sp>
        <p:nvSpPr>
          <p:cNvPr id="110596" name="Text Box 4"/>
          <p:cNvSpPr txBox="1">
            <a:spLocks noChangeArrowheads="1"/>
          </p:cNvSpPr>
          <p:nvPr/>
        </p:nvSpPr>
        <p:spPr bwMode="auto">
          <a:xfrm>
            <a:off x="609600" y="3733800"/>
            <a:ext cx="8077200" cy="1384995"/>
          </a:xfrm>
          <a:prstGeom prst="rect">
            <a:avLst/>
          </a:prstGeom>
          <a:solidFill>
            <a:srgbClr val="FFFFFF"/>
          </a:solidFill>
          <a:ln w="9525">
            <a:solidFill>
              <a:srgbClr val="000000"/>
            </a:solidFill>
            <a:miter lim="800000"/>
            <a:headEnd/>
            <a:tailEnd/>
          </a:ln>
          <a:effectLst/>
          <a:extLst/>
        </p:spPr>
        <p:txBody>
          <a:bodyPr tIns="137160" bIns="137160">
            <a:spAutoFit/>
          </a:bodyPr>
          <a:lstStyle>
            <a:lvl1pPr>
              <a:tabLst>
                <a:tab pos="457200" algn="l"/>
                <a:tab pos="3944938" algn="l"/>
              </a:tabLst>
              <a:defRPr sz="2400">
                <a:solidFill>
                  <a:schemeClr val="tx1"/>
                </a:solidFill>
                <a:latin typeface="Times New Roman" charset="0"/>
                <a:ea typeface="ＭＳ Ｐゴシック" charset="0"/>
              </a:defRPr>
            </a:lvl1pPr>
            <a:lvl2pPr>
              <a:tabLst>
                <a:tab pos="457200" algn="l"/>
                <a:tab pos="3944938" algn="l"/>
              </a:tabLst>
              <a:defRPr sz="2400">
                <a:solidFill>
                  <a:schemeClr val="tx1"/>
                </a:solidFill>
                <a:latin typeface="Times New Roman" charset="0"/>
                <a:ea typeface="ＭＳ Ｐゴシック" charset="0"/>
              </a:defRPr>
            </a:lvl2pPr>
            <a:lvl3pPr>
              <a:tabLst>
                <a:tab pos="457200" algn="l"/>
                <a:tab pos="3944938" algn="l"/>
              </a:tabLst>
              <a:defRPr sz="2400">
                <a:solidFill>
                  <a:schemeClr val="tx1"/>
                </a:solidFill>
                <a:latin typeface="Times New Roman" charset="0"/>
                <a:ea typeface="ＭＳ Ｐゴシック" charset="0"/>
              </a:defRPr>
            </a:lvl3pPr>
            <a:lvl4pPr>
              <a:tabLst>
                <a:tab pos="457200" algn="l"/>
                <a:tab pos="3944938" algn="l"/>
              </a:tabLst>
              <a:defRPr sz="2400">
                <a:solidFill>
                  <a:schemeClr val="tx1"/>
                </a:solidFill>
                <a:latin typeface="Times New Roman" charset="0"/>
                <a:ea typeface="ＭＳ Ｐゴシック" charset="0"/>
              </a:defRPr>
            </a:lvl4pPr>
            <a:lvl5pPr>
              <a:tabLst>
                <a:tab pos="457200" algn="l"/>
                <a:tab pos="3944938"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944938"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944938"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944938"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944938" algn="l"/>
              </a:tabLst>
              <a:defRPr sz="2400">
                <a:solidFill>
                  <a:schemeClr val="tx1"/>
                </a:solidFill>
                <a:latin typeface="Times New Roman" charset="0"/>
                <a:ea typeface="ＭＳ Ｐゴシック" charset="0"/>
              </a:defRPr>
            </a:lvl9pPr>
          </a:lstStyle>
          <a:p>
            <a:r>
              <a:rPr lang="en-US" sz="1800" b="1" dirty="0">
                <a:solidFill>
                  <a:srgbClr val="000000"/>
                </a:solidFill>
                <a:latin typeface="Courier New" charset="0"/>
              </a:rPr>
              <a:t>SetConsoleWindowInfo PROTO,</a:t>
            </a:r>
          </a:p>
          <a:p>
            <a:r>
              <a:rPr lang="en-US" sz="1800" b="1" dirty="0">
                <a:solidFill>
                  <a:srgbClr val="000000"/>
                </a:solidFill>
                <a:latin typeface="Courier New" charset="0"/>
              </a:rPr>
              <a:t>	</a:t>
            </a:r>
            <a:r>
              <a:rPr lang="en-US" sz="1800" b="1" dirty="0" err="1">
                <a:solidFill>
                  <a:srgbClr val="000000"/>
                </a:solidFill>
                <a:latin typeface="Courier New" charset="0"/>
              </a:rPr>
              <a:t>nStdHandle:DWORD</a:t>
            </a:r>
            <a:r>
              <a:rPr lang="en-US" sz="1800" b="1" dirty="0">
                <a:solidFill>
                  <a:srgbClr val="000000"/>
                </a:solidFill>
                <a:latin typeface="Courier New" charset="0"/>
              </a:rPr>
              <a:t>,		; screen buffer handle</a:t>
            </a:r>
          </a:p>
          <a:p>
            <a:r>
              <a:rPr lang="en-US" sz="1800" b="1" dirty="0">
                <a:solidFill>
                  <a:srgbClr val="000000"/>
                </a:solidFill>
                <a:latin typeface="Courier New" charset="0"/>
              </a:rPr>
              <a:t>	</a:t>
            </a:r>
            <a:r>
              <a:rPr lang="en-US" sz="1800" b="1" dirty="0" err="1">
                <a:solidFill>
                  <a:srgbClr val="000000"/>
                </a:solidFill>
                <a:latin typeface="Courier New" charset="0"/>
              </a:rPr>
              <a:t>bAbsolute:DWORD</a:t>
            </a:r>
            <a:r>
              <a:rPr lang="en-US" sz="1800" b="1" dirty="0">
                <a:solidFill>
                  <a:srgbClr val="000000"/>
                </a:solidFill>
                <a:latin typeface="Courier New" charset="0"/>
              </a:rPr>
              <a:t>,		; coordinate type</a:t>
            </a:r>
          </a:p>
          <a:p>
            <a:r>
              <a:rPr lang="en-US" sz="1800" b="1" dirty="0">
                <a:solidFill>
                  <a:srgbClr val="000000"/>
                </a:solidFill>
                <a:latin typeface="Courier New" charset="0"/>
              </a:rPr>
              <a:t>	</a:t>
            </a:r>
            <a:r>
              <a:rPr lang="en-US" sz="1800" b="1" dirty="0" err="1">
                <a:solidFill>
                  <a:srgbClr val="000000"/>
                </a:solidFill>
                <a:latin typeface="Courier New" charset="0"/>
              </a:rPr>
              <a:t>pConsoleRect:PTR</a:t>
            </a:r>
            <a:r>
              <a:rPr lang="en-US" sz="1800" b="1" dirty="0">
                <a:solidFill>
                  <a:srgbClr val="000000"/>
                </a:solidFill>
                <a:latin typeface="Courier New" charset="0"/>
              </a:rPr>
              <a:t> SMALL_RECT	; window rectangle</a:t>
            </a:r>
          </a:p>
        </p:txBody>
      </p:sp>
    </p:spTree>
    <p:extLst>
      <p:ext uri="{BB962C8B-B14F-4D97-AF65-F5344CB8AC3E}">
        <p14:creationId xmlns:p14="http://schemas.microsoft.com/office/powerpoint/2010/main" xmlns="" val="23787357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SetConsoleScreenBufferSize </a:t>
            </a:r>
          </a:p>
        </p:txBody>
      </p:sp>
      <p:sp>
        <p:nvSpPr>
          <p:cNvPr id="111619" name="Text Box 3"/>
          <p:cNvSpPr txBox="1">
            <a:spLocks noChangeArrowheads="1"/>
          </p:cNvSpPr>
          <p:nvPr/>
        </p:nvSpPr>
        <p:spPr bwMode="auto">
          <a:xfrm>
            <a:off x="685800" y="1219200"/>
            <a:ext cx="7696200"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34950" indent="-23495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marL="0" indent="0">
              <a:spcBef>
                <a:spcPct val="50000"/>
              </a:spcBef>
            </a:pPr>
            <a:r>
              <a:rPr lang="en-US" dirty="0" smtClean="0">
                <a:solidFill>
                  <a:srgbClr val="FF0000"/>
                </a:solidFill>
                <a:latin typeface="Arial" charset="0"/>
              </a:rPr>
              <a:t>SetConsoleScreenBufferSize</a:t>
            </a:r>
            <a:r>
              <a:rPr lang="en-US" dirty="0" smtClean="0">
                <a:latin typeface="Arial" charset="0"/>
              </a:rPr>
              <a:t> </a:t>
            </a:r>
            <a:r>
              <a:rPr lang="en-US" dirty="0">
                <a:latin typeface="Arial" charset="0"/>
              </a:rPr>
              <a:t>lets you set the screen buffer size to X columns by Y rows. </a:t>
            </a:r>
          </a:p>
          <a:p>
            <a:pPr marL="0" indent="0">
              <a:spcBef>
                <a:spcPct val="50000"/>
              </a:spcBef>
            </a:pPr>
            <a:r>
              <a:rPr lang="en-US" dirty="0">
                <a:latin typeface="Arial" charset="0"/>
              </a:rPr>
              <a:t>Prototype:</a:t>
            </a:r>
          </a:p>
        </p:txBody>
      </p:sp>
      <p:sp>
        <p:nvSpPr>
          <p:cNvPr id="111620" name="Text Box 4"/>
          <p:cNvSpPr txBox="1">
            <a:spLocks noChangeArrowheads="1"/>
          </p:cNvSpPr>
          <p:nvPr/>
        </p:nvSpPr>
        <p:spPr bwMode="auto">
          <a:xfrm>
            <a:off x="914400" y="3048000"/>
            <a:ext cx="7543800" cy="1107996"/>
          </a:xfrm>
          <a:prstGeom prst="rect">
            <a:avLst/>
          </a:prstGeom>
          <a:solidFill>
            <a:srgbClr val="FFFFFF"/>
          </a:solidFill>
          <a:ln w="9525">
            <a:solidFill>
              <a:srgbClr val="000000"/>
            </a:solidFill>
            <a:miter lim="800000"/>
            <a:headEnd/>
            <a:tailEnd/>
          </a:ln>
          <a:effectLst/>
          <a:extLst/>
        </p:spPr>
        <p:txBody>
          <a:bodyPr tIns="137160" bIns="137160">
            <a:spAutoFit/>
          </a:bodyPr>
          <a:lstStyle>
            <a:lvl1pPr>
              <a:tabLst>
                <a:tab pos="457200" algn="l"/>
                <a:tab pos="3200400" algn="l"/>
              </a:tabLst>
              <a:defRPr sz="2400">
                <a:solidFill>
                  <a:schemeClr val="tx1"/>
                </a:solidFill>
                <a:latin typeface="Times New Roman" charset="0"/>
                <a:ea typeface="ＭＳ Ｐゴシック" charset="0"/>
              </a:defRPr>
            </a:lvl1pPr>
            <a:lvl2pPr>
              <a:tabLst>
                <a:tab pos="457200" algn="l"/>
                <a:tab pos="3200400" algn="l"/>
              </a:tabLst>
              <a:defRPr sz="2400">
                <a:solidFill>
                  <a:schemeClr val="tx1"/>
                </a:solidFill>
                <a:latin typeface="Times New Roman" charset="0"/>
                <a:ea typeface="ＭＳ Ｐゴシック" charset="0"/>
              </a:defRPr>
            </a:lvl2pPr>
            <a:lvl3pPr>
              <a:tabLst>
                <a:tab pos="457200" algn="l"/>
                <a:tab pos="3200400" algn="l"/>
              </a:tabLst>
              <a:defRPr sz="2400">
                <a:solidFill>
                  <a:schemeClr val="tx1"/>
                </a:solidFill>
                <a:latin typeface="Times New Roman" charset="0"/>
                <a:ea typeface="ＭＳ Ｐゴシック" charset="0"/>
              </a:defRPr>
            </a:lvl3pPr>
            <a:lvl4pPr>
              <a:tabLst>
                <a:tab pos="457200" algn="l"/>
                <a:tab pos="3200400" algn="l"/>
              </a:tabLst>
              <a:defRPr sz="2400">
                <a:solidFill>
                  <a:schemeClr val="tx1"/>
                </a:solidFill>
                <a:latin typeface="Times New Roman" charset="0"/>
                <a:ea typeface="ＭＳ Ｐゴシック" charset="0"/>
              </a:defRPr>
            </a:lvl4pPr>
            <a:lvl5pPr>
              <a:tabLst>
                <a:tab pos="457200" algn="l"/>
                <a:tab pos="32004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9pPr>
          </a:lstStyle>
          <a:p>
            <a:r>
              <a:rPr lang="en-US" sz="1800" b="1" dirty="0">
                <a:solidFill>
                  <a:srgbClr val="000000"/>
                </a:solidFill>
                <a:latin typeface="Courier New" charset="0"/>
              </a:rPr>
              <a:t>SetConsoleScreenBufferSize PROTO,</a:t>
            </a:r>
          </a:p>
          <a:p>
            <a:r>
              <a:rPr lang="en-US" sz="1800" b="1" dirty="0">
                <a:solidFill>
                  <a:srgbClr val="000000"/>
                </a:solidFill>
                <a:latin typeface="Courier New" charset="0"/>
              </a:rPr>
              <a:t>  </a:t>
            </a:r>
            <a:r>
              <a:rPr lang="en-US" sz="1800" b="1" dirty="0" err="1">
                <a:solidFill>
                  <a:srgbClr val="000000"/>
                </a:solidFill>
                <a:latin typeface="Courier New" charset="0"/>
              </a:rPr>
              <a:t>outHandle:DWORD</a:t>
            </a:r>
            <a:r>
              <a:rPr lang="en-US" sz="1800" b="1" dirty="0">
                <a:solidFill>
                  <a:srgbClr val="000000"/>
                </a:solidFill>
                <a:latin typeface="Courier New" charset="0"/>
              </a:rPr>
              <a:t>,		; handle to screen buffer</a:t>
            </a:r>
          </a:p>
          <a:p>
            <a:r>
              <a:rPr lang="en-US" sz="1800" b="1" dirty="0">
                <a:solidFill>
                  <a:srgbClr val="000000"/>
                </a:solidFill>
                <a:latin typeface="Courier New" charset="0"/>
              </a:rPr>
              <a:t>  </a:t>
            </a:r>
            <a:r>
              <a:rPr lang="en-US" sz="1800" b="1" dirty="0" err="1">
                <a:solidFill>
                  <a:srgbClr val="000000"/>
                </a:solidFill>
                <a:latin typeface="Courier New" charset="0"/>
              </a:rPr>
              <a:t>dwSize:COORD</a:t>
            </a:r>
            <a:r>
              <a:rPr lang="en-US" sz="1800" b="1" dirty="0">
                <a:solidFill>
                  <a:srgbClr val="000000"/>
                </a:solidFill>
                <a:latin typeface="Courier New" charset="0"/>
              </a:rPr>
              <a:t>		; new screen buffer size</a:t>
            </a:r>
          </a:p>
        </p:txBody>
      </p:sp>
    </p:spTree>
    <p:extLst>
      <p:ext uri="{BB962C8B-B14F-4D97-AF65-F5344CB8AC3E}">
        <p14:creationId xmlns:p14="http://schemas.microsoft.com/office/powerpoint/2010/main" xmlns="" val="3789051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Controlling the Cursor</a:t>
            </a:r>
          </a:p>
        </p:txBody>
      </p:sp>
      <p:sp>
        <p:nvSpPr>
          <p:cNvPr id="112643" name="Rectangle 3"/>
          <p:cNvSpPr>
            <a:spLocks noGrp="1" noChangeArrowheads="1"/>
          </p:cNvSpPr>
          <p:nvPr>
            <p:ph type="body" idx="1"/>
          </p:nvPr>
        </p:nvSpPr>
        <p:spPr>
          <a:xfrm>
            <a:off x="685800" y="1524000"/>
            <a:ext cx="7772400" cy="4267200"/>
          </a:xfrm>
        </p:spPr>
        <p:txBody>
          <a:bodyPr>
            <a:normAutofit/>
          </a:bodyPr>
          <a:lstStyle/>
          <a:p>
            <a:pPr>
              <a:spcBef>
                <a:spcPts val="2000"/>
              </a:spcBef>
            </a:pPr>
            <a:r>
              <a:rPr lang="en-US" sz="2800" dirty="0"/>
              <a:t>GetConsoleCursorInfo</a:t>
            </a:r>
          </a:p>
          <a:p>
            <a:pPr lvl="1">
              <a:spcBef>
                <a:spcPts val="2000"/>
              </a:spcBef>
            </a:pPr>
            <a:r>
              <a:rPr lang="en-US" sz="2400" dirty="0"/>
              <a:t>returns the size and visibility of the console cursor </a:t>
            </a:r>
          </a:p>
          <a:p>
            <a:pPr>
              <a:spcBef>
                <a:spcPts val="2000"/>
              </a:spcBef>
            </a:pPr>
            <a:r>
              <a:rPr lang="en-US" sz="2800" dirty="0" err="1"/>
              <a:t>SetConsoleCursorInfo</a:t>
            </a:r>
            <a:endParaRPr lang="en-US" sz="2800" dirty="0"/>
          </a:p>
          <a:p>
            <a:pPr lvl="1">
              <a:spcBef>
                <a:spcPts val="2000"/>
              </a:spcBef>
            </a:pPr>
            <a:r>
              <a:rPr lang="en-US" sz="2400" dirty="0"/>
              <a:t>sets the size and visibility of the cursor</a:t>
            </a:r>
          </a:p>
          <a:p>
            <a:pPr>
              <a:spcBef>
                <a:spcPts val="2000"/>
              </a:spcBef>
            </a:pPr>
            <a:r>
              <a:rPr lang="en-US" sz="2800" dirty="0" err="1"/>
              <a:t>SetConsoleCursorPosition</a:t>
            </a:r>
            <a:endParaRPr lang="en-US" sz="2800" dirty="0"/>
          </a:p>
          <a:p>
            <a:pPr lvl="1">
              <a:spcBef>
                <a:spcPts val="2000"/>
              </a:spcBef>
            </a:pPr>
            <a:r>
              <a:rPr lang="en-US" sz="2400" dirty="0"/>
              <a:t>sets the X, Y position of the cursor </a:t>
            </a:r>
          </a:p>
        </p:txBody>
      </p:sp>
    </p:spTree>
    <p:extLst>
      <p:ext uri="{BB962C8B-B14F-4D97-AF65-F5344CB8AC3E}">
        <p14:creationId xmlns:p14="http://schemas.microsoft.com/office/powerpoint/2010/main" xmlns="" val="42906614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CONSOLE_CURSOR_INFO </a:t>
            </a:r>
          </a:p>
        </p:txBody>
      </p:sp>
      <p:sp>
        <p:nvSpPr>
          <p:cNvPr id="113667" name="Rectangle 3"/>
          <p:cNvSpPr>
            <a:spLocks noGrp="1" noChangeArrowheads="1"/>
          </p:cNvSpPr>
          <p:nvPr>
            <p:ph type="body" idx="1"/>
          </p:nvPr>
        </p:nvSpPr>
        <p:spPr>
          <a:xfrm>
            <a:off x="685800" y="1295400"/>
            <a:ext cx="7772400" cy="2057400"/>
          </a:xfrm>
        </p:spPr>
        <p:txBody>
          <a:bodyPr/>
          <a:lstStyle/>
          <a:p>
            <a:r>
              <a:rPr lang="en-US"/>
              <a:t>Structure containing information about the console</a:t>
            </a:r>
            <a:r>
              <a:rPr lang="ja-JP" altLang="en-US">
                <a:latin typeface="Arial"/>
              </a:rPr>
              <a:t>’</a:t>
            </a:r>
            <a:r>
              <a:rPr lang="en-US"/>
              <a:t>s cursor size and visibility:</a:t>
            </a:r>
          </a:p>
        </p:txBody>
      </p:sp>
      <p:sp>
        <p:nvSpPr>
          <p:cNvPr id="113668" name="Text Box 4"/>
          <p:cNvSpPr txBox="1">
            <a:spLocks noChangeArrowheads="1"/>
          </p:cNvSpPr>
          <p:nvPr/>
        </p:nvSpPr>
        <p:spPr bwMode="auto">
          <a:xfrm>
            <a:off x="2209800" y="2514600"/>
            <a:ext cx="4267200" cy="1384995"/>
          </a:xfrm>
          <a:prstGeom prst="rect">
            <a:avLst/>
          </a:prstGeom>
          <a:solidFill>
            <a:srgbClr val="FFFFFF"/>
          </a:solidFill>
          <a:ln w="9525">
            <a:solidFill>
              <a:srgbClr val="000000"/>
            </a:solidFill>
            <a:miter lim="800000"/>
            <a:headEnd/>
            <a:tailEnd/>
          </a:ln>
          <a:effectLst/>
          <a:extLst/>
        </p:spPr>
        <p:txBody>
          <a:bodyPr tIns="137160" bIns="137160">
            <a:spAutoFit/>
          </a:bodyPr>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r>
              <a:rPr lang="en-US" sz="1800" b="1" dirty="0">
                <a:solidFill>
                  <a:srgbClr val="000000"/>
                </a:solidFill>
                <a:latin typeface="Courier New" charset="0"/>
              </a:rPr>
              <a:t>CONSOLE_CURSOR_INFO STRUCT</a:t>
            </a:r>
          </a:p>
          <a:p>
            <a:r>
              <a:rPr lang="en-US" sz="1800" b="1" dirty="0">
                <a:solidFill>
                  <a:srgbClr val="000000"/>
                </a:solidFill>
                <a:latin typeface="Courier New" charset="0"/>
              </a:rPr>
              <a:t>  </a:t>
            </a:r>
            <a:r>
              <a:rPr lang="en-US" sz="1800" b="1" dirty="0" err="1">
                <a:solidFill>
                  <a:srgbClr val="000000"/>
                </a:solidFill>
                <a:latin typeface="Courier New" charset="0"/>
              </a:rPr>
              <a:t>dwSize</a:t>
            </a:r>
            <a:r>
              <a:rPr lang="en-US" sz="1800" b="1" dirty="0">
                <a:solidFill>
                  <a:srgbClr val="000000"/>
                </a:solidFill>
                <a:latin typeface="Courier New" charset="0"/>
              </a:rPr>
              <a:t>   DWORD ?</a:t>
            </a:r>
          </a:p>
          <a:p>
            <a:r>
              <a:rPr lang="en-US" sz="1800" b="1" dirty="0">
                <a:solidFill>
                  <a:srgbClr val="000000"/>
                </a:solidFill>
                <a:latin typeface="Courier New" charset="0"/>
              </a:rPr>
              <a:t>  </a:t>
            </a:r>
            <a:r>
              <a:rPr lang="en-US" sz="1800" b="1" dirty="0" err="1">
                <a:solidFill>
                  <a:srgbClr val="000000"/>
                </a:solidFill>
                <a:latin typeface="Courier New" charset="0"/>
              </a:rPr>
              <a:t>bVisible</a:t>
            </a:r>
            <a:r>
              <a:rPr lang="en-US" sz="1800" b="1" dirty="0">
                <a:solidFill>
                  <a:srgbClr val="000000"/>
                </a:solidFill>
                <a:latin typeface="Courier New" charset="0"/>
              </a:rPr>
              <a:t> DWORD ?</a:t>
            </a:r>
          </a:p>
          <a:p>
            <a:r>
              <a:rPr lang="en-US" sz="1800" b="1" dirty="0">
                <a:solidFill>
                  <a:srgbClr val="000000"/>
                </a:solidFill>
                <a:latin typeface="Courier New" charset="0"/>
              </a:rPr>
              <a:t>CONSOLE_CURSOR_INFO ENDS</a:t>
            </a:r>
          </a:p>
        </p:txBody>
      </p:sp>
    </p:spTree>
    <p:extLst>
      <p:ext uri="{BB962C8B-B14F-4D97-AF65-F5344CB8AC3E}">
        <p14:creationId xmlns:p14="http://schemas.microsoft.com/office/powerpoint/2010/main" xmlns="" val="37992303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dirty="0"/>
              <a:t>SetConsoleTextAttribute</a:t>
            </a:r>
          </a:p>
        </p:txBody>
      </p:sp>
      <p:sp>
        <p:nvSpPr>
          <p:cNvPr id="114691" name="Rectangle 3"/>
          <p:cNvSpPr>
            <a:spLocks noGrp="1" noChangeArrowheads="1"/>
          </p:cNvSpPr>
          <p:nvPr>
            <p:ph type="body" idx="1"/>
          </p:nvPr>
        </p:nvSpPr>
        <p:spPr>
          <a:xfrm>
            <a:off x="685800" y="1371600"/>
            <a:ext cx="7772400" cy="2057400"/>
          </a:xfrm>
        </p:spPr>
        <p:txBody>
          <a:bodyPr/>
          <a:lstStyle/>
          <a:p>
            <a:pPr marL="0" indent="0">
              <a:buNone/>
            </a:pPr>
            <a:r>
              <a:rPr lang="en-US" dirty="0"/>
              <a:t>Sets the foreground and background colors of all subsequent text written to the console.</a:t>
            </a:r>
          </a:p>
          <a:p>
            <a:pPr marL="0" indent="0">
              <a:buNone/>
            </a:pPr>
            <a:endParaRPr lang="en-US" dirty="0" smtClean="0"/>
          </a:p>
          <a:p>
            <a:pPr marL="0" indent="0">
              <a:buNone/>
            </a:pPr>
            <a:r>
              <a:rPr lang="en-US" dirty="0" smtClean="0"/>
              <a:t>Prototype</a:t>
            </a:r>
            <a:r>
              <a:rPr lang="en-US" dirty="0"/>
              <a:t>:</a:t>
            </a:r>
          </a:p>
        </p:txBody>
      </p:sp>
      <p:sp>
        <p:nvSpPr>
          <p:cNvPr id="114692" name="Text Box 4"/>
          <p:cNvSpPr txBox="1">
            <a:spLocks noChangeArrowheads="1"/>
          </p:cNvSpPr>
          <p:nvPr/>
        </p:nvSpPr>
        <p:spPr bwMode="auto">
          <a:xfrm>
            <a:off x="838200" y="3311604"/>
            <a:ext cx="7467600" cy="1107996"/>
          </a:xfrm>
          <a:prstGeom prst="rect">
            <a:avLst/>
          </a:prstGeom>
          <a:solidFill>
            <a:srgbClr val="FFFFFF"/>
          </a:solidFill>
          <a:ln w="9525">
            <a:solidFill>
              <a:srgbClr val="000000"/>
            </a:solidFill>
            <a:miter lim="800000"/>
            <a:headEnd/>
            <a:tailEnd/>
          </a:ln>
          <a:effectLst/>
          <a:extLst/>
        </p:spPr>
        <p:txBody>
          <a:bodyPr tIns="137160" bIns="137160">
            <a:spAutoFit/>
          </a:bodyPr>
          <a:lstStyle>
            <a:lvl1pPr>
              <a:tabLst>
                <a:tab pos="457200" algn="l"/>
                <a:tab pos="3657600" algn="l"/>
              </a:tabLst>
              <a:defRPr sz="2400">
                <a:solidFill>
                  <a:schemeClr val="tx1"/>
                </a:solidFill>
                <a:latin typeface="Times New Roman" charset="0"/>
                <a:ea typeface="ＭＳ Ｐゴシック" charset="0"/>
              </a:defRPr>
            </a:lvl1pPr>
            <a:lvl2pPr>
              <a:tabLst>
                <a:tab pos="457200" algn="l"/>
                <a:tab pos="3657600" algn="l"/>
              </a:tabLst>
              <a:defRPr sz="2400">
                <a:solidFill>
                  <a:schemeClr val="tx1"/>
                </a:solidFill>
                <a:latin typeface="Times New Roman" charset="0"/>
                <a:ea typeface="ＭＳ Ｐゴシック" charset="0"/>
              </a:defRPr>
            </a:lvl2pPr>
            <a:lvl3pPr>
              <a:tabLst>
                <a:tab pos="457200" algn="l"/>
                <a:tab pos="3657600" algn="l"/>
              </a:tabLst>
              <a:defRPr sz="2400">
                <a:solidFill>
                  <a:schemeClr val="tx1"/>
                </a:solidFill>
                <a:latin typeface="Times New Roman" charset="0"/>
                <a:ea typeface="ＭＳ Ｐゴシック" charset="0"/>
              </a:defRPr>
            </a:lvl3pPr>
            <a:lvl4pPr>
              <a:tabLst>
                <a:tab pos="457200" algn="l"/>
                <a:tab pos="3657600" algn="l"/>
              </a:tabLst>
              <a:defRPr sz="2400">
                <a:solidFill>
                  <a:schemeClr val="tx1"/>
                </a:solidFill>
                <a:latin typeface="Times New Roman" charset="0"/>
                <a:ea typeface="ＭＳ Ｐゴシック" charset="0"/>
              </a:defRPr>
            </a:lvl4pPr>
            <a:lvl5pPr>
              <a:tabLst>
                <a:tab pos="457200" algn="l"/>
                <a:tab pos="36576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Lst>
              <a:defRPr sz="2400">
                <a:solidFill>
                  <a:schemeClr val="tx1"/>
                </a:solidFill>
                <a:latin typeface="Times New Roman" charset="0"/>
                <a:ea typeface="ＭＳ Ｐゴシック" charset="0"/>
              </a:defRPr>
            </a:lvl9pPr>
          </a:lstStyle>
          <a:p>
            <a:r>
              <a:rPr lang="en-US" sz="1800" b="1" dirty="0">
                <a:solidFill>
                  <a:srgbClr val="000000"/>
                </a:solidFill>
                <a:latin typeface="Courier New" charset="0"/>
              </a:rPr>
              <a:t>SetConsoleTextAttribute PROTO,</a:t>
            </a:r>
          </a:p>
          <a:p>
            <a:r>
              <a:rPr lang="en-US" sz="1800" b="1" dirty="0">
                <a:solidFill>
                  <a:srgbClr val="000000"/>
                </a:solidFill>
                <a:latin typeface="Courier New" charset="0"/>
              </a:rPr>
              <a:t>	</a:t>
            </a:r>
            <a:r>
              <a:rPr lang="en-US" sz="1800" b="1" dirty="0" err="1">
                <a:solidFill>
                  <a:srgbClr val="000000"/>
                </a:solidFill>
                <a:latin typeface="Courier New" charset="0"/>
              </a:rPr>
              <a:t>outHandle:DWORD</a:t>
            </a:r>
            <a:r>
              <a:rPr lang="en-US" sz="1800" b="1" dirty="0">
                <a:solidFill>
                  <a:srgbClr val="000000"/>
                </a:solidFill>
                <a:latin typeface="Courier New" charset="0"/>
              </a:rPr>
              <a:t>,	; console output handle</a:t>
            </a:r>
          </a:p>
          <a:p>
            <a:r>
              <a:rPr lang="en-US" sz="1800" b="1" dirty="0">
                <a:solidFill>
                  <a:srgbClr val="000000"/>
                </a:solidFill>
                <a:latin typeface="Courier New" charset="0"/>
              </a:rPr>
              <a:t>	</a:t>
            </a:r>
            <a:r>
              <a:rPr lang="en-US" sz="1800" b="1" dirty="0" err="1">
                <a:solidFill>
                  <a:srgbClr val="000000"/>
                </a:solidFill>
                <a:latin typeface="Courier New" charset="0"/>
              </a:rPr>
              <a:t>nColor:DWORD</a:t>
            </a:r>
            <a:r>
              <a:rPr lang="en-US" sz="1800" b="1" dirty="0">
                <a:solidFill>
                  <a:srgbClr val="000000"/>
                </a:solidFill>
                <a:latin typeface="Courier New" charset="0"/>
              </a:rPr>
              <a:t>	; color attribute</a:t>
            </a:r>
          </a:p>
        </p:txBody>
      </p:sp>
    </p:spTree>
    <p:extLst>
      <p:ext uri="{BB962C8B-B14F-4D97-AF65-F5344CB8AC3E}">
        <p14:creationId xmlns:p14="http://schemas.microsoft.com/office/powerpoint/2010/main" xmlns="" val="8637131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WriteConsoleOutputAttribute</a:t>
            </a:r>
          </a:p>
        </p:txBody>
      </p:sp>
      <p:sp>
        <p:nvSpPr>
          <p:cNvPr id="115715" name="Rectangle 3"/>
          <p:cNvSpPr>
            <a:spLocks noGrp="1" noChangeArrowheads="1"/>
          </p:cNvSpPr>
          <p:nvPr>
            <p:ph type="body" idx="1"/>
          </p:nvPr>
        </p:nvSpPr>
        <p:spPr>
          <a:xfrm>
            <a:off x="685800" y="1295400"/>
            <a:ext cx="7772400" cy="1341438"/>
          </a:xfrm>
        </p:spPr>
        <p:txBody>
          <a:bodyPr>
            <a:normAutofit lnSpcReduction="10000"/>
          </a:bodyPr>
          <a:lstStyle/>
          <a:p>
            <a:pPr marL="234950" indent="-234950">
              <a:lnSpc>
                <a:spcPct val="90000"/>
              </a:lnSpc>
            </a:pPr>
            <a:r>
              <a:rPr lang="en-US"/>
              <a:t>Copies an array of attribute values to consecutive cells of the console screen buffer, beginning at a specified location.</a:t>
            </a:r>
          </a:p>
          <a:p>
            <a:pPr marL="234950" indent="-234950">
              <a:lnSpc>
                <a:spcPct val="90000"/>
              </a:lnSpc>
            </a:pPr>
            <a:r>
              <a:rPr lang="en-US"/>
              <a:t>Prototype:</a:t>
            </a:r>
          </a:p>
        </p:txBody>
      </p:sp>
      <p:sp>
        <p:nvSpPr>
          <p:cNvPr id="115716" name="Text Box 4"/>
          <p:cNvSpPr txBox="1">
            <a:spLocks noChangeArrowheads="1"/>
          </p:cNvSpPr>
          <p:nvPr/>
        </p:nvSpPr>
        <p:spPr bwMode="auto">
          <a:xfrm>
            <a:off x="609600" y="3048000"/>
            <a:ext cx="8077200" cy="1938992"/>
          </a:xfrm>
          <a:prstGeom prst="rect">
            <a:avLst/>
          </a:prstGeom>
          <a:solidFill>
            <a:srgbClr val="FFFFFF"/>
          </a:solidFill>
          <a:ln w="9525">
            <a:solidFill>
              <a:srgbClr val="000000"/>
            </a:solidFill>
            <a:miter lim="800000"/>
            <a:headEnd/>
            <a:tailEnd/>
          </a:ln>
          <a:effectLst/>
          <a:extLst/>
        </p:spPr>
        <p:txBody>
          <a:bodyPr tIns="137160" bIns="137160">
            <a:spAutoFit/>
          </a:bodyPr>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r>
              <a:rPr lang="en-US" sz="1800" b="1" dirty="0">
                <a:solidFill>
                  <a:srgbClr val="000000"/>
                </a:solidFill>
                <a:latin typeface="Courier New" charset="0"/>
              </a:rPr>
              <a:t>WriteConsoleOutputAttribute PROTO,</a:t>
            </a:r>
          </a:p>
          <a:p>
            <a:r>
              <a:rPr lang="en-US" sz="1800" b="1" dirty="0">
                <a:solidFill>
                  <a:srgbClr val="000000"/>
                </a:solidFill>
                <a:latin typeface="Courier New" charset="0"/>
              </a:rPr>
              <a:t>	</a:t>
            </a:r>
            <a:r>
              <a:rPr lang="en-US" sz="1800" b="1" dirty="0" err="1">
                <a:solidFill>
                  <a:srgbClr val="000000"/>
                </a:solidFill>
                <a:latin typeface="Courier New" charset="0"/>
              </a:rPr>
              <a:t>outHandle:DWORD</a:t>
            </a:r>
            <a:r>
              <a:rPr lang="en-US" sz="1800" b="1" dirty="0">
                <a:solidFill>
                  <a:srgbClr val="000000"/>
                </a:solidFill>
                <a:latin typeface="Courier New" charset="0"/>
              </a:rPr>
              <a:t>,	; output handle</a:t>
            </a:r>
          </a:p>
          <a:p>
            <a:r>
              <a:rPr lang="en-US" sz="1800" b="1" dirty="0">
                <a:solidFill>
                  <a:srgbClr val="000000"/>
                </a:solidFill>
                <a:latin typeface="Courier New" charset="0"/>
              </a:rPr>
              <a:t>	</a:t>
            </a:r>
            <a:r>
              <a:rPr lang="en-US" sz="1800" b="1" dirty="0" err="1">
                <a:solidFill>
                  <a:srgbClr val="000000"/>
                </a:solidFill>
                <a:latin typeface="Courier New" charset="0"/>
              </a:rPr>
              <a:t>pAttribute:PTR</a:t>
            </a:r>
            <a:r>
              <a:rPr lang="en-US" sz="1800" b="1" dirty="0">
                <a:solidFill>
                  <a:srgbClr val="000000"/>
                </a:solidFill>
                <a:latin typeface="Courier New" charset="0"/>
              </a:rPr>
              <a:t> WORD,	; write attributes</a:t>
            </a:r>
          </a:p>
          <a:p>
            <a:r>
              <a:rPr lang="en-US" sz="1800" b="1" dirty="0">
                <a:solidFill>
                  <a:srgbClr val="000000"/>
                </a:solidFill>
                <a:latin typeface="Courier New" charset="0"/>
              </a:rPr>
              <a:t>	</a:t>
            </a:r>
            <a:r>
              <a:rPr lang="en-US" sz="1800" b="1" dirty="0" err="1">
                <a:solidFill>
                  <a:srgbClr val="000000"/>
                </a:solidFill>
                <a:latin typeface="Courier New" charset="0"/>
              </a:rPr>
              <a:t>nLength:DWORD</a:t>
            </a:r>
            <a:r>
              <a:rPr lang="en-US" sz="1800" b="1" dirty="0">
                <a:solidFill>
                  <a:srgbClr val="000000"/>
                </a:solidFill>
                <a:latin typeface="Courier New" charset="0"/>
              </a:rPr>
              <a:t>,	; number of cells</a:t>
            </a:r>
          </a:p>
          <a:p>
            <a:r>
              <a:rPr lang="en-US" sz="1800" b="1" dirty="0">
                <a:solidFill>
                  <a:srgbClr val="000000"/>
                </a:solidFill>
                <a:latin typeface="Courier New" charset="0"/>
              </a:rPr>
              <a:t>	</a:t>
            </a:r>
            <a:r>
              <a:rPr lang="en-US" sz="1800" b="1" dirty="0" err="1">
                <a:solidFill>
                  <a:srgbClr val="000000"/>
                </a:solidFill>
                <a:latin typeface="Courier New" charset="0"/>
              </a:rPr>
              <a:t>xyCoord:COORD</a:t>
            </a:r>
            <a:r>
              <a:rPr lang="en-US" sz="1800" b="1" dirty="0">
                <a:solidFill>
                  <a:srgbClr val="000000"/>
                </a:solidFill>
                <a:latin typeface="Courier New" charset="0"/>
              </a:rPr>
              <a:t>,	; first cell coordinates</a:t>
            </a:r>
          </a:p>
          <a:p>
            <a:r>
              <a:rPr lang="en-US" sz="1800" b="1" dirty="0">
                <a:solidFill>
                  <a:srgbClr val="000000"/>
                </a:solidFill>
                <a:latin typeface="Courier New" charset="0"/>
              </a:rPr>
              <a:t>	</a:t>
            </a:r>
            <a:r>
              <a:rPr lang="en-US" sz="1800" b="1" dirty="0" err="1">
                <a:solidFill>
                  <a:srgbClr val="000000"/>
                </a:solidFill>
                <a:latin typeface="Courier New" charset="0"/>
              </a:rPr>
              <a:t>lpCount:PTR</a:t>
            </a:r>
            <a:r>
              <a:rPr lang="en-US" sz="1800" b="1" dirty="0">
                <a:solidFill>
                  <a:srgbClr val="000000"/>
                </a:solidFill>
                <a:latin typeface="Courier New" charset="0"/>
              </a:rPr>
              <a:t> DWORD	; number of cells written</a:t>
            </a:r>
          </a:p>
        </p:txBody>
      </p:sp>
    </p:spTree>
    <p:extLst>
      <p:ext uri="{BB962C8B-B14F-4D97-AF65-F5344CB8AC3E}">
        <p14:creationId xmlns:p14="http://schemas.microsoft.com/office/powerpoint/2010/main" xmlns="" val="19564917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WriteColors Program</a:t>
            </a:r>
          </a:p>
        </p:txBody>
      </p:sp>
      <p:sp>
        <p:nvSpPr>
          <p:cNvPr id="116739" name="Text Box 3"/>
          <p:cNvSpPr txBox="1">
            <a:spLocks noChangeArrowheads="1"/>
          </p:cNvSpPr>
          <p:nvPr/>
        </p:nvSpPr>
        <p:spPr bwMode="auto">
          <a:xfrm>
            <a:off x="685800" y="1066800"/>
            <a:ext cx="7696200" cy="304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90513" indent="-290513">
              <a:defRPr sz="2400">
                <a:solidFill>
                  <a:schemeClr val="tx1"/>
                </a:solidFill>
                <a:latin typeface="Times New Roman" charset="0"/>
                <a:ea typeface="ＭＳ Ｐゴシック" charset="0"/>
              </a:defRPr>
            </a:lvl1pPr>
            <a:lvl2pPr marL="46037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ts val="1500"/>
              </a:spcBef>
              <a:buFontTx/>
              <a:buChar char="•"/>
            </a:pPr>
            <a:r>
              <a:rPr lang="en-US" dirty="0">
                <a:latin typeface="Arial" charset="0"/>
              </a:rPr>
              <a:t>Creates an array of characters and an array of attributes, one for each character</a:t>
            </a:r>
          </a:p>
          <a:p>
            <a:pPr>
              <a:spcBef>
                <a:spcPts val="1500"/>
              </a:spcBef>
              <a:buFontTx/>
              <a:buChar char="•"/>
            </a:pPr>
            <a:r>
              <a:rPr lang="en-US" dirty="0">
                <a:latin typeface="Arial" charset="0"/>
              </a:rPr>
              <a:t>Copies the attributes to the screen buffer</a:t>
            </a:r>
          </a:p>
          <a:p>
            <a:pPr>
              <a:spcBef>
                <a:spcPts val="1500"/>
              </a:spcBef>
              <a:buFontTx/>
              <a:buChar char="•"/>
            </a:pPr>
            <a:r>
              <a:rPr lang="en-US" dirty="0">
                <a:latin typeface="Arial" charset="0"/>
              </a:rPr>
              <a:t>Copies the characters to the same screen buffer cells as the attributes</a:t>
            </a:r>
          </a:p>
          <a:p>
            <a:pPr>
              <a:spcBef>
                <a:spcPts val="1500"/>
              </a:spcBef>
              <a:buFontTx/>
              <a:buChar char="•"/>
            </a:pPr>
            <a:r>
              <a:rPr lang="en-US" dirty="0">
                <a:latin typeface="Arial" charset="0"/>
              </a:rPr>
              <a:t>Sample output:</a:t>
            </a:r>
          </a:p>
        </p:txBody>
      </p:sp>
      <p:sp>
        <p:nvSpPr>
          <p:cNvPr id="116740" name="Text Box 4"/>
          <p:cNvSpPr txBox="1">
            <a:spLocks noChangeArrowheads="1"/>
          </p:cNvSpPr>
          <p:nvPr/>
        </p:nvSpPr>
        <p:spPr bwMode="auto">
          <a:xfrm>
            <a:off x="762000" y="5334000"/>
            <a:ext cx="4267200"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hlinkClick r:id="rId3"/>
              </a:rPr>
              <a:t>View the source code</a:t>
            </a:r>
            <a:endParaRPr lang="en-US"/>
          </a:p>
        </p:txBody>
      </p:sp>
      <p:pic>
        <p:nvPicPr>
          <p:cNvPr id="116741"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10000" y="3659187"/>
            <a:ext cx="4419600" cy="1987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16742" name="Text Box 6"/>
          <p:cNvSpPr txBox="1">
            <a:spLocks noChangeArrowheads="1"/>
          </p:cNvSpPr>
          <p:nvPr/>
        </p:nvSpPr>
        <p:spPr bwMode="auto">
          <a:xfrm>
            <a:off x="4419600" y="5487987"/>
            <a:ext cx="3200400" cy="531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700"/>
              <a:t>(starts in row 2, column 10)</a:t>
            </a:r>
          </a:p>
        </p:txBody>
      </p:sp>
    </p:spTree>
    <p:extLst>
      <p:ext uri="{BB962C8B-B14F-4D97-AF65-F5344CB8AC3E}">
        <p14:creationId xmlns:p14="http://schemas.microsoft.com/office/powerpoint/2010/main" xmlns="" val="2934300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a:xfrm>
            <a:off x="457200" y="990600"/>
            <a:ext cx="8229600" cy="5562600"/>
          </a:xfrm>
        </p:spPr>
        <p:txBody>
          <a:bodyPr>
            <a:normAutofit/>
          </a:bodyPr>
          <a:lstStyle/>
          <a:p>
            <a:pPr>
              <a:spcBef>
                <a:spcPts val="1500"/>
              </a:spcBef>
            </a:pPr>
            <a:r>
              <a:rPr lang="en-US" dirty="0"/>
              <a:t>Win32 API Functions that </a:t>
            </a:r>
            <a:r>
              <a:rPr lang="en-US" i="1" dirty="0">
                <a:solidFill>
                  <a:srgbClr val="0000FF"/>
                </a:solidFill>
              </a:rPr>
              <a:t>create</a:t>
            </a:r>
            <a:r>
              <a:rPr lang="en-US" dirty="0"/>
              <a:t>, </a:t>
            </a:r>
            <a:r>
              <a:rPr lang="en-US" i="1" dirty="0">
                <a:solidFill>
                  <a:srgbClr val="0000FF"/>
                </a:solidFill>
              </a:rPr>
              <a:t>read</a:t>
            </a:r>
            <a:r>
              <a:rPr lang="en-US" dirty="0"/>
              <a:t>, and </a:t>
            </a:r>
            <a:r>
              <a:rPr lang="en-US" i="1" dirty="0">
                <a:solidFill>
                  <a:srgbClr val="0000FF"/>
                </a:solidFill>
              </a:rPr>
              <a:t>write</a:t>
            </a:r>
            <a:r>
              <a:rPr lang="en-US" dirty="0"/>
              <a:t> to files:</a:t>
            </a:r>
          </a:p>
          <a:p>
            <a:pPr lvl="1">
              <a:spcBef>
                <a:spcPts val="1500"/>
              </a:spcBef>
            </a:pPr>
            <a:r>
              <a:rPr lang="en-US" dirty="0" err="1"/>
              <a:t>CreateFile</a:t>
            </a:r>
            <a:endParaRPr lang="en-US" dirty="0"/>
          </a:p>
          <a:p>
            <a:pPr lvl="1">
              <a:spcBef>
                <a:spcPts val="1500"/>
              </a:spcBef>
            </a:pPr>
            <a:r>
              <a:rPr lang="en-US" dirty="0"/>
              <a:t>ReadFile</a:t>
            </a:r>
          </a:p>
          <a:p>
            <a:pPr lvl="1">
              <a:spcBef>
                <a:spcPts val="1500"/>
              </a:spcBef>
            </a:pPr>
            <a:r>
              <a:rPr lang="en-US" dirty="0"/>
              <a:t>WriteFile</a:t>
            </a:r>
          </a:p>
          <a:p>
            <a:pPr lvl="1">
              <a:spcBef>
                <a:spcPts val="1500"/>
              </a:spcBef>
            </a:pPr>
            <a:r>
              <a:rPr lang="en-US" dirty="0" smtClean="0"/>
              <a:t>SetFilePointer</a:t>
            </a:r>
          </a:p>
          <a:p>
            <a:pPr>
              <a:spcBef>
                <a:spcPts val="1500"/>
              </a:spcBef>
            </a:pPr>
            <a:r>
              <a:rPr lang="en-US" dirty="0" smtClean="0"/>
              <a:t>Console Window Manipulation Functions</a:t>
            </a:r>
          </a:p>
          <a:p>
            <a:pPr lvl="1">
              <a:spcBef>
                <a:spcPts val="1500"/>
              </a:spcBef>
            </a:pPr>
            <a:r>
              <a:rPr lang="en-US" dirty="0" smtClean="0"/>
              <a:t>Screen </a:t>
            </a:r>
            <a:r>
              <a:rPr lang="en-US" dirty="0"/>
              <a:t>buffer</a:t>
            </a:r>
          </a:p>
          <a:p>
            <a:pPr lvl="1">
              <a:spcBef>
                <a:spcPts val="1500"/>
              </a:spcBef>
            </a:pPr>
            <a:r>
              <a:rPr lang="en-US" dirty="0"/>
              <a:t>Console window</a:t>
            </a:r>
          </a:p>
          <a:p>
            <a:pPr lvl="1">
              <a:spcBef>
                <a:spcPts val="1500"/>
              </a:spcBef>
            </a:pPr>
            <a:r>
              <a:rPr lang="en-US" dirty="0"/>
              <a:t>Controlling the cursor</a:t>
            </a:r>
          </a:p>
          <a:p>
            <a:pPr lvl="1">
              <a:spcBef>
                <a:spcPts val="1500"/>
              </a:spcBef>
            </a:pPr>
            <a:r>
              <a:rPr lang="en-US" dirty="0"/>
              <a:t>Controlling the text </a:t>
            </a:r>
            <a:r>
              <a:rPr lang="en-US" dirty="0" smtClean="0"/>
              <a:t>color</a:t>
            </a:r>
            <a:endParaRPr lang="en-US" dirty="0"/>
          </a:p>
        </p:txBody>
      </p:sp>
    </p:spTree>
    <p:extLst>
      <p:ext uri="{BB962C8B-B14F-4D97-AF65-F5344CB8AC3E}">
        <p14:creationId xmlns:p14="http://schemas.microsoft.com/office/powerpoint/2010/main" xmlns="" val="22126259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Time and Date Functions</a:t>
            </a:r>
          </a:p>
        </p:txBody>
      </p:sp>
      <p:sp>
        <p:nvSpPr>
          <p:cNvPr id="117763" name="Rectangle 3"/>
          <p:cNvSpPr>
            <a:spLocks noGrp="1" noChangeArrowheads="1"/>
          </p:cNvSpPr>
          <p:nvPr>
            <p:ph type="body" idx="1"/>
          </p:nvPr>
        </p:nvSpPr>
        <p:spPr>
          <a:xfrm>
            <a:off x="1828800" y="1676400"/>
            <a:ext cx="6324600" cy="3124200"/>
          </a:xfrm>
        </p:spPr>
        <p:txBody>
          <a:bodyPr/>
          <a:lstStyle/>
          <a:p>
            <a:pPr>
              <a:spcBef>
                <a:spcPts val="1500"/>
              </a:spcBef>
            </a:pPr>
            <a:r>
              <a:rPr lang="en-US" dirty="0"/>
              <a:t>GetLocalTime, </a:t>
            </a:r>
            <a:r>
              <a:rPr lang="en-US" dirty="0" err="1"/>
              <a:t>SetLocalTime</a:t>
            </a:r>
            <a:endParaRPr lang="en-US" dirty="0"/>
          </a:p>
          <a:p>
            <a:pPr>
              <a:spcBef>
                <a:spcPts val="1500"/>
              </a:spcBef>
            </a:pPr>
            <a:r>
              <a:rPr lang="en-US" dirty="0"/>
              <a:t>GetTickCount, Sleep</a:t>
            </a:r>
          </a:p>
          <a:p>
            <a:pPr>
              <a:spcBef>
                <a:spcPts val="1500"/>
              </a:spcBef>
            </a:pPr>
            <a:r>
              <a:rPr lang="en-US" dirty="0" err="1"/>
              <a:t>GetDateTime</a:t>
            </a:r>
            <a:endParaRPr lang="en-US" dirty="0"/>
          </a:p>
          <a:p>
            <a:pPr>
              <a:spcBef>
                <a:spcPts val="1500"/>
              </a:spcBef>
            </a:pPr>
            <a:r>
              <a:rPr lang="en-US" dirty="0"/>
              <a:t>SYSTEMTIME Structure</a:t>
            </a:r>
          </a:p>
          <a:p>
            <a:pPr>
              <a:spcBef>
                <a:spcPts val="1500"/>
              </a:spcBef>
            </a:pPr>
            <a:r>
              <a:rPr lang="en-US" dirty="0"/>
              <a:t>Creating a Stopwatch Timer</a:t>
            </a:r>
          </a:p>
        </p:txBody>
      </p:sp>
    </p:spTree>
    <p:extLst>
      <p:ext uri="{BB962C8B-B14F-4D97-AF65-F5344CB8AC3E}">
        <p14:creationId xmlns:p14="http://schemas.microsoft.com/office/powerpoint/2010/main" xmlns="" val="31663804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dirty="0"/>
              <a:t>GetLocalTime, </a:t>
            </a:r>
            <a:r>
              <a:rPr lang="en-US" dirty="0" err="1"/>
              <a:t>SetLocalTime</a:t>
            </a:r>
            <a:endParaRPr lang="en-US" dirty="0"/>
          </a:p>
        </p:txBody>
      </p:sp>
      <p:sp>
        <p:nvSpPr>
          <p:cNvPr id="118787" name="Rectangle 3"/>
          <p:cNvSpPr>
            <a:spLocks noGrp="1" noChangeArrowheads="1"/>
          </p:cNvSpPr>
          <p:nvPr>
            <p:ph type="body" idx="1"/>
          </p:nvPr>
        </p:nvSpPr>
        <p:spPr>
          <a:xfrm>
            <a:off x="685800" y="1143000"/>
            <a:ext cx="7772400" cy="2133600"/>
          </a:xfrm>
        </p:spPr>
        <p:txBody>
          <a:bodyPr/>
          <a:lstStyle/>
          <a:p>
            <a:pPr>
              <a:spcBef>
                <a:spcPts val="2000"/>
              </a:spcBef>
            </a:pPr>
            <a:r>
              <a:rPr lang="en-US" dirty="0">
                <a:solidFill>
                  <a:srgbClr val="0000FF"/>
                </a:solidFill>
              </a:rPr>
              <a:t>GetLocalTime</a:t>
            </a:r>
            <a:r>
              <a:rPr lang="en-US" dirty="0"/>
              <a:t> returns the date and current time of day, according to the system clock.</a:t>
            </a:r>
          </a:p>
          <a:p>
            <a:pPr>
              <a:spcBef>
                <a:spcPts val="2000"/>
              </a:spcBef>
            </a:pPr>
            <a:r>
              <a:rPr lang="en-US" dirty="0" err="1">
                <a:solidFill>
                  <a:srgbClr val="0000FF"/>
                </a:solidFill>
              </a:rPr>
              <a:t>SetLocalTime</a:t>
            </a:r>
            <a:r>
              <a:rPr lang="en-US" dirty="0"/>
              <a:t> sets the system</a:t>
            </a:r>
            <a:r>
              <a:rPr lang="ja-JP" altLang="en-US" dirty="0">
                <a:latin typeface="Arial"/>
              </a:rPr>
              <a:t>’</a:t>
            </a:r>
            <a:r>
              <a:rPr lang="en-US" dirty="0"/>
              <a:t>s local date and time.</a:t>
            </a:r>
          </a:p>
        </p:txBody>
      </p:sp>
      <p:sp>
        <p:nvSpPr>
          <p:cNvPr id="118788" name="Text Box 4"/>
          <p:cNvSpPr txBox="1">
            <a:spLocks noChangeArrowheads="1"/>
          </p:cNvSpPr>
          <p:nvPr/>
        </p:nvSpPr>
        <p:spPr bwMode="auto">
          <a:xfrm>
            <a:off x="2057400" y="3115245"/>
            <a:ext cx="4419600" cy="847155"/>
          </a:xfrm>
          <a:prstGeom prst="rect">
            <a:avLst/>
          </a:prstGeom>
          <a:solidFill>
            <a:srgbClr val="FFFFFF"/>
          </a:solidFill>
          <a:ln w="9525">
            <a:solidFill>
              <a:srgbClr val="000000"/>
            </a:solidFill>
            <a:miter lim="800000"/>
            <a:headEnd/>
            <a:tailEnd/>
          </a:ln>
          <a:effectLst/>
          <a:extLst/>
        </p:spPr>
        <p:txBody>
          <a:bodyPr tIns="137160" bIns="137160">
            <a:spAutoFit/>
          </a:bodyPr>
          <a:lstStyle>
            <a:lvl1pPr>
              <a:tabLst>
                <a:tab pos="457200" algn="l"/>
                <a:tab pos="3713163" algn="l"/>
              </a:tabLst>
              <a:defRPr sz="2400">
                <a:solidFill>
                  <a:schemeClr val="tx1"/>
                </a:solidFill>
                <a:latin typeface="Times New Roman" charset="0"/>
                <a:ea typeface="ＭＳ Ｐゴシック" charset="0"/>
              </a:defRPr>
            </a:lvl1pPr>
            <a:lvl2pPr>
              <a:tabLst>
                <a:tab pos="457200" algn="l"/>
                <a:tab pos="3713163" algn="l"/>
              </a:tabLst>
              <a:defRPr sz="2400">
                <a:solidFill>
                  <a:schemeClr val="tx1"/>
                </a:solidFill>
                <a:latin typeface="Times New Roman" charset="0"/>
                <a:ea typeface="ＭＳ Ｐゴシック" charset="0"/>
              </a:defRPr>
            </a:lvl2pPr>
            <a:lvl3pPr>
              <a:tabLst>
                <a:tab pos="457200" algn="l"/>
                <a:tab pos="3713163" algn="l"/>
              </a:tabLst>
              <a:defRPr sz="2400">
                <a:solidFill>
                  <a:schemeClr val="tx1"/>
                </a:solidFill>
                <a:latin typeface="Times New Roman" charset="0"/>
                <a:ea typeface="ＭＳ Ｐゴシック" charset="0"/>
              </a:defRPr>
            </a:lvl3pPr>
            <a:lvl4pPr>
              <a:tabLst>
                <a:tab pos="457200" algn="l"/>
                <a:tab pos="3713163" algn="l"/>
              </a:tabLst>
              <a:defRPr sz="2400">
                <a:solidFill>
                  <a:schemeClr val="tx1"/>
                </a:solidFill>
                <a:latin typeface="Times New Roman" charset="0"/>
                <a:ea typeface="ＭＳ Ｐゴシック" charset="0"/>
              </a:defRPr>
            </a:lvl4pPr>
            <a:lvl5pPr>
              <a:tabLst>
                <a:tab pos="457200" algn="l"/>
                <a:tab pos="3713163"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9pPr>
          </a:lstStyle>
          <a:p>
            <a:pPr>
              <a:lnSpc>
                <a:spcPct val="70000"/>
              </a:lnSpc>
              <a:spcBef>
                <a:spcPct val="50000"/>
              </a:spcBef>
            </a:pPr>
            <a:r>
              <a:rPr lang="en-US" sz="1900" b="1" dirty="0">
                <a:solidFill>
                  <a:srgbClr val="000000"/>
                </a:solidFill>
                <a:latin typeface="Courier New" charset="0"/>
              </a:rPr>
              <a:t>GetLocalTime PROTO,</a:t>
            </a:r>
          </a:p>
          <a:p>
            <a:pPr>
              <a:lnSpc>
                <a:spcPct val="70000"/>
              </a:lnSpc>
              <a:spcBef>
                <a:spcPct val="50000"/>
              </a:spcBef>
            </a:pPr>
            <a:r>
              <a:rPr lang="en-US" sz="1900" b="1" dirty="0">
                <a:solidFill>
                  <a:srgbClr val="000000"/>
                </a:solidFill>
                <a:latin typeface="Courier New" charset="0"/>
              </a:rPr>
              <a:t>  </a:t>
            </a:r>
            <a:r>
              <a:rPr lang="en-US" sz="1900" b="1" dirty="0" err="1">
                <a:solidFill>
                  <a:srgbClr val="000000"/>
                </a:solidFill>
                <a:latin typeface="Courier New" charset="0"/>
              </a:rPr>
              <a:t>pSystemTime:PTR</a:t>
            </a:r>
            <a:r>
              <a:rPr lang="en-US" sz="1900" b="1" dirty="0">
                <a:solidFill>
                  <a:srgbClr val="000000"/>
                </a:solidFill>
                <a:latin typeface="Courier New" charset="0"/>
              </a:rPr>
              <a:t> SYSTEMTIME</a:t>
            </a:r>
          </a:p>
        </p:txBody>
      </p:sp>
      <p:sp>
        <p:nvSpPr>
          <p:cNvPr id="118789" name="Text Box 5"/>
          <p:cNvSpPr txBox="1">
            <a:spLocks noChangeArrowheads="1"/>
          </p:cNvSpPr>
          <p:nvPr/>
        </p:nvSpPr>
        <p:spPr bwMode="auto">
          <a:xfrm>
            <a:off x="2057400" y="4258245"/>
            <a:ext cx="4419600" cy="847155"/>
          </a:xfrm>
          <a:prstGeom prst="rect">
            <a:avLst/>
          </a:prstGeom>
          <a:solidFill>
            <a:srgbClr val="FFFFFF"/>
          </a:solidFill>
          <a:ln w="9525">
            <a:solidFill>
              <a:srgbClr val="000000"/>
            </a:solidFill>
            <a:miter lim="800000"/>
            <a:headEnd/>
            <a:tailEnd/>
          </a:ln>
          <a:effectLst/>
          <a:extLst/>
        </p:spPr>
        <p:txBody>
          <a:bodyPr tIns="137160" bIns="137160">
            <a:spAutoFit/>
          </a:bodyPr>
          <a:lstStyle>
            <a:lvl1pPr>
              <a:tabLst>
                <a:tab pos="457200" algn="l"/>
                <a:tab pos="3713163" algn="l"/>
              </a:tabLst>
              <a:defRPr sz="2400">
                <a:solidFill>
                  <a:schemeClr val="tx1"/>
                </a:solidFill>
                <a:latin typeface="Times New Roman" charset="0"/>
                <a:ea typeface="ＭＳ Ｐゴシック" charset="0"/>
              </a:defRPr>
            </a:lvl1pPr>
            <a:lvl2pPr>
              <a:tabLst>
                <a:tab pos="457200" algn="l"/>
                <a:tab pos="3713163" algn="l"/>
              </a:tabLst>
              <a:defRPr sz="2400">
                <a:solidFill>
                  <a:schemeClr val="tx1"/>
                </a:solidFill>
                <a:latin typeface="Times New Roman" charset="0"/>
                <a:ea typeface="ＭＳ Ｐゴシック" charset="0"/>
              </a:defRPr>
            </a:lvl2pPr>
            <a:lvl3pPr>
              <a:tabLst>
                <a:tab pos="457200" algn="l"/>
                <a:tab pos="3713163" algn="l"/>
              </a:tabLst>
              <a:defRPr sz="2400">
                <a:solidFill>
                  <a:schemeClr val="tx1"/>
                </a:solidFill>
                <a:latin typeface="Times New Roman" charset="0"/>
                <a:ea typeface="ＭＳ Ｐゴシック" charset="0"/>
              </a:defRPr>
            </a:lvl3pPr>
            <a:lvl4pPr>
              <a:tabLst>
                <a:tab pos="457200" algn="l"/>
                <a:tab pos="3713163" algn="l"/>
              </a:tabLst>
              <a:defRPr sz="2400">
                <a:solidFill>
                  <a:schemeClr val="tx1"/>
                </a:solidFill>
                <a:latin typeface="Times New Roman" charset="0"/>
                <a:ea typeface="ＭＳ Ｐゴシック" charset="0"/>
              </a:defRPr>
            </a:lvl4pPr>
            <a:lvl5pPr>
              <a:tabLst>
                <a:tab pos="457200" algn="l"/>
                <a:tab pos="3713163"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9pPr>
          </a:lstStyle>
          <a:p>
            <a:pPr>
              <a:lnSpc>
                <a:spcPct val="70000"/>
              </a:lnSpc>
              <a:spcBef>
                <a:spcPct val="50000"/>
              </a:spcBef>
            </a:pPr>
            <a:r>
              <a:rPr lang="en-US" sz="1900" b="1" dirty="0" err="1">
                <a:solidFill>
                  <a:srgbClr val="000000"/>
                </a:solidFill>
                <a:latin typeface="Courier New" charset="0"/>
              </a:rPr>
              <a:t>SetLocalTime</a:t>
            </a:r>
            <a:r>
              <a:rPr lang="en-US" sz="1900" b="1" dirty="0">
                <a:solidFill>
                  <a:srgbClr val="000000"/>
                </a:solidFill>
                <a:latin typeface="Courier New" charset="0"/>
              </a:rPr>
              <a:t> PROTO,</a:t>
            </a:r>
          </a:p>
          <a:p>
            <a:pPr>
              <a:lnSpc>
                <a:spcPct val="70000"/>
              </a:lnSpc>
              <a:spcBef>
                <a:spcPct val="50000"/>
              </a:spcBef>
            </a:pPr>
            <a:r>
              <a:rPr lang="en-US" sz="1900" b="1" dirty="0">
                <a:solidFill>
                  <a:srgbClr val="000000"/>
                </a:solidFill>
                <a:latin typeface="Courier New" charset="0"/>
              </a:rPr>
              <a:t>  </a:t>
            </a:r>
            <a:r>
              <a:rPr lang="en-US" sz="1900" b="1" dirty="0" err="1">
                <a:solidFill>
                  <a:srgbClr val="000000"/>
                </a:solidFill>
                <a:latin typeface="Courier New" charset="0"/>
              </a:rPr>
              <a:t>pSystemTime:PTR</a:t>
            </a:r>
            <a:r>
              <a:rPr lang="en-US" sz="1900" b="1" dirty="0">
                <a:solidFill>
                  <a:srgbClr val="000000"/>
                </a:solidFill>
                <a:latin typeface="Courier New" charset="0"/>
              </a:rPr>
              <a:t> SYSTEMTIME</a:t>
            </a:r>
          </a:p>
        </p:txBody>
      </p:sp>
    </p:spTree>
    <p:extLst>
      <p:ext uri="{BB962C8B-B14F-4D97-AF65-F5344CB8AC3E}">
        <p14:creationId xmlns:p14="http://schemas.microsoft.com/office/powerpoint/2010/main" xmlns="" val="13109344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t>GetTickCount, Sleep</a:t>
            </a:r>
          </a:p>
        </p:txBody>
      </p:sp>
      <p:sp>
        <p:nvSpPr>
          <p:cNvPr id="119811" name="Rectangle 3"/>
          <p:cNvSpPr>
            <a:spLocks noGrp="1" noChangeArrowheads="1"/>
          </p:cNvSpPr>
          <p:nvPr>
            <p:ph type="body" idx="1"/>
          </p:nvPr>
        </p:nvSpPr>
        <p:spPr>
          <a:xfrm>
            <a:off x="685800" y="1143000"/>
            <a:ext cx="7772400" cy="2133600"/>
          </a:xfrm>
        </p:spPr>
        <p:txBody>
          <a:bodyPr/>
          <a:lstStyle/>
          <a:p>
            <a:r>
              <a:rPr lang="en-US" i="1" dirty="0">
                <a:solidFill>
                  <a:srgbClr val="FF0000"/>
                </a:solidFill>
              </a:rPr>
              <a:t>GetTickCount</a:t>
            </a:r>
            <a:r>
              <a:rPr lang="en-US" dirty="0"/>
              <a:t> function returns the number of milliseconds that have elapsed since the system was started.</a:t>
            </a:r>
          </a:p>
          <a:p>
            <a:r>
              <a:rPr lang="en-US" i="1" dirty="0">
                <a:solidFill>
                  <a:srgbClr val="FF0000"/>
                </a:solidFill>
              </a:rPr>
              <a:t>Sleep</a:t>
            </a:r>
            <a:r>
              <a:rPr lang="en-US" dirty="0"/>
              <a:t> pauses the current program for a specified number of milliseconds.</a:t>
            </a:r>
          </a:p>
        </p:txBody>
      </p:sp>
      <p:sp>
        <p:nvSpPr>
          <p:cNvPr id="119812" name="Text Box 4"/>
          <p:cNvSpPr txBox="1">
            <a:spLocks noChangeArrowheads="1"/>
          </p:cNvSpPr>
          <p:nvPr/>
        </p:nvSpPr>
        <p:spPr bwMode="auto">
          <a:xfrm>
            <a:off x="914400" y="3429000"/>
            <a:ext cx="7162800" cy="569387"/>
          </a:xfrm>
          <a:prstGeom prst="rect">
            <a:avLst/>
          </a:prstGeom>
          <a:solidFill>
            <a:srgbClr val="FFFFFF"/>
          </a:solidFill>
          <a:ln w="9525">
            <a:solidFill>
              <a:srgbClr val="000000"/>
            </a:solidFill>
            <a:miter lim="800000"/>
            <a:headEnd/>
            <a:tailEnd/>
          </a:ln>
          <a:effectLst/>
          <a:extLst/>
        </p:spPr>
        <p:txBody>
          <a:bodyPr tIns="137160" bIns="137160">
            <a:spAutoFit/>
          </a:bodyPr>
          <a:lstStyle>
            <a:lvl1pPr>
              <a:tabLst>
                <a:tab pos="457200" algn="l"/>
                <a:tab pos="3206750" algn="l"/>
              </a:tabLst>
              <a:defRPr sz="2400">
                <a:solidFill>
                  <a:schemeClr val="tx1"/>
                </a:solidFill>
                <a:latin typeface="Times New Roman" charset="0"/>
                <a:ea typeface="ＭＳ Ｐゴシック" charset="0"/>
              </a:defRPr>
            </a:lvl1pPr>
            <a:lvl2pPr>
              <a:tabLst>
                <a:tab pos="457200" algn="l"/>
                <a:tab pos="3206750" algn="l"/>
              </a:tabLst>
              <a:defRPr sz="2400">
                <a:solidFill>
                  <a:schemeClr val="tx1"/>
                </a:solidFill>
                <a:latin typeface="Times New Roman" charset="0"/>
                <a:ea typeface="ＭＳ Ｐゴシック" charset="0"/>
              </a:defRPr>
            </a:lvl2pPr>
            <a:lvl3pPr>
              <a:tabLst>
                <a:tab pos="457200" algn="l"/>
                <a:tab pos="3206750" algn="l"/>
              </a:tabLst>
              <a:defRPr sz="2400">
                <a:solidFill>
                  <a:schemeClr val="tx1"/>
                </a:solidFill>
                <a:latin typeface="Times New Roman" charset="0"/>
                <a:ea typeface="ＭＳ Ｐゴシック" charset="0"/>
              </a:defRPr>
            </a:lvl3pPr>
            <a:lvl4pPr>
              <a:tabLst>
                <a:tab pos="457200" algn="l"/>
                <a:tab pos="3206750" algn="l"/>
              </a:tabLst>
              <a:defRPr sz="2400">
                <a:solidFill>
                  <a:schemeClr val="tx1"/>
                </a:solidFill>
                <a:latin typeface="Times New Roman" charset="0"/>
                <a:ea typeface="ＭＳ Ｐゴシック" charset="0"/>
              </a:defRPr>
            </a:lvl4pPr>
            <a:lvl5pPr>
              <a:tabLst>
                <a:tab pos="457200" algn="l"/>
                <a:tab pos="320675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20675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20675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20675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206750" algn="l"/>
              </a:tabLst>
              <a:defRPr sz="2400">
                <a:solidFill>
                  <a:schemeClr val="tx1"/>
                </a:solidFill>
                <a:latin typeface="Times New Roman" charset="0"/>
                <a:ea typeface="ＭＳ Ｐゴシック" charset="0"/>
              </a:defRPr>
            </a:lvl9pPr>
          </a:lstStyle>
          <a:p>
            <a:r>
              <a:rPr lang="en-US" sz="1900" b="1" dirty="0">
                <a:latin typeface="Courier New" charset="0"/>
              </a:rPr>
              <a:t>GetTickCount PROTO	; return value in EAX</a:t>
            </a:r>
          </a:p>
        </p:txBody>
      </p:sp>
      <p:sp>
        <p:nvSpPr>
          <p:cNvPr id="119813" name="Text Box 5"/>
          <p:cNvSpPr txBox="1">
            <a:spLocks noChangeArrowheads="1"/>
          </p:cNvSpPr>
          <p:nvPr/>
        </p:nvSpPr>
        <p:spPr bwMode="auto">
          <a:xfrm>
            <a:off x="914400" y="4267200"/>
            <a:ext cx="4343400" cy="861774"/>
          </a:xfrm>
          <a:prstGeom prst="rect">
            <a:avLst/>
          </a:prstGeom>
          <a:solidFill>
            <a:srgbClr val="FFFFFF"/>
          </a:solidFill>
          <a:ln w="9525">
            <a:solidFill>
              <a:srgbClr val="000000"/>
            </a:solidFill>
            <a:miter lim="800000"/>
            <a:headEnd/>
            <a:tailEnd/>
          </a:ln>
          <a:effectLst/>
          <a:extLst/>
        </p:spPr>
        <p:txBody>
          <a:bodyPr tIns="137160" bIns="137160">
            <a:spAutoFit/>
          </a:bodyPr>
          <a:lstStyle>
            <a:lvl1pPr>
              <a:tabLst>
                <a:tab pos="457200" algn="l"/>
                <a:tab pos="3713163" algn="l"/>
              </a:tabLst>
              <a:defRPr sz="2400">
                <a:solidFill>
                  <a:schemeClr val="tx1"/>
                </a:solidFill>
                <a:latin typeface="Times New Roman" charset="0"/>
                <a:ea typeface="ＭＳ Ｐゴシック" charset="0"/>
              </a:defRPr>
            </a:lvl1pPr>
            <a:lvl2pPr>
              <a:tabLst>
                <a:tab pos="457200" algn="l"/>
                <a:tab pos="3713163" algn="l"/>
              </a:tabLst>
              <a:defRPr sz="2400">
                <a:solidFill>
                  <a:schemeClr val="tx1"/>
                </a:solidFill>
                <a:latin typeface="Times New Roman" charset="0"/>
                <a:ea typeface="ＭＳ Ｐゴシック" charset="0"/>
              </a:defRPr>
            </a:lvl2pPr>
            <a:lvl3pPr>
              <a:tabLst>
                <a:tab pos="457200" algn="l"/>
                <a:tab pos="3713163" algn="l"/>
              </a:tabLst>
              <a:defRPr sz="2400">
                <a:solidFill>
                  <a:schemeClr val="tx1"/>
                </a:solidFill>
                <a:latin typeface="Times New Roman" charset="0"/>
                <a:ea typeface="ＭＳ Ｐゴシック" charset="0"/>
              </a:defRPr>
            </a:lvl3pPr>
            <a:lvl4pPr>
              <a:tabLst>
                <a:tab pos="457200" algn="l"/>
                <a:tab pos="3713163" algn="l"/>
              </a:tabLst>
              <a:defRPr sz="2400">
                <a:solidFill>
                  <a:schemeClr val="tx1"/>
                </a:solidFill>
                <a:latin typeface="Times New Roman" charset="0"/>
                <a:ea typeface="ＭＳ Ｐゴシック" charset="0"/>
              </a:defRPr>
            </a:lvl4pPr>
            <a:lvl5pPr>
              <a:tabLst>
                <a:tab pos="457200" algn="l"/>
                <a:tab pos="3713163"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9pPr>
          </a:lstStyle>
          <a:p>
            <a:r>
              <a:rPr lang="en-US" sz="1900" b="1" dirty="0">
                <a:solidFill>
                  <a:srgbClr val="000000"/>
                </a:solidFill>
                <a:latin typeface="Courier New" charset="0"/>
              </a:rPr>
              <a:t>Sleep PROTO,</a:t>
            </a:r>
          </a:p>
          <a:p>
            <a:r>
              <a:rPr lang="en-US" sz="1900" b="1" dirty="0">
                <a:solidFill>
                  <a:srgbClr val="000000"/>
                </a:solidFill>
                <a:latin typeface="Courier New" charset="0"/>
              </a:rPr>
              <a:t>	</a:t>
            </a:r>
            <a:r>
              <a:rPr lang="en-US" sz="1900" b="1" dirty="0" err="1">
                <a:solidFill>
                  <a:srgbClr val="000000"/>
                </a:solidFill>
                <a:latin typeface="Courier New" charset="0"/>
              </a:rPr>
              <a:t>dwMilliseconds:DWORD</a:t>
            </a:r>
            <a:endParaRPr lang="en-US" sz="1900" b="1" dirty="0">
              <a:solidFill>
                <a:srgbClr val="000000"/>
              </a:solidFill>
              <a:latin typeface="Courier New" charset="0"/>
            </a:endParaRPr>
          </a:p>
        </p:txBody>
      </p:sp>
    </p:spTree>
    <p:extLst>
      <p:ext uri="{BB962C8B-B14F-4D97-AF65-F5344CB8AC3E}">
        <p14:creationId xmlns:p14="http://schemas.microsoft.com/office/powerpoint/2010/main" xmlns="" val="35024019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SYSTEMTIME Structure</a:t>
            </a:r>
          </a:p>
        </p:txBody>
      </p:sp>
      <p:sp>
        <p:nvSpPr>
          <p:cNvPr id="121859" name="Rectangle 3"/>
          <p:cNvSpPr>
            <a:spLocks noGrp="1" noChangeArrowheads="1"/>
          </p:cNvSpPr>
          <p:nvPr>
            <p:ph type="body" idx="1"/>
          </p:nvPr>
        </p:nvSpPr>
        <p:spPr>
          <a:xfrm>
            <a:off x="685800" y="1143000"/>
            <a:ext cx="7772400" cy="914400"/>
          </a:xfrm>
        </p:spPr>
        <p:txBody>
          <a:bodyPr/>
          <a:lstStyle/>
          <a:p>
            <a:r>
              <a:rPr lang="en-US"/>
              <a:t>SYSTEMTIME is used by date and time-related Windows API functions:</a:t>
            </a:r>
          </a:p>
        </p:txBody>
      </p:sp>
      <p:sp>
        <p:nvSpPr>
          <p:cNvPr id="121860" name="Text Box 4"/>
          <p:cNvSpPr txBox="1">
            <a:spLocks noChangeArrowheads="1"/>
          </p:cNvSpPr>
          <p:nvPr/>
        </p:nvSpPr>
        <p:spPr bwMode="auto">
          <a:xfrm>
            <a:off x="838200" y="2286000"/>
            <a:ext cx="7467600" cy="3046988"/>
          </a:xfrm>
          <a:prstGeom prst="rect">
            <a:avLst/>
          </a:prstGeom>
          <a:solidFill>
            <a:srgbClr val="FFFFFF"/>
          </a:solidFill>
          <a:ln w="9525">
            <a:solidFill>
              <a:srgbClr val="000000"/>
            </a:solidFill>
            <a:miter lim="800000"/>
            <a:headEnd/>
            <a:tailEnd/>
          </a:ln>
          <a:effectLst/>
          <a:extLst/>
        </p:spPr>
        <p:txBody>
          <a:bodyPr tIns="137160" bIns="137160">
            <a:spAutoFit/>
          </a:bodyPr>
          <a:lstStyle>
            <a:lvl1pPr>
              <a:tabLst>
                <a:tab pos="457200" algn="l"/>
                <a:tab pos="3713163" algn="l"/>
              </a:tabLst>
              <a:defRPr sz="2400">
                <a:solidFill>
                  <a:schemeClr val="tx1"/>
                </a:solidFill>
                <a:latin typeface="Times New Roman" charset="0"/>
                <a:ea typeface="ＭＳ Ｐゴシック" charset="0"/>
              </a:defRPr>
            </a:lvl1pPr>
            <a:lvl2pPr>
              <a:tabLst>
                <a:tab pos="457200" algn="l"/>
                <a:tab pos="3713163" algn="l"/>
              </a:tabLst>
              <a:defRPr sz="2400">
                <a:solidFill>
                  <a:schemeClr val="tx1"/>
                </a:solidFill>
                <a:latin typeface="Times New Roman" charset="0"/>
                <a:ea typeface="ＭＳ Ｐゴシック" charset="0"/>
              </a:defRPr>
            </a:lvl2pPr>
            <a:lvl3pPr>
              <a:tabLst>
                <a:tab pos="457200" algn="l"/>
                <a:tab pos="3713163" algn="l"/>
              </a:tabLst>
              <a:defRPr sz="2400">
                <a:solidFill>
                  <a:schemeClr val="tx1"/>
                </a:solidFill>
                <a:latin typeface="Times New Roman" charset="0"/>
                <a:ea typeface="ＭＳ Ｐゴシック" charset="0"/>
              </a:defRPr>
            </a:lvl3pPr>
            <a:lvl4pPr>
              <a:tabLst>
                <a:tab pos="457200" algn="l"/>
                <a:tab pos="3713163" algn="l"/>
              </a:tabLst>
              <a:defRPr sz="2400">
                <a:solidFill>
                  <a:schemeClr val="tx1"/>
                </a:solidFill>
                <a:latin typeface="Times New Roman" charset="0"/>
                <a:ea typeface="ＭＳ Ｐゴシック" charset="0"/>
              </a:defRPr>
            </a:lvl4pPr>
            <a:lvl5pPr>
              <a:tabLst>
                <a:tab pos="457200" algn="l"/>
                <a:tab pos="3713163"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9pPr>
          </a:lstStyle>
          <a:p>
            <a:r>
              <a:rPr lang="en-US" sz="1800" b="1" dirty="0">
                <a:latin typeface="Courier New" charset="0"/>
              </a:rPr>
              <a:t>SYSTEMTIME STRUCT</a:t>
            </a:r>
          </a:p>
          <a:p>
            <a:r>
              <a:rPr lang="en-US" sz="1800" b="1" dirty="0">
                <a:latin typeface="Courier New" charset="0"/>
              </a:rPr>
              <a:t>	</a:t>
            </a:r>
            <a:r>
              <a:rPr lang="en-US" sz="1800" b="1" dirty="0" err="1">
                <a:latin typeface="Courier New" charset="0"/>
              </a:rPr>
              <a:t>wYear</a:t>
            </a:r>
            <a:r>
              <a:rPr lang="en-US" sz="1800" b="1" dirty="0">
                <a:latin typeface="Courier New" charset="0"/>
              </a:rPr>
              <a:t> WORD ?	; year (4 digits)</a:t>
            </a:r>
          </a:p>
          <a:p>
            <a:r>
              <a:rPr lang="en-US" sz="1800" b="1" dirty="0">
                <a:latin typeface="Courier New" charset="0"/>
              </a:rPr>
              <a:t>	</a:t>
            </a:r>
            <a:r>
              <a:rPr lang="en-US" sz="1800" b="1" dirty="0" err="1">
                <a:latin typeface="Courier New" charset="0"/>
              </a:rPr>
              <a:t>wMonth</a:t>
            </a:r>
            <a:r>
              <a:rPr lang="en-US" sz="1800" b="1" dirty="0">
                <a:latin typeface="Courier New" charset="0"/>
              </a:rPr>
              <a:t> WORD ?	; month (1-12)</a:t>
            </a:r>
          </a:p>
          <a:p>
            <a:r>
              <a:rPr lang="en-US" sz="1800" b="1" dirty="0">
                <a:latin typeface="Courier New" charset="0"/>
              </a:rPr>
              <a:t>	</a:t>
            </a:r>
            <a:r>
              <a:rPr lang="en-US" sz="1800" b="1" dirty="0" err="1">
                <a:latin typeface="Courier New" charset="0"/>
              </a:rPr>
              <a:t>wDayOfWeek</a:t>
            </a:r>
            <a:r>
              <a:rPr lang="en-US" sz="1800" b="1" dirty="0">
                <a:latin typeface="Courier New" charset="0"/>
              </a:rPr>
              <a:t> WORD ?	; day of week (0-6)</a:t>
            </a:r>
          </a:p>
          <a:p>
            <a:r>
              <a:rPr lang="en-US" sz="1800" b="1" dirty="0">
                <a:latin typeface="Courier New" charset="0"/>
              </a:rPr>
              <a:t>	</a:t>
            </a:r>
            <a:r>
              <a:rPr lang="en-US" sz="1800" b="1" dirty="0" err="1">
                <a:latin typeface="Courier New" charset="0"/>
              </a:rPr>
              <a:t>wDay</a:t>
            </a:r>
            <a:r>
              <a:rPr lang="en-US" sz="1800" b="1" dirty="0">
                <a:latin typeface="Courier New" charset="0"/>
              </a:rPr>
              <a:t> WORD ?	; day (1-31)</a:t>
            </a:r>
          </a:p>
          <a:p>
            <a:r>
              <a:rPr lang="en-US" sz="1800" b="1" dirty="0">
                <a:latin typeface="Courier New" charset="0"/>
              </a:rPr>
              <a:t>	</a:t>
            </a:r>
            <a:r>
              <a:rPr lang="en-US" sz="1800" b="1" dirty="0" err="1">
                <a:latin typeface="Courier New" charset="0"/>
              </a:rPr>
              <a:t>wHour</a:t>
            </a:r>
            <a:r>
              <a:rPr lang="en-US" sz="1800" b="1" dirty="0">
                <a:latin typeface="Courier New" charset="0"/>
              </a:rPr>
              <a:t> WORD ?	; hours (0-23)</a:t>
            </a:r>
          </a:p>
          <a:p>
            <a:r>
              <a:rPr lang="en-US" sz="1800" b="1" dirty="0">
                <a:latin typeface="Courier New" charset="0"/>
              </a:rPr>
              <a:t>	</a:t>
            </a:r>
            <a:r>
              <a:rPr lang="en-US" sz="1800" b="1" dirty="0" err="1">
                <a:latin typeface="Courier New" charset="0"/>
              </a:rPr>
              <a:t>wMinute</a:t>
            </a:r>
            <a:r>
              <a:rPr lang="en-US" sz="1800" b="1" dirty="0">
                <a:latin typeface="Courier New" charset="0"/>
              </a:rPr>
              <a:t> WORD ?	; minutes (0-59)</a:t>
            </a:r>
          </a:p>
          <a:p>
            <a:r>
              <a:rPr lang="en-US" sz="1800" b="1" dirty="0">
                <a:latin typeface="Courier New" charset="0"/>
              </a:rPr>
              <a:t>	</a:t>
            </a:r>
            <a:r>
              <a:rPr lang="en-US" sz="1800" b="1" dirty="0" err="1">
                <a:latin typeface="Courier New" charset="0"/>
              </a:rPr>
              <a:t>wSecond</a:t>
            </a:r>
            <a:r>
              <a:rPr lang="en-US" sz="1800" b="1" dirty="0">
                <a:latin typeface="Courier New" charset="0"/>
              </a:rPr>
              <a:t> WORD ?	; seconds (0-59)</a:t>
            </a:r>
          </a:p>
          <a:p>
            <a:r>
              <a:rPr lang="en-US" sz="1800" b="1" dirty="0">
                <a:latin typeface="Courier New" charset="0"/>
              </a:rPr>
              <a:t>	</a:t>
            </a:r>
            <a:r>
              <a:rPr lang="en-US" sz="1800" b="1" dirty="0" err="1">
                <a:latin typeface="Courier New" charset="0"/>
              </a:rPr>
              <a:t>wMilliseconds</a:t>
            </a:r>
            <a:r>
              <a:rPr lang="en-US" sz="1800" b="1" dirty="0">
                <a:latin typeface="Courier New" charset="0"/>
              </a:rPr>
              <a:t> WORD ?	; milliseconds (0-999)</a:t>
            </a:r>
          </a:p>
          <a:p>
            <a:r>
              <a:rPr lang="en-US" sz="1800" b="1" dirty="0">
                <a:latin typeface="Courier New" charset="0"/>
              </a:rPr>
              <a:t>SYSTEMTIME ENDS</a:t>
            </a:r>
          </a:p>
        </p:txBody>
      </p:sp>
    </p:spTree>
    <p:extLst>
      <p:ext uri="{BB962C8B-B14F-4D97-AF65-F5344CB8AC3E}">
        <p14:creationId xmlns:p14="http://schemas.microsoft.com/office/powerpoint/2010/main" xmlns="" val="38045826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Creating a Stopwatch Timer</a:t>
            </a:r>
          </a:p>
        </p:txBody>
      </p:sp>
      <p:sp>
        <p:nvSpPr>
          <p:cNvPr id="122883" name="Rectangle 3"/>
          <p:cNvSpPr>
            <a:spLocks noGrp="1" noChangeArrowheads="1"/>
          </p:cNvSpPr>
          <p:nvPr>
            <p:ph type="body" idx="1"/>
          </p:nvPr>
        </p:nvSpPr>
        <p:spPr/>
        <p:txBody>
          <a:bodyPr/>
          <a:lstStyle/>
          <a:p>
            <a:pPr>
              <a:spcBef>
                <a:spcPts val="1500"/>
              </a:spcBef>
            </a:pPr>
            <a:r>
              <a:rPr lang="en-US" dirty="0"/>
              <a:t>The </a:t>
            </a:r>
            <a:r>
              <a:rPr lang="en-US" u="sng" dirty="0" err="1">
                <a:solidFill>
                  <a:srgbClr val="FF0000"/>
                </a:solidFill>
              </a:rPr>
              <a:t>Timer.asm</a:t>
            </a:r>
            <a:r>
              <a:rPr lang="en-US" dirty="0"/>
              <a:t> program demonstrates a simple stopwatch timer</a:t>
            </a:r>
          </a:p>
          <a:p>
            <a:pPr>
              <a:spcBef>
                <a:spcPts val="1500"/>
              </a:spcBef>
            </a:pPr>
            <a:r>
              <a:rPr lang="en-US" dirty="0"/>
              <a:t>It has two important functions:</a:t>
            </a:r>
          </a:p>
          <a:p>
            <a:pPr lvl="1">
              <a:spcBef>
                <a:spcPts val="1500"/>
              </a:spcBef>
            </a:pPr>
            <a:r>
              <a:rPr lang="en-US" dirty="0" err="1">
                <a:solidFill>
                  <a:srgbClr val="0000FF"/>
                </a:solidFill>
              </a:rPr>
              <a:t>TimerStart</a:t>
            </a:r>
            <a:r>
              <a:rPr lang="en-US" dirty="0"/>
              <a:t> - receives a pointer to a </a:t>
            </a:r>
            <a:r>
              <a:rPr lang="en-US" u="sng" dirty="0" err="1"/>
              <a:t>doubleword</a:t>
            </a:r>
            <a:r>
              <a:rPr lang="en-US" dirty="0"/>
              <a:t>, into which it saves the current time</a:t>
            </a:r>
          </a:p>
          <a:p>
            <a:pPr lvl="1">
              <a:spcBef>
                <a:spcPts val="1500"/>
              </a:spcBef>
            </a:pPr>
            <a:r>
              <a:rPr lang="en-US" dirty="0" err="1">
                <a:solidFill>
                  <a:srgbClr val="0000FF"/>
                </a:solidFill>
              </a:rPr>
              <a:t>TimerStop</a:t>
            </a:r>
            <a:r>
              <a:rPr lang="en-US" dirty="0"/>
              <a:t> - receives a pointer to the same </a:t>
            </a:r>
            <a:r>
              <a:rPr lang="en-US" u="sng" dirty="0" err="1"/>
              <a:t>doubleword</a:t>
            </a:r>
            <a:r>
              <a:rPr lang="en-US" dirty="0"/>
              <a:t>, and returns the difference (in milliseconds) between the current time and the previously recorded time </a:t>
            </a:r>
          </a:p>
          <a:p>
            <a:pPr>
              <a:spcBef>
                <a:spcPts val="1500"/>
              </a:spcBef>
            </a:pPr>
            <a:r>
              <a:rPr lang="en-US" dirty="0"/>
              <a:t>Calls the Win32 </a:t>
            </a:r>
            <a:r>
              <a:rPr lang="en-US" dirty="0">
                <a:solidFill>
                  <a:srgbClr val="0000FF"/>
                </a:solidFill>
              </a:rPr>
              <a:t>GetTickCount</a:t>
            </a:r>
            <a:r>
              <a:rPr lang="en-US" dirty="0"/>
              <a:t> function</a:t>
            </a:r>
          </a:p>
          <a:p>
            <a:pPr>
              <a:spcBef>
                <a:spcPts val="1500"/>
              </a:spcBef>
            </a:pPr>
            <a:r>
              <a:rPr lang="en-US" dirty="0">
                <a:hlinkClick r:id="rId2" action="ppaction://hlinkfile"/>
              </a:rPr>
              <a:t>View the source code</a:t>
            </a:r>
            <a:endParaRPr lang="en-US" dirty="0"/>
          </a:p>
        </p:txBody>
      </p:sp>
    </p:spTree>
    <p:extLst>
      <p:ext uri="{BB962C8B-B14F-4D97-AF65-F5344CB8AC3E}">
        <p14:creationId xmlns:p14="http://schemas.microsoft.com/office/powerpoint/2010/main" xmlns="" val="7730099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Writing a Graphical Windows Application</a:t>
            </a:r>
          </a:p>
        </p:txBody>
      </p:sp>
      <p:sp>
        <p:nvSpPr>
          <p:cNvPr id="123907" name="Rectangle 3"/>
          <p:cNvSpPr>
            <a:spLocks noGrp="1" noChangeArrowheads="1"/>
          </p:cNvSpPr>
          <p:nvPr>
            <p:ph type="body" idx="1"/>
          </p:nvPr>
        </p:nvSpPr>
        <p:spPr>
          <a:xfrm>
            <a:off x="1447800" y="1447800"/>
            <a:ext cx="6705600" cy="5181600"/>
          </a:xfrm>
        </p:spPr>
        <p:txBody>
          <a:bodyPr/>
          <a:lstStyle/>
          <a:p>
            <a:pPr>
              <a:spcBef>
                <a:spcPts val="2000"/>
              </a:spcBef>
            </a:pPr>
            <a:r>
              <a:rPr lang="en-US" dirty="0" smtClean="0"/>
              <a:t>POINT</a:t>
            </a:r>
            <a:r>
              <a:rPr lang="en-US" dirty="0"/>
              <a:t>, RECT Structures</a:t>
            </a:r>
          </a:p>
          <a:p>
            <a:pPr>
              <a:spcBef>
                <a:spcPts val="2000"/>
              </a:spcBef>
            </a:pPr>
            <a:r>
              <a:rPr lang="en-US" dirty="0" err="1"/>
              <a:t>MSGStruct</a:t>
            </a:r>
            <a:r>
              <a:rPr lang="en-US" dirty="0"/>
              <a:t>, WNDCLASS Structures</a:t>
            </a:r>
          </a:p>
          <a:p>
            <a:pPr>
              <a:spcBef>
                <a:spcPts val="2000"/>
              </a:spcBef>
            </a:pPr>
            <a:r>
              <a:rPr lang="en-US" dirty="0"/>
              <a:t>MessageBox Function</a:t>
            </a:r>
          </a:p>
          <a:p>
            <a:pPr>
              <a:spcBef>
                <a:spcPts val="2000"/>
              </a:spcBef>
            </a:pPr>
            <a:r>
              <a:rPr lang="en-US" dirty="0" err="1"/>
              <a:t>WinMain</a:t>
            </a:r>
            <a:r>
              <a:rPr lang="en-US" dirty="0"/>
              <a:t>, </a:t>
            </a:r>
            <a:r>
              <a:rPr lang="en-US" dirty="0" err="1"/>
              <a:t>WinProc</a:t>
            </a:r>
            <a:r>
              <a:rPr lang="en-US" dirty="0"/>
              <a:t> </a:t>
            </a:r>
            <a:r>
              <a:rPr lang="en-US" dirty="0" smtClean="0"/>
              <a:t>Procedures</a:t>
            </a:r>
            <a:endParaRPr lang="en-US" dirty="0"/>
          </a:p>
        </p:txBody>
      </p:sp>
    </p:spTree>
    <p:extLst>
      <p:ext uri="{BB962C8B-B14F-4D97-AF65-F5344CB8AC3E}">
        <p14:creationId xmlns:p14="http://schemas.microsoft.com/office/powerpoint/2010/main" xmlns="" val="7116085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POINT and RECT Structures</a:t>
            </a:r>
          </a:p>
        </p:txBody>
      </p:sp>
      <p:sp>
        <p:nvSpPr>
          <p:cNvPr id="125955" name="Rectangle 3"/>
          <p:cNvSpPr>
            <a:spLocks noGrp="1" noChangeArrowheads="1"/>
          </p:cNvSpPr>
          <p:nvPr>
            <p:ph type="body" idx="1"/>
          </p:nvPr>
        </p:nvSpPr>
        <p:spPr>
          <a:xfrm>
            <a:off x="609600" y="1219200"/>
            <a:ext cx="7467600" cy="2057400"/>
          </a:xfrm>
        </p:spPr>
        <p:txBody>
          <a:bodyPr/>
          <a:lstStyle/>
          <a:p>
            <a:pPr>
              <a:spcBef>
                <a:spcPts val="1500"/>
              </a:spcBef>
            </a:pPr>
            <a:r>
              <a:rPr lang="en-US" dirty="0"/>
              <a:t>POINT - X, Y screen coordinates</a:t>
            </a:r>
          </a:p>
          <a:p>
            <a:pPr>
              <a:spcBef>
                <a:spcPts val="1500"/>
              </a:spcBef>
            </a:pPr>
            <a:r>
              <a:rPr lang="en-US" dirty="0"/>
              <a:t>RECT - Holds the graphical coordinates of two opposing corners of a rectangle</a:t>
            </a:r>
          </a:p>
        </p:txBody>
      </p:sp>
      <p:sp>
        <p:nvSpPr>
          <p:cNvPr id="125956" name="Text Box 4"/>
          <p:cNvSpPr txBox="1">
            <a:spLocks noChangeArrowheads="1"/>
          </p:cNvSpPr>
          <p:nvPr/>
        </p:nvSpPr>
        <p:spPr bwMode="auto">
          <a:xfrm>
            <a:off x="1219200" y="3395008"/>
            <a:ext cx="2514600" cy="1384995"/>
          </a:xfrm>
          <a:prstGeom prst="rect">
            <a:avLst/>
          </a:prstGeom>
          <a:solidFill>
            <a:srgbClr val="FFFFFF"/>
          </a:solidFill>
          <a:ln w="9525">
            <a:solidFill>
              <a:srgbClr val="000000"/>
            </a:solidFill>
            <a:miter lim="800000"/>
            <a:headEnd/>
            <a:tailEnd/>
          </a:ln>
          <a:effectLst/>
          <a:extLst/>
        </p:spPr>
        <p:txBody>
          <a:bodyPr tIns="137160" bIns="137160">
            <a:spAutoFit/>
          </a:bodyPr>
          <a:lstStyle>
            <a:lvl1pPr>
              <a:tabLst>
                <a:tab pos="457200" algn="l"/>
                <a:tab pos="3713163" algn="l"/>
              </a:tabLst>
              <a:defRPr sz="2400">
                <a:solidFill>
                  <a:schemeClr val="tx1"/>
                </a:solidFill>
                <a:latin typeface="Times New Roman" charset="0"/>
                <a:ea typeface="ＭＳ Ｐゴシック" charset="0"/>
              </a:defRPr>
            </a:lvl1pPr>
            <a:lvl2pPr>
              <a:tabLst>
                <a:tab pos="457200" algn="l"/>
                <a:tab pos="3713163" algn="l"/>
              </a:tabLst>
              <a:defRPr sz="2400">
                <a:solidFill>
                  <a:schemeClr val="tx1"/>
                </a:solidFill>
                <a:latin typeface="Times New Roman" charset="0"/>
                <a:ea typeface="ＭＳ Ｐゴシック" charset="0"/>
              </a:defRPr>
            </a:lvl2pPr>
            <a:lvl3pPr>
              <a:tabLst>
                <a:tab pos="457200" algn="l"/>
                <a:tab pos="3713163" algn="l"/>
              </a:tabLst>
              <a:defRPr sz="2400">
                <a:solidFill>
                  <a:schemeClr val="tx1"/>
                </a:solidFill>
                <a:latin typeface="Times New Roman" charset="0"/>
                <a:ea typeface="ＭＳ Ｐゴシック" charset="0"/>
              </a:defRPr>
            </a:lvl3pPr>
            <a:lvl4pPr>
              <a:tabLst>
                <a:tab pos="457200" algn="l"/>
                <a:tab pos="3713163" algn="l"/>
              </a:tabLst>
              <a:defRPr sz="2400">
                <a:solidFill>
                  <a:schemeClr val="tx1"/>
                </a:solidFill>
                <a:latin typeface="Times New Roman" charset="0"/>
                <a:ea typeface="ＭＳ Ｐゴシック" charset="0"/>
              </a:defRPr>
            </a:lvl4pPr>
            <a:lvl5pPr>
              <a:tabLst>
                <a:tab pos="457200" algn="l"/>
                <a:tab pos="3713163"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9pPr>
          </a:lstStyle>
          <a:p>
            <a:r>
              <a:rPr lang="en-US" sz="1800" b="1">
                <a:latin typeface="Courier New" charset="0"/>
              </a:rPr>
              <a:t>POINT STRUCT</a:t>
            </a:r>
          </a:p>
          <a:p>
            <a:r>
              <a:rPr lang="en-US" sz="1800" b="1">
                <a:latin typeface="Courier New" charset="0"/>
              </a:rPr>
              <a:t>  ptX  DWORD ?</a:t>
            </a:r>
          </a:p>
          <a:p>
            <a:r>
              <a:rPr lang="en-US" sz="1800" b="1">
                <a:latin typeface="Courier New" charset="0"/>
              </a:rPr>
              <a:t>  ptY  DWORD ?</a:t>
            </a:r>
          </a:p>
          <a:p>
            <a:r>
              <a:rPr lang="en-US" sz="1800" b="1">
                <a:latin typeface="Courier New" charset="0"/>
              </a:rPr>
              <a:t>POINT ENDS</a:t>
            </a:r>
          </a:p>
        </p:txBody>
      </p:sp>
      <p:sp>
        <p:nvSpPr>
          <p:cNvPr id="125957" name="Text Box 5"/>
          <p:cNvSpPr txBox="1">
            <a:spLocks noChangeArrowheads="1"/>
          </p:cNvSpPr>
          <p:nvPr/>
        </p:nvSpPr>
        <p:spPr bwMode="auto">
          <a:xfrm>
            <a:off x="4191000" y="3395008"/>
            <a:ext cx="2895600" cy="1938992"/>
          </a:xfrm>
          <a:prstGeom prst="rect">
            <a:avLst/>
          </a:prstGeom>
          <a:solidFill>
            <a:srgbClr val="FFFFFF"/>
          </a:solidFill>
          <a:ln w="9525">
            <a:solidFill>
              <a:srgbClr val="000000"/>
            </a:solidFill>
            <a:miter lim="800000"/>
            <a:headEnd/>
            <a:tailEnd/>
          </a:ln>
          <a:effectLst/>
          <a:extLst/>
        </p:spPr>
        <p:txBody>
          <a:bodyPr tIns="137160" bIns="137160">
            <a:spAutoFit/>
          </a:bodyPr>
          <a:lstStyle>
            <a:lvl1pPr>
              <a:tabLst>
                <a:tab pos="457200" algn="l"/>
                <a:tab pos="1482725" algn="l"/>
                <a:tab pos="3713163" algn="l"/>
              </a:tabLst>
              <a:defRPr sz="2400">
                <a:solidFill>
                  <a:schemeClr val="tx1"/>
                </a:solidFill>
                <a:latin typeface="Times New Roman" charset="0"/>
                <a:ea typeface="ＭＳ Ｐゴシック" charset="0"/>
              </a:defRPr>
            </a:lvl1pPr>
            <a:lvl2pPr>
              <a:tabLst>
                <a:tab pos="457200" algn="l"/>
                <a:tab pos="1482725" algn="l"/>
                <a:tab pos="3713163" algn="l"/>
              </a:tabLst>
              <a:defRPr sz="2400">
                <a:solidFill>
                  <a:schemeClr val="tx1"/>
                </a:solidFill>
                <a:latin typeface="Times New Roman" charset="0"/>
                <a:ea typeface="ＭＳ Ｐゴシック" charset="0"/>
              </a:defRPr>
            </a:lvl2pPr>
            <a:lvl3pPr>
              <a:tabLst>
                <a:tab pos="457200" algn="l"/>
                <a:tab pos="1482725" algn="l"/>
                <a:tab pos="3713163" algn="l"/>
              </a:tabLst>
              <a:defRPr sz="2400">
                <a:solidFill>
                  <a:schemeClr val="tx1"/>
                </a:solidFill>
                <a:latin typeface="Times New Roman" charset="0"/>
                <a:ea typeface="ＭＳ Ｐゴシック" charset="0"/>
              </a:defRPr>
            </a:lvl3pPr>
            <a:lvl4pPr>
              <a:tabLst>
                <a:tab pos="457200" algn="l"/>
                <a:tab pos="1482725" algn="l"/>
                <a:tab pos="3713163" algn="l"/>
              </a:tabLst>
              <a:defRPr sz="2400">
                <a:solidFill>
                  <a:schemeClr val="tx1"/>
                </a:solidFill>
                <a:latin typeface="Times New Roman" charset="0"/>
                <a:ea typeface="ＭＳ Ｐゴシック" charset="0"/>
              </a:defRPr>
            </a:lvl4pPr>
            <a:lvl5pPr>
              <a:tabLst>
                <a:tab pos="457200" algn="l"/>
                <a:tab pos="1482725" algn="l"/>
                <a:tab pos="3713163"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1482725" algn="l"/>
                <a:tab pos="3713163"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1482725" algn="l"/>
                <a:tab pos="3713163"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1482725" algn="l"/>
                <a:tab pos="3713163"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1482725" algn="l"/>
                <a:tab pos="3713163" algn="l"/>
              </a:tabLst>
              <a:defRPr sz="2400">
                <a:solidFill>
                  <a:schemeClr val="tx1"/>
                </a:solidFill>
                <a:latin typeface="Times New Roman" charset="0"/>
                <a:ea typeface="ＭＳ Ｐゴシック" charset="0"/>
              </a:defRPr>
            </a:lvl9pPr>
          </a:lstStyle>
          <a:p>
            <a:r>
              <a:rPr lang="en-US" sz="1800" b="1">
                <a:latin typeface="Courier New" charset="0"/>
              </a:rPr>
              <a:t>RECT STRUCT</a:t>
            </a:r>
          </a:p>
          <a:p>
            <a:r>
              <a:rPr lang="en-US" sz="1800" b="1">
                <a:latin typeface="Courier New" charset="0"/>
              </a:rPr>
              <a:t>  left	DWORD ?</a:t>
            </a:r>
          </a:p>
          <a:p>
            <a:r>
              <a:rPr lang="en-US" sz="1800" b="1">
                <a:latin typeface="Courier New" charset="0"/>
              </a:rPr>
              <a:t>  top	DWORD ?</a:t>
            </a:r>
          </a:p>
          <a:p>
            <a:r>
              <a:rPr lang="en-US" sz="1800" b="1">
                <a:latin typeface="Courier New" charset="0"/>
              </a:rPr>
              <a:t>  right	DWORD ?</a:t>
            </a:r>
          </a:p>
          <a:p>
            <a:r>
              <a:rPr lang="en-US" sz="1800" b="1">
                <a:latin typeface="Courier New" charset="0"/>
              </a:rPr>
              <a:t>  bottom	DWORD ?</a:t>
            </a:r>
          </a:p>
          <a:p>
            <a:r>
              <a:rPr lang="en-US" sz="1800" b="1">
                <a:latin typeface="Courier New" charset="0"/>
              </a:rPr>
              <a:t>RECT ENDS</a:t>
            </a:r>
          </a:p>
        </p:txBody>
      </p:sp>
    </p:spTree>
    <p:extLst>
      <p:ext uri="{BB962C8B-B14F-4D97-AF65-F5344CB8AC3E}">
        <p14:creationId xmlns:p14="http://schemas.microsoft.com/office/powerpoint/2010/main" xmlns="" val="34435582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t>MSGStruct Structure</a:t>
            </a:r>
          </a:p>
        </p:txBody>
      </p:sp>
      <p:sp>
        <p:nvSpPr>
          <p:cNvPr id="126979" name="Rectangle 3"/>
          <p:cNvSpPr>
            <a:spLocks noGrp="1" noChangeArrowheads="1"/>
          </p:cNvSpPr>
          <p:nvPr>
            <p:ph type="body" idx="1"/>
          </p:nvPr>
        </p:nvSpPr>
        <p:spPr>
          <a:xfrm>
            <a:off x="685800" y="1143000"/>
            <a:ext cx="7467600" cy="1752600"/>
          </a:xfrm>
        </p:spPr>
        <p:txBody>
          <a:bodyPr/>
          <a:lstStyle/>
          <a:p>
            <a:pPr marL="0" indent="0">
              <a:buFontTx/>
              <a:buNone/>
            </a:pPr>
            <a:r>
              <a:rPr lang="en-US" dirty="0" err="1">
                <a:solidFill>
                  <a:srgbClr val="0000FF"/>
                </a:solidFill>
              </a:rPr>
              <a:t>MSGStruct</a:t>
            </a:r>
            <a:r>
              <a:rPr lang="en-US" dirty="0"/>
              <a:t> - holds data for MS-Windows messages (usually passed by the system and received by your application):</a:t>
            </a:r>
          </a:p>
        </p:txBody>
      </p:sp>
      <p:sp>
        <p:nvSpPr>
          <p:cNvPr id="126980" name="Text Box 4"/>
          <p:cNvSpPr txBox="1">
            <a:spLocks noChangeArrowheads="1"/>
          </p:cNvSpPr>
          <p:nvPr/>
        </p:nvSpPr>
        <p:spPr bwMode="auto">
          <a:xfrm>
            <a:off x="2133600" y="2590800"/>
            <a:ext cx="4495800" cy="2492990"/>
          </a:xfrm>
          <a:prstGeom prst="rect">
            <a:avLst/>
          </a:prstGeom>
          <a:solidFill>
            <a:srgbClr val="FFFFFF"/>
          </a:solidFill>
          <a:ln w="9525">
            <a:solidFill>
              <a:srgbClr val="000000"/>
            </a:solidFill>
            <a:miter lim="800000"/>
            <a:headEnd/>
            <a:tailEnd/>
          </a:ln>
          <a:effectLst/>
          <a:extLst/>
        </p:spPr>
        <p:txBody>
          <a:bodyPr tIns="137160" bIns="137160">
            <a:spAutoFit/>
          </a:bodyPr>
          <a:lstStyle>
            <a:lvl1pPr>
              <a:tabLst>
                <a:tab pos="457200" algn="l"/>
                <a:tab pos="2854325" algn="l"/>
                <a:tab pos="3713163" algn="l"/>
              </a:tabLst>
              <a:defRPr sz="2400">
                <a:solidFill>
                  <a:schemeClr val="tx1"/>
                </a:solidFill>
                <a:latin typeface="Times New Roman" charset="0"/>
                <a:ea typeface="ＭＳ Ｐゴシック" charset="0"/>
              </a:defRPr>
            </a:lvl1pPr>
            <a:lvl2pPr>
              <a:tabLst>
                <a:tab pos="457200" algn="l"/>
                <a:tab pos="2854325" algn="l"/>
                <a:tab pos="3713163" algn="l"/>
              </a:tabLst>
              <a:defRPr sz="2400">
                <a:solidFill>
                  <a:schemeClr val="tx1"/>
                </a:solidFill>
                <a:latin typeface="Times New Roman" charset="0"/>
                <a:ea typeface="ＭＳ Ｐゴシック" charset="0"/>
              </a:defRPr>
            </a:lvl2pPr>
            <a:lvl3pPr>
              <a:tabLst>
                <a:tab pos="457200" algn="l"/>
                <a:tab pos="2854325" algn="l"/>
                <a:tab pos="3713163" algn="l"/>
              </a:tabLst>
              <a:defRPr sz="2400">
                <a:solidFill>
                  <a:schemeClr val="tx1"/>
                </a:solidFill>
                <a:latin typeface="Times New Roman" charset="0"/>
                <a:ea typeface="ＭＳ Ｐゴシック" charset="0"/>
              </a:defRPr>
            </a:lvl3pPr>
            <a:lvl4pPr>
              <a:tabLst>
                <a:tab pos="457200" algn="l"/>
                <a:tab pos="2854325" algn="l"/>
                <a:tab pos="3713163" algn="l"/>
              </a:tabLst>
              <a:defRPr sz="2400">
                <a:solidFill>
                  <a:schemeClr val="tx1"/>
                </a:solidFill>
                <a:latin typeface="Times New Roman" charset="0"/>
                <a:ea typeface="ＭＳ Ｐゴシック" charset="0"/>
              </a:defRPr>
            </a:lvl4pPr>
            <a:lvl5pPr>
              <a:tabLst>
                <a:tab pos="457200" algn="l"/>
                <a:tab pos="2854325" algn="l"/>
                <a:tab pos="3713163"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4325" algn="l"/>
                <a:tab pos="3713163"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4325" algn="l"/>
                <a:tab pos="3713163"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4325" algn="l"/>
                <a:tab pos="3713163"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4325" algn="l"/>
                <a:tab pos="3713163" algn="l"/>
              </a:tabLst>
              <a:defRPr sz="2400">
                <a:solidFill>
                  <a:schemeClr val="tx1"/>
                </a:solidFill>
                <a:latin typeface="Times New Roman" charset="0"/>
                <a:ea typeface="ＭＳ Ｐゴシック" charset="0"/>
              </a:defRPr>
            </a:lvl9pPr>
          </a:lstStyle>
          <a:p>
            <a:r>
              <a:rPr lang="en-US" sz="1800" b="1" dirty="0" err="1">
                <a:solidFill>
                  <a:srgbClr val="000000"/>
                </a:solidFill>
                <a:latin typeface="Courier New" charset="0"/>
              </a:rPr>
              <a:t>MSGStruct</a:t>
            </a:r>
            <a:r>
              <a:rPr lang="en-US" sz="1800" b="1" dirty="0">
                <a:solidFill>
                  <a:srgbClr val="000000"/>
                </a:solidFill>
                <a:latin typeface="Courier New" charset="0"/>
              </a:rPr>
              <a:t> STRUCT</a:t>
            </a:r>
          </a:p>
          <a:p>
            <a:r>
              <a:rPr lang="en-US" sz="1800" b="1" dirty="0">
                <a:solidFill>
                  <a:srgbClr val="000000"/>
                </a:solidFill>
                <a:latin typeface="Courier New" charset="0"/>
              </a:rPr>
              <a:t>  </a:t>
            </a:r>
            <a:r>
              <a:rPr lang="en-US" sz="1800" b="1" dirty="0" err="1">
                <a:solidFill>
                  <a:srgbClr val="000000"/>
                </a:solidFill>
                <a:latin typeface="Courier New" charset="0"/>
              </a:rPr>
              <a:t>msgWnd</a:t>
            </a:r>
            <a:r>
              <a:rPr lang="en-US" sz="1800" b="1" dirty="0">
                <a:solidFill>
                  <a:srgbClr val="000000"/>
                </a:solidFill>
                <a:latin typeface="Courier New" charset="0"/>
              </a:rPr>
              <a:t>	DWORD ?</a:t>
            </a:r>
          </a:p>
          <a:p>
            <a:r>
              <a:rPr lang="en-US" sz="1800" b="1" dirty="0">
                <a:solidFill>
                  <a:srgbClr val="000000"/>
                </a:solidFill>
                <a:latin typeface="Courier New" charset="0"/>
              </a:rPr>
              <a:t>  </a:t>
            </a:r>
            <a:r>
              <a:rPr lang="en-US" sz="1800" b="1" dirty="0" err="1">
                <a:solidFill>
                  <a:srgbClr val="000000"/>
                </a:solidFill>
                <a:latin typeface="Courier New" charset="0"/>
              </a:rPr>
              <a:t>msgMessage</a:t>
            </a:r>
            <a:r>
              <a:rPr lang="en-US" sz="1800" b="1" dirty="0">
                <a:solidFill>
                  <a:srgbClr val="000000"/>
                </a:solidFill>
                <a:latin typeface="Courier New" charset="0"/>
              </a:rPr>
              <a:t>	DWORD ?</a:t>
            </a:r>
          </a:p>
          <a:p>
            <a:r>
              <a:rPr lang="en-US" sz="1800" b="1" dirty="0">
                <a:solidFill>
                  <a:srgbClr val="000000"/>
                </a:solidFill>
                <a:latin typeface="Courier New" charset="0"/>
              </a:rPr>
              <a:t>  </a:t>
            </a:r>
            <a:r>
              <a:rPr lang="en-US" sz="1800" b="1" dirty="0" err="1">
                <a:solidFill>
                  <a:srgbClr val="000000"/>
                </a:solidFill>
                <a:latin typeface="Courier New" charset="0"/>
              </a:rPr>
              <a:t>msgWparam</a:t>
            </a:r>
            <a:r>
              <a:rPr lang="en-US" sz="1800" b="1" dirty="0">
                <a:solidFill>
                  <a:srgbClr val="000000"/>
                </a:solidFill>
                <a:latin typeface="Courier New" charset="0"/>
              </a:rPr>
              <a:t>	DWORD ?</a:t>
            </a:r>
          </a:p>
          <a:p>
            <a:r>
              <a:rPr lang="en-US" sz="1800" b="1" dirty="0">
                <a:solidFill>
                  <a:srgbClr val="000000"/>
                </a:solidFill>
                <a:latin typeface="Courier New" charset="0"/>
              </a:rPr>
              <a:t>  </a:t>
            </a:r>
            <a:r>
              <a:rPr lang="en-US" sz="1800" b="1" dirty="0" err="1">
                <a:solidFill>
                  <a:srgbClr val="000000"/>
                </a:solidFill>
                <a:latin typeface="Courier New" charset="0"/>
              </a:rPr>
              <a:t>msgLparam</a:t>
            </a:r>
            <a:r>
              <a:rPr lang="en-US" sz="1800" b="1" dirty="0">
                <a:solidFill>
                  <a:srgbClr val="000000"/>
                </a:solidFill>
                <a:latin typeface="Courier New" charset="0"/>
              </a:rPr>
              <a:t>	DWORD ?</a:t>
            </a:r>
          </a:p>
          <a:p>
            <a:r>
              <a:rPr lang="en-US" sz="1800" b="1" dirty="0">
                <a:solidFill>
                  <a:srgbClr val="000000"/>
                </a:solidFill>
                <a:latin typeface="Courier New" charset="0"/>
              </a:rPr>
              <a:t>  </a:t>
            </a:r>
            <a:r>
              <a:rPr lang="en-US" sz="1800" b="1" dirty="0" err="1">
                <a:solidFill>
                  <a:srgbClr val="000000"/>
                </a:solidFill>
                <a:latin typeface="Courier New" charset="0"/>
              </a:rPr>
              <a:t>msgTime</a:t>
            </a:r>
            <a:r>
              <a:rPr lang="en-US" sz="1800" b="1" dirty="0">
                <a:solidFill>
                  <a:srgbClr val="000000"/>
                </a:solidFill>
                <a:latin typeface="Courier New" charset="0"/>
              </a:rPr>
              <a:t>	DWORD ?</a:t>
            </a:r>
          </a:p>
          <a:p>
            <a:r>
              <a:rPr lang="en-US" sz="1800" b="1" dirty="0">
                <a:solidFill>
                  <a:srgbClr val="000000"/>
                </a:solidFill>
                <a:latin typeface="Courier New" charset="0"/>
              </a:rPr>
              <a:t>  </a:t>
            </a:r>
            <a:r>
              <a:rPr lang="en-US" sz="1800" b="1" dirty="0" err="1">
                <a:solidFill>
                  <a:srgbClr val="000000"/>
                </a:solidFill>
                <a:latin typeface="Courier New" charset="0"/>
              </a:rPr>
              <a:t>msgPt</a:t>
            </a:r>
            <a:r>
              <a:rPr lang="en-US" sz="1800" b="1" dirty="0">
                <a:solidFill>
                  <a:srgbClr val="000000"/>
                </a:solidFill>
                <a:latin typeface="Courier New" charset="0"/>
              </a:rPr>
              <a:t>	POINT &lt;&gt;</a:t>
            </a:r>
          </a:p>
          <a:p>
            <a:r>
              <a:rPr lang="en-US" sz="1800" b="1" dirty="0" err="1">
                <a:solidFill>
                  <a:srgbClr val="000000"/>
                </a:solidFill>
                <a:latin typeface="Courier New" charset="0"/>
              </a:rPr>
              <a:t>MSGStruct</a:t>
            </a:r>
            <a:r>
              <a:rPr lang="en-US" sz="1800" b="1" dirty="0">
                <a:solidFill>
                  <a:srgbClr val="000000"/>
                </a:solidFill>
                <a:latin typeface="Courier New" charset="0"/>
              </a:rPr>
              <a:t> ENDS</a:t>
            </a:r>
          </a:p>
        </p:txBody>
      </p:sp>
    </p:spTree>
    <p:extLst>
      <p:ext uri="{BB962C8B-B14F-4D97-AF65-F5344CB8AC3E}">
        <p14:creationId xmlns:p14="http://schemas.microsoft.com/office/powerpoint/2010/main" xmlns="" val="4286629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WNDCLASS Structure</a:t>
            </a:r>
            <a:r>
              <a:rPr lang="en-US" sz="2400"/>
              <a:t> (1 of 2)</a:t>
            </a:r>
            <a:endParaRPr lang="en-US"/>
          </a:p>
        </p:txBody>
      </p:sp>
      <p:sp>
        <p:nvSpPr>
          <p:cNvPr id="128003" name="Rectangle 3"/>
          <p:cNvSpPr>
            <a:spLocks noGrp="1" noChangeArrowheads="1"/>
          </p:cNvSpPr>
          <p:nvPr>
            <p:ph type="body" idx="1"/>
          </p:nvPr>
        </p:nvSpPr>
        <p:spPr>
          <a:xfrm>
            <a:off x="457200" y="1066800"/>
            <a:ext cx="8077200" cy="1219200"/>
          </a:xfrm>
        </p:spPr>
        <p:txBody>
          <a:bodyPr/>
          <a:lstStyle/>
          <a:p>
            <a:pPr marL="0" indent="0">
              <a:buFontTx/>
              <a:buNone/>
            </a:pPr>
            <a:r>
              <a:rPr lang="en-US" sz="2100"/>
              <a:t>Each window in a program belongs to a class, and each program defines a window class for its main window:</a:t>
            </a:r>
          </a:p>
        </p:txBody>
      </p:sp>
      <p:sp>
        <p:nvSpPr>
          <p:cNvPr id="128004" name="Text Box 4"/>
          <p:cNvSpPr txBox="1">
            <a:spLocks noChangeArrowheads="1"/>
          </p:cNvSpPr>
          <p:nvPr/>
        </p:nvSpPr>
        <p:spPr bwMode="auto">
          <a:xfrm>
            <a:off x="533400" y="1981200"/>
            <a:ext cx="7924800" cy="3600986"/>
          </a:xfrm>
          <a:prstGeom prst="rect">
            <a:avLst/>
          </a:prstGeom>
          <a:solidFill>
            <a:srgbClr val="FFFFFF"/>
          </a:solidFill>
          <a:ln w="9525">
            <a:solidFill>
              <a:srgbClr val="000000"/>
            </a:solidFill>
            <a:miter lim="800000"/>
            <a:headEnd/>
            <a:tailEnd/>
          </a:ln>
          <a:effectLst/>
          <a:extLst/>
        </p:spPr>
        <p:txBody>
          <a:bodyPr tIns="137160" bIns="137160">
            <a:spAutoFit/>
          </a:bodyPr>
          <a:lstStyle>
            <a:lvl1pPr>
              <a:tabLst>
                <a:tab pos="457200" algn="l"/>
                <a:tab pos="3713163" algn="l"/>
              </a:tabLst>
              <a:defRPr sz="2400">
                <a:solidFill>
                  <a:schemeClr val="tx1"/>
                </a:solidFill>
                <a:latin typeface="Times New Roman" charset="0"/>
                <a:ea typeface="ＭＳ Ｐゴシック" charset="0"/>
              </a:defRPr>
            </a:lvl1pPr>
            <a:lvl2pPr>
              <a:tabLst>
                <a:tab pos="457200" algn="l"/>
                <a:tab pos="3713163" algn="l"/>
              </a:tabLst>
              <a:defRPr sz="2400">
                <a:solidFill>
                  <a:schemeClr val="tx1"/>
                </a:solidFill>
                <a:latin typeface="Times New Roman" charset="0"/>
                <a:ea typeface="ＭＳ Ｐゴシック" charset="0"/>
              </a:defRPr>
            </a:lvl2pPr>
            <a:lvl3pPr>
              <a:tabLst>
                <a:tab pos="457200" algn="l"/>
                <a:tab pos="3713163" algn="l"/>
              </a:tabLst>
              <a:defRPr sz="2400">
                <a:solidFill>
                  <a:schemeClr val="tx1"/>
                </a:solidFill>
                <a:latin typeface="Times New Roman" charset="0"/>
                <a:ea typeface="ＭＳ Ｐゴシック" charset="0"/>
              </a:defRPr>
            </a:lvl3pPr>
            <a:lvl4pPr>
              <a:tabLst>
                <a:tab pos="457200" algn="l"/>
                <a:tab pos="3713163" algn="l"/>
              </a:tabLst>
              <a:defRPr sz="2400">
                <a:solidFill>
                  <a:schemeClr val="tx1"/>
                </a:solidFill>
                <a:latin typeface="Times New Roman" charset="0"/>
                <a:ea typeface="ＭＳ Ｐゴシック" charset="0"/>
              </a:defRPr>
            </a:lvl4pPr>
            <a:lvl5pPr>
              <a:tabLst>
                <a:tab pos="457200" algn="l"/>
                <a:tab pos="3713163"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713163" algn="l"/>
              </a:tabLst>
              <a:defRPr sz="2400">
                <a:solidFill>
                  <a:schemeClr val="tx1"/>
                </a:solidFill>
                <a:latin typeface="Times New Roman" charset="0"/>
                <a:ea typeface="ＭＳ Ｐゴシック" charset="0"/>
              </a:defRPr>
            </a:lvl9pPr>
          </a:lstStyle>
          <a:p>
            <a:r>
              <a:rPr lang="en-US" sz="1800" b="1" dirty="0">
                <a:latin typeface="Courier New" charset="0"/>
              </a:rPr>
              <a:t>WNDCLASS STRUC</a:t>
            </a:r>
          </a:p>
          <a:p>
            <a:r>
              <a:rPr lang="en-US" sz="1800" b="1" dirty="0">
                <a:latin typeface="Courier New" charset="0"/>
              </a:rPr>
              <a:t>  style         DWORD ?	; window style options</a:t>
            </a:r>
          </a:p>
          <a:p>
            <a:r>
              <a:rPr lang="en-US" sz="1800" b="1" dirty="0">
                <a:latin typeface="Courier New" charset="0"/>
              </a:rPr>
              <a:t>  </a:t>
            </a:r>
            <a:r>
              <a:rPr lang="en-US" sz="1800" b="1" dirty="0" err="1">
                <a:latin typeface="Courier New" charset="0"/>
              </a:rPr>
              <a:t>lpfnWndProc</a:t>
            </a:r>
            <a:r>
              <a:rPr lang="en-US" sz="1800" b="1" dirty="0">
                <a:latin typeface="Courier New" charset="0"/>
              </a:rPr>
              <a:t>   DWORD ?	; </a:t>
            </a:r>
            <a:r>
              <a:rPr lang="en-US" sz="1800" b="1" dirty="0" err="1">
                <a:latin typeface="Courier New" charset="0"/>
              </a:rPr>
              <a:t>WinProc</a:t>
            </a:r>
            <a:r>
              <a:rPr lang="en-US" sz="1800" b="1" dirty="0">
                <a:latin typeface="Courier New" charset="0"/>
              </a:rPr>
              <a:t> function pointer</a:t>
            </a:r>
          </a:p>
          <a:p>
            <a:r>
              <a:rPr lang="en-US" sz="1800" b="1" dirty="0">
                <a:latin typeface="Courier New" charset="0"/>
              </a:rPr>
              <a:t>  </a:t>
            </a:r>
            <a:r>
              <a:rPr lang="en-US" sz="1800" b="1" dirty="0" err="1">
                <a:latin typeface="Courier New" charset="0"/>
              </a:rPr>
              <a:t>cbClsExtra</a:t>
            </a:r>
            <a:r>
              <a:rPr lang="en-US" sz="1800" b="1" dirty="0">
                <a:latin typeface="Courier New" charset="0"/>
              </a:rPr>
              <a:t>    DWORD ?	; shared memory</a:t>
            </a:r>
          </a:p>
          <a:p>
            <a:r>
              <a:rPr lang="en-US" sz="1800" b="1" dirty="0">
                <a:latin typeface="Courier New" charset="0"/>
              </a:rPr>
              <a:t>  </a:t>
            </a:r>
            <a:r>
              <a:rPr lang="en-US" sz="1800" b="1" dirty="0" err="1">
                <a:latin typeface="Courier New" charset="0"/>
              </a:rPr>
              <a:t>cbWndExtra</a:t>
            </a:r>
            <a:r>
              <a:rPr lang="en-US" sz="1800" b="1" dirty="0">
                <a:latin typeface="Courier New" charset="0"/>
              </a:rPr>
              <a:t>    DWORD ?	; number of extra bytes</a:t>
            </a:r>
          </a:p>
          <a:p>
            <a:r>
              <a:rPr lang="en-US" sz="1800" b="1" dirty="0">
                <a:latin typeface="Courier New" charset="0"/>
              </a:rPr>
              <a:t>  </a:t>
            </a:r>
            <a:r>
              <a:rPr lang="en-US" sz="1800" b="1" dirty="0" err="1">
                <a:latin typeface="Courier New" charset="0"/>
              </a:rPr>
              <a:t>hInstance</a:t>
            </a:r>
            <a:r>
              <a:rPr lang="en-US" sz="1800" b="1" dirty="0">
                <a:latin typeface="Courier New" charset="0"/>
              </a:rPr>
              <a:t>     DWORD ?	; handle to current program</a:t>
            </a:r>
          </a:p>
          <a:p>
            <a:r>
              <a:rPr lang="en-US" sz="1800" b="1" dirty="0">
                <a:latin typeface="Courier New" charset="0"/>
              </a:rPr>
              <a:t>  </a:t>
            </a:r>
            <a:r>
              <a:rPr lang="en-US" sz="1800" b="1" dirty="0" err="1">
                <a:latin typeface="Courier New" charset="0"/>
              </a:rPr>
              <a:t>hIcon</a:t>
            </a:r>
            <a:r>
              <a:rPr lang="en-US" sz="1800" b="1" dirty="0">
                <a:latin typeface="Courier New" charset="0"/>
              </a:rPr>
              <a:t>         DWORD ?	; handle to icon</a:t>
            </a:r>
          </a:p>
          <a:p>
            <a:r>
              <a:rPr lang="en-US" sz="1800" b="1" dirty="0">
                <a:latin typeface="Courier New" charset="0"/>
              </a:rPr>
              <a:t>  </a:t>
            </a:r>
            <a:r>
              <a:rPr lang="en-US" sz="1800" b="1" dirty="0" err="1">
                <a:latin typeface="Courier New" charset="0"/>
              </a:rPr>
              <a:t>hCursor</a:t>
            </a:r>
            <a:r>
              <a:rPr lang="en-US" sz="1800" b="1" dirty="0">
                <a:latin typeface="Courier New" charset="0"/>
              </a:rPr>
              <a:t>       DWORD ?	; handle to cursor</a:t>
            </a:r>
          </a:p>
          <a:p>
            <a:r>
              <a:rPr lang="en-US" sz="1800" b="1" dirty="0">
                <a:latin typeface="Courier New" charset="0"/>
              </a:rPr>
              <a:t>  </a:t>
            </a:r>
            <a:r>
              <a:rPr lang="en-US" sz="1800" b="1" dirty="0" err="1">
                <a:latin typeface="Courier New" charset="0"/>
              </a:rPr>
              <a:t>hbrBackground</a:t>
            </a:r>
            <a:r>
              <a:rPr lang="en-US" sz="1800" b="1" dirty="0">
                <a:latin typeface="Courier New" charset="0"/>
              </a:rPr>
              <a:t> DWORD ?	; handle to background brush</a:t>
            </a:r>
          </a:p>
          <a:p>
            <a:r>
              <a:rPr lang="en-US" sz="1800" b="1" dirty="0">
                <a:latin typeface="Courier New" charset="0"/>
              </a:rPr>
              <a:t>  </a:t>
            </a:r>
            <a:r>
              <a:rPr lang="en-US" sz="1800" b="1" dirty="0" err="1">
                <a:latin typeface="Courier New" charset="0"/>
              </a:rPr>
              <a:t>lpszMenuName</a:t>
            </a:r>
            <a:r>
              <a:rPr lang="en-US" sz="1800" b="1" dirty="0">
                <a:latin typeface="Courier New" charset="0"/>
              </a:rPr>
              <a:t>  DWORD ?	; pointer to menu name</a:t>
            </a:r>
          </a:p>
          <a:p>
            <a:r>
              <a:rPr lang="en-US" sz="1800" b="1" dirty="0">
                <a:latin typeface="Courier New" charset="0"/>
              </a:rPr>
              <a:t>  </a:t>
            </a:r>
            <a:r>
              <a:rPr lang="en-US" sz="1800" b="1" dirty="0" err="1">
                <a:latin typeface="Courier New" charset="0"/>
              </a:rPr>
              <a:t>lpszClassName</a:t>
            </a:r>
            <a:r>
              <a:rPr lang="en-US" sz="1800" b="1" dirty="0">
                <a:latin typeface="Courier New" charset="0"/>
              </a:rPr>
              <a:t> DWORD ?	; pointer to </a:t>
            </a:r>
            <a:r>
              <a:rPr lang="en-US" sz="1800" b="1" dirty="0" err="1">
                <a:latin typeface="Courier New" charset="0"/>
              </a:rPr>
              <a:t>WinClass</a:t>
            </a:r>
            <a:r>
              <a:rPr lang="en-US" sz="1800" b="1" dirty="0">
                <a:latin typeface="Courier New" charset="0"/>
              </a:rPr>
              <a:t> name</a:t>
            </a:r>
          </a:p>
          <a:p>
            <a:r>
              <a:rPr lang="en-US" sz="1800" b="1" dirty="0">
                <a:latin typeface="Courier New" charset="0"/>
              </a:rPr>
              <a:t>WNDCLASS ENDS</a:t>
            </a:r>
          </a:p>
        </p:txBody>
      </p:sp>
    </p:spTree>
    <p:extLst>
      <p:ext uri="{BB962C8B-B14F-4D97-AF65-F5344CB8AC3E}">
        <p14:creationId xmlns:p14="http://schemas.microsoft.com/office/powerpoint/2010/main" xmlns="" val="4877644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t>WNDCLASS Structure</a:t>
            </a:r>
            <a:r>
              <a:rPr lang="en-US" sz="2400"/>
              <a:t> (2 of 2)</a:t>
            </a:r>
            <a:endParaRPr lang="en-US"/>
          </a:p>
        </p:txBody>
      </p:sp>
      <p:sp>
        <p:nvSpPr>
          <p:cNvPr id="129027" name="Rectangle 3"/>
          <p:cNvSpPr>
            <a:spLocks noGrp="1" noChangeArrowheads="1"/>
          </p:cNvSpPr>
          <p:nvPr>
            <p:ph type="body" idx="1"/>
          </p:nvPr>
        </p:nvSpPr>
        <p:spPr>
          <a:xfrm>
            <a:off x="457200" y="914400"/>
            <a:ext cx="8382000" cy="5715000"/>
          </a:xfrm>
        </p:spPr>
        <p:txBody>
          <a:bodyPr>
            <a:normAutofit fontScale="92500" lnSpcReduction="10000"/>
          </a:bodyPr>
          <a:lstStyle/>
          <a:p>
            <a:pPr>
              <a:lnSpc>
                <a:spcPct val="110000"/>
              </a:lnSpc>
              <a:spcBef>
                <a:spcPts val="1200"/>
              </a:spcBef>
            </a:pPr>
            <a:r>
              <a:rPr lang="en-US" sz="2000" i="1" dirty="0">
                <a:solidFill>
                  <a:srgbClr val="0000FF"/>
                </a:solidFill>
                <a:latin typeface="Arial" pitchFamily="34" charset="0"/>
                <a:cs typeface="Arial" pitchFamily="34" charset="0"/>
              </a:rPr>
              <a:t>style</a:t>
            </a:r>
            <a:r>
              <a:rPr lang="en-US" sz="2000" dirty="0">
                <a:latin typeface="Arial" pitchFamily="34" charset="0"/>
                <a:cs typeface="Arial" pitchFamily="34" charset="0"/>
              </a:rPr>
              <a:t> is a conglomerate of different style options, such as WS_CAPTION and WS_BORDER, that control the window</a:t>
            </a:r>
            <a:r>
              <a:rPr lang="ja-JP" altLang="en-US" sz="2000" dirty="0">
                <a:latin typeface="Arial" pitchFamily="34" charset="0"/>
                <a:cs typeface="Arial" pitchFamily="34" charset="0"/>
              </a:rPr>
              <a:t>’</a:t>
            </a:r>
            <a:r>
              <a:rPr lang="en-US" sz="2000" dirty="0">
                <a:latin typeface="Arial" pitchFamily="34" charset="0"/>
                <a:cs typeface="Arial" pitchFamily="34" charset="0"/>
              </a:rPr>
              <a:t>s appearance and behavior. </a:t>
            </a:r>
          </a:p>
          <a:p>
            <a:pPr>
              <a:lnSpc>
                <a:spcPct val="110000"/>
              </a:lnSpc>
              <a:spcBef>
                <a:spcPts val="1200"/>
              </a:spcBef>
            </a:pPr>
            <a:r>
              <a:rPr lang="en-US" sz="2000" i="1" dirty="0" err="1">
                <a:solidFill>
                  <a:srgbClr val="0000FF"/>
                </a:solidFill>
                <a:latin typeface="Arial" pitchFamily="34" charset="0"/>
                <a:cs typeface="Arial" pitchFamily="34" charset="0"/>
              </a:rPr>
              <a:t>lpfnWndProc</a:t>
            </a:r>
            <a:r>
              <a:rPr lang="en-US" sz="2000" dirty="0">
                <a:latin typeface="Arial" pitchFamily="34" charset="0"/>
                <a:cs typeface="Arial" pitchFamily="34" charset="0"/>
              </a:rPr>
              <a:t> is a pointer to a function (in our program) that receives and processes event messages triggered by the user. </a:t>
            </a:r>
          </a:p>
          <a:p>
            <a:pPr>
              <a:lnSpc>
                <a:spcPct val="110000"/>
              </a:lnSpc>
              <a:spcBef>
                <a:spcPts val="1200"/>
              </a:spcBef>
            </a:pPr>
            <a:r>
              <a:rPr lang="en-US" sz="2000" i="1" dirty="0" err="1">
                <a:solidFill>
                  <a:srgbClr val="0000FF"/>
                </a:solidFill>
                <a:latin typeface="Arial" pitchFamily="34" charset="0"/>
                <a:cs typeface="Arial" pitchFamily="34" charset="0"/>
              </a:rPr>
              <a:t>cbClsExtra</a:t>
            </a:r>
            <a:r>
              <a:rPr lang="en-US" sz="2000" dirty="0">
                <a:latin typeface="Arial" pitchFamily="34" charset="0"/>
                <a:cs typeface="Arial" pitchFamily="34" charset="0"/>
              </a:rPr>
              <a:t> refers to shared memory used by all windows belonging to the class. Can be null.</a:t>
            </a:r>
          </a:p>
          <a:p>
            <a:pPr>
              <a:lnSpc>
                <a:spcPct val="110000"/>
              </a:lnSpc>
              <a:spcBef>
                <a:spcPts val="1200"/>
              </a:spcBef>
            </a:pPr>
            <a:r>
              <a:rPr lang="en-US" sz="2000" i="1" dirty="0" err="1">
                <a:solidFill>
                  <a:srgbClr val="0000FF"/>
                </a:solidFill>
                <a:latin typeface="Arial" pitchFamily="34" charset="0"/>
                <a:cs typeface="Arial" pitchFamily="34" charset="0"/>
              </a:rPr>
              <a:t>cbWndExtra</a:t>
            </a:r>
            <a:r>
              <a:rPr lang="en-US" sz="2000" dirty="0">
                <a:latin typeface="Arial" pitchFamily="34" charset="0"/>
                <a:cs typeface="Arial" pitchFamily="34" charset="0"/>
              </a:rPr>
              <a:t> specifies the number of extra bytes to allocate following the window instance. </a:t>
            </a:r>
          </a:p>
          <a:p>
            <a:pPr>
              <a:lnSpc>
                <a:spcPct val="110000"/>
              </a:lnSpc>
              <a:spcBef>
                <a:spcPts val="1200"/>
              </a:spcBef>
            </a:pPr>
            <a:r>
              <a:rPr lang="en-US" sz="2000" i="1" dirty="0" err="1">
                <a:solidFill>
                  <a:srgbClr val="0000FF"/>
                </a:solidFill>
                <a:latin typeface="Arial" pitchFamily="34" charset="0"/>
                <a:cs typeface="Arial" pitchFamily="34" charset="0"/>
              </a:rPr>
              <a:t>hInstance</a:t>
            </a:r>
            <a:r>
              <a:rPr lang="en-US" sz="2000" dirty="0">
                <a:latin typeface="Arial" pitchFamily="34" charset="0"/>
                <a:cs typeface="Arial" pitchFamily="34" charset="0"/>
              </a:rPr>
              <a:t> holds a handle to the current program instance. </a:t>
            </a:r>
          </a:p>
          <a:p>
            <a:pPr>
              <a:lnSpc>
                <a:spcPct val="110000"/>
              </a:lnSpc>
              <a:spcBef>
                <a:spcPts val="1200"/>
              </a:spcBef>
            </a:pPr>
            <a:r>
              <a:rPr lang="en-US" sz="2000" i="1" dirty="0" err="1">
                <a:solidFill>
                  <a:srgbClr val="0000FF"/>
                </a:solidFill>
                <a:latin typeface="Arial" pitchFamily="34" charset="0"/>
                <a:cs typeface="Arial" pitchFamily="34" charset="0"/>
              </a:rPr>
              <a:t>hIcon</a:t>
            </a:r>
            <a:r>
              <a:rPr lang="en-US" sz="2000" dirty="0">
                <a:latin typeface="Arial" pitchFamily="34" charset="0"/>
                <a:cs typeface="Arial" pitchFamily="34" charset="0"/>
              </a:rPr>
              <a:t> and </a:t>
            </a:r>
            <a:r>
              <a:rPr lang="en-US" sz="2000" i="1" dirty="0" err="1">
                <a:solidFill>
                  <a:srgbClr val="0000FF"/>
                </a:solidFill>
                <a:latin typeface="Arial" pitchFamily="34" charset="0"/>
                <a:cs typeface="Arial" pitchFamily="34" charset="0"/>
              </a:rPr>
              <a:t>hCursor</a:t>
            </a:r>
            <a:r>
              <a:rPr lang="en-US" sz="2000" dirty="0">
                <a:latin typeface="Arial" pitchFamily="34" charset="0"/>
                <a:cs typeface="Arial" pitchFamily="34" charset="0"/>
              </a:rPr>
              <a:t> hold handles to icon and cursor resources for the current program. </a:t>
            </a:r>
          </a:p>
          <a:p>
            <a:pPr>
              <a:lnSpc>
                <a:spcPct val="110000"/>
              </a:lnSpc>
              <a:spcBef>
                <a:spcPts val="1200"/>
              </a:spcBef>
            </a:pPr>
            <a:r>
              <a:rPr lang="en-US" sz="2000" i="1" dirty="0" err="1">
                <a:solidFill>
                  <a:srgbClr val="0000FF"/>
                </a:solidFill>
                <a:latin typeface="Arial" pitchFamily="34" charset="0"/>
                <a:cs typeface="Arial" pitchFamily="34" charset="0"/>
              </a:rPr>
              <a:t>hbrBackground</a:t>
            </a:r>
            <a:r>
              <a:rPr lang="en-US" sz="2000" dirty="0">
                <a:latin typeface="Arial" pitchFamily="34" charset="0"/>
                <a:cs typeface="Arial" pitchFamily="34" charset="0"/>
              </a:rPr>
              <a:t> holds a background (color) brush.</a:t>
            </a:r>
          </a:p>
          <a:p>
            <a:pPr>
              <a:lnSpc>
                <a:spcPct val="110000"/>
              </a:lnSpc>
              <a:spcBef>
                <a:spcPts val="1200"/>
              </a:spcBef>
            </a:pPr>
            <a:r>
              <a:rPr lang="en-US" sz="2000" i="1" dirty="0" err="1">
                <a:solidFill>
                  <a:srgbClr val="0000FF"/>
                </a:solidFill>
                <a:latin typeface="Arial" pitchFamily="34" charset="0"/>
                <a:cs typeface="Arial" pitchFamily="34" charset="0"/>
              </a:rPr>
              <a:t>lpszMenuName</a:t>
            </a:r>
            <a:r>
              <a:rPr lang="en-US" sz="2000" dirty="0">
                <a:latin typeface="Arial" pitchFamily="34" charset="0"/>
                <a:cs typeface="Arial" pitchFamily="34" charset="0"/>
              </a:rPr>
              <a:t> points to a menu string.</a:t>
            </a:r>
          </a:p>
          <a:p>
            <a:pPr>
              <a:lnSpc>
                <a:spcPct val="110000"/>
              </a:lnSpc>
              <a:spcBef>
                <a:spcPts val="1200"/>
              </a:spcBef>
            </a:pPr>
            <a:r>
              <a:rPr lang="en-US" sz="2000" i="1" dirty="0" err="1">
                <a:solidFill>
                  <a:srgbClr val="0000FF"/>
                </a:solidFill>
                <a:latin typeface="Arial" pitchFamily="34" charset="0"/>
                <a:cs typeface="Arial" pitchFamily="34" charset="0"/>
              </a:rPr>
              <a:t>lpszClassName</a:t>
            </a:r>
            <a:r>
              <a:rPr lang="en-US" sz="2000" dirty="0">
                <a:latin typeface="Arial" pitchFamily="34" charset="0"/>
                <a:cs typeface="Arial" pitchFamily="34" charset="0"/>
              </a:rPr>
              <a:t> points to a null-terminated string containing the window</a:t>
            </a:r>
            <a:r>
              <a:rPr lang="ja-JP" altLang="en-US" sz="2000" dirty="0">
                <a:latin typeface="Arial" pitchFamily="34" charset="0"/>
                <a:cs typeface="Arial" pitchFamily="34" charset="0"/>
              </a:rPr>
              <a:t>’</a:t>
            </a:r>
            <a:r>
              <a:rPr lang="en-US" sz="2000" dirty="0">
                <a:latin typeface="Arial" pitchFamily="34" charset="0"/>
                <a:cs typeface="Arial" pitchFamily="34" charset="0"/>
              </a:rPr>
              <a:t>s class name.</a:t>
            </a:r>
          </a:p>
        </p:txBody>
      </p:sp>
    </p:spTree>
    <p:extLst>
      <p:ext uri="{BB962C8B-B14F-4D97-AF65-F5344CB8AC3E}">
        <p14:creationId xmlns:p14="http://schemas.microsoft.com/office/powerpoint/2010/main" xmlns="" val="1367172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a:spcBef>
                <a:spcPts val="1500"/>
              </a:spcBef>
            </a:pPr>
            <a:r>
              <a:rPr lang="en-US" dirty="0" smtClean="0"/>
              <a:t>Time and Date Functions</a:t>
            </a:r>
          </a:p>
          <a:p>
            <a:pPr lvl="1">
              <a:spcBef>
                <a:spcPts val="1500"/>
              </a:spcBef>
            </a:pPr>
            <a:r>
              <a:rPr lang="en-US" dirty="0" smtClean="0"/>
              <a:t>GetLocalTime</a:t>
            </a:r>
            <a:r>
              <a:rPr lang="en-US" dirty="0"/>
              <a:t>, </a:t>
            </a:r>
            <a:r>
              <a:rPr lang="en-US" dirty="0" err="1"/>
              <a:t>SetLocalTime</a:t>
            </a:r>
            <a:endParaRPr lang="en-US" dirty="0"/>
          </a:p>
          <a:p>
            <a:pPr lvl="1">
              <a:spcBef>
                <a:spcPts val="1500"/>
              </a:spcBef>
            </a:pPr>
            <a:r>
              <a:rPr lang="en-US" dirty="0"/>
              <a:t>GetTickCount, Sleep</a:t>
            </a:r>
          </a:p>
          <a:p>
            <a:pPr lvl="1">
              <a:spcBef>
                <a:spcPts val="1500"/>
              </a:spcBef>
            </a:pPr>
            <a:r>
              <a:rPr lang="en-US" dirty="0" err="1"/>
              <a:t>GetDateTime</a:t>
            </a:r>
            <a:endParaRPr lang="en-US" dirty="0"/>
          </a:p>
          <a:p>
            <a:pPr lvl="1">
              <a:spcBef>
                <a:spcPts val="1500"/>
              </a:spcBef>
            </a:pPr>
            <a:r>
              <a:rPr lang="en-US" dirty="0"/>
              <a:t>SYSTEMTIME Structure</a:t>
            </a:r>
          </a:p>
          <a:p>
            <a:pPr lvl="1">
              <a:spcBef>
                <a:spcPts val="1500"/>
              </a:spcBef>
            </a:pPr>
            <a:r>
              <a:rPr lang="en-US" dirty="0"/>
              <a:t>Creating a Stopwatch </a:t>
            </a:r>
            <a:r>
              <a:rPr lang="en-US" dirty="0" smtClean="0"/>
              <a:t>Timer</a:t>
            </a:r>
          </a:p>
          <a:p>
            <a:pPr>
              <a:spcBef>
                <a:spcPts val="1500"/>
              </a:spcBef>
            </a:pPr>
            <a:r>
              <a:rPr lang="en-US" dirty="0" smtClean="0"/>
              <a:t>Graphical Window Functions</a:t>
            </a:r>
          </a:p>
          <a:p>
            <a:pPr lvl="1">
              <a:spcBef>
                <a:spcPts val="1500"/>
              </a:spcBef>
            </a:pPr>
            <a:r>
              <a:rPr lang="en-US" dirty="0"/>
              <a:t>POINT, RECT Structures</a:t>
            </a:r>
          </a:p>
          <a:p>
            <a:pPr lvl="1">
              <a:spcBef>
                <a:spcPts val="1500"/>
              </a:spcBef>
            </a:pPr>
            <a:r>
              <a:rPr lang="en-US" dirty="0" err="1"/>
              <a:t>MSGStruct</a:t>
            </a:r>
            <a:r>
              <a:rPr lang="en-US" dirty="0"/>
              <a:t>, WNDCLASS Structures</a:t>
            </a:r>
          </a:p>
          <a:p>
            <a:pPr lvl="1">
              <a:spcBef>
                <a:spcPts val="1500"/>
              </a:spcBef>
            </a:pPr>
            <a:r>
              <a:rPr lang="en-US" dirty="0"/>
              <a:t>MessageBox Function</a:t>
            </a:r>
          </a:p>
          <a:p>
            <a:pPr lvl="1">
              <a:spcBef>
                <a:spcPts val="1500"/>
              </a:spcBef>
            </a:pPr>
            <a:r>
              <a:rPr lang="en-US" dirty="0" err="1"/>
              <a:t>WinMain</a:t>
            </a:r>
            <a:r>
              <a:rPr lang="en-US" dirty="0"/>
              <a:t>, </a:t>
            </a:r>
            <a:r>
              <a:rPr lang="en-US" dirty="0" err="1"/>
              <a:t>WinProc</a:t>
            </a:r>
            <a:r>
              <a:rPr lang="en-US" dirty="0"/>
              <a:t> </a:t>
            </a:r>
            <a:r>
              <a:rPr lang="en-US" dirty="0" smtClean="0"/>
              <a:t>Procedures</a:t>
            </a:r>
            <a:endParaRPr lang="en-US" dirty="0"/>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19621454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dirty="0"/>
              <a:t>MessageBox Function</a:t>
            </a:r>
          </a:p>
        </p:txBody>
      </p:sp>
      <p:sp>
        <p:nvSpPr>
          <p:cNvPr id="130051" name="Rectangle 3"/>
          <p:cNvSpPr>
            <a:spLocks noGrp="1" noChangeArrowheads="1"/>
          </p:cNvSpPr>
          <p:nvPr>
            <p:ph type="body" idx="1"/>
          </p:nvPr>
        </p:nvSpPr>
        <p:spPr>
          <a:xfrm>
            <a:off x="685800" y="1143000"/>
            <a:ext cx="7772400" cy="914400"/>
          </a:xfrm>
        </p:spPr>
        <p:txBody>
          <a:bodyPr/>
          <a:lstStyle/>
          <a:p>
            <a:pPr marL="0" indent="0">
              <a:buFontTx/>
              <a:buNone/>
            </a:pPr>
            <a:r>
              <a:rPr lang="en-US"/>
              <a:t>Displays text in a box that pops up and waits for the user to click on a button:</a:t>
            </a:r>
          </a:p>
        </p:txBody>
      </p:sp>
      <p:sp>
        <p:nvSpPr>
          <p:cNvPr id="130052" name="Text Box 4"/>
          <p:cNvSpPr txBox="1">
            <a:spLocks noChangeArrowheads="1"/>
          </p:cNvSpPr>
          <p:nvPr/>
        </p:nvSpPr>
        <p:spPr bwMode="auto">
          <a:xfrm>
            <a:off x="2819400" y="2057400"/>
            <a:ext cx="3581400" cy="1661993"/>
          </a:xfrm>
          <a:prstGeom prst="rect">
            <a:avLst/>
          </a:prstGeom>
          <a:solidFill>
            <a:srgbClr val="FFFFFF"/>
          </a:solidFill>
          <a:ln w="9525">
            <a:solidFill>
              <a:srgbClr val="000000"/>
            </a:solidFill>
            <a:miter lim="800000"/>
            <a:headEnd/>
            <a:tailEnd/>
          </a:ln>
          <a:effectLst/>
          <a:extLst/>
        </p:spPr>
        <p:txBody>
          <a:bodyPr tIns="137160" bIns="137160">
            <a:spAutoFit/>
          </a:bodyPr>
          <a:lstStyle>
            <a:lvl1pPr>
              <a:tabLst>
                <a:tab pos="457200" algn="l"/>
                <a:tab pos="2854325" algn="l"/>
                <a:tab pos="3713163" algn="l"/>
              </a:tabLst>
              <a:defRPr sz="2400">
                <a:solidFill>
                  <a:schemeClr val="tx1"/>
                </a:solidFill>
                <a:latin typeface="Times New Roman" charset="0"/>
                <a:ea typeface="ＭＳ Ｐゴシック" charset="0"/>
              </a:defRPr>
            </a:lvl1pPr>
            <a:lvl2pPr>
              <a:tabLst>
                <a:tab pos="457200" algn="l"/>
                <a:tab pos="2854325" algn="l"/>
                <a:tab pos="3713163" algn="l"/>
              </a:tabLst>
              <a:defRPr sz="2400">
                <a:solidFill>
                  <a:schemeClr val="tx1"/>
                </a:solidFill>
                <a:latin typeface="Times New Roman" charset="0"/>
                <a:ea typeface="ＭＳ Ｐゴシック" charset="0"/>
              </a:defRPr>
            </a:lvl2pPr>
            <a:lvl3pPr>
              <a:tabLst>
                <a:tab pos="457200" algn="l"/>
                <a:tab pos="2854325" algn="l"/>
                <a:tab pos="3713163" algn="l"/>
              </a:tabLst>
              <a:defRPr sz="2400">
                <a:solidFill>
                  <a:schemeClr val="tx1"/>
                </a:solidFill>
                <a:latin typeface="Times New Roman" charset="0"/>
                <a:ea typeface="ＭＳ Ｐゴシック" charset="0"/>
              </a:defRPr>
            </a:lvl3pPr>
            <a:lvl4pPr>
              <a:tabLst>
                <a:tab pos="457200" algn="l"/>
                <a:tab pos="2854325" algn="l"/>
                <a:tab pos="3713163" algn="l"/>
              </a:tabLst>
              <a:defRPr sz="2400">
                <a:solidFill>
                  <a:schemeClr val="tx1"/>
                </a:solidFill>
                <a:latin typeface="Times New Roman" charset="0"/>
                <a:ea typeface="ＭＳ Ｐゴシック" charset="0"/>
              </a:defRPr>
            </a:lvl4pPr>
            <a:lvl5pPr>
              <a:tabLst>
                <a:tab pos="457200" algn="l"/>
                <a:tab pos="2854325" algn="l"/>
                <a:tab pos="3713163"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4325" algn="l"/>
                <a:tab pos="3713163"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4325" algn="l"/>
                <a:tab pos="3713163"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4325" algn="l"/>
                <a:tab pos="3713163"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4325" algn="l"/>
                <a:tab pos="3713163" algn="l"/>
              </a:tabLst>
              <a:defRPr sz="2400">
                <a:solidFill>
                  <a:schemeClr val="tx1"/>
                </a:solidFill>
                <a:latin typeface="Times New Roman" charset="0"/>
                <a:ea typeface="ＭＳ Ｐゴシック" charset="0"/>
              </a:defRPr>
            </a:lvl9pPr>
          </a:lstStyle>
          <a:p>
            <a:r>
              <a:rPr lang="en-US" sz="1800" b="1" dirty="0">
                <a:solidFill>
                  <a:srgbClr val="000000"/>
                </a:solidFill>
                <a:latin typeface="Courier New" charset="0"/>
              </a:rPr>
              <a:t>MessageBox PROTO,</a:t>
            </a:r>
          </a:p>
          <a:p>
            <a:r>
              <a:rPr lang="en-US" sz="1800" b="1" dirty="0">
                <a:solidFill>
                  <a:srgbClr val="000000"/>
                </a:solidFill>
                <a:latin typeface="Courier New" charset="0"/>
              </a:rPr>
              <a:t>	</a:t>
            </a:r>
            <a:r>
              <a:rPr lang="en-US" sz="1800" b="1" dirty="0" err="1">
                <a:solidFill>
                  <a:srgbClr val="000000"/>
                </a:solidFill>
                <a:latin typeface="Courier New" charset="0"/>
              </a:rPr>
              <a:t>hWnd:DWORD</a:t>
            </a:r>
            <a:r>
              <a:rPr lang="en-US" sz="1800" b="1" dirty="0">
                <a:solidFill>
                  <a:srgbClr val="000000"/>
                </a:solidFill>
                <a:latin typeface="Courier New" charset="0"/>
              </a:rPr>
              <a:t>,</a:t>
            </a:r>
          </a:p>
          <a:p>
            <a:r>
              <a:rPr lang="en-US" sz="1800" b="1" dirty="0">
                <a:solidFill>
                  <a:srgbClr val="000000"/>
                </a:solidFill>
                <a:latin typeface="Courier New" charset="0"/>
              </a:rPr>
              <a:t>	</a:t>
            </a:r>
            <a:r>
              <a:rPr lang="en-US" sz="1800" b="1" dirty="0" err="1">
                <a:solidFill>
                  <a:srgbClr val="000000"/>
                </a:solidFill>
                <a:latin typeface="Courier New" charset="0"/>
              </a:rPr>
              <a:t>pText:PTR</a:t>
            </a:r>
            <a:r>
              <a:rPr lang="en-US" sz="1800" b="1" dirty="0">
                <a:solidFill>
                  <a:srgbClr val="000000"/>
                </a:solidFill>
                <a:latin typeface="Courier New" charset="0"/>
              </a:rPr>
              <a:t> BYTE,</a:t>
            </a:r>
          </a:p>
          <a:p>
            <a:r>
              <a:rPr lang="en-US" sz="1800" b="1" dirty="0">
                <a:solidFill>
                  <a:srgbClr val="000000"/>
                </a:solidFill>
                <a:latin typeface="Courier New" charset="0"/>
              </a:rPr>
              <a:t>	</a:t>
            </a:r>
            <a:r>
              <a:rPr lang="en-US" sz="1800" b="1" dirty="0" err="1">
                <a:solidFill>
                  <a:srgbClr val="000000"/>
                </a:solidFill>
                <a:latin typeface="Courier New" charset="0"/>
              </a:rPr>
              <a:t>pCaption:PTR</a:t>
            </a:r>
            <a:r>
              <a:rPr lang="en-US" sz="1800" b="1" dirty="0">
                <a:solidFill>
                  <a:srgbClr val="000000"/>
                </a:solidFill>
                <a:latin typeface="Courier New" charset="0"/>
              </a:rPr>
              <a:t> BYTE,</a:t>
            </a:r>
          </a:p>
          <a:p>
            <a:r>
              <a:rPr lang="en-US" sz="1800" b="1" dirty="0">
                <a:solidFill>
                  <a:srgbClr val="000000"/>
                </a:solidFill>
                <a:latin typeface="Courier New" charset="0"/>
              </a:rPr>
              <a:t>	</a:t>
            </a:r>
            <a:r>
              <a:rPr lang="en-US" sz="1800" b="1" dirty="0" err="1">
                <a:solidFill>
                  <a:srgbClr val="000000"/>
                </a:solidFill>
                <a:latin typeface="Courier New" charset="0"/>
              </a:rPr>
              <a:t>style:DWORD</a:t>
            </a:r>
            <a:endParaRPr lang="en-US" sz="1800" b="1" dirty="0">
              <a:solidFill>
                <a:srgbClr val="000000"/>
              </a:solidFill>
              <a:latin typeface="Courier New" charset="0"/>
            </a:endParaRPr>
          </a:p>
        </p:txBody>
      </p:sp>
      <p:sp>
        <p:nvSpPr>
          <p:cNvPr id="130053" name="Text Box 5"/>
          <p:cNvSpPr txBox="1">
            <a:spLocks noChangeArrowheads="1"/>
          </p:cNvSpPr>
          <p:nvPr/>
        </p:nvSpPr>
        <p:spPr bwMode="auto">
          <a:xfrm>
            <a:off x="457200" y="4038600"/>
            <a:ext cx="8382000" cy="2354491"/>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marL="898525" indent="-898525">
              <a:spcBef>
                <a:spcPct val="50000"/>
              </a:spcBef>
            </a:pPr>
            <a:r>
              <a:rPr lang="en-US" dirty="0" err="1">
                <a:solidFill>
                  <a:srgbClr val="0000FF"/>
                </a:solidFill>
                <a:latin typeface="Arial"/>
                <a:cs typeface="Arial"/>
              </a:rPr>
              <a:t>hWnd</a:t>
            </a:r>
            <a:r>
              <a:rPr lang="en-US" dirty="0">
                <a:solidFill>
                  <a:srgbClr val="0000FF"/>
                </a:solidFill>
                <a:latin typeface="Arial"/>
                <a:cs typeface="Arial"/>
              </a:rPr>
              <a:t> </a:t>
            </a:r>
            <a:r>
              <a:rPr lang="en-US" dirty="0" smtClean="0">
                <a:solidFill>
                  <a:srgbClr val="0000FF"/>
                </a:solidFill>
                <a:latin typeface="Arial"/>
                <a:cs typeface="Arial"/>
              </a:rPr>
              <a:t>	</a:t>
            </a:r>
            <a:r>
              <a:rPr lang="en-US" dirty="0" smtClean="0">
                <a:latin typeface="Arial"/>
                <a:cs typeface="Arial"/>
              </a:rPr>
              <a:t>is </a:t>
            </a:r>
            <a:r>
              <a:rPr lang="en-US" dirty="0">
                <a:latin typeface="Arial"/>
                <a:cs typeface="Arial"/>
              </a:rPr>
              <a:t>a handle to the current window. </a:t>
            </a:r>
            <a:endParaRPr lang="en-US" dirty="0" smtClean="0">
              <a:latin typeface="Arial"/>
              <a:cs typeface="Arial"/>
            </a:endParaRPr>
          </a:p>
          <a:p>
            <a:pPr marL="898525" indent="-898525">
              <a:spcBef>
                <a:spcPct val="50000"/>
              </a:spcBef>
            </a:pPr>
            <a:r>
              <a:rPr lang="en-US" dirty="0" err="1" smtClean="0">
                <a:solidFill>
                  <a:srgbClr val="0000FF"/>
                </a:solidFill>
                <a:latin typeface="Arial"/>
                <a:cs typeface="Arial"/>
              </a:rPr>
              <a:t>pText</a:t>
            </a:r>
            <a:r>
              <a:rPr lang="en-US" dirty="0" smtClean="0">
                <a:latin typeface="Arial"/>
                <a:cs typeface="Arial"/>
              </a:rPr>
              <a:t> 	points </a:t>
            </a:r>
            <a:r>
              <a:rPr lang="en-US" dirty="0">
                <a:latin typeface="Arial"/>
                <a:cs typeface="Arial"/>
              </a:rPr>
              <a:t>to a null-terminated string that will appear inside the box. </a:t>
            </a:r>
            <a:endParaRPr lang="en-US" dirty="0" smtClean="0">
              <a:latin typeface="Arial"/>
              <a:cs typeface="Arial"/>
            </a:endParaRPr>
          </a:p>
          <a:p>
            <a:pPr marL="898525" indent="-898525">
              <a:spcBef>
                <a:spcPct val="50000"/>
              </a:spcBef>
            </a:pPr>
            <a:r>
              <a:rPr lang="en-US" dirty="0" err="1" smtClean="0">
                <a:solidFill>
                  <a:srgbClr val="0000FF"/>
                </a:solidFill>
                <a:latin typeface="Arial"/>
                <a:cs typeface="Arial"/>
              </a:rPr>
              <a:t>pCaption</a:t>
            </a:r>
            <a:r>
              <a:rPr lang="en-US" dirty="0" smtClean="0">
                <a:latin typeface="Arial"/>
                <a:cs typeface="Arial"/>
              </a:rPr>
              <a:t> </a:t>
            </a:r>
            <a:r>
              <a:rPr lang="en-US" dirty="0">
                <a:latin typeface="Arial"/>
                <a:cs typeface="Arial"/>
              </a:rPr>
              <a:t>points to a null-terminated string that will appear in the box</a:t>
            </a:r>
            <a:r>
              <a:rPr lang="ja-JP" altLang="en-US" dirty="0">
                <a:latin typeface="Arial"/>
                <a:cs typeface="Arial"/>
              </a:rPr>
              <a:t>’</a:t>
            </a:r>
            <a:r>
              <a:rPr lang="en-US" dirty="0">
                <a:latin typeface="Arial"/>
                <a:cs typeface="Arial"/>
              </a:rPr>
              <a:t>s caption bar</a:t>
            </a:r>
            <a:r>
              <a:rPr lang="en-US" dirty="0" smtClean="0">
                <a:latin typeface="Arial"/>
                <a:cs typeface="Arial"/>
              </a:rPr>
              <a:t>.</a:t>
            </a:r>
          </a:p>
          <a:p>
            <a:pPr marL="898525" indent="-898525">
              <a:spcBef>
                <a:spcPct val="50000"/>
              </a:spcBef>
            </a:pPr>
            <a:r>
              <a:rPr lang="en-US" dirty="0" smtClean="0">
                <a:solidFill>
                  <a:srgbClr val="0000FF"/>
                </a:solidFill>
                <a:latin typeface="Arial"/>
                <a:cs typeface="Arial"/>
              </a:rPr>
              <a:t>style 	</a:t>
            </a:r>
            <a:r>
              <a:rPr lang="en-US" dirty="0" smtClean="0">
                <a:latin typeface="Arial"/>
                <a:cs typeface="Arial"/>
              </a:rPr>
              <a:t>is </a:t>
            </a:r>
            <a:r>
              <a:rPr lang="en-US" dirty="0">
                <a:latin typeface="Arial"/>
                <a:cs typeface="Arial"/>
              </a:rPr>
              <a:t>an integer that describes both the dialog box</a:t>
            </a:r>
            <a:r>
              <a:rPr lang="ja-JP" altLang="en-US" dirty="0">
                <a:latin typeface="Arial"/>
                <a:cs typeface="Arial"/>
              </a:rPr>
              <a:t>’</a:t>
            </a:r>
            <a:r>
              <a:rPr lang="en-US" dirty="0">
                <a:latin typeface="Arial"/>
                <a:cs typeface="Arial"/>
              </a:rPr>
              <a:t>s icon (optional) and the buttons (required). </a:t>
            </a:r>
          </a:p>
        </p:txBody>
      </p:sp>
    </p:spTree>
    <p:extLst>
      <p:ext uri="{BB962C8B-B14F-4D97-AF65-F5344CB8AC3E}">
        <p14:creationId xmlns:p14="http://schemas.microsoft.com/office/powerpoint/2010/main" xmlns="" val="639298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0053"/>
                                        </p:tgtEl>
                                        <p:attrNameLst>
                                          <p:attrName>style.visibility</p:attrName>
                                        </p:attrNameLst>
                                      </p:cBhvr>
                                      <p:to>
                                        <p:strVal val="visible"/>
                                      </p:to>
                                    </p:set>
                                    <p:animEffect transition="in" filter="box(in)">
                                      <p:cBhvr>
                                        <p:cTn id="7" dur="500"/>
                                        <p:tgtEl>
                                          <p:spTgt spid="130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dirty="0"/>
              <a:t>MessageBox Example</a:t>
            </a:r>
          </a:p>
        </p:txBody>
      </p:sp>
      <p:sp>
        <p:nvSpPr>
          <p:cNvPr id="131075" name="Text Box 3"/>
          <p:cNvSpPr txBox="1">
            <a:spLocks noChangeArrowheads="1"/>
          </p:cNvSpPr>
          <p:nvPr/>
        </p:nvSpPr>
        <p:spPr bwMode="auto">
          <a:xfrm>
            <a:off x="990600" y="2209800"/>
            <a:ext cx="7315200" cy="3733800"/>
          </a:xfrm>
          <a:prstGeom prst="rect">
            <a:avLst/>
          </a:prstGeom>
          <a:solidFill>
            <a:srgbClr val="FFFFFF"/>
          </a:solidFill>
          <a:ln>
            <a:solidFill>
              <a:srgbClr val="000000"/>
            </a:solidFill>
          </a:ln>
          <a:effectLs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1800" b="1" dirty="0">
                <a:latin typeface="Courier New" charset="0"/>
              </a:rPr>
              <a:t>.data</a:t>
            </a:r>
          </a:p>
          <a:p>
            <a:r>
              <a:rPr lang="en-US" sz="1800" b="1" dirty="0" err="1">
                <a:latin typeface="Courier New" charset="0"/>
              </a:rPr>
              <a:t>hMainWnd</a:t>
            </a:r>
            <a:r>
              <a:rPr lang="en-US" sz="1800" b="1" dirty="0">
                <a:latin typeface="Courier New" charset="0"/>
              </a:rPr>
              <a:t>      DWORD ?</a:t>
            </a:r>
          </a:p>
          <a:p>
            <a:r>
              <a:rPr lang="en-US" sz="1800" b="1" dirty="0" err="1">
                <a:latin typeface="Courier New" charset="0"/>
              </a:rPr>
              <a:t>QuestionText</a:t>
            </a:r>
            <a:r>
              <a:rPr lang="en-US" sz="1800" b="1" dirty="0">
                <a:latin typeface="Courier New" charset="0"/>
              </a:rPr>
              <a:t>  BYTE "Register this program now?" </a:t>
            </a:r>
          </a:p>
          <a:p>
            <a:r>
              <a:rPr lang="en-US" sz="1800" b="1" dirty="0" err="1">
                <a:latin typeface="Courier New" charset="0"/>
              </a:rPr>
              <a:t>QuestionTitle</a:t>
            </a:r>
            <a:r>
              <a:rPr lang="en-US" sz="1800" b="1" dirty="0">
                <a:latin typeface="Courier New" charset="0"/>
              </a:rPr>
              <a:t> BYTE "Trial Period Has Expired"</a:t>
            </a:r>
          </a:p>
          <a:p>
            <a:endParaRPr lang="en-US" sz="1800" b="1" dirty="0">
              <a:latin typeface="Courier New" charset="0"/>
            </a:endParaRPr>
          </a:p>
          <a:p>
            <a:r>
              <a:rPr lang="en-US" sz="1800" b="1" dirty="0">
                <a:latin typeface="Courier New" charset="0"/>
              </a:rPr>
              <a:t>.code</a:t>
            </a:r>
          </a:p>
          <a:p>
            <a:r>
              <a:rPr lang="en-US" sz="1800" b="1" dirty="0">
                <a:latin typeface="Courier New" charset="0"/>
              </a:rPr>
              <a:t>INVOKE MessageBox, </a:t>
            </a:r>
          </a:p>
          <a:p>
            <a:r>
              <a:rPr lang="en-US" sz="1800" b="1" dirty="0">
                <a:latin typeface="Courier New" charset="0"/>
              </a:rPr>
              <a:t>	</a:t>
            </a:r>
            <a:r>
              <a:rPr lang="en-US" sz="1800" b="1" dirty="0" err="1">
                <a:latin typeface="Courier New" charset="0"/>
              </a:rPr>
              <a:t>hMainWnd</a:t>
            </a:r>
            <a:r>
              <a:rPr lang="en-US" sz="1800" b="1" dirty="0">
                <a:latin typeface="Courier New" charset="0"/>
              </a:rPr>
              <a:t>, </a:t>
            </a:r>
          </a:p>
          <a:p>
            <a:r>
              <a:rPr lang="en-US" sz="1800" b="1" dirty="0">
                <a:latin typeface="Courier New" charset="0"/>
              </a:rPr>
              <a:t>	ADDR </a:t>
            </a:r>
            <a:r>
              <a:rPr lang="en-US" sz="1800" b="1" dirty="0" err="1">
                <a:latin typeface="Courier New" charset="0"/>
              </a:rPr>
              <a:t>QuestionText</a:t>
            </a:r>
            <a:r>
              <a:rPr lang="en-US" sz="1800" b="1" dirty="0">
                <a:latin typeface="Courier New" charset="0"/>
              </a:rPr>
              <a:t>,</a:t>
            </a:r>
          </a:p>
          <a:p>
            <a:r>
              <a:rPr lang="en-US" sz="1800" b="1" dirty="0">
                <a:latin typeface="Courier New" charset="0"/>
              </a:rPr>
              <a:t>	ADDR </a:t>
            </a:r>
            <a:r>
              <a:rPr lang="en-US" sz="1800" b="1" dirty="0" err="1">
                <a:latin typeface="Courier New" charset="0"/>
              </a:rPr>
              <a:t>QuestionTitle</a:t>
            </a:r>
            <a:r>
              <a:rPr lang="en-US" sz="1800" b="1" dirty="0">
                <a:latin typeface="Courier New" charset="0"/>
              </a:rPr>
              <a:t>, </a:t>
            </a:r>
          </a:p>
          <a:p>
            <a:r>
              <a:rPr lang="en-US" sz="1800" b="1" dirty="0">
                <a:latin typeface="Courier New" charset="0"/>
              </a:rPr>
              <a:t>	MB_OK + MB_ICONQUESTION</a:t>
            </a:r>
          </a:p>
        </p:txBody>
      </p:sp>
      <p:sp>
        <p:nvSpPr>
          <p:cNvPr id="131076" name="Text Box 4"/>
          <p:cNvSpPr txBox="1">
            <a:spLocks noChangeArrowheads="1"/>
          </p:cNvSpPr>
          <p:nvPr/>
        </p:nvSpPr>
        <p:spPr bwMode="auto">
          <a:xfrm>
            <a:off x="609600" y="1066800"/>
            <a:ext cx="78486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latin typeface="Arial"/>
                <a:cs typeface="Arial"/>
              </a:rPr>
              <a:t>Displays a message box that shows a question, including an OK button and a question-mark icon:</a:t>
            </a:r>
          </a:p>
        </p:txBody>
      </p:sp>
    </p:spTree>
    <p:extLst>
      <p:ext uri="{BB962C8B-B14F-4D97-AF65-F5344CB8AC3E}">
        <p14:creationId xmlns:p14="http://schemas.microsoft.com/office/powerpoint/2010/main" xmlns="" val="32253293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WinMain Procedure</a:t>
            </a:r>
          </a:p>
        </p:txBody>
      </p:sp>
      <p:sp>
        <p:nvSpPr>
          <p:cNvPr id="132099" name="Rectangle 3"/>
          <p:cNvSpPr>
            <a:spLocks noGrp="1" noChangeArrowheads="1"/>
          </p:cNvSpPr>
          <p:nvPr>
            <p:ph type="body" idx="1"/>
          </p:nvPr>
        </p:nvSpPr>
        <p:spPr>
          <a:xfrm>
            <a:off x="685800" y="1066800"/>
            <a:ext cx="7772400" cy="1371600"/>
          </a:xfrm>
        </p:spPr>
        <p:txBody>
          <a:bodyPr/>
          <a:lstStyle/>
          <a:p>
            <a:pPr marL="0" indent="0">
              <a:buFontTx/>
              <a:buNone/>
            </a:pPr>
            <a:r>
              <a:rPr lang="en-US" dirty="0"/>
              <a:t>Every Windows application needs a startup procedure, usually named </a:t>
            </a:r>
            <a:r>
              <a:rPr lang="en-US" dirty="0" err="1">
                <a:solidFill>
                  <a:srgbClr val="0000FF"/>
                </a:solidFill>
              </a:rPr>
              <a:t>WinMain</a:t>
            </a:r>
            <a:r>
              <a:rPr lang="en-US" dirty="0"/>
              <a:t>, which is responsible for the following tasks:</a:t>
            </a:r>
          </a:p>
        </p:txBody>
      </p:sp>
      <p:sp>
        <p:nvSpPr>
          <p:cNvPr id="132100" name="Rectangle 4"/>
          <p:cNvSpPr>
            <a:spLocks noChangeArrowheads="1"/>
          </p:cNvSpPr>
          <p:nvPr/>
        </p:nvSpPr>
        <p:spPr bwMode="auto">
          <a:xfrm>
            <a:off x="990600" y="2474163"/>
            <a:ext cx="7772400" cy="3393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marL="234950" indent="-234950">
              <a:spcBef>
                <a:spcPts val="1500"/>
              </a:spcBef>
              <a:buFontTx/>
              <a:buChar char="•"/>
            </a:pPr>
            <a:r>
              <a:rPr lang="en-US" sz="2000" dirty="0">
                <a:latin typeface="Arial"/>
                <a:cs typeface="Arial"/>
              </a:rPr>
              <a:t>Get a handle to the current </a:t>
            </a:r>
            <a:r>
              <a:rPr lang="en-US" sz="2000" dirty="0" smtClean="0">
                <a:latin typeface="Arial"/>
                <a:cs typeface="Arial"/>
              </a:rPr>
              <a:t>program</a:t>
            </a:r>
          </a:p>
          <a:p>
            <a:pPr marL="234950" indent="-234950">
              <a:spcBef>
                <a:spcPts val="1500"/>
              </a:spcBef>
              <a:buFontTx/>
              <a:buChar char="•"/>
            </a:pPr>
            <a:r>
              <a:rPr lang="en-US" sz="2000" dirty="0">
                <a:latin typeface="Arial"/>
                <a:cs typeface="Arial"/>
              </a:rPr>
              <a:t>Load the program</a:t>
            </a:r>
            <a:r>
              <a:rPr lang="ja-JP" altLang="en-US" sz="2000" dirty="0">
                <a:latin typeface="Arial"/>
                <a:cs typeface="Arial"/>
              </a:rPr>
              <a:t>’</a:t>
            </a:r>
            <a:r>
              <a:rPr lang="en-US" sz="2000" dirty="0">
                <a:latin typeface="Arial"/>
                <a:cs typeface="Arial"/>
              </a:rPr>
              <a:t>s icon and mouse cursor</a:t>
            </a:r>
          </a:p>
          <a:p>
            <a:pPr marL="234950" indent="-234950">
              <a:spcBef>
                <a:spcPts val="1500"/>
              </a:spcBef>
              <a:buFontTx/>
              <a:buChar char="•"/>
            </a:pPr>
            <a:r>
              <a:rPr lang="en-US" sz="2000" dirty="0">
                <a:latin typeface="Arial"/>
                <a:cs typeface="Arial"/>
              </a:rPr>
              <a:t>Register the program</a:t>
            </a:r>
            <a:r>
              <a:rPr lang="ja-JP" altLang="en-US" sz="2000" dirty="0">
                <a:latin typeface="Arial"/>
                <a:cs typeface="Arial"/>
              </a:rPr>
              <a:t>’</a:t>
            </a:r>
            <a:r>
              <a:rPr lang="en-US" sz="2000" dirty="0">
                <a:latin typeface="Arial"/>
                <a:cs typeface="Arial"/>
              </a:rPr>
              <a:t>s main window class and identify the procedure that will process event messages for the </a:t>
            </a:r>
            <a:r>
              <a:rPr lang="en-US" sz="2000" dirty="0" smtClean="0">
                <a:latin typeface="Arial"/>
                <a:cs typeface="Arial"/>
              </a:rPr>
              <a:t>window</a:t>
            </a:r>
          </a:p>
          <a:p>
            <a:pPr marL="234950" indent="-234950">
              <a:spcBef>
                <a:spcPts val="1500"/>
              </a:spcBef>
              <a:buFontTx/>
              <a:buChar char="•"/>
            </a:pPr>
            <a:r>
              <a:rPr lang="en-US" sz="2000" dirty="0">
                <a:latin typeface="Arial"/>
                <a:cs typeface="Arial"/>
              </a:rPr>
              <a:t>Create the main </a:t>
            </a:r>
            <a:r>
              <a:rPr lang="en-US" sz="2000" dirty="0" smtClean="0">
                <a:latin typeface="Arial"/>
                <a:cs typeface="Arial"/>
              </a:rPr>
              <a:t>window</a:t>
            </a:r>
          </a:p>
          <a:p>
            <a:pPr marL="234950" indent="-234950">
              <a:spcBef>
                <a:spcPts val="1500"/>
              </a:spcBef>
              <a:buFontTx/>
              <a:buChar char="•"/>
            </a:pPr>
            <a:r>
              <a:rPr lang="en-US" sz="2000" dirty="0">
                <a:latin typeface="Arial"/>
                <a:cs typeface="Arial"/>
              </a:rPr>
              <a:t>Show and update the main window</a:t>
            </a:r>
          </a:p>
          <a:p>
            <a:pPr marL="234950" indent="-234950">
              <a:spcBef>
                <a:spcPts val="1500"/>
              </a:spcBef>
              <a:buFontTx/>
              <a:buChar char="•"/>
            </a:pPr>
            <a:r>
              <a:rPr lang="en-US" sz="2000" dirty="0">
                <a:latin typeface="Arial"/>
                <a:cs typeface="Arial"/>
              </a:rPr>
              <a:t>Begin a loop that receives and dispatches </a:t>
            </a:r>
            <a:r>
              <a:rPr lang="en-US" sz="2000" dirty="0" smtClean="0">
                <a:latin typeface="Arial"/>
                <a:cs typeface="Arial"/>
              </a:rPr>
              <a:t>messages</a:t>
            </a:r>
            <a:endParaRPr lang="en-US" sz="2000" dirty="0">
              <a:latin typeface="Arial"/>
              <a:cs typeface="Arial"/>
            </a:endParaRPr>
          </a:p>
        </p:txBody>
      </p:sp>
    </p:spTree>
    <p:extLst>
      <p:ext uri="{BB962C8B-B14F-4D97-AF65-F5344CB8AC3E}">
        <p14:creationId xmlns:p14="http://schemas.microsoft.com/office/powerpoint/2010/main" xmlns="" val="1877860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100"/>
                                        </p:tgtEl>
                                        <p:attrNameLst>
                                          <p:attrName>style.visibility</p:attrName>
                                        </p:attrNameLst>
                                      </p:cBhvr>
                                      <p:to>
                                        <p:strVal val="visible"/>
                                      </p:to>
                                    </p:set>
                                    <p:anim calcmode="lin" valueType="num">
                                      <p:cBhvr additive="base">
                                        <p:cTn id="7" dur="500" fill="hold"/>
                                        <p:tgtEl>
                                          <p:spTgt spid="132100"/>
                                        </p:tgtEl>
                                        <p:attrNameLst>
                                          <p:attrName>ppt_x</p:attrName>
                                        </p:attrNameLst>
                                      </p:cBhvr>
                                      <p:tavLst>
                                        <p:tav tm="0">
                                          <p:val>
                                            <p:strVal val="0-#ppt_w/2"/>
                                          </p:val>
                                        </p:tav>
                                        <p:tav tm="100000">
                                          <p:val>
                                            <p:strVal val="#ppt_x"/>
                                          </p:val>
                                        </p:tav>
                                      </p:tavLst>
                                    </p:anim>
                                    <p:anim calcmode="lin" valueType="num">
                                      <p:cBhvr additive="base">
                                        <p:cTn id="8" dur="500" fill="hold"/>
                                        <p:tgtEl>
                                          <p:spTgt spid="132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WinProc Procedure</a:t>
            </a:r>
          </a:p>
        </p:txBody>
      </p:sp>
      <p:sp>
        <p:nvSpPr>
          <p:cNvPr id="133123" name="Rectangle 3"/>
          <p:cNvSpPr>
            <a:spLocks noGrp="1" noChangeArrowheads="1"/>
          </p:cNvSpPr>
          <p:nvPr>
            <p:ph type="body" idx="1"/>
          </p:nvPr>
        </p:nvSpPr>
        <p:spPr>
          <a:xfrm>
            <a:off x="533400" y="1066800"/>
            <a:ext cx="7924800" cy="3581400"/>
          </a:xfrm>
        </p:spPr>
        <p:txBody>
          <a:bodyPr>
            <a:normAutofit/>
          </a:bodyPr>
          <a:lstStyle/>
          <a:p>
            <a:pPr marL="234950" indent="-234950">
              <a:spcBef>
                <a:spcPts val="1500"/>
              </a:spcBef>
            </a:pPr>
            <a:r>
              <a:rPr lang="en-US" dirty="0" err="1"/>
              <a:t>WinProc</a:t>
            </a:r>
            <a:r>
              <a:rPr lang="en-US" dirty="0"/>
              <a:t> receives and processes all event messages relating to a window</a:t>
            </a:r>
          </a:p>
          <a:p>
            <a:pPr lvl="1">
              <a:spcBef>
                <a:spcPts val="1500"/>
              </a:spcBef>
            </a:pPr>
            <a:r>
              <a:rPr lang="en-US" sz="2000" dirty="0"/>
              <a:t>Some events are initiated by clicking and dragging the mouse, pressing keyboard keys, and so on </a:t>
            </a:r>
          </a:p>
          <a:p>
            <a:pPr marL="234950" indent="-234950">
              <a:spcBef>
                <a:spcPts val="1500"/>
              </a:spcBef>
            </a:pPr>
            <a:r>
              <a:rPr lang="en-US" dirty="0" err="1"/>
              <a:t>WinProc</a:t>
            </a:r>
            <a:r>
              <a:rPr lang="en-US" dirty="0"/>
              <a:t> decodes each message, carries out application-oriented tasks related to the message</a:t>
            </a:r>
          </a:p>
        </p:txBody>
      </p:sp>
      <p:sp>
        <p:nvSpPr>
          <p:cNvPr id="133124" name="Text Box 4"/>
          <p:cNvSpPr txBox="1">
            <a:spLocks noChangeArrowheads="1"/>
          </p:cNvSpPr>
          <p:nvPr/>
        </p:nvSpPr>
        <p:spPr bwMode="auto">
          <a:xfrm>
            <a:off x="1219200" y="4063425"/>
            <a:ext cx="6781800" cy="1661993"/>
          </a:xfrm>
          <a:prstGeom prst="rect">
            <a:avLst/>
          </a:prstGeom>
          <a:solidFill>
            <a:srgbClr val="FFFFFF"/>
          </a:solidFill>
          <a:ln w="9525">
            <a:solidFill>
              <a:srgbClr val="000000"/>
            </a:solidFill>
            <a:miter lim="800000"/>
            <a:headEnd/>
            <a:tailEnd/>
          </a:ln>
          <a:effectLst/>
          <a:extLst/>
        </p:spPr>
        <p:txBody>
          <a:bodyPr tIns="137160" bIns="137160">
            <a:spAutoFit/>
          </a:bodyPr>
          <a:lstStyle>
            <a:lvl1pPr>
              <a:tabLst>
                <a:tab pos="457200" algn="l"/>
                <a:tab pos="2854325" algn="l"/>
                <a:tab pos="3713163" algn="l"/>
              </a:tabLst>
              <a:defRPr sz="2400">
                <a:solidFill>
                  <a:schemeClr val="tx1"/>
                </a:solidFill>
                <a:latin typeface="Times New Roman" charset="0"/>
                <a:ea typeface="ＭＳ Ｐゴシック" charset="0"/>
              </a:defRPr>
            </a:lvl1pPr>
            <a:lvl2pPr>
              <a:tabLst>
                <a:tab pos="457200" algn="l"/>
                <a:tab pos="2854325" algn="l"/>
                <a:tab pos="3713163" algn="l"/>
              </a:tabLst>
              <a:defRPr sz="2400">
                <a:solidFill>
                  <a:schemeClr val="tx1"/>
                </a:solidFill>
                <a:latin typeface="Times New Roman" charset="0"/>
                <a:ea typeface="ＭＳ Ｐゴシック" charset="0"/>
              </a:defRPr>
            </a:lvl2pPr>
            <a:lvl3pPr>
              <a:tabLst>
                <a:tab pos="457200" algn="l"/>
                <a:tab pos="2854325" algn="l"/>
                <a:tab pos="3713163" algn="l"/>
              </a:tabLst>
              <a:defRPr sz="2400">
                <a:solidFill>
                  <a:schemeClr val="tx1"/>
                </a:solidFill>
                <a:latin typeface="Times New Roman" charset="0"/>
                <a:ea typeface="ＭＳ Ｐゴシック" charset="0"/>
              </a:defRPr>
            </a:lvl3pPr>
            <a:lvl4pPr>
              <a:tabLst>
                <a:tab pos="457200" algn="l"/>
                <a:tab pos="2854325" algn="l"/>
                <a:tab pos="3713163" algn="l"/>
              </a:tabLst>
              <a:defRPr sz="2400">
                <a:solidFill>
                  <a:schemeClr val="tx1"/>
                </a:solidFill>
                <a:latin typeface="Times New Roman" charset="0"/>
                <a:ea typeface="ＭＳ Ｐゴシック" charset="0"/>
              </a:defRPr>
            </a:lvl4pPr>
            <a:lvl5pPr>
              <a:tabLst>
                <a:tab pos="457200" algn="l"/>
                <a:tab pos="2854325" algn="l"/>
                <a:tab pos="3713163"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4325" algn="l"/>
                <a:tab pos="3713163"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4325" algn="l"/>
                <a:tab pos="3713163"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4325" algn="l"/>
                <a:tab pos="3713163"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4325" algn="l"/>
                <a:tab pos="3713163" algn="l"/>
              </a:tabLst>
              <a:defRPr sz="2400">
                <a:solidFill>
                  <a:schemeClr val="tx1"/>
                </a:solidFill>
                <a:latin typeface="Times New Roman" charset="0"/>
                <a:ea typeface="ＭＳ Ｐゴシック" charset="0"/>
              </a:defRPr>
            </a:lvl9pPr>
          </a:lstStyle>
          <a:p>
            <a:r>
              <a:rPr lang="en-US" sz="1800" b="1" dirty="0" err="1">
                <a:solidFill>
                  <a:srgbClr val="0000FF"/>
                </a:solidFill>
                <a:latin typeface="Courier New" charset="0"/>
              </a:rPr>
              <a:t>WinProc</a:t>
            </a:r>
            <a:r>
              <a:rPr lang="en-US" sz="1800" b="1" dirty="0">
                <a:solidFill>
                  <a:srgbClr val="0000FF"/>
                </a:solidFill>
                <a:latin typeface="Courier New" charset="0"/>
              </a:rPr>
              <a:t> PROC,</a:t>
            </a:r>
          </a:p>
          <a:p>
            <a:r>
              <a:rPr lang="en-US" sz="1800" b="1" dirty="0">
                <a:solidFill>
                  <a:srgbClr val="0000FF"/>
                </a:solidFill>
                <a:latin typeface="Courier New" charset="0"/>
              </a:rPr>
              <a:t>	</a:t>
            </a:r>
            <a:r>
              <a:rPr lang="en-US" sz="1800" b="1" dirty="0" err="1">
                <a:solidFill>
                  <a:srgbClr val="0000FF"/>
                </a:solidFill>
                <a:latin typeface="Courier New" charset="0"/>
              </a:rPr>
              <a:t>hWnd:DWORD</a:t>
            </a:r>
            <a:r>
              <a:rPr lang="en-US" sz="1800" b="1" dirty="0">
                <a:solidFill>
                  <a:srgbClr val="0000FF"/>
                </a:solidFill>
                <a:latin typeface="Courier New" charset="0"/>
              </a:rPr>
              <a:t>,	; handle to the window</a:t>
            </a:r>
          </a:p>
          <a:p>
            <a:r>
              <a:rPr lang="en-US" sz="1800" b="1" dirty="0">
                <a:solidFill>
                  <a:srgbClr val="0000FF"/>
                </a:solidFill>
                <a:latin typeface="Courier New" charset="0"/>
              </a:rPr>
              <a:t>	</a:t>
            </a:r>
            <a:r>
              <a:rPr lang="en-US" sz="1800" b="1" dirty="0" err="1">
                <a:solidFill>
                  <a:srgbClr val="0000FF"/>
                </a:solidFill>
                <a:latin typeface="Courier New" charset="0"/>
              </a:rPr>
              <a:t>localMsg:DWORD</a:t>
            </a:r>
            <a:r>
              <a:rPr lang="en-US" sz="1800" b="1" dirty="0">
                <a:solidFill>
                  <a:srgbClr val="0000FF"/>
                </a:solidFill>
                <a:latin typeface="Courier New" charset="0"/>
              </a:rPr>
              <a:t>, 	; message ID</a:t>
            </a:r>
          </a:p>
          <a:p>
            <a:r>
              <a:rPr lang="en-US" sz="1800" b="1" dirty="0">
                <a:solidFill>
                  <a:srgbClr val="0000FF"/>
                </a:solidFill>
                <a:latin typeface="Courier New" charset="0"/>
              </a:rPr>
              <a:t>	</a:t>
            </a:r>
            <a:r>
              <a:rPr lang="en-US" sz="1800" b="1" dirty="0" err="1">
                <a:solidFill>
                  <a:srgbClr val="0000FF"/>
                </a:solidFill>
                <a:latin typeface="Courier New" charset="0"/>
              </a:rPr>
              <a:t>wParam:DWORD</a:t>
            </a:r>
            <a:r>
              <a:rPr lang="en-US" sz="1800" b="1" dirty="0">
                <a:solidFill>
                  <a:srgbClr val="0000FF"/>
                </a:solidFill>
                <a:latin typeface="Courier New" charset="0"/>
              </a:rPr>
              <a:t>, 	; parameter 1 (varies)</a:t>
            </a:r>
          </a:p>
          <a:p>
            <a:r>
              <a:rPr lang="en-US" sz="1800" b="1" dirty="0">
                <a:solidFill>
                  <a:srgbClr val="0000FF"/>
                </a:solidFill>
                <a:latin typeface="Courier New" charset="0"/>
              </a:rPr>
              <a:t>	</a:t>
            </a:r>
            <a:r>
              <a:rPr lang="en-US" sz="1800" b="1" dirty="0" err="1">
                <a:solidFill>
                  <a:srgbClr val="0000FF"/>
                </a:solidFill>
                <a:latin typeface="Courier New" charset="0"/>
              </a:rPr>
              <a:t>lParam:DWORD</a:t>
            </a:r>
            <a:r>
              <a:rPr lang="en-US" sz="1800" b="1" dirty="0">
                <a:solidFill>
                  <a:srgbClr val="0000FF"/>
                </a:solidFill>
                <a:latin typeface="Courier New" charset="0"/>
              </a:rPr>
              <a:t>	; parameter 2 (varies)</a:t>
            </a:r>
          </a:p>
        </p:txBody>
      </p:sp>
      <p:sp>
        <p:nvSpPr>
          <p:cNvPr id="133125" name="Text Box 5"/>
          <p:cNvSpPr txBox="1">
            <a:spLocks noChangeArrowheads="1"/>
          </p:cNvSpPr>
          <p:nvPr/>
        </p:nvSpPr>
        <p:spPr bwMode="auto">
          <a:xfrm>
            <a:off x="685800" y="5892225"/>
            <a:ext cx="82296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000">
                <a:latin typeface="Arial"/>
                <a:cs typeface="Arial"/>
              </a:rPr>
              <a:t>(Contents of wParam and lParam vary, depending on the message.)</a:t>
            </a:r>
          </a:p>
        </p:txBody>
      </p:sp>
    </p:spTree>
    <p:extLst>
      <p:ext uri="{BB962C8B-B14F-4D97-AF65-F5344CB8AC3E}">
        <p14:creationId xmlns:p14="http://schemas.microsoft.com/office/powerpoint/2010/main" xmlns="" val="1625719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125"/>
                                        </p:tgtEl>
                                        <p:attrNameLst>
                                          <p:attrName>style.visibility</p:attrName>
                                        </p:attrNameLst>
                                      </p:cBhvr>
                                      <p:to>
                                        <p:strVal val="visible"/>
                                      </p:to>
                                    </p:set>
                                    <p:animEffect transition="in" filter="box(in)">
                                      <p:cBhvr>
                                        <p:cTn id="7" dur="500"/>
                                        <p:tgtEl>
                                          <p:spTgt spid="133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Sample WinProc Messages</a:t>
            </a:r>
          </a:p>
        </p:txBody>
      </p:sp>
      <p:sp>
        <p:nvSpPr>
          <p:cNvPr id="134147" name="Rectangle 3"/>
          <p:cNvSpPr>
            <a:spLocks noGrp="1" noChangeArrowheads="1"/>
          </p:cNvSpPr>
          <p:nvPr>
            <p:ph type="body" idx="1"/>
          </p:nvPr>
        </p:nvSpPr>
        <p:spPr>
          <a:xfrm>
            <a:off x="533400" y="1219200"/>
            <a:ext cx="7772400" cy="4800600"/>
          </a:xfrm>
        </p:spPr>
        <p:txBody>
          <a:bodyPr/>
          <a:lstStyle/>
          <a:p>
            <a:pPr>
              <a:spcBef>
                <a:spcPts val="2000"/>
              </a:spcBef>
            </a:pPr>
            <a:r>
              <a:rPr lang="en-US" dirty="0"/>
              <a:t>In the example program from this chapter, the </a:t>
            </a:r>
            <a:r>
              <a:rPr lang="en-US" dirty="0" err="1"/>
              <a:t>WinProc</a:t>
            </a:r>
            <a:r>
              <a:rPr lang="en-US" dirty="0"/>
              <a:t> procedure handles three specific messages:</a:t>
            </a:r>
          </a:p>
          <a:p>
            <a:pPr lvl="1">
              <a:spcBef>
                <a:spcPts val="2000"/>
              </a:spcBef>
            </a:pPr>
            <a:r>
              <a:rPr lang="en-US" b="1" dirty="0">
                <a:solidFill>
                  <a:srgbClr val="0000FF"/>
                </a:solidFill>
              </a:rPr>
              <a:t>WM_LBUTTONDOWN</a:t>
            </a:r>
            <a:r>
              <a:rPr lang="en-US" dirty="0"/>
              <a:t>, generated when the user presses the left mouse button </a:t>
            </a:r>
          </a:p>
          <a:p>
            <a:pPr lvl="1">
              <a:spcBef>
                <a:spcPts val="2000"/>
              </a:spcBef>
            </a:pPr>
            <a:r>
              <a:rPr lang="en-US" b="1" dirty="0">
                <a:solidFill>
                  <a:srgbClr val="0000FF"/>
                </a:solidFill>
              </a:rPr>
              <a:t>WM_CREATE</a:t>
            </a:r>
            <a:r>
              <a:rPr lang="en-US" dirty="0"/>
              <a:t>, indicates that the main window was just created </a:t>
            </a:r>
          </a:p>
          <a:p>
            <a:pPr lvl="1">
              <a:spcBef>
                <a:spcPts val="2000"/>
              </a:spcBef>
            </a:pPr>
            <a:r>
              <a:rPr lang="en-US" b="1" dirty="0">
                <a:solidFill>
                  <a:srgbClr val="0000FF"/>
                </a:solidFill>
              </a:rPr>
              <a:t>WM_CLOSE</a:t>
            </a:r>
            <a:r>
              <a:rPr lang="en-US" dirty="0"/>
              <a:t>, indicates that the application</a:t>
            </a:r>
            <a:r>
              <a:rPr lang="ja-JP" altLang="en-US" dirty="0"/>
              <a:t>’</a:t>
            </a:r>
            <a:r>
              <a:rPr lang="en-US" dirty="0"/>
              <a:t>s main window is about to close</a:t>
            </a:r>
          </a:p>
        </p:txBody>
      </p:sp>
      <p:sp>
        <p:nvSpPr>
          <p:cNvPr id="134148" name="Text Box 4"/>
          <p:cNvSpPr txBox="1">
            <a:spLocks noChangeArrowheads="1"/>
          </p:cNvSpPr>
          <p:nvPr/>
        </p:nvSpPr>
        <p:spPr bwMode="auto">
          <a:xfrm>
            <a:off x="990600" y="4876800"/>
            <a:ext cx="7086600"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b="1" dirty="0">
                <a:latin typeface="Arial"/>
                <a:cs typeface="Arial"/>
              </a:rPr>
              <a:t>(many other messages are possible)</a:t>
            </a:r>
          </a:p>
        </p:txBody>
      </p:sp>
    </p:spTree>
    <p:extLst>
      <p:ext uri="{BB962C8B-B14F-4D97-AF65-F5344CB8AC3E}">
        <p14:creationId xmlns:p14="http://schemas.microsoft.com/office/powerpoint/2010/main" xmlns="" val="35466107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t>Message Loop</a:t>
            </a:r>
          </a:p>
        </p:txBody>
      </p:sp>
      <p:sp>
        <p:nvSpPr>
          <p:cNvPr id="137219" name="Text Box 3"/>
          <p:cNvSpPr txBox="1">
            <a:spLocks noChangeArrowheads="1"/>
          </p:cNvSpPr>
          <p:nvPr/>
        </p:nvSpPr>
        <p:spPr bwMode="auto">
          <a:xfrm>
            <a:off x="990600" y="2057400"/>
            <a:ext cx="7620000" cy="3886200"/>
          </a:xfrm>
          <a:prstGeom prst="rect">
            <a:avLst/>
          </a:prstGeom>
          <a:solidFill>
            <a:srgbClr val="FFFFFF"/>
          </a:solidFill>
          <a:ln>
            <a:solidFill>
              <a:srgbClr val="000000"/>
            </a:solidFill>
          </a:ln>
          <a:effectLs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1800" b="1" dirty="0" err="1">
                <a:latin typeface="Courier New" charset="0"/>
              </a:rPr>
              <a:t>Message_Loop</a:t>
            </a:r>
            <a:r>
              <a:rPr lang="en-US" sz="1800" b="1" dirty="0">
                <a:latin typeface="Courier New" charset="0"/>
              </a:rPr>
              <a:t>:</a:t>
            </a:r>
          </a:p>
          <a:p>
            <a:r>
              <a:rPr lang="en-US" sz="1800" b="1" dirty="0">
                <a:latin typeface="Courier New" charset="0"/>
              </a:rPr>
              <a:t>	; Get next message from the queue.</a:t>
            </a:r>
          </a:p>
          <a:p>
            <a:r>
              <a:rPr lang="en-US" sz="1800" b="1" dirty="0">
                <a:latin typeface="Courier New" charset="0"/>
              </a:rPr>
              <a:t>	INVOKE </a:t>
            </a:r>
            <a:r>
              <a:rPr lang="en-US" sz="1800" b="1" dirty="0" err="1">
                <a:latin typeface="Courier New" charset="0"/>
              </a:rPr>
              <a:t>GetMessage</a:t>
            </a:r>
            <a:r>
              <a:rPr lang="en-US" sz="1800" b="1" dirty="0">
                <a:latin typeface="Courier New" charset="0"/>
              </a:rPr>
              <a:t>, ADDR </a:t>
            </a:r>
            <a:r>
              <a:rPr lang="en-US" sz="1800" b="1" dirty="0" err="1">
                <a:latin typeface="Courier New" charset="0"/>
              </a:rPr>
              <a:t>msg</a:t>
            </a:r>
            <a:r>
              <a:rPr lang="en-US" sz="1800" b="1" dirty="0">
                <a:latin typeface="Courier New" charset="0"/>
              </a:rPr>
              <a:t>, NULL,NULL,NULL</a:t>
            </a:r>
          </a:p>
          <a:p>
            <a:endParaRPr lang="en-US" sz="1800" b="1" dirty="0">
              <a:latin typeface="Courier New" charset="0"/>
            </a:endParaRPr>
          </a:p>
          <a:p>
            <a:r>
              <a:rPr lang="en-US" sz="1800" b="1" dirty="0">
                <a:latin typeface="Courier New" charset="0"/>
              </a:rPr>
              <a:t>	; Quit if no more messages.</a:t>
            </a:r>
          </a:p>
          <a:p>
            <a:r>
              <a:rPr lang="en-US" sz="1800" b="1" dirty="0">
                <a:latin typeface="Courier New" charset="0"/>
              </a:rPr>
              <a:t>	.IF </a:t>
            </a:r>
            <a:r>
              <a:rPr lang="en-US" sz="1800" b="1" dirty="0" err="1">
                <a:latin typeface="Courier New" charset="0"/>
              </a:rPr>
              <a:t>eax</a:t>
            </a:r>
            <a:r>
              <a:rPr lang="en-US" sz="1800" b="1" dirty="0">
                <a:latin typeface="Courier New" charset="0"/>
              </a:rPr>
              <a:t> == 0</a:t>
            </a:r>
          </a:p>
          <a:p>
            <a:r>
              <a:rPr lang="en-US" sz="1800" b="1" dirty="0">
                <a:latin typeface="Courier New" charset="0"/>
              </a:rPr>
              <a:t>	  </a:t>
            </a:r>
            <a:r>
              <a:rPr lang="en-US" sz="1800" b="1" dirty="0" err="1">
                <a:latin typeface="Courier New" charset="0"/>
              </a:rPr>
              <a:t>jmp</a:t>
            </a:r>
            <a:r>
              <a:rPr lang="en-US" sz="1800" b="1" dirty="0">
                <a:latin typeface="Courier New" charset="0"/>
              </a:rPr>
              <a:t> </a:t>
            </a:r>
            <a:r>
              <a:rPr lang="en-US" sz="1800" b="1" dirty="0" err="1">
                <a:latin typeface="Courier New" charset="0"/>
              </a:rPr>
              <a:t>Exit_Program</a:t>
            </a:r>
            <a:endParaRPr lang="en-US" sz="1800" b="1" dirty="0">
              <a:latin typeface="Courier New" charset="0"/>
            </a:endParaRPr>
          </a:p>
          <a:p>
            <a:r>
              <a:rPr lang="en-US" sz="1800" b="1" dirty="0">
                <a:latin typeface="Courier New" charset="0"/>
              </a:rPr>
              <a:t>	.ENDIF</a:t>
            </a:r>
          </a:p>
          <a:p>
            <a:endParaRPr lang="en-US" sz="1800" b="1" dirty="0">
              <a:latin typeface="Courier New" charset="0"/>
            </a:endParaRPr>
          </a:p>
          <a:p>
            <a:r>
              <a:rPr lang="en-US" sz="1800" b="1" dirty="0">
                <a:latin typeface="Courier New" charset="0"/>
              </a:rPr>
              <a:t>	; Relay the message to the program's </a:t>
            </a:r>
            <a:r>
              <a:rPr lang="en-US" sz="1800" b="1" dirty="0" err="1">
                <a:latin typeface="Courier New" charset="0"/>
              </a:rPr>
              <a:t>WinProc</a:t>
            </a:r>
            <a:r>
              <a:rPr lang="en-US" sz="1800" b="1" dirty="0">
                <a:latin typeface="Courier New" charset="0"/>
              </a:rPr>
              <a:t>.</a:t>
            </a:r>
          </a:p>
          <a:p>
            <a:r>
              <a:rPr lang="en-US" sz="1800" b="1" dirty="0">
                <a:latin typeface="Courier New" charset="0"/>
              </a:rPr>
              <a:t>	INVOKE </a:t>
            </a:r>
            <a:r>
              <a:rPr lang="en-US" sz="1800" b="1" dirty="0" err="1">
                <a:latin typeface="Courier New" charset="0"/>
              </a:rPr>
              <a:t>DispatchMessage</a:t>
            </a:r>
            <a:r>
              <a:rPr lang="en-US" sz="1800" b="1" dirty="0">
                <a:latin typeface="Courier New" charset="0"/>
              </a:rPr>
              <a:t>, ADDR </a:t>
            </a:r>
            <a:r>
              <a:rPr lang="en-US" sz="1800" b="1" dirty="0" err="1">
                <a:latin typeface="Courier New" charset="0"/>
              </a:rPr>
              <a:t>msg</a:t>
            </a:r>
            <a:endParaRPr lang="en-US" sz="1800" b="1" dirty="0">
              <a:latin typeface="Courier New" charset="0"/>
            </a:endParaRPr>
          </a:p>
          <a:p>
            <a:endParaRPr lang="en-US" sz="1800" b="1" dirty="0">
              <a:latin typeface="Courier New" charset="0"/>
            </a:endParaRPr>
          </a:p>
          <a:p>
            <a:r>
              <a:rPr lang="en-US" sz="1800" b="1" dirty="0">
                <a:latin typeface="Courier New" charset="0"/>
              </a:rPr>
              <a:t>	</a:t>
            </a:r>
            <a:r>
              <a:rPr lang="en-US" sz="1800" b="1" dirty="0" err="1">
                <a:latin typeface="Courier New" charset="0"/>
              </a:rPr>
              <a:t>jmp</a:t>
            </a:r>
            <a:r>
              <a:rPr lang="en-US" sz="1800" b="1" dirty="0">
                <a:latin typeface="Courier New" charset="0"/>
              </a:rPr>
              <a:t> </a:t>
            </a:r>
            <a:r>
              <a:rPr lang="en-US" sz="1800" b="1" dirty="0" err="1">
                <a:latin typeface="Courier New" charset="0"/>
              </a:rPr>
              <a:t>Message_Loop</a:t>
            </a:r>
            <a:endParaRPr lang="en-US" sz="1800" b="1" dirty="0">
              <a:latin typeface="Courier New" charset="0"/>
            </a:endParaRPr>
          </a:p>
        </p:txBody>
      </p:sp>
      <p:sp>
        <p:nvSpPr>
          <p:cNvPr id="137220" name="Text Box 4"/>
          <p:cNvSpPr txBox="1">
            <a:spLocks noChangeArrowheads="1"/>
          </p:cNvSpPr>
          <p:nvPr/>
        </p:nvSpPr>
        <p:spPr bwMode="auto">
          <a:xfrm>
            <a:off x="304800" y="990600"/>
            <a:ext cx="8458200" cy="8925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000" dirty="0">
                <a:latin typeface="Arial"/>
                <a:cs typeface="Arial"/>
              </a:rPr>
              <a:t>In </a:t>
            </a:r>
            <a:r>
              <a:rPr lang="en-US" sz="2000" b="1" dirty="0" err="1">
                <a:solidFill>
                  <a:srgbClr val="0000FF"/>
                </a:solidFill>
                <a:latin typeface="Arial"/>
                <a:cs typeface="Arial"/>
              </a:rPr>
              <a:t>WinMain</a:t>
            </a:r>
            <a:r>
              <a:rPr lang="en-US" sz="2000" dirty="0">
                <a:latin typeface="Arial"/>
                <a:cs typeface="Arial"/>
              </a:rPr>
              <a:t>, the </a:t>
            </a:r>
            <a:r>
              <a:rPr lang="en-US" sz="2000" b="1" dirty="0">
                <a:solidFill>
                  <a:srgbClr val="0000FF"/>
                </a:solidFill>
                <a:latin typeface="Arial"/>
                <a:cs typeface="Arial"/>
              </a:rPr>
              <a:t>message loop </a:t>
            </a:r>
            <a:r>
              <a:rPr lang="en-US" sz="2000" dirty="0">
                <a:latin typeface="Arial"/>
                <a:cs typeface="Arial"/>
              </a:rPr>
              <a:t>receives and dispatches (relays) messages:</a:t>
            </a:r>
          </a:p>
        </p:txBody>
      </p:sp>
    </p:spTree>
    <p:extLst>
      <p:ext uri="{BB962C8B-B14F-4D97-AF65-F5344CB8AC3E}">
        <p14:creationId xmlns:p14="http://schemas.microsoft.com/office/powerpoint/2010/main" xmlns="" val="979829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Processing Messages</a:t>
            </a:r>
          </a:p>
        </p:txBody>
      </p:sp>
      <p:sp>
        <p:nvSpPr>
          <p:cNvPr id="138243" name="Text Box 3"/>
          <p:cNvSpPr txBox="1">
            <a:spLocks noChangeArrowheads="1"/>
          </p:cNvSpPr>
          <p:nvPr/>
        </p:nvSpPr>
        <p:spPr bwMode="auto">
          <a:xfrm>
            <a:off x="609600" y="1905000"/>
            <a:ext cx="7772400" cy="4572000"/>
          </a:xfrm>
          <a:prstGeom prst="rect">
            <a:avLst/>
          </a:prstGeom>
          <a:noFill/>
          <a:ln>
            <a:solidFill>
              <a:srgbClr val="000000"/>
            </a:solidFill>
          </a:ln>
          <a:effec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80000"/>
              </a:lnSpc>
              <a:spcBef>
                <a:spcPct val="50000"/>
              </a:spcBef>
            </a:pPr>
            <a:r>
              <a:rPr lang="en-US" sz="1800" b="1" dirty="0" err="1">
                <a:latin typeface="Courier New" charset="0"/>
              </a:rPr>
              <a:t>WinProc</a:t>
            </a:r>
            <a:r>
              <a:rPr lang="en-US" sz="1800" b="1" dirty="0">
                <a:latin typeface="Courier New" charset="0"/>
              </a:rPr>
              <a:t> PROC, </a:t>
            </a:r>
            <a:r>
              <a:rPr lang="en-US" sz="1800" b="1" dirty="0" err="1">
                <a:latin typeface="Courier New" charset="0"/>
              </a:rPr>
              <a:t>hWnd:DWORD</a:t>
            </a:r>
            <a:r>
              <a:rPr lang="en-US" sz="1800" b="1" dirty="0">
                <a:latin typeface="Courier New" charset="0"/>
              </a:rPr>
              <a:t>, </a:t>
            </a:r>
            <a:r>
              <a:rPr lang="en-US" sz="1800" b="1" dirty="0" err="1">
                <a:latin typeface="Courier New" charset="0"/>
              </a:rPr>
              <a:t>localMsg:DWORD</a:t>
            </a:r>
            <a:r>
              <a:rPr lang="en-US" sz="1800" b="1" dirty="0">
                <a:latin typeface="Courier New" charset="0"/>
              </a:rPr>
              <a:t>, </a:t>
            </a:r>
          </a:p>
          <a:p>
            <a:pPr>
              <a:lnSpc>
                <a:spcPct val="80000"/>
              </a:lnSpc>
              <a:spcBef>
                <a:spcPct val="50000"/>
              </a:spcBef>
            </a:pPr>
            <a:r>
              <a:rPr lang="en-US" sz="1800" b="1" dirty="0">
                <a:latin typeface="Courier New" charset="0"/>
              </a:rPr>
              <a:t>	</a:t>
            </a:r>
            <a:r>
              <a:rPr lang="en-US" sz="1800" b="1" dirty="0" err="1">
                <a:latin typeface="Courier New" charset="0"/>
              </a:rPr>
              <a:t>wParam:DWORD</a:t>
            </a:r>
            <a:r>
              <a:rPr lang="en-US" sz="1800" b="1" dirty="0">
                <a:latin typeface="Courier New" charset="0"/>
              </a:rPr>
              <a:t>, </a:t>
            </a:r>
            <a:r>
              <a:rPr lang="en-US" sz="1800" b="1" dirty="0" err="1">
                <a:latin typeface="Courier New" charset="0"/>
              </a:rPr>
              <a:t>lParam:DWORD</a:t>
            </a:r>
            <a:endParaRPr lang="en-US" sz="1800" b="1" dirty="0">
              <a:latin typeface="Courier New" charset="0"/>
            </a:endParaRPr>
          </a:p>
          <a:p>
            <a:pPr>
              <a:lnSpc>
                <a:spcPct val="8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eax</a:t>
            </a:r>
            <a:r>
              <a:rPr lang="en-US" sz="1800" b="1" dirty="0">
                <a:latin typeface="Courier New" charset="0"/>
              </a:rPr>
              <a:t>, </a:t>
            </a:r>
            <a:r>
              <a:rPr lang="en-US" sz="1800" b="1" dirty="0" err="1">
                <a:latin typeface="Courier New" charset="0"/>
              </a:rPr>
              <a:t>localMsg</a:t>
            </a:r>
            <a:endParaRPr lang="en-US" sz="1800" b="1" dirty="0">
              <a:latin typeface="Courier New" charset="0"/>
            </a:endParaRPr>
          </a:p>
          <a:p>
            <a:pPr>
              <a:lnSpc>
                <a:spcPct val="80000"/>
              </a:lnSpc>
              <a:spcBef>
                <a:spcPct val="50000"/>
              </a:spcBef>
            </a:pPr>
            <a:r>
              <a:rPr lang="en-US" sz="1800" b="1" dirty="0">
                <a:latin typeface="Courier New" charset="0"/>
              </a:rPr>
              <a:t>	.IF </a:t>
            </a:r>
            <a:r>
              <a:rPr lang="en-US" sz="1800" b="1" dirty="0" err="1">
                <a:latin typeface="Courier New" charset="0"/>
              </a:rPr>
              <a:t>eax</a:t>
            </a:r>
            <a:r>
              <a:rPr lang="en-US" sz="1800" b="1" dirty="0">
                <a:latin typeface="Courier New" charset="0"/>
              </a:rPr>
              <a:t> == WM_LBUTTONDOWN		; mouse button?</a:t>
            </a:r>
          </a:p>
          <a:p>
            <a:pPr>
              <a:lnSpc>
                <a:spcPct val="80000"/>
              </a:lnSpc>
              <a:spcBef>
                <a:spcPct val="50000"/>
              </a:spcBef>
            </a:pPr>
            <a:r>
              <a:rPr lang="en-US" sz="1800" b="1" dirty="0">
                <a:latin typeface="Courier New" charset="0"/>
              </a:rPr>
              <a:t>	  INVOKE MessageBox, </a:t>
            </a:r>
            <a:r>
              <a:rPr lang="en-US" sz="1800" b="1" dirty="0" err="1">
                <a:latin typeface="Courier New" charset="0"/>
              </a:rPr>
              <a:t>hWnd</a:t>
            </a:r>
            <a:r>
              <a:rPr lang="en-US" sz="1800" b="1" dirty="0">
                <a:latin typeface="Courier New" charset="0"/>
              </a:rPr>
              <a:t>, ADDR </a:t>
            </a:r>
            <a:r>
              <a:rPr lang="en-US" sz="1800" b="1" dirty="0" err="1">
                <a:latin typeface="Courier New" charset="0"/>
              </a:rPr>
              <a:t>PopupText</a:t>
            </a:r>
            <a:r>
              <a:rPr lang="en-US" sz="1800" b="1" dirty="0">
                <a:latin typeface="Courier New" charset="0"/>
              </a:rPr>
              <a:t>,</a:t>
            </a:r>
          </a:p>
          <a:p>
            <a:pPr>
              <a:lnSpc>
                <a:spcPct val="80000"/>
              </a:lnSpc>
              <a:spcBef>
                <a:spcPct val="50000"/>
              </a:spcBef>
            </a:pPr>
            <a:r>
              <a:rPr lang="en-US" sz="1800" b="1" dirty="0">
                <a:latin typeface="Courier New" charset="0"/>
              </a:rPr>
              <a:t>	         ADDR </a:t>
            </a:r>
            <a:r>
              <a:rPr lang="en-US" sz="1800" b="1" dirty="0" err="1">
                <a:latin typeface="Courier New" charset="0"/>
              </a:rPr>
              <a:t>PopupTitle</a:t>
            </a:r>
            <a:r>
              <a:rPr lang="en-US" sz="1800" b="1" dirty="0">
                <a:latin typeface="Courier New" charset="0"/>
              </a:rPr>
              <a:t>, MB_OK</a:t>
            </a:r>
          </a:p>
          <a:p>
            <a:pPr>
              <a:lnSpc>
                <a:spcPct val="80000"/>
              </a:lnSpc>
              <a:spcBef>
                <a:spcPct val="50000"/>
              </a:spcBef>
            </a:pPr>
            <a:r>
              <a:rPr lang="en-US" sz="1800" b="1" dirty="0">
                <a:latin typeface="Courier New" charset="0"/>
              </a:rPr>
              <a:t>	  </a:t>
            </a:r>
            <a:r>
              <a:rPr lang="en-US" sz="1800" b="1" dirty="0" err="1">
                <a:latin typeface="Courier New" charset="0"/>
              </a:rPr>
              <a:t>jmp</a:t>
            </a:r>
            <a:r>
              <a:rPr lang="en-US" sz="1800" b="1" dirty="0">
                <a:latin typeface="Courier New" charset="0"/>
              </a:rPr>
              <a:t> </a:t>
            </a:r>
            <a:r>
              <a:rPr lang="en-US" sz="1800" b="1" dirty="0" err="1">
                <a:latin typeface="Courier New" charset="0"/>
              </a:rPr>
              <a:t>WinProcExit</a:t>
            </a:r>
            <a:endParaRPr lang="en-US" sz="1800" b="1" dirty="0">
              <a:latin typeface="Courier New" charset="0"/>
            </a:endParaRPr>
          </a:p>
          <a:p>
            <a:pPr>
              <a:lnSpc>
                <a:spcPct val="80000"/>
              </a:lnSpc>
              <a:spcBef>
                <a:spcPct val="50000"/>
              </a:spcBef>
            </a:pPr>
            <a:r>
              <a:rPr lang="en-US" sz="1800" b="1" dirty="0">
                <a:latin typeface="Courier New" charset="0"/>
              </a:rPr>
              <a:t>	.ELSEIF </a:t>
            </a:r>
            <a:r>
              <a:rPr lang="en-US" sz="1800" b="1" dirty="0" err="1">
                <a:latin typeface="Courier New" charset="0"/>
              </a:rPr>
              <a:t>eax</a:t>
            </a:r>
            <a:r>
              <a:rPr lang="en-US" sz="1800" b="1" dirty="0">
                <a:latin typeface="Courier New" charset="0"/>
              </a:rPr>
              <a:t> == WM_CREATE		; create window?</a:t>
            </a:r>
          </a:p>
          <a:p>
            <a:pPr>
              <a:lnSpc>
                <a:spcPct val="80000"/>
              </a:lnSpc>
              <a:spcBef>
                <a:spcPct val="50000"/>
              </a:spcBef>
            </a:pPr>
            <a:r>
              <a:rPr lang="en-US" sz="1800" b="1" dirty="0">
                <a:latin typeface="Courier New" charset="0"/>
              </a:rPr>
              <a:t>	  INVOKE MessageBox, </a:t>
            </a:r>
            <a:r>
              <a:rPr lang="en-US" sz="1800" b="1" dirty="0" err="1">
                <a:latin typeface="Courier New" charset="0"/>
              </a:rPr>
              <a:t>hWnd</a:t>
            </a:r>
            <a:r>
              <a:rPr lang="en-US" sz="1800" b="1" dirty="0">
                <a:latin typeface="Courier New" charset="0"/>
              </a:rPr>
              <a:t>, ADDR </a:t>
            </a:r>
            <a:r>
              <a:rPr lang="en-US" sz="1800" b="1" dirty="0" err="1">
                <a:latin typeface="Courier New" charset="0"/>
              </a:rPr>
              <a:t>AppLoadMsgText</a:t>
            </a:r>
            <a:r>
              <a:rPr lang="en-US" sz="1800" b="1" dirty="0">
                <a:latin typeface="Courier New" charset="0"/>
              </a:rPr>
              <a:t>,</a:t>
            </a:r>
          </a:p>
          <a:p>
            <a:pPr>
              <a:lnSpc>
                <a:spcPct val="80000"/>
              </a:lnSpc>
              <a:spcBef>
                <a:spcPct val="50000"/>
              </a:spcBef>
            </a:pPr>
            <a:r>
              <a:rPr lang="en-US" sz="1800" b="1" dirty="0">
                <a:latin typeface="Courier New" charset="0"/>
              </a:rPr>
              <a:t>	         ADDR </a:t>
            </a:r>
            <a:r>
              <a:rPr lang="en-US" sz="1800" b="1" dirty="0" err="1">
                <a:latin typeface="Courier New" charset="0"/>
              </a:rPr>
              <a:t>AppLoadMsgTitle</a:t>
            </a:r>
            <a:r>
              <a:rPr lang="en-US" sz="1800" b="1" dirty="0">
                <a:latin typeface="Courier New" charset="0"/>
              </a:rPr>
              <a:t>, MB_OK</a:t>
            </a:r>
          </a:p>
          <a:p>
            <a:pPr>
              <a:lnSpc>
                <a:spcPct val="80000"/>
              </a:lnSpc>
              <a:spcBef>
                <a:spcPct val="50000"/>
              </a:spcBef>
            </a:pPr>
            <a:r>
              <a:rPr lang="en-US" sz="1800" b="1" dirty="0">
                <a:latin typeface="Courier New" charset="0"/>
              </a:rPr>
              <a:t>	  </a:t>
            </a:r>
            <a:r>
              <a:rPr lang="en-US" sz="1800" b="1" dirty="0" err="1">
                <a:latin typeface="Courier New" charset="0"/>
              </a:rPr>
              <a:t>jmp</a:t>
            </a:r>
            <a:r>
              <a:rPr lang="en-US" sz="1800" b="1" dirty="0">
                <a:latin typeface="Courier New" charset="0"/>
              </a:rPr>
              <a:t> </a:t>
            </a:r>
            <a:r>
              <a:rPr lang="en-US" sz="1800" b="1" dirty="0" err="1">
                <a:latin typeface="Courier New" charset="0"/>
              </a:rPr>
              <a:t>WinProcExit</a:t>
            </a:r>
            <a:endParaRPr lang="en-US" sz="1800" b="1" dirty="0">
              <a:latin typeface="Courier New" charset="0"/>
            </a:endParaRPr>
          </a:p>
          <a:p>
            <a:pPr>
              <a:lnSpc>
                <a:spcPct val="80000"/>
              </a:lnSpc>
              <a:spcBef>
                <a:spcPct val="50000"/>
              </a:spcBef>
            </a:pPr>
            <a:r>
              <a:rPr lang="en-US" sz="1800" b="1" dirty="0">
                <a:latin typeface="Courier New" charset="0"/>
              </a:rPr>
              <a:t>	(etc.)</a:t>
            </a:r>
          </a:p>
        </p:txBody>
      </p:sp>
      <p:sp>
        <p:nvSpPr>
          <p:cNvPr id="138244" name="Text Box 4"/>
          <p:cNvSpPr txBox="1">
            <a:spLocks noChangeArrowheads="1"/>
          </p:cNvSpPr>
          <p:nvPr/>
        </p:nvSpPr>
        <p:spPr bwMode="auto">
          <a:xfrm>
            <a:off x="533400" y="914400"/>
            <a:ext cx="79248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dirty="0" err="1">
                <a:latin typeface="Arial"/>
                <a:cs typeface="Arial"/>
              </a:rPr>
              <a:t>WinProc</a:t>
            </a:r>
            <a:r>
              <a:rPr lang="en-US" sz="2400" dirty="0">
                <a:latin typeface="Arial"/>
                <a:cs typeface="Arial"/>
              </a:rPr>
              <a:t> receives each message and decides what to do with it:</a:t>
            </a:r>
          </a:p>
        </p:txBody>
      </p:sp>
    </p:spTree>
    <p:extLst>
      <p:ext uri="{BB962C8B-B14F-4D97-AF65-F5344CB8AC3E}">
        <p14:creationId xmlns:p14="http://schemas.microsoft.com/office/powerpoint/2010/main" xmlns="" val="12350066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219200"/>
            <a:ext cx="8229600" cy="5486400"/>
          </a:xfrm>
        </p:spPr>
        <p:txBody>
          <a:bodyPr>
            <a:normAutofit/>
          </a:bodyPr>
          <a:lstStyle/>
          <a:p>
            <a:pPr>
              <a:spcBef>
                <a:spcPts val="1500"/>
              </a:spcBef>
            </a:pPr>
            <a:r>
              <a:rPr lang="en-US" dirty="0"/>
              <a:t>Win32 API Functions that </a:t>
            </a:r>
            <a:r>
              <a:rPr lang="en-US" i="1" dirty="0">
                <a:solidFill>
                  <a:srgbClr val="0000FF"/>
                </a:solidFill>
              </a:rPr>
              <a:t>create</a:t>
            </a:r>
            <a:r>
              <a:rPr lang="en-US" dirty="0"/>
              <a:t>, </a:t>
            </a:r>
            <a:r>
              <a:rPr lang="en-US" i="1" dirty="0">
                <a:solidFill>
                  <a:srgbClr val="0000FF"/>
                </a:solidFill>
              </a:rPr>
              <a:t>read</a:t>
            </a:r>
            <a:r>
              <a:rPr lang="en-US" dirty="0"/>
              <a:t>, and </a:t>
            </a:r>
            <a:r>
              <a:rPr lang="en-US" i="1" dirty="0">
                <a:solidFill>
                  <a:srgbClr val="0000FF"/>
                </a:solidFill>
              </a:rPr>
              <a:t>write</a:t>
            </a:r>
            <a:r>
              <a:rPr lang="en-US" dirty="0"/>
              <a:t> to files:</a:t>
            </a:r>
          </a:p>
          <a:p>
            <a:pPr lvl="1">
              <a:spcBef>
                <a:spcPts val="1500"/>
              </a:spcBef>
            </a:pPr>
            <a:r>
              <a:rPr lang="en-US" dirty="0" err="1"/>
              <a:t>CreateFile</a:t>
            </a:r>
            <a:endParaRPr lang="en-US" dirty="0"/>
          </a:p>
          <a:p>
            <a:pPr lvl="1">
              <a:spcBef>
                <a:spcPts val="1500"/>
              </a:spcBef>
            </a:pPr>
            <a:r>
              <a:rPr lang="en-US" dirty="0"/>
              <a:t>ReadFile</a:t>
            </a:r>
          </a:p>
          <a:p>
            <a:pPr lvl="1">
              <a:spcBef>
                <a:spcPts val="1500"/>
              </a:spcBef>
            </a:pPr>
            <a:r>
              <a:rPr lang="en-US" dirty="0"/>
              <a:t>WriteFile</a:t>
            </a:r>
          </a:p>
          <a:p>
            <a:pPr lvl="1">
              <a:spcBef>
                <a:spcPts val="1500"/>
              </a:spcBef>
            </a:pPr>
            <a:r>
              <a:rPr lang="en-US" dirty="0"/>
              <a:t>SetFilePointer</a:t>
            </a:r>
          </a:p>
          <a:p>
            <a:pPr>
              <a:spcBef>
                <a:spcPts val="1500"/>
              </a:spcBef>
            </a:pPr>
            <a:r>
              <a:rPr lang="en-US" dirty="0"/>
              <a:t>Console Window Manipulation Functions</a:t>
            </a:r>
          </a:p>
          <a:p>
            <a:pPr lvl="1">
              <a:spcBef>
                <a:spcPts val="1500"/>
              </a:spcBef>
            </a:pPr>
            <a:r>
              <a:rPr lang="en-US" dirty="0"/>
              <a:t>Screen buffer</a:t>
            </a:r>
          </a:p>
          <a:p>
            <a:pPr lvl="1">
              <a:spcBef>
                <a:spcPts val="1500"/>
              </a:spcBef>
            </a:pPr>
            <a:r>
              <a:rPr lang="en-US" dirty="0"/>
              <a:t>Console window</a:t>
            </a:r>
          </a:p>
          <a:p>
            <a:pPr lvl="1">
              <a:spcBef>
                <a:spcPts val="1500"/>
              </a:spcBef>
            </a:pPr>
            <a:r>
              <a:rPr lang="en-US" dirty="0"/>
              <a:t>Controlling the cursor</a:t>
            </a:r>
          </a:p>
          <a:p>
            <a:pPr lvl="1">
              <a:spcBef>
                <a:spcPts val="1500"/>
              </a:spcBef>
            </a:pPr>
            <a:r>
              <a:rPr lang="en-US" dirty="0"/>
              <a:t>Controlling the text </a:t>
            </a:r>
            <a:r>
              <a:rPr lang="en-US" dirty="0" smtClean="0"/>
              <a:t>color</a:t>
            </a:r>
            <a:endParaRPr lang="en-US" dirty="0"/>
          </a:p>
        </p:txBody>
      </p:sp>
    </p:spTree>
    <p:extLst>
      <p:ext uri="{BB962C8B-B14F-4D97-AF65-F5344CB8AC3E}">
        <p14:creationId xmlns:p14="http://schemas.microsoft.com/office/powerpoint/2010/main" xmlns="" val="21705185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219200"/>
            <a:ext cx="8229600" cy="5486400"/>
          </a:xfrm>
        </p:spPr>
        <p:txBody>
          <a:bodyPr>
            <a:normAutofit/>
          </a:bodyPr>
          <a:lstStyle/>
          <a:p>
            <a:pPr>
              <a:spcBef>
                <a:spcPts val="1500"/>
              </a:spcBef>
            </a:pPr>
            <a:r>
              <a:rPr lang="en-US" dirty="0"/>
              <a:t>Time and Date Functions</a:t>
            </a:r>
          </a:p>
          <a:p>
            <a:pPr lvl="1">
              <a:spcBef>
                <a:spcPts val="1500"/>
              </a:spcBef>
            </a:pPr>
            <a:r>
              <a:rPr lang="en-US" dirty="0"/>
              <a:t>GetLocalTime, </a:t>
            </a:r>
            <a:r>
              <a:rPr lang="en-US" dirty="0" err="1"/>
              <a:t>SetLocalTime</a:t>
            </a:r>
            <a:endParaRPr lang="en-US" dirty="0"/>
          </a:p>
          <a:p>
            <a:pPr lvl="1">
              <a:spcBef>
                <a:spcPts val="1500"/>
              </a:spcBef>
            </a:pPr>
            <a:r>
              <a:rPr lang="en-US" dirty="0"/>
              <a:t>GetTickCount, Sleep</a:t>
            </a:r>
          </a:p>
          <a:p>
            <a:pPr lvl="1">
              <a:spcBef>
                <a:spcPts val="1500"/>
              </a:spcBef>
            </a:pPr>
            <a:r>
              <a:rPr lang="en-US" dirty="0" err="1"/>
              <a:t>GetDateTime</a:t>
            </a:r>
            <a:endParaRPr lang="en-US" dirty="0"/>
          </a:p>
          <a:p>
            <a:pPr lvl="1">
              <a:spcBef>
                <a:spcPts val="1500"/>
              </a:spcBef>
            </a:pPr>
            <a:r>
              <a:rPr lang="en-US" dirty="0"/>
              <a:t>SYSTEMTIME Structure</a:t>
            </a:r>
          </a:p>
          <a:p>
            <a:pPr lvl="1">
              <a:spcBef>
                <a:spcPts val="1500"/>
              </a:spcBef>
            </a:pPr>
            <a:r>
              <a:rPr lang="en-US" dirty="0"/>
              <a:t>Creating a Stopwatch Timer</a:t>
            </a:r>
          </a:p>
          <a:p>
            <a:pPr>
              <a:spcBef>
                <a:spcPts val="1500"/>
              </a:spcBef>
            </a:pPr>
            <a:r>
              <a:rPr lang="en-US" dirty="0"/>
              <a:t>Graphical Window Functions</a:t>
            </a:r>
          </a:p>
          <a:p>
            <a:pPr lvl="1">
              <a:spcBef>
                <a:spcPts val="1500"/>
              </a:spcBef>
            </a:pPr>
            <a:r>
              <a:rPr lang="en-US" dirty="0"/>
              <a:t>POINT, RECT Structures</a:t>
            </a:r>
          </a:p>
          <a:p>
            <a:pPr lvl="1">
              <a:spcBef>
                <a:spcPts val="1500"/>
              </a:spcBef>
            </a:pPr>
            <a:r>
              <a:rPr lang="en-US" dirty="0" err="1"/>
              <a:t>MSGStruct</a:t>
            </a:r>
            <a:r>
              <a:rPr lang="en-US" dirty="0"/>
              <a:t>, WNDCLASS Structures</a:t>
            </a:r>
          </a:p>
          <a:p>
            <a:pPr lvl="1">
              <a:spcBef>
                <a:spcPts val="1500"/>
              </a:spcBef>
            </a:pPr>
            <a:r>
              <a:rPr lang="en-US" dirty="0"/>
              <a:t>MessageBox Function</a:t>
            </a:r>
          </a:p>
          <a:p>
            <a:pPr lvl="1">
              <a:spcBef>
                <a:spcPts val="1500"/>
              </a:spcBef>
            </a:pPr>
            <a:r>
              <a:rPr lang="en-US" dirty="0" err="1"/>
              <a:t>WinMain</a:t>
            </a:r>
            <a:r>
              <a:rPr lang="en-US" dirty="0"/>
              <a:t>, </a:t>
            </a:r>
            <a:r>
              <a:rPr lang="en-US" dirty="0" err="1"/>
              <a:t>WinProc</a:t>
            </a:r>
            <a:r>
              <a:rPr lang="en-US" dirty="0"/>
              <a:t> Procedures</a:t>
            </a:r>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36385957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a:t>
            </a:r>
            <a:r>
              <a:rPr lang="en-US" dirty="0" smtClean="0"/>
              <a:t>11</a:t>
            </a:r>
            <a:endParaRPr lang="en-US" dirty="0"/>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rgbClr val="0000FF"/>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xmlns="" val="679110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File Manipulation</a:t>
            </a:r>
          </a:p>
        </p:txBody>
      </p:sp>
      <p:sp>
        <p:nvSpPr>
          <p:cNvPr id="97283" name="Rectangle 3"/>
          <p:cNvSpPr>
            <a:spLocks noGrp="1" noChangeArrowheads="1"/>
          </p:cNvSpPr>
          <p:nvPr>
            <p:ph type="body" idx="1"/>
          </p:nvPr>
        </p:nvSpPr>
        <p:spPr>
          <a:xfrm>
            <a:off x="1066800" y="1676400"/>
            <a:ext cx="7391400" cy="4343400"/>
          </a:xfrm>
        </p:spPr>
        <p:txBody>
          <a:bodyPr>
            <a:normAutofit/>
          </a:bodyPr>
          <a:lstStyle/>
          <a:p>
            <a:pPr>
              <a:spcBef>
                <a:spcPts val="2000"/>
              </a:spcBef>
            </a:pPr>
            <a:r>
              <a:rPr lang="en-US" sz="2800" dirty="0"/>
              <a:t>Win32 API Functions that </a:t>
            </a:r>
            <a:r>
              <a:rPr lang="en-US" sz="2800" i="1" dirty="0">
                <a:solidFill>
                  <a:srgbClr val="0000FF"/>
                </a:solidFill>
              </a:rPr>
              <a:t>create</a:t>
            </a:r>
            <a:r>
              <a:rPr lang="en-US" sz="2800" dirty="0"/>
              <a:t>, </a:t>
            </a:r>
            <a:r>
              <a:rPr lang="en-US" sz="2800" i="1" dirty="0">
                <a:solidFill>
                  <a:srgbClr val="0000FF"/>
                </a:solidFill>
              </a:rPr>
              <a:t>read</a:t>
            </a:r>
            <a:r>
              <a:rPr lang="en-US" sz="2800" dirty="0"/>
              <a:t>, and </a:t>
            </a:r>
            <a:r>
              <a:rPr lang="en-US" sz="2800" i="1" dirty="0">
                <a:solidFill>
                  <a:srgbClr val="0000FF"/>
                </a:solidFill>
              </a:rPr>
              <a:t>write</a:t>
            </a:r>
            <a:r>
              <a:rPr lang="en-US" sz="2800" dirty="0"/>
              <a:t> to files:</a:t>
            </a:r>
          </a:p>
          <a:p>
            <a:pPr lvl="1">
              <a:spcBef>
                <a:spcPts val="2000"/>
              </a:spcBef>
            </a:pPr>
            <a:r>
              <a:rPr lang="en-US" sz="2400" dirty="0"/>
              <a:t>CreateFile</a:t>
            </a:r>
          </a:p>
          <a:p>
            <a:pPr lvl="1">
              <a:spcBef>
                <a:spcPts val="2000"/>
              </a:spcBef>
            </a:pPr>
            <a:r>
              <a:rPr lang="en-US" sz="2400" dirty="0"/>
              <a:t>ReadFile</a:t>
            </a:r>
          </a:p>
          <a:p>
            <a:pPr lvl="1">
              <a:spcBef>
                <a:spcPts val="2000"/>
              </a:spcBef>
            </a:pPr>
            <a:r>
              <a:rPr lang="en-US" sz="2400" dirty="0"/>
              <a:t>WriteFile</a:t>
            </a:r>
          </a:p>
          <a:p>
            <a:pPr lvl="1">
              <a:spcBef>
                <a:spcPts val="2000"/>
              </a:spcBef>
            </a:pPr>
            <a:r>
              <a:rPr lang="en-US" sz="2400" dirty="0"/>
              <a:t>SetFilePointer</a:t>
            </a:r>
          </a:p>
        </p:txBody>
      </p:sp>
    </p:spTree>
    <p:extLst>
      <p:ext uri="{BB962C8B-B14F-4D97-AF65-F5344CB8AC3E}">
        <p14:creationId xmlns:p14="http://schemas.microsoft.com/office/powerpoint/2010/main" xmlns="" val="1409305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err="1" smtClean="0"/>
              <a:t>CreateFile</a:t>
            </a:r>
            <a:r>
              <a:rPr lang="en-US" dirty="0"/>
              <a:t> </a:t>
            </a:r>
            <a:r>
              <a:rPr lang="en-US" sz="2400" dirty="0"/>
              <a:t>(1 of </a:t>
            </a:r>
            <a:r>
              <a:rPr lang="en-US" sz="2400" dirty="0" smtClean="0"/>
              <a:t>5)</a:t>
            </a:r>
            <a:endParaRPr lang="en-US" sz="2400" dirty="0"/>
          </a:p>
        </p:txBody>
      </p:sp>
      <p:sp>
        <p:nvSpPr>
          <p:cNvPr id="98307" name="Rectangle 3"/>
          <p:cNvSpPr>
            <a:spLocks noGrp="1" noChangeArrowheads="1"/>
          </p:cNvSpPr>
          <p:nvPr>
            <p:ph type="body" idx="1"/>
          </p:nvPr>
        </p:nvSpPr>
        <p:spPr>
          <a:xfrm>
            <a:off x="647700" y="990600"/>
            <a:ext cx="7924800" cy="2362200"/>
          </a:xfrm>
        </p:spPr>
        <p:txBody>
          <a:bodyPr/>
          <a:lstStyle/>
          <a:p>
            <a:pPr marL="0" indent="0">
              <a:spcBef>
                <a:spcPts val="2000"/>
              </a:spcBef>
              <a:buNone/>
            </a:pPr>
            <a:r>
              <a:rPr lang="en-US" dirty="0">
                <a:solidFill>
                  <a:srgbClr val="FF0000"/>
                </a:solidFill>
              </a:rPr>
              <a:t>CreateFile</a:t>
            </a:r>
            <a:r>
              <a:rPr lang="en-US" dirty="0"/>
              <a:t> either creates a new file or opens an existing file. If successful, it returns a handle to the open file; otherwise, it returns a special constant named INVALID_HANDLE_VALUE. </a:t>
            </a:r>
          </a:p>
          <a:p>
            <a:pPr marL="0" indent="0">
              <a:spcBef>
                <a:spcPts val="2000"/>
              </a:spcBef>
              <a:buNone/>
            </a:pPr>
            <a:r>
              <a:rPr lang="en-US" dirty="0"/>
              <a:t>Prototype:</a:t>
            </a:r>
          </a:p>
        </p:txBody>
      </p:sp>
      <p:sp>
        <p:nvSpPr>
          <p:cNvPr id="98308" name="Text Box 4"/>
          <p:cNvSpPr txBox="1">
            <a:spLocks noChangeArrowheads="1"/>
          </p:cNvSpPr>
          <p:nvPr/>
        </p:nvSpPr>
        <p:spPr bwMode="auto">
          <a:xfrm>
            <a:off x="762000" y="3309937"/>
            <a:ext cx="8153400" cy="2786063"/>
          </a:xfrm>
          <a:prstGeom prst="rect">
            <a:avLst/>
          </a:prstGeom>
          <a:noFill/>
          <a:ln w="9525">
            <a:solidFill>
              <a:srgbClr val="000000"/>
            </a:solidFill>
            <a:miter lim="800000"/>
            <a:headEnd/>
            <a:tailEnd/>
          </a:ln>
          <a:effectLst/>
          <a:extLst/>
        </p:spPr>
        <p:txBody>
          <a:bodyPr tIns="137160" bIns="137160">
            <a:spAutoFit/>
          </a:bodyPr>
          <a:lstStyle>
            <a:lvl1pPr>
              <a:tabLst>
                <a:tab pos="457200" algn="l"/>
                <a:tab pos="4064000" algn="l"/>
              </a:tabLst>
              <a:defRPr sz="2400">
                <a:solidFill>
                  <a:schemeClr val="tx1"/>
                </a:solidFill>
                <a:latin typeface="Times New Roman" charset="0"/>
                <a:ea typeface="ＭＳ Ｐゴシック" charset="0"/>
              </a:defRPr>
            </a:lvl1pPr>
            <a:lvl2pPr>
              <a:tabLst>
                <a:tab pos="457200" algn="l"/>
                <a:tab pos="4064000" algn="l"/>
              </a:tabLst>
              <a:defRPr sz="2400">
                <a:solidFill>
                  <a:schemeClr val="tx1"/>
                </a:solidFill>
                <a:latin typeface="Times New Roman" charset="0"/>
                <a:ea typeface="ＭＳ Ｐゴシック" charset="0"/>
              </a:defRPr>
            </a:lvl2pPr>
            <a:lvl3pPr>
              <a:tabLst>
                <a:tab pos="457200" algn="l"/>
                <a:tab pos="4064000" algn="l"/>
              </a:tabLst>
              <a:defRPr sz="2400">
                <a:solidFill>
                  <a:schemeClr val="tx1"/>
                </a:solidFill>
                <a:latin typeface="Times New Roman" charset="0"/>
                <a:ea typeface="ＭＳ Ｐゴシック" charset="0"/>
              </a:defRPr>
            </a:lvl3pPr>
            <a:lvl4pPr>
              <a:tabLst>
                <a:tab pos="457200" algn="l"/>
                <a:tab pos="4064000" algn="l"/>
              </a:tabLst>
              <a:defRPr sz="2400">
                <a:solidFill>
                  <a:schemeClr val="tx1"/>
                </a:solidFill>
                <a:latin typeface="Times New Roman" charset="0"/>
                <a:ea typeface="ＭＳ Ｐゴシック" charset="0"/>
              </a:defRPr>
            </a:lvl4pPr>
            <a:lvl5pPr>
              <a:tabLst>
                <a:tab pos="457200" algn="l"/>
                <a:tab pos="40640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0640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0640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0640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064000" algn="l"/>
              </a:tabLst>
              <a:defRPr sz="2400">
                <a:solidFill>
                  <a:schemeClr val="tx1"/>
                </a:solidFill>
                <a:latin typeface="Times New Roman" charset="0"/>
                <a:ea typeface="ＭＳ Ｐゴシック" charset="0"/>
              </a:defRPr>
            </a:lvl9pPr>
          </a:lstStyle>
          <a:p>
            <a:pPr>
              <a:lnSpc>
                <a:spcPct val="70000"/>
              </a:lnSpc>
              <a:spcBef>
                <a:spcPct val="50000"/>
              </a:spcBef>
            </a:pPr>
            <a:r>
              <a:rPr lang="en-US" sz="1800" b="1" dirty="0">
                <a:latin typeface="Courier New" charset="0"/>
              </a:rPr>
              <a:t>CreateFile PROTO,</a:t>
            </a:r>
          </a:p>
          <a:p>
            <a:pPr>
              <a:lnSpc>
                <a:spcPct val="70000"/>
              </a:lnSpc>
              <a:spcBef>
                <a:spcPct val="50000"/>
              </a:spcBef>
            </a:pPr>
            <a:r>
              <a:rPr lang="en-US" sz="1800" b="1" dirty="0">
                <a:latin typeface="Courier New" charset="0"/>
              </a:rPr>
              <a:t>  </a:t>
            </a:r>
            <a:r>
              <a:rPr lang="en-US" sz="1800" b="1" dirty="0" err="1">
                <a:latin typeface="Courier New" charset="0"/>
              </a:rPr>
              <a:t>pFilename:PTR</a:t>
            </a:r>
            <a:r>
              <a:rPr lang="en-US" sz="1800" b="1" dirty="0">
                <a:latin typeface="Courier New" charset="0"/>
              </a:rPr>
              <a:t> BYTE,	; </a:t>
            </a:r>
            <a:r>
              <a:rPr lang="en-US" sz="1800" b="1" dirty="0" err="1">
                <a:latin typeface="Courier New" charset="0"/>
              </a:rPr>
              <a:t>ptr</a:t>
            </a:r>
            <a:r>
              <a:rPr lang="en-US" sz="1800" b="1" dirty="0">
                <a:latin typeface="Courier New" charset="0"/>
              </a:rPr>
              <a:t> to filename</a:t>
            </a:r>
          </a:p>
          <a:p>
            <a:pPr>
              <a:lnSpc>
                <a:spcPct val="70000"/>
              </a:lnSpc>
              <a:spcBef>
                <a:spcPct val="50000"/>
              </a:spcBef>
            </a:pPr>
            <a:r>
              <a:rPr lang="en-US" sz="1800" b="1" dirty="0">
                <a:latin typeface="Courier New" charset="0"/>
              </a:rPr>
              <a:t>  </a:t>
            </a:r>
            <a:r>
              <a:rPr lang="en-US" sz="1800" b="1" dirty="0" err="1">
                <a:latin typeface="Courier New" charset="0"/>
              </a:rPr>
              <a:t>desiredAccess:DWORD</a:t>
            </a:r>
            <a:r>
              <a:rPr lang="en-US" sz="1800" b="1" dirty="0">
                <a:latin typeface="Courier New" charset="0"/>
              </a:rPr>
              <a:t>,	; access mode</a:t>
            </a:r>
          </a:p>
          <a:p>
            <a:pPr>
              <a:lnSpc>
                <a:spcPct val="70000"/>
              </a:lnSpc>
              <a:spcBef>
                <a:spcPct val="50000"/>
              </a:spcBef>
            </a:pPr>
            <a:r>
              <a:rPr lang="en-US" sz="1800" b="1" dirty="0">
                <a:latin typeface="Courier New" charset="0"/>
              </a:rPr>
              <a:t>  </a:t>
            </a:r>
            <a:r>
              <a:rPr lang="en-US" sz="1800" b="1" dirty="0" err="1">
                <a:latin typeface="Courier New" charset="0"/>
              </a:rPr>
              <a:t>shareMode:DWORD</a:t>
            </a:r>
            <a:r>
              <a:rPr lang="en-US" sz="1800" b="1" dirty="0">
                <a:latin typeface="Courier New" charset="0"/>
              </a:rPr>
              <a:t>,	; share mode</a:t>
            </a:r>
          </a:p>
          <a:p>
            <a:pPr>
              <a:lnSpc>
                <a:spcPct val="70000"/>
              </a:lnSpc>
              <a:spcBef>
                <a:spcPct val="50000"/>
              </a:spcBef>
            </a:pPr>
            <a:r>
              <a:rPr lang="en-US" sz="1800" b="1" dirty="0">
                <a:latin typeface="Courier New" charset="0"/>
              </a:rPr>
              <a:t>  </a:t>
            </a:r>
            <a:r>
              <a:rPr lang="en-US" sz="1800" b="1" dirty="0" err="1">
                <a:latin typeface="Courier New" charset="0"/>
              </a:rPr>
              <a:t>lpSecurity:DWORD</a:t>
            </a:r>
            <a:r>
              <a:rPr lang="en-US" sz="1800" b="1" dirty="0">
                <a:latin typeface="Courier New" charset="0"/>
              </a:rPr>
              <a:t>,  	; </a:t>
            </a:r>
            <a:r>
              <a:rPr lang="en-US" sz="1800" b="1" dirty="0" err="1">
                <a:latin typeface="Courier New" charset="0"/>
              </a:rPr>
              <a:t>ptr</a:t>
            </a:r>
            <a:r>
              <a:rPr lang="en-US" sz="1800" b="1" dirty="0">
                <a:latin typeface="Courier New" charset="0"/>
              </a:rPr>
              <a:t> to security </a:t>
            </a:r>
            <a:r>
              <a:rPr lang="en-US" sz="1800" b="1" dirty="0" err="1">
                <a:latin typeface="Courier New" charset="0"/>
              </a:rPr>
              <a:t>attribs</a:t>
            </a:r>
            <a:endParaRPr lang="en-US" sz="1800" b="1" dirty="0">
              <a:latin typeface="Courier New" charset="0"/>
            </a:endParaRPr>
          </a:p>
          <a:p>
            <a:pPr>
              <a:lnSpc>
                <a:spcPct val="70000"/>
              </a:lnSpc>
              <a:spcBef>
                <a:spcPct val="50000"/>
              </a:spcBef>
            </a:pPr>
            <a:r>
              <a:rPr lang="en-US" sz="1800" b="1" dirty="0">
                <a:latin typeface="Courier New" charset="0"/>
              </a:rPr>
              <a:t>  </a:t>
            </a:r>
            <a:r>
              <a:rPr lang="en-US" sz="1800" b="1" dirty="0" err="1">
                <a:latin typeface="Courier New" charset="0"/>
              </a:rPr>
              <a:t>creationDisposition:DWORD</a:t>
            </a:r>
            <a:r>
              <a:rPr lang="en-US" sz="1800" b="1" dirty="0">
                <a:latin typeface="Courier New" charset="0"/>
              </a:rPr>
              <a:t>,	; file creation options</a:t>
            </a:r>
          </a:p>
          <a:p>
            <a:pPr>
              <a:lnSpc>
                <a:spcPct val="70000"/>
              </a:lnSpc>
              <a:spcBef>
                <a:spcPct val="50000"/>
              </a:spcBef>
            </a:pPr>
            <a:r>
              <a:rPr lang="en-US" sz="1800" b="1" dirty="0">
                <a:latin typeface="Courier New" charset="0"/>
              </a:rPr>
              <a:t>  </a:t>
            </a:r>
            <a:r>
              <a:rPr lang="en-US" sz="1800" b="1" dirty="0" err="1">
                <a:latin typeface="Courier New" charset="0"/>
              </a:rPr>
              <a:t>flagsAndAttributes:DWORD</a:t>
            </a:r>
            <a:r>
              <a:rPr lang="en-US" sz="1800" b="1" dirty="0">
                <a:latin typeface="Courier New" charset="0"/>
              </a:rPr>
              <a:t>,	; file attributes</a:t>
            </a:r>
          </a:p>
          <a:p>
            <a:pPr>
              <a:lnSpc>
                <a:spcPct val="70000"/>
              </a:lnSpc>
              <a:spcBef>
                <a:spcPct val="50000"/>
              </a:spcBef>
            </a:pPr>
            <a:r>
              <a:rPr lang="en-US" sz="1800" b="1" dirty="0">
                <a:latin typeface="Courier New" charset="0"/>
              </a:rPr>
              <a:t>  </a:t>
            </a:r>
            <a:r>
              <a:rPr lang="en-US" sz="1800" b="1" dirty="0" err="1">
                <a:latin typeface="Courier New" charset="0"/>
              </a:rPr>
              <a:t>htemplate:DWORD</a:t>
            </a:r>
            <a:r>
              <a:rPr lang="en-US" sz="1800" b="1" dirty="0">
                <a:latin typeface="Courier New" charset="0"/>
              </a:rPr>
              <a:t>	; handle to template file</a:t>
            </a:r>
          </a:p>
        </p:txBody>
      </p:sp>
      <p:sp>
        <p:nvSpPr>
          <p:cNvPr id="2" name="Rectangle 1"/>
          <p:cNvSpPr/>
          <p:nvPr/>
        </p:nvSpPr>
        <p:spPr>
          <a:xfrm>
            <a:off x="762000" y="6144736"/>
            <a:ext cx="7696200" cy="369332"/>
          </a:xfrm>
          <a:prstGeom prst="rect">
            <a:avLst/>
          </a:prstGeom>
        </p:spPr>
        <p:txBody>
          <a:bodyPr wrap="square">
            <a:spAutoFit/>
          </a:bodyPr>
          <a:lstStyle/>
          <a:p>
            <a:r>
              <a:rPr lang="en-US" dirty="0"/>
              <a:t>If the file was created successfully, </a:t>
            </a:r>
            <a:r>
              <a:rPr lang="en-US" dirty="0" smtClean="0"/>
              <a:t>EAX contains </a:t>
            </a:r>
            <a:r>
              <a:rPr lang="en-US" dirty="0"/>
              <a:t>a valid file handle.</a:t>
            </a:r>
          </a:p>
        </p:txBody>
      </p:sp>
    </p:spTree>
    <p:extLst>
      <p:ext uri="{BB962C8B-B14F-4D97-AF65-F5344CB8AC3E}">
        <p14:creationId xmlns:p14="http://schemas.microsoft.com/office/powerpoint/2010/main" xmlns="" val="541781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err="1"/>
              <a:t>CreateFile</a:t>
            </a:r>
            <a:r>
              <a:rPr lang="en-US" dirty="0"/>
              <a:t> </a:t>
            </a:r>
            <a:r>
              <a:rPr lang="en-US" sz="2400" dirty="0" smtClean="0"/>
              <a:t>(2 </a:t>
            </a:r>
            <a:r>
              <a:rPr lang="en-US" sz="2400" dirty="0"/>
              <a:t>of 5)</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xmlns="" val="1716138334"/>
              </p:ext>
            </p:extLst>
          </p:nvPr>
        </p:nvGraphicFramePr>
        <p:xfrm>
          <a:off x="381000" y="1213080"/>
          <a:ext cx="8458200" cy="5416320"/>
        </p:xfrm>
        <a:graphic>
          <a:graphicData uri="http://schemas.openxmlformats.org/drawingml/2006/table">
            <a:tbl>
              <a:tblPr firstRow="1" bandRow="1">
                <a:tableStyleId>{5C22544A-7EE6-4342-B048-85BDC9FD1C3A}</a:tableStyleId>
              </a:tblPr>
              <a:tblGrid>
                <a:gridCol w="2286000"/>
                <a:gridCol w="6172200"/>
              </a:tblGrid>
              <a:tr h="370840">
                <a:tc>
                  <a:txBody>
                    <a:bodyPr/>
                    <a:lstStyle/>
                    <a:p>
                      <a:r>
                        <a:rPr lang="pt-BR" sz="1600" b="1" dirty="0" err="1">
                          <a:effectLst/>
                          <a:latin typeface="Arial"/>
                          <a:cs typeface="Arial"/>
                        </a:rPr>
                        <a:t>Parameter</a:t>
                      </a:r>
                      <a:r>
                        <a:rPr lang="pt-BR" sz="1600" b="1" dirty="0">
                          <a:effectLst/>
                          <a:latin typeface="Arial"/>
                          <a:cs typeface="Arial"/>
                        </a:rPr>
                        <a:t> </a:t>
                      </a:r>
                      <a:endParaRPr lang="pt-BR" sz="1600" dirty="0">
                        <a:effectLst/>
                        <a:latin typeface="Arial"/>
                        <a:cs typeface="Arial"/>
                      </a:endParaRPr>
                    </a:p>
                  </a:txBody>
                  <a:tcPr marT="140400" marB="140400" anchor="ctr"/>
                </a:tc>
                <a:tc>
                  <a:txBody>
                    <a:bodyPr/>
                    <a:lstStyle/>
                    <a:p>
                      <a:r>
                        <a:rPr lang="en-US" sz="1600" b="1">
                          <a:effectLst/>
                          <a:latin typeface="Arial"/>
                          <a:cs typeface="Arial"/>
                        </a:rPr>
                        <a:t>Description </a:t>
                      </a:r>
                      <a:endParaRPr lang="en-US" sz="1600">
                        <a:effectLst/>
                        <a:latin typeface="Arial"/>
                        <a:cs typeface="Arial"/>
                      </a:endParaRPr>
                    </a:p>
                  </a:txBody>
                  <a:tcPr marT="140400" marB="140400" anchor="ctr"/>
                </a:tc>
              </a:tr>
              <a:tr h="370840">
                <a:tc>
                  <a:txBody>
                    <a:bodyPr/>
                    <a:lstStyle/>
                    <a:p>
                      <a:pPr marL="0" marR="0" indent="0" algn="l" defTabSz="914400" rtl="0" eaLnBrk="1" fontAlgn="auto" latinLnBrk="0" hangingPunct="1">
                        <a:lnSpc>
                          <a:spcPct val="100000"/>
                        </a:lnSpc>
                        <a:spcBef>
                          <a:spcPts val="1200"/>
                        </a:spcBef>
                        <a:spcAft>
                          <a:spcPts val="0"/>
                        </a:spcAft>
                        <a:buClrTx/>
                        <a:buSzTx/>
                        <a:buFontTx/>
                        <a:buNone/>
                        <a:tabLst/>
                        <a:defRPr/>
                      </a:pPr>
                      <a:r>
                        <a:rPr lang="en-US" sz="1600" dirty="0" err="1" smtClean="0">
                          <a:effectLst/>
                          <a:latin typeface="Arial"/>
                          <a:cs typeface="Arial"/>
                        </a:rPr>
                        <a:t>lpFileName</a:t>
                      </a:r>
                      <a:r>
                        <a:rPr lang="en-US" sz="1600" dirty="0" smtClean="0">
                          <a:effectLst/>
                          <a:latin typeface="Arial"/>
                          <a:cs typeface="Arial"/>
                        </a:rPr>
                        <a:t> </a:t>
                      </a:r>
                    </a:p>
                  </a:txBody>
                  <a:tcPr marT="140400" marB="140400" anchor="ctr"/>
                </a:tc>
                <a:tc>
                  <a:txBody>
                    <a:bodyPr/>
                    <a:lstStyle/>
                    <a:p>
                      <a:pPr marL="0" marR="0" indent="0" algn="l" defTabSz="914400" rtl="0" eaLnBrk="1" fontAlgn="auto" latinLnBrk="0" hangingPunct="1">
                        <a:lnSpc>
                          <a:spcPct val="100000"/>
                        </a:lnSpc>
                        <a:spcBef>
                          <a:spcPts val="1200"/>
                        </a:spcBef>
                        <a:spcAft>
                          <a:spcPts val="0"/>
                        </a:spcAft>
                        <a:buClrTx/>
                        <a:buSzTx/>
                        <a:buFontTx/>
                        <a:buNone/>
                        <a:tabLst/>
                        <a:defRPr/>
                      </a:pPr>
                      <a:r>
                        <a:rPr lang="en-US" sz="1600" smtClean="0">
                          <a:effectLst/>
                          <a:latin typeface="Arial"/>
                          <a:cs typeface="Arial"/>
                        </a:rPr>
                        <a:t>Points to a null-terminated string containing either a partial or fully qualified filename (drive:\</a:t>
                      </a:r>
                      <a:r>
                        <a:rPr lang="en-US" sz="1600" i="1" smtClean="0">
                          <a:effectLst/>
                          <a:latin typeface="Arial"/>
                          <a:cs typeface="Arial"/>
                        </a:rPr>
                        <a:t>path</a:t>
                      </a:r>
                      <a:r>
                        <a:rPr lang="en-US" sz="1600" smtClean="0">
                          <a:effectLst/>
                          <a:latin typeface="Arial"/>
                          <a:cs typeface="Arial"/>
                        </a:rPr>
                        <a:t>\</a:t>
                      </a:r>
                      <a:r>
                        <a:rPr lang="en-US" sz="1600" i="1" smtClean="0">
                          <a:effectLst/>
                          <a:latin typeface="Arial"/>
                          <a:cs typeface="Arial"/>
                        </a:rPr>
                        <a:t>filename). </a:t>
                      </a:r>
                      <a:endParaRPr lang="en-US" sz="1600" smtClean="0">
                        <a:effectLst/>
                        <a:latin typeface="Arial"/>
                        <a:cs typeface="Arial"/>
                      </a:endParaRPr>
                    </a:p>
                  </a:txBody>
                  <a:tcPr marT="140400" marB="140400" anchor="ctr"/>
                </a:tc>
              </a:tr>
              <a:tr h="370840">
                <a:tc>
                  <a:txBody>
                    <a:bodyPr/>
                    <a:lstStyle/>
                    <a:p>
                      <a:pPr marL="0" marR="0" indent="0" algn="l" defTabSz="914400" rtl="0" eaLnBrk="1" fontAlgn="auto" latinLnBrk="0" hangingPunct="1">
                        <a:lnSpc>
                          <a:spcPct val="100000"/>
                        </a:lnSpc>
                        <a:spcBef>
                          <a:spcPts val="1200"/>
                        </a:spcBef>
                        <a:spcAft>
                          <a:spcPts val="0"/>
                        </a:spcAft>
                        <a:buClrTx/>
                        <a:buSzTx/>
                        <a:buFontTx/>
                        <a:buNone/>
                        <a:tabLst/>
                        <a:defRPr/>
                      </a:pPr>
                      <a:r>
                        <a:rPr lang="en-US" sz="1600" i="1" dirty="0" err="1" smtClean="0">
                          <a:solidFill>
                            <a:srgbClr val="FF0000"/>
                          </a:solidFill>
                          <a:effectLst/>
                          <a:latin typeface="Arial"/>
                          <a:cs typeface="Arial"/>
                        </a:rPr>
                        <a:t>dwDesiredAccess</a:t>
                      </a:r>
                      <a:endParaRPr lang="en-US" sz="1600" i="1" dirty="0" smtClean="0">
                        <a:solidFill>
                          <a:srgbClr val="FF0000"/>
                        </a:solidFill>
                        <a:effectLst/>
                        <a:latin typeface="Arial"/>
                        <a:cs typeface="Arial"/>
                      </a:endParaRPr>
                    </a:p>
                  </a:txBody>
                  <a:tcPr marT="140400" marB="140400"/>
                </a:tc>
                <a:tc>
                  <a:txBody>
                    <a:bodyPr/>
                    <a:lstStyle/>
                    <a:p>
                      <a:pPr marL="0" marR="0" indent="0" algn="l" defTabSz="914400" rtl="0" eaLnBrk="1" fontAlgn="auto" latinLnBrk="0" hangingPunct="1">
                        <a:lnSpc>
                          <a:spcPct val="100000"/>
                        </a:lnSpc>
                        <a:spcBef>
                          <a:spcPts val="1200"/>
                        </a:spcBef>
                        <a:spcAft>
                          <a:spcPts val="0"/>
                        </a:spcAft>
                        <a:buClrTx/>
                        <a:buSzTx/>
                        <a:buFontTx/>
                        <a:buNone/>
                        <a:tabLst/>
                        <a:defRPr/>
                      </a:pPr>
                      <a:r>
                        <a:rPr lang="en-US" sz="1600" dirty="0" smtClean="0">
                          <a:effectLst/>
                          <a:latin typeface="Arial"/>
                          <a:cs typeface="Arial"/>
                        </a:rPr>
                        <a:t>Specifies how the file will be accessed (reading or writing). </a:t>
                      </a:r>
                    </a:p>
                  </a:txBody>
                  <a:tcPr marT="140400" marB="140400"/>
                </a:tc>
              </a:tr>
              <a:tr h="370840">
                <a:tc>
                  <a:txBody>
                    <a:bodyPr/>
                    <a:lstStyle/>
                    <a:p>
                      <a:pPr marL="0" marR="0" indent="0" algn="l" defTabSz="914400" rtl="0" eaLnBrk="1" fontAlgn="auto" latinLnBrk="0" hangingPunct="1">
                        <a:lnSpc>
                          <a:spcPct val="100000"/>
                        </a:lnSpc>
                        <a:spcBef>
                          <a:spcPts val="1200"/>
                        </a:spcBef>
                        <a:spcAft>
                          <a:spcPts val="0"/>
                        </a:spcAft>
                        <a:buClrTx/>
                        <a:buSzTx/>
                        <a:buFontTx/>
                        <a:buNone/>
                        <a:tabLst/>
                        <a:defRPr/>
                      </a:pPr>
                      <a:r>
                        <a:rPr lang="en-US" sz="1600" dirty="0" err="1" smtClean="0">
                          <a:effectLst/>
                          <a:latin typeface="Arial"/>
                          <a:cs typeface="Arial"/>
                        </a:rPr>
                        <a:t>dwShareMode</a:t>
                      </a:r>
                      <a:r>
                        <a:rPr lang="en-US" sz="1600" dirty="0" smtClean="0">
                          <a:effectLst/>
                          <a:latin typeface="Arial"/>
                          <a:cs typeface="Arial"/>
                        </a:rPr>
                        <a:t> </a:t>
                      </a:r>
                    </a:p>
                  </a:txBody>
                  <a:tcPr marT="140400" marB="140400"/>
                </a:tc>
                <a:tc>
                  <a:txBody>
                    <a:bodyPr/>
                    <a:lstStyle/>
                    <a:p>
                      <a:pPr marL="0" marR="0" indent="0" algn="l" defTabSz="914400" rtl="0" eaLnBrk="1" fontAlgn="auto" latinLnBrk="0" hangingPunct="1">
                        <a:lnSpc>
                          <a:spcPct val="100000"/>
                        </a:lnSpc>
                        <a:spcBef>
                          <a:spcPts val="1200"/>
                        </a:spcBef>
                        <a:spcAft>
                          <a:spcPts val="0"/>
                        </a:spcAft>
                        <a:buClrTx/>
                        <a:buSzTx/>
                        <a:buFontTx/>
                        <a:buNone/>
                        <a:tabLst/>
                        <a:defRPr/>
                      </a:pPr>
                      <a:r>
                        <a:rPr lang="en-US" sz="1600" dirty="0" smtClean="0">
                          <a:effectLst/>
                          <a:latin typeface="Arial"/>
                          <a:cs typeface="Arial"/>
                        </a:rPr>
                        <a:t>Controls the ability for multiple programs to access the file while it is open. </a:t>
                      </a:r>
                    </a:p>
                  </a:txBody>
                  <a:tcPr marT="140400" marB="140400"/>
                </a:tc>
              </a:tr>
              <a:tr h="370840">
                <a:tc>
                  <a:txBody>
                    <a:bodyPr/>
                    <a:lstStyle/>
                    <a:p>
                      <a:pPr marL="0" marR="0" indent="0" algn="l" defTabSz="914400" rtl="0" eaLnBrk="1" fontAlgn="auto" latinLnBrk="0" hangingPunct="1">
                        <a:lnSpc>
                          <a:spcPct val="100000"/>
                        </a:lnSpc>
                        <a:spcBef>
                          <a:spcPts val="1200"/>
                        </a:spcBef>
                        <a:spcAft>
                          <a:spcPts val="0"/>
                        </a:spcAft>
                        <a:buClrTx/>
                        <a:buSzTx/>
                        <a:buFontTx/>
                        <a:buNone/>
                        <a:tabLst/>
                        <a:defRPr/>
                      </a:pPr>
                      <a:r>
                        <a:rPr lang="en-US" sz="1600" dirty="0" err="1" smtClean="0">
                          <a:effectLst/>
                          <a:latin typeface="Arial"/>
                          <a:cs typeface="Arial"/>
                        </a:rPr>
                        <a:t>lpSecurityAttributes</a:t>
                      </a:r>
                      <a:endParaRPr lang="en-US" sz="1600" dirty="0" smtClean="0">
                        <a:effectLst/>
                        <a:latin typeface="Arial"/>
                        <a:cs typeface="Arial"/>
                      </a:endParaRPr>
                    </a:p>
                  </a:txBody>
                  <a:tcPr marT="140400" marB="140400"/>
                </a:tc>
                <a:tc>
                  <a:txBody>
                    <a:bodyPr/>
                    <a:lstStyle/>
                    <a:p>
                      <a:pPr>
                        <a:spcBef>
                          <a:spcPts val="1200"/>
                        </a:spcBef>
                      </a:pPr>
                      <a:r>
                        <a:rPr lang="en-US" sz="1600" dirty="0" smtClean="0">
                          <a:effectLst/>
                          <a:latin typeface="Arial"/>
                          <a:cs typeface="Arial"/>
                        </a:rPr>
                        <a:t>Points to a security structure controlling security rights. </a:t>
                      </a:r>
                      <a:endParaRPr lang="en-US" sz="1600" dirty="0">
                        <a:latin typeface="Arial"/>
                        <a:cs typeface="Arial"/>
                      </a:endParaRPr>
                    </a:p>
                  </a:txBody>
                  <a:tcPr marT="140400" marB="140400"/>
                </a:tc>
              </a:tr>
              <a:tr h="370840">
                <a:tc>
                  <a:txBody>
                    <a:bodyPr/>
                    <a:lstStyle/>
                    <a:p>
                      <a:pPr>
                        <a:spcBef>
                          <a:spcPts val="1200"/>
                        </a:spcBef>
                      </a:pPr>
                      <a:r>
                        <a:rPr lang="en-US" sz="1600" dirty="0" err="1" smtClean="0">
                          <a:solidFill>
                            <a:srgbClr val="0000FF"/>
                          </a:solidFill>
                          <a:effectLst/>
                          <a:latin typeface="Arial"/>
                          <a:cs typeface="Arial"/>
                        </a:rPr>
                        <a:t>dwCreationDisposition</a:t>
                      </a:r>
                      <a:endParaRPr lang="en-US" sz="1600" dirty="0">
                        <a:solidFill>
                          <a:srgbClr val="0000FF"/>
                        </a:solidFill>
                        <a:latin typeface="Arial"/>
                        <a:cs typeface="Arial"/>
                      </a:endParaRPr>
                    </a:p>
                  </a:txBody>
                  <a:tcPr marT="140400" marB="140400"/>
                </a:tc>
                <a:tc>
                  <a:txBody>
                    <a:bodyPr/>
                    <a:lstStyle/>
                    <a:p>
                      <a:pPr marL="0" marR="0" indent="0" algn="l" defTabSz="914400" rtl="0" eaLnBrk="1" fontAlgn="auto" latinLnBrk="0" hangingPunct="1">
                        <a:lnSpc>
                          <a:spcPct val="100000"/>
                        </a:lnSpc>
                        <a:spcBef>
                          <a:spcPts val="1200"/>
                        </a:spcBef>
                        <a:spcAft>
                          <a:spcPts val="0"/>
                        </a:spcAft>
                        <a:buClrTx/>
                        <a:buSzTx/>
                        <a:buFontTx/>
                        <a:buNone/>
                        <a:tabLst/>
                        <a:defRPr/>
                      </a:pPr>
                      <a:r>
                        <a:rPr lang="en-US" sz="1600" dirty="0" smtClean="0">
                          <a:effectLst/>
                          <a:latin typeface="Arial"/>
                          <a:cs typeface="Arial"/>
                        </a:rPr>
                        <a:t>Specifies what action to take when a file exists or does not exist. </a:t>
                      </a:r>
                    </a:p>
                  </a:txBody>
                  <a:tcPr marT="140400" marB="140400"/>
                </a:tc>
              </a:tr>
              <a:tr h="370840">
                <a:tc>
                  <a:txBody>
                    <a:bodyPr/>
                    <a:lstStyle/>
                    <a:p>
                      <a:pPr marL="0" marR="0" indent="0" algn="l" defTabSz="914400" rtl="0" eaLnBrk="1" fontAlgn="auto" latinLnBrk="0" hangingPunct="1">
                        <a:lnSpc>
                          <a:spcPct val="100000"/>
                        </a:lnSpc>
                        <a:spcBef>
                          <a:spcPts val="1200"/>
                        </a:spcBef>
                        <a:spcAft>
                          <a:spcPts val="0"/>
                        </a:spcAft>
                        <a:buClrTx/>
                        <a:buSzTx/>
                        <a:buFontTx/>
                        <a:buNone/>
                        <a:tabLst/>
                        <a:defRPr/>
                      </a:pPr>
                      <a:r>
                        <a:rPr lang="en-US" sz="1600" dirty="0" err="1" smtClean="0">
                          <a:solidFill>
                            <a:srgbClr val="008000"/>
                          </a:solidFill>
                          <a:effectLst/>
                          <a:latin typeface="Arial"/>
                          <a:cs typeface="Arial"/>
                        </a:rPr>
                        <a:t>dwFlagsAndAttributes</a:t>
                      </a:r>
                      <a:r>
                        <a:rPr lang="en-US" sz="1600" dirty="0" smtClean="0">
                          <a:solidFill>
                            <a:srgbClr val="008000"/>
                          </a:solidFill>
                          <a:effectLst/>
                          <a:latin typeface="Arial"/>
                          <a:cs typeface="Arial"/>
                        </a:rPr>
                        <a:t> </a:t>
                      </a:r>
                    </a:p>
                  </a:txBody>
                  <a:tcPr marT="140400" marB="140400"/>
                </a:tc>
                <a:tc>
                  <a:txBody>
                    <a:bodyPr/>
                    <a:lstStyle/>
                    <a:p>
                      <a:pPr marL="0" marR="0" indent="0" algn="l" defTabSz="914400" rtl="0" eaLnBrk="1" fontAlgn="auto" latinLnBrk="0" hangingPunct="1">
                        <a:lnSpc>
                          <a:spcPct val="100000"/>
                        </a:lnSpc>
                        <a:spcBef>
                          <a:spcPts val="1200"/>
                        </a:spcBef>
                        <a:spcAft>
                          <a:spcPts val="0"/>
                        </a:spcAft>
                        <a:buClrTx/>
                        <a:buSzTx/>
                        <a:buFontTx/>
                        <a:buNone/>
                        <a:tabLst/>
                        <a:defRPr/>
                      </a:pPr>
                      <a:r>
                        <a:rPr lang="en-US" sz="1600" dirty="0" smtClean="0">
                          <a:effectLst/>
                          <a:latin typeface="Arial"/>
                          <a:cs typeface="Arial"/>
                        </a:rPr>
                        <a:t>Holds bit flags specifying file attributes such as archive, encrypted, hidden, normal, system, and temporary. </a:t>
                      </a:r>
                    </a:p>
                  </a:txBody>
                  <a:tcPr marT="140400" marB="140400"/>
                </a:tc>
              </a:tr>
              <a:tr h="370840">
                <a:tc>
                  <a:txBody>
                    <a:bodyPr/>
                    <a:lstStyle/>
                    <a:p>
                      <a:pPr marL="0" marR="0" indent="0" algn="l" defTabSz="914400" rtl="0" eaLnBrk="1" fontAlgn="auto" latinLnBrk="0" hangingPunct="1">
                        <a:lnSpc>
                          <a:spcPct val="100000"/>
                        </a:lnSpc>
                        <a:spcBef>
                          <a:spcPts val="1200"/>
                        </a:spcBef>
                        <a:spcAft>
                          <a:spcPts val="0"/>
                        </a:spcAft>
                        <a:buClrTx/>
                        <a:buSzTx/>
                        <a:buFontTx/>
                        <a:buNone/>
                        <a:tabLst/>
                        <a:defRPr/>
                      </a:pPr>
                      <a:r>
                        <a:rPr lang="en-US" sz="1600" dirty="0" err="1" smtClean="0">
                          <a:effectLst/>
                          <a:latin typeface="Arial"/>
                          <a:cs typeface="Arial"/>
                        </a:rPr>
                        <a:t>hTemplateFile</a:t>
                      </a:r>
                      <a:r>
                        <a:rPr lang="en-US" sz="1600" dirty="0" smtClean="0">
                          <a:effectLst/>
                          <a:latin typeface="Arial"/>
                          <a:cs typeface="Arial"/>
                        </a:rPr>
                        <a:t> </a:t>
                      </a:r>
                    </a:p>
                  </a:txBody>
                  <a:tcPr marT="140400" marB="140400"/>
                </a:tc>
                <a:tc>
                  <a:txBody>
                    <a:bodyPr/>
                    <a:lstStyle/>
                    <a:p>
                      <a:pPr marL="0" marR="0" indent="0" algn="l" defTabSz="914400" rtl="0" eaLnBrk="1" fontAlgn="auto" latinLnBrk="0" hangingPunct="1">
                        <a:lnSpc>
                          <a:spcPct val="100000"/>
                        </a:lnSpc>
                        <a:spcBef>
                          <a:spcPts val="1200"/>
                        </a:spcBef>
                        <a:spcAft>
                          <a:spcPts val="0"/>
                        </a:spcAft>
                        <a:buClrTx/>
                        <a:buSzTx/>
                        <a:buFontTx/>
                        <a:buNone/>
                        <a:tabLst/>
                        <a:defRPr/>
                      </a:pPr>
                      <a:r>
                        <a:rPr lang="en-US" sz="1600" dirty="0" smtClean="0">
                          <a:effectLst/>
                          <a:latin typeface="Arial"/>
                          <a:cs typeface="Arial"/>
                        </a:rPr>
                        <a:t>Contains an optional handle to a template file that supplies file attributes and extended attributes for the file being created; when not using this parameter, set it to zero. </a:t>
                      </a:r>
                    </a:p>
                  </a:txBody>
                  <a:tcPr marT="140400" marB="140400"/>
                </a:tc>
              </a:tr>
            </a:tbl>
          </a:graphicData>
        </a:graphic>
      </p:graphicFrame>
    </p:spTree>
    <p:extLst>
      <p:ext uri="{BB962C8B-B14F-4D97-AF65-F5344CB8AC3E}">
        <p14:creationId xmlns:p14="http://schemas.microsoft.com/office/powerpoint/2010/main" xmlns="" val="1407100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err="1"/>
              <a:t>CreateFile</a:t>
            </a:r>
            <a:r>
              <a:rPr lang="en-US" dirty="0"/>
              <a:t> </a:t>
            </a:r>
            <a:r>
              <a:rPr lang="en-US" sz="2400" dirty="0" smtClean="0"/>
              <a:t>(3a </a:t>
            </a:r>
            <a:r>
              <a:rPr lang="en-US" sz="2400" dirty="0"/>
              <a:t>of 5)</a:t>
            </a:r>
          </a:p>
        </p:txBody>
      </p:sp>
      <p:sp>
        <p:nvSpPr>
          <p:cNvPr id="4" name="Rectangle 3"/>
          <p:cNvSpPr/>
          <p:nvPr/>
        </p:nvSpPr>
        <p:spPr>
          <a:xfrm>
            <a:off x="457200" y="1143000"/>
            <a:ext cx="8534400" cy="646331"/>
          </a:xfrm>
          <a:prstGeom prst="rect">
            <a:avLst/>
          </a:prstGeom>
        </p:spPr>
        <p:txBody>
          <a:bodyPr wrap="square">
            <a:spAutoFit/>
          </a:bodyPr>
          <a:lstStyle/>
          <a:p>
            <a:pPr marL="1968500" indent="-1968500">
              <a:spcBef>
                <a:spcPts val="1200"/>
              </a:spcBef>
              <a:defRPr/>
            </a:pPr>
            <a:r>
              <a:rPr lang="en-US" i="1" dirty="0" err="1" smtClean="0">
                <a:solidFill>
                  <a:srgbClr val="FF0000"/>
                </a:solidFill>
                <a:latin typeface="Arial"/>
                <a:cs typeface="Arial"/>
              </a:rPr>
              <a:t>dwDesiredAccess</a:t>
            </a:r>
            <a:r>
              <a:rPr lang="en-US" dirty="0" smtClean="0">
                <a:solidFill>
                  <a:srgbClr val="FF0000"/>
                </a:solidFill>
                <a:latin typeface="Arial"/>
                <a:cs typeface="Arial"/>
              </a:rPr>
              <a:t>: </a:t>
            </a:r>
            <a:r>
              <a:rPr lang="en-US" dirty="0">
                <a:latin typeface="Arial"/>
                <a:cs typeface="Arial"/>
              </a:rPr>
              <a:t>lets you specify </a:t>
            </a:r>
            <a:r>
              <a:rPr lang="en-US" i="1" dirty="0" smtClean="0">
                <a:solidFill>
                  <a:srgbClr val="FF0000"/>
                </a:solidFill>
                <a:latin typeface="Arial"/>
                <a:cs typeface="Arial"/>
              </a:rPr>
              <a:t>read</a:t>
            </a:r>
            <a:r>
              <a:rPr lang="en-US" dirty="0" smtClean="0">
                <a:latin typeface="Arial"/>
                <a:cs typeface="Arial"/>
              </a:rPr>
              <a:t>, </a:t>
            </a:r>
            <a:r>
              <a:rPr lang="en-US" i="1" dirty="0" smtClean="0">
                <a:solidFill>
                  <a:srgbClr val="FF0000"/>
                </a:solidFill>
                <a:latin typeface="Arial"/>
                <a:cs typeface="Arial"/>
              </a:rPr>
              <a:t>write</a:t>
            </a:r>
            <a:r>
              <a:rPr lang="en-US" dirty="0" smtClean="0">
                <a:latin typeface="Arial"/>
                <a:cs typeface="Arial"/>
              </a:rPr>
              <a:t>, </a:t>
            </a:r>
            <a:r>
              <a:rPr lang="en-US" i="1" dirty="0">
                <a:solidFill>
                  <a:srgbClr val="FF0000"/>
                </a:solidFill>
                <a:latin typeface="Arial"/>
                <a:cs typeface="Arial"/>
              </a:rPr>
              <a:t>read</a:t>
            </a:r>
            <a:r>
              <a:rPr lang="en-US" i="1" dirty="0">
                <a:latin typeface="Arial"/>
                <a:cs typeface="Arial"/>
              </a:rPr>
              <a:t>/</a:t>
            </a:r>
            <a:r>
              <a:rPr lang="en-US" i="1" dirty="0">
                <a:solidFill>
                  <a:srgbClr val="FF0000"/>
                </a:solidFill>
                <a:latin typeface="Arial"/>
                <a:cs typeface="Arial"/>
              </a:rPr>
              <a:t>write</a:t>
            </a:r>
            <a:r>
              <a:rPr lang="en-US" i="1" dirty="0">
                <a:latin typeface="Arial"/>
                <a:cs typeface="Arial"/>
              </a:rPr>
              <a:t> </a:t>
            </a:r>
            <a:r>
              <a:rPr lang="en-US" dirty="0">
                <a:latin typeface="Arial"/>
                <a:cs typeface="Arial"/>
              </a:rPr>
              <a:t>access, or </a:t>
            </a:r>
            <a:r>
              <a:rPr lang="en-US" i="1" dirty="0" smtClean="0">
                <a:solidFill>
                  <a:srgbClr val="FF0000"/>
                </a:solidFill>
                <a:latin typeface="Arial"/>
                <a:cs typeface="Arial"/>
              </a:rPr>
              <a:t>device </a:t>
            </a:r>
            <a:r>
              <a:rPr lang="en-US" i="1" dirty="0">
                <a:solidFill>
                  <a:srgbClr val="FF0000"/>
                </a:solidFill>
                <a:latin typeface="Arial"/>
                <a:cs typeface="Arial"/>
              </a:rPr>
              <a:t>query</a:t>
            </a:r>
            <a:r>
              <a:rPr lang="en-US" dirty="0">
                <a:latin typeface="Arial"/>
                <a:cs typeface="Arial"/>
              </a:rPr>
              <a:t> access to the file. </a:t>
            </a:r>
          </a:p>
        </p:txBody>
      </p:sp>
      <p:pic>
        <p:nvPicPr>
          <p:cNvPr id="5" name="Picture 4" descr="Screen Shot 2012-11-09 at 10.06.32 PM.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 y="2175588"/>
            <a:ext cx="9143999" cy="2472612"/>
          </a:xfrm>
          <a:prstGeom prst="rect">
            <a:avLst/>
          </a:prstGeom>
        </p:spPr>
      </p:pic>
    </p:spTree>
    <p:extLst>
      <p:ext uri="{BB962C8B-B14F-4D97-AF65-F5344CB8AC3E}">
        <p14:creationId xmlns:p14="http://schemas.microsoft.com/office/powerpoint/2010/main" xmlns="" val="1129909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err="1"/>
              <a:t>CreateFile</a:t>
            </a:r>
            <a:r>
              <a:rPr lang="en-US" dirty="0"/>
              <a:t> </a:t>
            </a:r>
            <a:r>
              <a:rPr lang="en-US" sz="2400" dirty="0" smtClean="0"/>
              <a:t>(3b </a:t>
            </a:r>
            <a:r>
              <a:rPr lang="en-US" sz="2400" dirty="0"/>
              <a:t>of 5)</a:t>
            </a:r>
          </a:p>
        </p:txBody>
      </p:sp>
      <p:graphicFrame>
        <p:nvGraphicFramePr>
          <p:cNvPr id="2" name="Table 1"/>
          <p:cNvGraphicFramePr>
            <a:graphicFrameLocks noGrp="1"/>
          </p:cNvGraphicFramePr>
          <p:nvPr>
            <p:extLst>
              <p:ext uri="{D42A27DB-BD31-4B8C-83A1-F6EECF244321}">
                <p14:modId xmlns:p14="http://schemas.microsoft.com/office/powerpoint/2010/main" xmlns="" val="2417972791"/>
              </p:ext>
            </p:extLst>
          </p:nvPr>
        </p:nvGraphicFramePr>
        <p:xfrm>
          <a:off x="461181" y="1828800"/>
          <a:ext cx="8648700" cy="4489420"/>
        </p:xfrm>
        <a:graphic>
          <a:graphicData uri="http://schemas.openxmlformats.org/drawingml/2006/table">
            <a:tbl>
              <a:tblPr/>
              <a:tblGrid>
                <a:gridCol w="2967819"/>
                <a:gridCol w="5680881"/>
              </a:tblGrid>
              <a:tr h="375902">
                <a:tc>
                  <a:txBody>
                    <a:bodyPr/>
                    <a:lstStyle/>
                    <a:p>
                      <a:r>
                        <a:rPr lang="en-US" sz="1800" b="1" dirty="0">
                          <a:latin typeface="Arial" pitchFamily="34" charset="0"/>
                          <a:cs typeface="Arial" pitchFamily="34" charset="0"/>
                        </a:rPr>
                        <a:t>Value</a:t>
                      </a:r>
                    </a:p>
                  </a:txBody>
                  <a:tcPr marL="50541" marR="50541" marT="25270" marB="252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800" b="1" dirty="0">
                          <a:latin typeface="Arial" pitchFamily="34" charset="0"/>
                          <a:cs typeface="Arial" pitchFamily="34" charset="0"/>
                        </a:rPr>
                        <a:t>Meaning</a:t>
                      </a:r>
                    </a:p>
                  </a:txBody>
                  <a:tcPr marL="50541" marR="50541" marT="25270" marB="252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r>
              <a:tr h="1116552">
                <a:tc>
                  <a:txBody>
                    <a:bodyPr/>
                    <a:lstStyle/>
                    <a:p>
                      <a:r>
                        <a:rPr lang="en-US" sz="1800" b="1" dirty="0" smtClean="0">
                          <a:latin typeface="Arial" pitchFamily="34" charset="0"/>
                          <a:cs typeface="Arial" pitchFamily="34" charset="0"/>
                        </a:rPr>
                        <a:t>0</a:t>
                      </a:r>
                    </a:p>
                  </a:txBody>
                  <a:tcPr marL="50541" marR="50541" marT="25270" marB="252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sz="2000" dirty="0">
                          <a:latin typeface="Arial" pitchFamily="34" charset="0"/>
                          <a:cs typeface="Arial" pitchFamily="34" charset="0"/>
                        </a:rPr>
                        <a:t>Prevents other processes from opening a file or device if they request delete, read, or write access.</a:t>
                      </a:r>
                    </a:p>
                  </a:txBody>
                  <a:tcPr marL="50541" marR="50541" marT="25270" marB="252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1469242">
                <a:tc>
                  <a:txBody>
                    <a:bodyPr/>
                    <a:lstStyle/>
                    <a:p>
                      <a:r>
                        <a:rPr lang="en-US" sz="1800" b="1" dirty="0">
                          <a:latin typeface="Arial" pitchFamily="34" charset="0"/>
                          <a:cs typeface="Arial" pitchFamily="34" charset="0"/>
                        </a:rPr>
                        <a:t>FILE_SHARE_DELETE</a:t>
                      </a:r>
                      <a:r>
                        <a:rPr lang="en-US" sz="1800" dirty="0">
                          <a:latin typeface="Arial" pitchFamily="34" charset="0"/>
                          <a:cs typeface="Arial" pitchFamily="34" charset="0"/>
                        </a:rPr>
                        <a:t> </a:t>
                      </a:r>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0x00000004 </a:t>
                      </a:r>
                      <a:endParaRPr lang="en-US" sz="1800" dirty="0">
                        <a:latin typeface="Arial" pitchFamily="34" charset="0"/>
                        <a:cs typeface="Arial" pitchFamily="34" charset="0"/>
                      </a:endParaRPr>
                    </a:p>
                  </a:txBody>
                  <a:tcPr marL="50541" marR="50541" marT="25270" marB="252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sz="2000" dirty="0">
                          <a:latin typeface="Arial" pitchFamily="34" charset="0"/>
                          <a:cs typeface="Arial" pitchFamily="34" charset="0"/>
                        </a:rPr>
                        <a:t>Enables subsequent open operations on a file or device to request delete access.</a:t>
                      </a:r>
                    </a:p>
                    <a:p>
                      <a:r>
                        <a:rPr lang="en-US" sz="2000" b="1" dirty="0" smtClean="0">
                          <a:latin typeface="Arial" pitchFamily="34" charset="0"/>
                          <a:cs typeface="Arial" pitchFamily="34" charset="0"/>
                        </a:rPr>
                        <a:t>Note</a:t>
                      </a:r>
                      <a:r>
                        <a:rPr lang="en-US" sz="2000" dirty="0">
                          <a:latin typeface="Arial" pitchFamily="34" charset="0"/>
                          <a:cs typeface="Arial" pitchFamily="34" charset="0"/>
                        </a:rPr>
                        <a:t>  Delete access allows both delete and rename operations.</a:t>
                      </a:r>
                    </a:p>
                  </a:txBody>
                  <a:tcPr marL="50541" marR="50541" marT="25270" marB="252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763862">
                <a:tc>
                  <a:txBody>
                    <a:bodyPr/>
                    <a:lstStyle/>
                    <a:p>
                      <a:r>
                        <a:rPr lang="en-US" sz="1800" b="1" dirty="0" smtClean="0">
                          <a:latin typeface="Arial" pitchFamily="34" charset="0"/>
                          <a:cs typeface="Arial" pitchFamily="34" charset="0"/>
                        </a:rPr>
                        <a:t>FILE_SHARE_READ</a:t>
                      </a:r>
                    </a:p>
                    <a:p>
                      <a:r>
                        <a:rPr lang="en-US" sz="1800" dirty="0" smtClean="0">
                          <a:latin typeface="Arial" pitchFamily="34" charset="0"/>
                          <a:cs typeface="Arial" pitchFamily="34" charset="0"/>
                        </a:rPr>
                        <a:t> </a:t>
                      </a:r>
                      <a:r>
                        <a:rPr lang="en-US" sz="1800" dirty="0">
                          <a:latin typeface="Arial" pitchFamily="34" charset="0"/>
                          <a:cs typeface="Arial" pitchFamily="34" charset="0"/>
                        </a:rPr>
                        <a:t>0x00000001 </a:t>
                      </a:r>
                    </a:p>
                  </a:txBody>
                  <a:tcPr marL="50541" marR="50541" marT="25270" marB="252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sz="2000" dirty="0">
                          <a:latin typeface="Arial" pitchFamily="34" charset="0"/>
                          <a:cs typeface="Arial" pitchFamily="34" charset="0"/>
                        </a:rPr>
                        <a:t>Enables subsequent open operations on a file or device to request read access</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a:txBody>
                  <a:tcPr marL="50541" marR="50541" marT="25270" marB="252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763862">
                <a:tc>
                  <a:txBody>
                    <a:bodyPr/>
                    <a:lstStyle/>
                    <a:p>
                      <a:r>
                        <a:rPr lang="en-US" sz="1800" b="1" dirty="0">
                          <a:latin typeface="Arial" pitchFamily="34" charset="0"/>
                          <a:cs typeface="Arial" pitchFamily="34" charset="0"/>
                        </a:rPr>
                        <a:t>FILE_SHARE_WRITE</a:t>
                      </a:r>
                      <a:r>
                        <a:rPr lang="en-US" sz="1800" dirty="0">
                          <a:latin typeface="Arial" pitchFamily="34" charset="0"/>
                          <a:cs typeface="Arial" pitchFamily="34" charset="0"/>
                        </a:rPr>
                        <a:t> </a:t>
                      </a:r>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0x00000002 </a:t>
                      </a:r>
                      <a:endParaRPr lang="en-US" sz="1800" dirty="0">
                        <a:latin typeface="Arial" pitchFamily="34" charset="0"/>
                        <a:cs typeface="Arial" pitchFamily="34" charset="0"/>
                      </a:endParaRPr>
                    </a:p>
                  </a:txBody>
                  <a:tcPr marL="50541" marR="50541" marT="25270" marB="252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sz="2000" dirty="0">
                          <a:latin typeface="Arial" pitchFamily="34" charset="0"/>
                          <a:cs typeface="Arial" pitchFamily="34" charset="0"/>
                        </a:rPr>
                        <a:t>Enables subsequent open operations on a file or device to request write access</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a:txBody>
                  <a:tcPr marL="50541" marR="50541" marT="25270" marB="252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609600" y="990600"/>
            <a:ext cx="8077200" cy="646331"/>
          </a:xfrm>
          <a:prstGeom prst="rect">
            <a:avLst/>
          </a:prstGeom>
        </p:spPr>
        <p:txBody>
          <a:bodyPr wrap="square">
            <a:spAutoFit/>
          </a:bodyPr>
          <a:lstStyle/>
          <a:p>
            <a:pPr marL="1541463" indent="-1541463">
              <a:spcBef>
                <a:spcPts val="1200"/>
              </a:spcBef>
              <a:defRPr/>
            </a:pPr>
            <a:r>
              <a:rPr lang="en-US" i="1" dirty="0" err="1" smtClean="0">
                <a:solidFill>
                  <a:srgbClr val="FF0000"/>
                </a:solidFill>
                <a:latin typeface="Arial"/>
                <a:cs typeface="Arial"/>
              </a:rPr>
              <a:t>dwShareMode</a:t>
            </a:r>
            <a:r>
              <a:rPr lang="en-US" dirty="0" smtClean="0">
                <a:latin typeface="Arial"/>
                <a:cs typeface="Arial"/>
              </a:rPr>
              <a:t>: Controls </a:t>
            </a:r>
            <a:r>
              <a:rPr lang="en-US" dirty="0">
                <a:latin typeface="Arial"/>
                <a:cs typeface="Arial"/>
              </a:rPr>
              <a:t>the ability for multiple programs to access the file while it is open. </a:t>
            </a:r>
          </a:p>
        </p:txBody>
      </p:sp>
    </p:spTree>
    <p:extLst>
      <p:ext uri="{BB962C8B-B14F-4D97-AF65-F5344CB8AC3E}">
        <p14:creationId xmlns:p14="http://schemas.microsoft.com/office/powerpoint/2010/main" xmlns="" val="2928516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17484</TotalTime>
  <Words>1949</Words>
  <Application>Microsoft Office PowerPoint</Application>
  <PresentationFormat>On-screen Show (4:3)</PresentationFormat>
  <Paragraphs>449</Paragraphs>
  <Slides>49</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1" baseType="lpstr">
      <vt:lpstr>Office Theme</vt:lpstr>
      <vt:lpstr>VISIO</vt:lpstr>
      <vt:lpstr>CSC 221  Computer Organization and Assembly Language</vt:lpstr>
      <vt:lpstr>Lecture 28: Review</vt:lpstr>
      <vt:lpstr>Lecture Outline</vt:lpstr>
      <vt:lpstr>Lecture Outline</vt:lpstr>
      <vt:lpstr>File Manipulation</vt:lpstr>
      <vt:lpstr>CreateFile (1 of 5)</vt:lpstr>
      <vt:lpstr>CreateFile (2 of 5)</vt:lpstr>
      <vt:lpstr>CreateFile (3a of 5)</vt:lpstr>
      <vt:lpstr>CreateFile (3b of 5)</vt:lpstr>
      <vt:lpstr>CreateFile (4 of 5)</vt:lpstr>
      <vt:lpstr>CreateFile (5 of 5)</vt:lpstr>
      <vt:lpstr>CreateFile Examples  (1 of 3)</vt:lpstr>
      <vt:lpstr>CreateFile Examples  (2 of 3)</vt:lpstr>
      <vt:lpstr>CreateFile Examples  (3 of 3)</vt:lpstr>
      <vt:lpstr>ReadFile</vt:lpstr>
      <vt:lpstr>WriteFile</vt:lpstr>
      <vt:lpstr>SetFilePointer</vt:lpstr>
      <vt:lpstr>Console Window Manipulation</vt:lpstr>
      <vt:lpstr>Screen Buffer and Console Window</vt:lpstr>
      <vt:lpstr>SetConsoleTitle</vt:lpstr>
      <vt:lpstr>GetConsoleScreenBufferInfo</vt:lpstr>
      <vt:lpstr>CONSOLE_SCREEN_BUFFER_INFO</vt:lpstr>
      <vt:lpstr>SetConsoleWindowInfo</vt:lpstr>
      <vt:lpstr>SetConsoleScreenBufferSize </vt:lpstr>
      <vt:lpstr>Controlling the Cursor</vt:lpstr>
      <vt:lpstr>CONSOLE_CURSOR_INFO </vt:lpstr>
      <vt:lpstr>SetConsoleTextAttribute</vt:lpstr>
      <vt:lpstr>WriteConsoleOutputAttribute</vt:lpstr>
      <vt:lpstr>WriteColors Program</vt:lpstr>
      <vt:lpstr>Time and Date Functions</vt:lpstr>
      <vt:lpstr>GetLocalTime, SetLocalTime</vt:lpstr>
      <vt:lpstr>GetTickCount, Sleep</vt:lpstr>
      <vt:lpstr>SYSTEMTIME Structure</vt:lpstr>
      <vt:lpstr>Creating a Stopwatch Timer</vt:lpstr>
      <vt:lpstr>Writing a Graphical Windows Application</vt:lpstr>
      <vt:lpstr>POINT and RECT Structures</vt:lpstr>
      <vt:lpstr>MSGStruct Structure</vt:lpstr>
      <vt:lpstr>WNDCLASS Structure (1 of 2)</vt:lpstr>
      <vt:lpstr>WNDCLASS Structure (2 of 2)</vt:lpstr>
      <vt:lpstr>MessageBox Function</vt:lpstr>
      <vt:lpstr>MessageBox Example</vt:lpstr>
      <vt:lpstr>WinMain Procedure</vt:lpstr>
      <vt:lpstr>WinProc Procedure</vt:lpstr>
      <vt:lpstr>Sample WinProc Messages</vt:lpstr>
      <vt:lpstr>Message Loop</vt:lpstr>
      <vt:lpstr>Processing Messages</vt:lpstr>
      <vt:lpstr>Summary</vt:lpstr>
      <vt:lpstr>Summary</vt:lpstr>
      <vt:lpstr>Reference</vt:lpstr>
    </vt:vector>
  </TitlesOfParts>
  <Company>GHAZALA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NTS</cp:lastModifiedBy>
  <cp:revision>966</cp:revision>
  <dcterms:created xsi:type="dcterms:W3CDTF">2012-02-27T05:45:45Z</dcterms:created>
  <dcterms:modified xsi:type="dcterms:W3CDTF">2012-11-10T06:17:58Z</dcterms:modified>
</cp:coreProperties>
</file>