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642" r:id="rId3"/>
    <p:sldId id="791" r:id="rId4"/>
    <p:sldId id="365" r:id="rId5"/>
    <p:sldId id="793" r:id="rId6"/>
    <p:sldId id="825" r:id="rId7"/>
    <p:sldId id="794" r:id="rId8"/>
    <p:sldId id="795" r:id="rId9"/>
    <p:sldId id="796" r:id="rId10"/>
    <p:sldId id="826" r:id="rId11"/>
    <p:sldId id="828" r:id="rId12"/>
    <p:sldId id="827" r:id="rId13"/>
    <p:sldId id="829" r:id="rId14"/>
    <p:sldId id="830" r:id="rId15"/>
    <p:sldId id="797" r:id="rId16"/>
    <p:sldId id="798" r:id="rId17"/>
    <p:sldId id="799" r:id="rId18"/>
    <p:sldId id="800" r:id="rId19"/>
    <p:sldId id="801" r:id="rId20"/>
    <p:sldId id="802" r:id="rId21"/>
    <p:sldId id="831" r:id="rId22"/>
    <p:sldId id="832" r:id="rId23"/>
    <p:sldId id="803" r:id="rId24"/>
    <p:sldId id="833" r:id="rId25"/>
    <p:sldId id="834" r:id="rId26"/>
    <p:sldId id="789" r:id="rId27"/>
    <p:sldId id="5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638" autoAdjust="0"/>
    <p:restoredTop sz="99074" autoAdjust="0"/>
  </p:normalViewPr>
  <p:slideViewPr>
    <p:cSldViewPr>
      <p:cViewPr varScale="1">
        <p:scale>
          <a:sx n="66" d="100"/>
          <a:sy n="66" d="100"/>
        </p:scale>
        <p:origin x="-1338" y="-102"/>
      </p:cViewPr>
      <p:guideLst>
        <p:guide orient="horz" pos="4319"/>
        <p:guide pos="480"/>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11/14/2012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26</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11/14/2012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7.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30</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High-Level Language Interface (1/2)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suppose </a:t>
            </a:r>
            <a:r>
              <a:rPr lang="en-US" dirty="0"/>
              <a:t>a C program </a:t>
            </a:r>
            <a:r>
              <a:rPr lang="en-US" dirty="0" smtClean="0"/>
              <a:t>named </a:t>
            </a:r>
            <a:r>
              <a:rPr lang="en-US" i="1" dirty="0" err="1" smtClean="0"/>
              <a:t>Main.c</a:t>
            </a:r>
            <a:r>
              <a:rPr lang="en-US" i="1" dirty="0"/>
              <a:t> </a:t>
            </a:r>
            <a:r>
              <a:rPr lang="en-US" dirty="0" smtClean="0"/>
              <a:t>calls </a:t>
            </a:r>
            <a:r>
              <a:rPr lang="en-US" dirty="0"/>
              <a:t>an external procedure </a:t>
            </a:r>
            <a:r>
              <a:rPr lang="en-US" dirty="0" smtClean="0"/>
              <a:t>named </a:t>
            </a:r>
            <a:r>
              <a:rPr lang="en-US" b="1" dirty="0" err="1" smtClean="0"/>
              <a:t>ArraySum</a:t>
            </a:r>
            <a:r>
              <a:rPr lang="en-US" dirty="0" smtClean="0"/>
              <a:t>. </a:t>
            </a:r>
          </a:p>
          <a:p>
            <a:pPr marL="0" indent="0">
              <a:buNone/>
            </a:pPr>
            <a:endParaRPr lang="en-US" dirty="0" smtClean="0"/>
          </a:p>
          <a:p>
            <a:r>
              <a:rPr lang="en-US" dirty="0" smtClean="0"/>
              <a:t>As </a:t>
            </a:r>
            <a:r>
              <a:rPr lang="en-US" dirty="0"/>
              <a:t>illustrated in the following diagram, the C compiler automatically preserves case </a:t>
            </a:r>
            <a:r>
              <a:rPr lang="en-US" dirty="0" smtClean="0"/>
              <a:t>and appends </a:t>
            </a:r>
            <a:r>
              <a:rPr lang="en-US" dirty="0"/>
              <a:t>a leading underscore to the external name, changing it </a:t>
            </a:r>
            <a:r>
              <a:rPr lang="en-US" dirty="0" smtClean="0"/>
              <a:t>to </a:t>
            </a:r>
            <a:r>
              <a:rPr lang="en-US" b="1" dirty="0" smtClean="0"/>
              <a:t>_</a:t>
            </a:r>
            <a:r>
              <a:rPr lang="en-US" b="1" dirty="0" err="1" smtClean="0"/>
              <a:t>ArraySum</a:t>
            </a:r>
            <a:r>
              <a:rPr lang="en-US" b="1" dirty="0"/>
              <a:t>.</a:t>
            </a:r>
          </a:p>
          <a:p>
            <a:pPr marL="0" indent="0">
              <a:buNone/>
            </a:pPr>
            <a:endParaRPr lang="en-US" dirty="0"/>
          </a:p>
        </p:txBody>
      </p:sp>
      <p:pic>
        <p:nvPicPr>
          <p:cNvPr id="12800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600" y="4268910"/>
            <a:ext cx="7696200" cy="912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96036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Directive</a:t>
            </a:r>
            <a:endParaRPr lang="en-US" dirty="0"/>
          </a:p>
        </p:txBody>
      </p:sp>
      <p:sp>
        <p:nvSpPr>
          <p:cNvPr id="3" name="Content Placeholder 2"/>
          <p:cNvSpPr>
            <a:spLocks noGrp="1"/>
          </p:cNvSpPr>
          <p:nvPr>
            <p:ph idx="1"/>
          </p:nvPr>
        </p:nvSpPr>
        <p:spPr/>
        <p:txBody>
          <a:bodyPr/>
          <a:lstStyle/>
          <a:p>
            <a:r>
              <a:rPr lang="en-US" dirty="0" smtClean="0"/>
              <a:t>We already used STDCALL </a:t>
            </a:r>
            <a:r>
              <a:rPr lang="en-US" dirty="0" err="1" smtClean="0"/>
              <a:t>specifier</a:t>
            </a:r>
            <a:endParaRPr lang="en-US" dirty="0"/>
          </a:p>
          <a:p>
            <a:pPr marL="0" indent="0">
              <a:buNone/>
            </a:pPr>
            <a:endParaRPr lang="en-US" sz="2000" b="1" dirty="0" smtClean="0">
              <a:latin typeface="Courier New" pitchFamily="49" charset="0"/>
              <a:cs typeface="Courier New" pitchFamily="49" charset="0"/>
            </a:endParaRPr>
          </a:p>
          <a:p>
            <a:pPr marL="0" indent="0">
              <a:buNone/>
            </a:pPr>
            <a:r>
              <a:rPr lang="en-US" sz="2000" b="1" dirty="0" smtClean="0">
                <a:latin typeface="Courier New" pitchFamily="49" charset="0"/>
                <a:cs typeface="Courier New" pitchFamily="49" charset="0"/>
              </a:rPr>
              <a:t>	.model </a:t>
            </a:r>
            <a:r>
              <a:rPr lang="en-US" sz="2000" b="1" dirty="0">
                <a:latin typeface="Courier New" pitchFamily="49" charset="0"/>
                <a:cs typeface="Courier New" pitchFamily="49" charset="0"/>
              </a:rPr>
              <a:t>flat, </a:t>
            </a:r>
            <a:r>
              <a:rPr lang="en-US" sz="2000" b="1" dirty="0" smtClean="0">
                <a:latin typeface="Courier New" pitchFamily="49" charset="0"/>
                <a:cs typeface="Courier New" pitchFamily="49" charset="0"/>
              </a:rPr>
              <a:t>STDCALL</a:t>
            </a:r>
          </a:p>
          <a:p>
            <a:pPr marL="0" indent="0">
              <a:buNone/>
            </a:pPr>
            <a:endParaRPr lang="en-US" sz="2000" b="1" dirty="0" smtClean="0">
              <a:latin typeface="Courier New" pitchFamily="49" charset="0"/>
              <a:cs typeface="Courier New" pitchFamily="49" charset="0"/>
            </a:endParaRPr>
          </a:p>
          <a:p>
            <a:r>
              <a:rPr lang="en-US" dirty="0"/>
              <a:t>STDCALL is the language </a:t>
            </a:r>
            <a:r>
              <a:rPr lang="en-US" dirty="0" err="1"/>
              <a:t>specifier</a:t>
            </a:r>
            <a:r>
              <a:rPr lang="en-US" dirty="0"/>
              <a:t> used when calling MS-Windows functions</a:t>
            </a:r>
            <a:r>
              <a:rPr lang="en-US" dirty="0" smtClean="0"/>
              <a:t>.</a:t>
            </a:r>
          </a:p>
          <a:p>
            <a:pPr marL="0" indent="0">
              <a:buNone/>
            </a:pPr>
            <a:endParaRPr lang="en-US" dirty="0" smtClean="0"/>
          </a:p>
          <a:p>
            <a:r>
              <a:rPr lang="en-US" dirty="0" smtClean="0"/>
              <a:t>Now, we will use </a:t>
            </a:r>
            <a:r>
              <a:rPr lang="en-US" dirty="0"/>
              <a:t>the C language </a:t>
            </a:r>
            <a:r>
              <a:rPr lang="en-US" dirty="0" err="1"/>
              <a:t>specifier</a:t>
            </a:r>
            <a:r>
              <a:rPr lang="en-US" dirty="0"/>
              <a:t> when linking assembly language code to C and C++ programs</a:t>
            </a:r>
            <a:r>
              <a:rPr lang="en-US" dirty="0" smtClean="0"/>
              <a:t>.</a:t>
            </a:r>
          </a:p>
          <a:p>
            <a:pPr marL="0" indent="0">
              <a:buNone/>
            </a:pPr>
            <a:endParaRPr lang="en-US" sz="2000" b="1" dirty="0" smtClean="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	.model flat, </a:t>
            </a:r>
            <a:r>
              <a:rPr lang="en-US" sz="2000" b="1" dirty="0" smtClean="0">
                <a:latin typeface="Courier New" pitchFamily="49" charset="0"/>
                <a:cs typeface="Courier New" pitchFamily="49" charset="0"/>
              </a:rPr>
              <a:t>C</a:t>
            </a:r>
            <a:endParaRPr lang="en-US" sz="2000"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xmlns="" val="1181468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Directive</a:t>
            </a:r>
            <a:endParaRPr lang="en-US" dirty="0"/>
          </a:p>
        </p:txBody>
      </p:sp>
      <p:sp>
        <p:nvSpPr>
          <p:cNvPr id="3" name="Content Placeholder 2"/>
          <p:cNvSpPr>
            <a:spLocks noGrp="1"/>
          </p:cNvSpPr>
          <p:nvPr>
            <p:ph idx="1"/>
          </p:nvPr>
        </p:nvSpPr>
        <p:spPr>
          <a:xfrm>
            <a:off x="228600" y="914400"/>
            <a:ext cx="8686800" cy="5943600"/>
          </a:xfrm>
        </p:spPr>
        <p:txBody>
          <a:bodyPr>
            <a:normAutofit/>
          </a:bodyPr>
          <a:lstStyle/>
          <a:p>
            <a:r>
              <a:rPr lang="en-US" dirty="0" smtClean="0"/>
              <a:t>STDCALL </a:t>
            </a:r>
            <a:r>
              <a:rPr lang="en-US" dirty="0" err="1" smtClean="0"/>
              <a:t>specifier</a:t>
            </a:r>
            <a:r>
              <a:rPr lang="en-US" dirty="0" smtClean="0"/>
              <a:t>:</a:t>
            </a:r>
          </a:p>
          <a:p>
            <a:pPr lvl="1"/>
            <a:r>
              <a:rPr lang="en-US" dirty="0" smtClean="0"/>
              <a:t>Causes </a:t>
            </a:r>
            <a:r>
              <a:rPr lang="en-US" dirty="0"/>
              <a:t>subroutine arguments to be pushed on the </a:t>
            </a:r>
            <a:r>
              <a:rPr lang="en-US" dirty="0" smtClean="0"/>
              <a:t>stack in </a:t>
            </a:r>
            <a:r>
              <a:rPr lang="en-US" dirty="0"/>
              <a:t>reverse order (last to </a:t>
            </a:r>
            <a:r>
              <a:rPr lang="en-US" dirty="0" smtClean="0"/>
              <a:t>first).</a:t>
            </a:r>
          </a:p>
          <a:p>
            <a:pPr marL="0" indent="0">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AddTwo</a:t>
            </a:r>
            <a:r>
              <a:rPr lang="en-US" sz="1800" b="1" dirty="0" smtClean="0">
                <a:latin typeface="Courier New" pitchFamily="49" charset="0"/>
                <a:cs typeface="Courier New" pitchFamily="49" charset="0"/>
              </a:rPr>
              <a:t>(5</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6)</a:t>
            </a:r>
            <a:endParaRPr lang="en-US" sz="1800" b="1" dirty="0">
              <a:latin typeface="Courier New" pitchFamily="49" charset="0"/>
              <a:cs typeface="Courier New" pitchFamily="49" charset="0"/>
            </a:endParaRPr>
          </a:p>
          <a:p>
            <a:pPr lvl="1"/>
            <a:r>
              <a:rPr lang="en-US" dirty="0"/>
              <a:t>The following assembly language code is equivalent:</a:t>
            </a:r>
          </a:p>
          <a:p>
            <a:pPr marL="1771650" lvl="1" indent="0">
              <a:buNone/>
            </a:pPr>
            <a:r>
              <a:rPr lang="en-US" sz="1800" b="1" dirty="0">
                <a:latin typeface="Courier New" pitchFamily="49" charset="0"/>
                <a:cs typeface="Courier New" pitchFamily="49" charset="0"/>
              </a:rPr>
              <a:t>push 6</a:t>
            </a:r>
          </a:p>
          <a:p>
            <a:pPr marL="1771650" lvl="1" indent="0">
              <a:buNone/>
            </a:pPr>
            <a:r>
              <a:rPr lang="en-US" sz="1800" b="1" dirty="0">
                <a:latin typeface="Courier New" pitchFamily="49" charset="0"/>
                <a:cs typeface="Courier New" pitchFamily="49" charset="0"/>
              </a:rPr>
              <a:t>push 5</a:t>
            </a:r>
          </a:p>
          <a:p>
            <a:pPr marL="1771650" lvl="1" indent="0">
              <a:buNone/>
            </a:pPr>
            <a:r>
              <a:rPr lang="en-US" sz="1800" b="1" dirty="0">
                <a:latin typeface="Courier New" pitchFamily="49" charset="0"/>
                <a:cs typeface="Courier New" pitchFamily="49" charset="0"/>
              </a:rPr>
              <a:t>call </a:t>
            </a:r>
            <a:r>
              <a:rPr lang="en-US" sz="1800" b="1" dirty="0" err="1" smtClean="0">
                <a:latin typeface="Courier New" pitchFamily="49" charset="0"/>
                <a:cs typeface="Courier New" pitchFamily="49" charset="0"/>
              </a:rPr>
              <a:t>AddTwo</a:t>
            </a:r>
            <a:endParaRPr lang="en-US" sz="1800" b="1" dirty="0">
              <a:latin typeface="Courier New" pitchFamily="49" charset="0"/>
              <a:cs typeface="Courier New" pitchFamily="49" charset="0"/>
            </a:endParaRPr>
          </a:p>
          <a:p>
            <a:pPr lvl="1"/>
            <a:r>
              <a:rPr lang="en-US" dirty="0" smtClean="0"/>
              <a:t>STDCALL </a:t>
            </a:r>
            <a:r>
              <a:rPr lang="en-US" dirty="0"/>
              <a:t>requires a constant operand </a:t>
            </a:r>
            <a:r>
              <a:rPr lang="en-US" dirty="0" smtClean="0"/>
              <a:t>in </a:t>
            </a:r>
            <a:r>
              <a:rPr lang="en-US" dirty="0"/>
              <a:t>the RET instruction</a:t>
            </a:r>
            <a:r>
              <a:rPr lang="en-US" dirty="0" smtClean="0"/>
              <a:t>.</a:t>
            </a:r>
          </a:p>
          <a:p>
            <a:pPr marL="1714500" lvl="4" indent="0">
              <a:buNone/>
            </a:pPr>
            <a:r>
              <a:rPr lang="en-US" sz="1800" b="1" dirty="0" err="1">
                <a:latin typeface="Courier New" pitchFamily="49" charset="0"/>
                <a:cs typeface="Courier New" pitchFamily="49" charset="0"/>
              </a:rPr>
              <a:t>AddTwo</a:t>
            </a:r>
            <a:r>
              <a:rPr lang="en-US" sz="1800" b="1" dirty="0">
                <a:latin typeface="Courier New" pitchFamily="49" charset="0"/>
                <a:cs typeface="Courier New" pitchFamily="49" charset="0"/>
              </a:rPr>
              <a:t> PROC</a:t>
            </a:r>
          </a:p>
          <a:p>
            <a:pPr marL="2347913" lvl="4" indent="0">
              <a:buNone/>
            </a:pPr>
            <a:r>
              <a:rPr lang="en-US" sz="1800" b="1" dirty="0">
                <a:latin typeface="Courier New" pitchFamily="49" charset="0"/>
                <a:cs typeface="Courier New" pitchFamily="49" charset="0"/>
              </a:rPr>
              <a:t>push </a:t>
            </a:r>
            <a:r>
              <a:rPr lang="en-US" sz="1800" b="1" dirty="0" err="1">
                <a:latin typeface="Courier New" pitchFamily="49" charset="0"/>
                <a:cs typeface="Courier New" pitchFamily="49" charset="0"/>
              </a:rPr>
              <a:t>ebp</a:t>
            </a:r>
            <a:endParaRPr lang="en-US" sz="1800" b="1" dirty="0">
              <a:latin typeface="Courier New" pitchFamily="49" charset="0"/>
              <a:cs typeface="Courier New" pitchFamily="49" charset="0"/>
            </a:endParaRPr>
          </a:p>
          <a:p>
            <a:pPr marL="2347913" lvl="4"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ebp,esp</a:t>
            </a:r>
            <a:endParaRPr lang="en-US" sz="1800" b="1" dirty="0">
              <a:latin typeface="Courier New" pitchFamily="49" charset="0"/>
              <a:cs typeface="Courier New" pitchFamily="49" charset="0"/>
            </a:endParaRPr>
          </a:p>
          <a:p>
            <a:pPr marL="2347913" lvl="4"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eax</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 + 12]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first parameter</a:t>
            </a:r>
          </a:p>
          <a:p>
            <a:pPr marL="2347913" lvl="4" indent="0">
              <a:buNone/>
            </a:pPr>
            <a:r>
              <a:rPr lang="en-US" sz="1800" b="1" dirty="0">
                <a:latin typeface="Courier New" pitchFamily="49" charset="0"/>
                <a:cs typeface="Courier New" pitchFamily="49" charset="0"/>
              </a:rPr>
              <a:t>add </a:t>
            </a:r>
            <a:r>
              <a:rPr lang="en-US" sz="1800" b="1" dirty="0" err="1">
                <a:latin typeface="Courier New" pitchFamily="49" charset="0"/>
                <a:cs typeface="Courier New" pitchFamily="49" charset="0"/>
              </a:rPr>
              <a:t>eax</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 + 8]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second parameter</a:t>
            </a:r>
          </a:p>
          <a:p>
            <a:pPr marL="2347913" lvl="4" indent="0">
              <a:buNone/>
            </a:pPr>
            <a:r>
              <a:rPr lang="en-US" sz="1800" b="1" dirty="0">
                <a:latin typeface="Courier New" pitchFamily="49" charset="0"/>
                <a:cs typeface="Courier New" pitchFamily="49" charset="0"/>
              </a:rPr>
              <a:t>pop </a:t>
            </a:r>
            <a:r>
              <a:rPr lang="en-US" sz="1800" b="1" dirty="0" err="1">
                <a:latin typeface="Courier New" pitchFamily="49" charset="0"/>
                <a:cs typeface="Courier New" pitchFamily="49" charset="0"/>
              </a:rPr>
              <a:t>ebp</a:t>
            </a:r>
            <a:endParaRPr lang="en-US" sz="1800" b="1" dirty="0">
              <a:latin typeface="Courier New" pitchFamily="49" charset="0"/>
              <a:cs typeface="Courier New" pitchFamily="49" charset="0"/>
            </a:endParaRPr>
          </a:p>
          <a:p>
            <a:pPr marL="2347913" lvl="4" indent="0">
              <a:buNone/>
            </a:pPr>
            <a:r>
              <a:rPr lang="en-US" sz="1800" b="1" dirty="0">
                <a:latin typeface="Courier New" pitchFamily="49" charset="0"/>
                <a:cs typeface="Courier New" pitchFamily="49" charset="0"/>
              </a:rPr>
              <a:t>ret 8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clean up the stack</a:t>
            </a:r>
          </a:p>
          <a:p>
            <a:pPr marL="1714500" lvl="4" indent="0">
              <a:buNone/>
            </a:pPr>
            <a:r>
              <a:rPr lang="en-US" sz="1800" b="1" dirty="0" err="1">
                <a:latin typeface="Courier New" pitchFamily="49" charset="0"/>
                <a:cs typeface="Courier New" pitchFamily="49" charset="0"/>
              </a:rPr>
              <a:t>AddTwo</a:t>
            </a:r>
            <a:r>
              <a:rPr lang="en-US" sz="1800" b="1" dirty="0">
                <a:latin typeface="Courier New" pitchFamily="49" charset="0"/>
                <a:cs typeface="Courier New" pitchFamily="49" charset="0"/>
              </a:rPr>
              <a:t> ENDPP</a:t>
            </a:r>
          </a:p>
        </p:txBody>
      </p:sp>
    </p:spTree>
    <p:extLst>
      <p:ext uri="{BB962C8B-B14F-4D97-AF65-F5344CB8AC3E}">
        <p14:creationId xmlns:p14="http://schemas.microsoft.com/office/powerpoint/2010/main" xmlns="" val="1935083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Directive</a:t>
            </a:r>
            <a:endParaRPr lang="en-US" dirty="0"/>
          </a:p>
        </p:txBody>
      </p:sp>
      <p:sp>
        <p:nvSpPr>
          <p:cNvPr id="3" name="Content Placeholder 2"/>
          <p:cNvSpPr>
            <a:spLocks noGrp="1"/>
          </p:cNvSpPr>
          <p:nvPr>
            <p:ph idx="1"/>
          </p:nvPr>
        </p:nvSpPr>
        <p:spPr>
          <a:xfrm>
            <a:off x="228600" y="914400"/>
            <a:ext cx="8686800" cy="5638800"/>
          </a:xfrm>
        </p:spPr>
        <p:txBody>
          <a:bodyPr>
            <a:normAutofit/>
          </a:bodyPr>
          <a:lstStyle/>
          <a:p>
            <a:r>
              <a:rPr lang="en-US" dirty="0" smtClean="0"/>
              <a:t>STDCALL </a:t>
            </a:r>
            <a:r>
              <a:rPr lang="en-US" dirty="0" err="1" smtClean="0"/>
              <a:t>specifier</a:t>
            </a:r>
            <a:r>
              <a:rPr lang="en-US" dirty="0" smtClean="0"/>
              <a:t>:</a:t>
            </a:r>
          </a:p>
          <a:p>
            <a:pPr marL="0" indent="0">
              <a:buNone/>
            </a:pPr>
            <a:endParaRPr lang="en-US" sz="1800" dirty="0" smtClean="0"/>
          </a:p>
          <a:p>
            <a:pPr lvl="1"/>
            <a:r>
              <a:rPr lang="en-US" dirty="0" smtClean="0"/>
              <a:t>It modifies </a:t>
            </a:r>
            <a:r>
              <a:rPr lang="en-US" dirty="0"/>
              <a:t>exported (public) procedure names by storing them in the </a:t>
            </a:r>
            <a:r>
              <a:rPr lang="en-US" dirty="0" smtClean="0"/>
              <a:t>following format</a:t>
            </a:r>
            <a:r>
              <a:rPr lang="en-US" dirty="0"/>
              <a:t>:</a:t>
            </a:r>
          </a:p>
          <a:p>
            <a:pPr marL="0" indent="0">
              <a:buNone/>
            </a:pPr>
            <a:r>
              <a:rPr lang="en-US" b="1" dirty="0" smtClean="0"/>
              <a:t>			</a:t>
            </a:r>
            <a:r>
              <a:rPr lang="en-US" sz="2000" b="1" dirty="0" smtClean="0"/>
              <a:t>_</a:t>
            </a:r>
            <a:r>
              <a:rPr lang="en-US" sz="2000" i="1" dirty="0" err="1" smtClean="0"/>
              <a:t>name</a:t>
            </a:r>
            <a:r>
              <a:rPr lang="en-US" sz="2000" dirty="0" err="1" smtClean="0"/>
              <a:t>@</a:t>
            </a:r>
            <a:r>
              <a:rPr lang="en-US" sz="2000" b="1" i="1" dirty="0" err="1" smtClean="0"/>
              <a:t>nn</a:t>
            </a:r>
            <a:endParaRPr lang="en-US" sz="2000" b="1" i="1" dirty="0" smtClean="0"/>
          </a:p>
          <a:p>
            <a:pPr marL="0" indent="0">
              <a:buNone/>
            </a:pPr>
            <a:endParaRPr lang="en-US" dirty="0" smtClean="0"/>
          </a:p>
          <a:p>
            <a:pPr lvl="1"/>
            <a:r>
              <a:rPr lang="en-US" dirty="0" smtClean="0"/>
              <a:t>The </a:t>
            </a:r>
            <a:r>
              <a:rPr lang="en-US" dirty="0"/>
              <a:t>name </a:t>
            </a:r>
            <a:r>
              <a:rPr lang="en-US" dirty="0" smtClean="0"/>
              <a:t>passed by </a:t>
            </a:r>
            <a:r>
              <a:rPr lang="en-US" dirty="0"/>
              <a:t>the assembler to the linker is</a:t>
            </a:r>
          </a:p>
          <a:p>
            <a:pPr marL="0" indent="0">
              <a:buNone/>
            </a:pPr>
            <a:r>
              <a:rPr lang="en-US" sz="2000" b="1" dirty="0" smtClean="0"/>
              <a:t>			</a:t>
            </a:r>
            <a:r>
              <a:rPr lang="en-US" sz="2000" b="1" i="1" dirty="0" smtClean="0"/>
              <a:t>_</a:t>
            </a:r>
            <a:r>
              <a:rPr lang="en-US" sz="2000" i="1" dirty="0" smtClean="0"/>
              <a:t>AddTwo@</a:t>
            </a:r>
            <a:r>
              <a:rPr lang="en-US" sz="2000" b="1" i="1" dirty="0" smtClean="0"/>
              <a:t>8</a:t>
            </a:r>
            <a:endParaRPr lang="en-US" sz="2000" b="1" i="1" dirty="0"/>
          </a:p>
        </p:txBody>
      </p:sp>
    </p:spTree>
    <p:extLst>
      <p:ext uri="{BB962C8B-B14F-4D97-AF65-F5344CB8AC3E}">
        <p14:creationId xmlns:p14="http://schemas.microsoft.com/office/powerpoint/2010/main" xmlns="" val="541471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Directive</a:t>
            </a:r>
            <a:endParaRPr lang="en-US" dirty="0"/>
          </a:p>
        </p:txBody>
      </p:sp>
      <p:sp>
        <p:nvSpPr>
          <p:cNvPr id="3" name="Content Placeholder 2"/>
          <p:cNvSpPr>
            <a:spLocks noGrp="1"/>
          </p:cNvSpPr>
          <p:nvPr>
            <p:ph idx="1"/>
          </p:nvPr>
        </p:nvSpPr>
        <p:spPr>
          <a:xfrm>
            <a:off x="228600" y="914400"/>
            <a:ext cx="8686800" cy="5638800"/>
          </a:xfrm>
        </p:spPr>
        <p:txBody>
          <a:bodyPr>
            <a:normAutofit/>
          </a:bodyPr>
          <a:lstStyle/>
          <a:p>
            <a:r>
              <a:rPr lang="en-US" dirty="0" smtClean="0"/>
              <a:t>C </a:t>
            </a:r>
            <a:r>
              <a:rPr lang="en-US" dirty="0" err="1" smtClean="0"/>
              <a:t>specifier</a:t>
            </a:r>
            <a:r>
              <a:rPr lang="en-US" dirty="0" smtClean="0"/>
              <a:t>:</a:t>
            </a:r>
          </a:p>
          <a:p>
            <a:pPr lvl="1"/>
            <a:r>
              <a:rPr lang="en-US" dirty="0"/>
              <a:t>The C language </a:t>
            </a:r>
            <a:r>
              <a:rPr lang="en-US" dirty="0" err="1"/>
              <a:t>specifier</a:t>
            </a:r>
            <a:r>
              <a:rPr lang="en-US" dirty="0"/>
              <a:t> requires procedure arguments to be pushed on the stack </a:t>
            </a:r>
            <a:r>
              <a:rPr lang="en-US" dirty="0" smtClean="0"/>
              <a:t>from last to first, like </a:t>
            </a:r>
            <a:r>
              <a:rPr lang="en-US" b="1" i="1" dirty="0" smtClean="0"/>
              <a:t>STDCALL</a:t>
            </a:r>
            <a:r>
              <a:rPr lang="en-US" dirty="0" smtClean="0"/>
              <a:t>.</a:t>
            </a:r>
          </a:p>
          <a:p>
            <a:pPr lvl="1"/>
            <a:r>
              <a:rPr lang="en-US" dirty="0"/>
              <a:t>Regarding the removal of arguments from the stack after a procedure </a:t>
            </a:r>
            <a:r>
              <a:rPr lang="en-US" dirty="0" smtClean="0"/>
              <a:t>call, the </a:t>
            </a:r>
            <a:r>
              <a:rPr lang="en-US" dirty="0"/>
              <a:t>C language </a:t>
            </a:r>
            <a:r>
              <a:rPr lang="en-US" dirty="0" err="1"/>
              <a:t>specifier</a:t>
            </a:r>
            <a:r>
              <a:rPr lang="en-US" dirty="0"/>
              <a:t> places responsibility on the caller</a:t>
            </a:r>
            <a:r>
              <a:rPr lang="en-US" dirty="0" smtClean="0"/>
              <a:t>.</a:t>
            </a:r>
          </a:p>
          <a:p>
            <a:pPr lvl="1"/>
            <a:r>
              <a:rPr lang="en-US" dirty="0"/>
              <a:t>In the calling program, a constant </a:t>
            </a:r>
            <a:r>
              <a:rPr lang="en-US" dirty="0" smtClean="0"/>
              <a:t>is added </a:t>
            </a:r>
            <a:r>
              <a:rPr lang="en-US" dirty="0"/>
              <a:t>to </a:t>
            </a:r>
            <a:r>
              <a:rPr lang="en-US" dirty="0" smtClean="0"/>
              <a:t>ESP:</a:t>
            </a:r>
          </a:p>
          <a:p>
            <a:pPr marL="1711325" indent="0">
              <a:buNone/>
            </a:pPr>
            <a:r>
              <a:rPr lang="en-US" sz="1900" b="1" dirty="0" smtClean="0">
                <a:latin typeface="Courier New" pitchFamily="49" charset="0"/>
                <a:cs typeface="Courier New" pitchFamily="49" charset="0"/>
              </a:rPr>
              <a:t>push 6		; Second Argument</a:t>
            </a:r>
          </a:p>
          <a:p>
            <a:pPr marL="1711325" indent="0">
              <a:buNone/>
            </a:pPr>
            <a:r>
              <a:rPr lang="en-US" sz="1900" b="1" dirty="0" smtClean="0">
                <a:latin typeface="Courier New" pitchFamily="49" charset="0"/>
                <a:cs typeface="Courier New" pitchFamily="49" charset="0"/>
              </a:rPr>
              <a:t>push 5		; First Argument</a:t>
            </a:r>
          </a:p>
          <a:p>
            <a:pPr marL="1711325" indent="0">
              <a:buNone/>
            </a:pPr>
            <a:r>
              <a:rPr lang="en-US" sz="1900" b="1" dirty="0" smtClean="0">
                <a:latin typeface="Courier New" pitchFamily="49" charset="0"/>
                <a:cs typeface="Courier New" pitchFamily="49" charset="0"/>
              </a:rPr>
              <a:t>call </a:t>
            </a:r>
            <a:r>
              <a:rPr lang="en-US" sz="1900" b="1" dirty="0" err="1" smtClean="0">
                <a:latin typeface="Courier New" pitchFamily="49" charset="0"/>
                <a:cs typeface="Courier New" pitchFamily="49" charset="0"/>
              </a:rPr>
              <a:t>AddTwo</a:t>
            </a:r>
            <a:endParaRPr lang="en-US" sz="1900" b="1" dirty="0" smtClean="0">
              <a:latin typeface="Courier New" pitchFamily="49" charset="0"/>
              <a:cs typeface="Courier New" pitchFamily="49" charset="0"/>
            </a:endParaRPr>
          </a:p>
          <a:p>
            <a:pPr marL="1711325" indent="0">
              <a:buNone/>
            </a:pPr>
            <a:r>
              <a:rPr lang="en-US" sz="1900" b="1" dirty="0">
                <a:solidFill>
                  <a:srgbClr val="0000FF"/>
                </a:solidFill>
                <a:latin typeface="Courier New" pitchFamily="49" charset="0"/>
                <a:cs typeface="Courier New" pitchFamily="49" charset="0"/>
              </a:rPr>
              <a:t>add esp,8 </a:t>
            </a:r>
            <a:r>
              <a:rPr lang="en-US" sz="1900" b="1" dirty="0" smtClean="0">
                <a:solidFill>
                  <a:srgbClr val="0000FF"/>
                </a:solidFill>
                <a:latin typeface="Courier New" pitchFamily="49" charset="0"/>
                <a:cs typeface="Courier New" pitchFamily="49" charset="0"/>
              </a:rPr>
              <a:t>    ; </a:t>
            </a:r>
            <a:r>
              <a:rPr lang="en-US" sz="1900" b="1" dirty="0">
                <a:solidFill>
                  <a:srgbClr val="0000FF"/>
                </a:solidFill>
                <a:latin typeface="Courier New" pitchFamily="49" charset="0"/>
                <a:cs typeface="Courier New" pitchFamily="49" charset="0"/>
              </a:rPr>
              <a:t>clean up the </a:t>
            </a:r>
            <a:r>
              <a:rPr lang="en-US" sz="1900" b="1" dirty="0" smtClean="0">
                <a:solidFill>
                  <a:srgbClr val="0000FF"/>
                </a:solidFill>
                <a:latin typeface="Courier New" pitchFamily="49" charset="0"/>
                <a:cs typeface="Courier New" pitchFamily="49" charset="0"/>
              </a:rPr>
              <a:t>stack</a:t>
            </a:r>
          </a:p>
          <a:p>
            <a:pPr lvl="1"/>
            <a:r>
              <a:rPr lang="en-US" dirty="0"/>
              <a:t>The C language </a:t>
            </a:r>
            <a:r>
              <a:rPr lang="en-US" dirty="0" err="1"/>
              <a:t>specifier</a:t>
            </a:r>
            <a:r>
              <a:rPr lang="en-US" dirty="0"/>
              <a:t> appends a leading underscore character to external procedure </a:t>
            </a:r>
            <a:r>
              <a:rPr lang="en-US" dirty="0" smtClean="0"/>
              <a:t>names. For </a:t>
            </a:r>
            <a:r>
              <a:rPr lang="en-US" dirty="0"/>
              <a:t>example</a:t>
            </a:r>
            <a:r>
              <a:rPr lang="en-US" dirty="0" smtClean="0"/>
              <a:t>:</a:t>
            </a:r>
          </a:p>
          <a:p>
            <a:pPr marL="457200" lvl="1" indent="0">
              <a:buNone/>
            </a:pPr>
            <a:r>
              <a:rPr lang="en-US" dirty="0"/>
              <a:t>	</a:t>
            </a:r>
            <a:r>
              <a:rPr lang="en-US" dirty="0" smtClean="0"/>
              <a:t>	</a:t>
            </a:r>
            <a:r>
              <a:rPr lang="en-US" sz="1800" b="1" dirty="0" smtClean="0">
                <a:latin typeface="Courier New" pitchFamily="49" charset="0"/>
                <a:cs typeface="Courier New" pitchFamily="49" charset="0"/>
              </a:rPr>
              <a:t>_</a:t>
            </a:r>
            <a:r>
              <a:rPr lang="en-US" sz="1800" b="1" dirty="0" err="1">
                <a:latin typeface="Courier New" pitchFamily="49" charset="0"/>
                <a:cs typeface="Courier New" pitchFamily="49" charset="0"/>
              </a:rPr>
              <a:t>AddTwo</a:t>
            </a:r>
            <a:endParaRPr lang="en-US" b="1" dirty="0" smtClean="0">
              <a:latin typeface="Courier New" pitchFamily="49" charset="0"/>
              <a:cs typeface="Courier New" pitchFamily="49" charset="0"/>
            </a:endParaRPr>
          </a:p>
        </p:txBody>
      </p:sp>
    </p:spTree>
    <p:extLst>
      <p:ext uri="{BB962C8B-B14F-4D97-AF65-F5344CB8AC3E}">
        <p14:creationId xmlns:p14="http://schemas.microsoft.com/office/powerpoint/2010/main" xmlns="" val="1397543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Inline Assembly Code</a:t>
            </a:r>
          </a:p>
        </p:txBody>
      </p:sp>
      <p:sp>
        <p:nvSpPr>
          <p:cNvPr id="80899" name="Rectangle 3"/>
          <p:cNvSpPr>
            <a:spLocks noGrp="1" noChangeArrowheads="1"/>
          </p:cNvSpPr>
          <p:nvPr>
            <p:ph type="body" idx="1"/>
          </p:nvPr>
        </p:nvSpPr>
        <p:spPr>
          <a:xfrm>
            <a:off x="533400" y="1219200"/>
            <a:ext cx="8305800" cy="5410200"/>
          </a:xfrm>
        </p:spPr>
        <p:txBody>
          <a:bodyPr/>
          <a:lstStyle/>
          <a:p>
            <a:pPr>
              <a:spcBef>
                <a:spcPts val="2000"/>
              </a:spcBef>
            </a:pPr>
            <a:r>
              <a:rPr lang="en-US" dirty="0"/>
              <a:t>Assembly language source code that is inserted directly into a HLL program.</a:t>
            </a:r>
          </a:p>
          <a:p>
            <a:pPr>
              <a:spcBef>
                <a:spcPts val="2000"/>
              </a:spcBef>
            </a:pPr>
            <a:r>
              <a:rPr lang="en-US" dirty="0"/>
              <a:t>Compilers such as Microsoft Visual C++ and Borland C++ have compiler-specific directives that identify inline ASM code.</a:t>
            </a:r>
          </a:p>
          <a:p>
            <a:pPr>
              <a:spcBef>
                <a:spcPts val="2000"/>
              </a:spcBef>
            </a:pPr>
            <a:r>
              <a:rPr lang="en-US" dirty="0"/>
              <a:t>Efficient inline code executes quickly because CALL and RET instructions are not required.</a:t>
            </a:r>
          </a:p>
          <a:p>
            <a:pPr>
              <a:spcBef>
                <a:spcPts val="2000"/>
              </a:spcBef>
            </a:pPr>
            <a:r>
              <a:rPr lang="en-US" dirty="0"/>
              <a:t>Simple to code because there are no external names, memory models, or naming conventions involved.</a:t>
            </a:r>
          </a:p>
          <a:p>
            <a:pPr>
              <a:spcBef>
                <a:spcPts val="2000"/>
              </a:spcBef>
            </a:pPr>
            <a:r>
              <a:rPr lang="en-US" dirty="0"/>
              <a:t>Decidedly not portable because it is written for a single platform.</a:t>
            </a:r>
          </a:p>
        </p:txBody>
      </p:sp>
    </p:spTree>
    <p:extLst>
      <p:ext uri="{BB962C8B-B14F-4D97-AF65-F5344CB8AC3E}">
        <p14:creationId xmlns:p14="http://schemas.microsoft.com/office/powerpoint/2010/main" xmlns="" val="332261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_asm Directive in Microsoft Visual C++</a:t>
            </a:r>
          </a:p>
        </p:txBody>
      </p:sp>
      <p:sp>
        <p:nvSpPr>
          <p:cNvPr id="81923" name="Rectangle 3"/>
          <p:cNvSpPr>
            <a:spLocks noGrp="1" noChangeArrowheads="1"/>
          </p:cNvSpPr>
          <p:nvPr>
            <p:ph type="body" idx="1"/>
          </p:nvPr>
        </p:nvSpPr>
        <p:spPr>
          <a:xfrm>
            <a:off x="685800" y="1143000"/>
            <a:ext cx="7772400" cy="2514600"/>
          </a:xfrm>
        </p:spPr>
        <p:txBody>
          <a:bodyPr/>
          <a:lstStyle/>
          <a:p>
            <a:pPr>
              <a:spcBef>
                <a:spcPts val="2000"/>
              </a:spcBef>
            </a:pPr>
            <a:r>
              <a:rPr lang="en-US" dirty="0"/>
              <a:t>Can be placed at the beginning of a single statement</a:t>
            </a:r>
          </a:p>
          <a:p>
            <a:pPr>
              <a:spcBef>
                <a:spcPts val="2000"/>
              </a:spcBef>
            </a:pPr>
            <a:r>
              <a:rPr lang="en-US" dirty="0"/>
              <a:t>Or, It can mark the beginning of a block of assembly language statements</a:t>
            </a:r>
          </a:p>
          <a:p>
            <a:pPr>
              <a:spcBef>
                <a:spcPts val="2000"/>
              </a:spcBef>
            </a:pPr>
            <a:r>
              <a:rPr lang="en-US" dirty="0"/>
              <a:t>Syntax:</a:t>
            </a:r>
          </a:p>
        </p:txBody>
      </p:sp>
      <p:sp>
        <p:nvSpPr>
          <p:cNvPr id="81924" name="Text Box 4"/>
          <p:cNvSpPr txBox="1">
            <a:spLocks noChangeArrowheads="1"/>
          </p:cNvSpPr>
          <p:nvPr/>
        </p:nvSpPr>
        <p:spPr bwMode="auto">
          <a:xfrm>
            <a:off x="2667000" y="3429000"/>
            <a:ext cx="3505200" cy="2797689"/>
          </a:xfrm>
          <a:prstGeom prst="rect">
            <a:avLst/>
          </a:prstGeom>
          <a:solidFill>
            <a:schemeClr val="bg1"/>
          </a:solidFill>
          <a:ln w="9525">
            <a:solidFill>
              <a:srgbClr val="000000"/>
            </a:solidFill>
            <a:miter lim="800000"/>
            <a:headEnd/>
            <a:tailEnd/>
          </a:ln>
          <a:effectLst/>
        </p:spPr>
        <p:txBody>
          <a:bodyPr wrap="square" tIns="137160" bIns="137160">
            <a:spAutoFit/>
          </a:bodyPr>
          <a:lstStyle>
            <a:lvl1pPr>
              <a:tabLst>
                <a:tab pos="457200" algn="l"/>
                <a:tab pos="3944938" algn="l"/>
              </a:tabLst>
              <a:defRPr sz="2400">
                <a:solidFill>
                  <a:schemeClr val="tx1"/>
                </a:solidFill>
                <a:latin typeface="Times New Roman" charset="0"/>
              </a:defRPr>
            </a:lvl1pPr>
            <a:lvl2pPr>
              <a:tabLst>
                <a:tab pos="457200" algn="l"/>
                <a:tab pos="3944938" algn="l"/>
              </a:tabLst>
              <a:defRPr sz="2400">
                <a:solidFill>
                  <a:schemeClr val="tx1"/>
                </a:solidFill>
                <a:latin typeface="Times New Roman" charset="0"/>
              </a:defRPr>
            </a:lvl2pPr>
            <a:lvl3pPr>
              <a:tabLst>
                <a:tab pos="457200" algn="l"/>
                <a:tab pos="3944938" algn="l"/>
              </a:tabLst>
              <a:defRPr sz="2400">
                <a:solidFill>
                  <a:schemeClr val="tx1"/>
                </a:solidFill>
                <a:latin typeface="Times New Roman" charset="0"/>
              </a:defRPr>
            </a:lvl3pPr>
            <a:lvl4pPr>
              <a:tabLst>
                <a:tab pos="457200" algn="l"/>
                <a:tab pos="3944938" algn="l"/>
              </a:tabLst>
              <a:defRPr sz="2400">
                <a:solidFill>
                  <a:schemeClr val="tx1"/>
                </a:solidFill>
                <a:latin typeface="Times New Roman" charset="0"/>
              </a:defRPr>
            </a:lvl4pPr>
            <a:lvl5pPr>
              <a:tabLst>
                <a:tab pos="457200" algn="l"/>
                <a:tab pos="3944938" algn="l"/>
              </a:tabLst>
              <a:defRPr sz="2400">
                <a:solidFill>
                  <a:schemeClr val="tx1"/>
                </a:solidFill>
                <a:latin typeface="Times New Roman" charset="0"/>
              </a:defRPr>
            </a:lvl5pPr>
            <a:lvl6pPr fontAlgn="base">
              <a:spcBef>
                <a:spcPct val="0"/>
              </a:spcBef>
              <a:spcAft>
                <a:spcPct val="0"/>
              </a:spcAft>
              <a:tabLst>
                <a:tab pos="457200" algn="l"/>
                <a:tab pos="3944938" algn="l"/>
              </a:tabLst>
              <a:defRPr sz="2400">
                <a:solidFill>
                  <a:schemeClr val="tx1"/>
                </a:solidFill>
                <a:latin typeface="Times New Roman" charset="0"/>
              </a:defRPr>
            </a:lvl6pPr>
            <a:lvl7pPr fontAlgn="base">
              <a:spcBef>
                <a:spcPct val="0"/>
              </a:spcBef>
              <a:spcAft>
                <a:spcPct val="0"/>
              </a:spcAft>
              <a:tabLst>
                <a:tab pos="457200" algn="l"/>
                <a:tab pos="3944938" algn="l"/>
              </a:tabLst>
              <a:defRPr sz="2400">
                <a:solidFill>
                  <a:schemeClr val="tx1"/>
                </a:solidFill>
                <a:latin typeface="Times New Roman" charset="0"/>
              </a:defRPr>
            </a:lvl7pPr>
            <a:lvl8pPr fontAlgn="base">
              <a:spcBef>
                <a:spcPct val="0"/>
              </a:spcBef>
              <a:spcAft>
                <a:spcPct val="0"/>
              </a:spcAft>
              <a:tabLst>
                <a:tab pos="457200" algn="l"/>
                <a:tab pos="3944938" algn="l"/>
              </a:tabLst>
              <a:defRPr sz="2400">
                <a:solidFill>
                  <a:schemeClr val="tx1"/>
                </a:solidFill>
                <a:latin typeface="Times New Roman" charset="0"/>
              </a:defRPr>
            </a:lvl8pPr>
            <a:lvl9pPr fontAlgn="base">
              <a:spcBef>
                <a:spcPct val="0"/>
              </a:spcBef>
              <a:spcAft>
                <a:spcPct val="0"/>
              </a:spcAft>
              <a:tabLst>
                <a:tab pos="457200" algn="l"/>
                <a:tab pos="3944938" algn="l"/>
              </a:tabLst>
              <a:defRPr sz="2400">
                <a:solidFill>
                  <a:schemeClr val="tx1"/>
                </a:solidFill>
                <a:latin typeface="Times New Roman" charset="0"/>
              </a:defRPr>
            </a:lvl9pPr>
          </a:lstStyle>
          <a:p>
            <a:pPr>
              <a:lnSpc>
                <a:spcPct val="70000"/>
              </a:lnSpc>
              <a:spcBef>
                <a:spcPct val="50000"/>
              </a:spcBef>
            </a:pPr>
            <a:r>
              <a:rPr lang="en-US" sz="1800" b="1" dirty="0">
                <a:latin typeface="Courier New" pitchFamily="49" charset="0"/>
              </a:rPr>
              <a:t>__</a:t>
            </a:r>
            <a:r>
              <a:rPr lang="en-US" sz="1800" b="1" dirty="0" err="1">
                <a:latin typeface="Courier New" pitchFamily="49" charset="0"/>
              </a:rPr>
              <a:t>asm</a:t>
            </a:r>
            <a:r>
              <a:rPr lang="en-US" sz="1800" b="1" dirty="0">
                <a:latin typeface="Courier New" pitchFamily="49" charset="0"/>
              </a:rPr>
              <a:t>  </a:t>
            </a:r>
            <a:r>
              <a:rPr lang="en-US" sz="1800" b="1" i="1" dirty="0">
                <a:latin typeface="Courier New" pitchFamily="49" charset="0"/>
              </a:rPr>
              <a:t>statement</a:t>
            </a:r>
          </a:p>
          <a:p>
            <a:pPr>
              <a:lnSpc>
                <a:spcPct val="70000"/>
              </a:lnSpc>
              <a:spcBef>
                <a:spcPct val="50000"/>
              </a:spcBef>
            </a:pPr>
            <a:endParaRPr lang="en-US" sz="1800" b="1" dirty="0">
              <a:latin typeface="Courier New" pitchFamily="49" charset="0"/>
            </a:endParaRPr>
          </a:p>
          <a:p>
            <a:pPr>
              <a:lnSpc>
                <a:spcPct val="70000"/>
              </a:lnSpc>
              <a:spcBef>
                <a:spcPct val="50000"/>
              </a:spcBef>
            </a:pPr>
            <a:r>
              <a:rPr lang="en-US" sz="1800" b="1" dirty="0">
                <a:latin typeface="Courier New" pitchFamily="49" charset="0"/>
              </a:rPr>
              <a:t>__</a:t>
            </a:r>
            <a:r>
              <a:rPr lang="en-US" sz="1800" b="1" dirty="0" err="1">
                <a:latin typeface="Courier New" pitchFamily="49" charset="0"/>
              </a:rPr>
              <a:t>asm</a:t>
            </a:r>
            <a:r>
              <a:rPr lang="en-US" sz="1800" b="1" dirty="0">
                <a:latin typeface="Courier New" pitchFamily="49" charset="0"/>
              </a:rPr>
              <a:t> {</a:t>
            </a:r>
          </a:p>
          <a:p>
            <a:pPr lvl="1">
              <a:lnSpc>
                <a:spcPct val="70000"/>
              </a:lnSpc>
              <a:spcBef>
                <a:spcPct val="50000"/>
              </a:spcBef>
            </a:pPr>
            <a:r>
              <a:rPr lang="en-US" sz="1800" b="1" dirty="0">
                <a:latin typeface="Courier New" pitchFamily="49" charset="0"/>
              </a:rPr>
              <a:t>  </a:t>
            </a:r>
            <a:r>
              <a:rPr lang="en-US" sz="1800" b="1" i="1" dirty="0">
                <a:latin typeface="Courier New" pitchFamily="49" charset="0"/>
              </a:rPr>
              <a:t>statement-1</a:t>
            </a:r>
          </a:p>
          <a:p>
            <a:pPr lvl="1">
              <a:lnSpc>
                <a:spcPct val="70000"/>
              </a:lnSpc>
              <a:spcBef>
                <a:spcPct val="50000"/>
              </a:spcBef>
            </a:pPr>
            <a:r>
              <a:rPr lang="en-US" sz="1800" b="1" i="1" dirty="0">
                <a:latin typeface="Courier New" pitchFamily="49" charset="0"/>
              </a:rPr>
              <a:t>  statement-2</a:t>
            </a:r>
          </a:p>
          <a:p>
            <a:pPr lvl="1">
              <a:lnSpc>
                <a:spcPct val="70000"/>
              </a:lnSpc>
              <a:spcBef>
                <a:spcPct val="50000"/>
              </a:spcBef>
            </a:pPr>
            <a:r>
              <a:rPr lang="en-US" sz="1800" b="1" i="1" dirty="0">
                <a:latin typeface="Courier New" pitchFamily="49" charset="0"/>
              </a:rPr>
              <a:t>  ...</a:t>
            </a:r>
          </a:p>
          <a:p>
            <a:pPr lvl="1">
              <a:lnSpc>
                <a:spcPct val="70000"/>
              </a:lnSpc>
              <a:spcBef>
                <a:spcPct val="50000"/>
              </a:spcBef>
            </a:pPr>
            <a:r>
              <a:rPr lang="en-US" sz="1800" b="1" i="1" dirty="0">
                <a:latin typeface="Courier New" pitchFamily="49" charset="0"/>
              </a:rPr>
              <a:t>  statement-n</a:t>
            </a:r>
          </a:p>
          <a:p>
            <a:pPr>
              <a:lnSpc>
                <a:spcPct val="70000"/>
              </a:lnSpc>
              <a:spcBef>
                <a:spcPct val="50000"/>
              </a:spcBef>
            </a:pPr>
            <a:r>
              <a:rPr lang="en-US" sz="1800" b="1" dirty="0">
                <a:latin typeface="Courier New" pitchFamily="49" charset="0"/>
              </a:rPr>
              <a:t>}</a:t>
            </a:r>
          </a:p>
        </p:txBody>
      </p:sp>
    </p:spTree>
    <p:extLst>
      <p:ext uri="{BB962C8B-B14F-4D97-AF65-F5344CB8AC3E}">
        <p14:creationId xmlns:p14="http://schemas.microsoft.com/office/powerpoint/2010/main" xmlns="" val="2580576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Commenting Styles</a:t>
            </a:r>
          </a:p>
        </p:txBody>
      </p:sp>
      <p:sp>
        <p:nvSpPr>
          <p:cNvPr id="76803" name="Text Box 3"/>
          <p:cNvSpPr txBox="1">
            <a:spLocks noChangeArrowheads="1"/>
          </p:cNvSpPr>
          <p:nvPr/>
        </p:nvSpPr>
        <p:spPr bwMode="auto">
          <a:xfrm>
            <a:off x="762000" y="2514600"/>
            <a:ext cx="7696200" cy="1066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sz="1800" b="1">
                <a:latin typeface="Courier New" pitchFamily="49" charset="0"/>
              </a:rPr>
              <a:t>mov  esi,buf     ; initialize index register</a:t>
            </a:r>
          </a:p>
          <a:p>
            <a:pPr>
              <a:lnSpc>
                <a:spcPct val="50000"/>
              </a:lnSpc>
              <a:spcBef>
                <a:spcPct val="50000"/>
              </a:spcBef>
            </a:pPr>
            <a:r>
              <a:rPr lang="en-US" sz="1800" b="1">
                <a:latin typeface="Courier New" pitchFamily="49" charset="0"/>
              </a:rPr>
              <a:t>mov  esi,buf    // initialize index register</a:t>
            </a:r>
          </a:p>
          <a:p>
            <a:pPr>
              <a:lnSpc>
                <a:spcPct val="50000"/>
              </a:lnSpc>
              <a:spcBef>
                <a:spcPct val="50000"/>
              </a:spcBef>
            </a:pPr>
            <a:r>
              <a:rPr lang="en-US" sz="1800" b="1">
                <a:latin typeface="Courier New" pitchFamily="49" charset="0"/>
              </a:rPr>
              <a:t>mov  esi,buf    /* initialize index register */</a:t>
            </a:r>
          </a:p>
        </p:txBody>
      </p:sp>
      <p:sp>
        <p:nvSpPr>
          <p:cNvPr id="76804" name="Text Box 4"/>
          <p:cNvSpPr txBox="1">
            <a:spLocks noChangeArrowheads="1"/>
          </p:cNvSpPr>
          <p:nvPr/>
        </p:nvSpPr>
        <p:spPr bwMode="auto">
          <a:xfrm>
            <a:off x="685800" y="1295400"/>
            <a:ext cx="7696200" cy="100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400"/>
              <a:t>All of the following comment styles are acceptable, but the latter two are preferred:</a:t>
            </a:r>
          </a:p>
        </p:txBody>
      </p:sp>
    </p:spTree>
    <p:extLst>
      <p:ext uri="{BB962C8B-B14F-4D97-AF65-F5344CB8AC3E}">
        <p14:creationId xmlns:p14="http://schemas.microsoft.com/office/powerpoint/2010/main" xmlns="" val="3386381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You Can Do the Following . . .</a:t>
            </a:r>
          </a:p>
        </p:txBody>
      </p:sp>
      <p:sp>
        <p:nvSpPr>
          <p:cNvPr id="96259" name="Rectangle 3"/>
          <p:cNvSpPr>
            <a:spLocks noGrp="1" noChangeArrowheads="1"/>
          </p:cNvSpPr>
          <p:nvPr>
            <p:ph type="body" idx="1"/>
          </p:nvPr>
        </p:nvSpPr>
        <p:spPr>
          <a:xfrm>
            <a:off x="457200" y="1143000"/>
            <a:ext cx="8382000" cy="5562600"/>
          </a:xfrm>
        </p:spPr>
        <p:txBody>
          <a:bodyPr>
            <a:normAutofit lnSpcReduction="10000"/>
          </a:bodyPr>
          <a:lstStyle/>
          <a:p>
            <a:pPr>
              <a:spcBef>
                <a:spcPts val="1500"/>
              </a:spcBef>
            </a:pPr>
            <a:r>
              <a:rPr lang="en-US" dirty="0"/>
              <a:t>Use any instruction from the Intel instruction set</a:t>
            </a:r>
          </a:p>
          <a:p>
            <a:pPr>
              <a:spcBef>
                <a:spcPts val="1500"/>
              </a:spcBef>
            </a:pPr>
            <a:r>
              <a:rPr lang="en-US" dirty="0"/>
              <a:t>Use register names as operands</a:t>
            </a:r>
          </a:p>
          <a:p>
            <a:pPr>
              <a:spcBef>
                <a:spcPts val="1500"/>
              </a:spcBef>
            </a:pPr>
            <a:r>
              <a:rPr lang="en-US" dirty="0"/>
              <a:t>Reference function parameters by name</a:t>
            </a:r>
          </a:p>
          <a:p>
            <a:pPr>
              <a:spcBef>
                <a:spcPts val="1500"/>
              </a:spcBef>
            </a:pPr>
            <a:r>
              <a:rPr lang="en-US" dirty="0"/>
              <a:t>Reference code labels and variables that were declared outside the </a:t>
            </a:r>
            <a:r>
              <a:rPr lang="en-US" dirty="0" err="1"/>
              <a:t>asm</a:t>
            </a:r>
            <a:r>
              <a:rPr lang="en-US" dirty="0"/>
              <a:t> block </a:t>
            </a:r>
          </a:p>
          <a:p>
            <a:pPr>
              <a:spcBef>
                <a:spcPts val="1500"/>
              </a:spcBef>
            </a:pPr>
            <a:r>
              <a:rPr lang="en-US" dirty="0"/>
              <a:t>Use numeric literals that incorporate either assembler-style or C-style radix notation </a:t>
            </a:r>
          </a:p>
          <a:p>
            <a:pPr>
              <a:spcBef>
                <a:spcPts val="1500"/>
              </a:spcBef>
            </a:pPr>
            <a:r>
              <a:rPr lang="en-US" dirty="0"/>
              <a:t>Use the PTR operator in statements such as </a:t>
            </a:r>
            <a:endParaRPr lang="en-US" dirty="0" smtClean="0"/>
          </a:p>
          <a:p>
            <a:pPr lvl="1">
              <a:spcBef>
                <a:spcPts val="1500"/>
              </a:spcBef>
            </a:pPr>
            <a:r>
              <a:rPr lang="en-US" b="1" dirty="0" err="1" smtClean="0">
                <a:solidFill>
                  <a:srgbClr val="0000FF"/>
                </a:solidFill>
                <a:latin typeface="Courier New" pitchFamily="49" charset="0"/>
                <a:cs typeface="Courier New" pitchFamily="49" charset="0"/>
              </a:rPr>
              <a:t>inc</a:t>
            </a:r>
            <a:r>
              <a:rPr lang="en-US" b="1" dirty="0" smtClean="0">
                <a:solidFill>
                  <a:srgbClr val="0000FF"/>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BYTE PTR [</a:t>
            </a:r>
            <a:r>
              <a:rPr lang="en-US" b="1" dirty="0" err="1">
                <a:solidFill>
                  <a:srgbClr val="0000FF"/>
                </a:solidFill>
                <a:latin typeface="Courier New" pitchFamily="49" charset="0"/>
                <a:cs typeface="Courier New" pitchFamily="49" charset="0"/>
              </a:rPr>
              <a:t>esi</a:t>
            </a:r>
            <a:r>
              <a:rPr lang="en-US" b="1" dirty="0">
                <a:solidFill>
                  <a:srgbClr val="0000FF"/>
                </a:solidFill>
                <a:latin typeface="Courier New" pitchFamily="49" charset="0"/>
                <a:cs typeface="Courier New" pitchFamily="49" charset="0"/>
              </a:rPr>
              <a:t>]</a:t>
            </a:r>
          </a:p>
          <a:p>
            <a:pPr>
              <a:spcBef>
                <a:spcPts val="1500"/>
              </a:spcBef>
            </a:pPr>
            <a:r>
              <a:rPr lang="en-US" dirty="0"/>
              <a:t>Use the EVEN and ALIGN directives</a:t>
            </a:r>
          </a:p>
          <a:p>
            <a:pPr>
              <a:spcBef>
                <a:spcPts val="1500"/>
              </a:spcBef>
            </a:pPr>
            <a:r>
              <a:rPr lang="en-US" dirty="0"/>
              <a:t>Use LENGTH, TYPE, and SIZE directives</a:t>
            </a:r>
          </a:p>
        </p:txBody>
      </p:sp>
    </p:spTree>
    <p:extLst>
      <p:ext uri="{BB962C8B-B14F-4D97-AF65-F5344CB8AC3E}">
        <p14:creationId xmlns:p14="http://schemas.microsoft.com/office/powerpoint/2010/main" xmlns="" val="4246957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You Cannot Do the Following . . .</a:t>
            </a:r>
          </a:p>
        </p:txBody>
      </p:sp>
      <p:sp>
        <p:nvSpPr>
          <p:cNvPr id="97283" name="Rectangle 3"/>
          <p:cNvSpPr>
            <a:spLocks noGrp="1" noChangeArrowheads="1"/>
          </p:cNvSpPr>
          <p:nvPr>
            <p:ph type="body" idx="1"/>
          </p:nvPr>
        </p:nvSpPr>
        <p:spPr>
          <a:xfrm>
            <a:off x="685800" y="1371600"/>
            <a:ext cx="8077200" cy="4953000"/>
          </a:xfrm>
        </p:spPr>
        <p:txBody>
          <a:bodyPr/>
          <a:lstStyle/>
          <a:p>
            <a:pPr>
              <a:spcBef>
                <a:spcPts val="2000"/>
              </a:spcBef>
            </a:pPr>
            <a:r>
              <a:rPr lang="en-US" dirty="0"/>
              <a:t>Use data definition directives such as DB, DW, or BYTE</a:t>
            </a:r>
          </a:p>
          <a:p>
            <a:pPr>
              <a:spcBef>
                <a:spcPts val="2000"/>
              </a:spcBef>
            </a:pPr>
            <a:r>
              <a:rPr lang="en-US" dirty="0"/>
              <a:t>Use assembler operators other than PTR</a:t>
            </a:r>
          </a:p>
          <a:p>
            <a:pPr>
              <a:spcBef>
                <a:spcPts val="2000"/>
              </a:spcBef>
            </a:pPr>
            <a:r>
              <a:rPr lang="en-US" dirty="0"/>
              <a:t>Use STRUCT, RECORD, WIDTH, and MASK</a:t>
            </a:r>
          </a:p>
          <a:p>
            <a:pPr>
              <a:spcBef>
                <a:spcPts val="2000"/>
              </a:spcBef>
            </a:pPr>
            <a:r>
              <a:rPr lang="en-US" dirty="0"/>
              <a:t>Use macro directives such as MACRO, REPT, IRC, IRP</a:t>
            </a:r>
          </a:p>
          <a:p>
            <a:pPr>
              <a:spcBef>
                <a:spcPts val="2000"/>
              </a:spcBef>
            </a:pPr>
            <a:r>
              <a:rPr lang="en-US" dirty="0"/>
              <a:t>Reference segments by name. </a:t>
            </a:r>
          </a:p>
          <a:p>
            <a:pPr lvl="1">
              <a:spcBef>
                <a:spcPts val="2000"/>
              </a:spcBef>
            </a:pPr>
            <a:r>
              <a:rPr lang="en-US" dirty="0"/>
              <a:t>(You can, however, use segment register names as operands.)</a:t>
            </a:r>
          </a:p>
        </p:txBody>
      </p:sp>
    </p:spTree>
    <p:extLst>
      <p:ext uri="{BB962C8B-B14F-4D97-AF65-F5344CB8AC3E}">
        <p14:creationId xmlns:p14="http://schemas.microsoft.com/office/powerpoint/2010/main" xmlns="" val="1442215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29: </a:t>
            </a:r>
            <a:r>
              <a:rPr lang="en-US" dirty="0"/>
              <a:t>Review</a:t>
            </a:r>
          </a:p>
        </p:txBody>
      </p:sp>
      <p:sp>
        <p:nvSpPr>
          <p:cNvPr id="3" name="Content Placeholder 2"/>
          <p:cNvSpPr>
            <a:spLocks noGrp="1"/>
          </p:cNvSpPr>
          <p:nvPr>
            <p:ph idx="1"/>
          </p:nvPr>
        </p:nvSpPr>
        <p:spPr>
          <a:xfrm>
            <a:off x="685800" y="1066800"/>
            <a:ext cx="7924800" cy="5638800"/>
          </a:xfrm>
        </p:spPr>
        <p:txBody>
          <a:bodyPr>
            <a:noAutofit/>
          </a:bodyPr>
          <a:lstStyle/>
          <a:p>
            <a:pPr>
              <a:spcBef>
                <a:spcPts val="1500"/>
              </a:spcBef>
            </a:pPr>
            <a:r>
              <a:rPr lang="en-US" dirty="0"/>
              <a:t>Win32 API Functions that </a:t>
            </a:r>
            <a:r>
              <a:rPr lang="en-US" i="1" dirty="0">
                <a:solidFill>
                  <a:srgbClr val="0000FF"/>
                </a:solidFill>
              </a:rPr>
              <a:t>create</a:t>
            </a:r>
            <a:r>
              <a:rPr lang="en-US" dirty="0"/>
              <a:t>, </a:t>
            </a:r>
            <a:r>
              <a:rPr lang="en-US" i="1" dirty="0">
                <a:solidFill>
                  <a:srgbClr val="0000FF"/>
                </a:solidFill>
              </a:rPr>
              <a:t>read</a:t>
            </a:r>
            <a:r>
              <a:rPr lang="en-US" dirty="0"/>
              <a:t>, and </a:t>
            </a:r>
            <a:r>
              <a:rPr lang="en-US" i="1" dirty="0">
                <a:solidFill>
                  <a:srgbClr val="0000FF"/>
                </a:solidFill>
              </a:rPr>
              <a:t>write</a:t>
            </a:r>
            <a:r>
              <a:rPr lang="en-US" dirty="0"/>
              <a:t> to files:</a:t>
            </a:r>
          </a:p>
          <a:p>
            <a:pPr lvl="1">
              <a:spcBef>
                <a:spcPts val="1500"/>
              </a:spcBef>
            </a:pPr>
            <a:r>
              <a:rPr lang="en-US" dirty="0" err="1"/>
              <a:t>CreateFile</a:t>
            </a:r>
            <a:endParaRPr lang="en-US" dirty="0"/>
          </a:p>
          <a:p>
            <a:pPr lvl="1">
              <a:spcBef>
                <a:spcPts val="1500"/>
              </a:spcBef>
            </a:pPr>
            <a:r>
              <a:rPr lang="en-US" dirty="0" err="1"/>
              <a:t>ReadFile</a:t>
            </a:r>
            <a:endParaRPr lang="en-US" dirty="0"/>
          </a:p>
          <a:p>
            <a:pPr lvl="1">
              <a:spcBef>
                <a:spcPts val="1500"/>
              </a:spcBef>
            </a:pPr>
            <a:r>
              <a:rPr lang="en-US" dirty="0" err="1"/>
              <a:t>WriteFile</a:t>
            </a:r>
            <a:endParaRPr lang="en-US" dirty="0"/>
          </a:p>
          <a:p>
            <a:pPr lvl="1">
              <a:spcBef>
                <a:spcPts val="1500"/>
              </a:spcBef>
            </a:pPr>
            <a:r>
              <a:rPr lang="en-US" dirty="0" err="1"/>
              <a:t>SetFilePointer</a:t>
            </a:r>
            <a:endParaRPr lang="en-US" dirty="0"/>
          </a:p>
          <a:p>
            <a:pPr>
              <a:spcBef>
                <a:spcPts val="1500"/>
              </a:spcBef>
            </a:pPr>
            <a:r>
              <a:rPr lang="en-US" dirty="0"/>
              <a:t>Console Window Manipulation Functions</a:t>
            </a:r>
          </a:p>
          <a:p>
            <a:pPr lvl="1">
              <a:spcBef>
                <a:spcPts val="1500"/>
              </a:spcBef>
            </a:pPr>
            <a:r>
              <a:rPr lang="en-US" dirty="0"/>
              <a:t>Screen buffer</a:t>
            </a:r>
          </a:p>
          <a:p>
            <a:pPr lvl="1">
              <a:spcBef>
                <a:spcPts val="1500"/>
              </a:spcBef>
            </a:pPr>
            <a:r>
              <a:rPr lang="en-US" dirty="0"/>
              <a:t>Console window</a:t>
            </a:r>
          </a:p>
          <a:p>
            <a:pPr lvl="1">
              <a:spcBef>
                <a:spcPts val="1500"/>
              </a:spcBef>
            </a:pPr>
            <a:r>
              <a:rPr lang="en-US" dirty="0" smtClean="0"/>
              <a:t>Controlling the </a:t>
            </a:r>
            <a:r>
              <a:rPr lang="en-US" dirty="0"/>
              <a:t>cursor</a:t>
            </a:r>
          </a:p>
          <a:p>
            <a:pPr lvl="1">
              <a:spcBef>
                <a:spcPts val="1500"/>
              </a:spcBef>
            </a:pPr>
            <a:r>
              <a:rPr lang="en-US" dirty="0"/>
              <a:t>Controlling the text </a:t>
            </a:r>
            <a:r>
              <a:rPr lang="en-US" dirty="0" smtClean="0"/>
              <a:t>color</a:t>
            </a:r>
            <a:endParaRPr lang="en-US" dirty="0"/>
          </a:p>
        </p:txBody>
      </p:sp>
      <p:sp>
        <p:nvSpPr>
          <p:cNvPr id="4" name="Text Box 4"/>
          <p:cNvSpPr txBox="1">
            <a:spLocks noChangeArrowheads="1"/>
          </p:cNvSpPr>
          <p:nvPr/>
        </p:nvSpPr>
        <p:spPr bwMode="auto">
          <a:xfrm>
            <a:off x="3677256" y="1496964"/>
            <a:ext cx="4800600" cy="2492990"/>
          </a:xfrm>
          <a:prstGeom prst="rect">
            <a:avLst/>
          </a:prstGeom>
          <a:noFill/>
          <a:ln w="9525">
            <a:solidFill>
              <a:srgbClr val="000000"/>
            </a:solidFill>
            <a:miter lim="800000"/>
            <a:headEnd/>
            <a:tailEnd/>
          </a:ln>
          <a:effectLst/>
          <a:extLst/>
        </p:spPr>
        <p:txBody>
          <a:bodyPr wrap="square" tIns="137160" bIns="137160">
            <a:spAutoFit/>
          </a:bodyPr>
          <a:lstStyle>
            <a:lvl1pPr>
              <a:tabLst>
                <a:tab pos="457200" algn="l"/>
                <a:tab pos="4064000" algn="l"/>
              </a:tabLst>
              <a:defRPr sz="2400">
                <a:solidFill>
                  <a:schemeClr val="tx1"/>
                </a:solidFill>
                <a:latin typeface="Times New Roman" charset="0"/>
                <a:ea typeface="ＭＳ Ｐゴシック" charset="0"/>
              </a:defRPr>
            </a:lvl1pPr>
            <a:lvl2pPr>
              <a:tabLst>
                <a:tab pos="457200" algn="l"/>
                <a:tab pos="4064000" algn="l"/>
              </a:tabLst>
              <a:defRPr sz="2400">
                <a:solidFill>
                  <a:schemeClr val="tx1"/>
                </a:solidFill>
                <a:latin typeface="Times New Roman" charset="0"/>
                <a:ea typeface="ＭＳ Ｐゴシック" charset="0"/>
              </a:defRPr>
            </a:lvl2pPr>
            <a:lvl3pPr>
              <a:tabLst>
                <a:tab pos="457200" algn="l"/>
                <a:tab pos="4064000" algn="l"/>
              </a:tabLst>
              <a:defRPr sz="2400">
                <a:solidFill>
                  <a:schemeClr val="tx1"/>
                </a:solidFill>
                <a:latin typeface="Times New Roman" charset="0"/>
                <a:ea typeface="ＭＳ Ｐゴシック" charset="0"/>
              </a:defRPr>
            </a:lvl3pPr>
            <a:lvl4pPr>
              <a:tabLst>
                <a:tab pos="457200" algn="l"/>
                <a:tab pos="4064000" algn="l"/>
              </a:tabLst>
              <a:defRPr sz="2400">
                <a:solidFill>
                  <a:schemeClr val="tx1"/>
                </a:solidFill>
                <a:latin typeface="Times New Roman" charset="0"/>
                <a:ea typeface="ＭＳ Ｐゴシック" charset="0"/>
              </a:defRPr>
            </a:lvl4pPr>
            <a:lvl5pPr>
              <a:tabLst>
                <a:tab pos="457200" algn="l"/>
                <a:tab pos="4064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9pPr>
          </a:lstStyle>
          <a:p>
            <a:r>
              <a:rPr lang="en-US" sz="1800" b="1" dirty="0">
                <a:latin typeface="Courier New" charset="0"/>
              </a:rPr>
              <a:t>CreateFile PROTO,</a:t>
            </a:r>
          </a:p>
          <a:p>
            <a:r>
              <a:rPr lang="en-US" sz="1800" b="1" dirty="0">
                <a:latin typeface="Courier New" charset="0"/>
              </a:rPr>
              <a:t>  </a:t>
            </a:r>
            <a:r>
              <a:rPr lang="en-US" sz="1800" b="1" dirty="0" err="1">
                <a:latin typeface="Courier New" charset="0"/>
              </a:rPr>
              <a:t>pFilename:PTR</a:t>
            </a:r>
            <a:r>
              <a:rPr lang="en-US" sz="1800" b="1" dirty="0">
                <a:latin typeface="Courier New" charset="0"/>
              </a:rPr>
              <a:t> BYTE,	</a:t>
            </a:r>
            <a:endParaRPr lang="en-US" sz="1800" b="1" dirty="0" smtClean="0">
              <a:latin typeface="Courier New" charset="0"/>
            </a:endParaRPr>
          </a:p>
          <a:p>
            <a:r>
              <a:rPr lang="en-US" sz="1800" b="1" dirty="0" smtClean="0">
                <a:latin typeface="Courier New" charset="0"/>
              </a:rPr>
              <a:t>  </a:t>
            </a:r>
            <a:r>
              <a:rPr lang="en-US" sz="1800" b="1" dirty="0" err="1">
                <a:latin typeface="Courier New" charset="0"/>
              </a:rPr>
              <a:t>desiredAccess:DWORD</a:t>
            </a:r>
            <a:r>
              <a:rPr lang="en-US" sz="1800" b="1" dirty="0">
                <a:latin typeface="Courier New" charset="0"/>
              </a:rPr>
              <a:t>,	</a:t>
            </a:r>
          </a:p>
          <a:p>
            <a:r>
              <a:rPr lang="en-US" sz="1800" b="1" dirty="0">
                <a:latin typeface="Courier New" charset="0"/>
              </a:rPr>
              <a:t>  </a:t>
            </a:r>
            <a:r>
              <a:rPr lang="en-US" sz="1800" b="1" dirty="0" err="1">
                <a:latin typeface="Courier New" charset="0"/>
              </a:rPr>
              <a:t>shareMode:DWORD</a:t>
            </a:r>
            <a:r>
              <a:rPr lang="en-US" sz="1800" b="1" dirty="0">
                <a:latin typeface="Courier New" charset="0"/>
              </a:rPr>
              <a:t>,	</a:t>
            </a:r>
            <a:endParaRPr lang="en-US" sz="1800" b="1" dirty="0" smtClean="0">
              <a:latin typeface="Courier New" charset="0"/>
            </a:endParaRPr>
          </a:p>
          <a:p>
            <a:r>
              <a:rPr lang="en-US" sz="1800" b="1" dirty="0" smtClean="0">
                <a:latin typeface="Courier New" charset="0"/>
              </a:rPr>
              <a:t>  </a:t>
            </a:r>
            <a:r>
              <a:rPr lang="en-US" sz="1800" b="1" dirty="0" err="1">
                <a:latin typeface="Courier New" charset="0"/>
              </a:rPr>
              <a:t>lpSecurity:DWORD</a:t>
            </a:r>
            <a:r>
              <a:rPr lang="en-US" sz="1800" b="1" dirty="0">
                <a:latin typeface="Courier New" charset="0"/>
              </a:rPr>
              <a:t>,  	</a:t>
            </a:r>
            <a:endParaRPr lang="en-US" sz="1800" b="1" dirty="0" smtClean="0">
              <a:latin typeface="Courier New" charset="0"/>
            </a:endParaRPr>
          </a:p>
          <a:p>
            <a:r>
              <a:rPr lang="en-US" sz="1800" b="1" dirty="0" smtClean="0">
                <a:latin typeface="Courier New" charset="0"/>
              </a:rPr>
              <a:t>  </a:t>
            </a:r>
            <a:r>
              <a:rPr lang="en-US" sz="1800" b="1" dirty="0" err="1">
                <a:latin typeface="Courier New" charset="0"/>
              </a:rPr>
              <a:t>creationDisposition:DWORD</a:t>
            </a:r>
            <a:r>
              <a:rPr lang="en-US" sz="1800" b="1" dirty="0">
                <a:latin typeface="Courier New" charset="0"/>
              </a:rPr>
              <a:t>,	</a:t>
            </a:r>
          </a:p>
          <a:p>
            <a:r>
              <a:rPr lang="en-US" sz="1800" b="1" dirty="0">
                <a:latin typeface="Courier New" charset="0"/>
              </a:rPr>
              <a:t>  </a:t>
            </a:r>
            <a:r>
              <a:rPr lang="en-US" sz="1800" b="1" dirty="0" err="1">
                <a:latin typeface="Courier New" charset="0"/>
              </a:rPr>
              <a:t>flagsAndAttributes:DWORD</a:t>
            </a:r>
            <a:r>
              <a:rPr lang="en-US" sz="1800" b="1" dirty="0">
                <a:latin typeface="Courier New" charset="0"/>
              </a:rPr>
              <a:t>,	</a:t>
            </a:r>
          </a:p>
          <a:p>
            <a:r>
              <a:rPr lang="en-US" sz="1800" b="1" dirty="0">
                <a:latin typeface="Courier New" charset="0"/>
              </a:rPr>
              <a:t>  </a:t>
            </a:r>
            <a:r>
              <a:rPr lang="en-US" sz="1800" b="1" dirty="0" err="1">
                <a:latin typeface="Courier New" charset="0"/>
              </a:rPr>
              <a:t>htemplate:DWORD</a:t>
            </a:r>
            <a:r>
              <a:rPr lang="en-US" sz="1800" b="1" dirty="0">
                <a:latin typeface="Courier New" charset="0"/>
              </a:rPr>
              <a:t>	</a:t>
            </a:r>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a:t>Register Usage</a:t>
            </a:r>
          </a:p>
        </p:txBody>
      </p:sp>
      <p:sp>
        <p:nvSpPr>
          <p:cNvPr id="99331" name="Rectangle 3"/>
          <p:cNvSpPr>
            <a:spLocks noGrp="1" noChangeArrowheads="1"/>
          </p:cNvSpPr>
          <p:nvPr>
            <p:ph type="body" idx="1"/>
          </p:nvPr>
        </p:nvSpPr>
        <p:spPr/>
        <p:txBody>
          <a:bodyPr/>
          <a:lstStyle/>
          <a:p>
            <a:pPr>
              <a:spcBef>
                <a:spcPts val="1500"/>
              </a:spcBef>
            </a:pPr>
            <a:r>
              <a:rPr lang="en-US" dirty="0"/>
              <a:t>In general, you can modify EAX, EBX, ECX, and EDX in your inline code because the compiler does not expect these values to be preserved between statements</a:t>
            </a:r>
          </a:p>
          <a:p>
            <a:pPr>
              <a:spcBef>
                <a:spcPts val="1500"/>
              </a:spcBef>
            </a:pPr>
            <a:r>
              <a:rPr lang="en-US" dirty="0"/>
              <a:t>Conversely, always save and restore ESI, EDI, and EBP.</a:t>
            </a:r>
          </a:p>
        </p:txBody>
      </p:sp>
    </p:spTree>
    <p:extLst>
      <p:ext uri="{BB962C8B-B14F-4D97-AF65-F5344CB8AC3E}">
        <p14:creationId xmlns:p14="http://schemas.microsoft.com/office/powerpoint/2010/main" xmlns="" val="4247087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Example:</a:t>
            </a:r>
            <a:endParaRPr lang="en-US" dirty="0"/>
          </a:p>
        </p:txBody>
      </p:sp>
      <p:sp>
        <p:nvSpPr>
          <p:cNvPr id="3" name="Content Placeholder 2"/>
          <p:cNvSpPr>
            <a:spLocks noGrp="1"/>
          </p:cNvSpPr>
          <p:nvPr>
            <p:ph idx="1"/>
          </p:nvPr>
        </p:nvSpPr>
        <p:spPr>
          <a:xfrm>
            <a:off x="152400" y="685800"/>
            <a:ext cx="8839200" cy="6172200"/>
          </a:xfrm>
        </p:spPr>
        <p:txBody>
          <a:bodyPr>
            <a:noAutofit/>
          </a:bodyPr>
          <a:lstStyle/>
          <a:p>
            <a:pPr marL="0" indent="0">
              <a:buNone/>
            </a:pPr>
            <a:r>
              <a:rPr lang="en-US" sz="1800" b="1" dirty="0" smtClean="0">
                <a:latin typeface="Courier New" pitchFamily="49" charset="0"/>
                <a:cs typeface="Courier New" pitchFamily="49" charset="0"/>
              </a:rPr>
              <a:t>#</a:t>
            </a:r>
            <a:r>
              <a:rPr lang="en-US" sz="1800" b="1" dirty="0">
                <a:latin typeface="Courier New" pitchFamily="49" charset="0"/>
                <a:cs typeface="Courier New" pitchFamily="49" charset="0"/>
              </a:rPr>
              <a:t>pragma warning (disable:4101)</a:t>
            </a:r>
          </a:p>
          <a:p>
            <a:pPr marL="0" indent="0">
              <a:buNone/>
            </a:pPr>
            <a:r>
              <a:rPr lang="en-US" sz="1800" b="1" dirty="0" smtClean="0">
                <a:latin typeface="Courier New" pitchFamily="49" charset="0"/>
                <a:cs typeface="Courier New" pitchFamily="49" charset="0"/>
              </a:rPr>
              <a:t>#</a:t>
            </a:r>
            <a:r>
              <a:rPr lang="en-US" sz="1800" b="1" dirty="0">
                <a:latin typeface="Courier New" pitchFamily="49" charset="0"/>
                <a:cs typeface="Courier New" pitchFamily="49" charset="0"/>
              </a:rPr>
              <a:t>include &lt;</a:t>
            </a:r>
            <a:r>
              <a:rPr lang="en-US" sz="1800" b="1" dirty="0" err="1">
                <a:latin typeface="Courier New" pitchFamily="49" charset="0"/>
                <a:cs typeface="Courier New" pitchFamily="49" charset="0"/>
              </a:rPr>
              <a:t>iostream</a:t>
            </a:r>
            <a:r>
              <a:rPr lang="en-US" sz="1800" b="1" dirty="0">
                <a:latin typeface="Courier New" pitchFamily="49" charset="0"/>
                <a:cs typeface="Courier New" pitchFamily="49" charset="0"/>
              </a:rPr>
              <a:t>&gt;</a:t>
            </a:r>
          </a:p>
          <a:p>
            <a:pPr marL="0" indent="0">
              <a:buNone/>
            </a:pPr>
            <a:endParaRPr lang="en-US" sz="1800" b="1" dirty="0">
              <a:latin typeface="Courier New" pitchFamily="49" charset="0"/>
              <a:cs typeface="Courier New" pitchFamily="49" charset="0"/>
            </a:endParaRPr>
          </a:p>
          <a:p>
            <a:pPr marL="0"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main</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0" indent="0">
              <a:buNone/>
            </a:pPr>
            <a:r>
              <a:rPr lang="en-US" sz="1800" b="1" dirty="0" err="1" smtClean="0">
                <a:latin typeface="Courier New" pitchFamily="49" charset="0"/>
                <a:cs typeface="Courier New" pitchFamily="49" charset="0"/>
              </a:rPr>
              <a:t>std</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cout</a:t>
            </a:r>
            <a:r>
              <a:rPr lang="en-US" sz="1800" b="1" dirty="0">
                <a:latin typeface="Courier New" pitchFamily="49" charset="0"/>
                <a:cs typeface="Courier New" pitchFamily="49" charset="0"/>
              </a:rPr>
              <a:t> &lt;&lt; "(this program generates no output)\n\n</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0" indent="0">
              <a:buNone/>
            </a:pPr>
            <a:r>
              <a:rPr lang="en-US" sz="1800" b="1" dirty="0" err="1">
                <a:latin typeface="Courier New" pitchFamily="49" charset="0"/>
                <a:cs typeface="Courier New" pitchFamily="49" charset="0"/>
              </a:rPr>
              <a:t>struct</a:t>
            </a:r>
            <a:r>
              <a:rPr lang="en-US" sz="1800" b="1" dirty="0">
                <a:latin typeface="Courier New" pitchFamily="49" charset="0"/>
                <a:cs typeface="Courier New" pitchFamily="49" charset="0"/>
              </a:rPr>
              <a:t> Package {</a:t>
            </a:r>
          </a:p>
          <a:p>
            <a:pPr marL="0" indent="0">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long </a:t>
            </a:r>
            <a:r>
              <a:rPr lang="en-US" sz="1800" b="1" dirty="0" err="1">
                <a:latin typeface="Courier New" pitchFamily="49" charset="0"/>
                <a:cs typeface="Courier New" pitchFamily="49" charset="0"/>
              </a:rPr>
              <a:t>originZip</a:t>
            </a:r>
            <a:r>
              <a:rPr lang="en-US" sz="1800" b="1" dirty="0">
                <a:latin typeface="Courier New" pitchFamily="49" charset="0"/>
                <a:cs typeface="Courier New" pitchFamily="49" charset="0"/>
              </a:rPr>
              <a:t>;        // 4</a:t>
            </a:r>
          </a:p>
          <a:p>
            <a:pPr marL="0" indent="0">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long </a:t>
            </a:r>
            <a:r>
              <a:rPr lang="en-US" sz="1800" b="1" dirty="0" err="1">
                <a:latin typeface="Courier New" pitchFamily="49" charset="0"/>
                <a:cs typeface="Courier New" pitchFamily="49" charset="0"/>
              </a:rPr>
              <a:t>destinationZip</a:t>
            </a:r>
            <a:r>
              <a:rPr lang="en-US" sz="1800" b="1" dirty="0">
                <a:latin typeface="Courier New" pitchFamily="49" charset="0"/>
                <a:cs typeface="Courier New" pitchFamily="49" charset="0"/>
              </a:rPr>
              <a:t>;   // 4</a:t>
            </a:r>
          </a:p>
          <a:p>
            <a:pPr marL="0" indent="0">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float </a:t>
            </a:r>
            <a:r>
              <a:rPr lang="en-US" sz="1800" b="1" dirty="0" err="1">
                <a:latin typeface="Courier New" pitchFamily="49" charset="0"/>
                <a:cs typeface="Courier New" pitchFamily="49" charset="0"/>
              </a:rPr>
              <a:t>shippingPrice</a:t>
            </a:r>
            <a:r>
              <a:rPr lang="en-US" sz="1800" b="1" dirty="0">
                <a:latin typeface="Courier New" pitchFamily="49" charset="0"/>
                <a:cs typeface="Courier New" pitchFamily="49" charset="0"/>
              </a:rPr>
              <a:t>;   // 4</a:t>
            </a:r>
          </a:p>
          <a:p>
            <a:pPr marL="0" indent="0">
              <a:buNone/>
            </a:pPr>
            <a:r>
              <a:rPr lang="en-US" sz="1800" b="1" dirty="0" smtClean="0">
                <a:latin typeface="Courier New" pitchFamily="49" charset="0"/>
                <a:cs typeface="Courier New" pitchFamily="49" charset="0"/>
              </a:rPr>
              <a:t>  } ;</a:t>
            </a: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   char </a:t>
            </a:r>
            <a:r>
              <a:rPr lang="en-US" sz="1800" b="1" dirty="0" err="1" smtClean="0">
                <a:latin typeface="Courier New" pitchFamily="49" charset="0"/>
                <a:cs typeface="Courier New" pitchFamily="49" charset="0"/>
              </a:rPr>
              <a:t>myChar</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bool</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myBool</a:t>
            </a:r>
            <a:r>
              <a:rPr lang="en-US" sz="1800" b="1" dirty="0" smtClean="0">
                <a:latin typeface="Courier New" pitchFamily="49" charset="0"/>
                <a:cs typeface="Courier New" pitchFamily="49" charset="0"/>
              </a:rPr>
              <a:t>; short </a:t>
            </a:r>
            <a:r>
              <a:rPr lang="en-US" sz="1800" b="1" dirty="0" err="1">
                <a:latin typeface="Courier New" pitchFamily="49" charset="0"/>
                <a:cs typeface="Courier New" pitchFamily="49" charset="0"/>
              </a:rPr>
              <a:t>myShort</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myInt</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long </a:t>
            </a:r>
            <a:r>
              <a:rPr lang="en-US" sz="1800" b="1" dirty="0" err="1">
                <a:latin typeface="Courier New" pitchFamily="49" charset="0"/>
                <a:cs typeface="Courier New" pitchFamily="49" charset="0"/>
              </a:rPr>
              <a:t>myLong</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float </a:t>
            </a:r>
            <a:r>
              <a:rPr lang="en-US" sz="1800" b="1" dirty="0" err="1">
                <a:latin typeface="Courier New" pitchFamily="49" charset="0"/>
                <a:cs typeface="Courier New" pitchFamily="49" charset="0"/>
              </a:rPr>
              <a:t>myFloat</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double </a:t>
            </a:r>
            <a:r>
              <a:rPr lang="en-US" sz="1800" b="1" dirty="0" err="1">
                <a:latin typeface="Courier New" pitchFamily="49" charset="0"/>
                <a:cs typeface="Courier New" pitchFamily="49" charset="0"/>
              </a:rPr>
              <a:t>myDouble</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Package </a:t>
            </a:r>
            <a:r>
              <a:rPr lang="en-US" sz="1800" b="1" dirty="0" err="1">
                <a:latin typeface="Courier New" pitchFamily="49" charset="0"/>
                <a:cs typeface="Courier New" pitchFamily="49" charset="0"/>
              </a:rPr>
              <a:t>myPackage</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   long double </a:t>
            </a:r>
            <a:r>
              <a:rPr lang="en-US" sz="1800" b="1" dirty="0" err="1">
                <a:latin typeface="Courier New" pitchFamily="49" charset="0"/>
                <a:cs typeface="Courier New" pitchFamily="49" charset="0"/>
              </a:rPr>
              <a:t>myLongDouble</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long </a:t>
            </a:r>
            <a:r>
              <a:rPr lang="en-US" sz="1800" b="1" dirty="0" err="1">
                <a:latin typeface="Courier New" pitchFamily="49" charset="0"/>
                <a:cs typeface="Courier New" pitchFamily="49" charset="0"/>
              </a:rPr>
              <a:t>myLongArray</a:t>
            </a:r>
            <a:r>
              <a:rPr lang="en-US" sz="1800" b="1" dirty="0">
                <a:latin typeface="Courier New" pitchFamily="49" charset="0"/>
                <a:cs typeface="Courier New" pitchFamily="49" charset="0"/>
              </a:rPr>
              <a:t>[10</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xmlns="" val="3160767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dirty="0" smtClean="0"/>
              <a:t>Example:</a:t>
            </a:r>
            <a:endParaRPr lang="en-US" dirty="0"/>
          </a:p>
        </p:txBody>
      </p:sp>
      <p:sp>
        <p:nvSpPr>
          <p:cNvPr id="4" name="Rectangle 3"/>
          <p:cNvSpPr/>
          <p:nvPr/>
        </p:nvSpPr>
        <p:spPr>
          <a:xfrm>
            <a:off x="762000" y="547092"/>
            <a:ext cx="7086600" cy="6463308"/>
          </a:xfrm>
          <a:prstGeom prst="rect">
            <a:avLst/>
          </a:prstGeom>
        </p:spPr>
        <p:txBody>
          <a:bodyPr wrap="square">
            <a:spAutoFit/>
          </a:bodyPr>
          <a:lstStyle/>
          <a:p>
            <a:r>
              <a:rPr lang="en-US" b="1" dirty="0">
                <a:latin typeface="Courier New" pitchFamily="49" charset="0"/>
                <a:cs typeface="Courier New" pitchFamily="49" charset="0"/>
              </a:rPr>
              <a:t>__</a:t>
            </a:r>
            <a:r>
              <a:rPr lang="en-US" b="1" dirty="0" err="1">
                <a:latin typeface="Courier New" pitchFamily="49" charset="0"/>
                <a:cs typeface="Courier New" pitchFamily="49" charset="0"/>
              </a:rPr>
              <a:t>asm</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eax,myPackage.destinationZip</a:t>
            </a:r>
            <a:r>
              <a:rPr lang="en-US" b="1" dirty="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eax,LENGTH</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myInt</a:t>
            </a:r>
            <a:r>
              <a:rPr lang="en-US" b="1" dirty="0">
                <a:latin typeface="Courier New" pitchFamily="49" charset="0"/>
                <a:cs typeface="Courier New" pitchFamily="49" charset="0"/>
              </a:rPr>
              <a:t>;         // 1</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eax,LENGTH</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myLongArray</a:t>
            </a:r>
            <a:r>
              <a:rPr lang="en-US" b="1" dirty="0">
                <a:latin typeface="Courier New" pitchFamily="49" charset="0"/>
                <a:cs typeface="Courier New" pitchFamily="49" charset="0"/>
              </a:rPr>
              <a:t>;   // 10</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myChar</a:t>
            </a:r>
            <a:r>
              <a:rPr lang="en-US" b="1" dirty="0">
                <a:latin typeface="Courier New" pitchFamily="49" charset="0"/>
                <a:cs typeface="Courier New" pitchFamily="49" charset="0"/>
              </a:rPr>
              <a:t>;        // 1</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myBool</a:t>
            </a:r>
            <a:r>
              <a:rPr lang="en-US" b="1" dirty="0">
                <a:latin typeface="Courier New" pitchFamily="49" charset="0"/>
                <a:cs typeface="Courier New" pitchFamily="49" charset="0"/>
              </a:rPr>
              <a:t>;        // 1</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myShort</a:t>
            </a:r>
            <a:r>
              <a:rPr lang="en-US" b="1" dirty="0">
                <a:latin typeface="Courier New" pitchFamily="49" charset="0"/>
                <a:cs typeface="Courier New" pitchFamily="49" charset="0"/>
              </a:rPr>
              <a:t>;       // 2</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myInt</a:t>
            </a:r>
            <a:r>
              <a:rPr lang="en-US" b="1" dirty="0">
                <a:latin typeface="Courier New" pitchFamily="49" charset="0"/>
                <a:cs typeface="Courier New" pitchFamily="49" charset="0"/>
              </a:rPr>
              <a:t>;         // 4</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myLong</a:t>
            </a:r>
            <a:r>
              <a:rPr lang="en-US" b="1" dirty="0">
                <a:latin typeface="Courier New" pitchFamily="49" charset="0"/>
                <a:cs typeface="Courier New" pitchFamily="49" charset="0"/>
              </a:rPr>
              <a:t>;        // 4</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myFloat</a:t>
            </a:r>
            <a:r>
              <a:rPr lang="en-US" b="1" dirty="0">
                <a:latin typeface="Courier New" pitchFamily="49" charset="0"/>
                <a:cs typeface="Courier New" pitchFamily="49" charset="0"/>
              </a:rPr>
              <a:t>;       // 4</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myDouble</a:t>
            </a:r>
            <a:r>
              <a:rPr lang="en-US" b="1" dirty="0">
                <a:latin typeface="Courier New" pitchFamily="49" charset="0"/>
                <a:cs typeface="Courier New" pitchFamily="49" charset="0"/>
              </a:rPr>
              <a:t>;      // 8</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myPackage</a:t>
            </a:r>
            <a:r>
              <a:rPr lang="en-US" b="1" dirty="0">
                <a:latin typeface="Courier New" pitchFamily="49" charset="0"/>
                <a:cs typeface="Courier New" pitchFamily="49" charset="0"/>
              </a:rPr>
              <a:t>;     // 12</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myLongDouble</a:t>
            </a:r>
            <a:r>
              <a:rPr lang="en-US" b="1" dirty="0">
                <a:latin typeface="Courier New" pitchFamily="49" charset="0"/>
                <a:cs typeface="Courier New" pitchFamily="49" charset="0"/>
              </a:rPr>
              <a:t>;  // 8</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myLongArray</a:t>
            </a:r>
            <a:r>
              <a:rPr lang="en-US" b="1" dirty="0">
                <a:latin typeface="Courier New" pitchFamily="49" charset="0"/>
                <a:cs typeface="Courier New" pitchFamily="49" charset="0"/>
              </a:rPr>
              <a:t>;   // 4</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eax,SIZE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myLong</a:t>
            </a:r>
            <a:r>
              <a:rPr lang="en-US" b="1" dirty="0">
                <a:latin typeface="Courier New" pitchFamily="49" charset="0"/>
                <a:cs typeface="Courier New" pitchFamily="49" charset="0"/>
              </a:rPr>
              <a:t>;        // 4</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eax,SIZE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myPackage</a:t>
            </a:r>
            <a:r>
              <a:rPr lang="en-US" b="1" dirty="0">
                <a:latin typeface="Courier New" pitchFamily="49" charset="0"/>
                <a:cs typeface="Courier New" pitchFamily="49" charset="0"/>
              </a:rPr>
              <a:t>;     // 12</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eax,SIZE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myLongArray</a:t>
            </a:r>
            <a:r>
              <a:rPr lang="en-US" b="1" dirty="0">
                <a:latin typeface="Courier New" pitchFamily="49" charset="0"/>
                <a:cs typeface="Courier New" pitchFamily="49" charset="0"/>
              </a:rPr>
              <a:t>;   // 40</a:t>
            </a:r>
          </a:p>
          <a:p>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return 0;</a:t>
            </a:r>
          </a:p>
          <a:p>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xmlns="" val="1171907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52400"/>
            <a:ext cx="8229600" cy="685800"/>
          </a:xfrm>
        </p:spPr>
        <p:txBody>
          <a:bodyPr/>
          <a:lstStyle/>
          <a:p>
            <a:r>
              <a:rPr lang="en-US" dirty="0"/>
              <a:t>File Encryption Example</a:t>
            </a:r>
          </a:p>
        </p:txBody>
      </p:sp>
      <p:sp>
        <p:nvSpPr>
          <p:cNvPr id="82947" name="Rectangle 3"/>
          <p:cNvSpPr>
            <a:spLocks noGrp="1" noChangeArrowheads="1"/>
          </p:cNvSpPr>
          <p:nvPr>
            <p:ph type="body" idx="1"/>
          </p:nvPr>
        </p:nvSpPr>
        <p:spPr>
          <a:xfrm>
            <a:off x="385916" y="1143000"/>
            <a:ext cx="8534400" cy="1436320"/>
          </a:xfrm>
        </p:spPr>
        <p:txBody>
          <a:bodyPr>
            <a:normAutofit/>
          </a:bodyPr>
          <a:lstStyle/>
          <a:p>
            <a:r>
              <a:rPr lang="en-US" sz="2000" dirty="0"/>
              <a:t>Reads a file, encrypts it, and writes the output to another file. </a:t>
            </a:r>
          </a:p>
          <a:p>
            <a:r>
              <a:rPr lang="en-US" sz="2000" dirty="0"/>
              <a:t>The </a:t>
            </a:r>
            <a:r>
              <a:rPr lang="en-US" sz="2000" dirty="0" err="1"/>
              <a:t>TranslateBuffer</a:t>
            </a:r>
            <a:r>
              <a:rPr lang="en-US" sz="2000" dirty="0"/>
              <a:t> function uses an __</a:t>
            </a:r>
            <a:r>
              <a:rPr lang="en-US" sz="2000" dirty="0" err="1"/>
              <a:t>asm</a:t>
            </a:r>
            <a:r>
              <a:rPr lang="en-US" sz="2000" dirty="0"/>
              <a:t> block to define statements that loop through a character array and XOR each character with a predefined value. </a:t>
            </a:r>
          </a:p>
        </p:txBody>
      </p:sp>
      <p:sp>
        <p:nvSpPr>
          <p:cNvPr id="2" name="Rectangle 1"/>
          <p:cNvSpPr/>
          <p:nvPr/>
        </p:nvSpPr>
        <p:spPr>
          <a:xfrm>
            <a:off x="385916" y="2579320"/>
            <a:ext cx="8534400" cy="4247317"/>
          </a:xfrm>
          <a:prstGeom prst="rect">
            <a:avLst/>
          </a:prstGeom>
          <a:ln>
            <a:solidFill>
              <a:schemeClr val="tx1"/>
            </a:solidFill>
          </a:ln>
        </p:spPr>
        <p:txBody>
          <a:bodyPr wrap="square">
            <a:spAutoFit/>
          </a:bodyPr>
          <a:lstStyle/>
          <a:p>
            <a:r>
              <a:rPr lang="en-US" b="1" dirty="0">
                <a:latin typeface="Courier New" pitchFamily="49" charset="0"/>
                <a:cs typeface="Courier New" pitchFamily="49" charset="0"/>
              </a:rPr>
              <a:t>#include &lt;</a:t>
            </a:r>
            <a:r>
              <a:rPr lang="en-US" b="1" dirty="0" err="1">
                <a:latin typeface="Courier New" pitchFamily="49" charset="0"/>
                <a:cs typeface="Courier New" pitchFamily="49" charset="0"/>
              </a:rPr>
              <a:t>iostream</a:t>
            </a:r>
            <a:r>
              <a:rPr lang="en-US" b="1" dirty="0">
                <a:latin typeface="Courier New" pitchFamily="49" charset="0"/>
                <a:cs typeface="Courier New" pitchFamily="49" charset="0"/>
              </a:rPr>
              <a:t>&gt;</a:t>
            </a:r>
          </a:p>
          <a:p>
            <a:r>
              <a:rPr lang="en-US" b="1" dirty="0">
                <a:latin typeface="Courier New" pitchFamily="49" charset="0"/>
                <a:cs typeface="Courier New" pitchFamily="49" charset="0"/>
              </a:rPr>
              <a:t>#include&lt;</a:t>
            </a:r>
            <a:r>
              <a:rPr lang="en-US" b="1" dirty="0" err="1">
                <a:latin typeface="Courier New" pitchFamily="49" charset="0"/>
                <a:cs typeface="Courier New" pitchFamily="49" charset="0"/>
              </a:rPr>
              <a:t>fstream</a:t>
            </a:r>
            <a:r>
              <a:rPr lang="en-US" b="1" dirty="0">
                <a:latin typeface="Courier New" pitchFamily="49" charset="0"/>
                <a:cs typeface="Courier New" pitchFamily="49" charset="0"/>
              </a:rPr>
              <a:t>&gt;</a:t>
            </a:r>
          </a:p>
          <a:p>
            <a:r>
              <a:rPr lang="en-US" b="1" dirty="0">
                <a:latin typeface="Courier New" pitchFamily="49" charset="0"/>
                <a:cs typeface="Courier New" pitchFamily="49" charset="0"/>
              </a:rPr>
              <a:t>using namespace </a:t>
            </a:r>
            <a:r>
              <a:rPr lang="en-US" b="1" dirty="0" err="1">
                <a:latin typeface="Courier New" pitchFamily="49" charset="0"/>
                <a:cs typeface="Courier New" pitchFamily="49" charset="0"/>
              </a:rPr>
              <a:t>std</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Translate a buffer of &lt;count&gt; bytes, using an encryption</a:t>
            </a:r>
          </a:p>
          <a:p>
            <a:r>
              <a:rPr lang="en-US" b="1" dirty="0">
                <a:latin typeface="Courier New" pitchFamily="49" charset="0"/>
                <a:cs typeface="Courier New" pitchFamily="49" charset="0"/>
              </a:rPr>
              <a:t>// character &lt;</a:t>
            </a:r>
            <a:r>
              <a:rPr lang="en-US" b="1" dirty="0" err="1">
                <a:latin typeface="Courier New" pitchFamily="49" charset="0"/>
                <a:cs typeface="Courier New" pitchFamily="49" charset="0"/>
              </a:rPr>
              <a:t>eChar</a:t>
            </a:r>
            <a:r>
              <a:rPr lang="en-US" b="1" dirty="0">
                <a:latin typeface="Courier New" pitchFamily="49" charset="0"/>
                <a:cs typeface="Courier New" pitchFamily="49" charset="0"/>
              </a:rPr>
              <a:t>&gt;. Uses an XOR operation (ASM function).</a:t>
            </a:r>
          </a:p>
          <a:p>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const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BUFSIZE = 200;</a:t>
            </a:r>
          </a:p>
          <a:p>
            <a:r>
              <a:rPr lang="en-US" b="1" dirty="0">
                <a:latin typeface="Courier New" pitchFamily="49" charset="0"/>
                <a:cs typeface="Courier New" pitchFamily="49" charset="0"/>
              </a:rPr>
              <a:t>char buffer[BUFSIZE];</a:t>
            </a:r>
          </a:p>
          <a:p>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unsigned count;    // character </a:t>
            </a:r>
            <a:r>
              <a:rPr lang="en-US" b="1" dirty="0" smtClean="0">
                <a:latin typeface="Courier New" pitchFamily="49" charset="0"/>
                <a:cs typeface="Courier New" pitchFamily="49" charset="0"/>
              </a:rPr>
              <a:t>count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unsigned short </a:t>
            </a:r>
            <a:r>
              <a:rPr lang="en-US" b="1" dirty="0" err="1">
                <a:latin typeface="Courier New" pitchFamily="49" charset="0"/>
                <a:cs typeface="Courier New" pitchFamily="49" charset="0"/>
              </a:rPr>
              <a:t>encryptCode</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"Encryption code [0-255]?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cin</a:t>
            </a:r>
            <a:r>
              <a:rPr lang="en-US" b="1" dirty="0">
                <a:latin typeface="Courier New" pitchFamily="49" charset="0"/>
                <a:cs typeface="Courier New" pitchFamily="49" charset="0"/>
              </a:rPr>
              <a:t> &gt;&gt; </a:t>
            </a:r>
            <a:r>
              <a:rPr lang="en-US" b="1" dirty="0" err="1">
                <a:latin typeface="Courier New" pitchFamily="49" charset="0"/>
                <a:cs typeface="Courier New" pitchFamily="49" charset="0"/>
              </a:rPr>
              <a:t>encryptCode</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unsigned char </a:t>
            </a:r>
            <a:r>
              <a:rPr lang="en-US" b="1" dirty="0" err="1">
                <a:latin typeface="Courier New" pitchFamily="49" charset="0"/>
                <a:cs typeface="Courier New" pitchFamily="49" charset="0"/>
              </a:rPr>
              <a:t>encryptChar</a:t>
            </a:r>
            <a:r>
              <a:rPr lang="en-US" b="1" dirty="0">
                <a:latin typeface="Courier New" pitchFamily="49" charset="0"/>
                <a:cs typeface="Courier New" pitchFamily="49" charset="0"/>
              </a:rPr>
              <a:t> = (unsigned char) </a:t>
            </a:r>
            <a:r>
              <a:rPr lang="en-US" b="1" dirty="0" err="1">
                <a:latin typeface="Courier New" pitchFamily="49" charset="0"/>
                <a:cs typeface="Courier New" pitchFamily="49" charset="0"/>
              </a:rPr>
              <a:t>encryptCode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xmlns="" val="842987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52400"/>
            <a:ext cx="8229600" cy="685800"/>
          </a:xfrm>
        </p:spPr>
        <p:txBody>
          <a:bodyPr/>
          <a:lstStyle/>
          <a:p>
            <a:r>
              <a:rPr lang="en-US" dirty="0"/>
              <a:t>File Encryption Example</a:t>
            </a:r>
          </a:p>
        </p:txBody>
      </p:sp>
      <p:sp>
        <p:nvSpPr>
          <p:cNvPr id="2" name="Rectangle 1"/>
          <p:cNvSpPr/>
          <p:nvPr/>
        </p:nvSpPr>
        <p:spPr>
          <a:xfrm>
            <a:off x="304800" y="990600"/>
            <a:ext cx="8534400" cy="5632311"/>
          </a:xfrm>
          <a:prstGeom prst="rect">
            <a:avLst/>
          </a:prstGeom>
          <a:ln>
            <a:solidFill>
              <a:schemeClr val="tx1"/>
            </a:solidFill>
          </a:ln>
        </p:spPr>
        <p:txBody>
          <a:bodyPr wrap="square">
            <a:spAutoFit/>
          </a:bodyPr>
          <a:lstStyle/>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ifstream</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infile</a:t>
            </a:r>
            <a:r>
              <a:rPr lang="en-US" b="1" dirty="0">
                <a:latin typeface="Courier New" pitchFamily="49" charset="0"/>
                <a:cs typeface="Courier New" pitchFamily="49" charset="0"/>
              </a:rPr>
              <a:t>( "infile.txt", </a:t>
            </a:r>
            <a:r>
              <a:rPr lang="en-US" b="1" dirty="0" err="1">
                <a:latin typeface="Courier New" pitchFamily="49" charset="0"/>
                <a:cs typeface="Courier New" pitchFamily="49" charset="0"/>
              </a:rPr>
              <a:t>ios</a:t>
            </a:r>
            <a:r>
              <a:rPr lang="en-US" b="1" dirty="0">
                <a:latin typeface="Courier New" pitchFamily="49" charset="0"/>
                <a:cs typeface="Courier New" pitchFamily="49" charset="0"/>
              </a:rPr>
              <a:t>::binary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ofstream</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outfile</a:t>
            </a:r>
            <a:r>
              <a:rPr lang="en-US" b="1" dirty="0">
                <a:latin typeface="Courier New" pitchFamily="49" charset="0"/>
                <a:cs typeface="Courier New" pitchFamily="49" charset="0"/>
              </a:rPr>
              <a:t>( "outfile.txt", </a:t>
            </a:r>
            <a:r>
              <a:rPr lang="en-US" b="1" dirty="0" err="1">
                <a:latin typeface="Courier New" pitchFamily="49" charset="0"/>
                <a:cs typeface="Courier New" pitchFamily="49" charset="0"/>
              </a:rPr>
              <a:t>ios</a:t>
            </a:r>
            <a:r>
              <a:rPr lang="en-US" b="1" dirty="0">
                <a:latin typeface="Courier New" pitchFamily="49" charset="0"/>
                <a:cs typeface="Courier New" pitchFamily="49" charset="0"/>
              </a:rPr>
              <a:t>::binary </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"Reading INFILE.TXT and creating OUTFILE.TXT...\n";</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while (!</a:t>
            </a:r>
            <a:r>
              <a:rPr lang="en-US" b="1" dirty="0" err="1">
                <a:latin typeface="Courier New" pitchFamily="49" charset="0"/>
                <a:cs typeface="Courier New" pitchFamily="49" charset="0"/>
              </a:rPr>
              <a:t>infile.eof</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infile.read</a:t>
            </a:r>
            <a:r>
              <a:rPr lang="en-US" b="1" dirty="0">
                <a:latin typeface="Courier New" pitchFamily="49" charset="0"/>
                <a:cs typeface="Courier New" pitchFamily="49" charset="0"/>
              </a:rPr>
              <a:t>(buffer, BUFSIZE );</a:t>
            </a:r>
          </a:p>
          <a:p>
            <a:r>
              <a:rPr lang="en-US" b="1" dirty="0">
                <a:latin typeface="Courier New" pitchFamily="49" charset="0"/>
                <a:cs typeface="Courier New" pitchFamily="49" charset="0"/>
              </a:rPr>
              <a:t>    count = </a:t>
            </a:r>
            <a:r>
              <a:rPr lang="en-US" b="1" dirty="0" err="1">
                <a:latin typeface="Courier New" pitchFamily="49" charset="0"/>
                <a:cs typeface="Courier New" pitchFamily="49" charset="0"/>
              </a:rPr>
              <a:t>infile.gcount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__</a:t>
            </a:r>
            <a:r>
              <a:rPr lang="en-US" b="1" dirty="0" err="1">
                <a:latin typeface="Courier New" pitchFamily="49" charset="0"/>
                <a:cs typeface="Courier New" pitchFamily="49" charset="0"/>
              </a:rPr>
              <a:t>asm</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lea </a:t>
            </a:r>
            <a:r>
              <a:rPr lang="en-US" b="1" dirty="0" err="1">
                <a:latin typeface="Courier New" pitchFamily="49" charset="0"/>
                <a:cs typeface="Courier New" pitchFamily="49" charset="0"/>
              </a:rPr>
              <a:t>esi,buffer</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ecx,count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mov</a:t>
            </a:r>
            <a:r>
              <a:rPr lang="en-US" b="1" dirty="0">
                <a:latin typeface="Courier New" pitchFamily="49" charset="0"/>
                <a:cs typeface="Courier New" pitchFamily="49" charset="0"/>
              </a:rPr>
              <a:t> al, </a:t>
            </a:r>
            <a:r>
              <a:rPr lang="en-US" b="1" dirty="0" err="1">
                <a:latin typeface="Courier New" pitchFamily="49" charset="0"/>
                <a:cs typeface="Courier New" pitchFamily="49" charset="0"/>
              </a:rPr>
              <a:t>encryptChar</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L1:</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xor</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esi</a:t>
            </a:r>
            <a:r>
              <a:rPr lang="en-US" b="1" dirty="0">
                <a:latin typeface="Courier New" pitchFamily="49" charset="0"/>
                <a:cs typeface="Courier New" pitchFamily="49" charset="0"/>
              </a:rPr>
              <a:t>],al</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inc</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esi</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Loop L1</a:t>
            </a:r>
          </a:p>
          <a:p>
            <a:r>
              <a:rPr lang="en-US" b="1" dirty="0">
                <a:latin typeface="Courier New" pitchFamily="49" charset="0"/>
                <a:cs typeface="Courier New" pitchFamily="49" charset="0"/>
              </a:rPr>
              <a:t>   } // </a:t>
            </a:r>
            <a:r>
              <a:rPr lang="en-US" b="1" dirty="0" err="1" smtClean="0">
                <a:latin typeface="Courier New" pitchFamily="49" charset="0"/>
                <a:cs typeface="Courier New" pitchFamily="49" charset="0"/>
              </a:rPr>
              <a:t>asm</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outfile.write</a:t>
            </a:r>
            <a:r>
              <a:rPr lang="en-US" b="1" dirty="0">
                <a:latin typeface="Courier New" pitchFamily="49" charset="0"/>
                <a:cs typeface="Courier New" pitchFamily="49" charset="0"/>
              </a:rPr>
              <a:t>(buffer, count);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return 0;</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xmlns="" val="3466770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00400"/>
            <a:ext cx="8229600" cy="3276600"/>
          </a:xfrm>
        </p:spPr>
        <p:txBody>
          <a:bodyPr>
            <a:normAutofit/>
          </a:bodyPr>
          <a:lstStyle/>
          <a:p>
            <a:pPr marL="0" indent="0" algn="ctr">
              <a:buNone/>
            </a:pPr>
            <a:r>
              <a:rPr lang="en-US" sz="4400" dirty="0" smtClean="0"/>
              <a:t>Let’s Enjoy Assembly in C/C++</a:t>
            </a:r>
            <a:endParaRPr lang="en-US" sz="4400" dirty="0"/>
          </a:p>
        </p:txBody>
      </p:sp>
    </p:spTree>
    <p:extLst>
      <p:ext uri="{BB962C8B-B14F-4D97-AF65-F5344CB8AC3E}">
        <p14:creationId xmlns:p14="http://schemas.microsoft.com/office/powerpoint/2010/main" xmlns="" val="15636540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20000"/>
          </a:bodyPr>
          <a:lstStyle/>
          <a:p>
            <a:pPr>
              <a:spcBef>
                <a:spcPts val="1500"/>
              </a:spcBef>
            </a:pPr>
            <a:r>
              <a:rPr lang="en-US" sz="2800" dirty="0"/>
              <a:t>Why Link ASM and HLL Programs?</a:t>
            </a:r>
          </a:p>
          <a:p>
            <a:pPr lvl="1">
              <a:spcBef>
                <a:spcPts val="1500"/>
              </a:spcBef>
            </a:pPr>
            <a:r>
              <a:rPr lang="en-US" sz="2400" dirty="0"/>
              <a:t>General and Calling Conventions</a:t>
            </a:r>
          </a:p>
          <a:p>
            <a:pPr lvl="1">
              <a:spcBef>
                <a:spcPts val="1500"/>
              </a:spcBef>
            </a:pPr>
            <a:r>
              <a:rPr lang="en-US" sz="2400" dirty="0"/>
              <a:t>External Identifiers</a:t>
            </a:r>
          </a:p>
          <a:p>
            <a:pPr lvl="1">
              <a:spcBef>
                <a:spcPts val="1500"/>
              </a:spcBef>
            </a:pPr>
            <a:r>
              <a:rPr lang="en-US" sz="2400" dirty="0"/>
              <a:t>.MODEL Directive</a:t>
            </a:r>
          </a:p>
          <a:p>
            <a:pPr lvl="2">
              <a:spcBef>
                <a:spcPts val="1500"/>
              </a:spcBef>
            </a:pPr>
            <a:r>
              <a:rPr lang="en-US" sz="2000" dirty="0"/>
              <a:t>STDCALL</a:t>
            </a:r>
          </a:p>
          <a:p>
            <a:pPr lvl="2">
              <a:spcBef>
                <a:spcPts val="1500"/>
              </a:spcBef>
            </a:pPr>
            <a:r>
              <a:rPr lang="en-US" sz="2000" dirty="0"/>
              <a:t>C</a:t>
            </a:r>
          </a:p>
          <a:p>
            <a:pPr>
              <a:spcBef>
                <a:spcPts val="1500"/>
              </a:spcBef>
            </a:pPr>
            <a:r>
              <a:rPr lang="en-US" sz="2800" dirty="0"/>
              <a:t>Inline Assembly Code</a:t>
            </a:r>
          </a:p>
          <a:p>
            <a:pPr lvl="1">
              <a:spcBef>
                <a:spcPts val="1500"/>
              </a:spcBef>
            </a:pPr>
            <a:r>
              <a:rPr lang="en-US" sz="2400" dirty="0"/>
              <a:t>__</a:t>
            </a:r>
            <a:r>
              <a:rPr lang="en-US" sz="2400" dirty="0" err="1"/>
              <a:t>asm</a:t>
            </a:r>
            <a:r>
              <a:rPr lang="en-US" sz="2400" dirty="0"/>
              <a:t> Directive</a:t>
            </a:r>
          </a:p>
          <a:p>
            <a:pPr lvl="1">
              <a:spcBef>
                <a:spcPts val="1500"/>
              </a:spcBef>
            </a:pPr>
            <a:r>
              <a:rPr lang="en-US" sz="2400" dirty="0"/>
              <a:t>You Can Do the Following . . .</a:t>
            </a:r>
          </a:p>
          <a:p>
            <a:pPr lvl="1">
              <a:spcBef>
                <a:spcPts val="1500"/>
              </a:spcBef>
            </a:pPr>
            <a:r>
              <a:rPr lang="en-US" sz="2400" dirty="0"/>
              <a:t>You Cannot Do the Following . . .</a:t>
            </a:r>
          </a:p>
          <a:p>
            <a:pPr lvl="1">
              <a:spcBef>
                <a:spcPts val="1500"/>
              </a:spcBef>
            </a:pPr>
            <a:r>
              <a:rPr lang="en-US" sz="2400" dirty="0"/>
              <a:t>Register Usage</a:t>
            </a:r>
          </a:p>
          <a:p>
            <a:pPr lvl="1">
              <a:spcBef>
                <a:spcPts val="1500"/>
              </a:spcBef>
            </a:pPr>
            <a:r>
              <a:rPr lang="en-US" sz="2400" dirty="0"/>
              <a:t>File Encryption </a:t>
            </a:r>
            <a:r>
              <a:rPr lang="en-US" sz="2400" dirty="0" smtClean="0"/>
              <a:t>Example</a:t>
            </a:r>
            <a:endParaRPr lang="en-US" sz="2400" dirty="0"/>
          </a:p>
        </p:txBody>
      </p:sp>
    </p:spTree>
    <p:extLst>
      <p:ext uri="{BB962C8B-B14F-4D97-AF65-F5344CB8AC3E}">
        <p14:creationId xmlns:p14="http://schemas.microsoft.com/office/powerpoint/2010/main" xmlns="" val="3638595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12</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rgbClr val="0000FF"/>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29: </a:t>
            </a:r>
            <a:r>
              <a:rPr lang="en-US" dirty="0"/>
              <a:t>Review</a:t>
            </a:r>
          </a:p>
        </p:txBody>
      </p:sp>
      <p:sp>
        <p:nvSpPr>
          <p:cNvPr id="3" name="Content Placeholder 2"/>
          <p:cNvSpPr>
            <a:spLocks noGrp="1"/>
          </p:cNvSpPr>
          <p:nvPr>
            <p:ph idx="1"/>
          </p:nvPr>
        </p:nvSpPr>
        <p:spPr>
          <a:xfrm>
            <a:off x="685800" y="1066800"/>
            <a:ext cx="7924800" cy="5638800"/>
          </a:xfrm>
        </p:spPr>
        <p:txBody>
          <a:bodyPr>
            <a:noAutofit/>
          </a:bodyPr>
          <a:lstStyle/>
          <a:p>
            <a:pPr>
              <a:spcBef>
                <a:spcPts val="1500"/>
              </a:spcBef>
            </a:pPr>
            <a:r>
              <a:rPr lang="en-US" dirty="0"/>
              <a:t>Time and Date Functions</a:t>
            </a:r>
          </a:p>
          <a:p>
            <a:pPr lvl="1">
              <a:spcBef>
                <a:spcPts val="1500"/>
              </a:spcBef>
            </a:pPr>
            <a:r>
              <a:rPr lang="en-US" dirty="0" err="1"/>
              <a:t>GetLocalTime</a:t>
            </a:r>
            <a:r>
              <a:rPr lang="en-US" dirty="0"/>
              <a:t>, </a:t>
            </a:r>
            <a:r>
              <a:rPr lang="en-US" dirty="0" err="1"/>
              <a:t>SetLocalTime</a:t>
            </a:r>
            <a:endParaRPr lang="en-US" dirty="0"/>
          </a:p>
          <a:p>
            <a:pPr lvl="1">
              <a:spcBef>
                <a:spcPts val="1500"/>
              </a:spcBef>
            </a:pPr>
            <a:r>
              <a:rPr lang="en-US" dirty="0" err="1"/>
              <a:t>GetTickCount</a:t>
            </a:r>
            <a:r>
              <a:rPr lang="en-US" dirty="0"/>
              <a:t>, Sleep</a:t>
            </a:r>
          </a:p>
          <a:p>
            <a:pPr lvl="1">
              <a:spcBef>
                <a:spcPts val="1500"/>
              </a:spcBef>
            </a:pPr>
            <a:r>
              <a:rPr lang="en-US" dirty="0" err="1"/>
              <a:t>GetDateTime</a:t>
            </a:r>
            <a:endParaRPr lang="en-US" dirty="0"/>
          </a:p>
          <a:p>
            <a:pPr lvl="1">
              <a:spcBef>
                <a:spcPts val="1500"/>
              </a:spcBef>
            </a:pPr>
            <a:r>
              <a:rPr lang="en-US" dirty="0"/>
              <a:t>SYSTEMTIME Structure</a:t>
            </a:r>
          </a:p>
          <a:p>
            <a:pPr>
              <a:spcBef>
                <a:spcPts val="1500"/>
              </a:spcBef>
            </a:pPr>
            <a:r>
              <a:rPr lang="en-US" dirty="0" smtClean="0"/>
              <a:t>Graphical </a:t>
            </a:r>
            <a:r>
              <a:rPr lang="en-US" dirty="0"/>
              <a:t>Window Functions</a:t>
            </a:r>
          </a:p>
          <a:p>
            <a:pPr lvl="1">
              <a:spcBef>
                <a:spcPts val="1500"/>
              </a:spcBef>
            </a:pPr>
            <a:r>
              <a:rPr lang="en-US" dirty="0"/>
              <a:t>POINT, RECT Structures</a:t>
            </a:r>
          </a:p>
          <a:p>
            <a:pPr lvl="1">
              <a:spcBef>
                <a:spcPts val="1500"/>
              </a:spcBef>
            </a:pPr>
            <a:r>
              <a:rPr lang="en-US" dirty="0" err="1"/>
              <a:t>MSGStruct</a:t>
            </a:r>
            <a:r>
              <a:rPr lang="en-US" dirty="0"/>
              <a:t>, WNDCLASS Structures</a:t>
            </a:r>
          </a:p>
          <a:p>
            <a:pPr lvl="1">
              <a:spcBef>
                <a:spcPts val="1500"/>
              </a:spcBef>
            </a:pPr>
            <a:r>
              <a:rPr lang="en-US" dirty="0" err="1"/>
              <a:t>MessageBox</a:t>
            </a:r>
            <a:r>
              <a:rPr lang="en-US" dirty="0"/>
              <a:t> Function</a:t>
            </a:r>
          </a:p>
          <a:p>
            <a:pPr lvl="1">
              <a:spcBef>
                <a:spcPts val="1500"/>
              </a:spcBef>
            </a:pPr>
            <a:r>
              <a:rPr lang="en-US" dirty="0" err="1"/>
              <a:t>WinMain</a:t>
            </a:r>
            <a:r>
              <a:rPr lang="en-US" dirty="0"/>
              <a:t>, </a:t>
            </a:r>
            <a:r>
              <a:rPr lang="en-US" dirty="0" err="1"/>
              <a:t>WinProc</a:t>
            </a:r>
            <a:r>
              <a:rPr lang="en-US" dirty="0"/>
              <a:t> </a:t>
            </a:r>
            <a:r>
              <a:rPr lang="en-US" dirty="0" smtClean="0"/>
              <a:t>Procedures</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3016120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914400"/>
            <a:ext cx="8229600" cy="5867400"/>
          </a:xfrm>
        </p:spPr>
        <p:txBody>
          <a:bodyPr>
            <a:normAutofit fontScale="92500" lnSpcReduction="10000"/>
          </a:bodyPr>
          <a:lstStyle/>
          <a:p>
            <a:pPr>
              <a:spcBef>
                <a:spcPts val="1500"/>
              </a:spcBef>
            </a:pPr>
            <a:r>
              <a:rPr lang="en-US" sz="2800" dirty="0"/>
              <a:t>Why Link ASM and HLL Programs?</a:t>
            </a:r>
          </a:p>
          <a:p>
            <a:pPr lvl="1">
              <a:spcBef>
                <a:spcPts val="1500"/>
              </a:spcBef>
            </a:pPr>
            <a:r>
              <a:rPr lang="en-US" sz="2400" dirty="0"/>
              <a:t>General and Calling Conventions</a:t>
            </a:r>
          </a:p>
          <a:p>
            <a:pPr lvl="1">
              <a:spcBef>
                <a:spcPts val="1500"/>
              </a:spcBef>
            </a:pPr>
            <a:r>
              <a:rPr lang="en-US" sz="2400" dirty="0"/>
              <a:t>External </a:t>
            </a:r>
            <a:r>
              <a:rPr lang="en-US" sz="2400" dirty="0" smtClean="0"/>
              <a:t>Identifiers</a:t>
            </a:r>
          </a:p>
          <a:p>
            <a:pPr lvl="1">
              <a:spcBef>
                <a:spcPts val="1500"/>
              </a:spcBef>
            </a:pPr>
            <a:r>
              <a:rPr lang="en-US" sz="2400" dirty="0" smtClean="0"/>
              <a:t>.MODEL Directive</a:t>
            </a:r>
          </a:p>
          <a:p>
            <a:pPr lvl="2">
              <a:spcBef>
                <a:spcPts val="1500"/>
              </a:spcBef>
            </a:pPr>
            <a:r>
              <a:rPr lang="en-US" sz="2000" dirty="0" smtClean="0"/>
              <a:t>STDCALL</a:t>
            </a:r>
          </a:p>
          <a:p>
            <a:pPr lvl="2">
              <a:spcBef>
                <a:spcPts val="1500"/>
              </a:spcBef>
            </a:pPr>
            <a:r>
              <a:rPr lang="en-US" sz="2000" dirty="0"/>
              <a:t>C</a:t>
            </a:r>
          </a:p>
          <a:p>
            <a:pPr>
              <a:spcBef>
                <a:spcPts val="1500"/>
              </a:spcBef>
            </a:pPr>
            <a:r>
              <a:rPr lang="en-US" sz="2800" dirty="0"/>
              <a:t>Inline Assembly Code</a:t>
            </a:r>
          </a:p>
          <a:p>
            <a:pPr lvl="1">
              <a:spcBef>
                <a:spcPts val="1500"/>
              </a:spcBef>
            </a:pPr>
            <a:r>
              <a:rPr lang="en-US" sz="2400" dirty="0" smtClean="0"/>
              <a:t>__</a:t>
            </a:r>
            <a:r>
              <a:rPr lang="en-US" sz="2400" dirty="0" err="1"/>
              <a:t>asm</a:t>
            </a:r>
            <a:r>
              <a:rPr lang="en-US" sz="2400" dirty="0"/>
              <a:t> </a:t>
            </a:r>
            <a:r>
              <a:rPr lang="en-US" sz="2400" dirty="0" smtClean="0"/>
              <a:t>Directive</a:t>
            </a:r>
          </a:p>
          <a:p>
            <a:pPr lvl="1">
              <a:spcBef>
                <a:spcPts val="1500"/>
              </a:spcBef>
            </a:pPr>
            <a:r>
              <a:rPr lang="en-US" sz="2400" dirty="0" smtClean="0"/>
              <a:t>You Can </a:t>
            </a:r>
            <a:r>
              <a:rPr lang="en-US" sz="2400" dirty="0"/>
              <a:t>Do the Following . . .</a:t>
            </a:r>
            <a:endParaRPr lang="en-US" sz="2400" dirty="0" smtClean="0"/>
          </a:p>
          <a:p>
            <a:pPr lvl="1">
              <a:spcBef>
                <a:spcPts val="1500"/>
              </a:spcBef>
            </a:pPr>
            <a:r>
              <a:rPr lang="en-US" sz="2400" dirty="0" smtClean="0"/>
              <a:t>You </a:t>
            </a:r>
            <a:r>
              <a:rPr lang="en-US" sz="2400" dirty="0"/>
              <a:t>Cannot Do the Following . . .</a:t>
            </a:r>
            <a:endParaRPr lang="en-US" sz="2400" dirty="0" smtClean="0"/>
          </a:p>
          <a:p>
            <a:pPr lvl="1">
              <a:spcBef>
                <a:spcPts val="1500"/>
              </a:spcBef>
            </a:pPr>
            <a:r>
              <a:rPr lang="en-US" sz="2400" dirty="0"/>
              <a:t>Register Usage</a:t>
            </a:r>
          </a:p>
          <a:p>
            <a:pPr lvl="1">
              <a:spcBef>
                <a:spcPts val="1500"/>
              </a:spcBef>
            </a:pPr>
            <a:r>
              <a:rPr lang="en-US" sz="2400" dirty="0"/>
              <a:t>File Encryption </a:t>
            </a:r>
            <a:r>
              <a:rPr lang="en-US" sz="2400" dirty="0" smtClean="0"/>
              <a:t>Example</a:t>
            </a:r>
            <a:endParaRPr lang="en-US" sz="2400"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Why Link ASM and HLL Programs?</a:t>
            </a:r>
          </a:p>
        </p:txBody>
      </p:sp>
      <p:sp>
        <p:nvSpPr>
          <p:cNvPr id="78851" name="Rectangle 3"/>
          <p:cNvSpPr>
            <a:spLocks noGrp="1" noChangeArrowheads="1"/>
          </p:cNvSpPr>
          <p:nvPr>
            <p:ph type="body" idx="1"/>
          </p:nvPr>
        </p:nvSpPr>
        <p:spPr>
          <a:xfrm>
            <a:off x="762000" y="1295400"/>
            <a:ext cx="7772400" cy="5410200"/>
          </a:xfrm>
        </p:spPr>
        <p:txBody>
          <a:bodyPr>
            <a:normAutofit/>
          </a:bodyPr>
          <a:lstStyle/>
          <a:p>
            <a:pPr>
              <a:spcBef>
                <a:spcPts val="1500"/>
              </a:spcBef>
            </a:pPr>
            <a:r>
              <a:rPr lang="en-US" sz="2500" b="1" dirty="0"/>
              <a:t>Use high-level language for overall project development</a:t>
            </a:r>
          </a:p>
          <a:p>
            <a:pPr lvl="1">
              <a:spcBef>
                <a:spcPts val="1500"/>
              </a:spcBef>
            </a:pPr>
            <a:r>
              <a:rPr lang="en-US" sz="2200" dirty="0"/>
              <a:t>Relieves programmer from low-level </a:t>
            </a:r>
            <a:r>
              <a:rPr lang="en-US" sz="2200" dirty="0" smtClean="0"/>
              <a:t>details</a:t>
            </a:r>
          </a:p>
          <a:p>
            <a:pPr lvl="1">
              <a:spcBef>
                <a:spcPts val="1500"/>
              </a:spcBef>
            </a:pPr>
            <a:r>
              <a:rPr lang="en-US" sz="2200" dirty="0" smtClean="0"/>
              <a:t>Less time</a:t>
            </a:r>
          </a:p>
          <a:p>
            <a:pPr lvl="1">
              <a:spcBef>
                <a:spcPts val="1500"/>
              </a:spcBef>
            </a:pPr>
            <a:r>
              <a:rPr lang="en-US" sz="2200" dirty="0" smtClean="0"/>
              <a:t>Slow Speed and Large Size</a:t>
            </a:r>
            <a:endParaRPr lang="en-US" sz="2200" dirty="0"/>
          </a:p>
          <a:p>
            <a:pPr>
              <a:spcBef>
                <a:spcPts val="1500"/>
              </a:spcBef>
            </a:pPr>
            <a:r>
              <a:rPr lang="en-US" sz="2600" b="1" dirty="0"/>
              <a:t>Use assembly language code</a:t>
            </a:r>
          </a:p>
          <a:p>
            <a:pPr lvl="1">
              <a:spcBef>
                <a:spcPts val="1500"/>
              </a:spcBef>
            </a:pPr>
            <a:r>
              <a:rPr lang="en-US" sz="2200" dirty="0"/>
              <a:t>Speed up critical sections of code</a:t>
            </a:r>
          </a:p>
          <a:p>
            <a:pPr lvl="1">
              <a:spcBef>
                <a:spcPts val="1500"/>
              </a:spcBef>
            </a:pPr>
            <a:r>
              <a:rPr lang="en-US" sz="2200" dirty="0"/>
              <a:t>Access nonstandard hardware devices</a:t>
            </a:r>
          </a:p>
          <a:p>
            <a:pPr lvl="1">
              <a:spcBef>
                <a:spcPts val="1500"/>
              </a:spcBef>
            </a:pPr>
            <a:r>
              <a:rPr lang="en-US" sz="2200" dirty="0"/>
              <a:t>Write platform-specific code</a:t>
            </a:r>
          </a:p>
          <a:p>
            <a:pPr lvl="1">
              <a:spcBef>
                <a:spcPts val="1500"/>
              </a:spcBef>
            </a:pPr>
            <a:r>
              <a:rPr lang="en-US" sz="2200" dirty="0"/>
              <a:t>Extend the HLL's capabilities</a:t>
            </a:r>
          </a:p>
        </p:txBody>
      </p:sp>
    </p:spTree>
    <p:extLst>
      <p:ext uri="{BB962C8B-B14F-4D97-AF65-F5344CB8AC3E}">
        <p14:creationId xmlns:p14="http://schemas.microsoft.com/office/powerpoint/2010/main" xmlns="" val="331269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Objective</a:t>
            </a:r>
            <a:endParaRPr lang="en-US" dirty="0"/>
          </a:p>
        </p:txBody>
      </p:sp>
      <p:sp>
        <p:nvSpPr>
          <p:cNvPr id="78851" name="Rectangle 3"/>
          <p:cNvSpPr>
            <a:spLocks noGrp="1" noChangeArrowheads="1"/>
          </p:cNvSpPr>
          <p:nvPr>
            <p:ph type="body" idx="1"/>
          </p:nvPr>
        </p:nvSpPr>
        <p:spPr>
          <a:xfrm>
            <a:off x="762000" y="1295400"/>
            <a:ext cx="7772400" cy="5410200"/>
          </a:xfrm>
        </p:spPr>
        <p:txBody>
          <a:bodyPr>
            <a:normAutofit/>
          </a:bodyPr>
          <a:lstStyle/>
          <a:p>
            <a:r>
              <a:rPr lang="en-US" sz="3200" b="1" i="1" dirty="0" smtClean="0">
                <a:solidFill>
                  <a:srgbClr val="0000FF"/>
                </a:solidFill>
              </a:rPr>
              <a:t>Interface </a:t>
            </a:r>
            <a:r>
              <a:rPr lang="en-US" sz="3200" dirty="0"/>
              <a:t>or </a:t>
            </a:r>
            <a:r>
              <a:rPr lang="en-US" sz="3200" b="1" i="1" dirty="0" smtClean="0">
                <a:solidFill>
                  <a:srgbClr val="0000FF"/>
                </a:solidFill>
              </a:rPr>
              <a:t>Connection</a:t>
            </a:r>
            <a:r>
              <a:rPr lang="en-US" sz="3200" dirty="0"/>
              <a:t>, between assembly language and high-level programming languages</a:t>
            </a:r>
            <a:r>
              <a:rPr lang="en-US" sz="3200" dirty="0" smtClean="0"/>
              <a:t>.</a:t>
            </a:r>
          </a:p>
          <a:p>
            <a:pPr marL="0" indent="0">
              <a:buNone/>
            </a:pPr>
            <a:endParaRPr lang="en-US" sz="3200" dirty="0"/>
          </a:p>
          <a:p>
            <a:pPr lvl="1"/>
            <a:r>
              <a:rPr lang="en-US" sz="2800" dirty="0"/>
              <a:t>Inline assembly code in C++.</a:t>
            </a:r>
          </a:p>
        </p:txBody>
      </p:sp>
    </p:spTree>
    <p:extLst>
      <p:ext uri="{BB962C8B-B14F-4D97-AF65-F5344CB8AC3E}">
        <p14:creationId xmlns:p14="http://schemas.microsoft.com/office/powerpoint/2010/main" xmlns="" val="1408188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General Conventions</a:t>
            </a:r>
          </a:p>
        </p:txBody>
      </p:sp>
      <p:sp>
        <p:nvSpPr>
          <p:cNvPr id="79875" name="Rectangle 3"/>
          <p:cNvSpPr>
            <a:spLocks noGrp="1" noChangeArrowheads="1"/>
          </p:cNvSpPr>
          <p:nvPr>
            <p:ph type="body" idx="1"/>
          </p:nvPr>
        </p:nvSpPr>
        <p:spPr/>
        <p:txBody>
          <a:bodyPr/>
          <a:lstStyle/>
          <a:p>
            <a:r>
              <a:rPr lang="en-US" dirty="0"/>
              <a:t>Considerations when calling assembly language procedures from high-level languages:</a:t>
            </a:r>
          </a:p>
          <a:p>
            <a:pPr lvl="1">
              <a:spcBef>
                <a:spcPts val="1500"/>
              </a:spcBef>
            </a:pPr>
            <a:r>
              <a:rPr lang="en-US" dirty="0"/>
              <a:t>Does the assembler or compiler alter the names of identifiers placed in object files, and if so, how</a:t>
            </a:r>
            <a:r>
              <a:rPr lang="en-US" dirty="0" smtClean="0"/>
              <a:t>?</a:t>
            </a:r>
          </a:p>
          <a:p>
            <a:pPr lvl="1">
              <a:spcBef>
                <a:spcPts val="1500"/>
              </a:spcBef>
            </a:pPr>
            <a:r>
              <a:rPr lang="en-US" dirty="0" smtClean="0"/>
              <a:t>Both </a:t>
            </a:r>
            <a:r>
              <a:rPr lang="en-US" dirty="0"/>
              <a:t>must use the same </a:t>
            </a:r>
            <a:r>
              <a:rPr lang="en-US" b="1" dirty="0">
                <a:solidFill>
                  <a:srgbClr val="0000FF"/>
                </a:solidFill>
              </a:rPr>
              <a:t>naming convention </a:t>
            </a:r>
            <a:r>
              <a:rPr lang="en-US" dirty="0"/>
              <a:t>(</a:t>
            </a:r>
            <a:r>
              <a:rPr lang="en-US" dirty="0" smtClean="0"/>
              <a:t>rules or characteristics </a:t>
            </a:r>
            <a:r>
              <a:rPr lang="en-US" dirty="0"/>
              <a:t>regarding the naming of variables and procedures</a:t>
            </a:r>
            <a:r>
              <a:rPr lang="en-US" dirty="0" smtClean="0"/>
              <a:t>)</a:t>
            </a:r>
            <a:endParaRPr lang="en-US" dirty="0"/>
          </a:p>
          <a:p>
            <a:pPr lvl="1">
              <a:spcBef>
                <a:spcPts val="1500"/>
              </a:spcBef>
            </a:pPr>
            <a:r>
              <a:rPr lang="en-US" dirty="0"/>
              <a:t>Both must use the same </a:t>
            </a:r>
            <a:r>
              <a:rPr lang="en-US" b="1" dirty="0">
                <a:solidFill>
                  <a:srgbClr val="0000FF"/>
                </a:solidFill>
              </a:rPr>
              <a:t>memory model</a:t>
            </a:r>
            <a:r>
              <a:rPr lang="en-US" dirty="0"/>
              <a:t>, with compatible segment names</a:t>
            </a:r>
            <a:endParaRPr lang="en-US" dirty="0">
              <a:solidFill>
                <a:schemeClr val="tx2"/>
              </a:solidFill>
            </a:endParaRPr>
          </a:p>
          <a:p>
            <a:pPr lvl="1">
              <a:spcBef>
                <a:spcPts val="1500"/>
              </a:spcBef>
            </a:pPr>
            <a:r>
              <a:rPr lang="en-US" dirty="0"/>
              <a:t>Both must use the same </a:t>
            </a:r>
            <a:r>
              <a:rPr lang="en-US" b="1" dirty="0">
                <a:solidFill>
                  <a:srgbClr val="0000FF"/>
                </a:solidFill>
              </a:rPr>
              <a:t>calling convention</a:t>
            </a:r>
          </a:p>
        </p:txBody>
      </p:sp>
    </p:spTree>
    <p:extLst>
      <p:ext uri="{BB962C8B-B14F-4D97-AF65-F5344CB8AC3E}">
        <p14:creationId xmlns:p14="http://schemas.microsoft.com/office/powerpoint/2010/main" xmlns="" val="1277854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Calling Convention</a:t>
            </a:r>
          </a:p>
        </p:txBody>
      </p:sp>
      <p:sp>
        <p:nvSpPr>
          <p:cNvPr id="91139" name="Rectangle 3"/>
          <p:cNvSpPr>
            <a:spLocks noGrp="1" noChangeArrowheads="1"/>
          </p:cNvSpPr>
          <p:nvPr>
            <p:ph type="body" idx="1"/>
          </p:nvPr>
        </p:nvSpPr>
        <p:spPr>
          <a:xfrm>
            <a:off x="381000" y="1143000"/>
            <a:ext cx="8534400" cy="5562600"/>
          </a:xfrm>
        </p:spPr>
        <p:txBody>
          <a:bodyPr>
            <a:normAutofit/>
          </a:bodyPr>
          <a:lstStyle/>
          <a:p>
            <a:r>
              <a:rPr lang="en-US" dirty="0" smtClean="0"/>
              <a:t>Refers </a:t>
            </a:r>
            <a:r>
              <a:rPr lang="en-US" dirty="0"/>
              <a:t>to the low-level details about how </a:t>
            </a:r>
            <a:r>
              <a:rPr lang="en-US" dirty="0" smtClean="0"/>
              <a:t>procedures are </a:t>
            </a:r>
            <a:r>
              <a:rPr lang="en-US" dirty="0"/>
              <a:t>called</a:t>
            </a:r>
            <a:r>
              <a:rPr lang="en-US" dirty="0" smtClean="0"/>
              <a:t>. Considerations:</a:t>
            </a:r>
          </a:p>
          <a:p>
            <a:pPr lvl="1">
              <a:spcBef>
                <a:spcPts val="1500"/>
              </a:spcBef>
            </a:pPr>
            <a:r>
              <a:rPr lang="en-US" dirty="0" smtClean="0"/>
              <a:t>Identifies specific registers that must be preserved by procedures.</a:t>
            </a:r>
          </a:p>
          <a:p>
            <a:pPr lvl="1">
              <a:spcBef>
                <a:spcPts val="1500"/>
              </a:spcBef>
            </a:pPr>
            <a:r>
              <a:rPr lang="en-US" dirty="0" smtClean="0"/>
              <a:t>Determines </a:t>
            </a:r>
            <a:r>
              <a:rPr lang="en-US" dirty="0"/>
              <a:t>how arguments are passed to procedures: in registers, on the stack, in shared memory, etc.</a:t>
            </a:r>
          </a:p>
          <a:p>
            <a:pPr lvl="1">
              <a:spcBef>
                <a:spcPts val="1500"/>
              </a:spcBef>
            </a:pPr>
            <a:r>
              <a:rPr lang="en-US" dirty="0"/>
              <a:t>Determines the order in which arguments are passed by calling programs to </a:t>
            </a:r>
            <a:r>
              <a:rPr lang="en-US" dirty="0" smtClean="0"/>
              <a:t>procedures.</a:t>
            </a:r>
            <a:endParaRPr lang="en-US" dirty="0"/>
          </a:p>
          <a:p>
            <a:pPr lvl="1">
              <a:spcBef>
                <a:spcPts val="1500"/>
              </a:spcBef>
            </a:pPr>
            <a:r>
              <a:rPr lang="en-US" dirty="0"/>
              <a:t>Determines whether arguments are passed by value or by </a:t>
            </a:r>
            <a:r>
              <a:rPr lang="en-US" dirty="0" smtClean="0"/>
              <a:t>reference.</a:t>
            </a:r>
            <a:endParaRPr lang="en-US" dirty="0"/>
          </a:p>
          <a:p>
            <a:pPr lvl="1">
              <a:spcBef>
                <a:spcPts val="1500"/>
              </a:spcBef>
            </a:pPr>
            <a:r>
              <a:rPr lang="en-US" dirty="0"/>
              <a:t>Determines how the stack pointer is restored after a procedure </a:t>
            </a:r>
            <a:r>
              <a:rPr lang="en-US" dirty="0" smtClean="0"/>
              <a:t>call.</a:t>
            </a:r>
            <a:endParaRPr lang="en-US" dirty="0"/>
          </a:p>
          <a:p>
            <a:pPr lvl="1">
              <a:spcBef>
                <a:spcPts val="1500"/>
              </a:spcBef>
            </a:pPr>
            <a:r>
              <a:rPr lang="en-US" dirty="0"/>
              <a:t>Determines how functions return </a:t>
            </a:r>
            <a:r>
              <a:rPr lang="en-US" dirty="0" smtClean="0"/>
              <a:t>values.</a:t>
            </a:r>
            <a:endParaRPr lang="en-US" dirty="0"/>
          </a:p>
        </p:txBody>
      </p:sp>
    </p:spTree>
    <p:extLst>
      <p:ext uri="{BB962C8B-B14F-4D97-AF65-F5344CB8AC3E}">
        <p14:creationId xmlns:p14="http://schemas.microsoft.com/office/powerpoint/2010/main" xmlns="" val="1412145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External Identifiers</a:t>
            </a:r>
          </a:p>
        </p:txBody>
      </p:sp>
      <p:sp>
        <p:nvSpPr>
          <p:cNvPr id="92163" name="Rectangle 3"/>
          <p:cNvSpPr>
            <a:spLocks noGrp="1" noChangeArrowheads="1"/>
          </p:cNvSpPr>
          <p:nvPr>
            <p:ph type="body" idx="1"/>
          </p:nvPr>
        </p:nvSpPr>
        <p:spPr>
          <a:xfrm>
            <a:off x="228600" y="1143000"/>
            <a:ext cx="8610600" cy="5410200"/>
          </a:xfrm>
        </p:spPr>
        <p:txBody>
          <a:bodyPr>
            <a:normAutofit/>
          </a:bodyPr>
          <a:lstStyle/>
          <a:p>
            <a:pPr>
              <a:spcBef>
                <a:spcPts val="2000"/>
              </a:spcBef>
            </a:pPr>
            <a:r>
              <a:rPr lang="en-US" dirty="0"/>
              <a:t>When calling an assembly language </a:t>
            </a:r>
            <a:r>
              <a:rPr lang="en-US" dirty="0" smtClean="0"/>
              <a:t>procedure from </a:t>
            </a:r>
            <a:r>
              <a:rPr lang="en-US" dirty="0"/>
              <a:t>a program written in another language, external identifiers must have </a:t>
            </a:r>
            <a:r>
              <a:rPr lang="en-US" dirty="0" smtClean="0"/>
              <a:t>compatible naming </a:t>
            </a:r>
            <a:r>
              <a:rPr lang="en-US" dirty="0"/>
              <a:t>conventions (</a:t>
            </a:r>
            <a:r>
              <a:rPr lang="en-US" i="1" dirty="0">
                <a:solidFill>
                  <a:srgbClr val="0000FF"/>
                </a:solidFill>
              </a:rPr>
              <a:t>naming rules</a:t>
            </a:r>
            <a:r>
              <a:rPr lang="en-US" dirty="0" smtClean="0"/>
              <a:t>).</a:t>
            </a:r>
          </a:p>
          <a:p>
            <a:pPr>
              <a:spcBef>
                <a:spcPts val="2000"/>
              </a:spcBef>
            </a:pPr>
            <a:r>
              <a:rPr lang="en-US" dirty="0" smtClean="0"/>
              <a:t>An </a:t>
            </a:r>
            <a:r>
              <a:rPr lang="en-US" dirty="0">
                <a:solidFill>
                  <a:srgbClr val="0000FF"/>
                </a:solidFill>
              </a:rPr>
              <a:t>external identifier </a:t>
            </a:r>
            <a:r>
              <a:rPr lang="en-US" dirty="0"/>
              <a:t>is a name that has been placed in a module’s object file in such a way that the linker can make the name available to other program modules. </a:t>
            </a:r>
          </a:p>
          <a:p>
            <a:pPr>
              <a:spcBef>
                <a:spcPts val="2000"/>
              </a:spcBef>
            </a:pPr>
            <a:r>
              <a:rPr lang="en-US" dirty="0"/>
              <a:t>The linker resolves references to external identifiers, but can only do so if the same naming convention is used in all program modules.</a:t>
            </a:r>
          </a:p>
        </p:txBody>
      </p:sp>
    </p:spTree>
    <p:extLst>
      <p:ext uri="{BB962C8B-B14F-4D97-AF65-F5344CB8AC3E}">
        <p14:creationId xmlns:p14="http://schemas.microsoft.com/office/powerpoint/2010/main" xmlns="" val="3117708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18445</TotalTime>
  <Words>1534</Words>
  <Application>Microsoft Office PowerPoint</Application>
  <PresentationFormat>On-screen Show (4:3)</PresentationFormat>
  <Paragraphs>279</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CSC 221  Computer Organization and Assembly Language</vt:lpstr>
      <vt:lpstr>Lecture 29: Review</vt:lpstr>
      <vt:lpstr>Lecture 29: Review</vt:lpstr>
      <vt:lpstr>Lecture Outline</vt:lpstr>
      <vt:lpstr>Why Link ASM and HLL Programs?</vt:lpstr>
      <vt:lpstr>Objective</vt:lpstr>
      <vt:lpstr>General Conventions</vt:lpstr>
      <vt:lpstr>Calling Convention</vt:lpstr>
      <vt:lpstr>External Identifiers</vt:lpstr>
      <vt:lpstr>Example</vt:lpstr>
      <vt:lpstr>.MODEL Directive</vt:lpstr>
      <vt:lpstr>.MODEL Directive</vt:lpstr>
      <vt:lpstr>.MODEL Directive</vt:lpstr>
      <vt:lpstr>.MODEL Directive</vt:lpstr>
      <vt:lpstr>Inline Assembly Code</vt:lpstr>
      <vt:lpstr>_asm Directive in Microsoft Visual C++</vt:lpstr>
      <vt:lpstr>Commenting Styles</vt:lpstr>
      <vt:lpstr>You Can Do the Following . . .</vt:lpstr>
      <vt:lpstr>You Cannot Do the Following . . .</vt:lpstr>
      <vt:lpstr>Register Usage</vt:lpstr>
      <vt:lpstr>Example:</vt:lpstr>
      <vt:lpstr>Example:</vt:lpstr>
      <vt:lpstr>File Encryption Example</vt:lpstr>
      <vt:lpstr>File Encryption Example</vt:lpstr>
      <vt:lpstr>Slide 25</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1019</cp:revision>
  <dcterms:created xsi:type="dcterms:W3CDTF">2012-02-27T05:45:45Z</dcterms:created>
  <dcterms:modified xsi:type="dcterms:W3CDTF">2012-11-14T11:55:55Z</dcterms:modified>
</cp:coreProperties>
</file>