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642" r:id="rId3"/>
    <p:sldId id="874" r:id="rId4"/>
    <p:sldId id="875" r:id="rId5"/>
    <p:sldId id="876" r:id="rId6"/>
    <p:sldId id="365" r:id="rId7"/>
    <p:sldId id="863" r:id="rId8"/>
    <p:sldId id="864" r:id="rId9"/>
    <p:sldId id="865" r:id="rId10"/>
    <p:sldId id="835" r:id="rId11"/>
    <p:sldId id="836" r:id="rId12"/>
    <p:sldId id="858" r:id="rId13"/>
    <p:sldId id="859" r:id="rId14"/>
    <p:sldId id="862" r:id="rId15"/>
    <p:sldId id="861" r:id="rId16"/>
    <p:sldId id="847" r:id="rId17"/>
    <p:sldId id="854" r:id="rId18"/>
    <p:sldId id="866" r:id="rId19"/>
    <p:sldId id="867" r:id="rId20"/>
    <p:sldId id="868" r:id="rId21"/>
    <p:sldId id="869" r:id="rId22"/>
    <p:sldId id="870" r:id="rId23"/>
    <p:sldId id="871" r:id="rId24"/>
    <p:sldId id="872" r:id="rId25"/>
    <p:sldId id="877" r:id="rId26"/>
    <p:sldId id="789" r:id="rId27"/>
    <p:sldId id="56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638" autoAdjust="0"/>
    <p:restoredTop sz="99074" autoAdjust="0"/>
  </p:normalViewPr>
  <p:slideViewPr>
    <p:cSldViewPr>
      <p:cViewPr varScale="1">
        <p:scale>
          <a:sx n="67" d="100"/>
          <a:sy n="67" d="100"/>
        </p:scale>
        <p:origin x="-1308" y="-90"/>
      </p:cViewPr>
      <p:guideLst>
        <p:guide orient="horz" pos="4319"/>
        <p:guide pos="480"/>
      </p:guideLst>
    </p:cSldViewPr>
  </p:slideViewPr>
  <p:notesTextViewPr>
    <p:cViewPr>
      <p:scale>
        <a:sx n="100" d="100"/>
        <a:sy n="100" d="100"/>
      </p:scale>
      <p:origin x="0" y="0"/>
    </p:cViewPr>
  </p:notesTextViewPr>
  <p:sorterViewPr>
    <p:cViewPr>
      <p:scale>
        <a:sx n="66" d="100"/>
        <a:sy n="66" d="100"/>
      </p:scale>
      <p:origin x="0" y="204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11/19/2012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26</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11/19/2012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11/19/2012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11/19/2012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xmlns="" val="86606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11/19/2012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11/19/2012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11/19/2012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11/19/2012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11/19/2012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11/19/2012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11/19/2012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11/19/2012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5257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31</a:t>
            </a:r>
            <a:r>
              <a:rPr lang="en-US" sz="3600" b="1" dirty="0" smtClean="0">
                <a:solidFill>
                  <a:srgbClr val="000000"/>
                </a:solidFill>
                <a:latin typeface="Arial" pitchFamily="34" charset="0"/>
                <a:cs typeface="Arial" pitchFamily="34" charset="0"/>
              </a:rPr>
              <a:t>: </a:t>
            </a:r>
          </a:p>
          <a:p>
            <a:endParaRPr lang="en-US" sz="1100" b="1" dirty="0" smtClean="0">
              <a:solidFill>
                <a:srgbClr val="000000"/>
              </a:solidFill>
              <a:latin typeface="Arial" pitchFamily="34" charset="0"/>
              <a:cs typeface="Arial" pitchFamily="34" charset="0"/>
            </a:endParaRPr>
          </a:p>
          <a:p>
            <a:r>
              <a:rPr lang="en-US" sz="3600" b="1" dirty="0" smtClean="0"/>
              <a:t>High-Level Language Interface (2/2)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a:t>Linking Assembly Language to C++</a:t>
            </a:r>
          </a:p>
        </p:txBody>
      </p:sp>
      <p:sp>
        <p:nvSpPr>
          <p:cNvPr id="101379" name="Rectangle 3"/>
          <p:cNvSpPr>
            <a:spLocks noGrp="1" noChangeArrowheads="1"/>
          </p:cNvSpPr>
          <p:nvPr>
            <p:ph type="body" idx="1"/>
          </p:nvPr>
        </p:nvSpPr>
        <p:spPr>
          <a:xfrm>
            <a:off x="685800" y="1143000"/>
            <a:ext cx="7772400" cy="4800600"/>
          </a:xfrm>
        </p:spPr>
        <p:txBody>
          <a:bodyPr/>
          <a:lstStyle/>
          <a:p>
            <a:pPr>
              <a:spcBef>
                <a:spcPts val="2000"/>
              </a:spcBef>
            </a:pPr>
            <a:r>
              <a:rPr lang="en-US" dirty="0"/>
              <a:t>Basic Structure - Two Modules</a:t>
            </a:r>
          </a:p>
          <a:p>
            <a:pPr lvl="1">
              <a:spcBef>
                <a:spcPts val="2000"/>
              </a:spcBef>
            </a:pPr>
            <a:r>
              <a:rPr lang="en-US" dirty="0"/>
              <a:t>The first module, written in assembly language, contains the external procedure</a:t>
            </a:r>
          </a:p>
          <a:p>
            <a:pPr lvl="1">
              <a:spcBef>
                <a:spcPts val="2000"/>
              </a:spcBef>
            </a:pPr>
            <a:r>
              <a:rPr lang="en-US" dirty="0"/>
              <a:t>The second module contains the C/C++ code that starts and ends the program </a:t>
            </a:r>
          </a:p>
          <a:p>
            <a:pPr>
              <a:spcBef>
                <a:spcPts val="2000"/>
              </a:spcBef>
            </a:pPr>
            <a:r>
              <a:rPr lang="en-US" dirty="0"/>
              <a:t>The C++ module adds the </a:t>
            </a:r>
            <a:r>
              <a:rPr lang="en-US" dirty="0">
                <a:solidFill>
                  <a:srgbClr val="0000FF"/>
                </a:solidFill>
              </a:rPr>
              <a:t>extern</a:t>
            </a:r>
            <a:r>
              <a:rPr lang="en-US" dirty="0"/>
              <a:t> qualifier to the external assembly language function prototype.</a:t>
            </a:r>
          </a:p>
          <a:p>
            <a:pPr>
              <a:spcBef>
                <a:spcPts val="2000"/>
              </a:spcBef>
            </a:pPr>
            <a:r>
              <a:rPr lang="en-US" dirty="0"/>
              <a:t>The </a:t>
            </a:r>
            <a:r>
              <a:rPr lang="en-US" dirty="0">
                <a:solidFill>
                  <a:srgbClr val="0000FF"/>
                </a:solidFill>
              </a:rPr>
              <a:t>"C" </a:t>
            </a:r>
            <a:r>
              <a:rPr lang="en-US" dirty="0" err="1"/>
              <a:t>specifier</a:t>
            </a:r>
            <a:r>
              <a:rPr lang="en-US" dirty="0"/>
              <a:t> must be included to prevent name decoration by the C++ compiler:</a:t>
            </a:r>
          </a:p>
        </p:txBody>
      </p:sp>
      <p:sp>
        <p:nvSpPr>
          <p:cNvPr id="101380" name="Text Box 4"/>
          <p:cNvSpPr txBox="1">
            <a:spLocks noChangeArrowheads="1"/>
          </p:cNvSpPr>
          <p:nvPr/>
        </p:nvSpPr>
        <p:spPr bwMode="auto">
          <a:xfrm>
            <a:off x="1371600" y="5867400"/>
            <a:ext cx="6629400" cy="484748"/>
          </a:xfrm>
          <a:prstGeom prst="rect">
            <a:avLst/>
          </a:prstGeom>
          <a:noFill/>
          <a:ln w="9525">
            <a:solidFill>
              <a:srgbClr val="000000"/>
            </a:solidFill>
            <a:miter lim="800000"/>
            <a:headEnd/>
            <a:tailEnd/>
          </a:ln>
          <a:effectLst/>
        </p:spPr>
        <p:txBody>
          <a:bodyPr tIns="137160" bIns="137160">
            <a:spAutoFit/>
          </a:bodyPr>
          <a:lstStyle>
            <a:lvl1pPr>
              <a:tabLst>
                <a:tab pos="457200" algn="l"/>
                <a:tab pos="3944938" algn="l"/>
              </a:tabLst>
              <a:defRPr sz="2400">
                <a:solidFill>
                  <a:schemeClr val="tx1"/>
                </a:solidFill>
                <a:latin typeface="Times New Roman" charset="0"/>
                <a:ea typeface="ＭＳ Ｐゴシック" charset="0"/>
              </a:defRPr>
            </a:lvl1pPr>
            <a:lvl2pPr>
              <a:tabLst>
                <a:tab pos="457200" algn="l"/>
                <a:tab pos="3944938" algn="l"/>
              </a:tabLst>
              <a:defRPr sz="2400">
                <a:solidFill>
                  <a:schemeClr val="tx1"/>
                </a:solidFill>
                <a:latin typeface="Times New Roman" charset="0"/>
                <a:ea typeface="ＭＳ Ｐゴシック" charset="0"/>
              </a:defRPr>
            </a:lvl2pPr>
            <a:lvl3pPr>
              <a:tabLst>
                <a:tab pos="457200" algn="l"/>
                <a:tab pos="3944938" algn="l"/>
              </a:tabLst>
              <a:defRPr sz="2400">
                <a:solidFill>
                  <a:schemeClr val="tx1"/>
                </a:solidFill>
                <a:latin typeface="Times New Roman" charset="0"/>
                <a:ea typeface="ＭＳ Ｐゴシック" charset="0"/>
              </a:defRPr>
            </a:lvl3pPr>
            <a:lvl4pPr>
              <a:tabLst>
                <a:tab pos="457200" algn="l"/>
                <a:tab pos="3944938" algn="l"/>
              </a:tabLst>
              <a:defRPr sz="2400">
                <a:solidFill>
                  <a:schemeClr val="tx1"/>
                </a:solidFill>
                <a:latin typeface="Times New Roman" charset="0"/>
                <a:ea typeface="ＭＳ Ｐゴシック" charset="0"/>
              </a:defRPr>
            </a:lvl4pPr>
            <a:lvl5pPr>
              <a:tabLst>
                <a:tab pos="457200" algn="l"/>
                <a:tab pos="3944938"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944938" algn="l"/>
              </a:tabLst>
              <a:defRPr sz="2400">
                <a:solidFill>
                  <a:schemeClr val="tx1"/>
                </a:solidFill>
                <a:latin typeface="Times New Roman" charset="0"/>
                <a:ea typeface="ＭＳ Ｐゴシック" charset="0"/>
              </a:defRPr>
            </a:lvl9pPr>
          </a:lstStyle>
          <a:p>
            <a:pPr>
              <a:lnSpc>
                <a:spcPct val="70000"/>
              </a:lnSpc>
              <a:spcBef>
                <a:spcPct val="50000"/>
              </a:spcBef>
            </a:pPr>
            <a:r>
              <a:rPr lang="en-US" sz="1800" b="1">
                <a:solidFill>
                  <a:srgbClr val="0000FF"/>
                </a:solidFill>
                <a:latin typeface="Courier New" charset="0"/>
              </a:rPr>
              <a:t>extern "C" </a:t>
            </a:r>
            <a:r>
              <a:rPr lang="en-US" sz="1800" b="1" i="1">
                <a:solidFill>
                  <a:srgbClr val="0000FF"/>
                </a:solidFill>
                <a:latin typeface="Courier New" charset="0"/>
              </a:rPr>
              <a:t>functionName</a:t>
            </a:r>
            <a:r>
              <a:rPr lang="en-US" sz="1800" b="1">
                <a:solidFill>
                  <a:srgbClr val="0000FF"/>
                </a:solidFill>
                <a:latin typeface="Courier New" charset="0"/>
              </a:rPr>
              <a:t>( </a:t>
            </a:r>
            <a:r>
              <a:rPr lang="en-US" sz="1800" b="1" i="1">
                <a:solidFill>
                  <a:srgbClr val="0000FF"/>
                </a:solidFill>
                <a:latin typeface="Courier New" charset="0"/>
              </a:rPr>
              <a:t>parameterList</a:t>
            </a:r>
            <a:r>
              <a:rPr lang="en-US" sz="1800" b="1">
                <a:solidFill>
                  <a:srgbClr val="0000FF"/>
                </a:solidFill>
                <a:latin typeface="Courier New" charset="0"/>
              </a:rPr>
              <a:t> );</a:t>
            </a:r>
          </a:p>
        </p:txBody>
      </p:sp>
    </p:spTree>
    <p:extLst>
      <p:ext uri="{BB962C8B-B14F-4D97-AF65-F5344CB8AC3E}">
        <p14:creationId xmlns:p14="http://schemas.microsoft.com/office/powerpoint/2010/main" xmlns="" val="3059637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Name Decoration</a:t>
            </a:r>
          </a:p>
        </p:txBody>
      </p:sp>
      <p:sp>
        <p:nvSpPr>
          <p:cNvPr id="93188" name="Text Box 4"/>
          <p:cNvSpPr txBox="1">
            <a:spLocks noChangeArrowheads="1"/>
          </p:cNvSpPr>
          <p:nvPr/>
        </p:nvSpPr>
        <p:spPr bwMode="auto">
          <a:xfrm>
            <a:off x="533400" y="990600"/>
            <a:ext cx="8153400" cy="5180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ts val="2000"/>
              </a:spcBef>
            </a:pPr>
            <a:r>
              <a:rPr lang="en-US" sz="2400" dirty="0">
                <a:latin typeface="Arial"/>
                <a:cs typeface="Arial"/>
              </a:rPr>
              <a:t>Also known as </a:t>
            </a:r>
            <a:r>
              <a:rPr lang="en-US" sz="2400" dirty="0">
                <a:solidFill>
                  <a:srgbClr val="0000FF"/>
                </a:solidFill>
                <a:latin typeface="Arial"/>
                <a:cs typeface="Arial"/>
              </a:rPr>
              <a:t>name mangling</a:t>
            </a:r>
            <a:r>
              <a:rPr lang="en-US" sz="2400" dirty="0">
                <a:latin typeface="Arial"/>
                <a:cs typeface="Arial"/>
              </a:rPr>
              <a:t>. HLL compilers do this to uniquely identify overloaded functions. A function such as:</a:t>
            </a:r>
          </a:p>
          <a:p>
            <a:pPr lvl="1">
              <a:spcBef>
                <a:spcPts val="1400"/>
              </a:spcBef>
            </a:pPr>
            <a:r>
              <a:rPr lang="en-US" sz="1800" b="1" dirty="0">
                <a:solidFill>
                  <a:srgbClr val="0000FF"/>
                </a:solidFill>
                <a:latin typeface="Courier New" charset="0"/>
              </a:rPr>
              <a:t>int </a:t>
            </a:r>
            <a:r>
              <a:rPr lang="en-US" sz="1800" b="1" dirty="0" err="1">
                <a:solidFill>
                  <a:srgbClr val="0000FF"/>
                </a:solidFill>
                <a:latin typeface="Courier New" charset="0"/>
              </a:rPr>
              <a:t>ArraySum</a:t>
            </a:r>
            <a:r>
              <a:rPr lang="en-US" sz="1800" b="1" dirty="0">
                <a:solidFill>
                  <a:srgbClr val="0000FF"/>
                </a:solidFill>
                <a:latin typeface="Courier New" charset="0"/>
              </a:rPr>
              <a:t>( int * p, int count )</a:t>
            </a:r>
          </a:p>
          <a:p>
            <a:pPr>
              <a:spcBef>
                <a:spcPts val="2000"/>
              </a:spcBef>
            </a:pPr>
            <a:r>
              <a:rPr lang="en-US" sz="2400" dirty="0">
                <a:latin typeface="Arial"/>
                <a:cs typeface="Arial"/>
              </a:rPr>
              <a:t>would be exported as a decorated name that encodes the return type, function name, and parameter types. For example:</a:t>
            </a:r>
          </a:p>
          <a:p>
            <a:pPr lvl="1">
              <a:spcBef>
                <a:spcPts val="1400"/>
              </a:spcBef>
            </a:pPr>
            <a:r>
              <a:rPr lang="en-US" sz="1800" b="1" dirty="0">
                <a:solidFill>
                  <a:srgbClr val="0000FF"/>
                </a:solidFill>
                <a:latin typeface="Courier New" charset="0"/>
              </a:rPr>
              <a:t>int_ArraySum_pInt_int</a:t>
            </a:r>
          </a:p>
          <a:p>
            <a:pPr>
              <a:spcBef>
                <a:spcPts val="2000"/>
              </a:spcBef>
            </a:pPr>
            <a:r>
              <a:rPr lang="en-US" sz="2400" dirty="0">
                <a:latin typeface="Arial"/>
                <a:cs typeface="Arial"/>
              </a:rPr>
              <a:t>The problem with name decoration is that the C++ compiler assumes that your assembly language function's name is decorated. The C++ compiler tells the linker to look for a decorated name.</a:t>
            </a:r>
          </a:p>
        </p:txBody>
      </p:sp>
      <p:sp>
        <p:nvSpPr>
          <p:cNvPr id="93189" name="Text Box 5"/>
          <p:cNvSpPr txBox="1">
            <a:spLocks noChangeArrowheads="1"/>
          </p:cNvSpPr>
          <p:nvPr/>
        </p:nvSpPr>
        <p:spPr bwMode="auto">
          <a:xfrm>
            <a:off x="914400" y="6096000"/>
            <a:ext cx="7391400" cy="55399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dirty="0">
                <a:latin typeface="Arial"/>
                <a:cs typeface="Arial"/>
              </a:rPr>
              <a:t>C++ compilers vary in the way they decorate function names</a:t>
            </a:r>
            <a:r>
              <a:rPr lang="en-US" dirty="0" smtClean="0">
                <a:latin typeface="Arial"/>
                <a:cs typeface="Arial"/>
              </a:rPr>
              <a:t>.</a:t>
            </a:r>
            <a:endParaRPr lang="en-US" dirty="0">
              <a:latin typeface="Arial"/>
              <a:cs typeface="Arial"/>
            </a:endParaRPr>
          </a:p>
        </p:txBody>
      </p:sp>
    </p:spTree>
    <p:extLst>
      <p:ext uri="{BB962C8B-B14F-4D97-AF65-F5344CB8AC3E}">
        <p14:creationId xmlns:p14="http://schemas.microsoft.com/office/powerpoint/2010/main" xmlns="" val="3952430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9"/>
                                        </p:tgtEl>
                                        <p:attrNameLst>
                                          <p:attrName>style.visibility</p:attrName>
                                        </p:attrNameLst>
                                      </p:cBhvr>
                                      <p:to>
                                        <p:strVal val="visible"/>
                                      </p:to>
                                    </p:set>
                                    <p:anim calcmode="lin" valueType="num">
                                      <p:cBhvr additive="base">
                                        <p:cTn id="7" dur="500" fill="hold"/>
                                        <p:tgtEl>
                                          <p:spTgt spid="93189"/>
                                        </p:tgtEl>
                                        <p:attrNameLst>
                                          <p:attrName>ppt_x</p:attrName>
                                        </p:attrNameLst>
                                      </p:cBhvr>
                                      <p:tavLst>
                                        <p:tav tm="0">
                                          <p:val>
                                            <p:strVal val="0-#ppt_w/2"/>
                                          </p:val>
                                        </p:tav>
                                        <p:tav tm="100000">
                                          <p:val>
                                            <p:strVal val="#ppt_x"/>
                                          </p:val>
                                        </p:tav>
                                      </p:tavLst>
                                    </p:anim>
                                    <p:anim calcmode="lin" valueType="num">
                                      <p:cBhvr additive="base">
                                        <p:cTn id="8" dur="500" fill="hold"/>
                                        <p:tgtEl>
                                          <p:spTgt spid="931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3350" y="85725"/>
            <a:ext cx="8877300" cy="668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00765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3350" y="85725"/>
            <a:ext cx="8877300" cy="668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94984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5334000" cy="3970318"/>
          </a:xfrm>
          <a:prstGeom prst="rect">
            <a:avLst/>
          </a:prstGeom>
          <a:ln>
            <a:solidFill>
              <a:schemeClr val="tx1"/>
            </a:solidFill>
          </a:ln>
        </p:spPr>
        <p:txBody>
          <a:bodyPr wrap="square">
            <a:spAutoFit/>
          </a:bodyPr>
          <a:lstStyle/>
          <a:p>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AddTwo.asm </a:t>
            </a:r>
            <a:r>
              <a:rPr lang="en-US" b="1" dirty="0" smtClean="0">
                <a:latin typeface="Courier New" pitchFamily="49" charset="0"/>
                <a:cs typeface="Courier New" pitchFamily="49" charset="0"/>
              </a:rPr>
              <a:t>file</a:t>
            </a:r>
          </a:p>
          <a:p>
            <a:r>
              <a:rPr lang="en-US" b="1" dirty="0" smtClean="0">
                <a:latin typeface="Courier New" pitchFamily="49" charset="0"/>
                <a:cs typeface="Courier New" pitchFamily="49" charset="0"/>
              </a:rPr>
              <a:t>.486</a:t>
            </a:r>
          </a:p>
          <a:p>
            <a:r>
              <a:rPr lang="en-US" b="1" dirty="0" smtClean="0">
                <a:latin typeface="Courier New" pitchFamily="49" charset="0"/>
                <a:cs typeface="Courier New" pitchFamily="49" charset="0"/>
              </a:rPr>
              <a:t>.</a:t>
            </a:r>
            <a:r>
              <a:rPr lang="en-US" b="1" dirty="0">
                <a:latin typeface="Courier New" pitchFamily="49" charset="0"/>
                <a:cs typeface="Courier New" pitchFamily="49" charset="0"/>
              </a:rPr>
              <a:t>model flat, </a:t>
            </a:r>
            <a:r>
              <a:rPr lang="en-US" b="1" dirty="0" err="1">
                <a:latin typeface="Courier New" pitchFamily="49" charset="0"/>
                <a:cs typeface="Courier New" pitchFamily="49" charset="0"/>
              </a:rPr>
              <a:t>stdcall</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option </a:t>
            </a:r>
            <a:r>
              <a:rPr lang="en-US" b="1" dirty="0" err="1">
                <a:latin typeface="Courier New" pitchFamily="49" charset="0"/>
                <a:cs typeface="Courier New" pitchFamily="49" charset="0"/>
              </a:rPr>
              <a:t>casemap</a:t>
            </a:r>
            <a:r>
              <a:rPr lang="en-US" b="1" dirty="0">
                <a:latin typeface="Courier New" pitchFamily="49" charset="0"/>
                <a:cs typeface="Courier New" pitchFamily="49" charset="0"/>
              </a:rPr>
              <a:t> :none</a:t>
            </a:r>
          </a:p>
          <a:p>
            <a:endParaRPr lang="en-US" b="1" dirty="0">
              <a:latin typeface="Courier New" pitchFamily="49" charset="0"/>
              <a:cs typeface="Courier New" pitchFamily="49" charset="0"/>
            </a:endParaRPr>
          </a:p>
          <a:p>
            <a:r>
              <a:rPr lang="en-US" b="1" dirty="0" err="1">
                <a:latin typeface="Courier New" pitchFamily="49" charset="0"/>
                <a:cs typeface="Courier New" pitchFamily="49" charset="0"/>
              </a:rPr>
              <a:t>AddTwo</a:t>
            </a:r>
            <a:r>
              <a:rPr lang="en-US" b="1" dirty="0">
                <a:latin typeface="Courier New" pitchFamily="49" charset="0"/>
                <a:cs typeface="Courier New" pitchFamily="49" charset="0"/>
              </a:rPr>
              <a:t> PROTO, Arg1:DWORD, </a:t>
            </a:r>
            <a:r>
              <a:rPr lang="en-US" b="1" dirty="0" smtClean="0">
                <a:latin typeface="Courier New" pitchFamily="49" charset="0"/>
                <a:cs typeface="Courier New" pitchFamily="49" charset="0"/>
              </a:rPr>
              <a:t>Arg2:DWORD</a:t>
            </a:r>
          </a:p>
          <a:p>
            <a:r>
              <a:rPr lang="en-US" b="1" dirty="0" smtClean="0">
                <a:latin typeface="Courier New" pitchFamily="49" charset="0"/>
                <a:cs typeface="Courier New" pitchFamily="49" charset="0"/>
              </a:rPr>
              <a:t>.code</a:t>
            </a:r>
            <a:endParaRPr lang="en-US" b="1" dirty="0">
              <a:latin typeface="Courier New" pitchFamily="49" charset="0"/>
              <a:cs typeface="Courier New" pitchFamily="49" charset="0"/>
            </a:endParaRPr>
          </a:p>
          <a:p>
            <a:r>
              <a:rPr lang="en-US" b="1" dirty="0" err="1" smtClean="0">
                <a:latin typeface="Courier New" pitchFamily="49" charset="0"/>
                <a:cs typeface="Courier New" pitchFamily="49" charset="0"/>
              </a:rPr>
              <a:t>AddTwo</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PROC, Arg1:DWORD, </a:t>
            </a:r>
            <a:r>
              <a:rPr lang="en-US" b="1" dirty="0" smtClean="0">
                <a:latin typeface="Courier New" pitchFamily="49" charset="0"/>
                <a:cs typeface="Courier New" pitchFamily="49" charset="0"/>
              </a:rPr>
              <a:t>Arg2:DWORD</a:t>
            </a:r>
            <a:endParaRPr lang="en-US" b="1" dirty="0">
              <a:latin typeface="Courier New" pitchFamily="49" charset="0"/>
              <a:cs typeface="Courier New" pitchFamily="49" charset="0"/>
            </a:endParaRPr>
          </a:p>
          <a:p>
            <a:pPr lvl="1"/>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eax</a:t>
            </a:r>
            <a:r>
              <a:rPr lang="en-US" b="1" dirty="0">
                <a:latin typeface="Courier New" pitchFamily="49" charset="0"/>
                <a:cs typeface="Courier New" pitchFamily="49" charset="0"/>
              </a:rPr>
              <a:t>, Arg1</a:t>
            </a:r>
          </a:p>
          <a:p>
            <a:pPr lvl="1"/>
            <a:r>
              <a:rPr lang="en-US" b="1" dirty="0">
                <a:latin typeface="Courier New" pitchFamily="49" charset="0"/>
                <a:cs typeface="Courier New" pitchFamily="49" charset="0"/>
              </a:rPr>
              <a:t>add </a:t>
            </a:r>
            <a:r>
              <a:rPr lang="en-US" b="1" dirty="0" err="1">
                <a:latin typeface="Courier New" pitchFamily="49" charset="0"/>
                <a:cs typeface="Courier New" pitchFamily="49" charset="0"/>
              </a:rPr>
              <a:t>eax</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Arg2</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ret</a:t>
            </a:r>
            <a:endParaRPr lang="en-US" b="1" dirty="0">
              <a:latin typeface="Courier New" pitchFamily="49" charset="0"/>
              <a:cs typeface="Courier New" pitchFamily="49" charset="0"/>
            </a:endParaRPr>
          </a:p>
          <a:p>
            <a:r>
              <a:rPr lang="en-US" b="1" dirty="0" err="1">
                <a:latin typeface="Courier New" pitchFamily="49" charset="0"/>
                <a:cs typeface="Courier New" pitchFamily="49" charset="0"/>
              </a:rPr>
              <a:t>AddTwo</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ENDP</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END</a:t>
            </a:r>
            <a:endParaRPr lang="en-US" b="1" dirty="0">
              <a:latin typeface="Courier New" pitchFamily="49" charset="0"/>
              <a:cs typeface="Courier New" pitchFamily="49" charset="0"/>
            </a:endParaRPr>
          </a:p>
        </p:txBody>
      </p:sp>
      <p:sp>
        <p:nvSpPr>
          <p:cNvPr id="3" name="Rectangle 2"/>
          <p:cNvSpPr/>
          <p:nvPr/>
        </p:nvSpPr>
        <p:spPr>
          <a:xfrm>
            <a:off x="2590800" y="3581400"/>
            <a:ext cx="6420021" cy="3139321"/>
          </a:xfrm>
          <a:prstGeom prst="rect">
            <a:avLst/>
          </a:prstGeom>
          <a:solidFill>
            <a:schemeClr val="bg1"/>
          </a:solidFill>
          <a:ln>
            <a:solidFill>
              <a:schemeClr val="tx1"/>
            </a:solidFill>
          </a:ln>
        </p:spPr>
        <p:txBody>
          <a:bodyPr wrap="square">
            <a:spAutoFit/>
          </a:bodyPr>
          <a:lstStyle/>
          <a:p>
            <a:r>
              <a:rPr lang="en-US" b="1" dirty="0">
                <a:latin typeface="Courier New" pitchFamily="49" charset="0"/>
                <a:cs typeface="Courier New" pitchFamily="49" charset="0"/>
              </a:rPr>
              <a:t>#include &lt;</a:t>
            </a:r>
            <a:r>
              <a:rPr lang="en-US" b="1" dirty="0" err="1">
                <a:latin typeface="Courier New" pitchFamily="49" charset="0"/>
                <a:cs typeface="Courier New" pitchFamily="49" charset="0"/>
              </a:rPr>
              <a:t>stdio.h</a:t>
            </a:r>
            <a:r>
              <a:rPr lang="en-US" b="1" dirty="0">
                <a:latin typeface="Courier New" pitchFamily="49" charset="0"/>
                <a:cs typeface="Courier New" pitchFamily="49" charset="0"/>
              </a:rPr>
              <a:t>&gt;</a:t>
            </a:r>
          </a:p>
          <a:p>
            <a:r>
              <a:rPr lang="en-US" b="1" dirty="0">
                <a:latin typeface="Courier New" pitchFamily="49" charset="0"/>
                <a:cs typeface="Courier New" pitchFamily="49" charset="0"/>
              </a:rPr>
              <a:t>#include &lt;</a:t>
            </a:r>
            <a:r>
              <a:rPr lang="en-US" b="1" dirty="0" err="1">
                <a:latin typeface="Courier New" pitchFamily="49" charset="0"/>
                <a:cs typeface="Courier New" pitchFamily="49" charset="0"/>
              </a:rPr>
              <a:t>iostream</a:t>
            </a:r>
            <a:r>
              <a:rPr lang="en-US" b="1" dirty="0" smtClean="0">
                <a:latin typeface="Courier New" pitchFamily="49" charset="0"/>
                <a:cs typeface="Courier New" pitchFamily="49" charset="0"/>
              </a:rPr>
              <a:t>&gt;</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using namespace </a:t>
            </a:r>
            <a:r>
              <a:rPr lang="en-US" b="1" dirty="0" err="1">
                <a:latin typeface="Courier New" pitchFamily="49" charset="0"/>
                <a:cs typeface="Courier New" pitchFamily="49" charset="0"/>
              </a:rPr>
              <a:t>std</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extern "C"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__</a:t>
            </a:r>
            <a:r>
              <a:rPr lang="en-US" b="1" dirty="0" err="1">
                <a:latin typeface="Courier New" pitchFamily="49" charset="0"/>
                <a:cs typeface="Courier New" pitchFamily="49" charset="0"/>
              </a:rPr>
              <a:t>stdcall</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AddTwo</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p>
          <a:p>
            <a:r>
              <a:rPr lang="en-US" b="1" dirty="0">
                <a:latin typeface="Courier New" pitchFamily="49" charset="0"/>
                <a:cs typeface="Courier New" pitchFamily="49" charset="0"/>
              </a:rPr>
              <a:t>{</a:t>
            </a:r>
          </a:p>
          <a:p>
            <a:pPr lvl="1"/>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a=2;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b=3;int </a:t>
            </a:r>
            <a:r>
              <a:rPr lang="en-US" b="1" dirty="0">
                <a:latin typeface="Courier New" pitchFamily="49" charset="0"/>
                <a:cs typeface="Courier New" pitchFamily="49" charset="0"/>
              </a:rPr>
              <a:t>c=0;</a:t>
            </a:r>
          </a:p>
          <a:p>
            <a:pPr lvl="1"/>
            <a:r>
              <a:rPr lang="en-US" b="1" dirty="0" smtClean="0">
                <a:latin typeface="Courier New" pitchFamily="49" charset="0"/>
                <a:cs typeface="Courier New" pitchFamily="49" charset="0"/>
              </a:rPr>
              <a:t>c = </a:t>
            </a:r>
            <a:r>
              <a:rPr lang="en-US" b="1" dirty="0" err="1" smtClean="0">
                <a:latin typeface="Courier New" pitchFamily="49" charset="0"/>
                <a:cs typeface="Courier New" pitchFamily="49" charset="0"/>
              </a:rPr>
              <a:t>AddTwo</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a,b</a:t>
            </a:r>
            <a:r>
              <a:rPr lang="en-US" b="1" dirty="0">
                <a:latin typeface="Courier New" pitchFamily="49" charset="0"/>
                <a:cs typeface="Courier New" pitchFamily="49" charset="0"/>
              </a:rPr>
              <a:t>);</a:t>
            </a:r>
          </a:p>
          <a:p>
            <a:pPr lvl="1"/>
            <a:r>
              <a:rPr lang="en-US" b="1" dirty="0" err="1">
                <a:latin typeface="Courier New" pitchFamily="49" charset="0"/>
                <a:cs typeface="Courier New" pitchFamily="49" charset="0"/>
              </a:rPr>
              <a:t>cout</a:t>
            </a:r>
            <a:r>
              <a:rPr lang="en-US" b="1" dirty="0">
                <a:latin typeface="Courier New" pitchFamily="49" charset="0"/>
                <a:cs typeface="Courier New" pitchFamily="49" charset="0"/>
              </a:rPr>
              <a:t>&lt;&lt;c;</a:t>
            </a:r>
          </a:p>
          <a:p>
            <a:pPr lvl="1"/>
            <a:r>
              <a:rPr lang="en-US" b="1" dirty="0">
                <a:latin typeface="Courier New" pitchFamily="49" charset="0"/>
                <a:cs typeface="Courier New" pitchFamily="49" charset="0"/>
              </a:rPr>
              <a:t>return 1;</a:t>
            </a:r>
          </a:p>
          <a:p>
            <a:r>
              <a:rPr lang="en-US" b="1" dirty="0">
                <a:latin typeface="Courier New" pitchFamily="49" charset="0"/>
                <a:cs typeface="Courier New" pitchFamily="49" charset="0"/>
              </a:rPr>
              <a:t>}</a:t>
            </a:r>
          </a:p>
        </p:txBody>
      </p:sp>
    </p:spTree>
    <p:extLst>
      <p:ext uri="{BB962C8B-B14F-4D97-AF65-F5344CB8AC3E}">
        <p14:creationId xmlns:p14="http://schemas.microsoft.com/office/powerpoint/2010/main" xmlns="" val="3994621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0" y="4114800"/>
            <a:ext cx="5410200" cy="2554545"/>
          </a:xfrm>
          <a:prstGeom prst="rect">
            <a:avLst/>
          </a:prstGeom>
          <a:ln>
            <a:solidFill>
              <a:schemeClr val="tx1"/>
            </a:solidFill>
          </a:ln>
        </p:spPr>
        <p:txBody>
          <a:bodyPr wrap="square">
            <a:spAutoFit/>
          </a:bodyPr>
          <a:lstStyle/>
          <a:p>
            <a:r>
              <a:rPr lang="en-US" sz="2000" b="1" dirty="0" smtClean="0">
                <a:latin typeface="Courier New" pitchFamily="49" charset="0"/>
                <a:cs typeface="Courier New" pitchFamily="49" charset="0"/>
              </a:rPr>
              <a:t>Visual C++ Disassembly</a:t>
            </a:r>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a:t>
            </a:r>
          </a:p>
          <a:p>
            <a:r>
              <a:rPr lang="en-US" sz="2000" b="1" dirty="0" err="1" smtClean="0">
                <a:latin typeface="Courier New" pitchFamily="49" charset="0"/>
                <a:cs typeface="Courier New" pitchFamily="49" charset="0"/>
              </a:rPr>
              <a:t>mov</a:t>
            </a: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eax,dword</a:t>
            </a:r>
            <a:r>
              <a:rPr lang="en-US" sz="2000" b="1" dirty="0" smtClean="0">
                <a:latin typeface="Courier New" pitchFamily="49" charset="0"/>
                <a:cs typeface="Courier New" pitchFamily="49" charset="0"/>
              </a:rPr>
              <a:t> </a:t>
            </a:r>
            <a:r>
              <a:rPr lang="en-US" sz="2000" b="1" dirty="0" err="1">
                <a:latin typeface="Courier New" pitchFamily="49" charset="0"/>
                <a:cs typeface="Courier New" pitchFamily="49" charset="0"/>
              </a:rPr>
              <a:t>ptr</a:t>
            </a:r>
            <a:r>
              <a:rPr lang="en-US" sz="2000" b="1" dirty="0">
                <a:latin typeface="Courier New" pitchFamily="49" charset="0"/>
                <a:cs typeface="Courier New" pitchFamily="49" charset="0"/>
              </a:rPr>
              <a:t> [b]  </a:t>
            </a:r>
          </a:p>
          <a:p>
            <a:r>
              <a:rPr lang="en-US" sz="2000" b="1" dirty="0" smtClean="0">
                <a:latin typeface="Courier New" pitchFamily="49" charset="0"/>
                <a:cs typeface="Courier New" pitchFamily="49" charset="0"/>
              </a:rPr>
              <a:t>push  </a:t>
            </a:r>
            <a:r>
              <a:rPr lang="en-US" sz="2000" b="1" dirty="0" err="1" smtClean="0">
                <a:latin typeface="Courier New" pitchFamily="49" charset="0"/>
                <a:cs typeface="Courier New" pitchFamily="49" charset="0"/>
              </a:rPr>
              <a:t>eax</a:t>
            </a:r>
            <a:r>
              <a:rPr lang="en-US" sz="2000" b="1" dirty="0" smtClean="0">
                <a:latin typeface="Courier New" pitchFamily="49" charset="0"/>
                <a:cs typeface="Courier New" pitchFamily="49" charset="0"/>
              </a:rPr>
              <a:t>  </a:t>
            </a:r>
            <a:endParaRPr lang="en-US" sz="2000" b="1" dirty="0">
              <a:latin typeface="Courier New" pitchFamily="49" charset="0"/>
              <a:cs typeface="Courier New" pitchFamily="49" charset="0"/>
            </a:endParaRPr>
          </a:p>
          <a:p>
            <a:r>
              <a:rPr lang="en-US" sz="2000" b="1" dirty="0" err="1" smtClean="0">
                <a:latin typeface="Courier New" pitchFamily="49" charset="0"/>
                <a:cs typeface="Courier New" pitchFamily="49" charset="0"/>
              </a:rPr>
              <a:t>mov</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ecx,dword</a:t>
            </a:r>
            <a:r>
              <a:rPr lang="en-US" sz="2000" b="1" dirty="0" smtClean="0">
                <a:latin typeface="Courier New" pitchFamily="49" charset="0"/>
                <a:cs typeface="Courier New" pitchFamily="49" charset="0"/>
              </a:rPr>
              <a:t> </a:t>
            </a:r>
            <a:r>
              <a:rPr lang="en-US" sz="2000" b="1" dirty="0" err="1">
                <a:latin typeface="Courier New" pitchFamily="49" charset="0"/>
                <a:cs typeface="Courier New" pitchFamily="49" charset="0"/>
              </a:rPr>
              <a:t>ptr</a:t>
            </a:r>
            <a:r>
              <a:rPr lang="en-US" sz="2000" b="1" dirty="0">
                <a:latin typeface="Courier New" pitchFamily="49" charset="0"/>
                <a:cs typeface="Courier New" pitchFamily="49" charset="0"/>
              </a:rPr>
              <a:t> [a]  </a:t>
            </a:r>
          </a:p>
          <a:p>
            <a:r>
              <a:rPr lang="en-US" sz="2000" b="1" dirty="0" smtClean="0">
                <a:latin typeface="Courier New" pitchFamily="49" charset="0"/>
                <a:cs typeface="Courier New" pitchFamily="49" charset="0"/>
              </a:rPr>
              <a:t>push  </a:t>
            </a:r>
            <a:r>
              <a:rPr lang="en-US" sz="2000" b="1" dirty="0" err="1" smtClean="0">
                <a:latin typeface="Courier New" pitchFamily="49" charset="0"/>
                <a:cs typeface="Courier New" pitchFamily="49" charset="0"/>
              </a:rPr>
              <a:t>ecx</a:t>
            </a:r>
            <a:r>
              <a:rPr lang="en-US" sz="2000" b="1" dirty="0" smtClean="0">
                <a:latin typeface="Courier New" pitchFamily="49" charset="0"/>
                <a:cs typeface="Courier New" pitchFamily="49" charset="0"/>
              </a:rPr>
              <a:t>  </a:t>
            </a:r>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call  @ILT+25(_</a:t>
            </a:r>
            <a:r>
              <a:rPr lang="en-US" sz="2000" b="1" dirty="0">
                <a:latin typeface="Courier New" pitchFamily="49" charset="0"/>
                <a:cs typeface="Courier New" pitchFamily="49" charset="0"/>
              </a:rPr>
              <a:t>AddTwo@8) (9F101Eh)  </a:t>
            </a:r>
          </a:p>
          <a:p>
            <a:r>
              <a:rPr lang="en-US" sz="2000" b="1" dirty="0" err="1" smtClean="0">
                <a:latin typeface="Courier New" pitchFamily="49" charset="0"/>
                <a:cs typeface="Courier New" pitchFamily="49" charset="0"/>
              </a:rPr>
              <a:t>mov</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dword</a:t>
            </a:r>
            <a:r>
              <a:rPr lang="en-US" sz="2000" b="1" dirty="0" smtClean="0">
                <a:latin typeface="Courier New" pitchFamily="49" charset="0"/>
                <a:cs typeface="Courier New" pitchFamily="49" charset="0"/>
              </a:rPr>
              <a:t> </a:t>
            </a:r>
            <a:r>
              <a:rPr lang="en-US" sz="2000" b="1" dirty="0" err="1">
                <a:latin typeface="Courier New" pitchFamily="49" charset="0"/>
                <a:cs typeface="Courier New" pitchFamily="49" charset="0"/>
              </a:rPr>
              <a:t>ptr</a:t>
            </a:r>
            <a:r>
              <a:rPr lang="en-US" sz="2000" b="1" dirty="0">
                <a:latin typeface="Courier New" pitchFamily="49" charset="0"/>
                <a:cs typeface="Courier New" pitchFamily="49" charset="0"/>
              </a:rPr>
              <a:t> [c],</a:t>
            </a:r>
            <a:r>
              <a:rPr lang="en-US" sz="2000" b="1" dirty="0" err="1">
                <a:latin typeface="Courier New" pitchFamily="49" charset="0"/>
                <a:cs typeface="Courier New" pitchFamily="49" charset="0"/>
              </a:rPr>
              <a:t>eax</a:t>
            </a:r>
            <a:r>
              <a:rPr lang="en-US" sz="2000" b="1" dirty="0">
                <a:latin typeface="Courier New" pitchFamily="49" charset="0"/>
                <a:cs typeface="Courier New" pitchFamily="49" charset="0"/>
              </a:rPr>
              <a:t> </a:t>
            </a:r>
          </a:p>
        </p:txBody>
      </p:sp>
      <p:sp>
        <p:nvSpPr>
          <p:cNvPr id="3" name="Rectangle 2"/>
          <p:cNvSpPr/>
          <p:nvPr/>
        </p:nvSpPr>
        <p:spPr>
          <a:xfrm>
            <a:off x="213106" y="228600"/>
            <a:ext cx="5959839" cy="3785652"/>
          </a:xfrm>
          <a:prstGeom prst="rect">
            <a:avLst/>
          </a:prstGeom>
          <a:ln>
            <a:solidFill>
              <a:schemeClr val="tx1"/>
            </a:solidFill>
          </a:ln>
        </p:spPr>
        <p:txBody>
          <a:bodyPr wrap="square">
            <a:spAutoFit/>
          </a:bodyPr>
          <a:lstStyle/>
          <a:p>
            <a:r>
              <a:rPr lang="en-US" sz="2000" b="1" dirty="0" smtClean="0">
                <a:solidFill>
                  <a:srgbClr val="0000FF"/>
                </a:solidFill>
                <a:latin typeface="Courier New" pitchFamily="49" charset="0"/>
                <a:cs typeface="Courier New" pitchFamily="49" charset="0"/>
              </a:rPr>
              <a:t>ASSEMBLY </a:t>
            </a:r>
          </a:p>
          <a:p>
            <a:r>
              <a:rPr lang="en-US" sz="2000" b="1" dirty="0" smtClean="0">
                <a:solidFill>
                  <a:srgbClr val="0000FF"/>
                </a:solidFill>
                <a:latin typeface="Courier New" pitchFamily="49" charset="0"/>
                <a:cs typeface="Courier New" pitchFamily="49" charset="0"/>
              </a:rPr>
              <a:t>=================</a:t>
            </a:r>
          </a:p>
          <a:p>
            <a:r>
              <a:rPr lang="en-US" sz="2000" b="1" dirty="0" err="1" smtClean="0">
                <a:latin typeface="Courier New" pitchFamily="49" charset="0"/>
                <a:cs typeface="Courier New" pitchFamily="49" charset="0"/>
              </a:rPr>
              <a:t>AddTwo</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PROC, Arg1:DWORD, Arg2:DWORD</a:t>
            </a:r>
          </a:p>
          <a:p>
            <a:pPr lvl="1"/>
            <a:r>
              <a:rPr lang="en-US" sz="2000" b="1" dirty="0" smtClean="0">
                <a:latin typeface="Courier New" pitchFamily="49" charset="0"/>
                <a:cs typeface="Courier New" pitchFamily="49" charset="0"/>
              </a:rPr>
              <a:t>push   </a:t>
            </a:r>
            <a:r>
              <a:rPr lang="en-US" sz="2000" b="1" dirty="0" err="1" smtClean="0">
                <a:latin typeface="Courier New" pitchFamily="49" charset="0"/>
                <a:cs typeface="Courier New" pitchFamily="49" charset="0"/>
              </a:rPr>
              <a:t>ebp</a:t>
            </a:r>
            <a:r>
              <a:rPr lang="en-US" sz="2000" b="1" dirty="0" smtClean="0">
                <a:latin typeface="Courier New" pitchFamily="49" charset="0"/>
                <a:cs typeface="Courier New" pitchFamily="49" charset="0"/>
              </a:rPr>
              <a:t>  </a:t>
            </a:r>
          </a:p>
          <a:p>
            <a:pPr lvl="1"/>
            <a:r>
              <a:rPr lang="en-US" sz="2000" b="1" dirty="0" err="1" smtClean="0">
                <a:latin typeface="Courier New" pitchFamily="49" charset="0"/>
                <a:cs typeface="Courier New" pitchFamily="49" charset="0"/>
              </a:rPr>
              <a:t>mov</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ebp,esp</a:t>
            </a:r>
            <a:endParaRPr lang="en-US" sz="2000" b="1" dirty="0" smtClean="0">
              <a:latin typeface="Courier New" pitchFamily="49" charset="0"/>
              <a:cs typeface="Courier New" pitchFamily="49" charset="0"/>
            </a:endParaRPr>
          </a:p>
          <a:p>
            <a:r>
              <a:rPr lang="en-US" sz="2000" b="1" dirty="0" err="1">
                <a:solidFill>
                  <a:srgbClr val="FF0000"/>
                </a:solidFill>
                <a:latin typeface="Courier New" pitchFamily="49" charset="0"/>
                <a:cs typeface="Courier New" pitchFamily="49" charset="0"/>
              </a:rPr>
              <a:t>mov</a:t>
            </a:r>
            <a:r>
              <a:rPr lang="en-US" sz="2000" b="1" dirty="0">
                <a:solidFill>
                  <a:srgbClr val="FF0000"/>
                </a:solidFill>
                <a:latin typeface="Courier New" pitchFamily="49" charset="0"/>
                <a:cs typeface="Courier New" pitchFamily="49" charset="0"/>
              </a:rPr>
              <a:t> </a:t>
            </a:r>
            <a:r>
              <a:rPr lang="en-US" sz="2000" b="1" dirty="0" err="1">
                <a:solidFill>
                  <a:srgbClr val="FF0000"/>
                </a:solidFill>
                <a:latin typeface="Courier New" pitchFamily="49" charset="0"/>
                <a:cs typeface="Courier New" pitchFamily="49" charset="0"/>
              </a:rPr>
              <a:t>eax</a:t>
            </a:r>
            <a:r>
              <a:rPr lang="en-US" sz="2000" b="1" dirty="0">
                <a:solidFill>
                  <a:srgbClr val="FF0000"/>
                </a:solidFill>
                <a:latin typeface="Courier New" pitchFamily="49" charset="0"/>
                <a:cs typeface="Courier New" pitchFamily="49" charset="0"/>
              </a:rPr>
              <a:t>, </a:t>
            </a:r>
            <a:r>
              <a:rPr lang="en-US" sz="2000" b="1" dirty="0" smtClean="0">
                <a:solidFill>
                  <a:srgbClr val="FF0000"/>
                </a:solidFill>
                <a:latin typeface="Courier New" pitchFamily="49" charset="0"/>
                <a:cs typeface="Courier New" pitchFamily="49" charset="0"/>
              </a:rPr>
              <a:t>Arg1  </a:t>
            </a:r>
            <a:endParaRPr lang="en-US" sz="2000" b="1" dirty="0">
              <a:solidFill>
                <a:srgbClr val="FF0000"/>
              </a:solidFill>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mov</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eax,dword</a:t>
            </a:r>
            <a:r>
              <a:rPr lang="en-US" sz="2000" b="1" dirty="0" smtClean="0">
                <a:latin typeface="Courier New" pitchFamily="49" charset="0"/>
                <a:cs typeface="Courier New" pitchFamily="49" charset="0"/>
              </a:rPr>
              <a:t> </a:t>
            </a:r>
            <a:r>
              <a:rPr lang="en-US" sz="2000" b="1" dirty="0" err="1">
                <a:latin typeface="Courier New" pitchFamily="49" charset="0"/>
                <a:cs typeface="Courier New" pitchFamily="49" charset="0"/>
              </a:rPr>
              <a:t>ptr</a:t>
            </a:r>
            <a:r>
              <a:rPr lang="en-US" sz="2000" b="1" dirty="0">
                <a:latin typeface="Courier New" pitchFamily="49" charset="0"/>
                <a:cs typeface="Courier New" pitchFamily="49" charset="0"/>
              </a:rPr>
              <a:t> [Arg1]  </a:t>
            </a:r>
          </a:p>
          <a:p>
            <a:r>
              <a:rPr lang="en-US" sz="2000" b="1" dirty="0">
                <a:solidFill>
                  <a:srgbClr val="FF0000"/>
                </a:solidFill>
                <a:latin typeface="Courier New" pitchFamily="49" charset="0"/>
                <a:cs typeface="Courier New" pitchFamily="49" charset="0"/>
              </a:rPr>
              <a:t>add </a:t>
            </a:r>
            <a:r>
              <a:rPr lang="en-US" sz="2000" b="1" dirty="0" err="1">
                <a:solidFill>
                  <a:srgbClr val="FF0000"/>
                </a:solidFill>
                <a:latin typeface="Courier New" pitchFamily="49" charset="0"/>
                <a:cs typeface="Courier New" pitchFamily="49" charset="0"/>
              </a:rPr>
              <a:t>eax</a:t>
            </a:r>
            <a:r>
              <a:rPr lang="en-US" sz="2000" b="1" dirty="0">
                <a:solidFill>
                  <a:srgbClr val="FF0000"/>
                </a:solidFill>
                <a:latin typeface="Courier New" pitchFamily="49" charset="0"/>
                <a:cs typeface="Courier New" pitchFamily="49" charset="0"/>
              </a:rPr>
              <a:t>, </a:t>
            </a:r>
            <a:r>
              <a:rPr lang="en-US" sz="2000" b="1" dirty="0" smtClean="0">
                <a:solidFill>
                  <a:srgbClr val="FF0000"/>
                </a:solidFill>
                <a:latin typeface="Courier New" pitchFamily="49" charset="0"/>
                <a:cs typeface="Courier New" pitchFamily="49" charset="0"/>
              </a:rPr>
              <a:t>Arg2</a:t>
            </a:r>
          </a:p>
          <a:p>
            <a:r>
              <a:rPr lang="en-US" sz="2000" b="1" dirty="0" smtClean="0">
                <a:latin typeface="Courier New" pitchFamily="49" charset="0"/>
                <a:cs typeface="Courier New" pitchFamily="49" charset="0"/>
              </a:rPr>
              <a:t>   add    </a:t>
            </a:r>
            <a:r>
              <a:rPr lang="en-US" sz="2000" b="1" dirty="0" err="1" smtClean="0">
                <a:latin typeface="Courier New" pitchFamily="49" charset="0"/>
                <a:cs typeface="Courier New" pitchFamily="49" charset="0"/>
              </a:rPr>
              <a:t>eax,dword</a:t>
            </a:r>
            <a:r>
              <a:rPr lang="en-US" sz="2000" b="1" dirty="0" smtClean="0">
                <a:latin typeface="Courier New" pitchFamily="49" charset="0"/>
                <a:cs typeface="Courier New" pitchFamily="49" charset="0"/>
              </a:rPr>
              <a:t> </a:t>
            </a:r>
            <a:r>
              <a:rPr lang="en-US" sz="2000" b="1" dirty="0" err="1">
                <a:latin typeface="Courier New" pitchFamily="49" charset="0"/>
                <a:cs typeface="Courier New" pitchFamily="49" charset="0"/>
              </a:rPr>
              <a:t>ptr</a:t>
            </a:r>
            <a:r>
              <a:rPr lang="en-US" sz="2000" b="1" dirty="0">
                <a:latin typeface="Courier New" pitchFamily="49" charset="0"/>
                <a:cs typeface="Courier New" pitchFamily="49" charset="0"/>
              </a:rPr>
              <a:t> [Arg2]  </a:t>
            </a:r>
          </a:p>
          <a:p>
            <a:r>
              <a:rPr lang="en-US" sz="2000" b="1" dirty="0" smtClean="0">
                <a:solidFill>
                  <a:srgbClr val="FF0000"/>
                </a:solidFill>
                <a:latin typeface="Courier New" pitchFamily="49" charset="0"/>
                <a:cs typeface="Courier New" pitchFamily="49" charset="0"/>
              </a:rPr>
              <a:t>ret</a:t>
            </a:r>
          </a:p>
          <a:p>
            <a:r>
              <a:rPr lang="en-US" sz="2000" b="1" dirty="0" smtClean="0">
                <a:latin typeface="Courier New" pitchFamily="49" charset="0"/>
                <a:cs typeface="Courier New" pitchFamily="49" charset="0"/>
              </a:rPr>
              <a:t>   leave  </a:t>
            </a:r>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   ret    8  </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xmlns="" val="3195773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152400"/>
            <a:ext cx="8382000" cy="838200"/>
          </a:xfrm>
        </p:spPr>
        <p:txBody>
          <a:bodyPr>
            <a:normAutofit fontScale="90000"/>
          </a:bodyPr>
          <a:lstStyle/>
          <a:p>
            <a:r>
              <a:rPr lang="en-US" dirty="0" smtClean="0"/>
              <a:t>Using Assembly Language to Optimize C++</a:t>
            </a:r>
            <a:endParaRPr lang="en-US" dirty="0"/>
          </a:p>
        </p:txBody>
      </p:sp>
      <p:sp>
        <p:nvSpPr>
          <p:cNvPr id="104451" name="Rectangle 3"/>
          <p:cNvSpPr>
            <a:spLocks noGrp="1" noChangeArrowheads="1"/>
          </p:cNvSpPr>
          <p:nvPr>
            <p:ph type="body" idx="1"/>
          </p:nvPr>
        </p:nvSpPr>
        <p:spPr>
          <a:xfrm>
            <a:off x="762000" y="1447800"/>
            <a:ext cx="7772400" cy="4191000"/>
          </a:xfrm>
        </p:spPr>
        <p:txBody>
          <a:bodyPr/>
          <a:lstStyle/>
          <a:p>
            <a:pPr>
              <a:spcBef>
                <a:spcPts val="2000"/>
              </a:spcBef>
            </a:pPr>
            <a:r>
              <a:rPr lang="en-US" dirty="0" smtClean="0"/>
              <a:t>FindArray Example</a:t>
            </a:r>
          </a:p>
          <a:p>
            <a:pPr>
              <a:spcBef>
                <a:spcPts val="2000"/>
              </a:spcBef>
            </a:pPr>
            <a:r>
              <a:rPr lang="en-US" dirty="0" smtClean="0"/>
              <a:t>Find </a:t>
            </a:r>
            <a:r>
              <a:rPr lang="en-US" dirty="0"/>
              <a:t>out how to make your C++ compiler produce an assembly language source listing</a:t>
            </a:r>
          </a:p>
          <a:p>
            <a:pPr>
              <a:spcBef>
                <a:spcPts val="2000"/>
              </a:spcBef>
            </a:pPr>
            <a:r>
              <a:rPr lang="en-US" dirty="0" smtClean="0"/>
              <a:t>Optimize </a:t>
            </a:r>
            <a:r>
              <a:rPr lang="en-US" dirty="0"/>
              <a:t>loops for speed</a:t>
            </a:r>
          </a:p>
          <a:p>
            <a:pPr>
              <a:spcBef>
                <a:spcPts val="2000"/>
              </a:spcBef>
            </a:pPr>
            <a:r>
              <a:rPr lang="en-US" dirty="0"/>
              <a:t>Use hardware-level I/O for optimum speed</a:t>
            </a:r>
          </a:p>
          <a:p>
            <a:pPr>
              <a:spcBef>
                <a:spcPts val="2000"/>
              </a:spcBef>
            </a:pPr>
            <a:r>
              <a:rPr lang="en-US" dirty="0"/>
              <a:t>Use BIOS-level I/O for medium speed</a:t>
            </a:r>
          </a:p>
        </p:txBody>
      </p:sp>
    </p:spTree>
    <p:extLst>
      <p:ext uri="{BB962C8B-B14F-4D97-AF65-F5344CB8AC3E}">
        <p14:creationId xmlns:p14="http://schemas.microsoft.com/office/powerpoint/2010/main" xmlns="" val="532422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Creating the FindArray Project</a:t>
            </a:r>
          </a:p>
        </p:txBody>
      </p:sp>
      <p:sp>
        <p:nvSpPr>
          <p:cNvPr id="119811" name="Rectangle 3"/>
          <p:cNvSpPr>
            <a:spLocks noGrp="1" noChangeArrowheads="1"/>
          </p:cNvSpPr>
          <p:nvPr>
            <p:ph type="body" idx="1"/>
          </p:nvPr>
        </p:nvSpPr>
        <p:spPr>
          <a:xfrm>
            <a:off x="533400" y="1447800"/>
            <a:ext cx="8077200" cy="5029200"/>
          </a:xfrm>
        </p:spPr>
        <p:txBody>
          <a:bodyPr>
            <a:noAutofit/>
          </a:bodyPr>
          <a:lstStyle/>
          <a:p>
            <a:pPr>
              <a:spcBef>
                <a:spcPts val="2000"/>
              </a:spcBef>
            </a:pPr>
            <a:r>
              <a:rPr lang="en-US" dirty="0"/>
              <a:t>Run Visual C++ and create a project named FindArray.</a:t>
            </a:r>
          </a:p>
          <a:p>
            <a:pPr>
              <a:spcBef>
                <a:spcPts val="2000"/>
              </a:spcBef>
            </a:pPr>
            <a:r>
              <a:rPr lang="en-US" dirty="0"/>
              <a:t>Add a CPP source file to the project named main.cpp. This file should contain the C++ main() function that calls FindArray. </a:t>
            </a:r>
            <a:endParaRPr lang="en-US" dirty="0" smtClean="0"/>
          </a:p>
          <a:p>
            <a:pPr>
              <a:spcBef>
                <a:spcPts val="2000"/>
              </a:spcBef>
            </a:pPr>
            <a:r>
              <a:rPr lang="en-US" dirty="0" smtClean="0"/>
              <a:t>Add </a:t>
            </a:r>
            <a:r>
              <a:rPr lang="en-US" dirty="0"/>
              <a:t>a new header file named </a:t>
            </a:r>
            <a:r>
              <a:rPr lang="en-US" dirty="0" err="1"/>
              <a:t>FindArr.h</a:t>
            </a:r>
            <a:r>
              <a:rPr lang="en-US" dirty="0"/>
              <a:t> to the project. This file contains the function prototype for FindArray. </a:t>
            </a:r>
            <a:endParaRPr lang="en-US" dirty="0" smtClean="0"/>
          </a:p>
          <a:p>
            <a:pPr>
              <a:spcBef>
                <a:spcPts val="2000"/>
              </a:spcBef>
            </a:pPr>
            <a:r>
              <a:rPr lang="en-US" dirty="0" smtClean="0"/>
              <a:t>Create </a:t>
            </a:r>
            <a:r>
              <a:rPr lang="en-US" dirty="0"/>
              <a:t>a file </a:t>
            </a:r>
            <a:r>
              <a:rPr lang="en-US" dirty="0" smtClean="0"/>
              <a:t>AsmFindArray.asm and FindArray.cpp and </a:t>
            </a:r>
            <a:r>
              <a:rPr lang="en-US" dirty="0"/>
              <a:t>place it in the project directory. This file contains the source code for the FindArray procedure. </a:t>
            </a:r>
            <a:endParaRPr lang="en-US" dirty="0" smtClean="0"/>
          </a:p>
          <a:p>
            <a:pPr>
              <a:spcBef>
                <a:spcPts val="2000"/>
              </a:spcBef>
            </a:pPr>
            <a:r>
              <a:rPr lang="en-US" dirty="0" smtClean="0"/>
              <a:t>Build </a:t>
            </a:r>
            <a:r>
              <a:rPr lang="en-US" dirty="0"/>
              <a:t>and run the project. </a:t>
            </a:r>
          </a:p>
        </p:txBody>
      </p:sp>
    </p:spTree>
    <p:extLst>
      <p:ext uri="{BB962C8B-B14F-4D97-AF65-F5344CB8AC3E}">
        <p14:creationId xmlns:p14="http://schemas.microsoft.com/office/powerpoint/2010/main" xmlns="" val="1610542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Creating the FindArray Project</a:t>
            </a:r>
          </a:p>
        </p:txBody>
      </p:sp>
      <p:sp>
        <p:nvSpPr>
          <p:cNvPr id="3" name="Rectangle 1"/>
          <p:cNvSpPr>
            <a:spLocks noChangeArrowheads="1"/>
          </p:cNvSpPr>
          <p:nvPr/>
        </p:nvSpPr>
        <p:spPr bwMode="auto">
          <a:xfrm>
            <a:off x="304800" y="1513295"/>
            <a:ext cx="8615597" cy="4708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 FindArray.cpp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 Implements a linear search of an array of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 long integers.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#include "</a:t>
            </a:r>
            <a:r>
              <a:rPr kumimoji="0" lang="en-US" sz="2000" b="1" i="0" u="none" strike="noStrike" cap="none" normalizeH="0" baseline="0" dirty="0" err="1" smtClean="0">
                <a:ln>
                  <a:noFill/>
                </a:ln>
                <a:solidFill>
                  <a:schemeClr val="tx1"/>
                </a:solidFill>
                <a:effectLst/>
                <a:latin typeface="Courier New" pitchFamily="49" charset="0"/>
                <a:cs typeface="Courier New" pitchFamily="49" charset="0"/>
              </a:rPr>
              <a:t>findarr.h</a:t>
            </a:r>
            <a:r>
              <a:rPr kumimoji="0" lang="en-US" sz="2000" b="1" i="0" u="none" strike="noStrike" cap="none" normalizeH="0" baseline="0" dirty="0" smtClean="0">
                <a:ln>
                  <a:noFill/>
                </a:ln>
                <a:solidFill>
                  <a:schemeClr val="tx1"/>
                </a:solidFill>
                <a:effectLst/>
                <a:latin typeface="Courier New" pitchFamily="49" charset="0"/>
                <a:cs typeface="Courier New" pitchFamily="49" charset="0"/>
              </a:rPr>
              <a:t>" </a:t>
            </a:r>
          </a:p>
          <a:p>
            <a:r>
              <a:rPr lang="en-US" sz="2000" b="1" dirty="0" err="1">
                <a:latin typeface="Courier New" pitchFamily="49" charset="0"/>
                <a:cs typeface="Courier New" pitchFamily="49" charset="0"/>
              </a:rPr>
              <a:t>bool</a:t>
            </a:r>
            <a:r>
              <a:rPr lang="en-US" sz="2000" b="1" dirty="0">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FindArray</a:t>
            </a:r>
            <a:r>
              <a:rPr lang="en-US" sz="2000" b="1" dirty="0">
                <a:latin typeface="Courier New" pitchFamily="49" charset="0"/>
                <a:cs typeface="Courier New" pitchFamily="49" charset="0"/>
              </a:rPr>
              <a:t>( long </a:t>
            </a:r>
            <a:r>
              <a:rPr lang="en-US" sz="2000" b="1" dirty="0" err="1">
                <a:latin typeface="Courier New" pitchFamily="49" charset="0"/>
                <a:cs typeface="Courier New" pitchFamily="49" charset="0"/>
              </a:rPr>
              <a:t>searchVal</a:t>
            </a:r>
            <a:r>
              <a:rPr lang="en-US" sz="2000" b="1" dirty="0">
                <a:latin typeface="Courier New" pitchFamily="49" charset="0"/>
                <a:cs typeface="Courier New" pitchFamily="49" charset="0"/>
              </a:rPr>
              <a:t>, long array[], </a:t>
            </a:r>
            <a:endParaRPr lang="en-US" sz="2000" b="1" dirty="0" smtClean="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long </a:t>
            </a:r>
            <a:r>
              <a:rPr lang="en-US" sz="2000" b="1" dirty="0">
                <a:latin typeface="Courier New" pitchFamily="49" charset="0"/>
                <a:cs typeface="Courier New" pitchFamily="49" charset="0"/>
              </a:rPr>
              <a:t>count )</a:t>
            </a:r>
          </a:p>
          <a:p>
            <a:r>
              <a:rPr lang="en-US" sz="2000" b="1" dirty="0">
                <a:latin typeface="Courier New" pitchFamily="49" charset="0"/>
                <a:cs typeface="Courier New" pitchFamily="49" charset="0"/>
              </a:rPr>
              <a:t>{</a:t>
            </a:r>
          </a:p>
          <a:p>
            <a:r>
              <a:rPr lang="nn-NO" sz="2000" b="1" dirty="0">
                <a:latin typeface="Courier New" pitchFamily="49" charset="0"/>
                <a:cs typeface="Courier New" pitchFamily="49" charset="0"/>
              </a:rPr>
              <a:t> </a:t>
            </a:r>
            <a:r>
              <a:rPr lang="nn-NO" sz="2000" b="1" dirty="0" smtClean="0">
                <a:latin typeface="Courier New" pitchFamily="49" charset="0"/>
                <a:cs typeface="Courier New" pitchFamily="49" charset="0"/>
              </a:rPr>
              <a:t>  for(int </a:t>
            </a:r>
            <a:r>
              <a:rPr lang="nn-NO" sz="2000" b="1" dirty="0">
                <a:latin typeface="Courier New" pitchFamily="49" charset="0"/>
                <a:cs typeface="Courier New" pitchFamily="49" charset="0"/>
              </a:rPr>
              <a:t>i = 0; i &lt; count; i++)</a:t>
            </a:r>
          </a:p>
          <a:p>
            <a:r>
              <a:rPr lang="en-US" sz="2000" b="1" dirty="0" smtClean="0">
                <a:latin typeface="Courier New" pitchFamily="49" charset="0"/>
                <a:cs typeface="Courier New" pitchFamily="49" charset="0"/>
              </a:rPr>
              <a:t>     {</a:t>
            </a:r>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	 if</a:t>
            </a:r>
            <a:r>
              <a:rPr lang="en-US" sz="2000" b="1" dirty="0">
                <a:latin typeface="Courier New" pitchFamily="49" charset="0"/>
                <a:cs typeface="Courier New" pitchFamily="49" charset="0"/>
              </a:rPr>
              <a:t>( array[</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searchVal</a:t>
            </a:r>
            <a:r>
              <a:rPr lang="en-US" sz="2000" b="1" dirty="0">
                <a:latin typeface="Courier New" pitchFamily="49" charset="0"/>
                <a:cs typeface="Courier New" pitchFamily="49" charset="0"/>
              </a:rPr>
              <a:t> )</a:t>
            </a:r>
          </a:p>
          <a:p>
            <a:r>
              <a:rPr lang="en-US" sz="2000" b="1" dirty="0" smtClean="0">
                <a:latin typeface="Courier New" pitchFamily="49" charset="0"/>
                <a:cs typeface="Courier New" pitchFamily="49" charset="0"/>
              </a:rPr>
              <a:t>       return </a:t>
            </a:r>
            <a:r>
              <a:rPr lang="en-US" sz="2000" b="1" dirty="0">
                <a:latin typeface="Courier New" pitchFamily="49" charset="0"/>
                <a:cs typeface="Courier New" pitchFamily="49" charset="0"/>
              </a:rPr>
              <a:t>true;</a:t>
            </a:r>
          </a:p>
          <a:p>
            <a:r>
              <a:rPr lang="en-US" sz="2000" b="1" dirty="0" smtClean="0">
                <a:latin typeface="Courier New" pitchFamily="49" charset="0"/>
                <a:cs typeface="Courier New" pitchFamily="49" charset="0"/>
              </a:rPr>
              <a:t>     }</a:t>
            </a:r>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     return </a:t>
            </a:r>
            <a:r>
              <a:rPr lang="en-US" sz="2000" b="1" dirty="0">
                <a:latin typeface="Courier New" pitchFamily="49" charset="0"/>
                <a:cs typeface="Courier New" pitchFamily="49" charset="0"/>
              </a:rPr>
              <a:t>false;</a:t>
            </a:r>
          </a:p>
          <a:p>
            <a:r>
              <a:rPr lang="en-US" sz="2000" b="1" dirty="0">
                <a:latin typeface="Courier New" pitchFamily="49" charset="0"/>
                <a:cs typeface="Courier New" pitchFamily="49" charset="0"/>
              </a:rPr>
              <a:t>}</a:t>
            </a:r>
          </a:p>
        </p:txBody>
      </p:sp>
    </p:spTree>
    <p:extLst>
      <p:ext uri="{BB962C8B-B14F-4D97-AF65-F5344CB8AC3E}">
        <p14:creationId xmlns:p14="http://schemas.microsoft.com/office/powerpoint/2010/main" xmlns="" val="1472723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Creating the FindArray Project</a:t>
            </a:r>
          </a:p>
        </p:txBody>
      </p:sp>
      <p:sp>
        <p:nvSpPr>
          <p:cNvPr id="3" name="Rectangle 1"/>
          <p:cNvSpPr>
            <a:spLocks noChangeArrowheads="1"/>
          </p:cNvSpPr>
          <p:nvPr/>
        </p:nvSpPr>
        <p:spPr bwMode="auto">
          <a:xfrm>
            <a:off x="280219" y="1600200"/>
            <a:ext cx="8615597" cy="31700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findarr.h</a:t>
            </a:r>
            <a:endParaRPr lang="en-US" sz="2000" b="1" dirty="0" smtClean="0">
              <a:latin typeface="Courier New" pitchFamily="49" charset="0"/>
              <a:cs typeface="Courier New" pitchFamily="49" charset="0"/>
            </a:endParaRP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extern "C" </a:t>
            </a:r>
            <a:r>
              <a:rPr lang="en-US" sz="2000" b="1" dirty="0" smtClean="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Assembly language </a:t>
            </a:r>
            <a:r>
              <a:rPr lang="en-US" sz="2000" b="1" dirty="0" smtClean="0">
                <a:latin typeface="Courier New" pitchFamily="49" charset="0"/>
                <a:cs typeface="Courier New" pitchFamily="49" charset="0"/>
              </a:rPr>
              <a:t>version</a:t>
            </a:r>
          </a:p>
          <a:p>
            <a:r>
              <a:rPr lang="en-US" sz="2000" b="1" dirty="0" err="1" smtClean="0">
                <a:latin typeface="Courier New" pitchFamily="49" charset="0"/>
                <a:cs typeface="Courier New" pitchFamily="49" charset="0"/>
              </a:rPr>
              <a:t>bool</a:t>
            </a:r>
            <a:r>
              <a:rPr lang="en-US" sz="2000" b="1" dirty="0" smtClean="0">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AsmFindArray</a:t>
            </a:r>
            <a:r>
              <a:rPr lang="en-US" sz="2000" b="1" dirty="0">
                <a:latin typeface="Courier New" pitchFamily="49" charset="0"/>
                <a:cs typeface="Courier New" pitchFamily="49" charset="0"/>
              </a:rPr>
              <a:t>( long n, long array[], long count );</a:t>
            </a:r>
          </a:p>
          <a:p>
            <a:endParaRPr lang="en-US" sz="2000" b="1" dirty="0" smtClean="0">
              <a:latin typeface="Courier New" pitchFamily="49" charset="0"/>
              <a:cs typeface="Courier New" pitchFamily="49" charset="0"/>
            </a:endParaRPr>
          </a:p>
          <a:p>
            <a:r>
              <a:rPr lang="en-US" sz="2000" b="1" dirty="0">
                <a:latin typeface="Courier New" pitchFamily="49" charset="0"/>
                <a:cs typeface="Courier New" pitchFamily="49" charset="0"/>
              </a:rPr>
              <a:t>// C++ </a:t>
            </a:r>
            <a:r>
              <a:rPr lang="en-US" sz="2000" b="1" dirty="0" smtClean="0">
                <a:latin typeface="Courier New" pitchFamily="49" charset="0"/>
                <a:cs typeface="Courier New" pitchFamily="49" charset="0"/>
              </a:rPr>
              <a:t>version</a:t>
            </a:r>
          </a:p>
          <a:p>
            <a:r>
              <a:rPr lang="en-US" sz="2000" b="1" dirty="0" err="1" smtClean="0">
                <a:latin typeface="Courier New" pitchFamily="49" charset="0"/>
                <a:cs typeface="Courier New" pitchFamily="49" charset="0"/>
              </a:rPr>
              <a:t>bool</a:t>
            </a:r>
            <a:r>
              <a:rPr lang="en-US" sz="2000" b="1" dirty="0" smtClean="0">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FindArray</a:t>
            </a:r>
            <a:r>
              <a:rPr lang="en-US" sz="2000" b="1" dirty="0">
                <a:latin typeface="Courier New" pitchFamily="49" charset="0"/>
                <a:cs typeface="Courier New" pitchFamily="49" charset="0"/>
              </a:rPr>
              <a:t>( long n, long array[], long count );</a:t>
            </a: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xmlns="" val="592790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30: </a:t>
            </a:r>
            <a:r>
              <a:rPr lang="en-US" dirty="0"/>
              <a:t>Review</a:t>
            </a:r>
          </a:p>
        </p:txBody>
      </p:sp>
      <p:sp>
        <p:nvSpPr>
          <p:cNvPr id="3" name="Content Placeholder 2"/>
          <p:cNvSpPr>
            <a:spLocks noGrp="1"/>
          </p:cNvSpPr>
          <p:nvPr>
            <p:ph idx="1"/>
          </p:nvPr>
        </p:nvSpPr>
        <p:spPr>
          <a:xfrm>
            <a:off x="685800" y="1066800"/>
            <a:ext cx="7924800" cy="5638800"/>
          </a:xfrm>
        </p:spPr>
        <p:txBody>
          <a:bodyPr>
            <a:noAutofit/>
          </a:bodyPr>
          <a:lstStyle/>
          <a:p>
            <a:pPr>
              <a:spcBef>
                <a:spcPts val="1000"/>
              </a:spcBef>
            </a:pPr>
            <a:r>
              <a:rPr lang="en-US" sz="2800" dirty="0"/>
              <a:t>Why Link ASM and HLL Programs?</a:t>
            </a:r>
          </a:p>
          <a:p>
            <a:pPr lvl="1">
              <a:spcBef>
                <a:spcPts val="1000"/>
              </a:spcBef>
            </a:pPr>
            <a:r>
              <a:rPr lang="en-US" sz="2100" dirty="0" smtClean="0"/>
              <a:t>HLL</a:t>
            </a:r>
            <a:endParaRPr lang="en-US" sz="2100" dirty="0"/>
          </a:p>
          <a:p>
            <a:pPr lvl="2">
              <a:spcBef>
                <a:spcPts val="1000"/>
              </a:spcBef>
            </a:pPr>
            <a:r>
              <a:rPr lang="en-US" dirty="0" smtClean="0"/>
              <a:t>Hides low</a:t>
            </a:r>
            <a:r>
              <a:rPr lang="en-US" dirty="0"/>
              <a:t>-level </a:t>
            </a:r>
            <a:r>
              <a:rPr lang="en-US" dirty="0" smtClean="0"/>
              <a:t>details, Less time, Slow </a:t>
            </a:r>
            <a:r>
              <a:rPr lang="en-US" dirty="0"/>
              <a:t>Speed and Large Size</a:t>
            </a:r>
          </a:p>
          <a:p>
            <a:pPr lvl="1">
              <a:spcBef>
                <a:spcPts val="1000"/>
              </a:spcBef>
            </a:pPr>
            <a:r>
              <a:rPr lang="en-US" sz="2200" dirty="0" smtClean="0"/>
              <a:t>Assembly</a:t>
            </a:r>
            <a:endParaRPr lang="en-US" sz="2200" dirty="0"/>
          </a:p>
          <a:p>
            <a:pPr lvl="2">
              <a:spcBef>
                <a:spcPts val="1000"/>
              </a:spcBef>
            </a:pPr>
            <a:r>
              <a:rPr lang="en-US" dirty="0"/>
              <a:t>Speed up critical sections of </a:t>
            </a:r>
            <a:r>
              <a:rPr lang="en-US" dirty="0" smtClean="0"/>
              <a:t>code, Access </a:t>
            </a:r>
            <a:r>
              <a:rPr lang="en-US" dirty="0"/>
              <a:t>nonstandard hardware </a:t>
            </a:r>
            <a:r>
              <a:rPr lang="en-US" dirty="0" smtClean="0"/>
              <a:t>devices, Write </a:t>
            </a:r>
            <a:r>
              <a:rPr lang="en-US" dirty="0"/>
              <a:t>platform-specific </a:t>
            </a:r>
            <a:r>
              <a:rPr lang="en-US" dirty="0" smtClean="0"/>
              <a:t>code, Extend </a:t>
            </a:r>
            <a:r>
              <a:rPr lang="en-US" dirty="0"/>
              <a:t>the HLL's </a:t>
            </a:r>
            <a:r>
              <a:rPr lang="en-US" dirty="0" smtClean="0"/>
              <a:t>capabilities</a:t>
            </a:r>
          </a:p>
          <a:p>
            <a:pPr>
              <a:spcBef>
                <a:spcPts val="1000"/>
              </a:spcBef>
            </a:pPr>
            <a:r>
              <a:rPr lang="en-US" dirty="0" smtClean="0">
                <a:solidFill>
                  <a:srgbClr val="0000FF"/>
                </a:solidFill>
              </a:rPr>
              <a:t>External Identifier:</a:t>
            </a:r>
          </a:p>
          <a:p>
            <a:pPr lvl="2">
              <a:spcBef>
                <a:spcPts val="1000"/>
              </a:spcBef>
            </a:pPr>
            <a:r>
              <a:rPr lang="en-US" dirty="0" smtClean="0"/>
              <a:t>is </a:t>
            </a:r>
            <a:r>
              <a:rPr lang="en-US" dirty="0"/>
              <a:t>a name that has been placed in a module’s object file in such a way that the linker can make the name available to other program modules. </a:t>
            </a:r>
          </a:p>
          <a:p>
            <a:pPr>
              <a:spcBef>
                <a:spcPts val="1000"/>
              </a:spcBef>
            </a:pPr>
            <a:r>
              <a:rPr lang="en-US" dirty="0" smtClean="0">
                <a:solidFill>
                  <a:srgbClr val="0000FF"/>
                </a:solidFill>
              </a:rPr>
              <a:t>Naming convention:</a:t>
            </a:r>
          </a:p>
          <a:p>
            <a:pPr lvl="2">
              <a:spcBef>
                <a:spcPts val="1000"/>
              </a:spcBef>
            </a:pPr>
            <a:r>
              <a:rPr lang="en-US" dirty="0" smtClean="0"/>
              <a:t>rules </a:t>
            </a:r>
            <a:r>
              <a:rPr lang="en-US" dirty="0"/>
              <a:t>or characteristics regarding the naming of variables and </a:t>
            </a:r>
            <a:r>
              <a:rPr lang="en-US" dirty="0" smtClean="0"/>
              <a:t>procedures</a:t>
            </a:r>
            <a:endParaRPr lang="en-US" dirty="0" smtClean="0">
              <a:solidFill>
                <a:srgbClr val="0000FF"/>
              </a:solidFill>
            </a:endParaRPr>
          </a:p>
        </p:txBody>
      </p:sp>
    </p:spTree>
    <p:extLst>
      <p:ext uri="{BB962C8B-B14F-4D97-AF65-F5344CB8AC3E}">
        <p14:creationId xmlns:p14="http://schemas.microsoft.com/office/powerpoint/2010/main" xmlns="" val="3811692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
            <a:ext cx="8153400" cy="7171194"/>
          </a:xfrm>
          <a:prstGeom prst="rect">
            <a:avLst/>
          </a:prstGeom>
        </p:spPr>
        <p:txBody>
          <a:bodyPr wrap="square">
            <a:spAutoFit/>
          </a:bodyPr>
          <a:lstStyle/>
          <a:p>
            <a:pPr>
              <a:lnSpc>
                <a:spcPct val="98000"/>
              </a:lnSpc>
            </a:pPr>
            <a:r>
              <a:rPr lang="en-US" sz="2000" b="1" dirty="0">
                <a:latin typeface="Courier New" pitchFamily="49" charset="0"/>
                <a:cs typeface="Courier New" pitchFamily="49" charset="0"/>
              </a:rPr>
              <a:t>TITLE </a:t>
            </a:r>
            <a:r>
              <a:rPr lang="en-US" sz="2000" b="1" dirty="0" err="1">
                <a:latin typeface="Courier New" pitchFamily="49" charset="0"/>
                <a:cs typeface="Courier New" pitchFamily="49" charset="0"/>
              </a:rPr>
              <a:t>AsmFindArray</a:t>
            </a:r>
            <a:r>
              <a:rPr lang="en-US" sz="2000" b="1" dirty="0">
                <a:latin typeface="Courier New" pitchFamily="49" charset="0"/>
                <a:cs typeface="Courier New" pitchFamily="49" charset="0"/>
              </a:rPr>
              <a:t> Procedure (AsmFindArray.asm)</a:t>
            </a:r>
          </a:p>
          <a:p>
            <a:pPr>
              <a:lnSpc>
                <a:spcPct val="98000"/>
              </a:lnSpc>
            </a:pPr>
            <a:r>
              <a:rPr lang="en-US" sz="2000" b="1" dirty="0">
                <a:latin typeface="Courier New" pitchFamily="49" charset="0"/>
                <a:cs typeface="Courier New" pitchFamily="49" charset="0"/>
              </a:rPr>
              <a:t>.586</a:t>
            </a:r>
          </a:p>
          <a:p>
            <a:pPr>
              <a:lnSpc>
                <a:spcPct val="98000"/>
              </a:lnSpc>
            </a:pPr>
            <a:r>
              <a:rPr lang="en-US" sz="2000" b="1" dirty="0">
                <a:latin typeface="Courier New" pitchFamily="49" charset="0"/>
                <a:cs typeface="Courier New" pitchFamily="49" charset="0"/>
              </a:rPr>
              <a:t>.model </a:t>
            </a:r>
            <a:r>
              <a:rPr lang="en-US" sz="2000" b="1" dirty="0" err="1">
                <a:latin typeface="Courier New" pitchFamily="49" charset="0"/>
                <a:cs typeface="Courier New" pitchFamily="49" charset="0"/>
              </a:rPr>
              <a:t>flat,C</a:t>
            </a:r>
            <a:endParaRPr lang="en-US" sz="2000" b="1" dirty="0">
              <a:latin typeface="Courier New" pitchFamily="49" charset="0"/>
              <a:cs typeface="Courier New" pitchFamily="49" charset="0"/>
            </a:endParaRPr>
          </a:p>
          <a:p>
            <a:pPr>
              <a:lnSpc>
                <a:spcPct val="98000"/>
              </a:lnSpc>
            </a:pPr>
            <a:r>
              <a:rPr lang="en-US" sz="2000" b="1" dirty="0" err="1" smtClean="0">
                <a:solidFill>
                  <a:srgbClr val="0000FF"/>
                </a:solidFill>
                <a:latin typeface="Courier New" pitchFamily="49" charset="0"/>
                <a:cs typeface="Courier New" pitchFamily="49" charset="0"/>
              </a:rPr>
              <a:t>AsmFindArray</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PROTO,</a:t>
            </a:r>
          </a:p>
          <a:p>
            <a:pPr>
              <a:lnSpc>
                <a:spcPct val="98000"/>
              </a:lnSpc>
            </a:pP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srchVal:DWORD</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arrayPtr:PTR</a:t>
            </a:r>
            <a:r>
              <a:rPr lang="en-US" sz="2000" b="1" dirty="0">
                <a:latin typeface="Courier New" pitchFamily="49" charset="0"/>
                <a:cs typeface="Courier New" pitchFamily="49" charset="0"/>
              </a:rPr>
              <a:t> DWORD, </a:t>
            </a:r>
            <a:r>
              <a:rPr lang="en-US" sz="2000" b="1" dirty="0" err="1">
                <a:latin typeface="Courier New" pitchFamily="49" charset="0"/>
                <a:cs typeface="Courier New" pitchFamily="49" charset="0"/>
              </a:rPr>
              <a:t>count:DWORD</a:t>
            </a:r>
            <a:endParaRPr lang="en-US" sz="2000" b="1" dirty="0">
              <a:latin typeface="Courier New" pitchFamily="49" charset="0"/>
              <a:cs typeface="Courier New" pitchFamily="49" charset="0"/>
            </a:endParaRPr>
          </a:p>
          <a:p>
            <a:pPr>
              <a:lnSpc>
                <a:spcPct val="98000"/>
              </a:lnSpc>
            </a:pPr>
            <a:r>
              <a:rPr lang="en-US" sz="2000" b="1" dirty="0">
                <a:latin typeface="Courier New" pitchFamily="49" charset="0"/>
                <a:cs typeface="Courier New" pitchFamily="49" charset="0"/>
              </a:rPr>
              <a:t>.code</a:t>
            </a:r>
          </a:p>
          <a:p>
            <a:pPr>
              <a:lnSpc>
                <a:spcPct val="98000"/>
              </a:lnSpc>
            </a:pPr>
            <a:r>
              <a:rPr lang="en-US" sz="2000" b="1" dirty="0" err="1" smtClean="0">
                <a:solidFill>
                  <a:srgbClr val="0000FF"/>
                </a:solidFill>
                <a:latin typeface="Courier New" pitchFamily="49" charset="0"/>
                <a:cs typeface="Courier New" pitchFamily="49" charset="0"/>
              </a:rPr>
              <a:t>AsmFindArray</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PROC USES </a:t>
            </a:r>
            <a:r>
              <a:rPr lang="en-US" sz="2000" b="1" dirty="0" err="1">
                <a:latin typeface="Courier New" pitchFamily="49" charset="0"/>
                <a:cs typeface="Courier New" pitchFamily="49" charset="0"/>
              </a:rPr>
              <a:t>edi</a:t>
            </a:r>
            <a:r>
              <a:rPr lang="en-US" sz="2000" b="1" dirty="0">
                <a:latin typeface="Courier New" pitchFamily="49" charset="0"/>
                <a:cs typeface="Courier New" pitchFamily="49" charset="0"/>
              </a:rPr>
              <a:t>,</a:t>
            </a:r>
          </a:p>
          <a:p>
            <a:pPr>
              <a:lnSpc>
                <a:spcPct val="98000"/>
              </a:lnSpc>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srchVal:DWORD</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arrayPtr:PTR</a:t>
            </a:r>
            <a:r>
              <a:rPr lang="en-US" sz="2000" b="1" dirty="0">
                <a:latin typeface="Courier New" pitchFamily="49" charset="0"/>
                <a:cs typeface="Courier New" pitchFamily="49" charset="0"/>
              </a:rPr>
              <a:t> DWORD, </a:t>
            </a:r>
            <a:r>
              <a:rPr lang="en-US" sz="2000" b="1" dirty="0" err="1" smtClean="0">
                <a:latin typeface="Courier New" pitchFamily="49" charset="0"/>
                <a:cs typeface="Courier New" pitchFamily="49" charset="0"/>
              </a:rPr>
              <a:t>count:DWORD</a:t>
            </a:r>
            <a:endParaRPr lang="en-US" sz="2000" b="1" dirty="0">
              <a:latin typeface="Courier New" pitchFamily="49" charset="0"/>
              <a:cs typeface="Courier New" pitchFamily="49" charset="0"/>
            </a:endParaRPr>
          </a:p>
          <a:p>
            <a:pPr>
              <a:lnSpc>
                <a:spcPct val="98000"/>
              </a:lnSpc>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true </a:t>
            </a:r>
            <a:r>
              <a:rPr lang="en-US" sz="2000" b="1" dirty="0">
                <a:latin typeface="Courier New" pitchFamily="49" charset="0"/>
                <a:cs typeface="Courier New" pitchFamily="49" charset="0"/>
              </a:rPr>
              <a:t>= 1</a:t>
            </a:r>
          </a:p>
          <a:p>
            <a:pPr lvl="2">
              <a:lnSpc>
                <a:spcPct val="98000"/>
              </a:lnSpc>
            </a:pPr>
            <a:r>
              <a:rPr lang="en-US" sz="2000" b="1" dirty="0">
                <a:latin typeface="Courier New" pitchFamily="49" charset="0"/>
                <a:cs typeface="Courier New" pitchFamily="49" charset="0"/>
              </a:rPr>
              <a:t>false = 0</a:t>
            </a:r>
          </a:p>
          <a:p>
            <a:pPr lvl="2">
              <a:lnSpc>
                <a:spcPct val="98000"/>
              </a:lnSpc>
            </a:pPr>
            <a:r>
              <a:rPr lang="en-US" sz="2000" b="1" dirty="0" err="1">
                <a:latin typeface="Courier New" pitchFamily="49" charset="0"/>
                <a:cs typeface="Courier New" pitchFamily="49" charset="0"/>
              </a:rPr>
              <a:t>mov</a:t>
            </a: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eax,srchVal</a:t>
            </a:r>
            <a:r>
              <a:rPr lang="en-US" sz="2000" b="1" dirty="0" smtClean="0">
                <a:latin typeface="Courier New" pitchFamily="49" charset="0"/>
                <a:cs typeface="Courier New" pitchFamily="49" charset="0"/>
              </a:rPr>
              <a:t>	; </a:t>
            </a:r>
            <a:r>
              <a:rPr lang="en-US" sz="2000" b="1" dirty="0">
                <a:latin typeface="Courier New" pitchFamily="49" charset="0"/>
                <a:cs typeface="Courier New" pitchFamily="49" charset="0"/>
              </a:rPr>
              <a:t>search value</a:t>
            </a:r>
          </a:p>
          <a:p>
            <a:pPr lvl="2">
              <a:lnSpc>
                <a:spcPct val="98000"/>
              </a:lnSpc>
            </a:pPr>
            <a:r>
              <a:rPr lang="en-US" sz="2000" b="1" dirty="0" err="1">
                <a:latin typeface="Courier New" pitchFamily="49" charset="0"/>
                <a:cs typeface="Courier New" pitchFamily="49" charset="0"/>
              </a:rPr>
              <a:t>mov</a:t>
            </a: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ecx,count</a:t>
            </a:r>
            <a:r>
              <a:rPr lang="en-US" sz="2000" b="1" dirty="0" smtClean="0">
                <a:latin typeface="Courier New" pitchFamily="49" charset="0"/>
                <a:cs typeface="Courier New" pitchFamily="49" charset="0"/>
              </a:rPr>
              <a:t>	; </a:t>
            </a:r>
            <a:r>
              <a:rPr lang="en-US" sz="2000" b="1" dirty="0">
                <a:latin typeface="Courier New" pitchFamily="49" charset="0"/>
                <a:cs typeface="Courier New" pitchFamily="49" charset="0"/>
              </a:rPr>
              <a:t>number of items</a:t>
            </a:r>
          </a:p>
          <a:p>
            <a:pPr lvl="2">
              <a:lnSpc>
                <a:spcPct val="98000"/>
              </a:lnSpc>
            </a:pPr>
            <a:r>
              <a:rPr lang="en-US" sz="2000" b="1" dirty="0" err="1">
                <a:latin typeface="Courier New" pitchFamily="49" charset="0"/>
                <a:cs typeface="Courier New" pitchFamily="49" charset="0"/>
              </a:rPr>
              <a:t>mov</a:t>
            </a: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edi,arrayPtr</a:t>
            </a:r>
            <a:r>
              <a:rPr lang="en-US" sz="2000" b="1" dirty="0" smtClean="0">
                <a:latin typeface="Courier New" pitchFamily="49" charset="0"/>
                <a:cs typeface="Courier New" pitchFamily="49" charset="0"/>
              </a:rPr>
              <a:t>	; </a:t>
            </a:r>
            <a:r>
              <a:rPr lang="en-US" sz="2000" b="1" dirty="0">
                <a:latin typeface="Courier New" pitchFamily="49" charset="0"/>
                <a:cs typeface="Courier New" pitchFamily="49" charset="0"/>
              </a:rPr>
              <a:t>pointer to array</a:t>
            </a:r>
          </a:p>
          <a:p>
            <a:pPr lvl="2">
              <a:lnSpc>
                <a:spcPct val="98000"/>
              </a:lnSpc>
            </a:pPr>
            <a:r>
              <a:rPr lang="en-US" sz="2000" b="1" u="sng" dirty="0" err="1">
                <a:latin typeface="Courier New" pitchFamily="49" charset="0"/>
                <a:cs typeface="Courier New" pitchFamily="49" charset="0"/>
              </a:rPr>
              <a:t>repne</a:t>
            </a:r>
            <a:r>
              <a:rPr lang="en-US" sz="2000" b="1" u="sng" dirty="0">
                <a:latin typeface="Courier New" pitchFamily="49" charset="0"/>
                <a:cs typeface="Courier New" pitchFamily="49" charset="0"/>
              </a:rPr>
              <a:t> </a:t>
            </a:r>
            <a:r>
              <a:rPr lang="en-US" sz="2000" b="1" u="sng" dirty="0" err="1" smtClean="0">
                <a:latin typeface="Courier New" pitchFamily="49" charset="0"/>
                <a:cs typeface="Courier New" pitchFamily="49" charset="0"/>
              </a:rPr>
              <a:t>scasd</a:t>
            </a:r>
            <a:r>
              <a:rPr lang="en-US" sz="2000" b="1" u="sng" dirty="0" smtClean="0">
                <a:latin typeface="Courier New" pitchFamily="49" charset="0"/>
                <a:cs typeface="Courier New" pitchFamily="49" charset="0"/>
              </a:rPr>
              <a:t>	</a:t>
            </a:r>
            <a:r>
              <a:rPr lang="en-US" sz="2000" b="1" dirty="0" smtClean="0">
                <a:latin typeface="Courier New" pitchFamily="49" charset="0"/>
                <a:cs typeface="Courier New" pitchFamily="49" charset="0"/>
              </a:rPr>
              <a:t>	; </a:t>
            </a:r>
            <a:r>
              <a:rPr lang="en-US" sz="2000" b="1" dirty="0">
                <a:latin typeface="Courier New" pitchFamily="49" charset="0"/>
                <a:cs typeface="Courier New" pitchFamily="49" charset="0"/>
              </a:rPr>
              <a:t>do the search</a:t>
            </a:r>
          </a:p>
          <a:p>
            <a:pPr lvl="2">
              <a:lnSpc>
                <a:spcPct val="98000"/>
              </a:lnSpc>
            </a:pPr>
            <a:r>
              <a:rPr lang="en-US" sz="2000" b="1" dirty="0" err="1">
                <a:latin typeface="Courier New" pitchFamily="49" charset="0"/>
                <a:cs typeface="Courier New" pitchFamily="49" charset="0"/>
              </a:rPr>
              <a:t>jz</a:t>
            </a: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returnTrue</a:t>
            </a:r>
            <a:r>
              <a:rPr lang="en-US" sz="2000" b="1" dirty="0" smtClean="0">
                <a:latin typeface="Courier New" pitchFamily="49" charset="0"/>
                <a:cs typeface="Courier New" pitchFamily="49" charset="0"/>
              </a:rPr>
              <a:t>	; </a:t>
            </a:r>
            <a:r>
              <a:rPr lang="en-US" sz="2000" b="1" dirty="0">
                <a:latin typeface="Courier New" pitchFamily="49" charset="0"/>
                <a:cs typeface="Courier New" pitchFamily="49" charset="0"/>
              </a:rPr>
              <a:t>ZF = 1 if found</a:t>
            </a:r>
          </a:p>
          <a:p>
            <a:pPr>
              <a:lnSpc>
                <a:spcPct val="98000"/>
              </a:lnSpc>
            </a:pPr>
            <a:r>
              <a:rPr lang="en-US" sz="2000" b="1" dirty="0" err="1">
                <a:latin typeface="Courier New" pitchFamily="49" charset="0"/>
                <a:cs typeface="Courier New" pitchFamily="49" charset="0"/>
              </a:rPr>
              <a:t>returnFalse</a:t>
            </a:r>
            <a:r>
              <a:rPr lang="en-US" sz="2000" b="1" dirty="0">
                <a:latin typeface="Courier New" pitchFamily="49" charset="0"/>
                <a:cs typeface="Courier New" pitchFamily="49" charset="0"/>
              </a:rPr>
              <a:t>:</a:t>
            </a:r>
          </a:p>
          <a:p>
            <a:pPr lvl="1">
              <a:lnSpc>
                <a:spcPct val="98000"/>
              </a:lnSpc>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mov</a:t>
            </a:r>
            <a:r>
              <a:rPr lang="en-US" sz="2000" b="1" dirty="0" smtClean="0">
                <a:latin typeface="Courier New" pitchFamily="49" charset="0"/>
                <a:cs typeface="Courier New" pitchFamily="49" charset="0"/>
              </a:rPr>
              <a:t> </a:t>
            </a:r>
            <a:r>
              <a:rPr lang="en-US" sz="2000" b="1" dirty="0" err="1">
                <a:latin typeface="Courier New" pitchFamily="49" charset="0"/>
                <a:cs typeface="Courier New" pitchFamily="49" charset="0"/>
              </a:rPr>
              <a:t>al,false</a:t>
            </a:r>
            <a:endParaRPr lang="en-US" sz="2000" b="1" dirty="0">
              <a:latin typeface="Courier New" pitchFamily="49" charset="0"/>
              <a:cs typeface="Courier New" pitchFamily="49" charset="0"/>
            </a:endParaRPr>
          </a:p>
          <a:p>
            <a:pPr lvl="1">
              <a:lnSpc>
                <a:spcPct val="98000"/>
              </a:lnSpc>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jmp</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short exit</a:t>
            </a:r>
          </a:p>
          <a:p>
            <a:pPr>
              <a:lnSpc>
                <a:spcPct val="98000"/>
              </a:lnSpc>
            </a:pPr>
            <a:r>
              <a:rPr lang="en-US" sz="2000" b="1" dirty="0" err="1">
                <a:latin typeface="Courier New" pitchFamily="49" charset="0"/>
                <a:cs typeface="Courier New" pitchFamily="49" charset="0"/>
              </a:rPr>
              <a:t>returnTrue</a:t>
            </a:r>
            <a:r>
              <a:rPr lang="en-US" sz="2000" b="1" dirty="0">
                <a:latin typeface="Courier New" pitchFamily="49" charset="0"/>
                <a:cs typeface="Courier New" pitchFamily="49" charset="0"/>
              </a:rPr>
              <a:t>:</a:t>
            </a:r>
          </a:p>
          <a:p>
            <a:pPr>
              <a:lnSpc>
                <a:spcPct val="98000"/>
              </a:lnSpc>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mov</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al, true</a:t>
            </a:r>
          </a:p>
          <a:p>
            <a:pPr>
              <a:lnSpc>
                <a:spcPct val="98000"/>
              </a:lnSpc>
            </a:pPr>
            <a:r>
              <a:rPr lang="en-US" sz="2000" b="1" dirty="0">
                <a:latin typeface="Courier New" pitchFamily="49" charset="0"/>
                <a:cs typeface="Courier New" pitchFamily="49" charset="0"/>
              </a:rPr>
              <a:t>exit</a:t>
            </a:r>
            <a:r>
              <a:rPr lang="en-US" sz="2000" b="1" dirty="0" smtClean="0">
                <a:latin typeface="Courier New" pitchFamily="49" charset="0"/>
                <a:cs typeface="Courier New" pitchFamily="49" charset="0"/>
              </a:rPr>
              <a:t>:	ret</a:t>
            </a:r>
            <a:endParaRPr lang="en-US" sz="2000" b="1" dirty="0">
              <a:latin typeface="Courier New" pitchFamily="49" charset="0"/>
              <a:cs typeface="Courier New" pitchFamily="49" charset="0"/>
            </a:endParaRPr>
          </a:p>
          <a:p>
            <a:pPr>
              <a:lnSpc>
                <a:spcPct val="98000"/>
              </a:lnSpc>
            </a:pPr>
            <a:r>
              <a:rPr lang="en-US" sz="2000" b="1" dirty="0" err="1">
                <a:latin typeface="Courier New" pitchFamily="49" charset="0"/>
                <a:cs typeface="Courier New" pitchFamily="49" charset="0"/>
              </a:rPr>
              <a:t>AsmFindArray</a:t>
            </a:r>
            <a:r>
              <a:rPr lang="en-US" sz="2000" b="1" dirty="0">
                <a:latin typeface="Courier New" pitchFamily="49" charset="0"/>
                <a:cs typeface="Courier New" pitchFamily="49" charset="0"/>
              </a:rPr>
              <a:t> ENDP</a:t>
            </a:r>
          </a:p>
          <a:p>
            <a:pPr>
              <a:lnSpc>
                <a:spcPct val="98000"/>
              </a:lnSpc>
            </a:pPr>
            <a:r>
              <a:rPr lang="en-US" sz="2000" b="1" dirty="0">
                <a:latin typeface="Courier New" pitchFamily="49" charset="0"/>
                <a:cs typeface="Courier New" pitchFamily="49" charset="0"/>
              </a:rPr>
              <a:t>END</a:t>
            </a:r>
          </a:p>
        </p:txBody>
      </p:sp>
      <p:sp>
        <p:nvSpPr>
          <p:cNvPr id="5" name="Rectangle 4"/>
          <p:cNvSpPr/>
          <p:nvPr/>
        </p:nvSpPr>
        <p:spPr>
          <a:xfrm>
            <a:off x="4181168" y="5638800"/>
            <a:ext cx="4572000" cy="646331"/>
          </a:xfrm>
          <a:prstGeom prst="rect">
            <a:avLst/>
          </a:prstGeom>
          <a:solidFill>
            <a:srgbClr val="92D050"/>
          </a:solidFill>
          <a:ln>
            <a:solidFill>
              <a:schemeClr val="tx1"/>
            </a:solidFill>
          </a:ln>
        </p:spPr>
        <p:txBody>
          <a:bodyPr>
            <a:spAutoFit/>
          </a:bodyPr>
          <a:lstStyle/>
          <a:p>
            <a:r>
              <a:rPr lang="en-US" b="1" dirty="0">
                <a:latin typeface="Arial" pitchFamily="34" charset="0"/>
                <a:cs typeface="Arial" pitchFamily="34" charset="0"/>
              </a:rPr>
              <a:t>Compare EAX with </a:t>
            </a:r>
            <a:r>
              <a:rPr lang="en-US" b="1" dirty="0" err="1">
                <a:latin typeface="Arial" pitchFamily="34" charset="0"/>
                <a:cs typeface="Arial" pitchFamily="34" charset="0"/>
              </a:rPr>
              <a:t>doubleword</a:t>
            </a:r>
            <a:r>
              <a:rPr lang="en-US" b="1" dirty="0">
                <a:latin typeface="Arial" pitchFamily="34" charset="0"/>
                <a:cs typeface="Arial" pitchFamily="34" charset="0"/>
              </a:rPr>
              <a:t> at ES:(E)DI and set status </a:t>
            </a:r>
            <a:r>
              <a:rPr lang="en-US" b="1" dirty="0" smtClean="0">
                <a:latin typeface="Arial" pitchFamily="34" charset="0"/>
                <a:cs typeface="Arial" pitchFamily="34" charset="0"/>
              </a:rPr>
              <a:t>flags.</a:t>
            </a:r>
            <a:endParaRPr lang="en-US" b="1" dirty="0">
              <a:latin typeface="Arial" pitchFamily="34" charset="0"/>
              <a:cs typeface="Arial" pitchFamily="34" charset="0"/>
            </a:endParaRPr>
          </a:p>
        </p:txBody>
      </p:sp>
      <p:cxnSp>
        <p:nvCxnSpPr>
          <p:cNvPr id="7" name="Straight Connector 6"/>
          <p:cNvCxnSpPr>
            <a:stCxn id="5" idx="0"/>
          </p:cNvCxnSpPr>
          <p:nvPr/>
        </p:nvCxnSpPr>
        <p:spPr>
          <a:xfrm flipH="1" flipV="1">
            <a:off x="3505200" y="4038600"/>
            <a:ext cx="2961968" cy="1600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6097788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Creating the FindArray Project</a:t>
            </a:r>
          </a:p>
        </p:txBody>
      </p:sp>
      <p:sp>
        <p:nvSpPr>
          <p:cNvPr id="3" name="Rectangle 1"/>
          <p:cNvSpPr>
            <a:spLocks noChangeArrowheads="1"/>
          </p:cNvSpPr>
          <p:nvPr/>
        </p:nvSpPr>
        <p:spPr bwMode="auto">
          <a:xfrm>
            <a:off x="280219" y="841712"/>
            <a:ext cx="8615597" cy="5940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smtClean="0">
                <a:latin typeface="Courier New" pitchFamily="49" charset="0"/>
                <a:cs typeface="Courier New" pitchFamily="49" charset="0"/>
              </a:rPr>
              <a:t>//findarr_main.cpp</a:t>
            </a:r>
          </a:p>
          <a:p>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a:t>
            </a:r>
            <a:r>
              <a:rPr lang="en-US" sz="2000" b="1" dirty="0">
                <a:latin typeface="Courier New" pitchFamily="49" charset="0"/>
                <a:cs typeface="Courier New" pitchFamily="49" charset="0"/>
              </a:rPr>
              <a:t>include "</a:t>
            </a:r>
            <a:r>
              <a:rPr lang="en-US" sz="2000" b="1" dirty="0" err="1">
                <a:latin typeface="Courier New" pitchFamily="49" charset="0"/>
                <a:cs typeface="Courier New" pitchFamily="49" charset="0"/>
              </a:rPr>
              <a:t>findarr.h</a:t>
            </a:r>
            <a:r>
              <a:rPr lang="en-US" sz="2000" b="1" dirty="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using namespace </a:t>
            </a:r>
            <a:r>
              <a:rPr lang="en-US" sz="2000" b="1" dirty="0" err="1">
                <a:latin typeface="Courier New" pitchFamily="49" charset="0"/>
                <a:cs typeface="Courier New" pitchFamily="49" charset="0"/>
              </a:rPr>
              <a:t>std</a:t>
            </a:r>
            <a:r>
              <a:rPr lang="en-US" sz="2000" b="1" dirty="0">
                <a:latin typeface="Courier New" pitchFamily="49" charset="0"/>
                <a:cs typeface="Courier New" pitchFamily="49" charset="0"/>
              </a:rPr>
              <a:t>;</a:t>
            </a:r>
          </a:p>
          <a:p>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main()</a:t>
            </a:r>
          </a:p>
          <a:p>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Fill an array with pseudorandom integers.</a:t>
            </a:r>
          </a:p>
          <a:p>
            <a:pPr lvl="1"/>
            <a:r>
              <a:rPr lang="en-US" sz="2000" b="1" dirty="0" err="1">
                <a:latin typeface="Courier New" pitchFamily="49" charset="0"/>
                <a:cs typeface="Courier New" pitchFamily="49" charset="0"/>
              </a:rPr>
              <a:t>const</a:t>
            </a:r>
            <a:r>
              <a:rPr lang="en-US" sz="2000" b="1" dirty="0">
                <a:latin typeface="Courier New" pitchFamily="49" charset="0"/>
                <a:cs typeface="Courier New" pitchFamily="49" charset="0"/>
              </a:rPr>
              <a:t> unsigned ARRAY_SIZE = 10000;</a:t>
            </a:r>
          </a:p>
          <a:p>
            <a:pPr lvl="1"/>
            <a:r>
              <a:rPr lang="en-US" sz="2000" b="1" dirty="0" err="1">
                <a:latin typeface="Courier New" pitchFamily="49" charset="0"/>
                <a:cs typeface="Courier New" pitchFamily="49" charset="0"/>
              </a:rPr>
              <a:t>const</a:t>
            </a:r>
            <a:r>
              <a:rPr lang="en-US" sz="2000" b="1" dirty="0">
                <a:latin typeface="Courier New" pitchFamily="49" charset="0"/>
                <a:cs typeface="Courier New" pitchFamily="49" charset="0"/>
              </a:rPr>
              <a:t> unsigned LOOP_SIZE = 1000000;</a:t>
            </a:r>
          </a:p>
          <a:p>
            <a:pPr lvl="1"/>
            <a:r>
              <a:rPr lang="en-US" sz="2000" b="1" dirty="0">
                <a:latin typeface="Courier New" pitchFamily="49" charset="0"/>
                <a:cs typeface="Courier New" pitchFamily="49" charset="0"/>
              </a:rPr>
              <a:t>long array[ARRAY_SIZE];</a:t>
            </a:r>
          </a:p>
          <a:p>
            <a:pPr lvl="1"/>
            <a:r>
              <a:rPr lang="en-US" sz="2000" b="1" dirty="0">
                <a:latin typeface="Courier New" pitchFamily="49" charset="0"/>
                <a:cs typeface="Courier New" pitchFamily="49" charset="0"/>
              </a:rPr>
              <a:t>for(unsigned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 0;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&lt; ARRAY_SIZE;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lvl="1"/>
            <a:r>
              <a:rPr lang="en-US" sz="2000" b="1" dirty="0" smtClean="0">
                <a:latin typeface="Courier New" pitchFamily="49" charset="0"/>
                <a:cs typeface="Courier New" pitchFamily="49" charset="0"/>
              </a:rPr>
              <a:t>	array[</a:t>
            </a:r>
            <a:r>
              <a:rPr lang="en-US" sz="2000" b="1" dirty="0" err="1" smtClean="0">
                <a:latin typeface="Courier New" pitchFamily="49" charset="0"/>
                <a:cs typeface="Courier New" pitchFamily="49" charset="0"/>
              </a:rPr>
              <a:t>i</a:t>
            </a:r>
            <a:r>
              <a:rPr lang="en-US" sz="2000" b="1" dirty="0">
                <a:latin typeface="Courier New" pitchFamily="49" charset="0"/>
                <a:cs typeface="Courier New" pitchFamily="49" charset="0"/>
              </a:rPr>
              <a:t>] = rand();</a:t>
            </a:r>
          </a:p>
          <a:p>
            <a:pPr lvl="1"/>
            <a:r>
              <a:rPr lang="en-US" sz="2000" b="1" dirty="0">
                <a:latin typeface="Courier New" pitchFamily="49" charset="0"/>
                <a:cs typeface="Courier New" pitchFamily="49" charset="0"/>
              </a:rPr>
              <a:t>long </a:t>
            </a:r>
            <a:r>
              <a:rPr lang="en-US" sz="2000" b="1" dirty="0" err="1">
                <a:latin typeface="Courier New" pitchFamily="49" charset="0"/>
                <a:cs typeface="Courier New" pitchFamily="49" charset="0"/>
              </a:rPr>
              <a:t>searchVal</a:t>
            </a:r>
            <a:r>
              <a:rPr lang="en-US" sz="2000" b="1" dirty="0">
                <a:latin typeface="Courier New" pitchFamily="49" charset="0"/>
                <a:cs typeface="Courier New" pitchFamily="49" charset="0"/>
              </a:rPr>
              <a:t>;</a:t>
            </a:r>
          </a:p>
          <a:p>
            <a:pPr lvl="1"/>
            <a:r>
              <a:rPr lang="en-US" sz="2000" b="1" dirty="0" err="1">
                <a:latin typeface="Courier New" pitchFamily="49" charset="0"/>
                <a:cs typeface="Courier New" pitchFamily="49" charset="0"/>
              </a:rPr>
              <a:t>time_t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startTime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endTime</a:t>
            </a:r>
            <a:r>
              <a:rPr lang="en-US" sz="2000" b="1" dirty="0">
                <a:latin typeface="Courier New" pitchFamily="49" charset="0"/>
                <a:cs typeface="Courier New" pitchFamily="49" charset="0"/>
              </a:rPr>
              <a:t>;</a:t>
            </a:r>
          </a:p>
          <a:p>
            <a:pPr lvl="1"/>
            <a:r>
              <a:rPr lang="en-US" sz="2000" b="1" dirty="0" err="1">
                <a:latin typeface="Courier New" pitchFamily="49" charset="0"/>
                <a:cs typeface="Courier New" pitchFamily="49" charset="0"/>
              </a:rPr>
              <a:t>cout</a:t>
            </a:r>
            <a:r>
              <a:rPr lang="en-US" sz="2000" b="1" dirty="0">
                <a:latin typeface="Courier New" pitchFamily="49" charset="0"/>
                <a:cs typeface="Courier New" pitchFamily="49" charset="0"/>
              </a:rPr>
              <a:t> &lt;&lt; "Enter value to find: ";</a:t>
            </a:r>
          </a:p>
          <a:p>
            <a:pPr lvl="1"/>
            <a:r>
              <a:rPr lang="en-US" sz="2000" b="1" dirty="0" err="1">
                <a:latin typeface="Courier New" pitchFamily="49" charset="0"/>
                <a:cs typeface="Courier New" pitchFamily="49" charset="0"/>
              </a:rPr>
              <a:t>cin</a:t>
            </a:r>
            <a:r>
              <a:rPr lang="en-US" sz="2000" b="1" dirty="0">
                <a:latin typeface="Courier New" pitchFamily="49" charset="0"/>
                <a:cs typeface="Courier New" pitchFamily="49" charset="0"/>
              </a:rPr>
              <a:t> &gt;&gt; </a:t>
            </a:r>
            <a:r>
              <a:rPr lang="en-US" sz="2000" b="1" dirty="0" err="1">
                <a:latin typeface="Courier New" pitchFamily="49" charset="0"/>
                <a:cs typeface="Courier New" pitchFamily="49" charset="0"/>
              </a:rPr>
              <a:t>searchVal</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cout</a:t>
            </a: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&lt;&lt; </a:t>
            </a:r>
            <a:r>
              <a:rPr lang="en-US" sz="1400" b="1" dirty="0">
                <a:latin typeface="Courier New" pitchFamily="49" charset="0"/>
                <a:cs typeface="Courier New" pitchFamily="49" charset="0"/>
              </a:rPr>
              <a:t>"Please wait. This will take between 10 and 30 seconds...\n";</a:t>
            </a: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xmlns="" val="4239181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Creating the FindArray Project</a:t>
            </a:r>
          </a:p>
        </p:txBody>
      </p:sp>
      <p:sp>
        <p:nvSpPr>
          <p:cNvPr id="3" name="Rectangle 1"/>
          <p:cNvSpPr>
            <a:spLocks noChangeArrowheads="1"/>
          </p:cNvSpPr>
          <p:nvPr/>
        </p:nvSpPr>
        <p:spPr bwMode="auto">
          <a:xfrm>
            <a:off x="280219" y="844307"/>
            <a:ext cx="8711381" cy="4401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smtClean="0">
                <a:latin typeface="Courier New" pitchFamily="49" charset="0"/>
                <a:cs typeface="Courier New" pitchFamily="49" charset="0"/>
              </a:rPr>
              <a:t>//findarr_main.cpp</a:t>
            </a:r>
          </a:p>
          <a:p>
            <a:r>
              <a:rPr lang="en-US" sz="2000" b="1" dirty="0" smtClean="0">
                <a:latin typeface="Courier New" pitchFamily="49" charset="0"/>
                <a:cs typeface="Courier New" pitchFamily="49" charset="0"/>
              </a:rPr>
              <a:t>………</a:t>
            </a:r>
          </a:p>
          <a:p>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Test the C++ function:</a:t>
            </a:r>
          </a:p>
          <a:p>
            <a:pPr lvl="1"/>
            <a:r>
              <a:rPr lang="en-US" sz="2000" b="1" dirty="0">
                <a:latin typeface="Courier New" pitchFamily="49" charset="0"/>
                <a:cs typeface="Courier New" pitchFamily="49" charset="0"/>
              </a:rPr>
              <a:t>time( &amp;</a:t>
            </a:r>
            <a:r>
              <a:rPr lang="en-US" sz="2000" b="1" dirty="0" err="1">
                <a:latin typeface="Courier New" pitchFamily="49" charset="0"/>
                <a:cs typeface="Courier New" pitchFamily="49" charset="0"/>
              </a:rPr>
              <a:t>startTime</a:t>
            </a:r>
            <a:r>
              <a:rPr lang="en-US" sz="2000" b="1" dirty="0">
                <a:latin typeface="Courier New" pitchFamily="49" charset="0"/>
                <a:cs typeface="Courier New" pitchFamily="49" charset="0"/>
              </a:rPr>
              <a:t> );</a:t>
            </a:r>
          </a:p>
          <a:p>
            <a:pPr lvl="1"/>
            <a:r>
              <a:rPr lang="en-US" sz="2000" b="1" dirty="0" err="1">
                <a:latin typeface="Courier New" pitchFamily="49" charset="0"/>
                <a:cs typeface="Courier New" pitchFamily="49" charset="0"/>
              </a:rPr>
              <a:t>bool</a:t>
            </a:r>
            <a:r>
              <a:rPr lang="en-US" sz="2000" b="1" dirty="0">
                <a:latin typeface="Courier New" pitchFamily="49" charset="0"/>
                <a:cs typeface="Courier New" pitchFamily="49" charset="0"/>
              </a:rPr>
              <a:t> found = false;</a:t>
            </a:r>
          </a:p>
          <a:p>
            <a:pPr lvl="1"/>
            <a:r>
              <a:rPr lang="pt-BR" sz="2000" b="1" dirty="0">
                <a:latin typeface="Courier New" pitchFamily="49" charset="0"/>
                <a:cs typeface="Courier New" pitchFamily="49" charset="0"/>
              </a:rPr>
              <a:t>for( int n = 0; n &lt; LOOP_SIZE; n++)</a:t>
            </a:r>
          </a:p>
          <a:p>
            <a:pPr lvl="1"/>
            <a:r>
              <a:rPr lang="en-US" sz="2000" b="1" dirty="0" smtClean="0">
                <a:latin typeface="Courier New" pitchFamily="49" charset="0"/>
                <a:cs typeface="Courier New" pitchFamily="49" charset="0"/>
              </a:rPr>
              <a:t>  found </a:t>
            </a:r>
            <a:r>
              <a:rPr lang="en-US" sz="2000" b="1" dirty="0">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FindArray</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searchVal</a:t>
            </a:r>
            <a:r>
              <a:rPr lang="en-US" sz="2000" b="1" dirty="0">
                <a:latin typeface="Courier New" pitchFamily="49" charset="0"/>
                <a:cs typeface="Courier New" pitchFamily="49" charset="0"/>
              </a:rPr>
              <a:t>, array, ARRAY_SIZE );</a:t>
            </a:r>
          </a:p>
          <a:p>
            <a:pPr lvl="1"/>
            <a:r>
              <a:rPr lang="en-US" sz="2000" b="1" dirty="0">
                <a:latin typeface="Courier New" pitchFamily="49" charset="0"/>
                <a:cs typeface="Courier New" pitchFamily="49" charset="0"/>
              </a:rPr>
              <a:t>time( &amp;</a:t>
            </a:r>
            <a:r>
              <a:rPr lang="en-US" sz="2000" b="1" dirty="0" err="1">
                <a:latin typeface="Courier New" pitchFamily="49" charset="0"/>
                <a:cs typeface="Courier New" pitchFamily="49" charset="0"/>
              </a:rPr>
              <a:t>endTime</a:t>
            </a:r>
            <a:r>
              <a:rPr lang="en-US" sz="2000" b="1" dirty="0">
                <a:latin typeface="Courier New" pitchFamily="49" charset="0"/>
                <a:cs typeface="Courier New" pitchFamily="49" charset="0"/>
              </a:rPr>
              <a:t> );</a:t>
            </a:r>
          </a:p>
          <a:p>
            <a:pPr lvl="1"/>
            <a:r>
              <a:rPr lang="en-US" sz="2000" b="1" dirty="0" err="1">
                <a:latin typeface="Courier New" pitchFamily="49" charset="0"/>
                <a:cs typeface="Courier New" pitchFamily="49" charset="0"/>
              </a:rPr>
              <a:t>cout</a:t>
            </a:r>
            <a:r>
              <a:rPr lang="en-US" sz="2000" b="1" dirty="0">
                <a:latin typeface="Courier New" pitchFamily="49" charset="0"/>
                <a:cs typeface="Courier New" pitchFamily="49" charset="0"/>
              </a:rPr>
              <a:t> &lt;&lt; </a:t>
            </a:r>
            <a:r>
              <a:rPr lang="en-US" b="1" dirty="0">
                <a:latin typeface="Courier New" pitchFamily="49" charset="0"/>
                <a:cs typeface="Courier New" pitchFamily="49" charset="0"/>
              </a:rPr>
              <a:t>"Elapsed CPP time</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&lt;&lt; long(</a:t>
            </a:r>
            <a:r>
              <a:rPr lang="en-US" b="1" dirty="0" err="1">
                <a:latin typeface="Courier New" pitchFamily="49" charset="0"/>
                <a:cs typeface="Courier New" pitchFamily="49" charset="0"/>
              </a:rPr>
              <a:t>endTime</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startTime</a:t>
            </a:r>
            <a:r>
              <a:rPr lang="en-US" b="1" dirty="0">
                <a:latin typeface="Courier New" pitchFamily="49" charset="0"/>
                <a:cs typeface="Courier New" pitchFamily="49" charset="0"/>
              </a:rPr>
              <a:t>)</a:t>
            </a:r>
          </a:p>
          <a:p>
            <a:pPr lvl="1"/>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&lt;&lt; </a:t>
            </a:r>
            <a:r>
              <a:rPr lang="en-US" b="1" dirty="0">
                <a:latin typeface="Courier New" pitchFamily="49" charset="0"/>
                <a:cs typeface="Courier New" pitchFamily="49" charset="0"/>
              </a:rPr>
              <a:t>" seconds. Found = " &lt;&lt; found &lt;&lt; </a:t>
            </a:r>
            <a:r>
              <a:rPr lang="en-US" b="1" dirty="0" err="1">
                <a:latin typeface="Courier New" pitchFamily="49" charset="0"/>
                <a:cs typeface="Courier New" pitchFamily="49" charset="0"/>
              </a:rPr>
              <a:t>endl</a:t>
            </a:r>
            <a:r>
              <a:rPr lang="en-US" b="1" dirty="0">
                <a:latin typeface="Courier New" pitchFamily="49" charset="0"/>
                <a:cs typeface="Courier New" pitchFamily="49" charset="0"/>
              </a:rPr>
              <a:t>;</a:t>
            </a:r>
          </a:p>
          <a:p>
            <a:endParaRPr lang="en-US" sz="2000" b="1" dirty="0" smtClean="0">
              <a:latin typeface="Courier New" pitchFamily="49" charset="0"/>
              <a:cs typeface="Courier New" pitchFamily="49" charset="0"/>
            </a:endParaRPr>
          </a:p>
          <a:p>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xmlns="" val="37175200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Creating the FindArray Project</a:t>
            </a:r>
          </a:p>
        </p:txBody>
      </p:sp>
      <p:sp>
        <p:nvSpPr>
          <p:cNvPr id="3" name="Rectangle 1"/>
          <p:cNvSpPr>
            <a:spLocks noChangeArrowheads="1"/>
          </p:cNvSpPr>
          <p:nvPr/>
        </p:nvSpPr>
        <p:spPr bwMode="auto">
          <a:xfrm>
            <a:off x="280219" y="844949"/>
            <a:ext cx="8711381" cy="4370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smtClean="0">
                <a:latin typeface="Courier New" pitchFamily="49" charset="0"/>
                <a:cs typeface="Courier New" pitchFamily="49" charset="0"/>
              </a:rPr>
              <a:t>//findarr_main.cpp</a:t>
            </a:r>
          </a:p>
          <a:p>
            <a:r>
              <a:rPr lang="en-US" sz="2000" b="1" dirty="0" smtClean="0">
                <a:latin typeface="Courier New" pitchFamily="49" charset="0"/>
                <a:cs typeface="Courier New" pitchFamily="49" charset="0"/>
              </a:rPr>
              <a:t>………</a:t>
            </a:r>
          </a:p>
          <a:p>
            <a:endParaRPr lang="en-US" sz="2000" b="1" dirty="0" smtClean="0">
              <a:latin typeface="Courier New" pitchFamily="49" charset="0"/>
              <a:cs typeface="Courier New" pitchFamily="49" charset="0"/>
            </a:endParaRPr>
          </a:p>
          <a:p>
            <a:r>
              <a:rPr lang="en-US" sz="2000" b="1" dirty="0">
                <a:latin typeface="Courier New" pitchFamily="49" charset="0"/>
                <a:cs typeface="Courier New" pitchFamily="49" charset="0"/>
              </a:rPr>
              <a:t>// Test the Assembly language procedure:</a:t>
            </a:r>
          </a:p>
          <a:p>
            <a:pPr lvl="1"/>
            <a:r>
              <a:rPr lang="en-US" sz="2000" b="1" dirty="0">
                <a:latin typeface="Courier New" pitchFamily="49" charset="0"/>
                <a:cs typeface="Courier New" pitchFamily="49" charset="0"/>
              </a:rPr>
              <a:t>time( &amp;</a:t>
            </a:r>
            <a:r>
              <a:rPr lang="en-US" sz="2000" b="1" dirty="0" err="1">
                <a:latin typeface="Courier New" pitchFamily="49" charset="0"/>
                <a:cs typeface="Courier New" pitchFamily="49" charset="0"/>
              </a:rPr>
              <a:t>startTime</a:t>
            </a:r>
            <a:r>
              <a:rPr lang="en-US" sz="2000" b="1" dirty="0">
                <a:latin typeface="Courier New" pitchFamily="49" charset="0"/>
                <a:cs typeface="Courier New" pitchFamily="49" charset="0"/>
              </a:rPr>
              <a:t> );</a:t>
            </a:r>
          </a:p>
          <a:p>
            <a:pPr lvl="1"/>
            <a:r>
              <a:rPr lang="en-US" sz="2000" b="1" dirty="0">
                <a:latin typeface="Courier New" pitchFamily="49" charset="0"/>
                <a:cs typeface="Courier New" pitchFamily="49" charset="0"/>
              </a:rPr>
              <a:t>found = false;</a:t>
            </a:r>
          </a:p>
          <a:p>
            <a:pPr lvl="1"/>
            <a:r>
              <a:rPr lang="pt-BR" sz="2000" b="1" dirty="0">
                <a:latin typeface="Courier New" pitchFamily="49" charset="0"/>
                <a:cs typeface="Courier New" pitchFamily="49" charset="0"/>
              </a:rPr>
              <a:t>for( int n = 0; n &lt; LOOP_SIZE; n++)</a:t>
            </a:r>
          </a:p>
          <a:p>
            <a:pPr lvl="1"/>
            <a:r>
              <a:rPr lang="en-US" b="1" dirty="0" smtClean="0">
                <a:latin typeface="Courier New" pitchFamily="49" charset="0"/>
                <a:cs typeface="Courier New" pitchFamily="49" charset="0"/>
              </a:rPr>
              <a:t>   found </a:t>
            </a:r>
            <a:r>
              <a:rPr lang="en-US" b="1" dirty="0">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AsmFindArray</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searchVal</a:t>
            </a:r>
            <a:r>
              <a:rPr lang="en-US" b="1" dirty="0">
                <a:latin typeface="Courier New" pitchFamily="49" charset="0"/>
                <a:cs typeface="Courier New" pitchFamily="49" charset="0"/>
              </a:rPr>
              <a:t>, array, ARRAY_SIZE );</a:t>
            </a:r>
          </a:p>
          <a:p>
            <a:pPr lvl="1"/>
            <a:r>
              <a:rPr lang="en-US" sz="2000" b="1" dirty="0">
                <a:latin typeface="Courier New" pitchFamily="49" charset="0"/>
                <a:cs typeface="Courier New" pitchFamily="49" charset="0"/>
              </a:rPr>
              <a:t>time( &amp;</a:t>
            </a:r>
            <a:r>
              <a:rPr lang="en-US" sz="2000" b="1" dirty="0" err="1">
                <a:latin typeface="Courier New" pitchFamily="49" charset="0"/>
                <a:cs typeface="Courier New" pitchFamily="49" charset="0"/>
              </a:rPr>
              <a:t>endTime</a:t>
            </a:r>
            <a:r>
              <a:rPr lang="en-US" sz="2000" b="1" dirty="0">
                <a:latin typeface="Courier New" pitchFamily="49" charset="0"/>
                <a:cs typeface="Courier New" pitchFamily="49" charset="0"/>
              </a:rPr>
              <a:t> );</a:t>
            </a:r>
          </a:p>
          <a:p>
            <a:pPr lvl="1"/>
            <a:r>
              <a:rPr lang="en-US" sz="2000" b="1" dirty="0" err="1">
                <a:latin typeface="Courier New" pitchFamily="49" charset="0"/>
                <a:cs typeface="Courier New" pitchFamily="49" charset="0"/>
              </a:rPr>
              <a:t>cout</a:t>
            </a:r>
            <a:r>
              <a:rPr lang="en-US" sz="2000" b="1" dirty="0">
                <a:latin typeface="Courier New" pitchFamily="49" charset="0"/>
                <a:cs typeface="Courier New" pitchFamily="49" charset="0"/>
              </a:rPr>
              <a:t> &lt;&lt; </a:t>
            </a:r>
            <a:r>
              <a:rPr lang="en-US" b="1" dirty="0">
                <a:latin typeface="Courier New" pitchFamily="49" charset="0"/>
                <a:cs typeface="Courier New" pitchFamily="49" charset="0"/>
              </a:rPr>
              <a:t>"Elapsed ASM time: " &lt;&lt; long(</a:t>
            </a:r>
            <a:r>
              <a:rPr lang="en-US" b="1" dirty="0" err="1">
                <a:latin typeface="Courier New" pitchFamily="49" charset="0"/>
                <a:cs typeface="Courier New" pitchFamily="49" charset="0"/>
              </a:rPr>
              <a:t>endTime</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startTime</a:t>
            </a:r>
            <a:r>
              <a:rPr lang="en-US" b="1" dirty="0">
                <a:latin typeface="Courier New" pitchFamily="49" charset="0"/>
                <a:cs typeface="Courier New" pitchFamily="49" charset="0"/>
              </a:rPr>
              <a:t>)</a:t>
            </a:r>
          </a:p>
          <a:p>
            <a:pPr lvl="1"/>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&lt;&lt; </a:t>
            </a:r>
            <a:r>
              <a:rPr lang="en-US" b="1" dirty="0">
                <a:latin typeface="Courier New" pitchFamily="49" charset="0"/>
                <a:cs typeface="Courier New" pitchFamily="49" charset="0"/>
              </a:rPr>
              <a:t>" seconds. Found = " &lt;&lt; found &lt;&lt; </a:t>
            </a:r>
            <a:r>
              <a:rPr lang="en-US" b="1" dirty="0" err="1">
                <a:latin typeface="Courier New" pitchFamily="49" charset="0"/>
                <a:cs typeface="Courier New" pitchFamily="49" charset="0"/>
              </a:rPr>
              <a:t>endl</a:t>
            </a:r>
            <a:r>
              <a:rPr lang="en-US" b="1" dirty="0">
                <a:latin typeface="Courier New" pitchFamily="49" charset="0"/>
                <a:cs typeface="Courier New" pitchFamily="49" charset="0"/>
              </a:rPr>
              <a:t>;</a:t>
            </a:r>
          </a:p>
          <a:p>
            <a:endParaRPr lang="en-US" sz="2000" b="1" dirty="0" smtClean="0">
              <a:latin typeface="Courier New" pitchFamily="49" charset="0"/>
              <a:cs typeface="Courier New" pitchFamily="49" charset="0"/>
            </a:endParaRPr>
          </a:p>
          <a:p>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xmlns="" val="2110348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Creating the FindArray Project</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47788" y="1800225"/>
            <a:ext cx="6448425" cy="3257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83672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00400"/>
            <a:ext cx="8229600" cy="3276600"/>
          </a:xfrm>
        </p:spPr>
        <p:txBody>
          <a:bodyPr>
            <a:normAutofit/>
          </a:bodyPr>
          <a:lstStyle/>
          <a:p>
            <a:pPr marL="0" indent="0" algn="ctr">
              <a:buNone/>
            </a:pPr>
            <a:r>
              <a:rPr lang="en-US" sz="4400" dirty="0" smtClean="0"/>
              <a:t>Let’s Enjoy Assembly in C/C++</a:t>
            </a:r>
            <a:endParaRPr lang="en-US" sz="4400" dirty="0"/>
          </a:p>
        </p:txBody>
      </p:sp>
    </p:spTree>
    <p:extLst>
      <p:ext uri="{BB962C8B-B14F-4D97-AF65-F5344CB8AC3E}">
        <p14:creationId xmlns:p14="http://schemas.microsoft.com/office/powerpoint/2010/main" xmlns="" val="1040857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spcBef>
                <a:spcPts val="2000"/>
              </a:spcBef>
            </a:pPr>
            <a:r>
              <a:rPr lang="en-US" sz="2800" dirty="0"/>
              <a:t>Function Call Overhead</a:t>
            </a:r>
          </a:p>
          <a:p>
            <a:pPr>
              <a:spcBef>
                <a:spcPts val="2000"/>
              </a:spcBef>
            </a:pPr>
            <a:r>
              <a:rPr lang="en-US" sz="2800" dirty="0"/>
              <a:t>Linking to Visual C++ Programs</a:t>
            </a:r>
          </a:p>
          <a:p>
            <a:pPr lvl="1">
              <a:spcBef>
                <a:spcPts val="2000"/>
              </a:spcBef>
            </a:pPr>
            <a:r>
              <a:rPr lang="en-US" sz="2400" dirty="0"/>
              <a:t>Linking to Visual C++</a:t>
            </a:r>
          </a:p>
          <a:p>
            <a:pPr>
              <a:spcBef>
                <a:spcPts val="2000"/>
              </a:spcBef>
            </a:pPr>
            <a:r>
              <a:rPr lang="en-US" sz="2800" dirty="0"/>
              <a:t>Optimizing Your Code</a:t>
            </a:r>
          </a:p>
          <a:p>
            <a:pPr lvl="1">
              <a:spcBef>
                <a:spcPts val="2000"/>
              </a:spcBef>
            </a:pPr>
            <a:r>
              <a:rPr lang="en-US" sz="2400" dirty="0"/>
              <a:t>Loop Optimization Example</a:t>
            </a:r>
          </a:p>
          <a:p>
            <a:pPr lvl="1">
              <a:spcBef>
                <a:spcPts val="2000"/>
              </a:spcBef>
            </a:pPr>
            <a:r>
              <a:rPr lang="en-US" sz="2400" b="1" dirty="0" err="1">
                <a:latin typeface="Courier New"/>
                <a:cs typeface="Courier New"/>
              </a:rPr>
              <a:t>FindArray</a:t>
            </a:r>
            <a:r>
              <a:rPr lang="en-US" sz="2400" dirty="0"/>
              <a:t> Example</a:t>
            </a:r>
          </a:p>
          <a:p>
            <a:pPr lvl="1">
              <a:spcBef>
                <a:spcPts val="2000"/>
              </a:spcBef>
            </a:pPr>
            <a:r>
              <a:rPr lang="en-US" sz="2400" dirty="0"/>
              <a:t>Creating the </a:t>
            </a:r>
            <a:r>
              <a:rPr lang="en-US" sz="2400" b="1" dirty="0" err="1">
                <a:latin typeface="Courier New"/>
                <a:cs typeface="Courier New"/>
              </a:rPr>
              <a:t>FindArray</a:t>
            </a:r>
            <a:r>
              <a:rPr lang="en-US" sz="2400" dirty="0"/>
              <a:t> </a:t>
            </a:r>
            <a:r>
              <a:rPr lang="en-US" sz="2400" dirty="0" smtClean="0"/>
              <a:t>Project</a:t>
            </a:r>
            <a:endParaRPr lang="en-US" sz="2400" dirty="0"/>
          </a:p>
        </p:txBody>
      </p:sp>
    </p:spTree>
    <p:extLst>
      <p:ext uri="{BB962C8B-B14F-4D97-AF65-F5344CB8AC3E}">
        <p14:creationId xmlns:p14="http://schemas.microsoft.com/office/powerpoint/2010/main" xmlns="" val="3638595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13</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rgbClr val="0000FF"/>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30: </a:t>
            </a:r>
            <a:r>
              <a:rPr lang="en-US" dirty="0"/>
              <a:t>Review</a:t>
            </a:r>
          </a:p>
        </p:txBody>
      </p:sp>
      <p:sp>
        <p:nvSpPr>
          <p:cNvPr id="3" name="Content Placeholder 2"/>
          <p:cNvSpPr>
            <a:spLocks noGrp="1"/>
          </p:cNvSpPr>
          <p:nvPr>
            <p:ph idx="1"/>
          </p:nvPr>
        </p:nvSpPr>
        <p:spPr>
          <a:xfrm>
            <a:off x="685800" y="1066800"/>
            <a:ext cx="7924800" cy="5638800"/>
          </a:xfrm>
        </p:spPr>
        <p:txBody>
          <a:bodyPr>
            <a:noAutofit/>
          </a:bodyPr>
          <a:lstStyle/>
          <a:p>
            <a:pPr>
              <a:spcBef>
                <a:spcPts val="1000"/>
              </a:spcBef>
            </a:pPr>
            <a:r>
              <a:rPr lang="en-US" dirty="0" smtClean="0">
                <a:solidFill>
                  <a:srgbClr val="0000FF"/>
                </a:solidFill>
              </a:rPr>
              <a:t>Calling Convention:</a:t>
            </a:r>
          </a:p>
          <a:p>
            <a:pPr lvl="2">
              <a:spcBef>
                <a:spcPts val="1000"/>
              </a:spcBef>
            </a:pPr>
            <a:r>
              <a:rPr lang="en-US" dirty="0"/>
              <a:t>Refers to the low-level details about how procedures are </a:t>
            </a:r>
            <a:r>
              <a:rPr lang="en-US" dirty="0" smtClean="0"/>
              <a:t>called</a:t>
            </a:r>
          </a:p>
          <a:p>
            <a:pPr lvl="2">
              <a:spcBef>
                <a:spcPts val="1500"/>
              </a:spcBef>
            </a:pPr>
            <a:r>
              <a:rPr lang="en-US" dirty="0" smtClean="0"/>
              <a:t>Registers </a:t>
            </a:r>
            <a:r>
              <a:rPr lang="en-US" dirty="0"/>
              <a:t>that must be preserved by procedures.</a:t>
            </a:r>
          </a:p>
          <a:p>
            <a:pPr lvl="2">
              <a:spcBef>
                <a:spcPts val="1500"/>
              </a:spcBef>
            </a:pPr>
            <a:r>
              <a:rPr lang="en-US" dirty="0" smtClean="0"/>
              <a:t>How </a:t>
            </a:r>
            <a:r>
              <a:rPr lang="en-US" dirty="0"/>
              <a:t>arguments are passed to </a:t>
            </a:r>
            <a:r>
              <a:rPr lang="en-US" dirty="0" smtClean="0"/>
              <a:t>procedures?</a:t>
            </a:r>
            <a:endParaRPr lang="en-US" dirty="0"/>
          </a:p>
          <a:p>
            <a:pPr lvl="2">
              <a:spcBef>
                <a:spcPts val="1500"/>
              </a:spcBef>
            </a:pPr>
            <a:r>
              <a:rPr lang="en-US" dirty="0" smtClean="0"/>
              <a:t>The </a:t>
            </a:r>
            <a:r>
              <a:rPr lang="en-US" dirty="0"/>
              <a:t>order in which arguments are passed by calling programs to procedures.</a:t>
            </a:r>
          </a:p>
          <a:p>
            <a:pPr lvl="2">
              <a:spcBef>
                <a:spcPts val="1500"/>
              </a:spcBef>
            </a:pPr>
            <a:r>
              <a:rPr lang="en-US" dirty="0" smtClean="0"/>
              <a:t>Whether </a:t>
            </a:r>
            <a:r>
              <a:rPr lang="en-US" dirty="0"/>
              <a:t>arguments are passed by value or by reference.</a:t>
            </a:r>
          </a:p>
          <a:p>
            <a:pPr lvl="2">
              <a:spcBef>
                <a:spcPts val="1500"/>
              </a:spcBef>
            </a:pPr>
            <a:r>
              <a:rPr lang="en-US" dirty="0" smtClean="0"/>
              <a:t>How </a:t>
            </a:r>
            <a:r>
              <a:rPr lang="en-US" dirty="0"/>
              <a:t>the stack pointer is restored after a procedure </a:t>
            </a:r>
            <a:r>
              <a:rPr lang="en-US" dirty="0" smtClean="0"/>
              <a:t>call?</a:t>
            </a:r>
            <a:endParaRPr lang="en-US" dirty="0"/>
          </a:p>
          <a:p>
            <a:pPr lvl="2">
              <a:spcBef>
                <a:spcPts val="1500"/>
              </a:spcBef>
            </a:pPr>
            <a:r>
              <a:rPr lang="en-US" dirty="0" smtClean="0"/>
              <a:t>How </a:t>
            </a:r>
            <a:r>
              <a:rPr lang="en-US" dirty="0"/>
              <a:t>functions return </a:t>
            </a:r>
            <a:r>
              <a:rPr lang="en-US" dirty="0" smtClean="0"/>
              <a:t>values?</a:t>
            </a:r>
            <a:endParaRPr lang="en-US" dirty="0"/>
          </a:p>
          <a:p>
            <a:pPr>
              <a:spcBef>
                <a:spcPts val="1000"/>
              </a:spcBef>
            </a:pPr>
            <a:endParaRPr lang="en-US" dirty="0" smtClean="0">
              <a:solidFill>
                <a:srgbClr val="0000FF"/>
              </a:solidFill>
            </a:endParaRPr>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1804910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30: </a:t>
            </a:r>
            <a:r>
              <a:rPr lang="en-US" dirty="0"/>
              <a:t>Review</a:t>
            </a:r>
          </a:p>
        </p:txBody>
      </p:sp>
      <p:sp>
        <p:nvSpPr>
          <p:cNvPr id="3" name="Content Placeholder 2"/>
          <p:cNvSpPr>
            <a:spLocks noGrp="1"/>
          </p:cNvSpPr>
          <p:nvPr>
            <p:ph idx="1"/>
          </p:nvPr>
        </p:nvSpPr>
        <p:spPr>
          <a:xfrm>
            <a:off x="685800" y="1066800"/>
            <a:ext cx="7924800" cy="5638800"/>
          </a:xfrm>
        </p:spPr>
        <p:txBody>
          <a:bodyPr>
            <a:noAutofit/>
          </a:bodyPr>
          <a:lstStyle/>
          <a:p>
            <a:pPr>
              <a:spcBef>
                <a:spcPts val="1000"/>
              </a:spcBef>
            </a:pPr>
            <a:r>
              <a:rPr lang="en-US" dirty="0" smtClean="0">
                <a:solidFill>
                  <a:srgbClr val="0000FF"/>
                </a:solidFill>
              </a:rPr>
              <a:t>.MODEL Directive</a:t>
            </a:r>
          </a:p>
          <a:p>
            <a:pPr lvl="1">
              <a:spcBef>
                <a:spcPts val="1000"/>
              </a:spcBef>
            </a:pPr>
            <a:r>
              <a:rPr lang="en-US" dirty="0" err="1" smtClean="0"/>
              <a:t>stdcall</a:t>
            </a:r>
            <a:r>
              <a:rPr lang="en-US" dirty="0" smtClean="0"/>
              <a:t>	</a:t>
            </a:r>
            <a:endParaRPr lang="en-US" dirty="0"/>
          </a:p>
          <a:p>
            <a:pPr lvl="2">
              <a:spcBef>
                <a:spcPts val="1000"/>
              </a:spcBef>
            </a:pPr>
            <a:r>
              <a:rPr lang="en-US" b="1" dirty="0" err="1">
                <a:latin typeface="Courier New" pitchFamily="49" charset="0"/>
                <a:cs typeface="Courier New" pitchFamily="49" charset="0"/>
              </a:rPr>
              <a:t>AddTwo</a:t>
            </a:r>
            <a:r>
              <a:rPr lang="en-US" b="1" dirty="0">
                <a:latin typeface="Courier New" pitchFamily="49" charset="0"/>
                <a:cs typeface="Courier New" pitchFamily="49" charset="0"/>
              </a:rPr>
              <a:t>(5, 6</a:t>
            </a:r>
            <a:r>
              <a:rPr lang="en-US" b="1" dirty="0" smtClean="0">
                <a:latin typeface="Courier New" pitchFamily="49" charset="0"/>
                <a:cs typeface="Courier New" pitchFamily="49" charset="0"/>
              </a:rPr>
              <a:t>)</a:t>
            </a:r>
            <a:r>
              <a:rPr lang="en-US" b="1" dirty="0" smtClean="0">
                <a:latin typeface="Courier New" pitchFamily="49" charset="0"/>
                <a:cs typeface="Courier New" pitchFamily="49" charset="0"/>
                <a:sym typeface="Wingdings"/>
              </a:rPr>
              <a:t> last to 1</a:t>
            </a:r>
            <a:r>
              <a:rPr lang="en-US" b="1" baseline="30000" dirty="0" smtClean="0">
                <a:latin typeface="Courier New" pitchFamily="49" charset="0"/>
                <a:cs typeface="Courier New" pitchFamily="49" charset="0"/>
                <a:sym typeface="Wingdings"/>
              </a:rPr>
              <a:t>st</a:t>
            </a:r>
            <a:r>
              <a:rPr lang="en-US" b="1" dirty="0" smtClean="0">
                <a:latin typeface="Courier New" pitchFamily="49" charset="0"/>
                <a:cs typeface="Courier New" pitchFamily="49" charset="0"/>
                <a:sym typeface="Wingdings"/>
              </a:rPr>
              <a:t>.</a:t>
            </a:r>
          </a:p>
          <a:p>
            <a:pPr marL="1771650" lvl="1" indent="0">
              <a:buNone/>
            </a:pPr>
            <a:r>
              <a:rPr lang="en-US" sz="1800" b="1" dirty="0">
                <a:latin typeface="Courier New" pitchFamily="49" charset="0"/>
                <a:cs typeface="Courier New" pitchFamily="49" charset="0"/>
              </a:rPr>
              <a:t>push 6</a:t>
            </a:r>
          </a:p>
          <a:p>
            <a:pPr marL="1771650" lvl="1" indent="0">
              <a:buNone/>
            </a:pPr>
            <a:r>
              <a:rPr lang="en-US" sz="1800" b="1" dirty="0">
                <a:latin typeface="Courier New" pitchFamily="49" charset="0"/>
                <a:cs typeface="Courier New" pitchFamily="49" charset="0"/>
              </a:rPr>
              <a:t>push 5</a:t>
            </a:r>
          </a:p>
          <a:p>
            <a:pPr marL="1771650" lvl="1" indent="0">
              <a:buNone/>
            </a:pPr>
            <a:r>
              <a:rPr lang="en-US" sz="1800" b="1" dirty="0">
                <a:latin typeface="Courier New" pitchFamily="49" charset="0"/>
                <a:cs typeface="Courier New" pitchFamily="49" charset="0"/>
              </a:rPr>
              <a:t>call </a:t>
            </a:r>
            <a:r>
              <a:rPr lang="en-US" sz="1800" b="1" dirty="0" err="1" smtClean="0">
                <a:latin typeface="Courier New" pitchFamily="49" charset="0"/>
                <a:cs typeface="Courier New" pitchFamily="49" charset="0"/>
              </a:rPr>
              <a:t>AddTwo</a:t>
            </a:r>
            <a:endParaRPr lang="en-US" sz="1800" b="1" dirty="0" smtClean="0">
              <a:latin typeface="Courier New" pitchFamily="49" charset="0"/>
              <a:cs typeface="Courier New" pitchFamily="49" charset="0"/>
            </a:endParaRPr>
          </a:p>
          <a:p>
            <a:pPr marL="1077913" lvl="2" indent="-173038" defTabSz="-77788"/>
            <a:r>
              <a:rPr lang="en-US" sz="1600" dirty="0"/>
              <a:t> </a:t>
            </a:r>
            <a:r>
              <a:rPr lang="en-US" sz="1600" dirty="0" smtClean="0"/>
              <a:t>Saves EBP, ESP and access parameters using EBP.</a:t>
            </a:r>
            <a:endParaRPr lang="en-US" sz="1600" dirty="0"/>
          </a:p>
          <a:p>
            <a:pPr lvl="2">
              <a:spcBef>
                <a:spcPts val="1000"/>
              </a:spcBef>
            </a:pPr>
            <a:r>
              <a:rPr lang="en-US" b="1" dirty="0">
                <a:latin typeface="Courier New" pitchFamily="49" charset="0"/>
                <a:cs typeface="Courier New" pitchFamily="49" charset="0"/>
              </a:rPr>
              <a:t>ret 8             ; clean up the stack</a:t>
            </a:r>
          </a:p>
          <a:p>
            <a:pPr lvl="2">
              <a:spcBef>
                <a:spcPts val="1000"/>
              </a:spcBef>
            </a:pPr>
            <a:r>
              <a:rPr lang="en-US" b="1" dirty="0"/>
              <a:t>_</a:t>
            </a:r>
            <a:r>
              <a:rPr lang="en-US" i="1" dirty="0" err="1"/>
              <a:t>name</a:t>
            </a:r>
            <a:r>
              <a:rPr lang="en-US" dirty="0" err="1"/>
              <a:t>@</a:t>
            </a:r>
            <a:r>
              <a:rPr lang="en-US" b="1" i="1" dirty="0" err="1"/>
              <a:t>nn</a:t>
            </a:r>
            <a:endParaRPr lang="en-US" b="1" i="1" dirty="0"/>
          </a:p>
          <a:p>
            <a:pPr lvl="1">
              <a:spcBef>
                <a:spcPts val="1000"/>
              </a:spcBef>
            </a:pPr>
            <a:r>
              <a:rPr lang="en-US" dirty="0"/>
              <a:t>C </a:t>
            </a:r>
            <a:r>
              <a:rPr lang="en-US" dirty="0" err="1"/>
              <a:t>specifier</a:t>
            </a:r>
            <a:r>
              <a:rPr lang="en-US" dirty="0"/>
              <a:t>:</a:t>
            </a:r>
          </a:p>
          <a:p>
            <a:pPr marL="1711325" indent="0">
              <a:buNone/>
            </a:pPr>
            <a:r>
              <a:rPr lang="en-US" sz="1800" b="1" dirty="0">
                <a:latin typeface="Courier New" pitchFamily="49" charset="0"/>
                <a:cs typeface="Courier New" pitchFamily="49" charset="0"/>
              </a:rPr>
              <a:t>push 6		; Second Argument</a:t>
            </a:r>
          </a:p>
          <a:p>
            <a:pPr marL="1711325" indent="0">
              <a:buNone/>
            </a:pPr>
            <a:r>
              <a:rPr lang="en-US" sz="1800" b="1" dirty="0">
                <a:latin typeface="Courier New" pitchFamily="49" charset="0"/>
                <a:cs typeface="Courier New" pitchFamily="49" charset="0"/>
              </a:rPr>
              <a:t>push 5		; First Argument</a:t>
            </a:r>
          </a:p>
          <a:p>
            <a:pPr marL="1711325" indent="0">
              <a:buNone/>
            </a:pPr>
            <a:r>
              <a:rPr lang="en-US" sz="1800" b="1" dirty="0">
                <a:latin typeface="Courier New" pitchFamily="49" charset="0"/>
                <a:cs typeface="Courier New" pitchFamily="49" charset="0"/>
              </a:rPr>
              <a:t>call </a:t>
            </a:r>
            <a:r>
              <a:rPr lang="en-US" sz="1800" b="1" dirty="0" err="1">
                <a:latin typeface="Courier New" pitchFamily="49" charset="0"/>
                <a:cs typeface="Courier New" pitchFamily="49" charset="0"/>
              </a:rPr>
              <a:t>AddTwo</a:t>
            </a:r>
            <a:endParaRPr lang="en-US" sz="1800" b="1" dirty="0">
              <a:latin typeface="Courier New" pitchFamily="49" charset="0"/>
              <a:cs typeface="Courier New" pitchFamily="49" charset="0"/>
            </a:endParaRPr>
          </a:p>
          <a:p>
            <a:pPr marL="1711325" indent="0">
              <a:buNone/>
            </a:pPr>
            <a:r>
              <a:rPr lang="en-US" sz="1800" b="1" dirty="0">
                <a:solidFill>
                  <a:srgbClr val="0000FF"/>
                </a:solidFill>
                <a:latin typeface="Courier New" pitchFamily="49" charset="0"/>
                <a:cs typeface="Courier New" pitchFamily="49" charset="0"/>
              </a:rPr>
              <a:t>add esp,8     ; clean up the stack</a:t>
            </a:r>
          </a:p>
          <a:p>
            <a:pPr lvl="2">
              <a:spcBef>
                <a:spcPts val="1000"/>
              </a:spcBef>
            </a:pPr>
            <a:r>
              <a:rPr lang="en-US" b="1" dirty="0" smtClean="0">
                <a:latin typeface="Courier New" pitchFamily="49" charset="0"/>
                <a:cs typeface="Courier New" pitchFamily="49" charset="0"/>
              </a:rPr>
              <a:t>_</a:t>
            </a:r>
            <a:r>
              <a:rPr lang="en-US" b="1" dirty="0" err="1" smtClean="0">
                <a:latin typeface="Courier New" pitchFamily="49" charset="0"/>
                <a:cs typeface="Courier New" pitchFamily="49" charset="0"/>
              </a:rPr>
              <a:t>AddTwo</a:t>
            </a:r>
            <a:endParaRPr lang="en-US" b="1" dirty="0">
              <a:latin typeface="Courier New" pitchFamily="49" charset="0"/>
              <a:cs typeface="Courier New" pitchFamily="49" charset="0"/>
            </a:endParaRPr>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70898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a:t>
            </a:r>
            <a:r>
              <a:rPr lang="en-US" dirty="0" smtClean="0"/>
              <a:t>30: </a:t>
            </a:r>
            <a:r>
              <a:rPr lang="en-US" dirty="0"/>
              <a:t>Review</a:t>
            </a:r>
          </a:p>
        </p:txBody>
      </p:sp>
      <p:sp>
        <p:nvSpPr>
          <p:cNvPr id="3" name="Content Placeholder 2"/>
          <p:cNvSpPr>
            <a:spLocks noGrp="1"/>
          </p:cNvSpPr>
          <p:nvPr>
            <p:ph idx="1"/>
          </p:nvPr>
        </p:nvSpPr>
        <p:spPr>
          <a:xfrm>
            <a:off x="685800" y="1066800"/>
            <a:ext cx="7924800" cy="5638800"/>
          </a:xfrm>
        </p:spPr>
        <p:txBody>
          <a:bodyPr>
            <a:noAutofit/>
          </a:bodyPr>
          <a:lstStyle/>
          <a:p>
            <a:pPr>
              <a:spcBef>
                <a:spcPts val="1000"/>
              </a:spcBef>
            </a:pPr>
            <a:r>
              <a:rPr lang="en-US" dirty="0"/>
              <a:t>_</a:t>
            </a:r>
            <a:r>
              <a:rPr lang="en-US" dirty="0" err="1"/>
              <a:t>asm</a:t>
            </a:r>
            <a:r>
              <a:rPr lang="en-US" dirty="0"/>
              <a:t> Directive in Microsoft Visual C++</a:t>
            </a:r>
            <a:r>
              <a:rPr lang="en-US" dirty="0" err="1" smtClean="0"/>
              <a:t>stdcall</a:t>
            </a:r>
            <a:r>
              <a:rPr lang="en-US" dirty="0" smtClean="0"/>
              <a:t>	</a:t>
            </a:r>
            <a:endParaRPr lang="en-US" dirty="0"/>
          </a:p>
          <a:p>
            <a:pPr lvl="1">
              <a:spcBef>
                <a:spcPts val="2000"/>
              </a:spcBef>
            </a:pPr>
            <a:r>
              <a:rPr lang="en-US" dirty="0"/>
              <a:t>Syntax:</a:t>
            </a:r>
          </a:p>
        </p:txBody>
      </p:sp>
      <p:sp>
        <p:nvSpPr>
          <p:cNvPr id="4" name="Text Box 4"/>
          <p:cNvSpPr txBox="1">
            <a:spLocks noChangeArrowheads="1"/>
          </p:cNvSpPr>
          <p:nvPr/>
        </p:nvSpPr>
        <p:spPr bwMode="auto">
          <a:xfrm>
            <a:off x="2743200" y="2057400"/>
            <a:ext cx="3505200" cy="2797689"/>
          </a:xfrm>
          <a:prstGeom prst="rect">
            <a:avLst/>
          </a:prstGeom>
          <a:solidFill>
            <a:schemeClr val="bg1"/>
          </a:solidFill>
          <a:ln w="9525">
            <a:solidFill>
              <a:srgbClr val="000000"/>
            </a:solidFill>
            <a:miter lim="800000"/>
            <a:headEnd/>
            <a:tailEnd/>
          </a:ln>
          <a:effectLst/>
        </p:spPr>
        <p:txBody>
          <a:bodyPr wrap="square" tIns="137160" bIns="137160">
            <a:spAutoFit/>
          </a:bodyPr>
          <a:lstStyle>
            <a:lvl1pPr>
              <a:tabLst>
                <a:tab pos="457200" algn="l"/>
                <a:tab pos="3944938" algn="l"/>
              </a:tabLst>
              <a:defRPr sz="2400">
                <a:solidFill>
                  <a:schemeClr val="tx1"/>
                </a:solidFill>
                <a:latin typeface="Times New Roman" charset="0"/>
              </a:defRPr>
            </a:lvl1pPr>
            <a:lvl2pPr>
              <a:tabLst>
                <a:tab pos="457200" algn="l"/>
                <a:tab pos="3944938" algn="l"/>
              </a:tabLst>
              <a:defRPr sz="2400">
                <a:solidFill>
                  <a:schemeClr val="tx1"/>
                </a:solidFill>
                <a:latin typeface="Times New Roman" charset="0"/>
              </a:defRPr>
            </a:lvl2pPr>
            <a:lvl3pPr>
              <a:tabLst>
                <a:tab pos="457200" algn="l"/>
                <a:tab pos="3944938" algn="l"/>
              </a:tabLst>
              <a:defRPr sz="2400">
                <a:solidFill>
                  <a:schemeClr val="tx1"/>
                </a:solidFill>
                <a:latin typeface="Times New Roman" charset="0"/>
              </a:defRPr>
            </a:lvl3pPr>
            <a:lvl4pPr>
              <a:tabLst>
                <a:tab pos="457200" algn="l"/>
                <a:tab pos="3944938" algn="l"/>
              </a:tabLst>
              <a:defRPr sz="2400">
                <a:solidFill>
                  <a:schemeClr val="tx1"/>
                </a:solidFill>
                <a:latin typeface="Times New Roman" charset="0"/>
              </a:defRPr>
            </a:lvl4pPr>
            <a:lvl5pPr>
              <a:tabLst>
                <a:tab pos="457200" algn="l"/>
                <a:tab pos="3944938" algn="l"/>
              </a:tabLst>
              <a:defRPr sz="2400">
                <a:solidFill>
                  <a:schemeClr val="tx1"/>
                </a:solidFill>
                <a:latin typeface="Times New Roman" charset="0"/>
              </a:defRPr>
            </a:lvl5pPr>
            <a:lvl6pPr fontAlgn="base">
              <a:spcBef>
                <a:spcPct val="0"/>
              </a:spcBef>
              <a:spcAft>
                <a:spcPct val="0"/>
              </a:spcAft>
              <a:tabLst>
                <a:tab pos="457200" algn="l"/>
                <a:tab pos="3944938" algn="l"/>
              </a:tabLst>
              <a:defRPr sz="2400">
                <a:solidFill>
                  <a:schemeClr val="tx1"/>
                </a:solidFill>
                <a:latin typeface="Times New Roman" charset="0"/>
              </a:defRPr>
            </a:lvl6pPr>
            <a:lvl7pPr fontAlgn="base">
              <a:spcBef>
                <a:spcPct val="0"/>
              </a:spcBef>
              <a:spcAft>
                <a:spcPct val="0"/>
              </a:spcAft>
              <a:tabLst>
                <a:tab pos="457200" algn="l"/>
                <a:tab pos="3944938" algn="l"/>
              </a:tabLst>
              <a:defRPr sz="2400">
                <a:solidFill>
                  <a:schemeClr val="tx1"/>
                </a:solidFill>
                <a:latin typeface="Times New Roman" charset="0"/>
              </a:defRPr>
            </a:lvl7pPr>
            <a:lvl8pPr fontAlgn="base">
              <a:spcBef>
                <a:spcPct val="0"/>
              </a:spcBef>
              <a:spcAft>
                <a:spcPct val="0"/>
              </a:spcAft>
              <a:tabLst>
                <a:tab pos="457200" algn="l"/>
                <a:tab pos="3944938" algn="l"/>
              </a:tabLst>
              <a:defRPr sz="2400">
                <a:solidFill>
                  <a:schemeClr val="tx1"/>
                </a:solidFill>
                <a:latin typeface="Times New Roman" charset="0"/>
              </a:defRPr>
            </a:lvl8pPr>
            <a:lvl9pPr fontAlgn="base">
              <a:spcBef>
                <a:spcPct val="0"/>
              </a:spcBef>
              <a:spcAft>
                <a:spcPct val="0"/>
              </a:spcAft>
              <a:tabLst>
                <a:tab pos="457200" algn="l"/>
                <a:tab pos="3944938" algn="l"/>
              </a:tabLst>
              <a:defRPr sz="2400">
                <a:solidFill>
                  <a:schemeClr val="tx1"/>
                </a:solidFill>
                <a:latin typeface="Times New Roman" charset="0"/>
              </a:defRPr>
            </a:lvl9pPr>
          </a:lstStyle>
          <a:p>
            <a:pPr>
              <a:lnSpc>
                <a:spcPct val="70000"/>
              </a:lnSpc>
              <a:spcBef>
                <a:spcPct val="50000"/>
              </a:spcBef>
            </a:pPr>
            <a:r>
              <a:rPr lang="en-US" sz="1800" b="1" dirty="0">
                <a:latin typeface="Courier New" pitchFamily="49" charset="0"/>
              </a:rPr>
              <a:t>__</a:t>
            </a:r>
            <a:r>
              <a:rPr lang="en-US" sz="1800" b="1" dirty="0" err="1">
                <a:latin typeface="Courier New" pitchFamily="49" charset="0"/>
              </a:rPr>
              <a:t>asm</a:t>
            </a:r>
            <a:r>
              <a:rPr lang="en-US" sz="1800" b="1" dirty="0">
                <a:latin typeface="Courier New" pitchFamily="49" charset="0"/>
              </a:rPr>
              <a:t>  </a:t>
            </a:r>
            <a:r>
              <a:rPr lang="en-US" sz="1800" b="1" i="1" dirty="0">
                <a:latin typeface="Courier New" pitchFamily="49" charset="0"/>
              </a:rPr>
              <a:t>statement</a:t>
            </a:r>
          </a:p>
          <a:p>
            <a:pPr>
              <a:lnSpc>
                <a:spcPct val="70000"/>
              </a:lnSpc>
              <a:spcBef>
                <a:spcPct val="50000"/>
              </a:spcBef>
            </a:pPr>
            <a:endParaRPr lang="en-US" sz="1800" b="1" dirty="0">
              <a:latin typeface="Courier New" pitchFamily="49" charset="0"/>
            </a:endParaRPr>
          </a:p>
          <a:p>
            <a:pPr>
              <a:lnSpc>
                <a:spcPct val="70000"/>
              </a:lnSpc>
              <a:spcBef>
                <a:spcPct val="50000"/>
              </a:spcBef>
            </a:pPr>
            <a:r>
              <a:rPr lang="en-US" sz="1800" b="1" dirty="0">
                <a:latin typeface="Courier New" pitchFamily="49" charset="0"/>
              </a:rPr>
              <a:t>__</a:t>
            </a:r>
            <a:r>
              <a:rPr lang="en-US" sz="1800" b="1" dirty="0" err="1">
                <a:latin typeface="Courier New" pitchFamily="49" charset="0"/>
              </a:rPr>
              <a:t>asm</a:t>
            </a:r>
            <a:r>
              <a:rPr lang="en-US" sz="1800" b="1" dirty="0">
                <a:latin typeface="Courier New" pitchFamily="49" charset="0"/>
              </a:rPr>
              <a:t> {</a:t>
            </a:r>
          </a:p>
          <a:p>
            <a:pPr lvl="1">
              <a:lnSpc>
                <a:spcPct val="70000"/>
              </a:lnSpc>
              <a:spcBef>
                <a:spcPct val="50000"/>
              </a:spcBef>
            </a:pPr>
            <a:r>
              <a:rPr lang="en-US" sz="1800" b="1" dirty="0">
                <a:latin typeface="Courier New" pitchFamily="49" charset="0"/>
              </a:rPr>
              <a:t>  </a:t>
            </a:r>
            <a:r>
              <a:rPr lang="en-US" sz="1800" b="1" i="1" dirty="0">
                <a:latin typeface="Courier New" pitchFamily="49" charset="0"/>
              </a:rPr>
              <a:t>statement-1</a:t>
            </a:r>
          </a:p>
          <a:p>
            <a:pPr lvl="1">
              <a:lnSpc>
                <a:spcPct val="70000"/>
              </a:lnSpc>
              <a:spcBef>
                <a:spcPct val="50000"/>
              </a:spcBef>
            </a:pPr>
            <a:r>
              <a:rPr lang="en-US" sz="1800" b="1" i="1" dirty="0">
                <a:latin typeface="Courier New" pitchFamily="49" charset="0"/>
              </a:rPr>
              <a:t>  statement-2</a:t>
            </a:r>
          </a:p>
          <a:p>
            <a:pPr lvl="1">
              <a:lnSpc>
                <a:spcPct val="70000"/>
              </a:lnSpc>
              <a:spcBef>
                <a:spcPct val="50000"/>
              </a:spcBef>
            </a:pPr>
            <a:r>
              <a:rPr lang="en-US" sz="1800" b="1" i="1" dirty="0">
                <a:latin typeface="Courier New" pitchFamily="49" charset="0"/>
              </a:rPr>
              <a:t>  ...</a:t>
            </a:r>
          </a:p>
          <a:p>
            <a:pPr lvl="1">
              <a:lnSpc>
                <a:spcPct val="70000"/>
              </a:lnSpc>
              <a:spcBef>
                <a:spcPct val="50000"/>
              </a:spcBef>
            </a:pPr>
            <a:r>
              <a:rPr lang="en-US" sz="1800" b="1" i="1" dirty="0">
                <a:latin typeface="Courier New" pitchFamily="49" charset="0"/>
              </a:rPr>
              <a:t>  statement-n</a:t>
            </a:r>
          </a:p>
          <a:p>
            <a:pPr>
              <a:lnSpc>
                <a:spcPct val="70000"/>
              </a:lnSpc>
              <a:spcBef>
                <a:spcPct val="50000"/>
              </a:spcBef>
            </a:pPr>
            <a:r>
              <a:rPr lang="en-US" sz="1800" b="1" dirty="0">
                <a:latin typeface="Courier New" pitchFamily="49" charset="0"/>
              </a:rPr>
              <a:t>}</a:t>
            </a:r>
          </a:p>
        </p:txBody>
      </p:sp>
      <p:sp>
        <p:nvSpPr>
          <p:cNvPr id="5"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2259108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1447800"/>
            <a:ext cx="8229600" cy="4648200"/>
          </a:xfrm>
        </p:spPr>
        <p:txBody>
          <a:bodyPr>
            <a:normAutofit/>
          </a:bodyPr>
          <a:lstStyle/>
          <a:p>
            <a:pPr>
              <a:spcBef>
                <a:spcPts val="2000"/>
              </a:spcBef>
            </a:pPr>
            <a:r>
              <a:rPr lang="en-US" sz="2800" dirty="0" smtClean="0"/>
              <a:t>Function Call Overhead</a:t>
            </a:r>
          </a:p>
          <a:p>
            <a:pPr>
              <a:spcBef>
                <a:spcPts val="2000"/>
              </a:spcBef>
            </a:pPr>
            <a:r>
              <a:rPr lang="en-US" sz="2800" dirty="0" smtClean="0"/>
              <a:t>Linking </a:t>
            </a:r>
            <a:r>
              <a:rPr lang="en-US" sz="2800" dirty="0"/>
              <a:t>to </a:t>
            </a:r>
            <a:r>
              <a:rPr lang="en-US" sz="2800" dirty="0" smtClean="0"/>
              <a:t>Visual C</a:t>
            </a:r>
            <a:r>
              <a:rPr lang="en-US" sz="2800" dirty="0"/>
              <a:t>++ Programs</a:t>
            </a:r>
          </a:p>
          <a:p>
            <a:pPr lvl="1">
              <a:spcBef>
                <a:spcPts val="2000"/>
              </a:spcBef>
            </a:pPr>
            <a:r>
              <a:rPr lang="en-US" sz="2400" dirty="0"/>
              <a:t>Linking to </a:t>
            </a:r>
            <a:r>
              <a:rPr lang="en-US" sz="2400" dirty="0" smtClean="0"/>
              <a:t>Visual C</a:t>
            </a:r>
            <a:r>
              <a:rPr lang="en-US" sz="2400" dirty="0"/>
              <a:t>++</a:t>
            </a:r>
          </a:p>
          <a:p>
            <a:pPr>
              <a:spcBef>
                <a:spcPts val="2000"/>
              </a:spcBef>
            </a:pPr>
            <a:r>
              <a:rPr lang="en-US" sz="2800" dirty="0" smtClean="0"/>
              <a:t>Optimizing </a:t>
            </a:r>
            <a:r>
              <a:rPr lang="en-US" sz="2800" dirty="0"/>
              <a:t>Your Code</a:t>
            </a:r>
          </a:p>
          <a:p>
            <a:pPr lvl="1">
              <a:spcBef>
                <a:spcPts val="2000"/>
              </a:spcBef>
            </a:pPr>
            <a:r>
              <a:rPr lang="en-US" sz="2400" dirty="0"/>
              <a:t>Loop Optimization Example</a:t>
            </a:r>
          </a:p>
          <a:p>
            <a:pPr lvl="1">
              <a:spcBef>
                <a:spcPts val="2000"/>
              </a:spcBef>
            </a:pPr>
            <a:r>
              <a:rPr lang="en-US" sz="2400" b="1" dirty="0">
                <a:latin typeface="Courier New"/>
                <a:cs typeface="Courier New"/>
              </a:rPr>
              <a:t>FindArray</a:t>
            </a:r>
            <a:r>
              <a:rPr lang="en-US" sz="2400" dirty="0"/>
              <a:t> Example</a:t>
            </a:r>
          </a:p>
          <a:p>
            <a:pPr lvl="1">
              <a:spcBef>
                <a:spcPts val="2000"/>
              </a:spcBef>
            </a:pPr>
            <a:r>
              <a:rPr lang="en-US" sz="2400" dirty="0"/>
              <a:t>Creating the </a:t>
            </a:r>
            <a:r>
              <a:rPr lang="en-US" sz="2400" b="1" dirty="0">
                <a:latin typeface="Courier New"/>
                <a:cs typeface="Courier New"/>
              </a:rPr>
              <a:t>FindArray</a:t>
            </a:r>
            <a:r>
              <a:rPr lang="en-US" sz="2400" dirty="0"/>
              <a:t> </a:t>
            </a:r>
            <a:r>
              <a:rPr lang="en-US" sz="2400" dirty="0" smtClean="0"/>
              <a:t>Project</a:t>
            </a:r>
            <a:endParaRPr lang="en-US" sz="2400" dirty="0"/>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Call Overhead</a:t>
            </a:r>
            <a:endParaRPr lang="en-US" dirty="0"/>
          </a:p>
        </p:txBody>
      </p:sp>
      <p:sp>
        <p:nvSpPr>
          <p:cNvPr id="4" name="Rectangle 3"/>
          <p:cNvSpPr/>
          <p:nvPr/>
        </p:nvSpPr>
        <p:spPr>
          <a:xfrm>
            <a:off x="76200" y="948690"/>
            <a:ext cx="8763000" cy="5909310"/>
          </a:xfrm>
          <a:prstGeom prst="rect">
            <a:avLst/>
          </a:prstGeom>
        </p:spPr>
        <p:txBody>
          <a:bodyPr wrap="square">
            <a:spAutoFit/>
          </a:bodyPr>
          <a:lstStyle/>
          <a:p>
            <a:r>
              <a:rPr lang="en-US" b="1" dirty="0" smtClean="0">
                <a:latin typeface="Courier New" pitchFamily="49" charset="0"/>
                <a:cs typeface="Courier New" pitchFamily="49" charset="0"/>
              </a:rPr>
              <a:t>using </a:t>
            </a:r>
            <a:r>
              <a:rPr lang="en-US" b="1" dirty="0">
                <a:latin typeface="Courier New" pitchFamily="49" charset="0"/>
                <a:cs typeface="Courier New" pitchFamily="49" charset="0"/>
              </a:rPr>
              <a:t>namespace </a:t>
            </a:r>
            <a:r>
              <a:rPr lang="en-US" b="1" dirty="0" err="1">
                <a:latin typeface="Courier New" pitchFamily="49" charset="0"/>
                <a:cs typeface="Courier New" pitchFamily="49" charset="0"/>
              </a:rPr>
              <a:t>std</a:t>
            </a:r>
            <a:r>
              <a:rPr lang="en-US" b="1" dirty="0">
                <a:latin typeface="Courier New" pitchFamily="49" charset="0"/>
                <a:cs typeface="Courier New" pitchFamily="49" charset="0"/>
              </a:rPr>
              <a:t>;</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b="1" dirty="0" err="1">
                <a:latin typeface="Courier New" pitchFamily="49" charset="0"/>
                <a:cs typeface="Courier New" pitchFamily="49" charset="0"/>
              </a:rPr>
              <a:t>const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BUFSIZE = 2000;</a:t>
            </a:r>
          </a:p>
          <a:p>
            <a:pPr lvl="1"/>
            <a:r>
              <a:rPr lang="en-US" b="1" dirty="0">
                <a:latin typeface="Courier New" pitchFamily="49" charset="0"/>
                <a:cs typeface="Courier New" pitchFamily="49" charset="0"/>
              </a:rPr>
              <a:t>char      buffer[BUFSIZE];</a:t>
            </a:r>
          </a:p>
          <a:p>
            <a:pPr lvl="1"/>
            <a:r>
              <a:rPr lang="en-US" b="1" dirty="0">
                <a:latin typeface="Courier New" pitchFamily="49" charset="0"/>
                <a:cs typeface="Courier New" pitchFamily="49" charset="0"/>
              </a:rPr>
              <a:t>unsigned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count; </a:t>
            </a:r>
            <a:endParaRPr lang="en-US" b="1" dirty="0" smtClean="0">
              <a:latin typeface="Courier New" pitchFamily="49" charset="0"/>
              <a:cs typeface="Courier New" pitchFamily="49" charset="0"/>
            </a:endParaRPr>
          </a:p>
          <a:p>
            <a:pPr lvl="1"/>
            <a:r>
              <a:rPr lang="en-US" b="1" dirty="0" smtClean="0">
                <a:latin typeface="Courier New" pitchFamily="49" charset="0"/>
                <a:cs typeface="Courier New" pitchFamily="49" charset="0"/>
              </a:rPr>
              <a:t>unsigned </a:t>
            </a:r>
            <a:r>
              <a:rPr lang="en-US" b="1" dirty="0">
                <a:latin typeface="Courier New" pitchFamily="49" charset="0"/>
                <a:cs typeface="Courier New" pitchFamily="49" charset="0"/>
              </a:rPr>
              <a:t>char </a:t>
            </a:r>
            <a:r>
              <a:rPr lang="en-US" b="1" dirty="0" err="1">
                <a:latin typeface="Courier New" pitchFamily="49" charset="0"/>
                <a:cs typeface="Courier New" pitchFamily="49" charset="0"/>
              </a:rPr>
              <a:t>encryptCode</a:t>
            </a:r>
            <a:r>
              <a:rPr lang="en-US" b="1" dirty="0">
                <a:latin typeface="Courier New" pitchFamily="49" charset="0"/>
                <a:cs typeface="Courier New" pitchFamily="49" charset="0"/>
              </a:rPr>
              <a:t>;</a:t>
            </a:r>
          </a:p>
          <a:p>
            <a:pPr lvl="1"/>
            <a:r>
              <a:rPr lang="en-US" b="1" dirty="0" err="1">
                <a:latin typeface="Courier New" pitchFamily="49" charset="0"/>
                <a:cs typeface="Courier New" pitchFamily="49" charset="0"/>
              </a:rPr>
              <a:t>cout</a:t>
            </a:r>
            <a:r>
              <a:rPr lang="en-US" b="1" dirty="0">
                <a:latin typeface="Courier New" pitchFamily="49" charset="0"/>
                <a:cs typeface="Courier New" pitchFamily="49" charset="0"/>
              </a:rPr>
              <a:t> &lt;&lt; "Encryption code [0-255]? ";</a:t>
            </a:r>
          </a:p>
          <a:p>
            <a:pPr lvl="1"/>
            <a:r>
              <a:rPr lang="en-US" b="1" dirty="0" err="1">
                <a:latin typeface="Courier New" pitchFamily="49" charset="0"/>
                <a:cs typeface="Courier New" pitchFamily="49" charset="0"/>
              </a:rPr>
              <a:t>cin</a:t>
            </a:r>
            <a:r>
              <a:rPr lang="en-US" b="1" dirty="0">
                <a:latin typeface="Courier New" pitchFamily="49" charset="0"/>
                <a:cs typeface="Courier New" pitchFamily="49" charset="0"/>
              </a:rPr>
              <a:t> &gt;&gt; </a:t>
            </a:r>
            <a:r>
              <a:rPr lang="en-US" b="1" dirty="0" err="1">
                <a:latin typeface="Courier New" pitchFamily="49" charset="0"/>
                <a:cs typeface="Courier New" pitchFamily="49" charset="0"/>
              </a:rPr>
              <a:t>encryptCode</a:t>
            </a:r>
            <a:r>
              <a:rPr lang="en-US" b="1" dirty="0">
                <a:latin typeface="Courier New" pitchFamily="49" charset="0"/>
                <a:cs typeface="Courier New" pitchFamily="49" charset="0"/>
              </a:rPr>
              <a:t>;</a:t>
            </a:r>
          </a:p>
          <a:p>
            <a:pPr lvl="1"/>
            <a:r>
              <a:rPr lang="en-US" b="1" dirty="0" err="1">
                <a:latin typeface="Courier New" pitchFamily="49" charset="0"/>
                <a:cs typeface="Courier New" pitchFamily="49" charset="0"/>
              </a:rPr>
              <a:t>ifstream</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infile</a:t>
            </a:r>
            <a:r>
              <a:rPr lang="en-US" b="1" dirty="0">
                <a:latin typeface="Courier New" pitchFamily="49" charset="0"/>
                <a:cs typeface="Courier New" pitchFamily="49" charset="0"/>
              </a:rPr>
              <a:t>( "plain1.txt", </a:t>
            </a:r>
            <a:r>
              <a:rPr lang="en-US" b="1" dirty="0" err="1">
                <a:latin typeface="Courier New" pitchFamily="49" charset="0"/>
                <a:cs typeface="Courier New" pitchFamily="49" charset="0"/>
              </a:rPr>
              <a:t>ios</a:t>
            </a:r>
            <a:r>
              <a:rPr lang="en-US" b="1" dirty="0">
                <a:latin typeface="Courier New" pitchFamily="49" charset="0"/>
                <a:cs typeface="Courier New" pitchFamily="49" charset="0"/>
              </a:rPr>
              <a:t>::binary );</a:t>
            </a:r>
          </a:p>
          <a:p>
            <a:pPr lvl="1"/>
            <a:r>
              <a:rPr lang="en-US" b="1" dirty="0" err="1">
                <a:latin typeface="Courier New" pitchFamily="49" charset="0"/>
                <a:cs typeface="Courier New" pitchFamily="49" charset="0"/>
              </a:rPr>
              <a:t>ofstream</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outfile</a:t>
            </a:r>
            <a:r>
              <a:rPr lang="en-US" b="1" dirty="0">
                <a:latin typeface="Courier New" pitchFamily="49" charset="0"/>
                <a:cs typeface="Courier New" pitchFamily="49" charset="0"/>
              </a:rPr>
              <a:t>( "cipher1.txt", </a:t>
            </a:r>
            <a:r>
              <a:rPr lang="en-US" b="1" dirty="0" err="1">
                <a:latin typeface="Courier New" pitchFamily="49" charset="0"/>
                <a:cs typeface="Courier New" pitchFamily="49" charset="0"/>
              </a:rPr>
              <a:t>ios</a:t>
            </a:r>
            <a:r>
              <a:rPr lang="en-US" b="1" dirty="0">
                <a:latin typeface="Courier New" pitchFamily="49" charset="0"/>
                <a:cs typeface="Courier New" pitchFamily="49" charset="0"/>
              </a:rPr>
              <a:t>::binary );</a:t>
            </a:r>
          </a:p>
          <a:p>
            <a:pPr lvl="1"/>
            <a:r>
              <a:rPr lang="en-US" b="1" dirty="0" err="1">
                <a:latin typeface="Courier New" pitchFamily="49" charset="0"/>
                <a:cs typeface="Courier New" pitchFamily="49" charset="0"/>
              </a:rPr>
              <a:t>cout</a:t>
            </a:r>
            <a:r>
              <a:rPr lang="en-US" b="1" dirty="0">
                <a:latin typeface="Courier New" pitchFamily="49" charset="0"/>
                <a:cs typeface="Courier New" pitchFamily="49" charset="0"/>
              </a:rPr>
              <a:t> &lt;&lt; </a:t>
            </a:r>
            <a:r>
              <a:rPr lang="en-US" b="1" dirty="0" smtClean="0">
                <a:latin typeface="Courier New" pitchFamily="49" charset="0"/>
                <a:cs typeface="Courier New" pitchFamily="49" charset="0"/>
              </a:rPr>
              <a:t>“ENCODING“&lt;&lt; </a:t>
            </a:r>
            <a:r>
              <a:rPr lang="en-US" b="1" dirty="0" err="1">
                <a:latin typeface="Courier New" pitchFamily="49" charset="0"/>
                <a:cs typeface="Courier New" pitchFamily="49" charset="0"/>
              </a:rPr>
              <a:t>endl</a:t>
            </a:r>
            <a:r>
              <a:rPr lang="en-US" b="1" dirty="0">
                <a:latin typeface="Courier New" pitchFamily="49" charset="0"/>
                <a:cs typeface="Courier New" pitchFamily="49" charset="0"/>
              </a:rPr>
              <a:t>;</a:t>
            </a:r>
          </a:p>
          <a:p>
            <a:pPr lvl="1"/>
            <a:r>
              <a:rPr lang="en-US" b="1" dirty="0">
                <a:latin typeface="Courier New" pitchFamily="49" charset="0"/>
                <a:cs typeface="Courier New" pitchFamily="49" charset="0"/>
              </a:rPr>
              <a:t>while (!</a:t>
            </a:r>
            <a:r>
              <a:rPr lang="en-US" b="1" dirty="0" err="1">
                <a:latin typeface="Courier New" pitchFamily="49" charset="0"/>
                <a:cs typeface="Courier New" pitchFamily="49" charset="0"/>
              </a:rPr>
              <a:t>infile.eof</a:t>
            </a:r>
            <a:r>
              <a:rPr lang="en-US" b="1" dirty="0">
                <a:latin typeface="Courier New" pitchFamily="49" charset="0"/>
                <a:cs typeface="Courier New" pitchFamily="49" charset="0"/>
              </a:rPr>
              <a:t>() )</a:t>
            </a:r>
          </a:p>
          <a:p>
            <a:pPr lvl="1"/>
            <a:r>
              <a:rPr lang="en-US" b="1" dirty="0">
                <a:latin typeface="Courier New" pitchFamily="49" charset="0"/>
                <a:cs typeface="Courier New" pitchFamily="49" charset="0"/>
              </a:rPr>
              <a:t>{</a:t>
            </a:r>
          </a:p>
          <a:p>
            <a:pPr lvl="2"/>
            <a:r>
              <a:rPr lang="en-US" b="1" dirty="0" err="1">
                <a:latin typeface="Courier New" pitchFamily="49" charset="0"/>
                <a:cs typeface="Courier New" pitchFamily="49" charset="0"/>
              </a:rPr>
              <a:t>infile.read</a:t>
            </a:r>
            <a:r>
              <a:rPr lang="en-US" b="1" dirty="0">
                <a:latin typeface="Courier New" pitchFamily="49" charset="0"/>
                <a:cs typeface="Courier New" pitchFamily="49" charset="0"/>
              </a:rPr>
              <a:t>(buffer, BUFSIZE);</a:t>
            </a:r>
          </a:p>
          <a:p>
            <a:pPr lvl="2"/>
            <a:r>
              <a:rPr lang="en-US" b="1" dirty="0">
                <a:latin typeface="Courier New" pitchFamily="49" charset="0"/>
                <a:cs typeface="Courier New" pitchFamily="49" charset="0"/>
              </a:rPr>
              <a:t>count = </a:t>
            </a:r>
            <a:r>
              <a:rPr lang="en-US" b="1" dirty="0" err="1">
                <a:latin typeface="Courier New" pitchFamily="49" charset="0"/>
                <a:cs typeface="Courier New" pitchFamily="49" charset="0"/>
              </a:rPr>
              <a:t>infile.gcount</a:t>
            </a:r>
            <a:r>
              <a:rPr lang="en-US" b="1" dirty="0">
                <a:latin typeface="Courier New" pitchFamily="49" charset="0"/>
                <a:cs typeface="Courier New" pitchFamily="49" charset="0"/>
              </a:rPr>
              <a:t>();</a:t>
            </a:r>
          </a:p>
          <a:p>
            <a:pPr lvl="2"/>
            <a:r>
              <a:rPr lang="en-US" b="1" dirty="0" err="1">
                <a:latin typeface="Courier New" pitchFamily="49" charset="0"/>
                <a:cs typeface="Courier New" pitchFamily="49" charset="0"/>
              </a:rPr>
              <a:t>TranslateBuffer</a:t>
            </a:r>
            <a:r>
              <a:rPr lang="en-US" b="1" dirty="0">
                <a:latin typeface="Courier New" pitchFamily="49" charset="0"/>
                <a:cs typeface="Courier New" pitchFamily="49" charset="0"/>
              </a:rPr>
              <a:t>(buffer, count, </a:t>
            </a:r>
            <a:r>
              <a:rPr lang="en-US" b="1" dirty="0" err="1">
                <a:latin typeface="Courier New" pitchFamily="49" charset="0"/>
                <a:cs typeface="Courier New" pitchFamily="49" charset="0"/>
              </a:rPr>
              <a:t>encryptCode</a:t>
            </a:r>
            <a:r>
              <a:rPr lang="en-US" b="1" dirty="0">
                <a:latin typeface="Courier New" pitchFamily="49" charset="0"/>
                <a:cs typeface="Courier New" pitchFamily="49" charset="0"/>
              </a:rPr>
              <a:t>);</a:t>
            </a:r>
          </a:p>
          <a:p>
            <a:pPr lvl="2"/>
            <a:r>
              <a:rPr lang="en-US" b="1" dirty="0" err="1">
                <a:latin typeface="Courier New" pitchFamily="49" charset="0"/>
                <a:cs typeface="Courier New" pitchFamily="49" charset="0"/>
              </a:rPr>
              <a:t>outfile.write</a:t>
            </a:r>
            <a:r>
              <a:rPr lang="en-US" b="1" dirty="0">
                <a:latin typeface="Courier New" pitchFamily="49" charset="0"/>
                <a:cs typeface="Courier New" pitchFamily="49" charset="0"/>
              </a:rPr>
              <a:t>(buffer, count);</a:t>
            </a:r>
          </a:p>
          <a:p>
            <a:pPr lvl="1"/>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return </a:t>
            </a:r>
            <a:r>
              <a:rPr lang="en-US" b="1" dirty="0">
                <a:latin typeface="Courier New" pitchFamily="49" charset="0"/>
                <a:cs typeface="Courier New" pitchFamily="49" charset="0"/>
              </a:rPr>
              <a:t>0;</a:t>
            </a:r>
          </a:p>
          <a:p>
            <a:r>
              <a:rPr lang="en-US" b="1" dirty="0">
                <a:latin typeface="Courier New" pitchFamily="49" charset="0"/>
                <a:cs typeface="Courier New" pitchFamily="49" charset="0"/>
              </a:rPr>
              <a:t>}</a:t>
            </a:r>
          </a:p>
        </p:txBody>
      </p:sp>
      <p:sp>
        <p:nvSpPr>
          <p:cNvPr id="5" name="Rectangle 4"/>
          <p:cNvSpPr/>
          <p:nvPr/>
        </p:nvSpPr>
        <p:spPr>
          <a:xfrm>
            <a:off x="3200400" y="3101876"/>
            <a:ext cx="5829300" cy="2308324"/>
          </a:xfrm>
          <a:prstGeom prst="rect">
            <a:avLst/>
          </a:prstGeom>
          <a:solidFill>
            <a:schemeClr val="bg1"/>
          </a:solidFill>
          <a:ln>
            <a:solidFill>
              <a:schemeClr val="tx1"/>
            </a:solidFill>
          </a:ln>
        </p:spPr>
        <p:txBody>
          <a:bodyPr wrap="square">
            <a:spAutoFit/>
          </a:bodyPr>
          <a:lstStyle/>
          <a:p>
            <a:r>
              <a:rPr lang="en-US" b="1" dirty="0" err="1" smtClean="0">
                <a:solidFill>
                  <a:srgbClr val="0000FF"/>
                </a:solidFill>
                <a:latin typeface="Courier New" pitchFamily="49" charset="0"/>
                <a:cs typeface="Courier New" pitchFamily="49" charset="0"/>
              </a:rPr>
              <a:t>movzx</a:t>
            </a:r>
            <a:r>
              <a:rPr lang="en-US" b="1" dirty="0" smtClean="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eax,byte</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ptr</a:t>
            </a:r>
            <a:r>
              <a:rPr lang="en-US" b="1" dirty="0">
                <a:solidFill>
                  <a:srgbClr val="0000FF"/>
                </a:solidFill>
                <a:latin typeface="Courier New" pitchFamily="49" charset="0"/>
                <a:cs typeface="Courier New" pitchFamily="49" charset="0"/>
              </a:rPr>
              <a:t> [ebp+FFFFF7FBh]  </a:t>
            </a:r>
          </a:p>
          <a:p>
            <a:r>
              <a:rPr lang="en-US" b="1" dirty="0" smtClean="0">
                <a:solidFill>
                  <a:srgbClr val="0000FF"/>
                </a:solidFill>
                <a:latin typeface="Courier New" pitchFamily="49" charset="0"/>
                <a:cs typeface="Courier New" pitchFamily="49" charset="0"/>
              </a:rPr>
              <a:t>push        </a:t>
            </a:r>
            <a:r>
              <a:rPr lang="en-US" b="1" dirty="0" err="1">
                <a:solidFill>
                  <a:srgbClr val="0000FF"/>
                </a:solidFill>
                <a:latin typeface="Courier New" pitchFamily="49" charset="0"/>
                <a:cs typeface="Courier New" pitchFamily="49" charset="0"/>
              </a:rPr>
              <a:t>eax</a:t>
            </a:r>
            <a:r>
              <a:rPr lang="en-US" b="1" dirty="0">
                <a:solidFill>
                  <a:srgbClr val="0000FF"/>
                </a:solidFill>
                <a:latin typeface="Courier New" pitchFamily="49" charset="0"/>
                <a:cs typeface="Courier New" pitchFamily="49" charset="0"/>
              </a:rPr>
              <a:t>  </a:t>
            </a:r>
          </a:p>
          <a:p>
            <a:r>
              <a:rPr lang="en-US" b="1" dirty="0" err="1" smtClean="0">
                <a:solidFill>
                  <a:srgbClr val="0000FF"/>
                </a:solidFill>
                <a:latin typeface="Courier New" pitchFamily="49" charset="0"/>
                <a:cs typeface="Courier New" pitchFamily="49" charset="0"/>
              </a:rPr>
              <a:t>mov</a:t>
            </a:r>
            <a:r>
              <a:rPr lang="en-US" b="1" dirty="0" smtClean="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ecx,dword</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ptr</a:t>
            </a:r>
            <a:r>
              <a:rPr lang="en-US" b="1" dirty="0">
                <a:solidFill>
                  <a:srgbClr val="0000FF"/>
                </a:solidFill>
                <a:latin typeface="Courier New" pitchFamily="49" charset="0"/>
                <a:cs typeface="Courier New" pitchFamily="49" charset="0"/>
              </a:rPr>
              <a:t> [ebp+FFFFF804h]  </a:t>
            </a:r>
          </a:p>
          <a:p>
            <a:r>
              <a:rPr lang="en-US" b="1" dirty="0" smtClean="0">
                <a:solidFill>
                  <a:srgbClr val="0000FF"/>
                </a:solidFill>
                <a:latin typeface="Courier New" pitchFamily="49" charset="0"/>
                <a:cs typeface="Courier New" pitchFamily="49" charset="0"/>
              </a:rPr>
              <a:t>push        </a:t>
            </a:r>
            <a:r>
              <a:rPr lang="en-US" b="1" dirty="0" err="1">
                <a:solidFill>
                  <a:srgbClr val="0000FF"/>
                </a:solidFill>
                <a:latin typeface="Courier New" pitchFamily="49" charset="0"/>
                <a:cs typeface="Courier New" pitchFamily="49" charset="0"/>
              </a:rPr>
              <a:t>ecx</a:t>
            </a:r>
            <a:r>
              <a:rPr lang="en-US" b="1" dirty="0">
                <a:solidFill>
                  <a:srgbClr val="0000FF"/>
                </a:solidFill>
                <a:latin typeface="Courier New" pitchFamily="49" charset="0"/>
                <a:cs typeface="Courier New" pitchFamily="49" charset="0"/>
              </a:rPr>
              <a:t>  </a:t>
            </a:r>
          </a:p>
          <a:p>
            <a:r>
              <a:rPr lang="en-US" b="1" dirty="0" smtClean="0">
                <a:solidFill>
                  <a:srgbClr val="0000FF"/>
                </a:solidFill>
                <a:latin typeface="Courier New" pitchFamily="49" charset="0"/>
                <a:cs typeface="Courier New" pitchFamily="49" charset="0"/>
              </a:rPr>
              <a:t>lea         </a:t>
            </a:r>
            <a:r>
              <a:rPr lang="en-US" b="1" dirty="0" err="1">
                <a:solidFill>
                  <a:srgbClr val="0000FF"/>
                </a:solidFill>
                <a:latin typeface="Courier New" pitchFamily="49" charset="0"/>
                <a:cs typeface="Courier New" pitchFamily="49" charset="0"/>
              </a:rPr>
              <a:t>edx</a:t>
            </a:r>
            <a:r>
              <a:rPr lang="en-US" b="1" dirty="0">
                <a:solidFill>
                  <a:srgbClr val="0000FF"/>
                </a:solidFill>
                <a:latin typeface="Courier New" pitchFamily="49" charset="0"/>
                <a:cs typeface="Courier New" pitchFamily="49" charset="0"/>
              </a:rPr>
              <a:t>,[ebp+FFFFF810h]  </a:t>
            </a:r>
          </a:p>
          <a:p>
            <a:r>
              <a:rPr lang="en-US" b="1" dirty="0" smtClean="0">
                <a:solidFill>
                  <a:srgbClr val="0000FF"/>
                </a:solidFill>
                <a:latin typeface="Courier New" pitchFamily="49" charset="0"/>
                <a:cs typeface="Courier New" pitchFamily="49" charset="0"/>
              </a:rPr>
              <a:t>push        </a:t>
            </a:r>
            <a:r>
              <a:rPr lang="en-US" b="1" dirty="0" err="1">
                <a:solidFill>
                  <a:srgbClr val="0000FF"/>
                </a:solidFill>
                <a:latin typeface="Courier New" pitchFamily="49" charset="0"/>
                <a:cs typeface="Courier New" pitchFamily="49" charset="0"/>
              </a:rPr>
              <a:t>edx</a:t>
            </a:r>
            <a:r>
              <a:rPr lang="en-US" b="1" dirty="0">
                <a:solidFill>
                  <a:srgbClr val="0000FF"/>
                </a:solidFill>
                <a:latin typeface="Courier New" pitchFamily="49" charset="0"/>
                <a:cs typeface="Courier New" pitchFamily="49" charset="0"/>
              </a:rPr>
              <a:t>  </a:t>
            </a:r>
          </a:p>
          <a:p>
            <a:r>
              <a:rPr lang="en-US" b="1" dirty="0" smtClean="0">
                <a:solidFill>
                  <a:srgbClr val="0000FF"/>
                </a:solidFill>
                <a:latin typeface="Courier New" pitchFamily="49" charset="0"/>
                <a:cs typeface="Courier New" pitchFamily="49" charset="0"/>
              </a:rPr>
              <a:t>call        </a:t>
            </a:r>
            <a:r>
              <a:rPr lang="en-US" b="1" dirty="0" err="1" smtClean="0">
                <a:solidFill>
                  <a:srgbClr val="0000FF"/>
                </a:solidFill>
                <a:latin typeface="Courier New" pitchFamily="49" charset="0"/>
                <a:cs typeface="Courier New" pitchFamily="49" charset="0"/>
              </a:rPr>
              <a:t>TranslateBuffer</a:t>
            </a:r>
            <a:r>
              <a:rPr lang="en-US" b="1" dirty="0" smtClean="0">
                <a:solidFill>
                  <a:srgbClr val="0000FF"/>
                </a:solidFill>
                <a:latin typeface="Courier New" pitchFamily="49" charset="0"/>
                <a:cs typeface="Courier New" pitchFamily="49" charset="0"/>
              </a:rPr>
              <a:t> (00C813E8)  </a:t>
            </a:r>
            <a:endParaRPr lang="en-US" b="1" dirty="0">
              <a:solidFill>
                <a:srgbClr val="0000FF"/>
              </a:solidFill>
              <a:latin typeface="Courier New" pitchFamily="49" charset="0"/>
              <a:cs typeface="Courier New" pitchFamily="49" charset="0"/>
            </a:endParaRPr>
          </a:p>
          <a:p>
            <a:r>
              <a:rPr lang="it-IT" b="1" dirty="0" smtClean="0">
                <a:solidFill>
                  <a:srgbClr val="0000FF"/>
                </a:solidFill>
                <a:latin typeface="Courier New" pitchFamily="49" charset="0"/>
                <a:cs typeface="Courier New" pitchFamily="49" charset="0"/>
              </a:rPr>
              <a:t>add         </a:t>
            </a:r>
            <a:r>
              <a:rPr lang="it-IT" b="1" dirty="0">
                <a:solidFill>
                  <a:srgbClr val="0000FF"/>
                </a:solidFill>
                <a:latin typeface="Courier New" pitchFamily="49" charset="0"/>
                <a:cs typeface="Courier New" pitchFamily="49" charset="0"/>
              </a:rPr>
              <a:t>esp,0Ch  </a:t>
            </a:r>
          </a:p>
        </p:txBody>
      </p:sp>
    </p:spTree>
    <p:extLst>
      <p:ext uri="{BB962C8B-B14F-4D97-AF65-F5344CB8AC3E}">
        <p14:creationId xmlns:p14="http://schemas.microsoft.com/office/powerpoint/2010/main" xmlns="" val="184494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Call Overhead</a:t>
            </a:r>
            <a:endParaRPr lang="en-US" dirty="0"/>
          </a:p>
        </p:txBody>
      </p:sp>
      <p:sp>
        <p:nvSpPr>
          <p:cNvPr id="4" name="Rectangle 3"/>
          <p:cNvSpPr/>
          <p:nvPr/>
        </p:nvSpPr>
        <p:spPr>
          <a:xfrm>
            <a:off x="46703" y="914400"/>
            <a:ext cx="6453648" cy="3970318"/>
          </a:xfrm>
          <a:prstGeom prst="rect">
            <a:avLst/>
          </a:prstGeom>
        </p:spPr>
        <p:txBody>
          <a:bodyPr wrap="square">
            <a:spAutoFit/>
          </a:bodyPr>
          <a:lstStyle/>
          <a:p>
            <a:r>
              <a:rPr lang="en-US" b="1" dirty="0">
                <a:latin typeface="Courier New" pitchFamily="49" charset="0"/>
                <a:cs typeface="Courier New" pitchFamily="49" charset="0"/>
              </a:rPr>
              <a:t>void </a:t>
            </a:r>
            <a:r>
              <a:rPr lang="en-US" b="1" dirty="0" err="1">
                <a:latin typeface="Courier New" pitchFamily="49" charset="0"/>
                <a:cs typeface="Courier New" pitchFamily="49" charset="0"/>
              </a:rPr>
              <a:t>TranslateBuffer</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buf</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unsigned </a:t>
            </a:r>
            <a:r>
              <a:rPr lang="en-US" b="1" dirty="0">
                <a:latin typeface="Courier New" pitchFamily="49" charset="0"/>
                <a:cs typeface="Courier New" pitchFamily="49" charset="0"/>
              </a:rPr>
              <a:t>count, unsigned char </a:t>
            </a:r>
            <a:r>
              <a:rPr lang="en-US" b="1" dirty="0" err="1">
                <a:latin typeface="Courier New" pitchFamily="49" charset="0"/>
                <a:cs typeface="Courier New" pitchFamily="49" charset="0"/>
              </a:rPr>
              <a:t>eChar</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a:t>
            </a:r>
          </a:p>
          <a:p>
            <a:pPr lvl="1"/>
            <a:r>
              <a:rPr lang="en-US" b="1" dirty="0">
                <a:latin typeface="Courier New" pitchFamily="49" charset="0"/>
                <a:cs typeface="Courier New" pitchFamily="49" charset="0"/>
              </a:rPr>
              <a:t>__</a:t>
            </a:r>
            <a:r>
              <a:rPr lang="en-US" b="1" dirty="0" err="1">
                <a:latin typeface="Courier New" pitchFamily="49" charset="0"/>
                <a:cs typeface="Courier New" pitchFamily="49" charset="0"/>
              </a:rPr>
              <a:t>asm</a:t>
            </a:r>
            <a:r>
              <a:rPr lang="en-US" b="1" dirty="0">
                <a:latin typeface="Courier New" pitchFamily="49" charset="0"/>
                <a:cs typeface="Courier New" pitchFamily="49" charset="0"/>
              </a:rPr>
              <a:t> {</a:t>
            </a:r>
          </a:p>
          <a:p>
            <a:pPr lvl="2"/>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esi,buf</a:t>
            </a:r>
            <a:endParaRPr lang="en-US" b="1" dirty="0">
              <a:latin typeface="Courier New" pitchFamily="49" charset="0"/>
              <a:cs typeface="Courier New" pitchFamily="49" charset="0"/>
            </a:endParaRPr>
          </a:p>
          <a:p>
            <a:pPr lvl="2"/>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ecx,count</a:t>
            </a:r>
            <a:endParaRPr lang="en-US" b="1" dirty="0">
              <a:latin typeface="Courier New" pitchFamily="49" charset="0"/>
              <a:cs typeface="Courier New" pitchFamily="49" charset="0"/>
            </a:endParaRPr>
          </a:p>
          <a:p>
            <a:pPr lvl="2"/>
            <a:r>
              <a:rPr lang="en-US" b="1" dirty="0" err="1">
                <a:latin typeface="Courier New" pitchFamily="49" charset="0"/>
                <a:cs typeface="Courier New" pitchFamily="49" charset="0"/>
              </a:rPr>
              <a:t>mov</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al,eChar</a:t>
            </a:r>
            <a:endParaRPr lang="en-US" b="1" dirty="0">
              <a:latin typeface="Courier New" pitchFamily="49" charset="0"/>
              <a:cs typeface="Courier New" pitchFamily="49" charset="0"/>
            </a:endParaRPr>
          </a:p>
          <a:p>
            <a:pPr lvl="1"/>
            <a:r>
              <a:rPr lang="en-US" b="1" dirty="0">
                <a:latin typeface="Courier New" pitchFamily="49" charset="0"/>
                <a:cs typeface="Courier New" pitchFamily="49" charset="0"/>
              </a:rPr>
              <a:t>L1:</a:t>
            </a:r>
          </a:p>
          <a:p>
            <a:pPr lvl="2"/>
            <a:r>
              <a:rPr lang="en-US" b="1" dirty="0" err="1">
                <a:latin typeface="Courier New" pitchFamily="49" charset="0"/>
                <a:cs typeface="Courier New" pitchFamily="49" charset="0"/>
              </a:rPr>
              <a:t>xor</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esi</a:t>
            </a:r>
            <a:r>
              <a:rPr lang="en-US" b="1" dirty="0">
                <a:latin typeface="Courier New" pitchFamily="49" charset="0"/>
                <a:cs typeface="Courier New" pitchFamily="49" charset="0"/>
              </a:rPr>
              <a:t>],al</a:t>
            </a:r>
          </a:p>
          <a:p>
            <a:pPr lvl="2"/>
            <a:r>
              <a:rPr lang="en-US" b="1" dirty="0" err="1">
                <a:latin typeface="Courier New" pitchFamily="49" charset="0"/>
                <a:cs typeface="Courier New" pitchFamily="49" charset="0"/>
              </a:rPr>
              <a:t>inc</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esi</a:t>
            </a:r>
            <a:endParaRPr lang="en-US" b="1" dirty="0">
              <a:latin typeface="Courier New" pitchFamily="49" charset="0"/>
              <a:cs typeface="Courier New" pitchFamily="49" charset="0"/>
            </a:endParaRPr>
          </a:p>
          <a:p>
            <a:pPr lvl="2"/>
            <a:r>
              <a:rPr lang="en-US" b="1" dirty="0">
                <a:latin typeface="Courier New" pitchFamily="49" charset="0"/>
                <a:cs typeface="Courier New" pitchFamily="49" charset="0"/>
              </a:rPr>
              <a:t>loop L1</a:t>
            </a:r>
          </a:p>
          <a:p>
            <a:pPr lvl="1"/>
            <a:r>
              <a:rPr lang="en-US" b="1" dirty="0">
                <a:latin typeface="Courier New" pitchFamily="49" charset="0"/>
                <a:cs typeface="Courier New" pitchFamily="49" charset="0"/>
              </a:rPr>
              <a:t>} // </a:t>
            </a:r>
            <a:r>
              <a:rPr lang="en-US" b="1" dirty="0" err="1">
                <a:latin typeface="Courier New" pitchFamily="49" charset="0"/>
                <a:cs typeface="Courier New" pitchFamily="49" charset="0"/>
              </a:rPr>
              <a:t>asm</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a:t>
            </a:r>
          </a:p>
          <a:p>
            <a:endParaRPr lang="en-US" b="1" dirty="0">
              <a:latin typeface="Courier New" pitchFamily="49" charset="0"/>
              <a:cs typeface="Courier New" pitchFamily="49" charset="0"/>
            </a:endParaRPr>
          </a:p>
        </p:txBody>
      </p:sp>
      <p:grpSp>
        <p:nvGrpSpPr>
          <p:cNvPr id="16" name="Group 15"/>
          <p:cNvGrpSpPr/>
          <p:nvPr/>
        </p:nvGrpSpPr>
        <p:grpSpPr>
          <a:xfrm>
            <a:off x="304800" y="1676400"/>
            <a:ext cx="8504903" cy="5196348"/>
            <a:chOff x="304800" y="1676400"/>
            <a:chExt cx="8504903" cy="5196348"/>
          </a:xfrm>
        </p:grpSpPr>
        <p:sp>
          <p:nvSpPr>
            <p:cNvPr id="3" name="Rectangle 2"/>
            <p:cNvSpPr/>
            <p:nvPr/>
          </p:nvSpPr>
          <p:spPr>
            <a:xfrm>
              <a:off x="4191000" y="1676400"/>
              <a:ext cx="4618703" cy="2862322"/>
            </a:xfrm>
            <a:prstGeom prst="rect">
              <a:avLst/>
            </a:prstGeom>
            <a:ln>
              <a:solidFill>
                <a:schemeClr val="tx1"/>
              </a:solidFill>
            </a:ln>
          </p:spPr>
          <p:txBody>
            <a:bodyPr wrap="square">
              <a:spAutoFit/>
            </a:bodyPr>
            <a:lstStyle/>
            <a:p>
              <a:r>
                <a:rPr lang="en-US" b="1" dirty="0" smtClean="0">
                  <a:solidFill>
                    <a:srgbClr val="0000FF"/>
                  </a:solidFill>
                  <a:latin typeface="Courier New" pitchFamily="49" charset="0"/>
                  <a:cs typeface="Courier New" pitchFamily="49" charset="0"/>
                </a:rPr>
                <a:t>push      </a:t>
              </a:r>
              <a:r>
                <a:rPr lang="en-US" b="1" dirty="0" err="1" smtClean="0">
                  <a:solidFill>
                    <a:srgbClr val="0000FF"/>
                  </a:solidFill>
                  <a:latin typeface="Courier New" pitchFamily="49" charset="0"/>
                  <a:cs typeface="Courier New" pitchFamily="49" charset="0"/>
                </a:rPr>
                <a:t>ebp</a:t>
              </a:r>
              <a:r>
                <a:rPr lang="en-US" b="1" dirty="0" smtClean="0">
                  <a:solidFill>
                    <a:srgbClr val="0000FF"/>
                  </a:solidFill>
                  <a:latin typeface="Courier New" pitchFamily="49" charset="0"/>
                  <a:cs typeface="Courier New" pitchFamily="49" charset="0"/>
                </a:rPr>
                <a:t>  </a:t>
              </a:r>
              <a:endParaRPr lang="en-US" b="1" dirty="0">
                <a:solidFill>
                  <a:srgbClr val="0000FF"/>
                </a:solidFill>
                <a:latin typeface="Courier New" pitchFamily="49" charset="0"/>
                <a:cs typeface="Courier New" pitchFamily="49" charset="0"/>
              </a:endParaRPr>
            </a:p>
            <a:p>
              <a:r>
                <a:rPr lang="en-US" b="1" dirty="0" err="1" smtClean="0">
                  <a:solidFill>
                    <a:srgbClr val="0000FF"/>
                  </a:solidFill>
                  <a:latin typeface="Courier New" pitchFamily="49" charset="0"/>
                  <a:cs typeface="Courier New" pitchFamily="49" charset="0"/>
                </a:rPr>
                <a:t>mov</a:t>
              </a:r>
              <a:r>
                <a:rPr lang="en-US" b="1" dirty="0" smtClean="0">
                  <a:solidFill>
                    <a:srgbClr val="0000FF"/>
                  </a:solidFill>
                  <a:latin typeface="Courier New" pitchFamily="49" charset="0"/>
                  <a:cs typeface="Courier New" pitchFamily="49" charset="0"/>
                </a:rPr>
                <a:t>       </a:t>
              </a:r>
              <a:r>
                <a:rPr lang="en-US" b="1" dirty="0" err="1" smtClean="0">
                  <a:solidFill>
                    <a:srgbClr val="0000FF"/>
                  </a:solidFill>
                  <a:latin typeface="Courier New" pitchFamily="49" charset="0"/>
                  <a:cs typeface="Courier New" pitchFamily="49" charset="0"/>
                </a:rPr>
                <a:t>ebp,esp</a:t>
              </a:r>
              <a:r>
                <a:rPr lang="en-US" b="1" dirty="0" smtClean="0">
                  <a:solidFill>
                    <a:srgbClr val="0000FF"/>
                  </a:solidFill>
                  <a:latin typeface="Courier New" pitchFamily="49" charset="0"/>
                  <a:cs typeface="Courier New" pitchFamily="49" charset="0"/>
                </a:rPr>
                <a:t>  </a:t>
              </a:r>
              <a:endParaRPr lang="en-US" b="1" dirty="0">
                <a:solidFill>
                  <a:srgbClr val="0000FF"/>
                </a:solidFill>
                <a:latin typeface="Courier New" pitchFamily="49" charset="0"/>
                <a:cs typeface="Courier New" pitchFamily="49" charset="0"/>
              </a:endParaRPr>
            </a:p>
            <a:p>
              <a:r>
                <a:rPr lang="pt-BR" b="1" dirty="0" smtClean="0">
                  <a:solidFill>
                    <a:srgbClr val="0000FF"/>
                  </a:solidFill>
                  <a:latin typeface="Courier New" pitchFamily="49" charset="0"/>
                  <a:cs typeface="Courier New" pitchFamily="49" charset="0"/>
                </a:rPr>
                <a:t>sub       esp,0C0h  </a:t>
              </a:r>
              <a:endParaRPr lang="pt-BR" b="1" dirty="0">
                <a:solidFill>
                  <a:srgbClr val="0000FF"/>
                </a:solidFill>
                <a:latin typeface="Courier New" pitchFamily="49" charset="0"/>
                <a:cs typeface="Courier New" pitchFamily="49" charset="0"/>
              </a:endParaRPr>
            </a:p>
            <a:p>
              <a:r>
                <a:rPr lang="en-US" b="1" dirty="0" smtClean="0">
                  <a:solidFill>
                    <a:srgbClr val="0000FF"/>
                  </a:solidFill>
                  <a:latin typeface="Courier New" pitchFamily="49" charset="0"/>
                  <a:cs typeface="Courier New" pitchFamily="49" charset="0"/>
                </a:rPr>
                <a:t>push      </a:t>
              </a:r>
              <a:r>
                <a:rPr lang="en-US" b="1" dirty="0" err="1" smtClean="0">
                  <a:solidFill>
                    <a:srgbClr val="0000FF"/>
                  </a:solidFill>
                  <a:latin typeface="Courier New" pitchFamily="49" charset="0"/>
                  <a:cs typeface="Courier New" pitchFamily="49" charset="0"/>
                </a:rPr>
                <a:t>ebx</a:t>
              </a:r>
              <a:r>
                <a:rPr lang="en-US" b="1" dirty="0" smtClean="0">
                  <a:solidFill>
                    <a:srgbClr val="0000FF"/>
                  </a:solidFill>
                  <a:latin typeface="Courier New" pitchFamily="49" charset="0"/>
                  <a:cs typeface="Courier New" pitchFamily="49" charset="0"/>
                </a:rPr>
                <a:t>  </a:t>
              </a:r>
              <a:endParaRPr lang="en-US" b="1" dirty="0">
                <a:solidFill>
                  <a:srgbClr val="0000FF"/>
                </a:solidFill>
                <a:latin typeface="Courier New" pitchFamily="49" charset="0"/>
                <a:cs typeface="Courier New" pitchFamily="49" charset="0"/>
              </a:endParaRPr>
            </a:p>
            <a:p>
              <a:r>
                <a:rPr lang="en-US" b="1" dirty="0" smtClean="0">
                  <a:solidFill>
                    <a:srgbClr val="0000FF"/>
                  </a:solidFill>
                  <a:latin typeface="Courier New" pitchFamily="49" charset="0"/>
                  <a:cs typeface="Courier New" pitchFamily="49" charset="0"/>
                </a:rPr>
                <a:t>push      </a:t>
              </a:r>
              <a:r>
                <a:rPr lang="en-US" b="1" dirty="0" err="1" smtClean="0">
                  <a:solidFill>
                    <a:srgbClr val="0000FF"/>
                  </a:solidFill>
                  <a:latin typeface="Courier New" pitchFamily="49" charset="0"/>
                  <a:cs typeface="Courier New" pitchFamily="49" charset="0"/>
                </a:rPr>
                <a:t>esi</a:t>
              </a:r>
              <a:r>
                <a:rPr lang="en-US" b="1" dirty="0" smtClean="0">
                  <a:solidFill>
                    <a:srgbClr val="0000FF"/>
                  </a:solidFill>
                  <a:latin typeface="Courier New" pitchFamily="49" charset="0"/>
                  <a:cs typeface="Courier New" pitchFamily="49" charset="0"/>
                </a:rPr>
                <a:t>  </a:t>
              </a:r>
              <a:endParaRPr lang="en-US" b="1" dirty="0">
                <a:solidFill>
                  <a:srgbClr val="0000FF"/>
                </a:solidFill>
                <a:latin typeface="Courier New" pitchFamily="49" charset="0"/>
                <a:cs typeface="Courier New" pitchFamily="49" charset="0"/>
              </a:endParaRPr>
            </a:p>
            <a:p>
              <a:r>
                <a:rPr lang="en-US" b="1" dirty="0" smtClean="0">
                  <a:solidFill>
                    <a:srgbClr val="0000FF"/>
                  </a:solidFill>
                  <a:latin typeface="Courier New" pitchFamily="49" charset="0"/>
                  <a:cs typeface="Courier New" pitchFamily="49" charset="0"/>
                </a:rPr>
                <a:t>push      </a:t>
              </a:r>
              <a:r>
                <a:rPr lang="en-US" b="1" dirty="0" err="1" smtClean="0">
                  <a:solidFill>
                    <a:srgbClr val="0000FF"/>
                  </a:solidFill>
                  <a:latin typeface="Courier New" pitchFamily="49" charset="0"/>
                  <a:cs typeface="Courier New" pitchFamily="49" charset="0"/>
                </a:rPr>
                <a:t>edi</a:t>
              </a:r>
              <a:r>
                <a:rPr lang="en-US" b="1" dirty="0" smtClean="0">
                  <a:solidFill>
                    <a:srgbClr val="0000FF"/>
                  </a:solidFill>
                  <a:latin typeface="Courier New" pitchFamily="49" charset="0"/>
                  <a:cs typeface="Courier New" pitchFamily="49" charset="0"/>
                </a:rPr>
                <a:t>  </a:t>
              </a:r>
              <a:endParaRPr lang="en-US" b="1" dirty="0">
                <a:solidFill>
                  <a:srgbClr val="0000FF"/>
                </a:solidFill>
                <a:latin typeface="Courier New" pitchFamily="49" charset="0"/>
                <a:cs typeface="Courier New" pitchFamily="49" charset="0"/>
              </a:endParaRPr>
            </a:p>
            <a:p>
              <a:r>
                <a:rPr lang="en-US" b="1" dirty="0" smtClean="0">
                  <a:solidFill>
                    <a:srgbClr val="0000FF"/>
                  </a:solidFill>
                  <a:latin typeface="Courier New" pitchFamily="49" charset="0"/>
                  <a:cs typeface="Courier New" pitchFamily="49" charset="0"/>
                </a:rPr>
                <a:t>lea       </a:t>
              </a:r>
              <a:r>
                <a:rPr lang="en-US" b="1" dirty="0" err="1" smtClean="0">
                  <a:solidFill>
                    <a:srgbClr val="0000FF"/>
                  </a:solidFill>
                  <a:latin typeface="Courier New" pitchFamily="49" charset="0"/>
                  <a:cs typeface="Courier New" pitchFamily="49" charset="0"/>
                </a:rPr>
                <a:t>edi</a:t>
              </a:r>
              <a:r>
                <a:rPr lang="en-US" b="1" dirty="0">
                  <a:solidFill>
                    <a:srgbClr val="0000FF"/>
                  </a:solidFill>
                  <a:latin typeface="Courier New" pitchFamily="49" charset="0"/>
                  <a:cs typeface="Courier New" pitchFamily="49" charset="0"/>
                </a:rPr>
                <a:t>,[ebp+FFFFFF40h]  </a:t>
              </a:r>
            </a:p>
            <a:p>
              <a:r>
                <a:rPr lang="pt-BR" b="1" dirty="0" smtClean="0">
                  <a:solidFill>
                    <a:srgbClr val="0000FF"/>
                  </a:solidFill>
                  <a:latin typeface="Courier New" pitchFamily="49" charset="0"/>
                  <a:cs typeface="Courier New" pitchFamily="49" charset="0"/>
                </a:rPr>
                <a:t>mov       ecx,30h  </a:t>
              </a:r>
              <a:endParaRPr lang="pt-BR" b="1" dirty="0">
                <a:solidFill>
                  <a:srgbClr val="0000FF"/>
                </a:solidFill>
                <a:latin typeface="Courier New" pitchFamily="49" charset="0"/>
                <a:cs typeface="Courier New" pitchFamily="49" charset="0"/>
              </a:endParaRPr>
            </a:p>
            <a:p>
              <a:r>
                <a:rPr lang="en-US" b="1" dirty="0" err="1" smtClean="0">
                  <a:solidFill>
                    <a:srgbClr val="0000FF"/>
                  </a:solidFill>
                  <a:latin typeface="Courier New" pitchFamily="49" charset="0"/>
                  <a:cs typeface="Courier New" pitchFamily="49" charset="0"/>
                </a:rPr>
                <a:t>mov</a:t>
              </a:r>
              <a:r>
                <a:rPr lang="en-US" b="1" dirty="0" smtClean="0">
                  <a:solidFill>
                    <a:srgbClr val="0000FF"/>
                  </a:solidFill>
                  <a:latin typeface="Courier New" pitchFamily="49" charset="0"/>
                  <a:cs typeface="Courier New" pitchFamily="49" charset="0"/>
                </a:rPr>
                <a:t>       eax,0CCCCCCCCh  </a:t>
              </a:r>
              <a:endParaRPr lang="en-US" b="1" dirty="0">
                <a:solidFill>
                  <a:srgbClr val="0000FF"/>
                </a:solidFill>
                <a:latin typeface="Courier New" pitchFamily="49" charset="0"/>
                <a:cs typeface="Courier New" pitchFamily="49" charset="0"/>
              </a:endParaRPr>
            </a:p>
            <a:p>
              <a:r>
                <a:rPr lang="en-US" b="1" dirty="0" smtClean="0">
                  <a:solidFill>
                    <a:srgbClr val="0000FF"/>
                  </a:solidFill>
                  <a:latin typeface="Courier New" pitchFamily="49" charset="0"/>
                  <a:cs typeface="Courier New" pitchFamily="49" charset="0"/>
                </a:rPr>
                <a:t>rep </a:t>
              </a:r>
              <a:r>
                <a:rPr lang="en-US" b="1" dirty="0" err="1">
                  <a:solidFill>
                    <a:srgbClr val="0000FF"/>
                  </a:solidFill>
                  <a:latin typeface="Courier New" pitchFamily="49" charset="0"/>
                  <a:cs typeface="Courier New" pitchFamily="49" charset="0"/>
                </a:rPr>
                <a:t>stos</a:t>
              </a:r>
              <a:r>
                <a:rPr lang="en-US" b="1" dirty="0">
                  <a:solidFill>
                    <a:srgbClr val="0000FF"/>
                  </a:solidFill>
                  <a:latin typeface="Courier New" pitchFamily="49" charset="0"/>
                  <a:cs typeface="Courier New" pitchFamily="49" charset="0"/>
                </a:rPr>
                <a:t>  </a:t>
              </a:r>
              <a:r>
                <a:rPr lang="en-US" b="1" dirty="0" err="1" smtClean="0">
                  <a:solidFill>
                    <a:srgbClr val="0000FF"/>
                  </a:solidFill>
                  <a:latin typeface="Courier New" pitchFamily="49" charset="0"/>
                  <a:cs typeface="Courier New" pitchFamily="49" charset="0"/>
                </a:rPr>
                <a:t>dword</a:t>
              </a:r>
              <a:r>
                <a:rPr lang="en-US" b="1" dirty="0" smtClean="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ptr</a:t>
              </a:r>
              <a:r>
                <a:rPr lang="en-US" b="1" dirty="0">
                  <a:solidFill>
                    <a:srgbClr val="0000FF"/>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es</a:t>
              </a:r>
              <a:r>
                <a:rPr lang="en-US" b="1" dirty="0">
                  <a:solidFill>
                    <a:srgbClr val="0000FF"/>
                  </a:solidFill>
                  <a:latin typeface="Courier New" pitchFamily="49" charset="0"/>
                  <a:cs typeface="Courier New" pitchFamily="49" charset="0"/>
                </a:rPr>
                <a:t>:[</a:t>
              </a:r>
              <a:r>
                <a:rPr lang="en-US" b="1" dirty="0" err="1">
                  <a:solidFill>
                    <a:srgbClr val="0000FF"/>
                  </a:solidFill>
                  <a:latin typeface="Courier New" pitchFamily="49" charset="0"/>
                  <a:cs typeface="Courier New" pitchFamily="49" charset="0"/>
                </a:rPr>
                <a:t>edi</a:t>
              </a:r>
              <a:r>
                <a:rPr lang="en-US" b="1" dirty="0">
                  <a:solidFill>
                    <a:srgbClr val="0000FF"/>
                  </a:solidFill>
                  <a:latin typeface="Courier New" pitchFamily="49" charset="0"/>
                  <a:cs typeface="Courier New" pitchFamily="49" charset="0"/>
                </a:rPr>
                <a:t>] </a:t>
              </a:r>
            </a:p>
          </p:txBody>
        </p:sp>
        <p:cxnSp>
          <p:nvCxnSpPr>
            <p:cNvPr id="6" name="Straight Connector 5"/>
            <p:cNvCxnSpPr>
              <a:endCxn id="3" idx="1"/>
            </p:cNvCxnSpPr>
            <p:nvPr/>
          </p:nvCxnSpPr>
          <p:spPr>
            <a:xfrm>
              <a:off x="3124200" y="1769808"/>
              <a:ext cx="1066800" cy="133775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838200" y="1769808"/>
              <a:ext cx="2286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304800" y="4287425"/>
              <a:ext cx="3886200" cy="2585323"/>
              <a:chOff x="304800" y="4287425"/>
              <a:chExt cx="3886200" cy="2585323"/>
            </a:xfrm>
          </p:grpSpPr>
          <p:sp>
            <p:nvSpPr>
              <p:cNvPr id="12" name="Rectangle 11"/>
              <p:cNvSpPr/>
              <p:nvPr/>
            </p:nvSpPr>
            <p:spPr>
              <a:xfrm>
                <a:off x="1184787" y="4287425"/>
                <a:ext cx="3006213" cy="2585323"/>
              </a:xfrm>
              <a:prstGeom prst="rect">
                <a:avLst/>
              </a:prstGeom>
              <a:ln>
                <a:solidFill>
                  <a:schemeClr val="tx1"/>
                </a:solidFill>
              </a:ln>
            </p:spPr>
            <p:txBody>
              <a:bodyPr wrap="square">
                <a:spAutoFit/>
              </a:bodyPr>
              <a:lstStyle/>
              <a:p>
                <a:r>
                  <a:rPr lang="en-US" b="1" dirty="0" smtClean="0">
                    <a:solidFill>
                      <a:srgbClr val="0000FF"/>
                    </a:solidFill>
                    <a:latin typeface="Courier New" pitchFamily="49" charset="0"/>
                    <a:cs typeface="Courier New" pitchFamily="49" charset="0"/>
                  </a:rPr>
                  <a:t>pop    </a:t>
                </a:r>
                <a:r>
                  <a:rPr lang="en-US" b="1" dirty="0" err="1" smtClean="0">
                    <a:solidFill>
                      <a:srgbClr val="0000FF"/>
                    </a:solidFill>
                    <a:latin typeface="Courier New" pitchFamily="49" charset="0"/>
                    <a:cs typeface="Courier New" pitchFamily="49" charset="0"/>
                  </a:rPr>
                  <a:t>edi</a:t>
                </a:r>
                <a:r>
                  <a:rPr lang="en-US" b="1" dirty="0" smtClean="0">
                    <a:solidFill>
                      <a:srgbClr val="0000FF"/>
                    </a:solidFill>
                    <a:latin typeface="Courier New" pitchFamily="49" charset="0"/>
                    <a:cs typeface="Courier New" pitchFamily="49" charset="0"/>
                  </a:rPr>
                  <a:t>  </a:t>
                </a:r>
                <a:endParaRPr lang="en-US" b="1" dirty="0">
                  <a:solidFill>
                    <a:srgbClr val="0000FF"/>
                  </a:solidFill>
                  <a:latin typeface="Courier New" pitchFamily="49" charset="0"/>
                  <a:cs typeface="Courier New" pitchFamily="49" charset="0"/>
                </a:endParaRPr>
              </a:p>
              <a:p>
                <a:r>
                  <a:rPr lang="en-US" b="1" dirty="0" smtClean="0">
                    <a:solidFill>
                      <a:srgbClr val="0000FF"/>
                    </a:solidFill>
                    <a:latin typeface="Courier New" pitchFamily="49" charset="0"/>
                    <a:cs typeface="Courier New" pitchFamily="49" charset="0"/>
                  </a:rPr>
                  <a:t>pop    </a:t>
                </a:r>
                <a:r>
                  <a:rPr lang="en-US" b="1" dirty="0" err="1" smtClean="0">
                    <a:solidFill>
                      <a:srgbClr val="0000FF"/>
                    </a:solidFill>
                    <a:latin typeface="Courier New" pitchFamily="49" charset="0"/>
                    <a:cs typeface="Courier New" pitchFamily="49" charset="0"/>
                  </a:rPr>
                  <a:t>esi</a:t>
                </a:r>
                <a:r>
                  <a:rPr lang="en-US" b="1" dirty="0" smtClean="0">
                    <a:solidFill>
                      <a:srgbClr val="0000FF"/>
                    </a:solidFill>
                    <a:latin typeface="Courier New" pitchFamily="49" charset="0"/>
                    <a:cs typeface="Courier New" pitchFamily="49" charset="0"/>
                  </a:rPr>
                  <a:t>  </a:t>
                </a:r>
                <a:endParaRPr lang="en-US" b="1" dirty="0">
                  <a:solidFill>
                    <a:srgbClr val="0000FF"/>
                  </a:solidFill>
                  <a:latin typeface="Courier New" pitchFamily="49" charset="0"/>
                  <a:cs typeface="Courier New" pitchFamily="49" charset="0"/>
                </a:endParaRPr>
              </a:p>
              <a:p>
                <a:r>
                  <a:rPr lang="en-US" b="1" dirty="0" smtClean="0">
                    <a:solidFill>
                      <a:srgbClr val="0000FF"/>
                    </a:solidFill>
                    <a:latin typeface="Courier New" pitchFamily="49" charset="0"/>
                    <a:cs typeface="Courier New" pitchFamily="49" charset="0"/>
                  </a:rPr>
                  <a:t>pop    </a:t>
                </a:r>
                <a:r>
                  <a:rPr lang="en-US" b="1" dirty="0" err="1" smtClean="0">
                    <a:solidFill>
                      <a:srgbClr val="0000FF"/>
                    </a:solidFill>
                    <a:latin typeface="Courier New" pitchFamily="49" charset="0"/>
                    <a:cs typeface="Courier New" pitchFamily="49" charset="0"/>
                  </a:rPr>
                  <a:t>ebx</a:t>
                </a:r>
                <a:r>
                  <a:rPr lang="en-US" b="1" dirty="0" smtClean="0">
                    <a:solidFill>
                      <a:srgbClr val="0000FF"/>
                    </a:solidFill>
                    <a:latin typeface="Courier New" pitchFamily="49" charset="0"/>
                    <a:cs typeface="Courier New" pitchFamily="49" charset="0"/>
                  </a:rPr>
                  <a:t>  </a:t>
                </a:r>
                <a:endParaRPr lang="en-US" b="1" dirty="0">
                  <a:solidFill>
                    <a:srgbClr val="0000FF"/>
                  </a:solidFill>
                  <a:latin typeface="Courier New" pitchFamily="49" charset="0"/>
                  <a:cs typeface="Courier New" pitchFamily="49" charset="0"/>
                </a:endParaRPr>
              </a:p>
              <a:p>
                <a:r>
                  <a:rPr lang="pt-BR" b="1" dirty="0" smtClean="0">
                    <a:solidFill>
                      <a:srgbClr val="0000FF"/>
                    </a:solidFill>
                    <a:latin typeface="Courier New" pitchFamily="49" charset="0"/>
                    <a:cs typeface="Courier New" pitchFamily="49" charset="0"/>
                  </a:rPr>
                  <a:t>add    esp,0C0h  </a:t>
                </a:r>
                <a:endParaRPr lang="pt-BR" b="1" dirty="0">
                  <a:solidFill>
                    <a:srgbClr val="0000FF"/>
                  </a:solidFill>
                  <a:latin typeface="Courier New" pitchFamily="49" charset="0"/>
                  <a:cs typeface="Courier New" pitchFamily="49" charset="0"/>
                </a:endParaRPr>
              </a:p>
              <a:p>
                <a:r>
                  <a:rPr lang="en-US" b="1" dirty="0" err="1" smtClean="0">
                    <a:solidFill>
                      <a:srgbClr val="0000FF"/>
                    </a:solidFill>
                    <a:latin typeface="Courier New" pitchFamily="49" charset="0"/>
                    <a:cs typeface="Courier New" pitchFamily="49" charset="0"/>
                  </a:rPr>
                  <a:t>cmp</a:t>
                </a:r>
                <a:r>
                  <a:rPr lang="en-US" b="1" dirty="0" smtClean="0">
                    <a:solidFill>
                      <a:srgbClr val="0000FF"/>
                    </a:solidFill>
                    <a:latin typeface="Courier New" pitchFamily="49" charset="0"/>
                    <a:cs typeface="Courier New" pitchFamily="49" charset="0"/>
                  </a:rPr>
                  <a:t>    </a:t>
                </a:r>
                <a:r>
                  <a:rPr lang="en-US" b="1" dirty="0" err="1" smtClean="0">
                    <a:solidFill>
                      <a:srgbClr val="0000FF"/>
                    </a:solidFill>
                    <a:latin typeface="Courier New" pitchFamily="49" charset="0"/>
                    <a:cs typeface="Courier New" pitchFamily="49" charset="0"/>
                  </a:rPr>
                  <a:t>ebp,esp</a:t>
                </a:r>
                <a:r>
                  <a:rPr lang="en-US" b="1" dirty="0" smtClean="0">
                    <a:solidFill>
                      <a:srgbClr val="0000FF"/>
                    </a:solidFill>
                    <a:latin typeface="Courier New" pitchFamily="49" charset="0"/>
                    <a:cs typeface="Courier New" pitchFamily="49" charset="0"/>
                  </a:rPr>
                  <a:t>  </a:t>
                </a:r>
                <a:endParaRPr lang="en-US" b="1" dirty="0">
                  <a:solidFill>
                    <a:srgbClr val="0000FF"/>
                  </a:solidFill>
                  <a:latin typeface="Courier New" pitchFamily="49" charset="0"/>
                  <a:cs typeface="Courier New" pitchFamily="49" charset="0"/>
                </a:endParaRPr>
              </a:p>
              <a:p>
                <a:r>
                  <a:rPr lang="en-US" b="1" dirty="0" smtClean="0">
                    <a:solidFill>
                      <a:srgbClr val="0000FF"/>
                    </a:solidFill>
                    <a:latin typeface="Courier New" pitchFamily="49" charset="0"/>
                    <a:cs typeface="Courier New" pitchFamily="49" charset="0"/>
                  </a:rPr>
                  <a:t>call   00C8147E  </a:t>
                </a:r>
                <a:endParaRPr lang="en-US" b="1" dirty="0">
                  <a:solidFill>
                    <a:srgbClr val="0000FF"/>
                  </a:solidFill>
                  <a:latin typeface="Courier New" pitchFamily="49" charset="0"/>
                  <a:cs typeface="Courier New" pitchFamily="49" charset="0"/>
                </a:endParaRPr>
              </a:p>
              <a:p>
                <a:r>
                  <a:rPr lang="pt-BR" b="1" dirty="0" smtClean="0">
                    <a:solidFill>
                      <a:srgbClr val="0000FF"/>
                    </a:solidFill>
                    <a:latin typeface="Courier New" pitchFamily="49" charset="0"/>
                    <a:cs typeface="Courier New" pitchFamily="49" charset="0"/>
                  </a:rPr>
                  <a:t>mov    esp,ebp  </a:t>
                </a:r>
                <a:endParaRPr lang="pt-BR" b="1" dirty="0">
                  <a:solidFill>
                    <a:srgbClr val="0000FF"/>
                  </a:solidFill>
                  <a:latin typeface="Courier New" pitchFamily="49" charset="0"/>
                  <a:cs typeface="Courier New" pitchFamily="49" charset="0"/>
                </a:endParaRPr>
              </a:p>
              <a:p>
                <a:r>
                  <a:rPr lang="en-US" b="1" dirty="0" smtClean="0">
                    <a:solidFill>
                      <a:srgbClr val="0000FF"/>
                    </a:solidFill>
                    <a:latin typeface="Courier New" pitchFamily="49" charset="0"/>
                    <a:cs typeface="Courier New" pitchFamily="49" charset="0"/>
                  </a:rPr>
                  <a:t>pop    </a:t>
                </a:r>
                <a:r>
                  <a:rPr lang="en-US" b="1" dirty="0" err="1" smtClean="0">
                    <a:solidFill>
                      <a:srgbClr val="0000FF"/>
                    </a:solidFill>
                    <a:latin typeface="Courier New" pitchFamily="49" charset="0"/>
                    <a:cs typeface="Courier New" pitchFamily="49" charset="0"/>
                  </a:rPr>
                  <a:t>ebp</a:t>
                </a:r>
                <a:r>
                  <a:rPr lang="en-US" b="1" dirty="0" smtClean="0">
                    <a:solidFill>
                      <a:srgbClr val="0000FF"/>
                    </a:solidFill>
                    <a:latin typeface="Courier New" pitchFamily="49" charset="0"/>
                    <a:cs typeface="Courier New" pitchFamily="49" charset="0"/>
                  </a:rPr>
                  <a:t>  </a:t>
                </a:r>
                <a:endParaRPr lang="en-US" b="1" dirty="0">
                  <a:solidFill>
                    <a:srgbClr val="0000FF"/>
                  </a:solidFill>
                  <a:latin typeface="Courier New" pitchFamily="49" charset="0"/>
                  <a:cs typeface="Courier New" pitchFamily="49" charset="0"/>
                </a:endParaRPr>
              </a:p>
              <a:p>
                <a:r>
                  <a:rPr lang="en-US" b="1" dirty="0" smtClean="0">
                    <a:solidFill>
                      <a:srgbClr val="0000FF"/>
                    </a:solidFill>
                    <a:latin typeface="Courier New" pitchFamily="49" charset="0"/>
                    <a:cs typeface="Courier New" pitchFamily="49" charset="0"/>
                  </a:rPr>
                  <a:t>ret  </a:t>
                </a:r>
                <a:endParaRPr lang="en-US" b="1" dirty="0">
                  <a:solidFill>
                    <a:srgbClr val="0000FF"/>
                  </a:solidFill>
                  <a:latin typeface="Courier New" pitchFamily="49" charset="0"/>
                  <a:cs typeface="Courier New" pitchFamily="49" charset="0"/>
                </a:endParaRPr>
              </a:p>
            </p:txBody>
          </p:sp>
          <p:cxnSp>
            <p:nvCxnSpPr>
              <p:cNvPr id="14" name="Straight Connector 13"/>
              <p:cNvCxnSpPr>
                <a:endCxn id="12" idx="1"/>
              </p:cNvCxnSpPr>
              <p:nvPr/>
            </p:nvCxnSpPr>
            <p:spPr>
              <a:xfrm>
                <a:off x="304800" y="4538722"/>
                <a:ext cx="879987" cy="104136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17" name="Rectangle 16"/>
          <p:cNvSpPr/>
          <p:nvPr/>
        </p:nvSpPr>
        <p:spPr>
          <a:xfrm>
            <a:off x="457200" y="5715000"/>
            <a:ext cx="8382000" cy="1015663"/>
          </a:xfrm>
          <a:prstGeom prst="rect">
            <a:avLst/>
          </a:prstGeom>
          <a:solidFill>
            <a:schemeClr val="bg1"/>
          </a:solidFill>
          <a:ln>
            <a:solidFill>
              <a:schemeClr val="tx1"/>
            </a:solidFill>
          </a:ln>
        </p:spPr>
        <p:txBody>
          <a:bodyPr wrap="square">
            <a:spAutoFit/>
          </a:bodyPr>
          <a:lstStyle/>
          <a:p>
            <a:pPr marL="285750" indent="-285750">
              <a:buFont typeface="Arial" pitchFamily="34" charset="0"/>
              <a:buChar char="•"/>
            </a:pPr>
            <a:r>
              <a:rPr lang="en-US" sz="2000" dirty="0" smtClean="0">
                <a:latin typeface="Arial" pitchFamily="34" charset="0"/>
                <a:cs typeface="Arial" pitchFamily="34" charset="0"/>
              </a:rPr>
              <a:t>Automatically # of statements inserted </a:t>
            </a:r>
            <a:r>
              <a:rPr lang="en-US" sz="2000" dirty="0">
                <a:latin typeface="Arial" pitchFamily="34" charset="0"/>
                <a:cs typeface="Arial" pitchFamily="34" charset="0"/>
              </a:rPr>
              <a:t>by the compiler to set up </a:t>
            </a:r>
            <a:r>
              <a:rPr lang="en-US" sz="2000" dirty="0" smtClean="0">
                <a:latin typeface="Arial" pitchFamily="34" charset="0"/>
                <a:cs typeface="Arial" pitchFamily="34" charset="0"/>
              </a:rPr>
              <a:t>EBP. </a:t>
            </a:r>
          </a:p>
          <a:p>
            <a:pPr marL="285750" indent="-285750">
              <a:buFont typeface="Arial" pitchFamily="34" charset="0"/>
              <a:buChar char="•"/>
            </a:pPr>
            <a:r>
              <a:rPr lang="en-US" sz="2000" dirty="0" smtClean="0">
                <a:latin typeface="Arial" pitchFamily="34" charset="0"/>
                <a:cs typeface="Arial" pitchFamily="34" charset="0"/>
              </a:rPr>
              <a:t>Save standard </a:t>
            </a:r>
            <a:r>
              <a:rPr lang="en-US" sz="2000" dirty="0">
                <a:latin typeface="Arial" pitchFamily="34" charset="0"/>
                <a:cs typeface="Arial" pitchFamily="34" charset="0"/>
              </a:rPr>
              <a:t>set of </a:t>
            </a:r>
            <a:r>
              <a:rPr lang="en-US" sz="2000" dirty="0" smtClean="0">
                <a:latin typeface="Arial" pitchFamily="34" charset="0"/>
                <a:cs typeface="Arial" pitchFamily="34" charset="0"/>
              </a:rPr>
              <a:t>registers whether </a:t>
            </a:r>
            <a:r>
              <a:rPr lang="en-US" sz="2000" dirty="0">
                <a:latin typeface="Arial" pitchFamily="34" charset="0"/>
                <a:cs typeface="Arial" pitchFamily="34" charset="0"/>
              </a:rPr>
              <a:t>or not they are actually modified by the </a:t>
            </a:r>
            <a:r>
              <a:rPr lang="en-US" sz="2000" dirty="0" smtClean="0">
                <a:latin typeface="Arial" pitchFamily="34" charset="0"/>
                <a:cs typeface="Arial" pitchFamily="34" charset="0"/>
              </a:rPr>
              <a:t>procedure.</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xmlns="" val="252983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Call Overhead</a:t>
            </a:r>
            <a:endParaRPr lang="en-US" dirty="0"/>
          </a:p>
        </p:txBody>
      </p:sp>
      <p:sp>
        <p:nvSpPr>
          <p:cNvPr id="5" name="Rectangle 4"/>
          <p:cNvSpPr/>
          <p:nvPr/>
        </p:nvSpPr>
        <p:spPr>
          <a:xfrm>
            <a:off x="1447800" y="2072819"/>
            <a:ext cx="6324600" cy="4708981"/>
          </a:xfrm>
          <a:prstGeom prst="rect">
            <a:avLst/>
          </a:prstGeom>
          <a:ln>
            <a:solidFill>
              <a:schemeClr val="tx1"/>
            </a:solidFill>
          </a:ln>
        </p:spPr>
        <p:txBody>
          <a:bodyPr wrap="square">
            <a:spAutoFit/>
          </a:bodyPr>
          <a:lstStyle/>
          <a:p>
            <a:r>
              <a:rPr lang="en-US" sz="2000" b="1" dirty="0">
                <a:latin typeface="Courier New" pitchFamily="49" charset="0"/>
                <a:cs typeface="Courier New" pitchFamily="49" charset="0"/>
              </a:rPr>
              <a:t>while (!</a:t>
            </a:r>
            <a:r>
              <a:rPr lang="en-US" sz="2000" b="1" dirty="0" err="1">
                <a:latin typeface="Courier New" pitchFamily="49" charset="0"/>
                <a:cs typeface="Courier New" pitchFamily="49" charset="0"/>
              </a:rPr>
              <a:t>infile.eof</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infile.read</a:t>
            </a:r>
            <a:r>
              <a:rPr lang="en-US" sz="2000" b="1" dirty="0" smtClean="0">
                <a:latin typeface="Courier New" pitchFamily="49" charset="0"/>
                <a:cs typeface="Courier New" pitchFamily="49" charset="0"/>
              </a:rPr>
              <a:t>(buffer</a:t>
            </a:r>
            <a:r>
              <a:rPr lang="en-US" sz="2000" b="1" dirty="0">
                <a:latin typeface="Courier New" pitchFamily="49" charset="0"/>
                <a:cs typeface="Courier New" pitchFamily="49" charset="0"/>
              </a:rPr>
              <a:t>, BUFSIZE );</a:t>
            </a:r>
          </a:p>
          <a:p>
            <a:r>
              <a:rPr lang="en-US" sz="2000" b="1" dirty="0" smtClean="0">
                <a:latin typeface="Courier New" pitchFamily="49" charset="0"/>
                <a:cs typeface="Courier New" pitchFamily="49" charset="0"/>
              </a:rPr>
              <a:t> count </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infile.gcount</a:t>
            </a:r>
            <a:r>
              <a:rPr lang="en-US" sz="2000" b="1" dirty="0">
                <a:latin typeface="Courier New" pitchFamily="49" charset="0"/>
                <a:cs typeface="Courier New" pitchFamily="49" charset="0"/>
              </a:rPr>
              <a:t>();</a:t>
            </a:r>
          </a:p>
          <a:p>
            <a:pPr lvl="1"/>
            <a:r>
              <a:rPr lang="en-US" sz="2000" b="1" dirty="0">
                <a:solidFill>
                  <a:srgbClr val="0000FF"/>
                </a:solidFill>
                <a:latin typeface="Courier New" pitchFamily="49" charset="0"/>
                <a:cs typeface="Courier New" pitchFamily="49" charset="0"/>
              </a:rPr>
              <a:t>__</a:t>
            </a:r>
            <a:r>
              <a:rPr lang="en-US" sz="2000" b="1" dirty="0" err="1">
                <a:solidFill>
                  <a:srgbClr val="0000FF"/>
                </a:solidFill>
                <a:latin typeface="Courier New" pitchFamily="49" charset="0"/>
                <a:cs typeface="Courier New" pitchFamily="49" charset="0"/>
              </a:rPr>
              <a:t>asm</a:t>
            </a:r>
            <a:r>
              <a:rPr lang="en-US" sz="2000" b="1" dirty="0">
                <a:solidFill>
                  <a:srgbClr val="0000FF"/>
                </a:solidFill>
                <a:latin typeface="Courier New" pitchFamily="49" charset="0"/>
                <a:cs typeface="Courier New" pitchFamily="49" charset="0"/>
              </a:rPr>
              <a:t> {</a:t>
            </a:r>
          </a:p>
          <a:p>
            <a:pPr lvl="2"/>
            <a:r>
              <a:rPr lang="en-US" sz="2000" b="1" dirty="0">
                <a:solidFill>
                  <a:srgbClr val="0000FF"/>
                </a:solidFill>
                <a:latin typeface="Courier New" pitchFamily="49" charset="0"/>
                <a:cs typeface="Courier New" pitchFamily="49" charset="0"/>
              </a:rPr>
              <a:t>lea </a:t>
            </a:r>
            <a:r>
              <a:rPr lang="en-US" sz="2000" b="1" dirty="0" err="1">
                <a:solidFill>
                  <a:srgbClr val="0000FF"/>
                </a:solidFill>
                <a:latin typeface="Courier New" pitchFamily="49" charset="0"/>
                <a:cs typeface="Courier New" pitchFamily="49" charset="0"/>
              </a:rPr>
              <a:t>esi,buffer</a:t>
            </a:r>
            <a:endParaRPr lang="en-US" sz="2000" b="1" dirty="0">
              <a:solidFill>
                <a:srgbClr val="0000FF"/>
              </a:solidFill>
              <a:latin typeface="Courier New" pitchFamily="49" charset="0"/>
              <a:cs typeface="Courier New" pitchFamily="49" charset="0"/>
            </a:endParaRPr>
          </a:p>
          <a:p>
            <a:pPr lvl="2"/>
            <a:r>
              <a:rPr lang="en-US" sz="2000" b="1" dirty="0" err="1">
                <a:solidFill>
                  <a:srgbClr val="0000FF"/>
                </a:solidFill>
                <a:latin typeface="Courier New" pitchFamily="49" charset="0"/>
                <a:cs typeface="Courier New" pitchFamily="49" charset="0"/>
              </a:rPr>
              <a:t>mov</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ecx,count</a:t>
            </a:r>
            <a:endParaRPr lang="en-US" sz="2000" b="1" dirty="0">
              <a:solidFill>
                <a:srgbClr val="0000FF"/>
              </a:solidFill>
              <a:latin typeface="Courier New" pitchFamily="49" charset="0"/>
              <a:cs typeface="Courier New" pitchFamily="49" charset="0"/>
            </a:endParaRPr>
          </a:p>
          <a:p>
            <a:pPr lvl="2"/>
            <a:r>
              <a:rPr lang="en-US" sz="2000" b="1" dirty="0" err="1">
                <a:solidFill>
                  <a:srgbClr val="0000FF"/>
                </a:solidFill>
                <a:latin typeface="Courier New" pitchFamily="49" charset="0"/>
                <a:cs typeface="Courier New" pitchFamily="49" charset="0"/>
              </a:rPr>
              <a:t>mov</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al,encryptCode</a:t>
            </a:r>
            <a:endParaRPr lang="en-US" sz="2000" b="1" dirty="0">
              <a:solidFill>
                <a:srgbClr val="0000FF"/>
              </a:solidFill>
              <a:latin typeface="Courier New" pitchFamily="49" charset="0"/>
              <a:cs typeface="Courier New" pitchFamily="49" charset="0"/>
            </a:endParaRPr>
          </a:p>
          <a:p>
            <a:pPr lvl="1"/>
            <a:r>
              <a:rPr lang="en-US" sz="2000" b="1" dirty="0">
                <a:solidFill>
                  <a:srgbClr val="0000FF"/>
                </a:solidFill>
                <a:latin typeface="Courier New" pitchFamily="49" charset="0"/>
                <a:cs typeface="Courier New" pitchFamily="49" charset="0"/>
              </a:rPr>
              <a:t>L1:</a:t>
            </a:r>
          </a:p>
          <a:p>
            <a:pPr lvl="2"/>
            <a:r>
              <a:rPr lang="en-US" sz="2000" b="1" dirty="0" err="1">
                <a:solidFill>
                  <a:srgbClr val="0000FF"/>
                </a:solidFill>
                <a:latin typeface="Courier New" pitchFamily="49" charset="0"/>
                <a:cs typeface="Courier New" pitchFamily="49" charset="0"/>
              </a:rPr>
              <a:t>xor</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esi</a:t>
            </a:r>
            <a:r>
              <a:rPr lang="en-US" sz="2000" b="1" dirty="0">
                <a:solidFill>
                  <a:srgbClr val="0000FF"/>
                </a:solidFill>
                <a:latin typeface="Courier New" pitchFamily="49" charset="0"/>
                <a:cs typeface="Courier New" pitchFamily="49" charset="0"/>
              </a:rPr>
              <a:t>],al</a:t>
            </a:r>
          </a:p>
          <a:p>
            <a:pPr lvl="2"/>
            <a:r>
              <a:rPr lang="en-US" sz="2000" b="1" dirty="0" err="1">
                <a:solidFill>
                  <a:srgbClr val="0000FF"/>
                </a:solidFill>
                <a:latin typeface="Courier New" pitchFamily="49" charset="0"/>
                <a:cs typeface="Courier New" pitchFamily="49" charset="0"/>
              </a:rPr>
              <a:t>inc</a:t>
            </a:r>
            <a:r>
              <a:rPr lang="en-US" sz="2000" b="1" dirty="0">
                <a:solidFill>
                  <a:srgbClr val="0000FF"/>
                </a:solidFill>
                <a:latin typeface="Courier New" pitchFamily="49" charset="0"/>
                <a:cs typeface="Courier New" pitchFamily="49" charset="0"/>
              </a:rPr>
              <a:t> </a:t>
            </a:r>
            <a:r>
              <a:rPr lang="en-US" sz="2000" b="1" dirty="0" err="1">
                <a:solidFill>
                  <a:srgbClr val="0000FF"/>
                </a:solidFill>
                <a:latin typeface="Courier New" pitchFamily="49" charset="0"/>
                <a:cs typeface="Courier New" pitchFamily="49" charset="0"/>
              </a:rPr>
              <a:t>esi</a:t>
            </a:r>
            <a:endParaRPr lang="en-US" sz="2000" b="1" dirty="0">
              <a:solidFill>
                <a:srgbClr val="0000FF"/>
              </a:solidFill>
              <a:latin typeface="Courier New" pitchFamily="49" charset="0"/>
              <a:cs typeface="Courier New" pitchFamily="49" charset="0"/>
            </a:endParaRPr>
          </a:p>
          <a:p>
            <a:pPr lvl="2"/>
            <a:r>
              <a:rPr lang="en-US" sz="2000" b="1" dirty="0">
                <a:solidFill>
                  <a:srgbClr val="0000FF"/>
                </a:solidFill>
                <a:latin typeface="Courier New" pitchFamily="49" charset="0"/>
                <a:cs typeface="Courier New" pitchFamily="49" charset="0"/>
              </a:rPr>
              <a:t>Loop L1</a:t>
            </a:r>
          </a:p>
          <a:p>
            <a:pPr lvl="1"/>
            <a:r>
              <a:rPr lang="en-US" sz="2000" b="1" dirty="0">
                <a:solidFill>
                  <a:srgbClr val="0000FF"/>
                </a:solidFill>
                <a:latin typeface="Courier New" pitchFamily="49" charset="0"/>
                <a:cs typeface="Courier New" pitchFamily="49" charset="0"/>
              </a:rPr>
              <a:t>} // </a:t>
            </a:r>
            <a:r>
              <a:rPr lang="en-US" sz="2000" b="1" dirty="0" err="1" smtClean="0">
                <a:solidFill>
                  <a:srgbClr val="0000FF"/>
                </a:solidFill>
                <a:latin typeface="Courier New" pitchFamily="49" charset="0"/>
                <a:cs typeface="Courier New" pitchFamily="49" charset="0"/>
              </a:rPr>
              <a:t>asm</a:t>
            </a:r>
            <a:endParaRPr lang="en-US" sz="2000" b="1" dirty="0" smtClean="0">
              <a:solidFill>
                <a:srgbClr val="0000FF"/>
              </a:solidFill>
              <a:latin typeface="Courier New" pitchFamily="49" charset="0"/>
              <a:cs typeface="Courier New" pitchFamily="49" charset="0"/>
            </a:endParaRP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outfile.write</a:t>
            </a:r>
            <a:r>
              <a:rPr lang="en-US" sz="2000" b="1" dirty="0" smtClean="0">
                <a:latin typeface="Courier New" pitchFamily="49" charset="0"/>
                <a:cs typeface="Courier New" pitchFamily="49" charset="0"/>
              </a:rPr>
              <a:t>(buffer</a:t>
            </a:r>
            <a:r>
              <a:rPr lang="en-US" sz="2000" b="1" dirty="0">
                <a:latin typeface="Courier New" pitchFamily="49" charset="0"/>
                <a:cs typeface="Courier New" pitchFamily="49" charset="0"/>
              </a:rPr>
              <a:t>, count);</a:t>
            </a:r>
          </a:p>
          <a:p>
            <a:r>
              <a:rPr lang="en-US" sz="2000" b="1" dirty="0">
                <a:latin typeface="Courier New" pitchFamily="49" charset="0"/>
                <a:cs typeface="Courier New" pitchFamily="49" charset="0"/>
              </a:rPr>
              <a:t>}</a:t>
            </a:r>
          </a:p>
        </p:txBody>
      </p:sp>
      <p:sp>
        <p:nvSpPr>
          <p:cNvPr id="7" name="Rectangle 6"/>
          <p:cNvSpPr/>
          <p:nvPr/>
        </p:nvSpPr>
        <p:spPr>
          <a:xfrm>
            <a:off x="152400" y="838200"/>
            <a:ext cx="8763000" cy="1246495"/>
          </a:xfrm>
          <a:prstGeom prst="rect">
            <a:avLst/>
          </a:prstGeom>
        </p:spPr>
        <p:txBody>
          <a:bodyPr wrap="square">
            <a:spAutoFit/>
          </a:bodyPr>
          <a:lstStyle/>
          <a:p>
            <a:pPr marL="342900" indent="-342900">
              <a:spcBef>
                <a:spcPts val="1800"/>
              </a:spcBef>
              <a:buFont typeface="Arial" pitchFamily="34" charset="0"/>
              <a:buChar char="•"/>
            </a:pPr>
            <a:r>
              <a:rPr lang="en-US" sz="2000" dirty="0" smtClean="0">
                <a:latin typeface="Arial" pitchFamily="34" charset="0"/>
                <a:cs typeface="Arial" pitchFamily="34" charset="0"/>
              </a:rPr>
              <a:t>Thousands of function calls will cause considerable overhead/delay.</a:t>
            </a:r>
          </a:p>
          <a:p>
            <a:pPr marL="342900" indent="-342900">
              <a:spcBef>
                <a:spcPts val="1800"/>
              </a:spcBef>
              <a:buFont typeface="Arial" pitchFamily="34" charset="0"/>
              <a:buChar char="•"/>
            </a:pPr>
            <a:r>
              <a:rPr lang="en-US" sz="2000" dirty="0" smtClean="0">
                <a:latin typeface="Arial" pitchFamily="34" charset="0"/>
                <a:cs typeface="Arial" pitchFamily="34" charset="0"/>
              </a:rPr>
              <a:t>To </a:t>
            </a:r>
            <a:r>
              <a:rPr lang="en-US" sz="2000" dirty="0">
                <a:latin typeface="Arial" pitchFamily="34" charset="0"/>
                <a:cs typeface="Arial" pitchFamily="34" charset="0"/>
              </a:rPr>
              <a:t>avoid this </a:t>
            </a:r>
            <a:r>
              <a:rPr lang="en-US" sz="2000" dirty="0" smtClean="0">
                <a:latin typeface="Arial" pitchFamily="34" charset="0"/>
                <a:cs typeface="Arial" pitchFamily="34" charset="0"/>
              </a:rPr>
              <a:t>overhead, inserting </a:t>
            </a:r>
            <a:r>
              <a:rPr lang="en-US" sz="2000" dirty="0">
                <a:latin typeface="Arial" pitchFamily="34" charset="0"/>
                <a:cs typeface="Arial" pitchFamily="34" charset="0"/>
              </a:rPr>
              <a:t>the inline </a:t>
            </a:r>
            <a:r>
              <a:rPr lang="en-US" sz="2000" dirty="0" smtClean="0">
                <a:latin typeface="Arial" pitchFamily="34" charset="0"/>
                <a:cs typeface="Arial" pitchFamily="34" charset="0"/>
              </a:rPr>
              <a:t>code will create </a:t>
            </a:r>
            <a:r>
              <a:rPr lang="en-US" sz="2000" dirty="0">
                <a:latin typeface="Arial" pitchFamily="34" charset="0"/>
                <a:cs typeface="Arial" pitchFamily="34" charset="0"/>
              </a:rPr>
              <a:t>a more </a:t>
            </a:r>
            <a:r>
              <a:rPr lang="en-US" sz="2000" dirty="0" smtClean="0">
                <a:latin typeface="Arial" pitchFamily="34" charset="0"/>
                <a:cs typeface="Arial" pitchFamily="34" charset="0"/>
              </a:rPr>
              <a:t>efficient program</a:t>
            </a:r>
            <a:r>
              <a:rPr lang="en-US" sz="2000" dirty="0">
                <a:latin typeface="Arial" pitchFamily="34" charset="0"/>
                <a:cs typeface="Arial" pitchFamily="34" charset="0"/>
              </a:rPr>
              <a:t>.</a:t>
            </a:r>
          </a:p>
        </p:txBody>
      </p:sp>
    </p:spTree>
    <p:extLst>
      <p:ext uri="{BB962C8B-B14F-4D97-AF65-F5344CB8AC3E}">
        <p14:creationId xmlns:p14="http://schemas.microsoft.com/office/powerpoint/2010/main" xmlns="" val="2140583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19099</TotalTime>
  <Words>1485</Words>
  <Application>Microsoft Macintosh PowerPoint</Application>
  <PresentationFormat>On-screen Show (4:3)</PresentationFormat>
  <Paragraphs>336</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CSC 221  Computer Organization and Assembly Language</vt:lpstr>
      <vt:lpstr>Lecture 30: Review</vt:lpstr>
      <vt:lpstr>Lecture 30: Review</vt:lpstr>
      <vt:lpstr>Lecture 30: Review</vt:lpstr>
      <vt:lpstr>Lecture 30: Review</vt:lpstr>
      <vt:lpstr>Lecture Outline</vt:lpstr>
      <vt:lpstr>Function Call Overhead</vt:lpstr>
      <vt:lpstr>Function Call Overhead</vt:lpstr>
      <vt:lpstr>Function Call Overhead</vt:lpstr>
      <vt:lpstr>Linking Assembly Language to C++</vt:lpstr>
      <vt:lpstr>Name Decoration</vt:lpstr>
      <vt:lpstr>Slide 12</vt:lpstr>
      <vt:lpstr>Slide 13</vt:lpstr>
      <vt:lpstr>Slide 14</vt:lpstr>
      <vt:lpstr>Slide 15</vt:lpstr>
      <vt:lpstr>Using Assembly Language to Optimize C++</vt:lpstr>
      <vt:lpstr>Creating the FindArray Project</vt:lpstr>
      <vt:lpstr>Creating the FindArray Project</vt:lpstr>
      <vt:lpstr>Creating the FindArray Project</vt:lpstr>
      <vt:lpstr>Slide 20</vt:lpstr>
      <vt:lpstr>Creating the FindArray Project</vt:lpstr>
      <vt:lpstr>Creating the FindArray Project</vt:lpstr>
      <vt:lpstr>Creating the FindArray Project</vt:lpstr>
      <vt:lpstr>Creating the FindArray Project</vt:lpstr>
      <vt:lpstr>Slide 25</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1069</cp:revision>
  <dcterms:created xsi:type="dcterms:W3CDTF">2012-02-27T05:45:45Z</dcterms:created>
  <dcterms:modified xsi:type="dcterms:W3CDTF">2012-11-19T08:00:07Z</dcterms:modified>
</cp:coreProperties>
</file>