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880" r:id="rId3"/>
    <p:sldId id="881" r:id="rId4"/>
    <p:sldId id="846" r:id="rId5"/>
    <p:sldId id="836" r:id="rId6"/>
    <p:sldId id="847" r:id="rId7"/>
    <p:sldId id="848" r:id="rId8"/>
    <p:sldId id="871" r:id="rId9"/>
    <p:sldId id="872" r:id="rId10"/>
    <p:sldId id="873" r:id="rId11"/>
    <p:sldId id="874" r:id="rId12"/>
    <p:sldId id="875" r:id="rId13"/>
    <p:sldId id="876" r:id="rId14"/>
    <p:sldId id="849" r:id="rId15"/>
    <p:sldId id="850" r:id="rId16"/>
    <p:sldId id="851" r:id="rId17"/>
    <p:sldId id="852" r:id="rId18"/>
    <p:sldId id="855" r:id="rId19"/>
    <p:sldId id="853" r:id="rId20"/>
    <p:sldId id="856" r:id="rId21"/>
    <p:sldId id="858" r:id="rId22"/>
    <p:sldId id="857" r:id="rId23"/>
    <p:sldId id="859" r:id="rId24"/>
    <p:sldId id="860" r:id="rId25"/>
    <p:sldId id="854" r:id="rId26"/>
    <p:sldId id="861" r:id="rId27"/>
    <p:sldId id="862" r:id="rId28"/>
    <p:sldId id="864" r:id="rId29"/>
    <p:sldId id="863" r:id="rId30"/>
    <p:sldId id="865" r:id="rId31"/>
    <p:sldId id="866" r:id="rId32"/>
    <p:sldId id="867" r:id="rId33"/>
    <p:sldId id="877" r:id="rId34"/>
    <p:sldId id="878" r:id="rId35"/>
    <p:sldId id="879" r:id="rId36"/>
    <p:sldId id="868" r:id="rId37"/>
    <p:sldId id="869" r:id="rId38"/>
    <p:sldId id="870" r:id="rId39"/>
    <p:sldId id="789" r:id="rId40"/>
    <p:sldId id="882" r:id="rId41"/>
    <p:sldId id="56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99FFFF"/>
    <a:srgbClr val="FF99FF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38" autoAdjust="0"/>
    <p:restoredTop sz="99074" autoAdjust="0"/>
  </p:normalViewPr>
  <p:slideViewPr>
    <p:cSldViewPr>
      <p:cViewPr varScale="1">
        <p:scale>
          <a:sx n="45" d="100"/>
          <a:sy n="45" d="100"/>
        </p:scale>
        <p:origin x="-1344" y="-67"/>
      </p:cViewPr>
      <p:guideLst>
        <p:guide orient="horz" pos="4319"/>
        <p:guide pos="4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4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C198F-11C8-F740-B84C-94114115E33D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10505-DA55-2C4B-835C-BBCA24AD7C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6204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E5BC2D-A4ED-4241-B4CF-26D3A036D94A}" type="slidenum">
              <a:rPr lang="en-US"/>
              <a:pPr/>
              <a:t>39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E5BC2D-A4ED-4241-B4CF-26D3A036D94A}" type="slidenum">
              <a:rPr lang="en-US"/>
              <a:pPr/>
              <a:t>40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C599B4-4737-419C-9E1A-6122BB360733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C599B4-4737-419C-9E1A-6122BB360733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C599B4-4737-419C-9E1A-6122BB360733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229600" cy="51435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3401281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606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C599B4-4737-419C-9E1A-6122BB360733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C599B4-4737-419C-9E1A-6122BB360733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C599B4-4737-419C-9E1A-6122BB360733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C599B4-4737-419C-9E1A-6122BB360733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C599B4-4737-419C-9E1A-6122BB360733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C599B4-4737-419C-9E1A-6122BB360733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C599B4-4737-419C-9E1A-6122BB360733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C599B4-4737-419C-9E1A-6122BB360733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-jump.com/CIS77/images/x86_instruction_format.p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-jump.com/CIS77/images/x86_instruction_format.p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-jump.com/CIS77/images/x86_instruction_format.png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382000" cy="2590799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CSC 221</a:t>
            </a:r>
            <a:br>
              <a:rPr lang="en-US" b="1" dirty="0"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b="1" dirty="0" smtClean="0"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latin typeface="Arial" pitchFamily="34" charset="0"/>
                <a:cs typeface="Arial" pitchFamily="34" charset="0"/>
              </a:rPr>
              <a:t>Computer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Organization and Assembly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267200"/>
            <a:ext cx="7924800" cy="2286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Lecture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32</a:t>
            </a:r>
            <a:r>
              <a:rPr lang="en-US" sz="3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endParaRPr lang="en-US" sz="11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3600" b="1" dirty="0" smtClean="0"/>
              <a:t>Intel x86 Instruction Encoding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x86 Instruction Format 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/>
          </a:bodyPr>
          <a:lstStyle/>
          <a:p>
            <a:pPr>
              <a:spcBef>
                <a:spcPts val="2000"/>
              </a:spcBef>
            </a:pPr>
            <a:r>
              <a:rPr lang="fr-FR" sz="2800" b="1" dirty="0" err="1" smtClean="0">
                <a:solidFill>
                  <a:srgbClr val="800000"/>
                </a:solidFill>
              </a:rPr>
              <a:t>Displacement</a:t>
            </a:r>
            <a:r>
              <a:rPr lang="fr-FR" sz="2800" b="1" dirty="0" smtClean="0">
                <a:solidFill>
                  <a:srgbClr val="800000"/>
                </a:solidFill>
              </a:rPr>
              <a:t> </a:t>
            </a:r>
            <a:r>
              <a:rPr lang="fr-FR" sz="2800" b="1" dirty="0" err="1" smtClean="0">
                <a:solidFill>
                  <a:srgbClr val="800000"/>
                </a:solidFill>
              </a:rPr>
              <a:t>Examples</a:t>
            </a:r>
            <a:r>
              <a:rPr lang="fr-FR" sz="2800" b="1" dirty="0" smtClean="0">
                <a:solidFill>
                  <a:srgbClr val="800000"/>
                </a:solidFill>
              </a:rPr>
              <a:t> </a:t>
            </a:r>
            <a:endParaRPr lang="en-US" sz="2800" b="1" dirty="0" smtClean="0">
              <a:solidFill>
                <a:srgbClr val="800000"/>
              </a:solidFill>
            </a:endParaRPr>
          </a:p>
          <a:p>
            <a:pPr>
              <a:spcBef>
                <a:spcPts val="1500"/>
              </a:spcBef>
            </a:pPr>
            <a:endParaRPr lang="en-US" sz="2800" b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spcBef>
                <a:spcPts val="1500"/>
              </a:spcBef>
            </a:pPr>
            <a:r>
              <a:rPr lang="en-US" sz="2800" b="1" dirty="0" smtClean="0">
                <a:solidFill>
                  <a:srgbClr val="0000FF"/>
                </a:solidFill>
                <a:latin typeface="Courier New"/>
                <a:cs typeface="Courier New"/>
              </a:rPr>
              <a:t>jmp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cs typeface="Courier New"/>
              </a:rPr>
              <a:t>next </a:t>
            </a:r>
            <a:r>
              <a:rPr lang="en-US" sz="2800" dirty="0"/>
              <a:t>– where next is a label in the current code segment </a:t>
            </a:r>
          </a:p>
          <a:p>
            <a:pPr>
              <a:spcBef>
                <a:spcPts val="1500"/>
              </a:spcBef>
            </a:pPr>
            <a:r>
              <a:rPr lang="en-US" sz="2800" b="1" dirty="0" smtClean="0">
                <a:solidFill>
                  <a:srgbClr val="0000FF"/>
                </a:solidFill>
                <a:latin typeface="Courier New"/>
                <a:cs typeface="Courier New"/>
              </a:rPr>
              <a:t>add </a:t>
            </a:r>
            <a:r>
              <a:rPr lang="en-US" sz="2800" b="1" dirty="0" err="1">
                <a:solidFill>
                  <a:srgbClr val="0000FF"/>
                </a:solidFill>
                <a:latin typeface="Courier New"/>
                <a:cs typeface="Courier New"/>
              </a:rPr>
              <a:t>eax</a:t>
            </a:r>
            <a:r>
              <a:rPr lang="en-US" sz="2800" b="1" dirty="0">
                <a:solidFill>
                  <a:srgbClr val="0000FF"/>
                </a:solidFill>
                <a:latin typeface="Courier New"/>
                <a:cs typeface="Courier New"/>
              </a:rPr>
              <a:t>, var1 </a:t>
            </a:r>
            <a:r>
              <a:rPr lang="en-US" sz="2800" dirty="0"/>
              <a:t>– where var1 is a 32-bit variable in the current data segment </a:t>
            </a:r>
          </a:p>
          <a:p>
            <a:pPr>
              <a:spcBef>
                <a:spcPts val="1500"/>
              </a:spcBef>
            </a:pPr>
            <a:r>
              <a:rPr lang="en-US" sz="2800" b="1" dirty="0" smtClean="0">
                <a:solidFill>
                  <a:srgbClr val="0000FF"/>
                </a:solidFill>
                <a:latin typeface="Courier New"/>
                <a:cs typeface="Courier New"/>
              </a:rPr>
              <a:t>sub </a:t>
            </a:r>
            <a:r>
              <a:rPr lang="en-US" sz="2800" b="1" dirty="0" err="1">
                <a:solidFill>
                  <a:srgbClr val="0000FF"/>
                </a:solidFill>
                <a:latin typeface="Courier New"/>
                <a:cs typeface="Courier New"/>
              </a:rPr>
              <a:t>bx</a:t>
            </a:r>
            <a:r>
              <a:rPr lang="en-US" sz="2800" b="1" dirty="0">
                <a:solidFill>
                  <a:srgbClr val="0000FF"/>
                </a:solidFill>
                <a:latin typeface="Courier New"/>
                <a:cs typeface="Courier New"/>
              </a:rPr>
              <a:t>, var2[</a:t>
            </a:r>
            <a:r>
              <a:rPr lang="en-US" sz="2800" b="1" dirty="0" err="1">
                <a:solidFill>
                  <a:srgbClr val="0000FF"/>
                </a:solidFill>
                <a:latin typeface="Courier New"/>
                <a:cs typeface="Courier New"/>
              </a:rPr>
              <a:t>ecx</a:t>
            </a:r>
            <a:r>
              <a:rPr lang="en-US" sz="2800" b="1" dirty="0">
                <a:solidFill>
                  <a:srgbClr val="0000FF"/>
                </a:solidFill>
                <a:latin typeface="Courier New"/>
                <a:cs typeface="Courier New"/>
              </a:rPr>
              <a:t>] </a:t>
            </a:r>
            <a:r>
              <a:rPr lang="en-US" sz="2800" dirty="0"/>
              <a:t>– where var2 is a </a:t>
            </a:r>
            <a:r>
              <a:rPr lang="en-US" sz="2800" dirty="0" smtClean="0"/>
              <a:t>16</a:t>
            </a:r>
            <a:r>
              <a:rPr lang="en-US" sz="2800" dirty="0"/>
              <a:t>-bit variable in the current code segment and </a:t>
            </a:r>
            <a:r>
              <a:rPr lang="en-US" sz="2800" dirty="0" err="1"/>
              <a:t>ecx</a:t>
            </a:r>
            <a:r>
              <a:rPr lang="en-US" sz="2800" dirty="0"/>
              <a:t> is an index register </a:t>
            </a:r>
          </a:p>
        </p:txBody>
      </p:sp>
    </p:spTree>
    <p:extLst>
      <p:ext uri="{BB962C8B-B14F-4D97-AF65-F5344CB8AC3E}">
        <p14:creationId xmlns="" xmlns:p14="http://schemas.microsoft.com/office/powerpoint/2010/main" val="414739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x86 Instruction Format 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/>
          </a:bodyPr>
          <a:lstStyle/>
          <a:p>
            <a:pPr>
              <a:spcBef>
                <a:spcPts val="2000"/>
              </a:spcBef>
            </a:pPr>
            <a:r>
              <a:rPr lang="fr-FR" sz="2800" b="1" dirty="0" err="1" smtClean="0">
                <a:solidFill>
                  <a:srgbClr val="800000"/>
                </a:solidFill>
              </a:rPr>
              <a:t>Immediate</a:t>
            </a:r>
            <a:r>
              <a:rPr lang="fr-FR" sz="2800" b="1" dirty="0" smtClean="0">
                <a:solidFill>
                  <a:srgbClr val="800000"/>
                </a:solidFill>
              </a:rPr>
              <a:t> Values </a:t>
            </a:r>
            <a:endParaRPr lang="en-US" sz="2800" b="1" dirty="0" smtClean="0">
              <a:solidFill>
                <a:srgbClr val="800000"/>
              </a:solidFill>
            </a:endParaRPr>
          </a:p>
          <a:p>
            <a:pPr>
              <a:spcBef>
                <a:spcPts val="1500"/>
              </a:spcBef>
            </a:pPr>
            <a:r>
              <a:rPr lang="en-US" sz="2800" dirty="0"/>
              <a:t>These are usually constants used directly </a:t>
            </a:r>
            <a:r>
              <a:rPr lang="en-US" sz="2800" dirty="0" smtClean="0"/>
              <a:t>in </a:t>
            </a:r>
            <a:r>
              <a:rPr lang="en-US" sz="2800" dirty="0"/>
              <a:t>the operation – </a:t>
            </a:r>
            <a:r>
              <a:rPr lang="en-US" sz="2800" b="1" i="1" dirty="0">
                <a:solidFill>
                  <a:srgbClr val="0000FF"/>
                </a:solidFill>
              </a:rPr>
              <a:t>available immediately </a:t>
            </a:r>
          </a:p>
          <a:p>
            <a:pPr lvl="1">
              <a:spcBef>
                <a:spcPts val="1500"/>
              </a:spcBef>
            </a:pPr>
            <a:r>
              <a:rPr lang="en-US" sz="2400" dirty="0" smtClean="0"/>
              <a:t>for </a:t>
            </a:r>
            <a:r>
              <a:rPr lang="en-US" sz="2400" dirty="0"/>
              <a:t>example: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ADD EAX, 7 </a:t>
            </a:r>
            <a:r>
              <a:rPr lang="en-US" sz="2400" dirty="0"/>
              <a:t>where 7 is the immediate value – there is no variable name and no source register </a:t>
            </a:r>
          </a:p>
          <a:p>
            <a:pPr lvl="1">
              <a:spcBef>
                <a:spcPts val="1500"/>
              </a:spcBef>
            </a:pPr>
            <a:r>
              <a:rPr lang="en-US" sz="2400" dirty="0" smtClean="0"/>
              <a:t>or</a:t>
            </a:r>
            <a:r>
              <a:rPr lang="en-US" sz="2400" dirty="0"/>
              <a:t>: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CMP AL, [EDX+10] </a:t>
            </a:r>
            <a:r>
              <a:rPr lang="en-US" sz="2400" dirty="0"/>
              <a:t>where 10 is a constant that will be added to the contents of </a:t>
            </a:r>
            <a:r>
              <a:rPr lang="en-US" sz="2400" dirty="0" smtClean="0"/>
              <a:t>the </a:t>
            </a:r>
            <a:r>
              <a:rPr lang="en-US" sz="2400" dirty="0"/>
              <a:t>EDX register to get the operand’s location </a:t>
            </a:r>
          </a:p>
          <a:p>
            <a:pPr lvl="1">
              <a:spcBef>
                <a:spcPts val="1500"/>
              </a:spcBef>
            </a:pPr>
            <a:r>
              <a:rPr lang="en-US" sz="2400" dirty="0" smtClean="0"/>
              <a:t>or</a:t>
            </a:r>
            <a:r>
              <a:rPr lang="en-US" sz="2400" dirty="0"/>
              <a:t>: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SHL AX, 4 </a:t>
            </a:r>
            <a:r>
              <a:rPr lang="en-US" sz="2400" dirty="0"/>
              <a:t>where the constant 4 is the number of bit positions to shift the AX register </a:t>
            </a:r>
          </a:p>
        </p:txBody>
      </p:sp>
    </p:spTree>
    <p:extLst>
      <p:ext uri="{BB962C8B-B14F-4D97-AF65-F5344CB8AC3E}">
        <p14:creationId xmlns="" xmlns:p14="http://schemas.microsoft.com/office/powerpoint/2010/main" val="18793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x86 Instruction Format 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>
              <a:spcBef>
                <a:spcPts val="2000"/>
              </a:spcBef>
            </a:pPr>
            <a:r>
              <a:rPr lang="fr-FR" sz="2800" b="1" dirty="0" smtClean="0">
                <a:solidFill>
                  <a:srgbClr val="800000"/>
                </a:solidFill>
              </a:rPr>
              <a:t>Instruction </a:t>
            </a:r>
            <a:r>
              <a:rPr lang="fr-FR" sz="2800" b="1" dirty="0" err="1" smtClean="0">
                <a:solidFill>
                  <a:srgbClr val="800000"/>
                </a:solidFill>
              </a:rPr>
              <a:t>Prefix</a:t>
            </a:r>
            <a:r>
              <a:rPr lang="fr-FR" sz="2800" b="1" dirty="0" smtClean="0">
                <a:solidFill>
                  <a:srgbClr val="800000"/>
                </a:solidFill>
              </a:rPr>
              <a:t> </a:t>
            </a:r>
            <a:endParaRPr lang="en-US" sz="2800" b="1" dirty="0" smtClean="0">
              <a:solidFill>
                <a:srgbClr val="800000"/>
              </a:solidFill>
            </a:endParaRPr>
          </a:p>
          <a:p>
            <a:pPr>
              <a:spcBef>
                <a:spcPts val="1500"/>
              </a:spcBef>
            </a:pPr>
            <a:r>
              <a:rPr lang="en-US" sz="2800" dirty="0"/>
              <a:t>Used to specify </a:t>
            </a:r>
            <a:r>
              <a:rPr lang="en-US" sz="2800" b="1" dirty="0">
                <a:solidFill>
                  <a:srgbClr val="0000FF"/>
                </a:solidFill>
              </a:rPr>
              <a:t>options</a:t>
            </a:r>
            <a:r>
              <a:rPr lang="en-US" sz="2800" dirty="0"/>
              <a:t> for instruction execution, for example: </a:t>
            </a:r>
          </a:p>
          <a:p>
            <a:pPr lvl="1">
              <a:spcBef>
                <a:spcPts val="1500"/>
              </a:spcBef>
            </a:pPr>
            <a:r>
              <a:rPr lang="en-US" sz="2400" dirty="0" smtClean="0"/>
              <a:t>when </a:t>
            </a:r>
            <a:r>
              <a:rPr lang="en-US" sz="2400" dirty="0"/>
              <a:t>executing String operators (</a:t>
            </a:r>
            <a:r>
              <a:rPr lang="en-US" sz="2400" b="1" dirty="0">
                <a:solidFill>
                  <a:srgbClr val="0000FF"/>
                </a:solidFill>
              </a:rPr>
              <a:t>MOVS</a:t>
            </a:r>
            <a:r>
              <a:rPr lang="en-US" sz="2400" dirty="0">
                <a:solidFill>
                  <a:srgbClr val="000000"/>
                </a:solidFill>
              </a:rPr>
              <a:t>,</a:t>
            </a:r>
            <a:r>
              <a:rPr lang="en-US" sz="2400" b="1" dirty="0">
                <a:solidFill>
                  <a:srgbClr val="0000FF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SCAS</a:t>
            </a:r>
            <a:r>
              <a:rPr lang="en-US" sz="2400" dirty="0"/>
              <a:t>, </a:t>
            </a:r>
            <a:r>
              <a:rPr lang="en-US" sz="2400" dirty="0" err="1"/>
              <a:t>etc</a:t>
            </a:r>
            <a:r>
              <a:rPr lang="en-US" sz="2400" dirty="0"/>
              <a:t>) the prefix is used to indicate that </a:t>
            </a:r>
            <a:r>
              <a:rPr lang="en-US" sz="2400" dirty="0" smtClean="0"/>
              <a:t>the </a:t>
            </a:r>
            <a:r>
              <a:rPr lang="en-US" sz="2400" dirty="0"/>
              <a:t>operation should be </a:t>
            </a:r>
            <a:r>
              <a:rPr lang="en-US" sz="2400" dirty="0" smtClean="0"/>
              <a:t>repeated</a:t>
            </a:r>
          </a:p>
          <a:p>
            <a:pPr lvl="2">
              <a:spcBef>
                <a:spcPts val="1500"/>
              </a:spcBef>
            </a:pPr>
            <a:r>
              <a:rPr lang="en-US" sz="2000" dirty="0" smtClean="0"/>
              <a:t>for </a:t>
            </a:r>
            <a:r>
              <a:rPr lang="en-US" sz="2000" b="1" dirty="0">
                <a:solidFill>
                  <a:srgbClr val="0000FF"/>
                </a:solidFill>
              </a:rPr>
              <a:t>REP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00FF"/>
                </a:solidFill>
              </a:rPr>
              <a:t>REPE</a:t>
            </a:r>
            <a:r>
              <a:rPr lang="en-US" sz="2000" dirty="0"/>
              <a:t>, the prefix is set to </a:t>
            </a:r>
            <a:r>
              <a:rPr lang="en-US" sz="2000" b="1" dirty="0" smtClean="0">
                <a:solidFill>
                  <a:srgbClr val="0000FF"/>
                </a:solidFill>
              </a:rPr>
              <a:t>F3h</a:t>
            </a:r>
          </a:p>
          <a:p>
            <a:pPr lvl="2">
              <a:spcBef>
                <a:spcPts val="1500"/>
              </a:spcBef>
            </a:pPr>
            <a:r>
              <a:rPr lang="en-US" sz="2000" dirty="0" smtClean="0"/>
              <a:t>for </a:t>
            </a:r>
            <a:r>
              <a:rPr lang="en-US" sz="2000" b="1" dirty="0">
                <a:solidFill>
                  <a:srgbClr val="0000FF"/>
                </a:solidFill>
              </a:rPr>
              <a:t>REPNE</a:t>
            </a:r>
            <a:r>
              <a:rPr lang="en-US" sz="2000" dirty="0"/>
              <a:t>, the prefix is </a:t>
            </a:r>
            <a:r>
              <a:rPr lang="en-US" sz="2000" b="1" dirty="0">
                <a:solidFill>
                  <a:srgbClr val="0000FF"/>
                </a:solidFill>
              </a:rPr>
              <a:t>F2h</a:t>
            </a:r>
            <a:r>
              <a:rPr lang="en-US" sz="2000" dirty="0"/>
              <a:t> </a:t>
            </a:r>
          </a:p>
          <a:p>
            <a:pPr lvl="1">
              <a:spcBef>
                <a:spcPts val="1500"/>
              </a:spcBef>
            </a:pPr>
            <a:r>
              <a:rPr lang="en-US" sz="2400" dirty="0" smtClean="0"/>
              <a:t>some </a:t>
            </a:r>
            <a:r>
              <a:rPr lang="en-US" sz="2400" dirty="0"/>
              <a:t>values indicate the memory segment that should be used (instead of the default) </a:t>
            </a:r>
            <a:endParaRPr lang="en-US" sz="2400" dirty="0" smtClean="0"/>
          </a:p>
          <a:p>
            <a:pPr lvl="2">
              <a:spcBef>
                <a:spcPts val="1500"/>
              </a:spcBef>
            </a:pPr>
            <a:r>
              <a:rPr lang="en-US" sz="2000" dirty="0" smtClean="0"/>
              <a:t>for </a:t>
            </a:r>
            <a:r>
              <a:rPr lang="en-US" sz="2000" b="1" dirty="0">
                <a:solidFill>
                  <a:srgbClr val="0000FF"/>
                </a:solidFill>
              </a:rPr>
              <a:t>ES</a:t>
            </a:r>
            <a:r>
              <a:rPr lang="en-US" sz="2000" dirty="0"/>
              <a:t> prefix is set to </a:t>
            </a:r>
            <a:r>
              <a:rPr lang="en-US" sz="2000" b="1" dirty="0">
                <a:solidFill>
                  <a:srgbClr val="0000FF"/>
                </a:solidFill>
              </a:rPr>
              <a:t>26h</a:t>
            </a:r>
            <a:r>
              <a:rPr lang="en-US" sz="2000" dirty="0"/>
              <a:t>, for</a:t>
            </a:r>
            <a:r>
              <a:rPr lang="en-US" sz="2000" b="1" dirty="0">
                <a:solidFill>
                  <a:srgbClr val="0000FF"/>
                </a:solidFill>
              </a:rPr>
              <a:t> FS </a:t>
            </a:r>
            <a:r>
              <a:rPr lang="en-US" sz="2000" dirty="0"/>
              <a:t>it is </a:t>
            </a:r>
            <a:r>
              <a:rPr lang="en-US" sz="2000" b="1" dirty="0">
                <a:solidFill>
                  <a:srgbClr val="0000FF"/>
                </a:solidFill>
              </a:rPr>
              <a:t>64h</a:t>
            </a:r>
            <a:r>
              <a:rPr lang="en-US" sz="2000" dirty="0"/>
              <a:t>, etc. </a:t>
            </a:r>
          </a:p>
        </p:txBody>
      </p:sp>
    </p:spTree>
    <p:extLst>
      <p:ext uri="{BB962C8B-B14F-4D97-AF65-F5344CB8AC3E}">
        <p14:creationId xmlns="" xmlns:p14="http://schemas.microsoft.com/office/powerpoint/2010/main" val="37663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x86 Instruction Format 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>
              <a:spcBef>
                <a:spcPts val="2000"/>
              </a:spcBef>
            </a:pPr>
            <a:r>
              <a:rPr lang="fr-FR" sz="2800" b="1" dirty="0" smtClean="0">
                <a:solidFill>
                  <a:srgbClr val="800000"/>
                </a:solidFill>
              </a:rPr>
              <a:t>Instruction </a:t>
            </a:r>
            <a:r>
              <a:rPr lang="fr-FR" sz="2800" b="1" dirty="0" err="1" smtClean="0">
                <a:solidFill>
                  <a:srgbClr val="800000"/>
                </a:solidFill>
              </a:rPr>
              <a:t>Prefix</a:t>
            </a:r>
            <a:r>
              <a:rPr lang="fr-FR" sz="2800" b="1" dirty="0" smtClean="0">
                <a:solidFill>
                  <a:srgbClr val="800000"/>
                </a:solidFill>
              </a:rPr>
              <a:t> </a:t>
            </a:r>
            <a:endParaRPr lang="en-US" sz="2800" b="1" dirty="0" smtClean="0">
              <a:solidFill>
                <a:srgbClr val="800000"/>
              </a:solidFill>
            </a:endParaRPr>
          </a:p>
          <a:p>
            <a:pPr>
              <a:spcBef>
                <a:spcPts val="2000"/>
              </a:spcBef>
            </a:pPr>
            <a:r>
              <a:rPr lang="en-US" sz="2800" dirty="0"/>
              <a:t>Used to specify ways that the instruction should be executed, for example: </a:t>
            </a:r>
          </a:p>
          <a:p>
            <a:pPr lvl="1">
              <a:spcBef>
                <a:spcPts val="2000"/>
              </a:spcBef>
            </a:pPr>
            <a:r>
              <a:rPr lang="en-US" sz="2400" dirty="0" smtClean="0"/>
              <a:t>to </a:t>
            </a:r>
            <a:r>
              <a:rPr lang="en-US" sz="2400" dirty="0"/>
              <a:t>change the </a:t>
            </a:r>
            <a:r>
              <a:rPr lang="en-US" sz="2400" b="1" dirty="0">
                <a:solidFill>
                  <a:srgbClr val="0000FF"/>
                </a:solidFill>
              </a:rPr>
              <a:t>default data size </a:t>
            </a:r>
            <a:r>
              <a:rPr lang="en-US" sz="2400" dirty="0"/>
              <a:t>for an instruction (from 32-bit to 16-bit or vice-versa), the prefix is set to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66h</a:t>
            </a:r>
            <a:r>
              <a:rPr lang="en-US" sz="2400" dirty="0"/>
              <a:t> </a:t>
            </a:r>
          </a:p>
          <a:p>
            <a:pPr lvl="1">
              <a:spcBef>
                <a:spcPts val="2000"/>
              </a:spcBef>
            </a:pPr>
            <a:r>
              <a:rPr lang="en-US" sz="2400" dirty="0" smtClean="0"/>
              <a:t>similarly</a:t>
            </a:r>
            <a:r>
              <a:rPr lang="en-US" sz="2400" dirty="0"/>
              <a:t>, to change the size of the </a:t>
            </a:r>
            <a:r>
              <a:rPr lang="en-US" sz="2400" b="1" dirty="0">
                <a:solidFill>
                  <a:srgbClr val="0000FF"/>
                </a:solidFill>
              </a:rPr>
              <a:t>default address size</a:t>
            </a:r>
            <a:r>
              <a:rPr lang="en-US" sz="2400" dirty="0"/>
              <a:t> for an instruction, set it to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67h</a:t>
            </a:r>
            <a:r>
              <a:rPr lang="en-US" sz="2400" dirty="0">
                <a:latin typeface="Courier New"/>
                <a:cs typeface="Courier New"/>
              </a:rPr>
              <a:t> </a:t>
            </a:r>
          </a:p>
          <a:p>
            <a:pPr lvl="1">
              <a:spcBef>
                <a:spcPts val="2000"/>
              </a:spcBef>
            </a:pPr>
            <a:r>
              <a:rPr lang="en-US" sz="2400" dirty="0" smtClean="0"/>
              <a:t>to </a:t>
            </a:r>
            <a:r>
              <a:rPr lang="en-US" sz="2400" b="1" dirty="0">
                <a:solidFill>
                  <a:srgbClr val="0000FF"/>
                </a:solidFill>
              </a:rPr>
              <a:t>lock shared memory </a:t>
            </a:r>
            <a:r>
              <a:rPr lang="en-US" sz="2400" dirty="0"/>
              <a:t>so that only this instruction has access, set it to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F0h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56658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x86 </a:t>
            </a:r>
            <a:r>
              <a:rPr lang="de-DE" dirty="0" err="1"/>
              <a:t>Opcode</a:t>
            </a:r>
            <a:r>
              <a:rPr lang="de-DE" dirty="0"/>
              <a:t> Sizes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257800"/>
          </a:xfrm>
        </p:spPr>
        <p:txBody>
          <a:bodyPr/>
          <a:lstStyle/>
          <a:p>
            <a:r>
              <a:rPr lang="en-US" sz="2000" dirty="0"/>
              <a:t>The x86 CPU supports two basic </a:t>
            </a:r>
            <a:r>
              <a:rPr lang="en-US" sz="2000" dirty="0" err="1"/>
              <a:t>opcode</a:t>
            </a:r>
            <a:r>
              <a:rPr lang="en-US" sz="2000" dirty="0"/>
              <a:t> sizes: </a:t>
            </a:r>
          </a:p>
          <a:p>
            <a:pPr lvl="1"/>
            <a:r>
              <a:rPr lang="en-US" sz="1800" dirty="0"/>
              <a:t>standard </a:t>
            </a:r>
            <a:r>
              <a:rPr lang="en-US" sz="1800" b="1" dirty="0"/>
              <a:t>one</a:t>
            </a:r>
            <a:r>
              <a:rPr lang="en-US" sz="1800" dirty="0"/>
              <a:t>-byte </a:t>
            </a:r>
            <a:r>
              <a:rPr lang="en-US" sz="1800" dirty="0" err="1"/>
              <a:t>opcode</a:t>
            </a:r>
            <a:r>
              <a:rPr lang="en-US" sz="1800" dirty="0"/>
              <a:t> </a:t>
            </a:r>
          </a:p>
          <a:p>
            <a:pPr lvl="1"/>
            <a:r>
              <a:rPr lang="en-US" sz="1800" b="1" dirty="0"/>
              <a:t>two</a:t>
            </a:r>
            <a:r>
              <a:rPr lang="en-US" sz="1800" dirty="0"/>
              <a:t>-byte </a:t>
            </a:r>
            <a:r>
              <a:rPr lang="en-US" sz="1800" dirty="0" err="1"/>
              <a:t>opcode</a:t>
            </a:r>
            <a:r>
              <a:rPr lang="en-US" sz="1800" dirty="0"/>
              <a:t> consisting of a </a:t>
            </a:r>
            <a:r>
              <a:rPr lang="en-US" sz="1800" b="1" dirty="0"/>
              <a:t>0Fh</a:t>
            </a:r>
            <a:r>
              <a:rPr lang="en-US" sz="1800" dirty="0"/>
              <a:t> </a:t>
            </a:r>
            <a:r>
              <a:rPr lang="en-US" sz="1800" i="1" dirty="0" err="1"/>
              <a:t>opcode</a:t>
            </a:r>
            <a:r>
              <a:rPr lang="en-US" sz="1800" i="1" dirty="0"/>
              <a:t> expansion prefix byte</a:t>
            </a:r>
            <a:r>
              <a:rPr lang="en-US" sz="1800" dirty="0"/>
              <a:t>. </a:t>
            </a:r>
          </a:p>
          <a:p>
            <a:pPr lvl="1"/>
            <a:r>
              <a:rPr lang="en-US" sz="1800" dirty="0"/>
              <a:t>The second byte then specifies the actual instruction. </a:t>
            </a:r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2000" dirty="0"/>
              <a:t>This provides for up to 512 different instruction classes, although the x86 does not yet use them all.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2400" y="4038600"/>
            <a:ext cx="8839200" cy="762000"/>
            <a:chOff x="685800" y="3200400"/>
            <a:chExt cx="8839200" cy="762000"/>
          </a:xfrm>
        </p:grpSpPr>
        <p:sp>
          <p:nvSpPr>
            <p:cNvPr id="6" name="TextBox 5"/>
            <p:cNvSpPr txBox="1"/>
            <p:nvPr/>
          </p:nvSpPr>
          <p:spPr>
            <a:xfrm>
              <a:off x="685800" y="3200400"/>
              <a:ext cx="85616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/>
                  <a:cs typeface="Arial"/>
                </a:rPr>
                <a:t>Number         0 or 1              </a:t>
              </a:r>
              <a:r>
                <a:rPr lang="en-US" b="1" dirty="0">
                  <a:latin typeface="Arial"/>
                  <a:cs typeface="Arial"/>
                </a:rPr>
                <a:t>0 or </a:t>
              </a:r>
              <a:r>
                <a:rPr lang="en-US" b="1" dirty="0" smtClean="0">
                  <a:latin typeface="Arial"/>
                  <a:cs typeface="Arial"/>
                </a:rPr>
                <a:t>1            </a:t>
              </a:r>
              <a:r>
                <a:rPr lang="en-US" b="1" dirty="0">
                  <a:latin typeface="Arial"/>
                  <a:cs typeface="Arial"/>
                </a:rPr>
                <a:t>0 or </a:t>
              </a:r>
              <a:r>
                <a:rPr lang="en-US" b="1" dirty="0" smtClean="0">
                  <a:latin typeface="Arial"/>
                  <a:cs typeface="Arial"/>
                </a:rPr>
                <a:t>1        0, 1, 2 </a:t>
              </a:r>
              <a:r>
                <a:rPr lang="en-US" b="1" dirty="0">
                  <a:latin typeface="Arial"/>
                  <a:cs typeface="Arial"/>
                </a:rPr>
                <a:t>or </a:t>
              </a:r>
              <a:r>
                <a:rPr lang="en-US" b="1" dirty="0" smtClean="0">
                  <a:latin typeface="Arial"/>
                  <a:cs typeface="Arial"/>
                </a:rPr>
                <a:t>4          0</a:t>
              </a:r>
              <a:r>
                <a:rPr lang="en-US" b="1" dirty="0">
                  <a:latin typeface="Arial"/>
                  <a:cs typeface="Arial"/>
                </a:rPr>
                <a:t>, 1, 2 or 4</a:t>
              </a:r>
              <a:endParaRPr lang="en-US" b="1" dirty="0" smtClean="0">
                <a:latin typeface="Arial"/>
                <a:cs typeface="Arial"/>
              </a:endParaRPr>
            </a:p>
            <a:p>
              <a:r>
                <a:rPr lang="en-US" b="1" dirty="0">
                  <a:latin typeface="Arial"/>
                  <a:cs typeface="Arial"/>
                </a:rPr>
                <a:t>of Bytes 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752600" y="3581400"/>
              <a:ext cx="7772400" cy="381000"/>
              <a:chOff x="1676400" y="5029200"/>
              <a:chExt cx="7772400" cy="381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676400" y="5029200"/>
                <a:ext cx="1524000" cy="38100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>
                    <a:solidFill>
                      <a:schemeClr val="tx1"/>
                    </a:solidFill>
                    <a:latin typeface="Arial"/>
                    <a:cs typeface="Arial"/>
                  </a:rPr>
                  <a:t>OpCode</a:t>
                </a:r>
                <a:endParaRPr lang="en-US" b="1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200400" y="5029200"/>
                <a:ext cx="1524000" cy="381000"/>
              </a:xfrm>
              <a:prstGeom prst="rect">
                <a:avLst/>
              </a:prstGeom>
              <a:solidFill>
                <a:srgbClr val="CCFFCC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Mod-R/M</a:t>
                </a:r>
                <a:endParaRPr lang="en-US" b="1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724400" y="5029200"/>
                <a:ext cx="1219200" cy="381000"/>
              </a:xfrm>
              <a:prstGeom prst="rect">
                <a:avLst/>
              </a:prstGeom>
              <a:solidFill>
                <a:srgbClr val="EBF1DE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SIB</a:t>
                </a:r>
                <a:endParaRPr lang="en-US" b="1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943600" y="5029200"/>
                <a:ext cx="1752600" cy="38100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Displacement</a:t>
                </a:r>
                <a:endParaRPr lang="en-US" b="1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696200" y="5029200"/>
                <a:ext cx="1752600" cy="38100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Immediate</a:t>
                </a:r>
                <a:endParaRPr lang="en-US" b="1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779655" y="5257801"/>
            <a:ext cx="4211945" cy="680781"/>
            <a:chOff x="4779655" y="5813840"/>
            <a:chExt cx="4211945" cy="680781"/>
          </a:xfrm>
        </p:grpSpPr>
        <p:grpSp>
          <p:nvGrpSpPr>
            <p:cNvPr id="14" name="Group 13"/>
            <p:cNvGrpSpPr/>
            <p:nvPr/>
          </p:nvGrpSpPr>
          <p:grpSpPr>
            <a:xfrm>
              <a:off x="4779655" y="5813840"/>
              <a:ext cx="1001623" cy="358363"/>
              <a:chOff x="3200400" y="5867400"/>
              <a:chExt cx="1219200" cy="457200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3200400" y="5867400"/>
                <a:ext cx="609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810000" y="5867400"/>
                <a:ext cx="609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882130" y="5813840"/>
              <a:ext cx="1502435" cy="358363"/>
              <a:chOff x="5105400" y="5943600"/>
              <a:chExt cx="1828800" cy="457200"/>
            </a:xfrm>
            <a:solidFill>
              <a:schemeClr val="accent3">
                <a:lumMod val="20000"/>
                <a:lumOff val="80000"/>
              </a:schemeClr>
            </a:solidFill>
          </p:grpSpPr>
          <p:grpSp>
            <p:nvGrpSpPr>
              <p:cNvPr id="25" name="Group 24"/>
              <p:cNvGrpSpPr/>
              <p:nvPr/>
            </p:nvGrpSpPr>
            <p:grpSpPr>
              <a:xfrm>
                <a:off x="5105400" y="5943600"/>
                <a:ext cx="1219200" cy="457200"/>
                <a:chOff x="3200400" y="5867400"/>
                <a:chExt cx="1219200" cy="457200"/>
              </a:xfrm>
              <a:grpFill/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3200400" y="5867400"/>
                  <a:ext cx="6096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810000" y="5867400"/>
                  <a:ext cx="6096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26" name="Rectangle 25"/>
              <p:cNvSpPr/>
              <p:nvPr/>
            </p:nvSpPr>
            <p:spPr>
              <a:xfrm>
                <a:off x="6324600" y="5943600"/>
                <a:ext cx="609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484925" y="5813840"/>
              <a:ext cx="1502435" cy="358363"/>
              <a:chOff x="5105400" y="5943600"/>
              <a:chExt cx="1828800" cy="457200"/>
            </a:xfrm>
            <a:solidFill>
              <a:schemeClr val="accent3">
                <a:lumMod val="20000"/>
                <a:lumOff val="80000"/>
              </a:schemeClr>
            </a:solidFill>
          </p:grpSpPr>
          <p:grpSp>
            <p:nvGrpSpPr>
              <p:cNvPr id="21" name="Group 20"/>
              <p:cNvGrpSpPr/>
              <p:nvPr/>
            </p:nvGrpSpPr>
            <p:grpSpPr>
              <a:xfrm>
                <a:off x="5105400" y="5943600"/>
                <a:ext cx="1219200" cy="457200"/>
                <a:chOff x="3200400" y="5867400"/>
                <a:chExt cx="1219200" cy="457200"/>
              </a:xfrm>
              <a:grpFill/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3200400" y="5867400"/>
                  <a:ext cx="6096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3810000" y="5867400"/>
                  <a:ext cx="6096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22" name="Rectangle 21"/>
              <p:cNvSpPr/>
              <p:nvPr/>
            </p:nvSpPr>
            <p:spPr>
              <a:xfrm>
                <a:off x="6324600" y="5943600"/>
                <a:ext cx="609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4923644" y="5859013"/>
              <a:ext cx="640032" cy="2462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Scale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57669" y="5861717"/>
              <a:ext cx="751287" cy="2462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Index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22705" y="5873567"/>
              <a:ext cx="751287" cy="2462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Base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79655" y="6248400"/>
              <a:ext cx="4211945" cy="2462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 smtClean="0">
                  <a:latin typeface="Arial"/>
                  <a:cs typeface="Arial"/>
                </a:rPr>
                <a:t> 7        6         5       4       3         2       1       0</a:t>
              </a:r>
              <a:endParaRPr lang="en-US" sz="1600" b="1" dirty="0">
                <a:latin typeface="Arial"/>
                <a:cs typeface="Arial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07655" y="5257800"/>
            <a:ext cx="4232890" cy="680782"/>
            <a:chOff x="207655" y="5813839"/>
            <a:chExt cx="4232890" cy="680782"/>
          </a:xfrm>
        </p:grpSpPr>
        <p:grpSp>
          <p:nvGrpSpPr>
            <p:cNvPr id="32" name="Group 31"/>
            <p:cNvGrpSpPr/>
            <p:nvPr/>
          </p:nvGrpSpPr>
          <p:grpSpPr>
            <a:xfrm>
              <a:off x="207655" y="5813839"/>
              <a:ext cx="1001623" cy="358363"/>
              <a:chOff x="3200400" y="5867400"/>
              <a:chExt cx="1219200" cy="457200"/>
            </a:xfrm>
            <a:solidFill>
              <a:srgbClr val="CCFFCC"/>
            </a:solidFill>
          </p:grpSpPr>
          <p:sp>
            <p:nvSpPr>
              <p:cNvPr id="47" name="Rectangle 46"/>
              <p:cNvSpPr/>
              <p:nvPr/>
            </p:nvSpPr>
            <p:spPr>
              <a:xfrm>
                <a:off x="3200400" y="5867400"/>
                <a:ext cx="609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810000" y="5867400"/>
                <a:ext cx="609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310130" y="5813839"/>
              <a:ext cx="1502435" cy="358363"/>
              <a:chOff x="5105400" y="5943600"/>
              <a:chExt cx="1828800" cy="457200"/>
            </a:xfrm>
            <a:solidFill>
              <a:srgbClr val="CCFFCC"/>
            </a:solidFill>
          </p:grpSpPr>
          <p:grpSp>
            <p:nvGrpSpPr>
              <p:cNvPr id="43" name="Group 42"/>
              <p:cNvGrpSpPr/>
              <p:nvPr/>
            </p:nvGrpSpPr>
            <p:grpSpPr>
              <a:xfrm>
                <a:off x="5105400" y="5943600"/>
                <a:ext cx="1219200" cy="457200"/>
                <a:chOff x="3200400" y="5867400"/>
                <a:chExt cx="1219200" cy="457200"/>
              </a:xfrm>
              <a:grpFill/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3200400" y="5867400"/>
                  <a:ext cx="6096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3810000" y="5867400"/>
                  <a:ext cx="6096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44" name="Rectangle 43"/>
              <p:cNvSpPr/>
              <p:nvPr/>
            </p:nvSpPr>
            <p:spPr>
              <a:xfrm>
                <a:off x="6324600" y="5943600"/>
                <a:ext cx="609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912925" y="5813839"/>
              <a:ext cx="1502435" cy="358363"/>
              <a:chOff x="5105400" y="5943600"/>
              <a:chExt cx="1828800" cy="457200"/>
            </a:xfrm>
            <a:solidFill>
              <a:srgbClr val="CCFFCC"/>
            </a:solidFill>
          </p:grpSpPr>
          <p:grpSp>
            <p:nvGrpSpPr>
              <p:cNvPr id="39" name="Group 38"/>
              <p:cNvGrpSpPr/>
              <p:nvPr/>
            </p:nvGrpSpPr>
            <p:grpSpPr>
              <a:xfrm>
                <a:off x="5105400" y="5943600"/>
                <a:ext cx="1219200" cy="457200"/>
                <a:chOff x="3200400" y="5867400"/>
                <a:chExt cx="1219200" cy="457200"/>
              </a:xfrm>
              <a:grpFill/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3200400" y="5867400"/>
                  <a:ext cx="6096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3810000" y="5867400"/>
                  <a:ext cx="6096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40" name="Rectangle 39"/>
              <p:cNvSpPr/>
              <p:nvPr/>
            </p:nvSpPr>
            <p:spPr>
              <a:xfrm>
                <a:off x="6324600" y="5943600"/>
                <a:ext cx="609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379753" y="5859012"/>
              <a:ext cx="583814" cy="246221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Mod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350655" y="5861716"/>
              <a:ext cx="1371600" cy="246221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Reg</a:t>
              </a:r>
              <a:r>
                <a:rPr lang="en-US" sz="1600" dirty="0" smtClean="0">
                  <a:latin typeface="Arial"/>
                  <a:cs typeface="Arial"/>
                </a:rPr>
                <a:t>/</a:t>
              </a:r>
              <a:r>
                <a:rPr lang="en-US" sz="1600" dirty="0" err="1" smtClean="0">
                  <a:latin typeface="Arial"/>
                  <a:cs typeface="Arial"/>
                </a:rPr>
                <a:t>OpCode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50705" y="5873566"/>
              <a:ext cx="751287" cy="246221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R/M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8600" y="6248400"/>
              <a:ext cx="4211945" cy="246221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 smtClean="0">
                  <a:latin typeface="Arial"/>
                  <a:cs typeface="Arial"/>
                </a:rPr>
                <a:t> 7        6         5       4       3         2       1       0</a:t>
              </a:r>
              <a:endParaRPr lang="en-US" sz="1600" b="1" dirty="0">
                <a:latin typeface="Arial"/>
                <a:cs typeface="Arial"/>
              </a:endParaRPr>
            </a:p>
          </p:txBody>
        </p:sp>
      </p:grpSp>
      <p:cxnSp>
        <p:nvCxnSpPr>
          <p:cNvPr id="49" name="Straight Connector 48"/>
          <p:cNvCxnSpPr/>
          <p:nvPr/>
        </p:nvCxnSpPr>
        <p:spPr>
          <a:xfrm flipH="1">
            <a:off x="228600" y="4800600"/>
            <a:ext cx="2514600" cy="45720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267200" y="4800600"/>
            <a:ext cx="152400" cy="53340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267200" y="4800600"/>
            <a:ext cx="533400" cy="4572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486400" y="4800600"/>
            <a:ext cx="3505200" cy="4572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67200" y="5943600"/>
            <a:ext cx="72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Bits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133600" y="6336268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(b) General Instruction Format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3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x86 ADD Instruction </a:t>
            </a:r>
            <a:r>
              <a:rPr lang="fr-FR" dirty="0" err="1"/>
              <a:t>Opcode</a:t>
            </a:r>
            <a:r>
              <a:rPr lang="fr-FR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4495800" cy="5715000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en-US" sz="2000" dirty="0"/>
              <a:t>Bit number </a:t>
            </a:r>
            <a:r>
              <a:rPr lang="en-US" sz="2000" b="1" dirty="0"/>
              <a:t>zero</a:t>
            </a:r>
            <a:r>
              <a:rPr lang="en-US" sz="2000" dirty="0"/>
              <a:t> marked </a:t>
            </a:r>
            <a:r>
              <a:rPr lang="en-US" sz="2000" b="1" dirty="0"/>
              <a:t>s</a:t>
            </a:r>
            <a:r>
              <a:rPr lang="en-US" sz="2000" dirty="0"/>
              <a:t> specifies the </a:t>
            </a:r>
            <a:r>
              <a:rPr lang="en-US" sz="2000" b="1" dirty="0"/>
              <a:t>size</a:t>
            </a:r>
            <a:r>
              <a:rPr lang="en-US" sz="2000" dirty="0"/>
              <a:t> of the operands the </a:t>
            </a:r>
            <a:r>
              <a:rPr lang="en-US" sz="2000" dirty="0">
                <a:solidFill>
                  <a:srgbClr val="0000FF"/>
                </a:solidFill>
              </a:rPr>
              <a:t>ADD</a:t>
            </a:r>
            <a:r>
              <a:rPr lang="en-US" sz="2000" dirty="0"/>
              <a:t> instruction operates upon: </a:t>
            </a:r>
          </a:p>
          <a:p>
            <a:pPr>
              <a:spcBef>
                <a:spcPts val="1500"/>
              </a:spcBef>
            </a:pPr>
            <a:r>
              <a:rPr lang="en-US" sz="2000" dirty="0"/>
              <a:t>If </a:t>
            </a:r>
            <a:r>
              <a:rPr lang="en-US" sz="2000" b="1" dirty="0"/>
              <a:t>s = 0</a:t>
            </a:r>
            <a:r>
              <a:rPr lang="en-US" sz="2000" dirty="0"/>
              <a:t> then the operands are 8-bit registers and memory locations. </a:t>
            </a:r>
          </a:p>
          <a:p>
            <a:pPr>
              <a:spcBef>
                <a:spcPts val="1500"/>
              </a:spcBef>
            </a:pPr>
            <a:r>
              <a:rPr lang="en-US" sz="2000" dirty="0"/>
              <a:t>If </a:t>
            </a:r>
            <a:r>
              <a:rPr lang="en-US" sz="2000" b="1" dirty="0"/>
              <a:t>s = 1</a:t>
            </a:r>
            <a:r>
              <a:rPr lang="en-US" sz="2000" dirty="0"/>
              <a:t> then the operands are either 16-bits or 32-bits: </a:t>
            </a:r>
          </a:p>
          <a:p>
            <a:pPr lvl="1">
              <a:spcBef>
                <a:spcPts val="1500"/>
              </a:spcBef>
            </a:pPr>
            <a:r>
              <a:rPr lang="en-US" sz="1800" dirty="0"/>
              <a:t>Under 32-bit operating systems the default is 32-bit operands if </a:t>
            </a:r>
            <a:r>
              <a:rPr lang="en-US" sz="1800" b="1" dirty="0"/>
              <a:t>s = 1</a:t>
            </a:r>
            <a:r>
              <a:rPr lang="en-US" sz="1800" dirty="0"/>
              <a:t>. </a:t>
            </a:r>
          </a:p>
          <a:p>
            <a:pPr lvl="1">
              <a:spcBef>
                <a:spcPts val="1500"/>
              </a:spcBef>
            </a:pPr>
            <a:r>
              <a:rPr lang="en-US" sz="1800" dirty="0"/>
              <a:t>To specify a 16-bit operand (under Windows or Linux) you must insert a special </a:t>
            </a:r>
            <a:r>
              <a:rPr lang="en-US" sz="1800" i="1" dirty="0"/>
              <a:t>operand-size prefix byte</a:t>
            </a:r>
            <a:r>
              <a:rPr lang="en-US" sz="1800" dirty="0"/>
              <a:t> in front of </a:t>
            </a:r>
            <a:r>
              <a:rPr lang="en-US" sz="1800"/>
              <a:t>the </a:t>
            </a:r>
            <a:r>
              <a:rPr lang="en-US" sz="1800" smtClean="0"/>
              <a:t>instruction.</a:t>
            </a:r>
            <a:endParaRPr lang="en-US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4400" y="990600"/>
            <a:ext cx="44958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x86 ADD </a:t>
            </a:r>
            <a:r>
              <a:rPr lang="en-US" sz="2000" b="1" i="1" dirty="0">
                <a:solidFill>
                  <a:srgbClr val="0000FF"/>
                </a:solidFill>
              </a:rPr>
              <a:t>instruction </a:t>
            </a:r>
            <a:r>
              <a:rPr lang="en-US" sz="2000" b="1" i="1" dirty="0" err="1">
                <a:solidFill>
                  <a:srgbClr val="0000FF"/>
                </a:solidFill>
              </a:rPr>
              <a:t>opcode</a:t>
            </a:r>
            <a:r>
              <a:rPr lang="en-US" sz="2000" b="1" i="1" dirty="0">
                <a:solidFill>
                  <a:srgbClr val="0000FF"/>
                </a:solidFill>
              </a:rPr>
              <a:t> 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1800" dirty="0"/>
              <a:t>Bit number </a:t>
            </a:r>
            <a:r>
              <a:rPr lang="en-US" sz="1800" b="1" dirty="0"/>
              <a:t>one</a:t>
            </a:r>
            <a:r>
              <a:rPr lang="en-US" sz="1800" dirty="0"/>
              <a:t>, marked </a:t>
            </a:r>
            <a:r>
              <a:rPr lang="en-US" sz="1800" b="1" dirty="0"/>
              <a:t>d</a:t>
            </a:r>
            <a:r>
              <a:rPr lang="en-US" sz="1800" dirty="0"/>
              <a:t>, specifies the </a:t>
            </a:r>
            <a:r>
              <a:rPr lang="en-US" sz="1800" b="1" dirty="0"/>
              <a:t>direction</a:t>
            </a:r>
            <a:r>
              <a:rPr lang="en-US" sz="1800" dirty="0"/>
              <a:t> of the data transfer: </a:t>
            </a:r>
          </a:p>
          <a:p>
            <a:r>
              <a:rPr lang="en-US" sz="1800" dirty="0"/>
              <a:t>If </a:t>
            </a:r>
            <a:r>
              <a:rPr lang="en-US" sz="1800" b="1" dirty="0"/>
              <a:t>d = 0</a:t>
            </a:r>
            <a:r>
              <a:rPr lang="en-US" sz="1800" dirty="0"/>
              <a:t> then the destination operand is a memory location, e.g. </a:t>
            </a:r>
          </a:p>
          <a:p>
            <a:r>
              <a:rPr lang="en-US" sz="1800" dirty="0"/>
              <a:t>add [</a:t>
            </a:r>
            <a:r>
              <a:rPr lang="en-US" sz="1800" dirty="0" err="1"/>
              <a:t>ebx</a:t>
            </a:r>
            <a:r>
              <a:rPr lang="en-US" sz="1800" dirty="0"/>
              <a:t>], al </a:t>
            </a:r>
          </a:p>
          <a:p>
            <a:r>
              <a:rPr lang="en-US" sz="1800" dirty="0"/>
              <a:t>If </a:t>
            </a:r>
            <a:r>
              <a:rPr lang="en-US" sz="1800" b="1" dirty="0"/>
              <a:t>d = 1</a:t>
            </a:r>
            <a:r>
              <a:rPr lang="en-US" sz="1800" dirty="0"/>
              <a:t> then the destination operand is a register, e.g. </a:t>
            </a:r>
          </a:p>
          <a:p>
            <a:r>
              <a:rPr lang="en-US" sz="1800" dirty="0"/>
              <a:t>add al, [</a:t>
            </a:r>
            <a:r>
              <a:rPr lang="en-US" sz="1800" dirty="0" err="1"/>
              <a:t>ebx</a:t>
            </a:r>
            <a:r>
              <a:rPr lang="en-US" sz="1800" dirty="0"/>
              <a:t>] </a:t>
            </a:r>
            <a:r>
              <a:rPr lang="en-US" sz="1800" dirty="0" smtClean="0"/>
              <a:t> </a:t>
            </a:r>
            <a:endParaRPr lang="en-US" sz="16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562600" y="1432800"/>
            <a:ext cx="2517427" cy="396000"/>
            <a:chOff x="5410200" y="1524000"/>
            <a:chExt cx="2517427" cy="396000"/>
          </a:xfrm>
        </p:grpSpPr>
        <p:sp>
          <p:nvSpPr>
            <p:cNvPr id="7" name="Rectangle 6"/>
            <p:cNvSpPr/>
            <p:nvPr/>
          </p:nvSpPr>
          <p:spPr>
            <a:xfrm>
              <a:off x="5410200" y="1524000"/>
              <a:ext cx="417600" cy="396000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FF"/>
                  </a:solidFill>
                  <a:latin typeface="Courier New"/>
                  <a:cs typeface="Courier New"/>
                </a:rPr>
                <a:t>0</a:t>
              </a:r>
              <a:endParaRPr lang="en-US" sz="2000" b="1" dirty="0">
                <a:solidFill>
                  <a:srgbClr val="0000FF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833646" y="1524000"/>
              <a:ext cx="417600" cy="396000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FF"/>
                  </a:solidFill>
                  <a:latin typeface="Courier New"/>
                  <a:cs typeface="Courier New"/>
                </a:rPr>
                <a:t>0</a:t>
              </a:r>
              <a:endParaRPr lang="en-US" sz="2000" b="1" dirty="0">
                <a:solidFill>
                  <a:srgbClr val="0000FF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254136" y="1524000"/>
              <a:ext cx="417600" cy="396000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FF"/>
                  </a:solidFill>
                  <a:latin typeface="Courier New"/>
                  <a:cs typeface="Courier New"/>
                </a:rPr>
                <a:t>0</a:t>
              </a:r>
              <a:endParaRPr lang="en-US" sz="2000" b="1" dirty="0">
                <a:solidFill>
                  <a:srgbClr val="0000FF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66182" y="1524000"/>
              <a:ext cx="417600" cy="396000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FF"/>
                  </a:solidFill>
                  <a:latin typeface="Courier New"/>
                  <a:cs typeface="Courier New"/>
                </a:rPr>
                <a:t>0</a:t>
              </a:r>
              <a:endParaRPr lang="en-US" sz="2000" b="1" dirty="0">
                <a:solidFill>
                  <a:srgbClr val="0000FF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86694" y="1524000"/>
              <a:ext cx="417600" cy="396000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FF"/>
                  </a:solidFill>
                  <a:latin typeface="Courier New"/>
                  <a:cs typeface="Courier New"/>
                </a:rPr>
                <a:t>d</a:t>
              </a:r>
              <a:endParaRPr lang="en-US" sz="2000" b="1" dirty="0">
                <a:solidFill>
                  <a:srgbClr val="0000FF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510027" y="1524000"/>
              <a:ext cx="417600" cy="396000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FF"/>
                  </a:solidFill>
                  <a:latin typeface="Courier New"/>
                  <a:cs typeface="Courier New"/>
                </a:rPr>
                <a:t>s</a:t>
              </a:r>
              <a:endParaRPr lang="en-US" sz="2000" b="1" dirty="0">
                <a:solidFill>
                  <a:srgbClr val="0000FF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876800" y="1951672"/>
            <a:ext cx="415545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ADD </a:t>
            </a:r>
            <a:r>
              <a:rPr lang="en-US" dirty="0" err="1" smtClean="0">
                <a:latin typeface="Arial"/>
                <a:cs typeface="Arial"/>
              </a:rPr>
              <a:t>Opcode</a:t>
            </a:r>
            <a:r>
              <a:rPr lang="en-US" dirty="0" smtClean="0">
                <a:latin typeface="Arial"/>
                <a:cs typeface="Arial"/>
              </a:rPr>
              <a:t>.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d =0 if adding from register to memory.</a:t>
            </a:r>
          </a:p>
          <a:p>
            <a:r>
              <a:rPr lang="en-US" dirty="0" smtClean="0">
                <a:latin typeface="Arial"/>
                <a:cs typeface="Arial"/>
              </a:rPr>
              <a:t>d =1 </a:t>
            </a:r>
            <a:r>
              <a:rPr lang="en-US" dirty="0">
                <a:latin typeface="Arial"/>
                <a:cs typeface="Arial"/>
              </a:rPr>
              <a:t>if adding from </a:t>
            </a:r>
            <a:r>
              <a:rPr lang="en-US" dirty="0" smtClean="0">
                <a:latin typeface="Arial"/>
                <a:cs typeface="Arial"/>
              </a:rPr>
              <a:t>memory to register.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s =0 if adding eight-bit operands.</a:t>
            </a:r>
          </a:p>
          <a:p>
            <a:r>
              <a:rPr lang="en-US" dirty="0" smtClean="0">
                <a:latin typeface="Arial"/>
                <a:cs typeface="Arial"/>
              </a:rPr>
              <a:t>s =1 </a:t>
            </a:r>
            <a:r>
              <a:rPr lang="en-US" dirty="0">
                <a:latin typeface="Arial"/>
                <a:cs typeface="Arial"/>
              </a:rPr>
              <a:t>if adding </a:t>
            </a:r>
            <a:r>
              <a:rPr lang="en-US" dirty="0" smtClean="0">
                <a:latin typeface="Arial"/>
                <a:cs typeface="Arial"/>
              </a:rPr>
              <a:t>16/32-</a:t>
            </a:r>
            <a:r>
              <a:rPr lang="en-US" dirty="0">
                <a:latin typeface="Arial"/>
                <a:cs typeface="Arial"/>
              </a:rPr>
              <a:t>bit operands</a:t>
            </a:r>
            <a:r>
              <a:rPr lang="en-US" dirty="0" smtClean="0">
                <a:latin typeface="Arial"/>
                <a:cs typeface="Arial"/>
              </a:rPr>
              <a:t>.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002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Encoding x86 Instruction Operands,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</a:t>
            </a:r>
            <a:r>
              <a:rPr lang="en-US" dirty="0"/>
              <a:t>-REG-R/M </a:t>
            </a:r>
            <a:r>
              <a:rPr lang="en-US" dirty="0" smtClean="0"/>
              <a:t>Byte (1/4)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/>
              <a:t>The MOD-REG-R/M byte specifies </a:t>
            </a:r>
            <a:r>
              <a:rPr lang="en-US" dirty="0">
                <a:hlinkClick r:id="rId2"/>
              </a:rPr>
              <a:t>instruction</a:t>
            </a:r>
            <a:r>
              <a:rPr lang="en-US" dirty="0"/>
              <a:t> operands and their addressing mode</a:t>
            </a:r>
            <a:r>
              <a:rPr lang="en-US" b="1" baseline="30000" dirty="0"/>
              <a:t>(*)</a:t>
            </a:r>
            <a:r>
              <a:rPr lang="en-US" dirty="0"/>
              <a:t>: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R/M</a:t>
            </a:r>
            <a:r>
              <a:rPr lang="en-US" dirty="0"/>
              <a:t> field, combined with </a:t>
            </a:r>
            <a:r>
              <a:rPr lang="en-US" b="1" dirty="0"/>
              <a:t>MOD</a:t>
            </a:r>
            <a:r>
              <a:rPr lang="en-US" dirty="0"/>
              <a:t>, specifies either </a:t>
            </a:r>
          </a:p>
          <a:p>
            <a:pPr lvl="1"/>
            <a:r>
              <a:rPr lang="en-US" dirty="0"/>
              <a:t>the second operand in a </a:t>
            </a:r>
            <a:r>
              <a:rPr lang="en-US" b="1" dirty="0"/>
              <a:t>two</a:t>
            </a:r>
            <a:r>
              <a:rPr lang="en-US" dirty="0"/>
              <a:t>-operand instruction, or </a:t>
            </a:r>
          </a:p>
          <a:p>
            <a:pPr lvl="1"/>
            <a:r>
              <a:rPr lang="en-US" dirty="0"/>
              <a:t>the only operand in a </a:t>
            </a:r>
            <a:r>
              <a:rPr lang="en-US" b="1" dirty="0"/>
              <a:t>single</a:t>
            </a:r>
            <a:r>
              <a:rPr lang="en-US" dirty="0"/>
              <a:t>-operand instruction like NOT or NEG. </a:t>
            </a:r>
          </a:p>
          <a:p>
            <a:r>
              <a:rPr lang="en-US" dirty="0"/>
              <a:t>The </a:t>
            </a:r>
            <a:r>
              <a:rPr lang="en-US" b="1" dirty="0"/>
              <a:t>d</a:t>
            </a:r>
            <a:r>
              <a:rPr lang="en-US" dirty="0"/>
              <a:t> bit in the </a:t>
            </a:r>
            <a:r>
              <a:rPr lang="en-US" dirty="0" err="1"/>
              <a:t>opcode</a:t>
            </a:r>
            <a:r>
              <a:rPr lang="en-US" dirty="0"/>
              <a:t> determines which operand is the source, and which is the destination: </a:t>
            </a:r>
          </a:p>
          <a:p>
            <a:pPr lvl="1"/>
            <a:r>
              <a:rPr lang="en-US" b="1" dirty="0"/>
              <a:t>d=0: MOD R/M &lt;- REG</a:t>
            </a:r>
            <a:r>
              <a:rPr lang="en-US" dirty="0"/>
              <a:t>, REG is the source </a:t>
            </a:r>
          </a:p>
          <a:p>
            <a:pPr lvl="1"/>
            <a:r>
              <a:rPr lang="en-US" b="1" dirty="0"/>
              <a:t>d=1: REG &lt;- MOD R/M</a:t>
            </a:r>
            <a:r>
              <a:rPr lang="en-US" dirty="0"/>
              <a:t>, REG is the destination 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6135469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baseline="30000" dirty="0"/>
              <a:t>(*)</a:t>
            </a:r>
            <a:r>
              <a:rPr lang="en-US" dirty="0"/>
              <a:t> Technically, registers do not have an address, but we apply the term </a:t>
            </a:r>
            <a:r>
              <a:rPr lang="en-US" i="1" dirty="0"/>
              <a:t>addressing mode</a:t>
            </a:r>
            <a:r>
              <a:rPr lang="en-US" dirty="0"/>
              <a:t> to registers nonetheless.  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752600" y="1907503"/>
            <a:ext cx="5181600" cy="759497"/>
            <a:chOff x="1752600" y="1673423"/>
            <a:chExt cx="5181600" cy="759497"/>
          </a:xfrm>
        </p:grpSpPr>
        <p:grpSp>
          <p:nvGrpSpPr>
            <p:cNvPr id="7" name="Group 6"/>
            <p:cNvGrpSpPr/>
            <p:nvPr/>
          </p:nvGrpSpPr>
          <p:grpSpPr>
            <a:xfrm>
              <a:off x="1752600" y="1981199"/>
              <a:ext cx="1213040" cy="451721"/>
              <a:chOff x="3200400" y="5867400"/>
              <a:chExt cx="1219200" cy="457200"/>
            </a:xfrm>
            <a:solidFill>
              <a:srgbClr val="CCFFCC"/>
            </a:solidFill>
          </p:grpSpPr>
          <p:sp>
            <p:nvSpPr>
              <p:cNvPr id="22" name="Rectangle 21"/>
              <p:cNvSpPr/>
              <p:nvPr/>
            </p:nvSpPr>
            <p:spPr>
              <a:xfrm>
                <a:off x="3200400" y="5867400"/>
                <a:ext cx="609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Arial"/>
                  <a:cs typeface="Arial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810000" y="5867400"/>
                <a:ext cx="609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Arial"/>
                  <a:cs typeface="Arial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087779" y="1981199"/>
              <a:ext cx="1819561" cy="451721"/>
              <a:chOff x="5105400" y="5943600"/>
              <a:chExt cx="1828800" cy="457200"/>
            </a:xfrm>
            <a:solidFill>
              <a:srgbClr val="CCFFCC"/>
            </a:solidFill>
          </p:grpSpPr>
          <p:grpSp>
            <p:nvGrpSpPr>
              <p:cNvPr id="18" name="Group 17"/>
              <p:cNvGrpSpPr/>
              <p:nvPr/>
            </p:nvGrpSpPr>
            <p:grpSpPr>
              <a:xfrm>
                <a:off x="5105400" y="5943600"/>
                <a:ext cx="1219200" cy="457200"/>
                <a:chOff x="3200400" y="5867400"/>
                <a:chExt cx="1219200" cy="457200"/>
              </a:xfrm>
              <a:grpFill/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3200400" y="5867400"/>
                  <a:ext cx="6096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Arial"/>
                    <a:cs typeface="Arial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3810000" y="5867400"/>
                  <a:ext cx="6096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19" name="Rectangle 18"/>
              <p:cNvSpPr/>
              <p:nvPr/>
            </p:nvSpPr>
            <p:spPr>
              <a:xfrm>
                <a:off x="6324600" y="5943600"/>
                <a:ext cx="609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Arial"/>
                  <a:cs typeface="Arial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028883" y="1981199"/>
              <a:ext cx="1819561" cy="451721"/>
              <a:chOff x="5105400" y="5943600"/>
              <a:chExt cx="1828800" cy="457200"/>
            </a:xfrm>
            <a:solidFill>
              <a:srgbClr val="CCFFCC"/>
            </a:solidFill>
          </p:grpSpPr>
          <p:grpSp>
            <p:nvGrpSpPr>
              <p:cNvPr id="14" name="Group 13"/>
              <p:cNvGrpSpPr/>
              <p:nvPr/>
            </p:nvGrpSpPr>
            <p:grpSpPr>
              <a:xfrm>
                <a:off x="5105400" y="5943600"/>
                <a:ext cx="1219200" cy="457200"/>
                <a:chOff x="3200400" y="5867400"/>
                <a:chExt cx="1219200" cy="457200"/>
              </a:xfrm>
              <a:grpFill/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3200400" y="5867400"/>
                  <a:ext cx="6096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Arial"/>
                    <a:cs typeface="Arial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810000" y="5867400"/>
                  <a:ext cx="6096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15" name="Rectangle 14"/>
              <p:cNvSpPr/>
              <p:nvPr/>
            </p:nvSpPr>
            <p:spPr>
              <a:xfrm>
                <a:off x="6324600" y="5943600"/>
                <a:ext cx="609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Arial"/>
                  <a:cs typeface="Arial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972743" y="2038140"/>
              <a:ext cx="683601" cy="307777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en-US" sz="2000" dirty="0" smtClean="0">
                  <a:latin typeface="Arial"/>
                  <a:cs typeface="Arial"/>
                </a:rPr>
                <a:t>Mod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36858" y="2041549"/>
              <a:ext cx="1661110" cy="307777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000" dirty="0" err="1" smtClean="0">
                  <a:latin typeface="Arial"/>
                  <a:cs typeface="Arial"/>
                </a:rPr>
                <a:t>Reg</a:t>
              </a:r>
              <a:r>
                <a:rPr lang="en-US" sz="2000" dirty="0" smtClean="0">
                  <a:latin typeface="Arial"/>
                  <a:cs typeface="Arial"/>
                </a:rPr>
                <a:t>/</a:t>
              </a:r>
              <a:r>
                <a:rPr lang="en-US" sz="2000" dirty="0" err="1" smtClean="0">
                  <a:latin typeface="Arial"/>
                  <a:cs typeface="Arial"/>
                </a:rPr>
                <a:t>OpCode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7960" y="2056486"/>
              <a:ext cx="909865" cy="307777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000" dirty="0" smtClean="0">
                  <a:latin typeface="Arial"/>
                  <a:cs typeface="Arial"/>
                </a:rPr>
                <a:t>R/M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77966" y="1673423"/>
              <a:ext cx="515623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b="1" dirty="0" smtClean="0">
                  <a:latin typeface="Arial"/>
                  <a:cs typeface="Arial"/>
                </a:rPr>
                <a:t> 7        6         5       4       3         2       1       0</a:t>
              </a:r>
              <a:endParaRPr lang="en-US" sz="2000" b="1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1629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Encoding x86 Instruction Operands,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</a:t>
            </a:r>
            <a:r>
              <a:rPr lang="en-US" dirty="0"/>
              <a:t>-REG-R/M </a:t>
            </a:r>
            <a:r>
              <a:rPr lang="en-US" dirty="0" smtClean="0"/>
              <a:t>Byte (2/4)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981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MOD</a:t>
            </a:r>
            <a:r>
              <a:rPr lang="en-US" dirty="0"/>
              <a:t> field specifies x86 addressing mode: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14646785"/>
              </p:ext>
            </p:extLst>
          </p:nvPr>
        </p:nvGraphicFramePr>
        <p:xfrm>
          <a:off x="381000" y="3124200"/>
          <a:ext cx="8382000" cy="2123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98072"/>
                <a:gridCol w="74839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MOD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Meaning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00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"/>
                          <a:cs typeface="Arial"/>
                        </a:rPr>
                        <a:t>Register indirect addressing mode or SIB with no displacement (when R/M = 100) or Displacement only addressing mode (when R/M = 101).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01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"/>
                          <a:cs typeface="Arial"/>
                        </a:rPr>
                        <a:t>One</a:t>
                      </a:r>
                      <a:r>
                        <a:rPr lang="en-US" baseline="0" dirty="0" smtClean="0">
                          <a:latin typeface="Arial"/>
                          <a:cs typeface="Arial"/>
                        </a:rPr>
                        <a:t>-byte signed displacement follows addressing mode style byte(s).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10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"/>
                          <a:cs typeface="Arial"/>
                        </a:rPr>
                        <a:t>Four-byte</a:t>
                      </a:r>
                      <a:r>
                        <a:rPr lang="en-US" baseline="0" dirty="0" smtClean="0">
                          <a:latin typeface="Arial"/>
                          <a:cs typeface="Arial"/>
                        </a:rPr>
                        <a:t> signed displacement follows addressing mode style byte(s).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11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"/>
                          <a:cs typeface="Arial"/>
                        </a:rPr>
                        <a:t>Register</a:t>
                      </a:r>
                      <a:r>
                        <a:rPr lang="en-US" baseline="0" dirty="0" smtClean="0">
                          <a:latin typeface="Arial"/>
                          <a:cs typeface="Arial"/>
                        </a:rPr>
                        <a:t> addressing mode.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752600" y="1447800"/>
            <a:ext cx="5181600" cy="759497"/>
            <a:chOff x="1752600" y="1673423"/>
            <a:chExt cx="5181600" cy="759497"/>
          </a:xfrm>
        </p:grpSpPr>
        <p:grpSp>
          <p:nvGrpSpPr>
            <p:cNvPr id="8" name="Group 7"/>
            <p:cNvGrpSpPr/>
            <p:nvPr/>
          </p:nvGrpSpPr>
          <p:grpSpPr>
            <a:xfrm>
              <a:off x="1752600" y="1981199"/>
              <a:ext cx="1213040" cy="451721"/>
              <a:chOff x="3200400" y="5867400"/>
              <a:chExt cx="1219200" cy="457200"/>
            </a:xfrm>
            <a:solidFill>
              <a:srgbClr val="CCFFCC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3200400" y="5867400"/>
                <a:ext cx="609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Arial"/>
                  <a:cs typeface="Arial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810000" y="5867400"/>
                <a:ext cx="609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Arial"/>
                  <a:cs typeface="Arial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087779" y="1981199"/>
              <a:ext cx="1819561" cy="451721"/>
              <a:chOff x="5105400" y="5943600"/>
              <a:chExt cx="1828800" cy="457200"/>
            </a:xfrm>
            <a:solidFill>
              <a:srgbClr val="CCFFCC"/>
            </a:solidFill>
          </p:grpSpPr>
          <p:grpSp>
            <p:nvGrpSpPr>
              <p:cNvPr id="19" name="Group 18"/>
              <p:cNvGrpSpPr/>
              <p:nvPr/>
            </p:nvGrpSpPr>
            <p:grpSpPr>
              <a:xfrm>
                <a:off x="5105400" y="5943600"/>
                <a:ext cx="1219200" cy="457200"/>
                <a:chOff x="3200400" y="5867400"/>
                <a:chExt cx="1219200" cy="457200"/>
              </a:xfrm>
              <a:grpFill/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3200400" y="5867400"/>
                  <a:ext cx="6096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Arial"/>
                    <a:cs typeface="Arial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3810000" y="5867400"/>
                  <a:ext cx="6096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20" name="Rectangle 19"/>
              <p:cNvSpPr/>
              <p:nvPr/>
            </p:nvSpPr>
            <p:spPr>
              <a:xfrm>
                <a:off x="6324600" y="5943600"/>
                <a:ext cx="609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Arial"/>
                  <a:cs typeface="Arial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028883" y="1981199"/>
              <a:ext cx="1819561" cy="451721"/>
              <a:chOff x="5105400" y="5943600"/>
              <a:chExt cx="1828800" cy="457200"/>
            </a:xfrm>
            <a:solidFill>
              <a:srgbClr val="CCFFCC"/>
            </a:solidFill>
          </p:grpSpPr>
          <p:grpSp>
            <p:nvGrpSpPr>
              <p:cNvPr id="15" name="Group 14"/>
              <p:cNvGrpSpPr/>
              <p:nvPr/>
            </p:nvGrpSpPr>
            <p:grpSpPr>
              <a:xfrm>
                <a:off x="5105400" y="5943600"/>
                <a:ext cx="1219200" cy="457200"/>
                <a:chOff x="3200400" y="5867400"/>
                <a:chExt cx="1219200" cy="457200"/>
              </a:xfrm>
              <a:grpFill/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3200400" y="5867400"/>
                  <a:ext cx="6096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Arial"/>
                    <a:cs typeface="Arial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810000" y="5867400"/>
                  <a:ext cx="6096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6324600" y="5943600"/>
                <a:ext cx="609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Arial"/>
                  <a:cs typeface="Arial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972743" y="2038140"/>
              <a:ext cx="683601" cy="307777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en-US" sz="2000" dirty="0" smtClean="0">
                  <a:latin typeface="Arial"/>
                  <a:cs typeface="Arial"/>
                </a:rPr>
                <a:t>Mod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36858" y="2041549"/>
              <a:ext cx="1661110" cy="307777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000" dirty="0" err="1" smtClean="0">
                  <a:latin typeface="Arial"/>
                  <a:cs typeface="Arial"/>
                </a:rPr>
                <a:t>Reg</a:t>
              </a:r>
              <a:r>
                <a:rPr lang="en-US" sz="2000" dirty="0" smtClean="0">
                  <a:latin typeface="Arial"/>
                  <a:cs typeface="Arial"/>
                </a:rPr>
                <a:t>/</a:t>
              </a:r>
              <a:r>
                <a:rPr lang="en-US" sz="2000" dirty="0" err="1" smtClean="0">
                  <a:latin typeface="Arial"/>
                  <a:cs typeface="Arial"/>
                </a:rPr>
                <a:t>OpCode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37960" y="2056486"/>
              <a:ext cx="909865" cy="307777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000" dirty="0" smtClean="0">
                  <a:latin typeface="Arial"/>
                  <a:cs typeface="Arial"/>
                </a:rPr>
                <a:t>R/M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77966" y="1673423"/>
              <a:ext cx="515623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b="1" dirty="0" smtClean="0">
                  <a:latin typeface="Arial"/>
                  <a:cs typeface="Arial"/>
                </a:rPr>
                <a:t> 7        6         5       4       3         2       1       0</a:t>
              </a:r>
              <a:endParaRPr lang="en-US" sz="2000" b="1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91220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Encoding x86 Instruction Operands,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</a:t>
            </a:r>
            <a:r>
              <a:rPr lang="en-US" dirty="0"/>
              <a:t>-REG-R/M </a:t>
            </a:r>
            <a:r>
              <a:rPr lang="en-US" dirty="0" smtClean="0"/>
              <a:t>Byte (3/4)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The </a:t>
            </a:r>
            <a:r>
              <a:rPr lang="en-US" b="1" dirty="0"/>
              <a:t>REG</a:t>
            </a:r>
            <a:r>
              <a:rPr lang="en-US" dirty="0"/>
              <a:t> field specifies </a:t>
            </a:r>
            <a:r>
              <a:rPr lang="en-US" b="1" i="1" u="sng" dirty="0"/>
              <a:t>source</a:t>
            </a:r>
            <a:r>
              <a:rPr lang="en-US" dirty="0"/>
              <a:t> or </a:t>
            </a:r>
            <a:r>
              <a:rPr lang="en-US" b="1" i="1" u="sng" dirty="0"/>
              <a:t>destination</a:t>
            </a:r>
            <a:r>
              <a:rPr lang="en-US" dirty="0"/>
              <a:t> </a:t>
            </a:r>
            <a:r>
              <a:rPr lang="en-US" b="1" dirty="0"/>
              <a:t>register</a:t>
            </a:r>
            <a:r>
              <a:rPr lang="en-US" dirty="0" smtClean="0"/>
              <a:t>:</a:t>
            </a:r>
          </a:p>
          <a:p>
            <a:pPr>
              <a:spcBef>
                <a:spcPts val="1500"/>
              </a:spcBef>
            </a:pPr>
            <a:r>
              <a:rPr lang="en-US" dirty="0" smtClean="0"/>
              <a:t> </a:t>
            </a:r>
            <a:r>
              <a:rPr lang="en-US" dirty="0"/>
              <a:t>Depending on the </a:t>
            </a:r>
            <a:r>
              <a:rPr lang="en-US" dirty="0">
                <a:hlinkClick r:id="rId2"/>
              </a:rPr>
              <a:t>instruction</a:t>
            </a:r>
            <a:r>
              <a:rPr lang="en-US" dirty="0"/>
              <a:t> , this can be either the </a:t>
            </a:r>
            <a:r>
              <a:rPr lang="en-US" i="1" u="sng" dirty="0"/>
              <a:t>source</a:t>
            </a:r>
            <a:r>
              <a:rPr lang="en-US" dirty="0"/>
              <a:t> or the </a:t>
            </a:r>
            <a:r>
              <a:rPr lang="en-US" i="1" u="sng" dirty="0"/>
              <a:t>destination</a:t>
            </a:r>
            <a:r>
              <a:rPr lang="en-US" dirty="0"/>
              <a:t> operand. </a:t>
            </a:r>
          </a:p>
          <a:p>
            <a:pPr>
              <a:spcBef>
                <a:spcPts val="1500"/>
              </a:spcBef>
            </a:pPr>
            <a:r>
              <a:rPr lang="en-US" dirty="0"/>
              <a:t>Many instructions have the </a:t>
            </a:r>
            <a:r>
              <a:rPr lang="en-US" b="1" dirty="0"/>
              <a:t>d</a:t>
            </a:r>
            <a:r>
              <a:rPr lang="en-US" dirty="0"/>
              <a:t> (direction) field in their </a:t>
            </a:r>
            <a:r>
              <a:rPr lang="en-US" dirty="0" err="1"/>
              <a:t>opcode</a:t>
            </a:r>
            <a:r>
              <a:rPr lang="en-US" dirty="0"/>
              <a:t> to choose </a:t>
            </a:r>
            <a:r>
              <a:rPr lang="en-US" b="1" dirty="0"/>
              <a:t>REG</a:t>
            </a:r>
            <a:r>
              <a:rPr lang="en-US" dirty="0"/>
              <a:t> operand role: </a:t>
            </a:r>
          </a:p>
          <a:p>
            <a:pPr lvl="1">
              <a:spcBef>
                <a:spcPts val="1500"/>
              </a:spcBef>
            </a:pPr>
            <a:r>
              <a:rPr lang="en-US" dirty="0"/>
              <a:t>If </a:t>
            </a:r>
            <a:r>
              <a:rPr lang="en-US" b="1" dirty="0"/>
              <a:t>d=0</a:t>
            </a:r>
            <a:r>
              <a:rPr lang="en-US" dirty="0"/>
              <a:t>, </a:t>
            </a:r>
            <a:r>
              <a:rPr lang="en-US" b="1" dirty="0"/>
              <a:t>REG</a:t>
            </a:r>
            <a:r>
              <a:rPr lang="en-US" dirty="0"/>
              <a:t> is the source, </a:t>
            </a:r>
            <a:r>
              <a:rPr lang="en-US" b="1" dirty="0" smtClean="0"/>
              <a:t>MOD </a:t>
            </a:r>
            <a:r>
              <a:rPr lang="en-US" b="1" dirty="0"/>
              <a:t>R/M &lt;- REG</a:t>
            </a:r>
            <a:r>
              <a:rPr lang="en-US" dirty="0"/>
              <a:t>. </a:t>
            </a:r>
          </a:p>
          <a:p>
            <a:pPr lvl="1">
              <a:spcBef>
                <a:spcPts val="1500"/>
              </a:spcBef>
            </a:pPr>
            <a:r>
              <a:rPr lang="en-US" dirty="0"/>
              <a:t>If </a:t>
            </a:r>
            <a:r>
              <a:rPr lang="en-US" b="1" dirty="0"/>
              <a:t>d=1</a:t>
            </a:r>
            <a:r>
              <a:rPr lang="en-US" dirty="0"/>
              <a:t>, </a:t>
            </a:r>
            <a:r>
              <a:rPr lang="en-US" b="1" dirty="0"/>
              <a:t>REG</a:t>
            </a:r>
            <a:r>
              <a:rPr lang="en-US" dirty="0"/>
              <a:t> is the destination, </a:t>
            </a:r>
            <a:r>
              <a:rPr lang="en-US" b="1" dirty="0" smtClean="0"/>
              <a:t>REG </a:t>
            </a:r>
            <a:r>
              <a:rPr lang="en-US" b="1" dirty="0"/>
              <a:t>&lt;- MOD R/M</a:t>
            </a:r>
            <a:r>
              <a:rPr lang="en-US" dirty="0"/>
              <a:t>. 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5715000"/>
            <a:ext cx="8686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For certain (often single-operand or immediate-operand) instructions, the REG field may contain an </a:t>
            </a:r>
            <a:r>
              <a:rPr lang="en-US" sz="2000" dirty="0" err="1">
                <a:latin typeface="Arial"/>
                <a:cs typeface="Arial"/>
              </a:rPr>
              <a:t>opcode</a:t>
            </a:r>
            <a:r>
              <a:rPr lang="en-US" sz="2000" dirty="0">
                <a:latin typeface="Arial"/>
                <a:cs typeface="Arial"/>
              </a:rPr>
              <a:t> extension rather than the register bits. The R/M field will specify the operand in such case.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5000" y="1219200"/>
            <a:ext cx="5181600" cy="759497"/>
            <a:chOff x="1752600" y="1673423"/>
            <a:chExt cx="5181600" cy="759497"/>
          </a:xfrm>
        </p:grpSpPr>
        <p:grpSp>
          <p:nvGrpSpPr>
            <p:cNvPr id="7" name="Group 6"/>
            <p:cNvGrpSpPr/>
            <p:nvPr/>
          </p:nvGrpSpPr>
          <p:grpSpPr>
            <a:xfrm>
              <a:off x="1752600" y="1981199"/>
              <a:ext cx="1213040" cy="451721"/>
              <a:chOff x="3200400" y="5867400"/>
              <a:chExt cx="1219200" cy="457200"/>
            </a:xfrm>
            <a:solidFill>
              <a:srgbClr val="CCFFCC"/>
            </a:solidFill>
          </p:grpSpPr>
          <p:sp>
            <p:nvSpPr>
              <p:cNvPr id="22" name="Rectangle 21"/>
              <p:cNvSpPr/>
              <p:nvPr/>
            </p:nvSpPr>
            <p:spPr>
              <a:xfrm>
                <a:off x="3200400" y="5867400"/>
                <a:ext cx="609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Arial"/>
                  <a:cs typeface="Arial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810000" y="5867400"/>
                <a:ext cx="609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Arial"/>
                  <a:cs typeface="Arial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087779" y="1981199"/>
              <a:ext cx="1819561" cy="451721"/>
              <a:chOff x="5105400" y="5943600"/>
              <a:chExt cx="1828800" cy="457200"/>
            </a:xfrm>
            <a:solidFill>
              <a:srgbClr val="CCFFCC"/>
            </a:solidFill>
          </p:grpSpPr>
          <p:grpSp>
            <p:nvGrpSpPr>
              <p:cNvPr id="18" name="Group 17"/>
              <p:cNvGrpSpPr/>
              <p:nvPr/>
            </p:nvGrpSpPr>
            <p:grpSpPr>
              <a:xfrm>
                <a:off x="5105400" y="5943600"/>
                <a:ext cx="1219200" cy="457200"/>
                <a:chOff x="3200400" y="5867400"/>
                <a:chExt cx="1219200" cy="457200"/>
              </a:xfrm>
              <a:grpFill/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3200400" y="5867400"/>
                  <a:ext cx="6096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Arial"/>
                    <a:cs typeface="Arial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3810000" y="5867400"/>
                  <a:ext cx="6096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19" name="Rectangle 18"/>
              <p:cNvSpPr/>
              <p:nvPr/>
            </p:nvSpPr>
            <p:spPr>
              <a:xfrm>
                <a:off x="6324600" y="5943600"/>
                <a:ext cx="609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Arial"/>
                  <a:cs typeface="Arial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028883" y="1981199"/>
              <a:ext cx="1819561" cy="451721"/>
              <a:chOff x="5105400" y="5943600"/>
              <a:chExt cx="1828800" cy="457200"/>
            </a:xfrm>
            <a:solidFill>
              <a:srgbClr val="CCFFCC"/>
            </a:solidFill>
          </p:grpSpPr>
          <p:grpSp>
            <p:nvGrpSpPr>
              <p:cNvPr id="14" name="Group 13"/>
              <p:cNvGrpSpPr/>
              <p:nvPr/>
            </p:nvGrpSpPr>
            <p:grpSpPr>
              <a:xfrm>
                <a:off x="5105400" y="5943600"/>
                <a:ext cx="1219200" cy="457200"/>
                <a:chOff x="3200400" y="5867400"/>
                <a:chExt cx="1219200" cy="457200"/>
              </a:xfrm>
              <a:grpFill/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3200400" y="5867400"/>
                  <a:ext cx="6096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Arial"/>
                    <a:cs typeface="Arial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810000" y="5867400"/>
                  <a:ext cx="6096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15" name="Rectangle 14"/>
              <p:cNvSpPr/>
              <p:nvPr/>
            </p:nvSpPr>
            <p:spPr>
              <a:xfrm>
                <a:off x="6324600" y="5943600"/>
                <a:ext cx="609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Arial"/>
                  <a:cs typeface="Arial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972743" y="2038140"/>
              <a:ext cx="683601" cy="307777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en-US" sz="2000" dirty="0" smtClean="0">
                  <a:latin typeface="Arial"/>
                  <a:cs typeface="Arial"/>
                </a:rPr>
                <a:t>Mod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36858" y="2041549"/>
              <a:ext cx="1661110" cy="307777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000" dirty="0" err="1" smtClean="0">
                  <a:latin typeface="Arial"/>
                  <a:cs typeface="Arial"/>
                </a:rPr>
                <a:t>Reg</a:t>
              </a:r>
              <a:r>
                <a:rPr lang="en-US" sz="2000" dirty="0" smtClean="0">
                  <a:latin typeface="Arial"/>
                  <a:cs typeface="Arial"/>
                </a:rPr>
                <a:t>/</a:t>
              </a:r>
              <a:r>
                <a:rPr lang="en-US" sz="2000" dirty="0" err="1" smtClean="0">
                  <a:latin typeface="Arial"/>
                  <a:cs typeface="Arial"/>
                </a:rPr>
                <a:t>OpCode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7960" y="2056486"/>
              <a:ext cx="909865" cy="307777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000" dirty="0" smtClean="0">
                  <a:latin typeface="Arial"/>
                  <a:cs typeface="Arial"/>
                </a:rPr>
                <a:t>R/M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77966" y="1673423"/>
              <a:ext cx="515623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b="1" dirty="0" smtClean="0">
                  <a:latin typeface="Arial"/>
                  <a:cs typeface="Arial"/>
                </a:rPr>
                <a:t> 7        6         5       4       3         2       1       0</a:t>
              </a:r>
              <a:endParaRPr lang="en-US" sz="2000" b="1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37905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Encoding x86 Instruction Operands,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</a:t>
            </a:r>
            <a:r>
              <a:rPr lang="en-US" dirty="0"/>
              <a:t>-REG-R/M </a:t>
            </a:r>
            <a:r>
              <a:rPr lang="en-US" dirty="0" smtClean="0"/>
              <a:t>Byte (3/4)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981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REG</a:t>
            </a:r>
            <a:r>
              <a:rPr lang="en-US" dirty="0"/>
              <a:t> field specifies source or destination </a:t>
            </a:r>
            <a:r>
              <a:rPr lang="en-US" b="1" dirty="0"/>
              <a:t>register</a:t>
            </a:r>
            <a:r>
              <a:rPr lang="en-US" dirty="0"/>
              <a:t>: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65004218"/>
              </p:ext>
            </p:extLst>
          </p:nvPr>
        </p:nvGraphicFramePr>
        <p:xfrm>
          <a:off x="533400" y="2971800"/>
          <a:ext cx="7924800" cy="3606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90316"/>
                <a:gridCol w="2038684"/>
                <a:gridCol w="2209800"/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REG</a:t>
                      </a:r>
                      <a:r>
                        <a:rPr lang="en-US" baseline="0" dirty="0" smtClean="0">
                          <a:latin typeface="Arial"/>
                          <a:cs typeface="Arial"/>
                        </a:rPr>
                        <a:t> Value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Register if data size is 8-bits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Register if data size is 16-bits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/>
                          <a:cs typeface="Arial"/>
                        </a:rPr>
                        <a:t>Register if data size is 32-bits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000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al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ax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/>
                          <a:cs typeface="Arial"/>
                        </a:rPr>
                        <a:t>eax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001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cl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cx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/>
                          <a:cs typeface="Arial"/>
                        </a:rPr>
                        <a:t>ecx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010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dl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dx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/>
                          <a:cs typeface="Arial"/>
                        </a:rPr>
                        <a:t>edx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011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/>
                          <a:cs typeface="Arial"/>
                        </a:rPr>
                        <a:t>bl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/>
                          <a:cs typeface="Arial"/>
                        </a:rPr>
                        <a:t>bx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/>
                          <a:cs typeface="Arial"/>
                        </a:rPr>
                        <a:t>ebx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100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ah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/>
                          <a:cs typeface="Arial"/>
                        </a:rPr>
                        <a:t>sp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/>
                          <a:cs typeface="Arial"/>
                        </a:rPr>
                        <a:t>esp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101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/>
                          <a:cs typeface="Arial"/>
                        </a:rPr>
                        <a:t>ch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/>
                          <a:cs typeface="Arial"/>
                        </a:rPr>
                        <a:t>bp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/>
                          <a:cs typeface="Arial"/>
                        </a:rPr>
                        <a:t>ebp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110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dh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/>
                          <a:cs typeface="Arial"/>
                        </a:rPr>
                        <a:t>si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/>
                          <a:cs typeface="Arial"/>
                        </a:rPr>
                        <a:t>esi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111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/>
                          <a:cs typeface="Arial"/>
                        </a:rPr>
                        <a:t>bh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di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/>
                          <a:cs typeface="Arial"/>
                        </a:rPr>
                        <a:t>edi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752600" y="1447800"/>
            <a:ext cx="5181600" cy="759497"/>
            <a:chOff x="1752600" y="1673423"/>
            <a:chExt cx="5181600" cy="759497"/>
          </a:xfrm>
        </p:grpSpPr>
        <p:grpSp>
          <p:nvGrpSpPr>
            <p:cNvPr id="8" name="Group 7"/>
            <p:cNvGrpSpPr/>
            <p:nvPr/>
          </p:nvGrpSpPr>
          <p:grpSpPr>
            <a:xfrm>
              <a:off x="1752600" y="1981199"/>
              <a:ext cx="1213040" cy="451721"/>
              <a:chOff x="3200400" y="5867400"/>
              <a:chExt cx="1219200" cy="457200"/>
            </a:xfrm>
            <a:solidFill>
              <a:srgbClr val="CCFFCC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3200400" y="5867400"/>
                <a:ext cx="609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Arial"/>
                  <a:cs typeface="Arial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810000" y="5867400"/>
                <a:ext cx="609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Arial"/>
                  <a:cs typeface="Arial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087779" y="1981199"/>
              <a:ext cx="1819561" cy="451721"/>
              <a:chOff x="5105400" y="5943600"/>
              <a:chExt cx="1828800" cy="457200"/>
            </a:xfrm>
            <a:solidFill>
              <a:srgbClr val="CCFFCC"/>
            </a:solidFill>
          </p:grpSpPr>
          <p:grpSp>
            <p:nvGrpSpPr>
              <p:cNvPr id="19" name="Group 18"/>
              <p:cNvGrpSpPr/>
              <p:nvPr/>
            </p:nvGrpSpPr>
            <p:grpSpPr>
              <a:xfrm>
                <a:off x="5105400" y="5943600"/>
                <a:ext cx="1219200" cy="457200"/>
                <a:chOff x="3200400" y="5867400"/>
                <a:chExt cx="1219200" cy="457200"/>
              </a:xfrm>
              <a:grpFill/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3200400" y="5867400"/>
                  <a:ext cx="6096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Arial"/>
                    <a:cs typeface="Arial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3810000" y="5867400"/>
                  <a:ext cx="6096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20" name="Rectangle 19"/>
              <p:cNvSpPr/>
              <p:nvPr/>
            </p:nvSpPr>
            <p:spPr>
              <a:xfrm>
                <a:off x="6324600" y="5943600"/>
                <a:ext cx="609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Arial"/>
                  <a:cs typeface="Arial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028883" y="1981199"/>
              <a:ext cx="1819561" cy="451721"/>
              <a:chOff x="5105400" y="5943600"/>
              <a:chExt cx="1828800" cy="457200"/>
            </a:xfrm>
            <a:solidFill>
              <a:srgbClr val="CCFFCC"/>
            </a:solidFill>
          </p:grpSpPr>
          <p:grpSp>
            <p:nvGrpSpPr>
              <p:cNvPr id="15" name="Group 14"/>
              <p:cNvGrpSpPr/>
              <p:nvPr/>
            </p:nvGrpSpPr>
            <p:grpSpPr>
              <a:xfrm>
                <a:off x="5105400" y="5943600"/>
                <a:ext cx="1219200" cy="457200"/>
                <a:chOff x="3200400" y="5867400"/>
                <a:chExt cx="1219200" cy="457200"/>
              </a:xfrm>
              <a:grpFill/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3200400" y="5867400"/>
                  <a:ext cx="6096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Arial"/>
                    <a:cs typeface="Arial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810000" y="5867400"/>
                  <a:ext cx="6096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6324600" y="5943600"/>
                <a:ext cx="609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Arial"/>
                  <a:cs typeface="Arial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972743" y="2038140"/>
              <a:ext cx="683601" cy="307777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en-US" sz="2000" dirty="0" smtClean="0">
                  <a:latin typeface="Arial"/>
                  <a:cs typeface="Arial"/>
                </a:rPr>
                <a:t>Mod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36858" y="2041549"/>
              <a:ext cx="1661110" cy="307777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000" dirty="0" err="1" smtClean="0">
                  <a:latin typeface="Arial"/>
                  <a:cs typeface="Arial"/>
                </a:rPr>
                <a:t>Reg</a:t>
              </a:r>
              <a:r>
                <a:rPr lang="en-US" sz="2000" dirty="0" smtClean="0">
                  <a:latin typeface="Arial"/>
                  <a:cs typeface="Arial"/>
                </a:rPr>
                <a:t>/</a:t>
              </a:r>
              <a:r>
                <a:rPr lang="en-US" sz="2000" dirty="0" err="1" smtClean="0">
                  <a:latin typeface="Arial"/>
                  <a:cs typeface="Arial"/>
                </a:rPr>
                <a:t>OpCode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37960" y="2056486"/>
              <a:ext cx="909865" cy="307777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000" dirty="0" smtClean="0">
                  <a:latin typeface="Arial"/>
                  <a:cs typeface="Arial"/>
                </a:rPr>
                <a:t>R/M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77966" y="1673423"/>
              <a:ext cx="515623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b="1" dirty="0" smtClean="0">
                  <a:latin typeface="Arial"/>
                  <a:cs typeface="Arial"/>
                </a:rPr>
                <a:t> 7        6         5       4       3         2       1       0</a:t>
              </a:r>
              <a:endParaRPr lang="en-US" sz="2000" b="1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79851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410200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en-US" dirty="0"/>
              <a:t>Encoding Real x86 Instructions </a:t>
            </a:r>
            <a:endParaRPr lang="en-US" dirty="0" smtClean="0"/>
          </a:p>
          <a:p>
            <a:pPr>
              <a:spcBef>
                <a:spcPts val="1500"/>
              </a:spcBef>
            </a:pPr>
            <a:r>
              <a:rPr lang="fr-FR" dirty="0"/>
              <a:t>x86 Instruction Format </a:t>
            </a:r>
            <a:r>
              <a:rPr lang="fr-FR" dirty="0" smtClean="0"/>
              <a:t>Reference</a:t>
            </a:r>
          </a:p>
          <a:p>
            <a:pPr>
              <a:spcBef>
                <a:spcPts val="1500"/>
              </a:spcBef>
            </a:pPr>
            <a:r>
              <a:rPr lang="de-DE" dirty="0"/>
              <a:t>x86 </a:t>
            </a:r>
            <a:r>
              <a:rPr lang="de-DE" dirty="0" err="1"/>
              <a:t>Opcode</a:t>
            </a:r>
            <a:r>
              <a:rPr lang="de-DE" dirty="0"/>
              <a:t> Sizes </a:t>
            </a:r>
            <a:endParaRPr lang="de-DE" dirty="0" smtClean="0"/>
          </a:p>
          <a:p>
            <a:pPr>
              <a:spcBef>
                <a:spcPts val="1500"/>
              </a:spcBef>
            </a:pPr>
            <a:r>
              <a:rPr lang="fr-FR" dirty="0"/>
              <a:t>x86 ADD Instruction </a:t>
            </a:r>
            <a:r>
              <a:rPr lang="fr-FR" dirty="0" err="1"/>
              <a:t>Opcode</a:t>
            </a:r>
            <a:r>
              <a:rPr lang="fr-FR" dirty="0"/>
              <a:t> </a:t>
            </a:r>
            <a:r>
              <a:rPr lang="fr-FR" dirty="0" smtClean="0"/>
              <a:t> </a:t>
            </a:r>
          </a:p>
          <a:p>
            <a:pPr>
              <a:spcBef>
                <a:spcPts val="1500"/>
              </a:spcBef>
            </a:pPr>
            <a:r>
              <a:rPr lang="en-US" dirty="0"/>
              <a:t>Encoding x86 Instruction Operands, MOD-REG-R/M </a:t>
            </a:r>
            <a:r>
              <a:rPr lang="en-US" dirty="0" smtClean="0"/>
              <a:t>Byte</a:t>
            </a:r>
          </a:p>
          <a:p>
            <a:pPr>
              <a:spcBef>
                <a:spcPts val="1500"/>
              </a:spcBef>
            </a:pPr>
            <a:r>
              <a:rPr lang="en-US" dirty="0" smtClean="0"/>
              <a:t>REG </a:t>
            </a:r>
            <a:r>
              <a:rPr lang="en-US" dirty="0"/>
              <a:t>Field of the MOD-REG-R/M Byte </a:t>
            </a:r>
            <a:endParaRPr lang="en-US" dirty="0" smtClean="0"/>
          </a:p>
          <a:p>
            <a:pPr>
              <a:spcBef>
                <a:spcPts val="1500"/>
              </a:spcBef>
            </a:pPr>
            <a:r>
              <a:rPr lang="en-US" dirty="0" smtClean="0"/>
              <a:t>MOD </a:t>
            </a:r>
            <a:r>
              <a:rPr lang="en-US" dirty="0"/>
              <a:t>R/M Byte and Addressing Modes </a:t>
            </a:r>
            <a:endParaRPr lang="en-US" dirty="0" smtClean="0"/>
          </a:p>
          <a:p>
            <a:pPr>
              <a:spcBef>
                <a:spcPts val="1500"/>
              </a:spcBef>
            </a:pPr>
            <a:r>
              <a:rPr lang="en-US" dirty="0" smtClean="0"/>
              <a:t>SIB </a:t>
            </a:r>
            <a:r>
              <a:rPr lang="en-US" dirty="0"/>
              <a:t>(Scaled Index Byte) </a:t>
            </a:r>
            <a:endParaRPr lang="en-US" dirty="0" smtClean="0"/>
          </a:p>
          <a:p>
            <a:pPr>
              <a:spcBef>
                <a:spcPts val="1500"/>
              </a:spcBef>
            </a:pPr>
            <a:r>
              <a:rPr lang="en-US" dirty="0" smtClean="0"/>
              <a:t>Layout </a:t>
            </a:r>
            <a:r>
              <a:rPr lang="en-US" dirty="0"/>
              <a:t>Scaled Indexed Addressing </a:t>
            </a:r>
            <a:r>
              <a:rPr lang="en-US" dirty="0" smtClean="0"/>
              <a:t>Mode</a:t>
            </a:r>
          </a:p>
        </p:txBody>
      </p:sp>
    </p:spTree>
    <p:extLst>
      <p:ext uri="{BB962C8B-B14F-4D97-AF65-F5344CB8AC3E}">
        <p14:creationId xmlns="" xmlns:p14="http://schemas.microsoft.com/office/powerpoint/2010/main" val="414649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 R/M Byte and Addressing Modes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4648200" cy="5715000"/>
          </a:xfrm>
          <a:ln>
            <a:solidFill>
              <a:srgbClr val="000000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1800" b="1" dirty="0">
                <a:latin typeface="Courier New"/>
                <a:cs typeface="Courier New"/>
              </a:rPr>
              <a:t>MOD R/M </a:t>
            </a:r>
            <a:r>
              <a:rPr lang="fr-FR" sz="1800" b="1" dirty="0" err="1">
                <a:latin typeface="Courier New"/>
                <a:cs typeface="Courier New"/>
              </a:rPr>
              <a:t>Addressing</a:t>
            </a:r>
            <a:r>
              <a:rPr lang="fr-FR" sz="1800" b="1" dirty="0">
                <a:latin typeface="Courier New"/>
                <a:cs typeface="Courier New"/>
              </a:rPr>
              <a:t> Mode </a:t>
            </a:r>
            <a:endParaRPr lang="fr-FR" sz="18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1800" b="1" dirty="0" smtClean="0">
                <a:latin typeface="Courier New"/>
                <a:cs typeface="Courier New"/>
              </a:rPr>
              <a:t>=</a:t>
            </a:r>
            <a:r>
              <a:rPr lang="fr-FR" sz="1800" b="1" dirty="0">
                <a:latin typeface="Courier New"/>
                <a:cs typeface="Courier New"/>
              </a:rPr>
              <a:t>== === ==================</a:t>
            </a:r>
            <a:r>
              <a:rPr lang="fr-FR" sz="1800" b="1" dirty="0" smtClean="0">
                <a:latin typeface="Courier New"/>
                <a:cs typeface="Courier New"/>
              </a:rPr>
              <a:t>====</a:t>
            </a:r>
            <a:r>
              <a:rPr lang="fr-FR" sz="1800" b="1" dirty="0">
                <a:latin typeface="Courier New"/>
                <a:cs typeface="Courier New"/>
              </a:rPr>
              <a:t>== </a:t>
            </a:r>
            <a:endParaRPr lang="fr-FR" sz="18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1800" b="1" dirty="0" smtClean="0">
                <a:latin typeface="Courier New"/>
                <a:cs typeface="Courier New"/>
              </a:rPr>
              <a:t>00 </a:t>
            </a:r>
            <a:r>
              <a:rPr lang="fr-FR" sz="1800" b="1" dirty="0">
                <a:latin typeface="Courier New"/>
                <a:cs typeface="Courier New"/>
              </a:rPr>
              <a:t>000 [ </a:t>
            </a:r>
            <a:r>
              <a:rPr lang="fr-FR" sz="1800" b="1" dirty="0" err="1">
                <a:solidFill>
                  <a:srgbClr val="0000FF"/>
                </a:solidFill>
                <a:latin typeface="Courier New"/>
                <a:cs typeface="Courier New"/>
              </a:rPr>
              <a:t>eax</a:t>
            </a:r>
            <a:r>
              <a:rPr lang="fr-FR" sz="1800" b="1" dirty="0">
                <a:latin typeface="Courier New"/>
                <a:cs typeface="Courier New"/>
              </a:rPr>
              <a:t> ] </a:t>
            </a:r>
            <a:endParaRPr lang="fr-FR" sz="18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1800" b="1" dirty="0" smtClean="0">
                <a:latin typeface="Courier New"/>
                <a:cs typeface="Courier New"/>
              </a:rPr>
              <a:t>01 </a:t>
            </a:r>
            <a:r>
              <a:rPr lang="fr-FR" sz="1800" b="1" dirty="0">
                <a:latin typeface="Courier New"/>
                <a:cs typeface="Courier New"/>
              </a:rPr>
              <a:t>000 [ </a:t>
            </a:r>
            <a:r>
              <a:rPr lang="fr-FR" sz="1800" b="1" dirty="0" err="1">
                <a:solidFill>
                  <a:srgbClr val="0000FF"/>
                </a:solidFill>
                <a:latin typeface="Courier New"/>
                <a:cs typeface="Courier New"/>
              </a:rPr>
              <a:t>eax</a:t>
            </a:r>
            <a:r>
              <a:rPr lang="fr-FR" sz="1800" b="1" dirty="0">
                <a:latin typeface="Courier New"/>
                <a:cs typeface="Courier New"/>
              </a:rPr>
              <a:t> + disp8 ] </a:t>
            </a:r>
            <a:r>
              <a:rPr lang="fr-FR" sz="1800" b="1" dirty="0" smtClean="0">
                <a:latin typeface="Courier New"/>
                <a:cs typeface="Courier New"/>
              </a:rPr>
              <a:t>      (</a:t>
            </a:r>
            <a:r>
              <a:rPr lang="fr-FR" sz="1800" b="1" dirty="0">
                <a:latin typeface="Courier New"/>
                <a:cs typeface="Courier New"/>
              </a:rPr>
              <a:t>1) </a:t>
            </a:r>
            <a:endParaRPr lang="fr-FR" sz="18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1800" b="1" dirty="0" smtClean="0">
                <a:latin typeface="Courier New"/>
                <a:cs typeface="Courier New"/>
              </a:rPr>
              <a:t>10 </a:t>
            </a:r>
            <a:r>
              <a:rPr lang="fr-FR" sz="1800" b="1" dirty="0">
                <a:latin typeface="Courier New"/>
                <a:cs typeface="Courier New"/>
              </a:rPr>
              <a:t>000 [ </a:t>
            </a:r>
            <a:r>
              <a:rPr lang="fr-FR" sz="1800" b="1" dirty="0" err="1">
                <a:solidFill>
                  <a:srgbClr val="0000FF"/>
                </a:solidFill>
                <a:latin typeface="Courier New"/>
                <a:cs typeface="Courier New"/>
              </a:rPr>
              <a:t>eax</a:t>
            </a:r>
            <a:r>
              <a:rPr lang="fr-FR" sz="1800" b="1" dirty="0">
                <a:latin typeface="Courier New"/>
                <a:cs typeface="Courier New"/>
              </a:rPr>
              <a:t> + disp32 ] </a:t>
            </a:r>
            <a:endParaRPr lang="fr-FR" sz="18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1800" b="1" dirty="0" smtClean="0">
                <a:latin typeface="Courier New"/>
                <a:cs typeface="Courier New"/>
              </a:rPr>
              <a:t>11 </a:t>
            </a:r>
            <a:r>
              <a:rPr lang="fr-FR" sz="1800" b="1" dirty="0">
                <a:latin typeface="Courier New"/>
                <a:cs typeface="Courier New"/>
              </a:rPr>
              <a:t>000 </a:t>
            </a:r>
            <a:r>
              <a:rPr lang="fr-FR" sz="1800" b="1" dirty="0" err="1">
                <a:solidFill>
                  <a:srgbClr val="0000FF"/>
                </a:solidFill>
                <a:latin typeface="Courier New"/>
                <a:cs typeface="Courier New"/>
              </a:rPr>
              <a:t>register</a:t>
            </a:r>
            <a:r>
              <a:rPr lang="fr-FR" sz="1800" b="1" dirty="0">
                <a:latin typeface="Courier New"/>
                <a:cs typeface="Courier New"/>
              </a:rPr>
              <a:t> (</a:t>
            </a:r>
            <a:r>
              <a:rPr lang="fr-FR" sz="1800" b="1" dirty="0" err="1">
                <a:solidFill>
                  <a:srgbClr val="0000FF"/>
                </a:solidFill>
                <a:latin typeface="Courier New"/>
                <a:cs typeface="Courier New"/>
              </a:rPr>
              <a:t>bh</a:t>
            </a:r>
            <a:r>
              <a:rPr lang="fr-FR" sz="1800" b="1" dirty="0">
                <a:latin typeface="Courier New"/>
                <a:cs typeface="Courier New"/>
              </a:rPr>
              <a:t>/</a:t>
            </a:r>
            <a:r>
              <a:rPr lang="fr-FR" sz="1800" b="1" dirty="0">
                <a:solidFill>
                  <a:srgbClr val="0000FF"/>
                </a:solidFill>
                <a:latin typeface="Courier New"/>
                <a:cs typeface="Courier New"/>
              </a:rPr>
              <a:t>di</a:t>
            </a:r>
            <a:r>
              <a:rPr lang="fr-FR" sz="1800" b="1" dirty="0">
                <a:latin typeface="Courier New"/>
                <a:cs typeface="Courier New"/>
              </a:rPr>
              <a:t>/</a:t>
            </a:r>
            <a:r>
              <a:rPr lang="fr-FR" sz="1800" b="1" dirty="0" err="1">
                <a:solidFill>
                  <a:srgbClr val="0000FF"/>
                </a:solidFill>
                <a:latin typeface="Courier New"/>
                <a:cs typeface="Courier New"/>
              </a:rPr>
              <a:t>edi</a:t>
            </a:r>
            <a:r>
              <a:rPr lang="fr-FR" sz="1800" b="1" dirty="0">
                <a:latin typeface="Courier New"/>
                <a:cs typeface="Courier New"/>
              </a:rPr>
              <a:t>) </a:t>
            </a:r>
            <a:r>
              <a:rPr lang="fr-FR" sz="1800" b="1" dirty="0" smtClean="0">
                <a:latin typeface="Courier New"/>
                <a:cs typeface="Courier New"/>
              </a:rPr>
              <a:t> (2</a:t>
            </a:r>
            <a:r>
              <a:rPr lang="fr-FR" sz="1800" b="1" dirty="0">
                <a:latin typeface="Courier New"/>
                <a:cs typeface="Courier New"/>
              </a:rPr>
              <a:t>) </a:t>
            </a:r>
            <a:endParaRPr lang="fr-FR" sz="18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1800" b="1" dirty="0" smtClean="0">
                <a:latin typeface="Courier New"/>
                <a:cs typeface="Courier New"/>
              </a:rPr>
              <a:t>00 </a:t>
            </a:r>
            <a:r>
              <a:rPr lang="fr-FR" sz="1800" b="1" dirty="0">
                <a:latin typeface="Courier New"/>
                <a:cs typeface="Courier New"/>
              </a:rPr>
              <a:t>001 [ </a:t>
            </a:r>
            <a:r>
              <a:rPr lang="fr-FR" sz="1800" b="1" dirty="0" err="1">
                <a:solidFill>
                  <a:srgbClr val="0000FF"/>
                </a:solidFill>
                <a:latin typeface="Courier New"/>
                <a:cs typeface="Courier New"/>
              </a:rPr>
              <a:t>ecx</a:t>
            </a:r>
            <a:r>
              <a:rPr lang="fr-FR" sz="1800" b="1" dirty="0">
                <a:latin typeface="Courier New"/>
                <a:cs typeface="Courier New"/>
              </a:rPr>
              <a:t> ] </a:t>
            </a:r>
            <a:endParaRPr lang="fr-FR" sz="18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1800" b="1" dirty="0" smtClean="0">
                <a:latin typeface="Courier New"/>
                <a:cs typeface="Courier New"/>
              </a:rPr>
              <a:t>01 </a:t>
            </a:r>
            <a:r>
              <a:rPr lang="fr-FR" sz="1800" b="1" dirty="0">
                <a:latin typeface="Courier New"/>
                <a:cs typeface="Courier New"/>
              </a:rPr>
              <a:t>001 [ </a:t>
            </a:r>
            <a:r>
              <a:rPr lang="fr-FR" sz="1800" b="1" dirty="0" err="1">
                <a:solidFill>
                  <a:srgbClr val="0000FF"/>
                </a:solidFill>
                <a:latin typeface="Courier New"/>
                <a:cs typeface="Courier New"/>
              </a:rPr>
              <a:t>ecx</a:t>
            </a:r>
            <a:r>
              <a:rPr lang="fr-FR" sz="1800" b="1" dirty="0">
                <a:latin typeface="Courier New"/>
                <a:cs typeface="Courier New"/>
              </a:rPr>
              <a:t> + disp8 ] </a:t>
            </a:r>
            <a:endParaRPr lang="fr-FR" sz="18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1800" b="1" dirty="0" smtClean="0">
                <a:latin typeface="Courier New"/>
                <a:cs typeface="Courier New"/>
              </a:rPr>
              <a:t>10 </a:t>
            </a:r>
            <a:r>
              <a:rPr lang="fr-FR" sz="1800" b="1" dirty="0">
                <a:latin typeface="Courier New"/>
                <a:cs typeface="Courier New"/>
              </a:rPr>
              <a:t>001 [ </a:t>
            </a:r>
            <a:r>
              <a:rPr lang="fr-FR" sz="1800" b="1" dirty="0" err="1">
                <a:solidFill>
                  <a:srgbClr val="0000FF"/>
                </a:solidFill>
                <a:latin typeface="Courier New"/>
                <a:cs typeface="Courier New"/>
              </a:rPr>
              <a:t>ecx</a:t>
            </a:r>
            <a:r>
              <a:rPr lang="fr-FR" sz="1800" b="1" dirty="0">
                <a:latin typeface="Courier New"/>
                <a:cs typeface="Courier New"/>
              </a:rPr>
              <a:t> + disp32 ] </a:t>
            </a:r>
            <a:endParaRPr lang="fr-FR" sz="18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1800" b="1" dirty="0" smtClean="0">
                <a:latin typeface="Courier New"/>
                <a:cs typeface="Courier New"/>
              </a:rPr>
              <a:t>11 </a:t>
            </a:r>
            <a:r>
              <a:rPr lang="fr-FR" sz="1800" b="1" dirty="0">
                <a:latin typeface="Courier New"/>
                <a:cs typeface="Courier New"/>
              </a:rPr>
              <a:t>001 </a:t>
            </a:r>
            <a:r>
              <a:rPr lang="fr-FR" sz="1800" b="1" dirty="0" err="1">
                <a:solidFill>
                  <a:srgbClr val="0000FF"/>
                </a:solidFill>
                <a:latin typeface="Courier New"/>
                <a:cs typeface="Courier New"/>
              </a:rPr>
              <a:t>register</a:t>
            </a:r>
            <a:r>
              <a:rPr lang="fr-FR" sz="1800" b="1" dirty="0">
                <a:latin typeface="Courier New"/>
                <a:cs typeface="Courier New"/>
              </a:rPr>
              <a:t> (</a:t>
            </a:r>
            <a:r>
              <a:rPr lang="fr-FR" sz="1800" b="1" dirty="0" err="1">
                <a:solidFill>
                  <a:srgbClr val="0000FF"/>
                </a:solidFill>
                <a:latin typeface="Courier New"/>
                <a:cs typeface="Courier New"/>
              </a:rPr>
              <a:t>bh</a:t>
            </a:r>
            <a:r>
              <a:rPr lang="fr-FR" sz="1800" b="1" dirty="0">
                <a:latin typeface="Courier New"/>
                <a:cs typeface="Courier New"/>
              </a:rPr>
              <a:t>/</a:t>
            </a:r>
            <a:r>
              <a:rPr lang="fr-FR" sz="1800" b="1" dirty="0">
                <a:solidFill>
                  <a:srgbClr val="0000FF"/>
                </a:solidFill>
                <a:latin typeface="Courier New"/>
                <a:cs typeface="Courier New"/>
              </a:rPr>
              <a:t>di</a:t>
            </a:r>
            <a:r>
              <a:rPr lang="fr-FR" sz="1800" b="1" dirty="0">
                <a:latin typeface="Courier New"/>
                <a:cs typeface="Courier New"/>
              </a:rPr>
              <a:t>/</a:t>
            </a:r>
            <a:r>
              <a:rPr lang="fr-FR" sz="1800" b="1" dirty="0" err="1">
                <a:solidFill>
                  <a:srgbClr val="0000FF"/>
                </a:solidFill>
                <a:latin typeface="Courier New"/>
                <a:cs typeface="Courier New"/>
              </a:rPr>
              <a:t>edi</a:t>
            </a:r>
            <a:r>
              <a:rPr lang="fr-FR" sz="1800" b="1" dirty="0">
                <a:latin typeface="Courier New"/>
                <a:cs typeface="Courier New"/>
              </a:rPr>
              <a:t>)</a:t>
            </a:r>
            <a:r>
              <a:rPr lang="fr-FR" sz="1800" b="1" dirty="0" smtClean="0">
                <a:latin typeface="Courier New"/>
                <a:cs typeface="Courier New"/>
              </a:rPr>
              <a:t>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1800" b="1" dirty="0" smtClean="0">
                <a:latin typeface="Courier New"/>
                <a:cs typeface="Courier New"/>
              </a:rPr>
              <a:t>00 </a:t>
            </a:r>
            <a:r>
              <a:rPr lang="fr-FR" sz="1800" b="1" dirty="0">
                <a:latin typeface="Courier New"/>
                <a:cs typeface="Courier New"/>
              </a:rPr>
              <a:t>010 [ </a:t>
            </a:r>
            <a:r>
              <a:rPr lang="fr-FR" sz="1800" b="1" dirty="0" err="1">
                <a:solidFill>
                  <a:srgbClr val="0000FF"/>
                </a:solidFill>
                <a:latin typeface="Courier New"/>
                <a:cs typeface="Courier New"/>
              </a:rPr>
              <a:t>edx</a:t>
            </a:r>
            <a:r>
              <a:rPr lang="fr-FR" sz="1800" b="1" dirty="0">
                <a:latin typeface="Courier New"/>
                <a:cs typeface="Courier New"/>
              </a:rPr>
              <a:t> ] </a:t>
            </a:r>
            <a:endParaRPr lang="fr-FR" sz="18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1800" b="1" dirty="0" smtClean="0">
                <a:latin typeface="Courier New"/>
                <a:cs typeface="Courier New"/>
              </a:rPr>
              <a:t>01 </a:t>
            </a:r>
            <a:r>
              <a:rPr lang="fr-FR" sz="1800" b="1" dirty="0">
                <a:latin typeface="Courier New"/>
                <a:cs typeface="Courier New"/>
              </a:rPr>
              <a:t>010 [ </a:t>
            </a:r>
            <a:r>
              <a:rPr lang="fr-FR" sz="1800" b="1" dirty="0" err="1">
                <a:solidFill>
                  <a:srgbClr val="0000FF"/>
                </a:solidFill>
                <a:latin typeface="Courier New"/>
                <a:cs typeface="Courier New"/>
              </a:rPr>
              <a:t>edx</a:t>
            </a:r>
            <a:r>
              <a:rPr lang="fr-FR" sz="1800" b="1" dirty="0">
                <a:latin typeface="Courier New"/>
                <a:cs typeface="Courier New"/>
              </a:rPr>
              <a:t> + disp8 ] </a:t>
            </a:r>
            <a:endParaRPr lang="fr-FR" sz="18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1800" b="1" dirty="0" smtClean="0">
                <a:latin typeface="Courier New"/>
                <a:cs typeface="Courier New"/>
              </a:rPr>
              <a:t>10 </a:t>
            </a:r>
            <a:r>
              <a:rPr lang="fr-FR" sz="1800" b="1" dirty="0">
                <a:latin typeface="Courier New"/>
                <a:cs typeface="Courier New"/>
              </a:rPr>
              <a:t>010 [ </a:t>
            </a:r>
            <a:r>
              <a:rPr lang="fr-FR" sz="1800" b="1" dirty="0" err="1">
                <a:solidFill>
                  <a:srgbClr val="0000FF"/>
                </a:solidFill>
                <a:latin typeface="Courier New"/>
                <a:cs typeface="Courier New"/>
              </a:rPr>
              <a:t>edx</a:t>
            </a:r>
            <a:r>
              <a:rPr lang="fr-FR" sz="1800" b="1" dirty="0">
                <a:latin typeface="Courier New"/>
                <a:cs typeface="Courier New"/>
              </a:rPr>
              <a:t> + disp32 ] </a:t>
            </a:r>
            <a:endParaRPr lang="fr-FR" sz="18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1800" b="1" dirty="0" smtClean="0">
                <a:latin typeface="Courier New"/>
                <a:cs typeface="Courier New"/>
              </a:rPr>
              <a:t>11 </a:t>
            </a:r>
            <a:r>
              <a:rPr lang="fr-FR" sz="1800" b="1" dirty="0">
                <a:latin typeface="Courier New"/>
                <a:cs typeface="Courier New"/>
              </a:rPr>
              <a:t>010 </a:t>
            </a:r>
            <a:r>
              <a:rPr lang="fr-FR" sz="1800" b="1" dirty="0" err="1">
                <a:solidFill>
                  <a:srgbClr val="0000FF"/>
                </a:solidFill>
                <a:latin typeface="Courier New"/>
                <a:cs typeface="Courier New"/>
              </a:rPr>
              <a:t>register</a:t>
            </a:r>
            <a:r>
              <a:rPr lang="fr-FR" sz="1800" b="1" dirty="0">
                <a:latin typeface="Courier New"/>
                <a:cs typeface="Courier New"/>
              </a:rPr>
              <a:t> (</a:t>
            </a:r>
            <a:r>
              <a:rPr lang="fr-FR" sz="1800" b="1" dirty="0" err="1">
                <a:solidFill>
                  <a:srgbClr val="0000FF"/>
                </a:solidFill>
                <a:latin typeface="Courier New"/>
                <a:cs typeface="Courier New"/>
              </a:rPr>
              <a:t>bh</a:t>
            </a:r>
            <a:r>
              <a:rPr lang="fr-FR" sz="1800" b="1" dirty="0">
                <a:latin typeface="Courier New"/>
                <a:cs typeface="Courier New"/>
              </a:rPr>
              <a:t>/</a:t>
            </a:r>
            <a:r>
              <a:rPr lang="fr-FR" sz="1800" b="1" dirty="0">
                <a:solidFill>
                  <a:srgbClr val="0000FF"/>
                </a:solidFill>
                <a:latin typeface="Courier New"/>
                <a:cs typeface="Courier New"/>
              </a:rPr>
              <a:t>di</a:t>
            </a:r>
            <a:r>
              <a:rPr lang="fr-FR" sz="1800" b="1" dirty="0">
                <a:latin typeface="Courier New"/>
                <a:cs typeface="Courier New"/>
              </a:rPr>
              <a:t>/</a:t>
            </a:r>
            <a:r>
              <a:rPr lang="fr-FR" sz="1800" b="1" dirty="0" err="1">
                <a:solidFill>
                  <a:srgbClr val="0000FF"/>
                </a:solidFill>
                <a:latin typeface="Courier New"/>
                <a:cs typeface="Courier New"/>
              </a:rPr>
              <a:t>edi</a:t>
            </a:r>
            <a:r>
              <a:rPr lang="fr-FR" sz="1800" b="1" dirty="0">
                <a:latin typeface="Courier New"/>
                <a:cs typeface="Courier New"/>
              </a:rPr>
              <a:t>)</a:t>
            </a:r>
            <a:r>
              <a:rPr lang="fr-FR" sz="1800" b="1" dirty="0" smtClean="0">
                <a:latin typeface="Courier New"/>
                <a:cs typeface="Courier New"/>
              </a:rPr>
              <a:t>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1800" b="1" dirty="0" smtClean="0">
                <a:latin typeface="Courier New"/>
                <a:cs typeface="Courier New"/>
              </a:rPr>
              <a:t>00 </a:t>
            </a:r>
            <a:r>
              <a:rPr lang="fr-FR" sz="1800" b="1" dirty="0">
                <a:latin typeface="Courier New"/>
                <a:cs typeface="Courier New"/>
              </a:rPr>
              <a:t>011 [ </a:t>
            </a:r>
            <a:r>
              <a:rPr lang="fr-FR" sz="1800" b="1" dirty="0" err="1">
                <a:solidFill>
                  <a:srgbClr val="0000FF"/>
                </a:solidFill>
                <a:latin typeface="Courier New"/>
                <a:cs typeface="Courier New"/>
              </a:rPr>
              <a:t>ebx</a:t>
            </a:r>
            <a:r>
              <a:rPr lang="fr-FR" sz="1800" b="1" dirty="0">
                <a:latin typeface="Courier New"/>
                <a:cs typeface="Courier New"/>
              </a:rPr>
              <a:t> ] </a:t>
            </a:r>
            <a:endParaRPr lang="fr-FR" sz="18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1800" b="1" dirty="0" smtClean="0">
                <a:latin typeface="Courier New"/>
                <a:cs typeface="Courier New"/>
              </a:rPr>
              <a:t>01 </a:t>
            </a:r>
            <a:r>
              <a:rPr lang="fr-FR" sz="1800" b="1" dirty="0">
                <a:latin typeface="Courier New"/>
                <a:cs typeface="Courier New"/>
              </a:rPr>
              <a:t>011 [ </a:t>
            </a:r>
            <a:r>
              <a:rPr lang="fr-FR" sz="1800" b="1" dirty="0" err="1">
                <a:solidFill>
                  <a:srgbClr val="0000FF"/>
                </a:solidFill>
                <a:latin typeface="Courier New"/>
                <a:cs typeface="Courier New"/>
              </a:rPr>
              <a:t>ebx</a:t>
            </a:r>
            <a:r>
              <a:rPr lang="fr-FR" sz="1800" b="1" dirty="0">
                <a:latin typeface="Courier New"/>
                <a:cs typeface="Courier New"/>
              </a:rPr>
              <a:t> + disp8 ] </a:t>
            </a:r>
            <a:endParaRPr lang="fr-FR" sz="18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1800" b="1" dirty="0" smtClean="0">
                <a:latin typeface="Courier New"/>
                <a:cs typeface="Courier New"/>
              </a:rPr>
              <a:t>10 </a:t>
            </a:r>
            <a:r>
              <a:rPr lang="fr-FR" sz="1800" b="1" dirty="0">
                <a:latin typeface="Courier New"/>
                <a:cs typeface="Courier New"/>
              </a:rPr>
              <a:t>011 [ </a:t>
            </a:r>
            <a:r>
              <a:rPr lang="fr-FR" sz="1800" b="1" dirty="0" err="1">
                <a:solidFill>
                  <a:srgbClr val="0000FF"/>
                </a:solidFill>
                <a:latin typeface="Courier New"/>
                <a:cs typeface="Courier New"/>
              </a:rPr>
              <a:t>ebx</a:t>
            </a:r>
            <a:r>
              <a:rPr lang="fr-FR" sz="1800" b="1" dirty="0">
                <a:latin typeface="Courier New"/>
                <a:cs typeface="Courier New"/>
              </a:rPr>
              <a:t> + disp32 ] </a:t>
            </a:r>
            <a:endParaRPr lang="fr-FR" sz="18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1800" b="1" dirty="0" smtClean="0">
                <a:latin typeface="Courier New"/>
                <a:cs typeface="Courier New"/>
              </a:rPr>
              <a:t>11 </a:t>
            </a:r>
            <a:r>
              <a:rPr lang="fr-FR" sz="1800" b="1" dirty="0">
                <a:latin typeface="Courier New"/>
                <a:cs typeface="Courier New"/>
              </a:rPr>
              <a:t>011 </a:t>
            </a:r>
            <a:r>
              <a:rPr lang="fr-FR" sz="1800" b="1" dirty="0" err="1">
                <a:solidFill>
                  <a:srgbClr val="0000FF"/>
                </a:solidFill>
                <a:latin typeface="Courier New"/>
                <a:cs typeface="Courier New"/>
              </a:rPr>
              <a:t>register</a:t>
            </a:r>
            <a:r>
              <a:rPr lang="fr-FR" sz="1800" b="1" dirty="0">
                <a:latin typeface="Courier New"/>
                <a:cs typeface="Courier New"/>
              </a:rPr>
              <a:t> (</a:t>
            </a:r>
            <a:r>
              <a:rPr lang="fr-FR" sz="1800" b="1" dirty="0" err="1">
                <a:solidFill>
                  <a:srgbClr val="0000FF"/>
                </a:solidFill>
                <a:latin typeface="Courier New"/>
                <a:cs typeface="Courier New"/>
              </a:rPr>
              <a:t>bh</a:t>
            </a:r>
            <a:r>
              <a:rPr lang="fr-FR" sz="1800" b="1" dirty="0">
                <a:latin typeface="Courier New"/>
                <a:cs typeface="Courier New"/>
              </a:rPr>
              <a:t>/</a:t>
            </a:r>
            <a:r>
              <a:rPr lang="fr-FR" sz="1800" b="1" dirty="0">
                <a:solidFill>
                  <a:srgbClr val="0000FF"/>
                </a:solidFill>
                <a:latin typeface="Courier New"/>
                <a:cs typeface="Courier New"/>
              </a:rPr>
              <a:t>di</a:t>
            </a:r>
            <a:r>
              <a:rPr lang="fr-FR" sz="1800" b="1" dirty="0">
                <a:latin typeface="Courier New"/>
                <a:cs typeface="Courier New"/>
              </a:rPr>
              <a:t>/</a:t>
            </a:r>
            <a:r>
              <a:rPr lang="fr-FR" sz="1800" b="1" dirty="0" err="1">
                <a:solidFill>
                  <a:srgbClr val="0000FF"/>
                </a:solidFill>
                <a:latin typeface="Courier New"/>
                <a:cs typeface="Courier New"/>
              </a:rPr>
              <a:t>edi</a:t>
            </a:r>
            <a:r>
              <a:rPr lang="fr-FR" sz="1800" b="1" dirty="0">
                <a:latin typeface="Courier New"/>
                <a:cs typeface="Courier New"/>
              </a:rPr>
              <a:t>)</a:t>
            </a:r>
            <a:r>
              <a:rPr lang="fr-FR" sz="1800" b="1" dirty="0" smtClean="0">
                <a:latin typeface="Courier New"/>
                <a:cs typeface="Courier New"/>
              </a:rPr>
              <a:t>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1800" b="1" dirty="0" smtClean="0">
                <a:latin typeface="Courier New"/>
                <a:cs typeface="Courier New"/>
              </a:rPr>
              <a:t>00 </a:t>
            </a:r>
            <a:r>
              <a:rPr lang="fr-FR" sz="1800" b="1" dirty="0">
                <a:latin typeface="Courier New"/>
                <a:cs typeface="Courier New"/>
              </a:rPr>
              <a:t>100 SIB Mode </a:t>
            </a:r>
            <a:r>
              <a:rPr lang="fr-FR" sz="1800" b="1" dirty="0" smtClean="0">
                <a:latin typeface="Courier New"/>
                <a:cs typeface="Courier New"/>
              </a:rPr>
              <a:t>             (</a:t>
            </a:r>
            <a:r>
              <a:rPr lang="fr-FR" sz="1800" b="1" dirty="0">
                <a:latin typeface="Courier New"/>
                <a:cs typeface="Courier New"/>
              </a:rPr>
              <a:t>3) </a:t>
            </a:r>
            <a:endParaRPr lang="fr-FR" sz="18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1800" b="1" dirty="0" smtClean="0">
                <a:latin typeface="Courier New"/>
                <a:cs typeface="Courier New"/>
              </a:rPr>
              <a:t>01 </a:t>
            </a:r>
            <a:r>
              <a:rPr lang="fr-FR" sz="1800" b="1" dirty="0">
                <a:latin typeface="Courier New"/>
                <a:cs typeface="Courier New"/>
              </a:rPr>
              <a:t>100 SIB + disp8 Mode </a:t>
            </a:r>
            <a:endParaRPr lang="fr-FR" sz="18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1800" b="1" dirty="0" smtClean="0">
                <a:latin typeface="Courier New"/>
                <a:cs typeface="Courier New"/>
              </a:rPr>
              <a:t>10 </a:t>
            </a:r>
            <a:r>
              <a:rPr lang="fr-FR" sz="1800" b="1" dirty="0">
                <a:latin typeface="Courier New"/>
                <a:cs typeface="Courier New"/>
              </a:rPr>
              <a:t>100 SIB + disp32 Mode </a:t>
            </a:r>
            <a:endParaRPr lang="fr-FR" sz="18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1800" b="1" dirty="0" smtClean="0">
                <a:latin typeface="Courier New"/>
                <a:cs typeface="Courier New"/>
              </a:rPr>
              <a:t>11 </a:t>
            </a:r>
            <a:r>
              <a:rPr lang="fr-FR" sz="1800" b="1" dirty="0">
                <a:latin typeface="Courier New"/>
                <a:cs typeface="Courier New"/>
              </a:rPr>
              <a:t>100 </a:t>
            </a:r>
            <a:r>
              <a:rPr lang="fr-FR" sz="1800" b="1" dirty="0" err="1">
                <a:solidFill>
                  <a:srgbClr val="0000FF"/>
                </a:solidFill>
                <a:latin typeface="Courier New"/>
                <a:cs typeface="Courier New"/>
              </a:rPr>
              <a:t>register</a:t>
            </a:r>
            <a:r>
              <a:rPr lang="fr-FR" sz="1800" b="1" dirty="0">
                <a:latin typeface="Courier New"/>
                <a:cs typeface="Courier New"/>
              </a:rPr>
              <a:t> (</a:t>
            </a:r>
            <a:r>
              <a:rPr lang="fr-FR" sz="1800" b="1" dirty="0" err="1">
                <a:solidFill>
                  <a:srgbClr val="0000FF"/>
                </a:solidFill>
                <a:latin typeface="Courier New"/>
                <a:cs typeface="Courier New"/>
              </a:rPr>
              <a:t>bh</a:t>
            </a:r>
            <a:r>
              <a:rPr lang="fr-FR" sz="1800" b="1" dirty="0">
                <a:latin typeface="Courier New"/>
                <a:cs typeface="Courier New"/>
              </a:rPr>
              <a:t>/</a:t>
            </a:r>
            <a:r>
              <a:rPr lang="fr-FR" sz="1800" b="1" dirty="0">
                <a:solidFill>
                  <a:srgbClr val="0000FF"/>
                </a:solidFill>
                <a:latin typeface="Courier New"/>
                <a:cs typeface="Courier New"/>
              </a:rPr>
              <a:t>di</a:t>
            </a:r>
            <a:r>
              <a:rPr lang="fr-FR" sz="1800" b="1" dirty="0">
                <a:latin typeface="Courier New"/>
                <a:cs typeface="Courier New"/>
              </a:rPr>
              <a:t>/</a:t>
            </a:r>
            <a:r>
              <a:rPr lang="fr-FR" sz="1800" b="1" dirty="0" err="1">
                <a:solidFill>
                  <a:srgbClr val="0000FF"/>
                </a:solidFill>
                <a:latin typeface="Courier New"/>
                <a:cs typeface="Courier New"/>
              </a:rPr>
              <a:t>edi</a:t>
            </a:r>
            <a:r>
              <a:rPr lang="fr-FR" sz="1800" b="1" dirty="0">
                <a:latin typeface="Courier New"/>
                <a:cs typeface="Courier New"/>
              </a:rPr>
              <a:t>)</a:t>
            </a:r>
            <a:r>
              <a:rPr lang="fr-FR" sz="1800" b="1" dirty="0" smtClean="0">
                <a:latin typeface="Courier New"/>
                <a:cs typeface="Courier New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4800600" y="1694795"/>
            <a:ext cx="4267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indent="-363538"/>
            <a:r>
              <a:rPr lang="en-US" sz="2000" dirty="0" smtClean="0">
                <a:latin typeface="Arial"/>
                <a:cs typeface="Arial"/>
              </a:rPr>
              <a:t>(1) Addressing </a:t>
            </a:r>
            <a:r>
              <a:rPr lang="en-US" sz="2000" dirty="0">
                <a:latin typeface="Arial"/>
                <a:cs typeface="Arial"/>
              </a:rPr>
              <a:t>modes with 8-bit displacement fall in the range -128..+127 and require only a single byte displacement after the </a:t>
            </a:r>
            <a:r>
              <a:rPr lang="en-US" sz="2000" dirty="0" err="1">
                <a:latin typeface="Arial"/>
                <a:cs typeface="Arial"/>
              </a:rPr>
              <a:t>opcode</a:t>
            </a:r>
            <a:r>
              <a:rPr lang="en-US" sz="2000" dirty="0">
                <a:latin typeface="Arial"/>
                <a:cs typeface="Arial"/>
              </a:rPr>
              <a:t> (Faster!)</a:t>
            </a:r>
          </a:p>
          <a:p>
            <a:pPr marL="363538" indent="-363538"/>
            <a:endParaRPr lang="en-US" sz="2000" dirty="0">
              <a:latin typeface="Arial"/>
              <a:cs typeface="Arial"/>
            </a:endParaRPr>
          </a:p>
          <a:p>
            <a:pPr marL="363538" indent="-363538"/>
            <a:r>
              <a:rPr lang="en-US" sz="2000" dirty="0" smtClean="0">
                <a:latin typeface="Arial"/>
                <a:cs typeface="Arial"/>
              </a:rPr>
              <a:t>(2) The </a:t>
            </a:r>
            <a:r>
              <a:rPr lang="en-US" sz="2000" dirty="0">
                <a:latin typeface="Arial"/>
                <a:cs typeface="Arial"/>
              </a:rPr>
              <a:t>size bit in the </a:t>
            </a:r>
            <a:r>
              <a:rPr lang="en-US" sz="2000" dirty="0" err="1">
                <a:latin typeface="Arial"/>
                <a:cs typeface="Arial"/>
              </a:rPr>
              <a:t>opcode</a:t>
            </a:r>
            <a:r>
              <a:rPr lang="en-US" sz="2000" dirty="0">
                <a:latin typeface="Arial"/>
                <a:cs typeface="Arial"/>
              </a:rPr>
              <a:t> specifies 8 or 32-bit register size. To select a 16-bit register requires a prefix byte.</a:t>
            </a:r>
          </a:p>
          <a:p>
            <a:pPr marL="363538" indent="-363538"/>
            <a:endParaRPr lang="en-US" sz="2000" dirty="0">
              <a:latin typeface="Arial"/>
              <a:cs typeface="Arial"/>
            </a:endParaRPr>
          </a:p>
          <a:p>
            <a:pPr marL="363538" indent="-363538"/>
            <a:r>
              <a:rPr lang="en-US" sz="2000" dirty="0" smtClean="0">
                <a:latin typeface="Arial"/>
                <a:cs typeface="Arial"/>
              </a:rPr>
              <a:t>(3) The </a:t>
            </a:r>
            <a:r>
              <a:rPr lang="en-US" sz="2000" dirty="0">
                <a:latin typeface="Arial"/>
                <a:cs typeface="Arial"/>
              </a:rPr>
              <a:t>so-called scaled indexed addressing modes, SIB = scaled index byte mode.</a:t>
            </a:r>
          </a:p>
        </p:txBody>
      </p:sp>
    </p:spTree>
    <p:extLst>
      <p:ext uri="{BB962C8B-B14F-4D97-AF65-F5344CB8AC3E}">
        <p14:creationId xmlns="" xmlns:p14="http://schemas.microsoft.com/office/powerpoint/2010/main" val="89920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 R/M Byte and Addressing Modes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4648200" cy="5715000"/>
          </a:xfrm>
          <a:ln>
            <a:solidFill>
              <a:srgbClr val="000000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1800" b="1" dirty="0">
                <a:latin typeface="Courier New"/>
                <a:cs typeface="Courier New"/>
              </a:rPr>
              <a:t>MOD R/M </a:t>
            </a:r>
            <a:r>
              <a:rPr lang="fr-FR" sz="1800" b="1" dirty="0" err="1">
                <a:latin typeface="Courier New"/>
                <a:cs typeface="Courier New"/>
              </a:rPr>
              <a:t>Addressing</a:t>
            </a:r>
            <a:r>
              <a:rPr lang="fr-FR" sz="1800" b="1" dirty="0">
                <a:latin typeface="Courier New"/>
                <a:cs typeface="Courier New"/>
              </a:rPr>
              <a:t> Mode </a:t>
            </a:r>
            <a:endParaRPr lang="fr-FR" sz="18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1800" b="1" dirty="0" smtClean="0">
                <a:latin typeface="Courier New"/>
                <a:cs typeface="Courier New"/>
              </a:rPr>
              <a:t>=</a:t>
            </a:r>
            <a:r>
              <a:rPr lang="fr-FR" sz="1800" b="1" dirty="0">
                <a:latin typeface="Courier New"/>
                <a:cs typeface="Courier New"/>
              </a:rPr>
              <a:t>== === =====================</a:t>
            </a:r>
            <a:r>
              <a:rPr lang="fr-FR" sz="1800" b="1" dirty="0" smtClean="0">
                <a:latin typeface="Courier New"/>
                <a:cs typeface="Courier New"/>
              </a:rPr>
              <a:t>==</a:t>
            </a:r>
            <a:r>
              <a:rPr lang="fr-FR" sz="1800" b="1" dirty="0">
                <a:latin typeface="Courier New"/>
                <a:cs typeface="Courier New"/>
              </a:rPr>
              <a:t>= </a:t>
            </a:r>
            <a:endParaRPr lang="fr-FR" sz="18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1800" b="1" dirty="0">
                <a:latin typeface="Courier New"/>
                <a:cs typeface="Courier New"/>
              </a:rPr>
              <a:t>00 101 32-bit </a:t>
            </a:r>
            <a:r>
              <a:rPr lang="fr-FR" sz="1800" b="1" dirty="0" err="1" smtClean="0">
                <a:latin typeface="Courier New"/>
                <a:cs typeface="Courier New"/>
              </a:rPr>
              <a:t>Disp-</a:t>
            </a:r>
            <a:r>
              <a:rPr lang="fr-FR" sz="1800" b="1" dirty="0" err="1">
                <a:latin typeface="Courier New"/>
                <a:cs typeface="Courier New"/>
              </a:rPr>
              <a:t>Only</a:t>
            </a:r>
            <a:r>
              <a:rPr lang="fr-FR" sz="1800" b="1" dirty="0">
                <a:latin typeface="Courier New"/>
                <a:cs typeface="Courier New"/>
              </a:rPr>
              <a:t> Mode </a:t>
            </a:r>
            <a:r>
              <a:rPr lang="fr-FR" sz="1800" b="1" dirty="0" smtClean="0">
                <a:latin typeface="Courier New"/>
                <a:cs typeface="Courier New"/>
              </a:rPr>
              <a:t>(</a:t>
            </a:r>
            <a:r>
              <a:rPr lang="fr-FR" sz="1800" b="1" dirty="0">
                <a:latin typeface="Courier New"/>
                <a:cs typeface="Courier New"/>
              </a:rPr>
              <a:t>4)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1800" b="1" dirty="0">
                <a:latin typeface="Courier New"/>
                <a:cs typeface="Courier New"/>
              </a:rPr>
              <a:t>01 101 [ </a:t>
            </a:r>
            <a:r>
              <a:rPr lang="fr-FR" sz="1800" b="1" dirty="0" err="1">
                <a:solidFill>
                  <a:srgbClr val="0000FF"/>
                </a:solidFill>
                <a:latin typeface="Courier New"/>
                <a:cs typeface="Courier New"/>
              </a:rPr>
              <a:t>ebp</a:t>
            </a:r>
            <a:r>
              <a:rPr lang="fr-FR" sz="1800" b="1" dirty="0">
                <a:latin typeface="Courier New"/>
                <a:cs typeface="Courier New"/>
              </a:rPr>
              <a:t> + disp8 ]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1800" b="1" dirty="0">
                <a:latin typeface="Courier New"/>
                <a:cs typeface="Courier New"/>
              </a:rPr>
              <a:t>10 101 [ </a:t>
            </a:r>
            <a:r>
              <a:rPr lang="fr-FR" sz="1800" b="1" dirty="0" err="1">
                <a:solidFill>
                  <a:srgbClr val="0000FF"/>
                </a:solidFill>
                <a:latin typeface="Courier New"/>
                <a:cs typeface="Courier New"/>
              </a:rPr>
              <a:t>ebp</a:t>
            </a:r>
            <a:r>
              <a:rPr lang="fr-FR" sz="1800" b="1" dirty="0">
                <a:latin typeface="Courier New"/>
                <a:cs typeface="Courier New"/>
              </a:rPr>
              <a:t> + disp32 ]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1800" b="1" dirty="0">
                <a:latin typeface="Courier New"/>
                <a:cs typeface="Courier New"/>
              </a:rPr>
              <a:t>11 101 </a:t>
            </a:r>
            <a:r>
              <a:rPr lang="fr-FR" sz="1800" b="1" dirty="0" err="1">
                <a:solidFill>
                  <a:srgbClr val="0000FF"/>
                </a:solidFill>
                <a:latin typeface="Courier New"/>
                <a:cs typeface="Courier New"/>
              </a:rPr>
              <a:t>register</a:t>
            </a:r>
            <a:r>
              <a:rPr lang="fr-FR" sz="1800" b="1" dirty="0">
                <a:latin typeface="Courier New"/>
                <a:cs typeface="Courier New"/>
              </a:rPr>
              <a:t> (</a:t>
            </a:r>
            <a:r>
              <a:rPr lang="fr-FR" sz="1800" b="1" dirty="0" err="1">
                <a:solidFill>
                  <a:srgbClr val="0000FF"/>
                </a:solidFill>
                <a:latin typeface="Courier New"/>
                <a:cs typeface="Courier New"/>
              </a:rPr>
              <a:t>bh</a:t>
            </a:r>
            <a:r>
              <a:rPr lang="fr-FR" sz="1800" b="1" dirty="0">
                <a:latin typeface="Courier New"/>
                <a:cs typeface="Courier New"/>
              </a:rPr>
              <a:t>/</a:t>
            </a:r>
            <a:r>
              <a:rPr lang="fr-FR" sz="1800" b="1" dirty="0">
                <a:solidFill>
                  <a:srgbClr val="0000FF"/>
                </a:solidFill>
                <a:latin typeface="Courier New"/>
                <a:cs typeface="Courier New"/>
              </a:rPr>
              <a:t>di</a:t>
            </a:r>
            <a:r>
              <a:rPr lang="fr-FR" sz="1800" b="1" dirty="0">
                <a:latin typeface="Courier New"/>
                <a:cs typeface="Courier New"/>
              </a:rPr>
              <a:t>/</a:t>
            </a:r>
            <a:r>
              <a:rPr lang="fr-FR" sz="1800" b="1" dirty="0" err="1">
                <a:solidFill>
                  <a:srgbClr val="0000FF"/>
                </a:solidFill>
                <a:latin typeface="Courier New"/>
                <a:cs typeface="Courier New"/>
              </a:rPr>
              <a:t>edi</a:t>
            </a:r>
            <a:r>
              <a:rPr lang="fr-FR" sz="1800" b="1" dirty="0">
                <a:latin typeface="Courier New"/>
                <a:cs typeface="Courier New"/>
              </a:rPr>
              <a:t>)</a:t>
            </a:r>
            <a:r>
              <a:rPr lang="fr-FR" sz="1800" b="1" dirty="0" smtClean="0">
                <a:latin typeface="Courier New"/>
                <a:cs typeface="Courier New"/>
              </a:rPr>
              <a:t> </a:t>
            </a:r>
            <a:endParaRPr lang="fr-FR" sz="1800" b="1" dirty="0"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1800" b="1" dirty="0">
                <a:latin typeface="Courier New"/>
                <a:cs typeface="Courier New"/>
              </a:rPr>
              <a:t>00 110 [ </a:t>
            </a:r>
            <a:r>
              <a:rPr lang="fr-FR" sz="1800" b="1" dirty="0" err="1">
                <a:solidFill>
                  <a:srgbClr val="0000FF"/>
                </a:solidFill>
                <a:latin typeface="Courier New"/>
                <a:cs typeface="Courier New"/>
              </a:rPr>
              <a:t>esi</a:t>
            </a:r>
            <a:r>
              <a:rPr lang="fr-FR" sz="1800" b="1" dirty="0">
                <a:latin typeface="Courier New"/>
                <a:cs typeface="Courier New"/>
              </a:rPr>
              <a:t> ]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1800" b="1" dirty="0">
                <a:latin typeface="Courier New"/>
                <a:cs typeface="Courier New"/>
              </a:rPr>
              <a:t>01 110 [ </a:t>
            </a:r>
            <a:r>
              <a:rPr lang="fr-FR" sz="1800" b="1" dirty="0" err="1">
                <a:solidFill>
                  <a:srgbClr val="0000FF"/>
                </a:solidFill>
                <a:latin typeface="Courier New"/>
                <a:cs typeface="Courier New"/>
              </a:rPr>
              <a:t>esi</a:t>
            </a:r>
            <a:r>
              <a:rPr lang="fr-FR" sz="1800" b="1" dirty="0">
                <a:latin typeface="Courier New"/>
                <a:cs typeface="Courier New"/>
              </a:rPr>
              <a:t> + disp8 ]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1800" b="1" dirty="0">
                <a:latin typeface="Courier New"/>
                <a:cs typeface="Courier New"/>
              </a:rPr>
              <a:t>10 110 [ </a:t>
            </a:r>
            <a:r>
              <a:rPr lang="fr-FR" sz="1800" b="1" dirty="0" err="1">
                <a:solidFill>
                  <a:srgbClr val="0000FF"/>
                </a:solidFill>
                <a:latin typeface="Courier New"/>
                <a:cs typeface="Courier New"/>
              </a:rPr>
              <a:t>esi</a:t>
            </a:r>
            <a:r>
              <a:rPr lang="fr-FR" sz="1800" b="1" dirty="0">
                <a:latin typeface="Courier New"/>
                <a:cs typeface="Courier New"/>
              </a:rPr>
              <a:t> + disp32 ]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1800" b="1" dirty="0">
                <a:latin typeface="Courier New"/>
                <a:cs typeface="Courier New"/>
              </a:rPr>
              <a:t>11 110 </a:t>
            </a:r>
            <a:r>
              <a:rPr lang="fr-FR" sz="1800" b="1" dirty="0" err="1">
                <a:solidFill>
                  <a:srgbClr val="0000FF"/>
                </a:solidFill>
                <a:latin typeface="Courier New"/>
                <a:cs typeface="Courier New"/>
              </a:rPr>
              <a:t>register</a:t>
            </a:r>
            <a:r>
              <a:rPr lang="fr-FR" sz="1800" b="1" dirty="0">
                <a:latin typeface="Courier New"/>
                <a:cs typeface="Courier New"/>
              </a:rPr>
              <a:t> (</a:t>
            </a:r>
            <a:r>
              <a:rPr lang="fr-FR" sz="1800" b="1" dirty="0" err="1">
                <a:solidFill>
                  <a:srgbClr val="0000FF"/>
                </a:solidFill>
                <a:latin typeface="Courier New"/>
                <a:cs typeface="Courier New"/>
              </a:rPr>
              <a:t>bh</a:t>
            </a:r>
            <a:r>
              <a:rPr lang="fr-FR" sz="1800" b="1" dirty="0">
                <a:latin typeface="Courier New"/>
                <a:cs typeface="Courier New"/>
              </a:rPr>
              <a:t>/</a:t>
            </a:r>
            <a:r>
              <a:rPr lang="fr-FR" sz="1800" b="1" dirty="0">
                <a:solidFill>
                  <a:srgbClr val="0000FF"/>
                </a:solidFill>
                <a:latin typeface="Courier New"/>
                <a:cs typeface="Courier New"/>
              </a:rPr>
              <a:t>di</a:t>
            </a:r>
            <a:r>
              <a:rPr lang="fr-FR" sz="1800" b="1" dirty="0">
                <a:latin typeface="Courier New"/>
                <a:cs typeface="Courier New"/>
              </a:rPr>
              <a:t>/</a:t>
            </a:r>
            <a:r>
              <a:rPr lang="fr-FR" sz="1800" b="1" dirty="0" err="1">
                <a:solidFill>
                  <a:srgbClr val="0000FF"/>
                </a:solidFill>
                <a:latin typeface="Courier New"/>
                <a:cs typeface="Courier New"/>
              </a:rPr>
              <a:t>edi</a:t>
            </a:r>
            <a:r>
              <a:rPr lang="fr-FR" sz="1800" b="1" dirty="0">
                <a:latin typeface="Courier New"/>
                <a:cs typeface="Courier New"/>
              </a:rPr>
              <a:t>)</a:t>
            </a:r>
            <a:r>
              <a:rPr lang="fr-FR" sz="1800" b="1" dirty="0" smtClean="0">
                <a:latin typeface="Courier New"/>
                <a:cs typeface="Courier New"/>
              </a:rPr>
              <a:t> </a:t>
            </a:r>
            <a:endParaRPr lang="fr-FR" sz="1800" b="1" dirty="0"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1800" b="1" dirty="0">
                <a:latin typeface="Courier New"/>
                <a:cs typeface="Courier New"/>
              </a:rPr>
              <a:t>00 111 [ </a:t>
            </a:r>
            <a:r>
              <a:rPr lang="fr-FR" sz="1800" b="1" dirty="0" err="1">
                <a:solidFill>
                  <a:srgbClr val="0000FF"/>
                </a:solidFill>
                <a:latin typeface="Courier New"/>
                <a:cs typeface="Courier New"/>
              </a:rPr>
              <a:t>edi</a:t>
            </a:r>
            <a:r>
              <a:rPr lang="fr-FR" sz="1800" b="1" dirty="0">
                <a:latin typeface="Courier New"/>
                <a:cs typeface="Courier New"/>
              </a:rPr>
              <a:t> ]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1800" b="1" dirty="0">
                <a:latin typeface="Courier New"/>
                <a:cs typeface="Courier New"/>
              </a:rPr>
              <a:t>01 111 [ </a:t>
            </a:r>
            <a:r>
              <a:rPr lang="fr-FR" sz="1800" b="1" dirty="0" err="1">
                <a:solidFill>
                  <a:srgbClr val="0000FF"/>
                </a:solidFill>
                <a:latin typeface="Courier New"/>
                <a:cs typeface="Courier New"/>
              </a:rPr>
              <a:t>edi</a:t>
            </a:r>
            <a:r>
              <a:rPr lang="fr-FR" sz="1800" b="1" dirty="0">
                <a:latin typeface="Courier New"/>
                <a:cs typeface="Courier New"/>
              </a:rPr>
              <a:t> + disp8 ]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1800" b="1" dirty="0">
                <a:latin typeface="Courier New"/>
                <a:cs typeface="Courier New"/>
              </a:rPr>
              <a:t>10 111 [</a:t>
            </a:r>
            <a:r>
              <a:rPr lang="fr-FR" sz="18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800" b="1" dirty="0" err="1">
                <a:solidFill>
                  <a:srgbClr val="0000FF"/>
                </a:solidFill>
                <a:latin typeface="Courier New"/>
                <a:cs typeface="Courier New"/>
              </a:rPr>
              <a:t>edi</a:t>
            </a:r>
            <a:r>
              <a:rPr lang="fr-FR" sz="18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800" b="1" dirty="0">
                <a:latin typeface="Courier New"/>
                <a:cs typeface="Courier New"/>
              </a:rPr>
              <a:t>+ disp32 ]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1800" b="1" dirty="0">
                <a:latin typeface="Courier New"/>
                <a:cs typeface="Courier New"/>
              </a:rPr>
              <a:t>11 111 </a:t>
            </a:r>
            <a:r>
              <a:rPr lang="fr-FR" sz="1800" b="1" dirty="0" err="1">
                <a:solidFill>
                  <a:srgbClr val="0000FF"/>
                </a:solidFill>
                <a:latin typeface="Courier New"/>
                <a:cs typeface="Courier New"/>
              </a:rPr>
              <a:t>register</a:t>
            </a:r>
            <a:r>
              <a:rPr lang="fr-FR" sz="1800" b="1" dirty="0">
                <a:latin typeface="Courier New"/>
                <a:cs typeface="Courier New"/>
              </a:rPr>
              <a:t> </a:t>
            </a:r>
            <a:r>
              <a:rPr lang="fr-FR" sz="1800" b="1" dirty="0" smtClean="0">
                <a:latin typeface="Courier New"/>
                <a:cs typeface="Courier New"/>
              </a:rPr>
              <a:t>(</a:t>
            </a:r>
            <a:r>
              <a:rPr lang="fr-FR" sz="18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bh</a:t>
            </a:r>
            <a:r>
              <a:rPr lang="fr-FR" sz="1800" b="1" dirty="0" smtClean="0">
                <a:latin typeface="Courier New"/>
                <a:cs typeface="Courier New"/>
              </a:rPr>
              <a:t>/</a:t>
            </a:r>
            <a:r>
              <a:rPr lang="fr-FR" sz="1800" b="1" dirty="0" smtClean="0">
                <a:solidFill>
                  <a:srgbClr val="0000FF"/>
                </a:solidFill>
                <a:latin typeface="Courier New"/>
                <a:cs typeface="Courier New"/>
              </a:rPr>
              <a:t>di</a:t>
            </a:r>
            <a:r>
              <a:rPr lang="fr-FR" sz="1800" b="1" dirty="0" smtClean="0">
                <a:latin typeface="Courier New"/>
                <a:cs typeface="Courier New"/>
              </a:rPr>
              <a:t>/</a:t>
            </a:r>
            <a:r>
              <a:rPr lang="fr-FR" sz="18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edi</a:t>
            </a:r>
            <a:r>
              <a:rPr lang="fr-FR" sz="1800" b="1" dirty="0" smtClean="0">
                <a:latin typeface="Courier New"/>
                <a:cs typeface="Courier New"/>
              </a:rPr>
              <a:t>)</a:t>
            </a: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1800" b="1" dirty="0" smtClean="0">
                <a:latin typeface="Courier New"/>
                <a:cs typeface="Courier New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1481078"/>
            <a:ext cx="4267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indent="-363538"/>
            <a:r>
              <a:rPr lang="en-US" sz="2000" dirty="0" smtClean="0">
                <a:latin typeface="Arial"/>
                <a:cs typeface="Arial"/>
              </a:rPr>
              <a:t>(4) </a:t>
            </a:r>
            <a:r>
              <a:rPr lang="en-US" sz="2000" dirty="0">
                <a:latin typeface="Arial"/>
                <a:cs typeface="Arial"/>
              </a:rPr>
              <a:t>Note that there is no </a:t>
            </a: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[ </a:t>
            </a:r>
            <a:r>
              <a:rPr lang="en-US" sz="2000" b="1" dirty="0" err="1">
                <a:solidFill>
                  <a:srgbClr val="0000FF"/>
                </a:solidFill>
                <a:latin typeface="Arial"/>
                <a:cs typeface="Arial"/>
              </a:rPr>
              <a:t>ebp</a:t>
            </a: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 ] </a:t>
            </a:r>
            <a:r>
              <a:rPr lang="en-US" sz="2000" dirty="0">
                <a:latin typeface="Arial"/>
                <a:cs typeface="Arial"/>
              </a:rPr>
              <a:t>addressing. It's slot is occupied by the 32-bit </a:t>
            </a:r>
            <a:r>
              <a:rPr lang="en-US" sz="2000" i="1" dirty="0">
                <a:latin typeface="Arial"/>
                <a:cs typeface="Arial"/>
              </a:rPr>
              <a:t>displacement only</a:t>
            </a:r>
            <a:r>
              <a:rPr lang="en-US" sz="2000" dirty="0">
                <a:latin typeface="Arial"/>
                <a:cs typeface="Arial"/>
              </a:rPr>
              <a:t> addressing mode. Intel decided that programmers can use </a:t>
            </a:r>
            <a:endParaRPr lang="en-US" sz="2000" dirty="0" smtClean="0">
              <a:latin typeface="Arial"/>
              <a:cs typeface="Arial"/>
            </a:endParaRPr>
          </a:p>
          <a:p>
            <a:pPr marL="363538" indent="-363538"/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   </a:t>
            </a:r>
            <a:r>
              <a:rPr lang="en-US" sz="2000" b="1" dirty="0" smtClean="0">
                <a:solidFill>
                  <a:srgbClr val="0000FF"/>
                </a:solidFill>
                <a:latin typeface="Arial"/>
                <a:cs typeface="Arial"/>
              </a:rPr>
              <a:t> [ </a:t>
            </a:r>
            <a:r>
              <a:rPr lang="en-US" sz="2000" b="1" dirty="0" err="1">
                <a:solidFill>
                  <a:srgbClr val="0000FF"/>
                </a:solidFill>
                <a:latin typeface="Arial"/>
                <a:cs typeface="Arial"/>
              </a:rPr>
              <a:t>ebp</a:t>
            </a: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+ disp8 ] </a:t>
            </a:r>
            <a:r>
              <a:rPr lang="en-US" sz="2000" dirty="0">
                <a:latin typeface="Arial"/>
                <a:cs typeface="Arial"/>
              </a:rPr>
              <a:t>addressing mode instead, with its 8-bit displacement set equal to zero (instruction is a little longer, though.) </a:t>
            </a:r>
          </a:p>
        </p:txBody>
      </p:sp>
    </p:spTree>
    <p:extLst>
      <p:ext uri="{BB962C8B-B14F-4D97-AF65-F5344CB8AC3E}">
        <p14:creationId xmlns="" xmlns:p14="http://schemas.microsoft.com/office/powerpoint/2010/main" val="100526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SIB (Scaled Index Byte) Layout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en-US" i="1" dirty="0"/>
              <a:t>Scaled indexed addressing mode</a:t>
            </a:r>
            <a:r>
              <a:rPr lang="en-US" dirty="0"/>
              <a:t> uses the second byte (namely, </a:t>
            </a:r>
            <a:r>
              <a:rPr lang="en-US" b="1" dirty="0"/>
              <a:t>SIB</a:t>
            </a:r>
            <a:r>
              <a:rPr lang="en-US" dirty="0"/>
              <a:t> byte) that follows the </a:t>
            </a:r>
            <a:r>
              <a:rPr lang="en-US" b="1" dirty="0"/>
              <a:t>MOD-REG-R/M</a:t>
            </a:r>
            <a:r>
              <a:rPr lang="en-US" dirty="0"/>
              <a:t> byte in the </a:t>
            </a:r>
            <a:r>
              <a:rPr lang="en-US" i="1" dirty="0">
                <a:solidFill>
                  <a:srgbClr val="0000FF"/>
                </a:solidFill>
              </a:rPr>
              <a:t>instruction</a:t>
            </a:r>
            <a:r>
              <a:rPr lang="en-US" dirty="0"/>
              <a:t> format. </a:t>
            </a:r>
          </a:p>
          <a:p>
            <a:pPr marL="0" indent="0">
              <a:spcBef>
                <a:spcPts val="1500"/>
              </a:spcBef>
              <a:buNone/>
            </a:pPr>
            <a:endParaRPr lang="en-US" dirty="0" smtClean="0"/>
          </a:p>
          <a:p>
            <a:pPr marL="0" indent="0">
              <a:spcBef>
                <a:spcPts val="1500"/>
              </a:spcBef>
              <a:buNone/>
            </a:pPr>
            <a:endParaRPr lang="en-US" sz="1400" dirty="0" smtClean="0"/>
          </a:p>
          <a:p>
            <a:pPr marL="0" indent="0">
              <a:spcBef>
                <a:spcPts val="1500"/>
              </a:spcBef>
              <a:buNone/>
            </a:pPr>
            <a:endParaRPr lang="en-US" sz="1400" dirty="0" smtClean="0"/>
          </a:p>
          <a:p>
            <a:pPr>
              <a:spcBef>
                <a:spcPts val="1500"/>
              </a:spcBef>
            </a:pPr>
            <a:r>
              <a:rPr lang="en-US" dirty="0" smtClean="0"/>
              <a:t>The </a:t>
            </a:r>
            <a:r>
              <a:rPr lang="en-US" b="1" dirty="0"/>
              <a:t>MOD</a:t>
            </a:r>
            <a:r>
              <a:rPr lang="en-US" dirty="0"/>
              <a:t> field still specifies the displacement size of </a:t>
            </a:r>
            <a:r>
              <a:rPr lang="en-US" b="1" dirty="0"/>
              <a:t>zero</a:t>
            </a:r>
            <a:r>
              <a:rPr lang="en-US" dirty="0"/>
              <a:t>, </a:t>
            </a:r>
            <a:r>
              <a:rPr lang="en-US" b="1" dirty="0"/>
              <a:t>one</a:t>
            </a:r>
            <a:r>
              <a:rPr lang="en-US" dirty="0"/>
              <a:t>, or </a:t>
            </a:r>
            <a:r>
              <a:rPr lang="en-US" b="1" dirty="0"/>
              <a:t>four</a:t>
            </a:r>
            <a:r>
              <a:rPr lang="en-US" dirty="0"/>
              <a:t> bytes. </a:t>
            </a:r>
          </a:p>
          <a:p>
            <a:pPr lvl="1">
              <a:spcBef>
                <a:spcPts val="1500"/>
              </a:spcBef>
            </a:pPr>
            <a:r>
              <a:rPr lang="en-US" dirty="0"/>
              <a:t>The </a:t>
            </a:r>
            <a:r>
              <a:rPr lang="en-US" b="1" dirty="0"/>
              <a:t>MOD-REG-R/M</a:t>
            </a:r>
            <a:r>
              <a:rPr lang="en-US" dirty="0"/>
              <a:t> and SIB bytes are complex, because Intel reused 16-bit addressing circuitry in the 32-bit mode, rather than simply abandoning the 16-bit format in the 32-bit mode. </a:t>
            </a:r>
          </a:p>
          <a:p>
            <a:pPr lvl="1">
              <a:spcBef>
                <a:spcPts val="1500"/>
              </a:spcBef>
            </a:pPr>
            <a:r>
              <a:rPr lang="en-US" dirty="0"/>
              <a:t>There are good hardware reasons for this, but the end result is a complex scheme for specifying addressing modes in the </a:t>
            </a:r>
            <a:r>
              <a:rPr lang="en-US" dirty="0" err="1"/>
              <a:t>opcodes</a:t>
            </a:r>
            <a:r>
              <a:rPr lang="en-US" dirty="0"/>
              <a:t>. </a:t>
            </a:r>
          </a:p>
        </p:txBody>
      </p:sp>
      <p:sp>
        <p:nvSpPr>
          <p:cNvPr id="8" name="Rectangle 7"/>
          <p:cNvSpPr/>
          <p:nvPr/>
        </p:nvSpPr>
        <p:spPr>
          <a:xfrm>
            <a:off x="2819400" y="2209800"/>
            <a:ext cx="3606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Scaled index byte layout: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884055" y="2667000"/>
            <a:ext cx="5050145" cy="831897"/>
            <a:chOff x="1884055" y="2667000"/>
            <a:chExt cx="5050145" cy="831897"/>
          </a:xfrm>
        </p:grpSpPr>
        <p:grpSp>
          <p:nvGrpSpPr>
            <p:cNvPr id="28" name="Group 27"/>
            <p:cNvGrpSpPr/>
            <p:nvPr/>
          </p:nvGrpSpPr>
          <p:grpSpPr>
            <a:xfrm>
              <a:off x="1884055" y="3020199"/>
              <a:ext cx="1200951" cy="478698"/>
              <a:chOff x="3200400" y="5867400"/>
              <a:chExt cx="1219200" cy="457200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43" name="Rectangle 42"/>
              <p:cNvSpPr/>
              <p:nvPr/>
            </p:nvSpPr>
            <p:spPr>
              <a:xfrm>
                <a:off x="3200400" y="5867400"/>
                <a:ext cx="609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Arial"/>
                  <a:cs typeface="Arial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810000" y="5867400"/>
                <a:ext cx="609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Arial"/>
                  <a:cs typeface="Arial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3205929" y="3020199"/>
              <a:ext cx="1801428" cy="478698"/>
              <a:chOff x="5105400" y="5943600"/>
              <a:chExt cx="1828800" cy="457200"/>
            </a:xfrm>
            <a:solidFill>
              <a:schemeClr val="accent3">
                <a:lumMod val="20000"/>
                <a:lumOff val="80000"/>
              </a:schemeClr>
            </a:solidFill>
          </p:grpSpPr>
          <p:grpSp>
            <p:nvGrpSpPr>
              <p:cNvPr id="39" name="Group 38"/>
              <p:cNvGrpSpPr/>
              <p:nvPr/>
            </p:nvGrpSpPr>
            <p:grpSpPr>
              <a:xfrm>
                <a:off x="5105400" y="5943600"/>
                <a:ext cx="1219200" cy="457200"/>
                <a:chOff x="3200400" y="5867400"/>
                <a:chExt cx="1219200" cy="457200"/>
              </a:xfrm>
              <a:grpFill/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3200400" y="5867400"/>
                  <a:ext cx="6096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Arial"/>
                    <a:cs typeface="Arial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3810000" y="5867400"/>
                  <a:ext cx="6096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40" name="Rectangle 39"/>
              <p:cNvSpPr/>
              <p:nvPr/>
            </p:nvSpPr>
            <p:spPr>
              <a:xfrm>
                <a:off x="6324600" y="5943600"/>
                <a:ext cx="609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Arial"/>
                  <a:cs typeface="Arial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127688" y="3020199"/>
              <a:ext cx="1801428" cy="478698"/>
              <a:chOff x="5105400" y="5943600"/>
              <a:chExt cx="1828800" cy="457200"/>
            </a:xfrm>
            <a:solidFill>
              <a:schemeClr val="accent3">
                <a:lumMod val="20000"/>
                <a:lumOff val="80000"/>
              </a:schemeClr>
            </a:solidFill>
          </p:grpSpPr>
          <p:grpSp>
            <p:nvGrpSpPr>
              <p:cNvPr id="35" name="Group 34"/>
              <p:cNvGrpSpPr/>
              <p:nvPr/>
            </p:nvGrpSpPr>
            <p:grpSpPr>
              <a:xfrm>
                <a:off x="5105400" y="5943600"/>
                <a:ext cx="1219200" cy="457200"/>
                <a:chOff x="3200400" y="5867400"/>
                <a:chExt cx="1219200" cy="457200"/>
              </a:xfrm>
              <a:grpFill/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3200400" y="5867400"/>
                  <a:ext cx="6096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Arial"/>
                    <a:cs typeface="Arial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3810000" y="5867400"/>
                  <a:ext cx="6096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36" name="Rectangle 35"/>
              <p:cNvSpPr/>
              <p:nvPr/>
            </p:nvSpPr>
            <p:spPr>
              <a:xfrm>
                <a:off x="6324600" y="5943600"/>
                <a:ext cx="609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Arial"/>
                  <a:cs typeface="Arial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046452" y="3080541"/>
              <a:ext cx="787896" cy="27699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en-US" b="1" dirty="0" smtClean="0">
                  <a:latin typeface="Arial"/>
                  <a:cs typeface="Arial"/>
                </a:rPr>
                <a:t>Scale</a:t>
              </a:r>
              <a:endParaRPr lang="en-US" b="1" dirty="0">
                <a:latin typeface="Arial"/>
                <a:cs typeface="Arial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56202" y="3084153"/>
              <a:ext cx="900797" cy="27699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b="1" dirty="0" smtClean="0">
                  <a:latin typeface="Arial"/>
                  <a:cs typeface="Arial"/>
                </a:rPr>
                <a:t>Index</a:t>
              </a:r>
              <a:endParaRPr lang="en-US" b="1" dirty="0">
                <a:latin typeface="Arial"/>
                <a:cs typeface="Arial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32689" y="3099982"/>
              <a:ext cx="900797" cy="27699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b="1" dirty="0" smtClean="0">
                  <a:latin typeface="Arial"/>
                  <a:cs typeface="Arial"/>
                </a:rPr>
                <a:t>Base</a:t>
              </a:r>
              <a:endParaRPr lang="en-US" b="1" dirty="0">
                <a:latin typeface="Arial"/>
                <a:cs typeface="Arial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84055" y="2667000"/>
              <a:ext cx="5050145" cy="276999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b="1" dirty="0" smtClean="0">
                  <a:latin typeface="Arial"/>
                  <a:cs typeface="Arial"/>
                </a:rPr>
                <a:t>   7        6         5       4       3         2       1       0</a:t>
              </a:r>
              <a:endParaRPr lang="en-US" b="1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47934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SIB (Scaled Index Byte) Layout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736600" y="838200"/>
            <a:ext cx="3606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Scaled index byte layout: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46168044"/>
              </p:ext>
            </p:extLst>
          </p:nvPr>
        </p:nvGraphicFramePr>
        <p:xfrm>
          <a:off x="847969" y="2383537"/>
          <a:ext cx="3810000" cy="1554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47800"/>
                <a:gridCol w="2362200"/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Scale Value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800" b="1" smtClean="0">
                          <a:latin typeface="Arial"/>
                          <a:cs typeface="Arial"/>
                        </a:rPr>
                        <a:t>Index * Scale </a:t>
                      </a:r>
                      <a:r>
                        <a:rPr lang="en-US" sz="1800" b="1" i="1" smtClean="0">
                          <a:latin typeface="Arial"/>
                          <a:cs typeface="Arial"/>
                        </a:rPr>
                        <a:t> Value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00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800" b="1" smtClean="0">
                          <a:latin typeface="Arial"/>
                          <a:cs typeface="Arial"/>
                        </a:rPr>
                        <a:t>Index * 1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800" b="1" smtClean="0">
                          <a:latin typeface="Arial"/>
                          <a:cs typeface="Arial"/>
                        </a:rPr>
                        <a:t>01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Index * 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800" b="1" smtClean="0">
                          <a:latin typeface="Arial"/>
                          <a:cs typeface="Arial"/>
                        </a:rPr>
                        <a:t>10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Index * 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800" b="1" smtClean="0">
                          <a:latin typeface="Arial"/>
                          <a:cs typeface="Arial"/>
                        </a:rPr>
                        <a:t>11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Index * 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07626110"/>
              </p:ext>
            </p:extLst>
          </p:nvPr>
        </p:nvGraphicFramePr>
        <p:xfrm>
          <a:off x="1524000" y="4059937"/>
          <a:ext cx="2209800" cy="279806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26690"/>
                <a:gridCol w="1283110"/>
              </a:tblGrid>
              <a:tr h="287867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Index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Register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867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000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EAX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867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001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ECX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867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010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EDX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867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011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EBX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867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100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Illegal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867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101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EBP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867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110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ESI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867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111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EDI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87824563"/>
              </p:ext>
            </p:extLst>
          </p:nvPr>
        </p:nvGraphicFramePr>
        <p:xfrm>
          <a:off x="5191369" y="2541018"/>
          <a:ext cx="3266831" cy="3881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95400"/>
                <a:gridCol w="19714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Base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Register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000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EAX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001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ECX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010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EDX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011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EBX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100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ESP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101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Disp. only</a:t>
                      </a:r>
                      <a:r>
                        <a:rPr lang="en-US" sz="1800" b="1" baseline="0" dirty="0" smtClean="0">
                          <a:latin typeface="Arial"/>
                          <a:cs typeface="Arial"/>
                        </a:rPr>
                        <a:t> if MODE=00 EBP if MOD=01 or 10</a:t>
                      </a:r>
                      <a:endParaRPr lang="en-US" sz="1800" b="1" dirty="0" smtClean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110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ESI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111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EDI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1884055" y="1295400"/>
            <a:ext cx="5050145" cy="831897"/>
            <a:chOff x="1884055" y="2667000"/>
            <a:chExt cx="5050145" cy="831897"/>
          </a:xfrm>
        </p:grpSpPr>
        <p:grpSp>
          <p:nvGrpSpPr>
            <p:cNvPr id="29" name="Group 28"/>
            <p:cNvGrpSpPr/>
            <p:nvPr/>
          </p:nvGrpSpPr>
          <p:grpSpPr>
            <a:xfrm>
              <a:off x="1884055" y="3020199"/>
              <a:ext cx="1200951" cy="478698"/>
              <a:chOff x="3200400" y="5867400"/>
              <a:chExt cx="1219200" cy="457200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44" name="Rectangle 43"/>
              <p:cNvSpPr/>
              <p:nvPr/>
            </p:nvSpPr>
            <p:spPr>
              <a:xfrm>
                <a:off x="3200400" y="5867400"/>
                <a:ext cx="609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Arial"/>
                  <a:cs typeface="Arial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810000" y="5867400"/>
                <a:ext cx="609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Arial"/>
                  <a:cs typeface="Arial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205929" y="3020199"/>
              <a:ext cx="1801428" cy="478698"/>
              <a:chOff x="5105400" y="5943600"/>
              <a:chExt cx="1828800" cy="457200"/>
            </a:xfrm>
            <a:solidFill>
              <a:schemeClr val="accent3">
                <a:lumMod val="20000"/>
                <a:lumOff val="80000"/>
              </a:schemeClr>
            </a:solidFill>
          </p:grpSpPr>
          <p:grpSp>
            <p:nvGrpSpPr>
              <p:cNvPr id="40" name="Group 39"/>
              <p:cNvGrpSpPr/>
              <p:nvPr/>
            </p:nvGrpSpPr>
            <p:grpSpPr>
              <a:xfrm>
                <a:off x="5105400" y="5943600"/>
                <a:ext cx="1219200" cy="457200"/>
                <a:chOff x="3200400" y="5867400"/>
                <a:chExt cx="1219200" cy="457200"/>
              </a:xfrm>
              <a:grpFill/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3200400" y="5867400"/>
                  <a:ext cx="6096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Arial"/>
                    <a:cs typeface="Arial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3810000" y="5867400"/>
                  <a:ext cx="6096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41" name="Rectangle 40"/>
              <p:cNvSpPr/>
              <p:nvPr/>
            </p:nvSpPr>
            <p:spPr>
              <a:xfrm>
                <a:off x="6324600" y="5943600"/>
                <a:ext cx="609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Arial"/>
                  <a:cs typeface="Arial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5127688" y="3020199"/>
              <a:ext cx="1801428" cy="478698"/>
              <a:chOff x="5105400" y="5943600"/>
              <a:chExt cx="1828800" cy="457200"/>
            </a:xfrm>
            <a:solidFill>
              <a:schemeClr val="accent3">
                <a:lumMod val="20000"/>
                <a:lumOff val="80000"/>
              </a:schemeClr>
            </a:solidFill>
          </p:grpSpPr>
          <p:grpSp>
            <p:nvGrpSpPr>
              <p:cNvPr id="36" name="Group 35"/>
              <p:cNvGrpSpPr/>
              <p:nvPr/>
            </p:nvGrpSpPr>
            <p:grpSpPr>
              <a:xfrm>
                <a:off x="5105400" y="5943600"/>
                <a:ext cx="1219200" cy="457200"/>
                <a:chOff x="3200400" y="5867400"/>
                <a:chExt cx="1219200" cy="457200"/>
              </a:xfrm>
              <a:grpFill/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3200400" y="5867400"/>
                  <a:ext cx="6096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Arial"/>
                    <a:cs typeface="Arial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3810000" y="5867400"/>
                  <a:ext cx="6096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37" name="Rectangle 36"/>
              <p:cNvSpPr/>
              <p:nvPr/>
            </p:nvSpPr>
            <p:spPr>
              <a:xfrm>
                <a:off x="6324600" y="5943600"/>
                <a:ext cx="609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Arial"/>
                  <a:cs typeface="Arial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2046452" y="3080541"/>
              <a:ext cx="787896" cy="27699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en-US" b="1" dirty="0" smtClean="0">
                  <a:latin typeface="Arial"/>
                  <a:cs typeface="Arial"/>
                </a:rPr>
                <a:t>Scale</a:t>
              </a:r>
              <a:endParaRPr lang="en-US" b="1" dirty="0">
                <a:latin typeface="Arial"/>
                <a:cs typeface="Arial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656202" y="3084153"/>
              <a:ext cx="900797" cy="27699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b="1" dirty="0" smtClean="0">
                  <a:latin typeface="Arial"/>
                  <a:cs typeface="Arial"/>
                </a:rPr>
                <a:t>Index</a:t>
              </a:r>
              <a:endParaRPr lang="en-US" b="1" dirty="0">
                <a:latin typeface="Arial"/>
                <a:cs typeface="Arial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532689" y="3099982"/>
              <a:ext cx="900797" cy="27699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b="1" dirty="0" smtClean="0">
                  <a:latin typeface="Arial"/>
                  <a:cs typeface="Arial"/>
                </a:rPr>
                <a:t>Base</a:t>
              </a:r>
              <a:endParaRPr lang="en-US" b="1" dirty="0">
                <a:latin typeface="Arial"/>
                <a:cs typeface="Arial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84055" y="2667000"/>
              <a:ext cx="5050145" cy="276999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b="1" dirty="0" smtClean="0">
                  <a:latin typeface="Arial"/>
                  <a:cs typeface="Arial"/>
                </a:rPr>
                <a:t>   7        6         5       4       3         2       1       0</a:t>
              </a:r>
              <a:endParaRPr lang="en-US" b="1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04091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/>
              <a:t>Scaled Indexed Addressing Mode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762000"/>
            <a:ext cx="3505200" cy="480131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fi-FI" b="1" dirty="0" smtClean="0">
                <a:latin typeface="Courier New"/>
                <a:cs typeface="Courier New"/>
              </a:rPr>
              <a:t>      </a:t>
            </a:r>
            <a:r>
              <a:rPr lang="fi-FI" b="1" u="sng" dirty="0" smtClean="0">
                <a:solidFill>
                  <a:srgbClr val="FF0000"/>
                </a:solidFill>
                <a:latin typeface="Courier New"/>
                <a:cs typeface="Courier New"/>
              </a:rPr>
              <a:t>MOD </a:t>
            </a:r>
            <a:r>
              <a:rPr lang="fi-FI" b="1" u="sng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lang="fi-FI" b="1" u="sng" dirty="0" smtClean="0">
                <a:solidFill>
                  <a:srgbClr val="FF0000"/>
                </a:solidFill>
                <a:latin typeface="Courier New"/>
                <a:cs typeface="Courier New"/>
              </a:rPr>
              <a:t>00</a:t>
            </a:r>
          </a:p>
          <a:p>
            <a:r>
              <a:rPr lang="fi-FI" b="1" dirty="0" smtClean="0">
                <a:latin typeface="Courier New"/>
                <a:cs typeface="Courier New"/>
              </a:rPr>
              <a:t>[ </a:t>
            </a:r>
            <a:r>
              <a:rPr lang="fi-FI" b="1" dirty="0">
                <a:latin typeface="Courier New"/>
                <a:cs typeface="Courier New"/>
              </a:rPr>
              <a:t>reg32 + </a:t>
            </a:r>
            <a:r>
              <a:rPr lang="fi-FI" b="1" dirty="0" err="1">
                <a:latin typeface="Courier New"/>
                <a:cs typeface="Courier New"/>
              </a:rPr>
              <a:t>eax*n</a:t>
            </a:r>
            <a:r>
              <a:rPr lang="fi-FI" b="1" dirty="0">
                <a:latin typeface="Courier New"/>
                <a:cs typeface="Courier New"/>
              </a:rPr>
              <a:t> ] </a:t>
            </a:r>
            <a:endParaRPr lang="fi-FI" b="1" dirty="0" smtClean="0">
              <a:latin typeface="Courier New"/>
              <a:cs typeface="Courier New"/>
            </a:endParaRPr>
          </a:p>
          <a:p>
            <a:r>
              <a:rPr lang="fi-FI" b="1" dirty="0" smtClean="0">
                <a:latin typeface="Courier New"/>
                <a:cs typeface="Courier New"/>
              </a:rPr>
              <a:t>[ </a:t>
            </a:r>
            <a:r>
              <a:rPr lang="fi-FI" b="1" dirty="0">
                <a:latin typeface="Courier New"/>
                <a:cs typeface="Courier New"/>
              </a:rPr>
              <a:t>reg32 + </a:t>
            </a:r>
            <a:r>
              <a:rPr lang="fi-FI" b="1" dirty="0" err="1">
                <a:latin typeface="Courier New"/>
                <a:cs typeface="Courier New"/>
              </a:rPr>
              <a:t>ebx*n</a:t>
            </a:r>
            <a:r>
              <a:rPr lang="fi-FI" b="1" dirty="0">
                <a:latin typeface="Courier New"/>
                <a:cs typeface="Courier New"/>
              </a:rPr>
              <a:t> ] </a:t>
            </a:r>
          </a:p>
          <a:p>
            <a:r>
              <a:rPr lang="fi-FI" b="1" dirty="0">
                <a:latin typeface="Courier New"/>
                <a:cs typeface="Courier New"/>
              </a:rPr>
              <a:t>[ reg32 + </a:t>
            </a:r>
            <a:r>
              <a:rPr lang="fi-FI" b="1" dirty="0" err="1">
                <a:latin typeface="Courier New"/>
                <a:cs typeface="Courier New"/>
              </a:rPr>
              <a:t>ecx*n</a:t>
            </a:r>
            <a:r>
              <a:rPr lang="fi-FI" b="1" dirty="0">
                <a:latin typeface="Courier New"/>
                <a:cs typeface="Courier New"/>
              </a:rPr>
              <a:t> ]</a:t>
            </a:r>
          </a:p>
          <a:p>
            <a:r>
              <a:rPr lang="fi-FI" b="1" dirty="0">
                <a:latin typeface="Courier New"/>
                <a:cs typeface="Courier New"/>
              </a:rPr>
              <a:t>[ reg32 + </a:t>
            </a:r>
            <a:r>
              <a:rPr lang="fi-FI" b="1" dirty="0" err="1">
                <a:latin typeface="Courier New"/>
                <a:cs typeface="Courier New"/>
              </a:rPr>
              <a:t>edx*n</a:t>
            </a:r>
            <a:r>
              <a:rPr lang="fi-FI" b="1" dirty="0">
                <a:latin typeface="Courier New"/>
                <a:cs typeface="Courier New"/>
              </a:rPr>
              <a:t> ]</a:t>
            </a:r>
          </a:p>
          <a:p>
            <a:r>
              <a:rPr lang="fi-FI" b="1" dirty="0">
                <a:latin typeface="Courier New"/>
                <a:cs typeface="Courier New"/>
              </a:rPr>
              <a:t>[ reg32 + </a:t>
            </a:r>
            <a:r>
              <a:rPr lang="fi-FI" b="1" dirty="0" err="1">
                <a:latin typeface="Courier New"/>
                <a:cs typeface="Courier New"/>
              </a:rPr>
              <a:t>ebp*n</a:t>
            </a:r>
            <a:r>
              <a:rPr lang="fi-FI" b="1" dirty="0">
                <a:latin typeface="Courier New"/>
                <a:cs typeface="Courier New"/>
              </a:rPr>
              <a:t> ]</a:t>
            </a:r>
          </a:p>
          <a:p>
            <a:r>
              <a:rPr lang="fi-FI" b="1" dirty="0">
                <a:latin typeface="Courier New"/>
                <a:cs typeface="Courier New"/>
              </a:rPr>
              <a:t>[ reg32 + </a:t>
            </a:r>
            <a:r>
              <a:rPr lang="fi-FI" b="1" dirty="0" err="1" smtClean="0">
                <a:latin typeface="Courier New"/>
                <a:cs typeface="Courier New"/>
              </a:rPr>
              <a:t>esi*</a:t>
            </a:r>
            <a:r>
              <a:rPr lang="fi-FI" b="1" dirty="0" err="1">
                <a:latin typeface="Courier New"/>
                <a:cs typeface="Courier New"/>
              </a:rPr>
              <a:t>n</a:t>
            </a:r>
            <a:r>
              <a:rPr lang="fi-FI" b="1" dirty="0">
                <a:latin typeface="Courier New"/>
                <a:cs typeface="Courier New"/>
              </a:rPr>
              <a:t> ]</a:t>
            </a:r>
          </a:p>
          <a:p>
            <a:r>
              <a:rPr lang="fi-FI" b="1" dirty="0">
                <a:latin typeface="Courier New"/>
                <a:cs typeface="Courier New"/>
              </a:rPr>
              <a:t>[ reg32 + </a:t>
            </a:r>
            <a:r>
              <a:rPr lang="fi-FI" b="1" dirty="0" err="1" smtClean="0">
                <a:latin typeface="Courier New"/>
                <a:cs typeface="Courier New"/>
              </a:rPr>
              <a:t>edi*</a:t>
            </a:r>
            <a:r>
              <a:rPr lang="fi-FI" b="1" dirty="0" err="1">
                <a:latin typeface="Courier New"/>
                <a:cs typeface="Courier New"/>
              </a:rPr>
              <a:t>n</a:t>
            </a:r>
            <a:r>
              <a:rPr lang="fi-FI" b="1" dirty="0">
                <a:latin typeface="Courier New"/>
                <a:cs typeface="Courier New"/>
              </a:rPr>
              <a:t> ]</a:t>
            </a:r>
          </a:p>
          <a:p>
            <a:endParaRPr lang="fi-FI" b="1" dirty="0" smtClean="0">
              <a:latin typeface="Courier New"/>
              <a:cs typeface="Courier New"/>
            </a:endParaRPr>
          </a:p>
          <a:p>
            <a:r>
              <a:rPr lang="fi-FI" b="1" dirty="0" smtClean="0">
                <a:latin typeface="Courier New"/>
                <a:cs typeface="Courier New"/>
              </a:rPr>
              <a:t>      </a:t>
            </a:r>
            <a:r>
              <a:rPr lang="fi-FI" b="1" u="sng" dirty="0" smtClean="0">
                <a:solidFill>
                  <a:srgbClr val="FF0000"/>
                </a:solidFill>
                <a:latin typeface="Courier New"/>
                <a:cs typeface="Courier New"/>
              </a:rPr>
              <a:t>MOD </a:t>
            </a:r>
            <a:r>
              <a:rPr lang="fi-FI" b="1" u="sng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lang="fi-FI" b="1" u="sng" dirty="0" smtClean="0">
                <a:solidFill>
                  <a:srgbClr val="FF0000"/>
                </a:solidFill>
                <a:latin typeface="Courier New"/>
                <a:cs typeface="Courier New"/>
              </a:rPr>
              <a:t>01</a:t>
            </a:r>
            <a:endParaRPr lang="fi-FI" b="1" u="sng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fi-FI" b="1" dirty="0">
                <a:latin typeface="Courier New"/>
                <a:cs typeface="Courier New"/>
              </a:rPr>
              <a:t>[ </a:t>
            </a:r>
            <a:r>
              <a:rPr lang="fi-FI" b="1" dirty="0" err="1">
                <a:latin typeface="Courier New"/>
                <a:cs typeface="Courier New"/>
              </a:rPr>
              <a:t>disp</a:t>
            </a:r>
            <a:r>
              <a:rPr lang="fi-FI" b="1" dirty="0">
                <a:latin typeface="Courier New"/>
                <a:cs typeface="Courier New"/>
              </a:rPr>
              <a:t> + reg8 + </a:t>
            </a:r>
            <a:r>
              <a:rPr lang="fi-FI" b="1" dirty="0" err="1">
                <a:latin typeface="Courier New"/>
                <a:cs typeface="Courier New"/>
              </a:rPr>
              <a:t>eax*n</a:t>
            </a:r>
            <a:r>
              <a:rPr lang="fi-FI" b="1" dirty="0">
                <a:latin typeface="Courier New"/>
                <a:cs typeface="Courier New"/>
              </a:rPr>
              <a:t> ] </a:t>
            </a:r>
            <a:endParaRPr lang="fi-FI" b="1" dirty="0" smtClean="0">
              <a:latin typeface="Courier New"/>
              <a:cs typeface="Courier New"/>
            </a:endParaRPr>
          </a:p>
          <a:p>
            <a:r>
              <a:rPr lang="fi-FI" b="1" dirty="0" smtClean="0">
                <a:latin typeface="Courier New"/>
                <a:cs typeface="Courier New"/>
              </a:rPr>
              <a:t>[ </a:t>
            </a:r>
            <a:r>
              <a:rPr lang="fi-FI" b="1" dirty="0" err="1">
                <a:latin typeface="Courier New"/>
                <a:cs typeface="Courier New"/>
              </a:rPr>
              <a:t>disp</a:t>
            </a:r>
            <a:r>
              <a:rPr lang="fi-FI" b="1" dirty="0">
                <a:latin typeface="Courier New"/>
                <a:cs typeface="Courier New"/>
              </a:rPr>
              <a:t> + reg8 + </a:t>
            </a:r>
            <a:r>
              <a:rPr lang="fi-FI" b="1" dirty="0" err="1">
                <a:latin typeface="Courier New"/>
                <a:cs typeface="Courier New"/>
              </a:rPr>
              <a:t>ebx*n</a:t>
            </a:r>
            <a:r>
              <a:rPr lang="fi-FI" b="1" dirty="0">
                <a:latin typeface="Courier New"/>
                <a:cs typeface="Courier New"/>
              </a:rPr>
              <a:t> ]</a:t>
            </a:r>
          </a:p>
          <a:p>
            <a:r>
              <a:rPr lang="fi-FI" b="1" dirty="0">
                <a:latin typeface="Courier New"/>
                <a:cs typeface="Courier New"/>
              </a:rPr>
              <a:t>[ </a:t>
            </a:r>
            <a:r>
              <a:rPr lang="fi-FI" b="1" dirty="0" err="1">
                <a:latin typeface="Courier New"/>
                <a:cs typeface="Courier New"/>
              </a:rPr>
              <a:t>disp</a:t>
            </a:r>
            <a:r>
              <a:rPr lang="fi-FI" b="1" dirty="0">
                <a:latin typeface="Courier New"/>
                <a:cs typeface="Courier New"/>
              </a:rPr>
              <a:t> + reg8 + </a:t>
            </a:r>
            <a:r>
              <a:rPr lang="fi-FI" b="1" dirty="0" err="1" smtClean="0">
                <a:latin typeface="Courier New"/>
                <a:cs typeface="Courier New"/>
              </a:rPr>
              <a:t>ecx*</a:t>
            </a:r>
            <a:r>
              <a:rPr lang="fi-FI" b="1" dirty="0" err="1">
                <a:latin typeface="Courier New"/>
                <a:cs typeface="Courier New"/>
              </a:rPr>
              <a:t>n</a:t>
            </a:r>
            <a:r>
              <a:rPr lang="fi-FI" b="1" dirty="0">
                <a:latin typeface="Courier New"/>
                <a:cs typeface="Courier New"/>
              </a:rPr>
              <a:t> ]</a:t>
            </a:r>
          </a:p>
          <a:p>
            <a:r>
              <a:rPr lang="fi-FI" b="1" dirty="0">
                <a:latin typeface="Courier New"/>
                <a:cs typeface="Courier New"/>
              </a:rPr>
              <a:t>[ </a:t>
            </a:r>
            <a:r>
              <a:rPr lang="fi-FI" b="1" dirty="0" err="1">
                <a:latin typeface="Courier New"/>
                <a:cs typeface="Courier New"/>
              </a:rPr>
              <a:t>disp</a:t>
            </a:r>
            <a:r>
              <a:rPr lang="fi-FI" b="1" dirty="0">
                <a:latin typeface="Courier New"/>
                <a:cs typeface="Courier New"/>
              </a:rPr>
              <a:t> + reg8 + </a:t>
            </a:r>
            <a:r>
              <a:rPr lang="fi-FI" b="1" dirty="0" err="1">
                <a:latin typeface="Courier New"/>
                <a:cs typeface="Courier New"/>
              </a:rPr>
              <a:t>edx*n</a:t>
            </a:r>
            <a:r>
              <a:rPr lang="fi-FI" b="1" dirty="0">
                <a:latin typeface="Courier New"/>
                <a:cs typeface="Courier New"/>
              </a:rPr>
              <a:t> ]</a:t>
            </a:r>
          </a:p>
          <a:p>
            <a:r>
              <a:rPr lang="fi-FI" b="1" dirty="0">
                <a:latin typeface="Courier New"/>
                <a:cs typeface="Courier New"/>
              </a:rPr>
              <a:t>[ </a:t>
            </a:r>
            <a:r>
              <a:rPr lang="fi-FI" b="1" dirty="0" err="1">
                <a:latin typeface="Courier New"/>
                <a:cs typeface="Courier New"/>
              </a:rPr>
              <a:t>disp</a:t>
            </a:r>
            <a:r>
              <a:rPr lang="fi-FI" b="1" dirty="0">
                <a:latin typeface="Courier New"/>
                <a:cs typeface="Courier New"/>
              </a:rPr>
              <a:t> + reg8 + </a:t>
            </a:r>
            <a:r>
              <a:rPr lang="fi-FI" b="1" dirty="0" err="1">
                <a:latin typeface="Courier New"/>
                <a:cs typeface="Courier New"/>
              </a:rPr>
              <a:t>ebp*n</a:t>
            </a:r>
            <a:r>
              <a:rPr lang="fi-FI" b="1" dirty="0">
                <a:latin typeface="Courier New"/>
                <a:cs typeface="Courier New"/>
              </a:rPr>
              <a:t> ]</a:t>
            </a:r>
          </a:p>
          <a:p>
            <a:r>
              <a:rPr lang="fi-FI" b="1" dirty="0">
                <a:latin typeface="Courier New"/>
                <a:cs typeface="Courier New"/>
              </a:rPr>
              <a:t>[ </a:t>
            </a:r>
            <a:r>
              <a:rPr lang="fi-FI" b="1" dirty="0" err="1">
                <a:latin typeface="Courier New"/>
                <a:cs typeface="Courier New"/>
              </a:rPr>
              <a:t>disp</a:t>
            </a:r>
            <a:r>
              <a:rPr lang="fi-FI" b="1" dirty="0">
                <a:latin typeface="Courier New"/>
                <a:cs typeface="Courier New"/>
              </a:rPr>
              <a:t> + reg8 + </a:t>
            </a:r>
            <a:r>
              <a:rPr lang="fi-FI" b="1" dirty="0" err="1">
                <a:latin typeface="Courier New"/>
                <a:cs typeface="Courier New"/>
              </a:rPr>
              <a:t>esi*n</a:t>
            </a:r>
            <a:r>
              <a:rPr lang="fi-FI" b="1" dirty="0">
                <a:latin typeface="Courier New"/>
                <a:cs typeface="Courier New"/>
              </a:rPr>
              <a:t> ]</a:t>
            </a:r>
          </a:p>
          <a:p>
            <a:r>
              <a:rPr lang="fi-FI" b="1" dirty="0">
                <a:latin typeface="Courier New"/>
                <a:cs typeface="Courier New"/>
              </a:rPr>
              <a:t>[ </a:t>
            </a:r>
            <a:r>
              <a:rPr lang="fi-FI" b="1" dirty="0" err="1">
                <a:latin typeface="Courier New"/>
                <a:cs typeface="Courier New"/>
              </a:rPr>
              <a:t>disp</a:t>
            </a:r>
            <a:r>
              <a:rPr lang="fi-FI" b="1" dirty="0">
                <a:latin typeface="Courier New"/>
                <a:cs typeface="Courier New"/>
              </a:rPr>
              <a:t> + reg8 + </a:t>
            </a:r>
            <a:r>
              <a:rPr lang="fi-FI" b="1" dirty="0" err="1">
                <a:latin typeface="Courier New"/>
                <a:cs typeface="Courier New"/>
              </a:rPr>
              <a:t>edi*n</a:t>
            </a:r>
            <a:r>
              <a:rPr lang="fi-FI" b="1" dirty="0">
                <a:latin typeface="Courier New"/>
                <a:cs typeface="Courier New"/>
              </a:rPr>
              <a:t> </a:t>
            </a:r>
            <a:r>
              <a:rPr lang="fi-FI" b="1" dirty="0" smtClean="0">
                <a:latin typeface="Courier New"/>
                <a:cs typeface="Courier New"/>
              </a:rPr>
              <a:t>]</a:t>
            </a:r>
            <a:endParaRPr lang="fi-FI" b="1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33800" y="762000"/>
            <a:ext cx="3505200" cy="480131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fi-FI" b="1" dirty="0" smtClean="0">
                <a:latin typeface="Courier New"/>
                <a:cs typeface="Courier New"/>
              </a:rPr>
              <a:t>      </a:t>
            </a:r>
            <a:r>
              <a:rPr lang="fi-FI" b="1" u="sng" dirty="0" smtClean="0">
                <a:solidFill>
                  <a:srgbClr val="FF0000"/>
                </a:solidFill>
                <a:latin typeface="Courier New"/>
                <a:cs typeface="Courier New"/>
              </a:rPr>
              <a:t>MOD </a:t>
            </a:r>
            <a:r>
              <a:rPr lang="fi-FI" b="1" u="sng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lang="fi-FI" b="1" u="sng" dirty="0" smtClean="0">
                <a:solidFill>
                  <a:srgbClr val="FF0000"/>
                </a:solidFill>
                <a:latin typeface="Courier New"/>
                <a:cs typeface="Courier New"/>
              </a:rPr>
              <a:t>10</a:t>
            </a:r>
          </a:p>
          <a:p>
            <a:r>
              <a:rPr lang="fi-FI" b="1" dirty="0" smtClean="0">
                <a:latin typeface="Courier New"/>
                <a:cs typeface="Courier New"/>
              </a:rPr>
              <a:t>[ </a:t>
            </a:r>
            <a:r>
              <a:rPr lang="fi-FI" b="1" dirty="0" err="1">
                <a:latin typeface="Courier New"/>
                <a:cs typeface="Courier New"/>
              </a:rPr>
              <a:t>disp</a:t>
            </a:r>
            <a:r>
              <a:rPr lang="fi-FI" b="1" dirty="0">
                <a:latin typeface="Courier New"/>
                <a:cs typeface="Courier New"/>
              </a:rPr>
              <a:t> + reg32 + </a:t>
            </a:r>
            <a:r>
              <a:rPr lang="fi-FI" b="1" dirty="0" err="1">
                <a:latin typeface="Courier New"/>
                <a:cs typeface="Courier New"/>
              </a:rPr>
              <a:t>eax*n</a:t>
            </a:r>
            <a:r>
              <a:rPr lang="fi-FI" b="1" dirty="0">
                <a:latin typeface="Courier New"/>
                <a:cs typeface="Courier New"/>
              </a:rPr>
              <a:t> ] </a:t>
            </a:r>
            <a:endParaRPr lang="fi-FI" b="1" dirty="0" smtClean="0">
              <a:latin typeface="Courier New"/>
              <a:cs typeface="Courier New"/>
            </a:endParaRPr>
          </a:p>
          <a:p>
            <a:r>
              <a:rPr lang="fi-FI" b="1" dirty="0" smtClean="0">
                <a:latin typeface="Courier New"/>
                <a:cs typeface="Courier New"/>
              </a:rPr>
              <a:t>[ </a:t>
            </a:r>
            <a:r>
              <a:rPr lang="fi-FI" b="1" dirty="0" err="1">
                <a:latin typeface="Courier New"/>
                <a:cs typeface="Courier New"/>
              </a:rPr>
              <a:t>disp</a:t>
            </a:r>
            <a:r>
              <a:rPr lang="fi-FI" b="1" dirty="0">
                <a:latin typeface="Courier New"/>
                <a:cs typeface="Courier New"/>
              </a:rPr>
              <a:t> + reg32 + </a:t>
            </a:r>
            <a:r>
              <a:rPr lang="fi-FI" b="1" dirty="0" err="1">
                <a:latin typeface="Courier New"/>
                <a:cs typeface="Courier New"/>
              </a:rPr>
              <a:t>ebx*n</a:t>
            </a:r>
            <a:r>
              <a:rPr lang="fi-FI" b="1" dirty="0">
                <a:latin typeface="Courier New"/>
                <a:cs typeface="Courier New"/>
              </a:rPr>
              <a:t> ]</a:t>
            </a:r>
          </a:p>
          <a:p>
            <a:r>
              <a:rPr lang="fi-FI" b="1" dirty="0">
                <a:latin typeface="Courier New"/>
                <a:cs typeface="Courier New"/>
              </a:rPr>
              <a:t>[ </a:t>
            </a:r>
            <a:r>
              <a:rPr lang="fi-FI" b="1" dirty="0" err="1">
                <a:latin typeface="Courier New"/>
                <a:cs typeface="Courier New"/>
              </a:rPr>
              <a:t>disp</a:t>
            </a:r>
            <a:r>
              <a:rPr lang="fi-FI" b="1" dirty="0">
                <a:latin typeface="Courier New"/>
                <a:cs typeface="Courier New"/>
              </a:rPr>
              <a:t> + reg32 + </a:t>
            </a:r>
            <a:r>
              <a:rPr lang="fi-FI" b="1" dirty="0" err="1">
                <a:latin typeface="Courier New"/>
                <a:cs typeface="Courier New"/>
              </a:rPr>
              <a:t>ecx*n</a:t>
            </a:r>
            <a:r>
              <a:rPr lang="fi-FI" b="1" dirty="0">
                <a:latin typeface="Courier New"/>
                <a:cs typeface="Courier New"/>
              </a:rPr>
              <a:t> ]</a:t>
            </a:r>
          </a:p>
          <a:p>
            <a:r>
              <a:rPr lang="fi-FI" b="1" dirty="0">
                <a:latin typeface="Courier New"/>
                <a:cs typeface="Courier New"/>
              </a:rPr>
              <a:t>[ </a:t>
            </a:r>
            <a:r>
              <a:rPr lang="fi-FI" b="1" dirty="0" err="1">
                <a:latin typeface="Courier New"/>
                <a:cs typeface="Courier New"/>
              </a:rPr>
              <a:t>disp</a:t>
            </a:r>
            <a:r>
              <a:rPr lang="fi-FI" b="1" dirty="0">
                <a:latin typeface="Courier New"/>
                <a:cs typeface="Courier New"/>
              </a:rPr>
              <a:t> + reg32 + </a:t>
            </a:r>
            <a:r>
              <a:rPr lang="fi-FI" b="1" dirty="0" err="1">
                <a:latin typeface="Courier New"/>
                <a:cs typeface="Courier New"/>
              </a:rPr>
              <a:t>edx*n</a:t>
            </a:r>
            <a:r>
              <a:rPr lang="fi-FI" b="1" dirty="0">
                <a:latin typeface="Courier New"/>
                <a:cs typeface="Courier New"/>
              </a:rPr>
              <a:t> ]</a:t>
            </a:r>
          </a:p>
          <a:p>
            <a:r>
              <a:rPr lang="fi-FI" b="1" dirty="0">
                <a:latin typeface="Courier New"/>
                <a:cs typeface="Courier New"/>
              </a:rPr>
              <a:t>[ </a:t>
            </a:r>
            <a:r>
              <a:rPr lang="fi-FI" b="1" dirty="0" err="1">
                <a:latin typeface="Courier New"/>
                <a:cs typeface="Courier New"/>
              </a:rPr>
              <a:t>disp</a:t>
            </a:r>
            <a:r>
              <a:rPr lang="fi-FI" b="1" dirty="0">
                <a:latin typeface="Courier New"/>
                <a:cs typeface="Courier New"/>
              </a:rPr>
              <a:t> + reg32 + </a:t>
            </a:r>
            <a:r>
              <a:rPr lang="fi-FI" b="1" dirty="0" err="1">
                <a:latin typeface="Courier New"/>
                <a:cs typeface="Courier New"/>
              </a:rPr>
              <a:t>ebp*n</a:t>
            </a:r>
            <a:r>
              <a:rPr lang="fi-FI" b="1" dirty="0">
                <a:latin typeface="Courier New"/>
                <a:cs typeface="Courier New"/>
              </a:rPr>
              <a:t> ]</a:t>
            </a:r>
          </a:p>
          <a:p>
            <a:r>
              <a:rPr lang="fi-FI" b="1" dirty="0">
                <a:latin typeface="Courier New"/>
                <a:cs typeface="Courier New"/>
              </a:rPr>
              <a:t>[ </a:t>
            </a:r>
            <a:r>
              <a:rPr lang="fi-FI" b="1" dirty="0" err="1">
                <a:latin typeface="Courier New"/>
                <a:cs typeface="Courier New"/>
              </a:rPr>
              <a:t>disp</a:t>
            </a:r>
            <a:r>
              <a:rPr lang="fi-FI" b="1" dirty="0">
                <a:latin typeface="Courier New"/>
                <a:cs typeface="Courier New"/>
              </a:rPr>
              <a:t> + reg32 + </a:t>
            </a:r>
            <a:r>
              <a:rPr lang="fi-FI" b="1" dirty="0" err="1">
                <a:latin typeface="Courier New"/>
                <a:cs typeface="Courier New"/>
              </a:rPr>
              <a:t>esi*n</a:t>
            </a:r>
            <a:r>
              <a:rPr lang="fi-FI" b="1" dirty="0">
                <a:latin typeface="Courier New"/>
                <a:cs typeface="Courier New"/>
              </a:rPr>
              <a:t> ]</a:t>
            </a:r>
          </a:p>
          <a:p>
            <a:r>
              <a:rPr lang="fi-FI" b="1" dirty="0">
                <a:latin typeface="Courier New"/>
                <a:cs typeface="Courier New"/>
              </a:rPr>
              <a:t>[ </a:t>
            </a:r>
            <a:r>
              <a:rPr lang="fi-FI" b="1" dirty="0" err="1">
                <a:latin typeface="Courier New"/>
                <a:cs typeface="Courier New"/>
              </a:rPr>
              <a:t>disp</a:t>
            </a:r>
            <a:r>
              <a:rPr lang="fi-FI" b="1" dirty="0">
                <a:latin typeface="Courier New"/>
                <a:cs typeface="Courier New"/>
              </a:rPr>
              <a:t> + reg32 + </a:t>
            </a:r>
            <a:r>
              <a:rPr lang="fi-FI" b="1" dirty="0" err="1">
                <a:latin typeface="Courier New"/>
                <a:cs typeface="Courier New"/>
              </a:rPr>
              <a:t>edi*n</a:t>
            </a:r>
            <a:r>
              <a:rPr lang="fi-FI" b="1" dirty="0">
                <a:latin typeface="Courier New"/>
                <a:cs typeface="Courier New"/>
              </a:rPr>
              <a:t> ]</a:t>
            </a:r>
          </a:p>
          <a:p>
            <a:endParaRPr lang="fi-FI" b="1" dirty="0" smtClean="0">
              <a:latin typeface="Courier New"/>
              <a:cs typeface="Courier New"/>
            </a:endParaRPr>
          </a:p>
          <a:p>
            <a:r>
              <a:rPr lang="fi-FI" b="1" u="sng" dirty="0" smtClean="0">
                <a:solidFill>
                  <a:srgbClr val="FF0000"/>
                </a:solidFill>
                <a:latin typeface="Courier New"/>
                <a:cs typeface="Courier New"/>
              </a:rPr>
              <a:t>MOD </a:t>
            </a:r>
            <a:r>
              <a:rPr lang="fi-FI" b="1" u="sng" dirty="0">
                <a:solidFill>
                  <a:srgbClr val="FF0000"/>
                </a:solidFill>
                <a:latin typeface="Courier New"/>
                <a:cs typeface="Courier New"/>
              </a:rPr>
              <a:t>= 00, BASE </a:t>
            </a:r>
            <a:r>
              <a:rPr lang="fi-FI" b="1" u="sng" dirty="0" smtClean="0">
                <a:solidFill>
                  <a:srgbClr val="FF0000"/>
                </a:solidFill>
                <a:latin typeface="Courier New"/>
                <a:cs typeface="Courier New"/>
              </a:rPr>
              <a:t>= 101</a:t>
            </a:r>
          </a:p>
          <a:p>
            <a:r>
              <a:rPr lang="fi-FI" b="1" dirty="0" smtClean="0">
                <a:latin typeface="Courier New"/>
                <a:cs typeface="Courier New"/>
              </a:rPr>
              <a:t>[ </a:t>
            </a:r>
            <a:r>
              <a:rPr lang="fi-FI" b="1" dirty="0" err="1">
                <a:latin typeface="Courier New"/>
                <a:cs typeface="Courier New"/>
              </a:rPr>
              <a:t>disp</a:t>
            </a:r>
            <a:r>
              <a:rPr lang="fi-FI" b="1" dirty="0">
                <a:latin typeface="Courier New"/>
                <a:cs typeface="Courier New"/>
              </a:rPr>
              <a:t> + </a:t>
            </a:r>
            <a:r>
              <a:rPr lang="fi-FI" b="1" dirty="0" err="1">
                <a:latin typeface="Courier New"/>
                <a:cs typeface="Courier New"/>
              </a:rPr>
              <a:t>eax*n</a:t>
            </a:r>
            <a:r>
              <a:rPr lang="fi-FI" b="1" dirty="0">
                <a:latin typeface="Courier New"/>
                <a:cs typeface="Courier New"/>
              </a:rPr>
              <a:t> ] </a:t>
            </a:r>
            <a:endParaRPr lang="fi-FI" b="1" dirty="0" smtClean="0">
              <a:latin typeface="Courier New"/>
              <a:cs typeface="Courier New"/>
            </a:endParaRPr>
          </a:p>
          <a:p>
            <a:r>
              <a:rPr lang="fi-FI" b="1" dirty="0" smtClean="0">
                <a:latin typeface="Courier New"/>
                <a:cs typeface="Courier New"/>
              </a:rPr>
              <a:t>[ </a:t>
            </a:r>
            <a:r>
              <a:rPr lang="fi-FI" b="1" dirty="0" err="1">
                <a:latin typeface="Courier New"/>
                <a:cs typeface="Courier New"/>
              </a:rPr>
              <a:t>disp</a:t>
            </a:r>
            <a:r>
              <a:rPr lang="fi-FI" b="1" dirty="0">
                <a:latin typeface="Courier New"/>
                <a:cs typeface="Courier New"/>
              </a:rPr>
              <a:t> + </a:t>
            </a:r>
            <a:r>
              <a:rPr lang="fi-FI" b="1" dirty="0" err="1">
                <a:latin typeface="Courier New"/>
                <a:cs typeface="Courier New"/>
              </a:rPr>
              <a:t>ebx*n</a:t>
            </a:r>
            <a:r>
              <a:rPr lang="fi-FI" b="1" dirty="0">
                <a:latin typeface="Courier New"/>
                <a:cs typeface="Courier New"/>
              </a:rPr>
              <a:t> </a:t>
            </a:r>
            <a:r>
              <a:rPr lang="fi-FI" b="1" dirty="0" smtClean="0">
                <a:latin typeface="Courier New"/>
                <a:cs typeface="Courier New"/>
              </a:rPr>
              <a:t>]</a:t>
            </a:r>
            <a:endParaRPr lang="fi-FI" b="1" dirty="0">
              <a:latin typeface="Courier New"/>
              <a:cs typeface="Courier New"/>
            </a:endParaRPr>
          </a:p>
          <a:p>
            <a:r>
              <a:rPr lang="fi-FI" b="1" dirty="0">
                <a:latin typeface="Courier New"/>
                <a:cs typeface="Courier New"/>
              </a:rPr>
              <a:t>[ </a:t>
            </a:r>
            <a:r>
              <a:rPr lang="fi-FI" b="1" dirty="0" err="1">
                <a:latin typeface="Courier New"/>
                <a:cs typeface="Courier New"/>
              </a:rPr>
              <a:t>disp</a:t>
            </a:r>
            <a:r>
              <a:rPr lang="fi-FI" b="1" dirty="0">
                <a:latin typeface="Courier New"/>
                <a:cs typeface="Courier New"/>
              </a:rPr>
              <a:t> + </a:t>
            </a:r>
            <a:r>
              <a:rPr lang="fi-FI" b="1" dirty="0" err="1">
                <a:latin typeface="Courier New"/>
                <a:cs typeface="Courier New"/>
              </a:rPr>
              <a:t>ecx*n</a:t>
            </a:r>
            <a:r>
              <a:rPr lang="fi-FI" b="1" dirty="0">
                <a:latin typeface="Courier New"/>
                <a:cs typeface="Courier New"/>
              </a:rPr>
              <a:t> ]</a:t>
            </a:r>
          </a:p>
          <a:p>
            <a:r>
              <a:rPr lang="fi-FI" b="1" dirty="0">
                <a:latin typeface="Courier New"/>
                <a:cs typeface="Courier New"/>
              </a:rPr>
              <a:t>[ </a:t>
            </a:r>
            <a:r>
              <a:rPr lang="fi-FI" b="1" dirty="0" err="1">
                <a:latin typeface="Courier New"/>
                <a:cs typeface="Courier New"/>
              </a:rPr>
              <a:t>disp</a:t>
            </a:r>
            <a:r>
              <a:rPr lang="fi-FI" b="1" dirty="0">
                <a:latin typeface="Courier New"/>
                <a:cs typeface="Courier New"/>
              </a:rPr>
              <a:t> + </a:t>
            </a:r>
            <a:r>
              <a:rPr lang="fi-FI" b="1" dirty="0" err="1">
                <a:latin typeface="Courier New"/>
                <a:cs typeface="Courier New"/>
              </a:rPr>
              <a:t>edx*n</a:t>
            </a:r>
            <a:r>
              <a:rPr lang="fi-FI" b="1" dirty="0">
                <a:latin typeface="Courier New"/>
                <a:cs typeface="Courier New"/>
              </a:rPr>
              <a:t> ]</a:t>
            </a:r>
          </a:p>
          <a:p>
            <a:r>
              <a:rPr lang="fi-FI" b="1" dirty="0">
                <a:latin typeface="Courier New"/>
                <a:cs typeface="Courier New"/>
              </a:rPr>
              <a:t>[ </a:t>
            </a:r>
            <a:r>
              <a:rPr lang="fi-FI" b="1" dirty="0" err="1">
                <a:latin typeface="Courier New"/>
                <a:cs typeface="Courier New"/>
              </a:rPr>
              <a:t>disp</a:t>
            </a:r>
            <a:r>
              <a:rPr lang="fi-FI" b="1" dirty="0">
                <a:latin typeface="Courier New"/>
                <a:cs typeface="Courier New"/>
              </a:rPr>
              <a:t> + </a:t>
            </a:r>
            <a:r>
              <a:rPr lang="fi-FI" b="1" dirty="0" err="1">
                <a:latin typeface="Courier New"/>
                <a:cs typeface="Courier New"/>
              </a:rPr>
              <a:t>ebp*n</a:t>
            </a:r>
            <a:r>
              <a:rPr lang="fi-FI" b="1" dirty="0">
                <a:latin typeface="Courier New"/>
                <a:cs typeface="Courier New"/>
              </a:rPr>
              <a:t> ]</a:t>
            </a:r>
          </a:p>
          <a:p>
            <a:r>
              <a:rPr lang="fi-FI" b="1" dirty="0">
                <a:latin typeface="Courier New"/>
                <a:cs typeface="Courier New"/>
              </a:rPr>
              <a:t>[ </a:t>
            </a:r>
            <a:r>
              <a:rPr lang="fi-FI" b="1" dirty="0" err="1">
                <a:latin typeface="Courier New"/>
                <a:cs typeface="Courier New"/>
              </a:rPr>
              <a:t>disp</a:t>
            </a:r>
            <a:r>
              <a:rPr lang="fi-FI" b="1" dirty="0">
                <a:latin typeface="Courier New"/>
                <a:cs typeface="Courier New"/>
              </a:rPr>
              <a:t> + </a:t>
            </a:r>
            <a:r>
              <a:rPr lang="fi-FI" b="1" dirty="0" err="1">
                <a:latin typeface="Courier New"/>
                <a:cs typeface="Courier New"/>
              </a:rPr>
              <a:t>esi*n</a:t>
            </a:r>
            <a:r>
              <a:rPr lang="fi-FI" b="1" dirty="0">
                <a:latin typeface="Courier New"/>
                <a:cs typeface="Courier New"/>
              </a:rPr>
              <a:t> ]</a:t>
            </a:r>
          </a:p>
          <a:p>
            <a:r>
              <a:rPr lang="fi-FI" b="1" dirty="0">
                <a:latin typeface="Courier New"/>
                <a:cs typeface="Courier New"/>
              </a:rPr>
              <a:t>[ </a:t>
            </a:r>
            <a:r>
              <a:rPr lang="fi-FI" b="1" dirty="0" err="1">
                <a:latin typeface="Courier New"/>
                <a:cs typeface="Courier New"/>
              </a:rPr>
              <a:t>disp</a:t>
            </a:r>
            <a:r>
              <a:rPr lang="fi-FI" b="1" dirty="0">
                <a:latin typeface="Courier New"/>
                <a:cs typeface="Courier New"/>
              </a:rPr>
              <a:t> + </a:t>
            </a:r>
            <a:r>
              <a:rPr lang="fi-FI" b="1" dirty="0" err="1">
                <a:latin typeface="Courier New"/>
                <a:cs typeface="Courier New"/>
              </a:rPr>
              <a:t>edi*n</a:t>
            </a:r>
            <a:r>
              <a:rPr lang="fi-FI" b="1" dirty="0">
                <a:latin typeface="Courier New"/>
                <a:cs typeface="Courier New"/>
              </a:rPr>
              <a:t> ]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5456872"/>
            <a:ext cx="88819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 </a:t>
            </a:r>
            <a:r>
              <a:rPr lang="en-US" b="1" u="sng" dirty="0" smtClean="0"/>
              <a:t>MOD  </a:t>
            </a:r>
            <a:r>
              <a:rPr lang="en-US" b="1" dirty="0" smtClean="0"/>
              <a:t> </a:t>
            </a:r>
            <a:r>
              <a:rPr lang="en-US" b="1" u="sng" dirty="0"/>
              <a:t>R/M</a:t>
            </a:r>
            <a:r>
              <a:rPr lang="en-US" b="1" dirty="0"/>
              <a:t>  </a:t>
            </a:r>
            <a:r>
              <a:rPr lang="en-US" b="1" u="sng" dirty="0"/>
              <a:t>Addressing Mode</a:t>
            </a:r>
          </a:p>
          <a:p>
            <a:r>
              <a:rPr lang="en-US" dirty="0" smtClean="0"/>
              <a:t>     00     </a:t>
            </a:r>
            <a:r>
              <a:rPr lang="en-US" dirty="0"/>
              <a:t>100 </a:t>
            </a:r>
            <a:r>
              <a:rPr lang="en-US" dirty="0" smtClean="0"/>
              <a:t>   </a:t>
            </a:r>
            <a:r>
              <a:rPr lang="en-US" dirty="0"/>
              <a:t>SIB</a:t>
            </a:r>
          </a:p>
          <a:p>
            <a:r>
              <a:rPr lang="en-US" dirty="0"/>
              <a:t>     01 </a:t>
            </a:r>
            <a:r>
              <a:rPr lang="en-US" dirty="0" smtClean="0"/>
              <a:t>    100    </a:t>
            </a:r>
            <a:r>
              <a:rPr lang="en-US" dirty="0"/>
              <a:t>SIB + disp8</a:t>
            </a:r>
          </a:p>
          <a:p>
            <a:r>
              <a:rPr lang="en-US" dirty="0"/>
              <a:t>     10 </a:t>
            </a:r>
            <a:r>
              <a:rPr lang="en-US" dirty="0" smtClean="0"/>
              <a:t>    100    </a:t>
            </a:r>
            <a:r>
              <a:rPr lang="en-US" dirty="0"/>
              <a:t>SIB + </a:t>
            </a:r>
            <a:r>
              <a:rPr lang="en-US" dirty="0" smtClean="0"/>
              <a:t>disp32</a:t>
            </a:r>
            <a:endParaRPr lang="en-US" dirty="0"/>
          </a:p>
          <a:p>
            <a:r>
              <a:rPr lang="en-US" dirty="0"/>
              <a:t>The Base and Index fields of the </a:t>
            </a:r>
            <a:r>
              <a:rPr lang="en-US" b="1" i="1" dirty="0">
                <a:solidFill>
                  <a:srgbClr val="0000FF"/>
                </a:solidFill>
              </a:rPr>
              <a:t>SIB byte </a:t>
            </a:r>
            <a:r>
              <a:rPr lang="en-US" dirty="0"/>
              <a:t>select the base and index registers, respectively.</a:t>
            </a:r>
          </a:p>
        </p:txBody>
      </p:sp>
      <p:sp>
        <p:nvSpPr>
          <p:cNvPr id="7" name="Rectangle 6"/>
          <p:cNvSpPr/>
          <p:nvPr/>
        </p:nvSpPr>
        <p:spPr>
          <a:xfrm>
            <a:off x="6477000" y="3581400"/>
            <a:ext cx="2437386" cy="400110"/>
          </a:xfrm>
          <a:prstGeom prst="rect">
            <a:avLst/>
          </a:prstGeom>
          <a:solidFill>
            <a:srgbClr val="8EB4E3"/>
          </a:solidFill>
        </p:spPr>
        <p:txBody>
          <a:bodyPr wrap="none">
            <a:spAutoFit/>
          </a:bodyPr>
          <a:lstStyle/>
          <a:p>
            <a:r>
              <a:rPr lang="en-US" sz="2000" dirty="0"/>
              <a:t>Note: n = 1, 2, 4, or 8.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4038600"/>
            <a:ext cx="2971800" cy="2246769"/>
          </a:xfrm>
          <a:prstGeom prst="rect">
            <a:avLst/>
          </a:prstGeom>
          <a:solidFill>
            <a:srgbClr val="8EB4E3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In each scaled indexed addressing mode the MOD field in MOD-REG-R/M byte specifies the size of the displacement. It can be zero, one, or four bytes:</a:t>
            </a:r>
          </a:p>
        </p:txBody>
      </p:sp>
    </p:spTree>
    <p:extLst>
      <p:ext uri="{BB962C8B-B14F-4D97-AF65-F5344CB8AC3E}">
        <p14:creationId xmlns="" xmlns:p14="http://schemas.microsoft.com/office/powerpoint/2010/main" val="193290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i="1" dirty="0" smtClean="0"/>
              <a:t>Encoding </a:t>
            </a:r>
            <a:r>
              <a:rPr lang="en-US" i="1" dirty="0">
                <a:solidFill>
                  <a:srgbClr val="0000FF"/>
                </a:solidFill>
              </a:rPr>
              <a:t>ADD</a:t>
            </a:r>
            <a:r>
              <a:rPr lang="en-US" i="1" dirty="0"/>
              <a:t> </a:t>
            </a:r>
            <a:r>
              <a:rPr lang="en-US" i="1" dirty="0" smtClean="0"/>
              <a:t>Instruction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r>
              <a:rPr lang="en-US" dirty="0"/>
              <a:t>The ADD </a:t>
            </a:r>
            <a:r>
              <a:rPr lang="en-US" dirty="0">
                <a:hlinkClick r:id="rId3"/>
              </a:rPr>
              <a:t>opcode</a:t>
            </a:r>
            <a:r>
              <a:rPr lang="en-US" dirty="0"/>
              <a:t> can be decimal 0, 1, 2, or 3, depending on the direction and size bits in the </a:t>
            </a:r>
            <a:r>
              <a:rPr lang="en-US" i="1" dirty="0" err="1"/>
              <a:t>opcode</a:t>
            </a:r>
            <a:r>
              <a:rPr lang="en-US" dirty="0"/>
              <a:t>: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could we encode various forms of the ADD instruction using different addressing modes?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10372" y="2858631"/>
            <a:ext cx="45952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ADD </a:t>
            </a:r>
            <a:r>
              <a:rPr lang="en-US" sz="2000" b="1" dirty="0" err="1" smtClean="0">
                <a:latin typeface="Arial"/>
                <a:cs typeface="Arial"/>
              </a:rPr>
              <a:t>Opcode</a:t>
            </a:r>
            <a:r>
              <a:rPr lang="en-US" sz="2000" b="1" dirty="0" smtClean="0">
                <a:latin typeface="Arial"/>
                <a:cs typeface="Arial"/>
              </a:rPr>
              <a:t>.</a:t>
            </a:r>
          </a:p>
          <a:p>
            <a:endParaRPr lang="en-US" sz="2000" dirty="0" smtClean="0">
              <a:latin typeface="Arial"/>
              <a:cs typeface="Arial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lang="en-US" sz="2000" dirty="0" smtClean="0">
                <a:latin typeface="Arial"/>
                <a:cs typeface="Arial"/>
              </a:rPr>
              <a:t> =0 if adding from register to memory.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lang="en-US" sz="2000" dirty="0" smtClean="0">
                <a:latin typeface="Arial"/>
                <a:cs typeface="Arial"/>
              </a:rPr>
              <a:t> =1 </a:t>
            </a:r>
            <a:r>
              <a:rPr lang="en-US" sz="2000" dirty="0">
                <a:latin typeface="Arial"/>
                <a:cs typeface="Arial"/>
              </a:rPr>
              <a:t>if adding from </a:t>
            </a:r>
            <a:r>
              <a:rPr lang="en-US" sz="2000" dirty="0" smtClean="0">
                <a:latin typeface="Arial"/>
                <a:cs typeface="Arial"/>
              </a:rPr>
              <a:t>memory to register.</a:t>
            </a:r>
            <a:endParaRPr lang="en-US" sz="2000" dirty="0">
              <a:latin typeface="Arial"/>
              <a:cs typeface="Arial"/>
            </a:endParaRPr>
          </a:p>
          <a:p>
            <a:endParaRPr lang="en-US" sz="2000" dirty="0" smtClean="0">
              <a:latin typeface="Arial"/>
              <a:cs typeface="Arial"/>
            </a:endParaRPr>
          </a:p>
          <a:p>
            <a:r>
              <a:rPr lang="en-US" sz="2000" dirty="0" smtClean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lang="en-US" sz="2000" dirty="0" smtClean="0">
                <a:latin typeface="Arial"/>
                <a:cs typeface="Arial"/>
              </a:rPr>
              <a:t> =0 if adding eight-bit operands.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lang="en-US" sz="2000" dirty="0" smtClean="0">
                <a:latin typeface="Arial"/>
                <a:cs typeface="Arial"/>
              </a:rPr>
              <a:t> =1 </a:t>
            </a:r>
            <a:r>
              <a:rPr lang="en-US" sz="2000" dirty="0">
                <a:latin typeface="Arial"/>
                <a:cs typeface="Arial"/>
              </a:rPr>
              <a:t>if adding </a:t>
            </a:r>
            <a:r>
              <a:rPr lang="en-US" sz="2000" dirty="0" smtClean="0">
                <a:latin typeface="Arial"/>
                <a:cs typeface="Arial"/>
              </a:rPr>
              <a:t>16/32-</a:t>
            </a:r>
            <a:r>
              <a:rPr lang="en-US" sz="2000" dirty="0">
                <a:latin typeface="Arial"/>
                <a:cs typeface="Arial"/>
              </a:rPr>
              <a:t>bit operands</a:t>
            </a:r>
            <a:r>
              <a:rPr lang="en-US" sz="2000" dirty="0" smtClean="0">
                <a:latin typeface="Arial"/>
                <a:cs typeface="Arial"/>
              </a:rPr>
              <a:t>.</a:t>
            </a:r>
            <a:endParaRPr lang="en-US" sz="2000" dirty="0">
              <a:latin typeface="Arial"/>
              <a:cs typeface="Aria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587373" y="2339641"/>
            <a:ext cx="3356227" cy="396118"/>
            <a:chOff x="2666400" y="2118482"/>
            <a:chExt cx="3356227" cy="396118"/>
          </a:xfrm>
        </p:grpSpPr>
        <p:sp>
          <p:nvSpPr>
            <p:cNvPr id="6" name="Rectangle 5"/>
            <p:cNvSpPr/>
            <p:nvPr/>
          </p:nvSpPr>
          <p:spPr>
            <a:xfrm>
              <a:off x="3505200" y="2118600"/>
              <a:ext cx="417600" cy="396000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FF"/>
                  </a:solidFill>
                  <a:latin typeface="Courier New"/>
                  <a:cs typeface="Courier New"/>
                </a:rPr>
                <a:t>0</a:t>
              </a:r>
              <a:endParaRPr lang="en-US" sz="2000" b="1" dirty="0">
                <a:solidFill>
                  <a:srgbClr val="0000FF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28646" y="2118600"/>
              <a:ext cx="417600" cy="396000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FF"/>
                  </a:solidFill>
                  <a:latin typeface="Courier New"/>
                  <a:cs typeface="Courier New"/>
                </a:rPr>
                <a:t>0</a:t>
              </a:r>
              <a:endParaRPr lang="en-US" sz="2000" b="1" dirty="0">
                <a:solidFill>
                  <a:srgbClr val="0000FF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349136" y="2118600"/>
              <a:ext cx="417600" cy="396000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FF"/>
                  </a:solidFill>
                  <a:latin typeface="Courier New"/>
                  <a:cs typeface="Courier New"/>
                </a:rPr>
                <a:t>0</a:t>
              </a:r>
              <a:endParaRPr lang="en-US" sz="2000" b="1" dirty="0">
                <a:solidFill>
                  <a:srgbClr val="0000FF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761182" y="2118600"/>
              <a:ext cx="417600" cy="396000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FF"/>
                  </a:solidFill>
                  <a:latin typeface="Courier New"/>
                  <a:cs typeface="Courier New"/>
                </a:rPr>
                <a:t>0</a:t>
              </a:r>
              <a:endParaRPr lang="en-US" sz="2000" b="1" dirty="0">
                <a:solidFill>
                  <a:srgbClr val="0000FF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81694" y="2118600"/>
              <a:ext cx="417600" cy="396000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d</a:t>
              </a:r>
              <a:endParaRPr lang="en-US" sz="20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05027" y="2118600"/>
              <a:ext cx="417600" cy="396000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8000"/>
                  </a:solidFill>
                  <a:latin typeface="Courier New"/>
                  <a:cs typeface="Courier New"/>
                </a:rPr>
                <a:t>s</a:t>
              </a:r>
              <a:endParaRPr lang="en-US" sz="2000" b="1" dirty="0">
                <a:solidFill>
                  <a:srgbClr val="008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87600" y="2118482"/>
              <a:ext cx="417600" cy="396000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FF"/>
                  </a:solidFill>
                  <a:latin typeface="Courier New"/>
                  <a:cs typeface="Courier New"/>
                </a:rPr>
                <a:t>0</a:t>
              </a:r>
              <a:endParaRPr lang="en-US" sz="2000" b="1" dirty="0">
                <a:solidFill>
                  <a:srgbClr val="0000FF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66400" y="2118600"/>
              <a:ext cx="417600" cy="396000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FF"/>
                  </a:solidFill>
                  <a:latin typeface="Courier New"/>
                  <a:cs typeface="Courier New"/>
                </a:rPr>
                <a:t>0</a:t>
              </a:r>
              <a:endParaRPr lang="en-US" sz="2000" b="1" dirty="0">
                <a:solidFill>
                  <a:srgbClr val="0000FF"/>
                </a:solidFill>
                <a:latin typeface="Courier New"/>
                <a:cs typeface="Courier New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5800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i="1" dirty="0" smtClean="0"/>
              <a:t>Encoding </a:t>
            </a:r>
            <a:r>
              <a:rPr lang="en-US" i="1" dirty="0">
                <a:solidFill>
                  <a:srgbClr val="0000FF"/>
                </a:solidFill>
              </a:rPr>
              <a:t>ADD</a:t>
            </a:r>
            <a:r>
              <a:rPr lang="en-US" i="1" dirty="0"/>
              <a:t> </a:t>
            </a:r>
            <a:r>
              <a:rPr lang="fr-FR" dirty="0"/>
              <a:t>CL, AL Instruction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4800" y="3272135"/>
            <a:ext cx="2362200" cy="67710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000000</a:t>
            </a:r>
            <a:r>
              <a:rPr lang="en-US" sz="2000" b="1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Indicates the ADD Instruction.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09800" y="4034135"/>
            <a:ext cx="2743200" cy="1015663"/>
          </a:xfrm>
          <a:prstGeom prst="rect">
            <a:avLst/>
          </a:prstGeom>
          <a:solidFill>
            <a:srgbClr val="FDEADA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Zero </a:t>
            </a:r>
            <a:r>
              <a:rPr lang="en-US" sz="2000" dirty="0" smtClean="0">
                <a:latin typeface="Arial"/>
                <a:cs typeface="Arial"/>
              </a:rPr>
              <a:t>indicates that we are adding the </a:t>
            </a:r>
            <a:r>
              <a:rPr lang="en-US" sz="2000" b="1" dirty="0" smtClean="0">
                <a:latin typeface="Arial"/>
                <a:cs typeface="Arial"/>
              </a:rPr>
              <a:t>REG</a:t>
            </a:r>
            <a:r>
              <a:rPr lang="en-US" sz="2000" dirty="0" smtClean="0">
                <a:latin typeface="Arial"/>
                <a:cs typeface="Arial"/>
              </a:rPr>
              <a:t> field to the </a:t>
            </a:r>
            <a:r>
              <a:rPr lang="en-US" sz="2000" b="1" dirty="0" smtClean="0">
                <a:latin typeface="Arial"/>
                <a:cs typeface="Arial"/>
              </a:rPr>
              <a:t>R/M </a:t>
            </a:r>
            <a:r>
              <a:rPr lang="en-US" sz="2000" dirty="0" smtClean="0">
                <a:latin typeface="Arial"/>
                <a:cs typeface="Arial"/>
              </a:rPr>
              <a:t>field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81400" y="1295400"/>
            <a:ext cx="2362200" cy="1015663"/>
          </a:xfrm>
          <a:prstGeom prst="rect">
            <a:avLst/>
          </a:prstGeom>
          <a:solidFill>
            <a:srgbClr val="C6D9F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11 Indicates that the R/M field is a register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05400" y="3821430"/>
            <a:ext cx="3048000" cy="1323439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This field along with the </a:t>
            </a:r>
            <a:r>
              <a:rPr lang="en-US" sz="2000" b="1" dirty="0" smtClean="0">
                <a:latin typeface="Arial"/>
                <a:cs typeface="Arial"/>
              </a:rPr>
              <a:t>d </a:t>
            </a:r>
            <a:r>
              <a:rPr lang="en-US" sz="2000" dirty="0" smtClean="0">
                <a:latin typeface="Arial"/>
                <a:cs typeface="Arial"/>
              </a:rPr>
              <a:t>bit in the </a:t>
            </a:r>
            <a:r>
              <a:rPr lang="en-US" sz="2000" dirty="0" err="1" smtClean="0">
                <a:latin typeface="Arial"/>
                <a:cs typeface="Arial"/>
              </a:rPr>
              <a:t>opcode</a:t>
            </a:r>
            <a:r>
              <a:rPr lang="en-US" sz="2000" dirty="0" smtClean="0">
                <a:latin typeface="Arial"/>
                <a:cs typeface="Arial"/>
              </a:rPr>
              <a:t>, indicates that the source filed is the AL register.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19800" y="1290935"/>
            <a:ext cx="2895600" cy="120032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This field, along with the </a:t>
            </a:r>
            <a:r>
              <a:rPr lang="en-US" b="1" dirty="0" smtClean="0">
                <a:latin typeface="Arial"/>
                <a:cs typeface="Arial"/>
              </a:rPr>
              <a:t>d</a:t>
            </a:r>
            <a:r>
              <a:rPr lang="en-US" dirty="0" smtClean="0">
                <a:latin typeface="Arial"/>
                <a:cs typeface="Arial"/>
              </a:rPr>
              <a:t> bit in the </a:t>
            </a:r>
            <a:r>
              <a:rPr lang="en-US" dirty="0" err="1" smtClean="0">
                <a:latin typeface="Arial"/>
                <a:cs typeface="Arial"/>
              </a:rPr>
              <a:t>opcode</a:t>
            </a:r>
            <a:r>
              <a:rPr lang="en-US" dirty="0" smtClean="0">
                <a:latin typeface="Arial"/>
                <a:cs typeface="Arial"/>
              </a:rPr>
              <a:t> indicates that the destination filed is the </a:t>
            </a:r>
            <a:r>
              <a:rPr lang="en-US" b="1" dirty="0" smtClean="0">
                <a:latin typeface="Arial"/>
                <a:cs typeface="Arial"/>
              </a:rPr>
              <a:t>CL</a:t>
            </a:r>
            <a:r>
              <a:rPr lang="en-US" dirty="0" smtClean="0">
                <a:latin typeface="Arial"/>
                <a:cs typeface="Arial"/>
              </a:rPr>
              <a:t> register </a:t>
            </a:r>
            <a:endParaRPr lang="en-US" sz="1600" dirty="0">
              <a:latin typeface="Arial"/>
              <a:cs typeface="Arial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28600" y="2876017"/>
            <a:ext cx="3356227" cy="396118"/>
            <a:chOff x="2666400" y="2118482"/>
            <a:chExt cx="3356227" cy="396118"/>
          </a:xfrm>
        </p:grpSpPr>
        <p:sp>
          <p:nvSpPr>
            <p:cNvPr id="43" name="Rectangle 42"/>
            <p:cNvSpPr/>
            <p:nvPr/>
          </p:nvSpPr>
          <p:spPr>
            <a:xfrm>
              <a:off x="3505200" y="2118600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28646" y="2118600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49136" y="2118600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61182" y="2118600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181694" y="2118600"/>
              <a:ext cx="417600" cy="39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605027" y="2118600"/>
              <a:ext cx="417600" cy="396000"/>
            </a:xfrm>
            <a:prstGeom prst="rect">
              <a:avLst/>
            </a:prstGeom>
            <a:solidFill>
              <a:srgbClr val="CCFFCC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087600" y="2118482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666400" y="2118600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805152" y="3303115"/>
            <a:ext cx="242848" cy="731020"/>
          </a:xfrm>
          <a:prstGeom prst="rect">
            <a:avLst/>
          </a:prstGeom>
          <a:solidFill>
            <a:srgbClr val="FDEADA"/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d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2000" y="1443335"/>
            <a:ext cx="2743200" cy="1015663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Zero </a:t>
            </a:r>
            <a:r>
              <a:rPr lang="en-US" sz="2000" dirty="0" smtClean="0">
                <a:latin typeface="Arial"/>
                <a:cs typeface="Arial"/>
              </a:rPr>
              <a:t>indicates that we are adding Eight Bit values together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00400" y="2281535"/>
            <a:ext cx="319048" cy="564380"/>
          </a:xfrm>
          <a:prstGeom prst="rect">
            <a:avLst/>
          </a:prstGeom>
          <a:solidFill>
            <a:srgbClr val="CCFFCC"/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2000" b="1" dirty="0" smtClean="0">
              <a:latin typeface="Arial"/>
              <a:cs typeface="Arial"/>
            </a:endParaRPr>
          </a:p>
          <a:p>
            <a:pPr algn="ctr"/>
            <a:r>
              <a:rPr lang="en-US" sz="2000" b="1" dirty="0" smtClean="0">
                <a:latin typeface="Arial"/>
                <a:cs typeface="Arial"/>
              </a:rPr>
              <a:t>s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86200" y="2876135"/>
            <a:ext cx="840933" cy="396000"/>
            <a:chOff x="4038600" y="3033000"/>
            <a:chExt cx="840933" cy="3960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4" name="Rectangle 53"/>
            <p:cNvSpPr/>
            <p:nvPr/>
          </p:nvSpPr>
          <p:spPr>
            <a:xfrm>
              <a:off x="4038600" y="3033000"/>
              <a:ext cx="417600" cy="3960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61933" y="3033000"/>
              <a:ext cx="417600" cy="3960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932664" y="2281535"/>
            <a:ext cx="685800" cy="564380"/>
          </a:xfrm>
          <a:prstGeom prst="rect">
            <a:avLst/>
          </a:prstGeom>
          <a:solidFill>
            <a:srgbClr val="C6D9F1"/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600" b="1" dirty="0" smtClean="0">
              <a:latin typeface="Arial"/>
              <a:cs typeface="Arial"/>
            </a:endParaRPr>
          </a:p>
          <a:p>
            <a:pPr algn="ctr"/>
            <a:r>
              <a:rPr lang="en-US" sz="2000" dirty="0" smtClean="0">
                <a:latin typeface="Arial"/>
                <a:cs typeface="Arial"/>
              </a:rPr>
              <a:t>MOD</a:t>
            </a:r>
            <a:endParaRPr lang="en-US" dirty="0">
              <a:latin typeface="Arial"/>
              <a:cs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139355" y="2891135"/>
            <a:ext cx="1261445" cy="396000"/>
            <a:chOff x="5291755" y="3048000"/>
            <a:chExt cx="1261445" cy="396000"/>
          </a:xfrm>
          <a:solidFill>
            <a:srgbClr val="FF6600"/>
          </a:solidFill>
        </p:grpSpPr>
        <p:sp>
          <p:nvSpPr>
            <p:cNvPr id="57" name="Rectangle 56"/>
            <p:cNvSpPr/>
            <p:nvPr/>
          </p:nvSpPr>
          <p:spPr>
            <a:xfrm>
              <a:off x="5291755" y="3048000"/>
              <a:ext cx="417600" cy="3960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12267" y="3048000"/>
              <a:ext cx="417600" cy="3960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35600" y="3048000"/>
              <a:ext cx="417600" cy="3960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332760" y="3317355"/>
            <a:ext cx="838200" cy="564380"/>
          </a:xfrm>
          <a:prstGeom prst="rect">
            <a:avLst/>
          </a:prstGeom>
          <a:solidFill>
            <a:srgbClr val="FF6600"/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REG</a:t>
            </a:r>
            <a:endParaRPr lang="en-US" dirty="0">
              <a:latin typeface="Arial"/>
              <a:cs typeface="Arial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6705600" y="2891135"/>
            <a:ext cx="1261445" cy="396000"/>
            <a:chOff x="5291755" y="3048000"/>
            <a:chExt cx="1261445" cy="396000"/>
          </a:xfrm>
          <a:solidFill>
            <a:srgbClr val="FFFFFF"/>
          </a:solidFill>
        </p:grpSpPr>
        <p:sp>
          <p:nvSpPr>
            <p:cNvPr id="62" name="Rectangle 61"/>
            <p:cNvSpPr/>
            <p:nvPr/>
          </p:nvSpPr>
          <p:spPr>
            <a:xfrm>
              <a:off x="5291755" y="3048000"/>
              <a:ext cx="417600" cy="3960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712267" y="3048000"/>
              <a:ext cx="417600" cy="3960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135600" y="3048000"/>
              <a:ext cx="417600" cy="3960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6934200" y="2510135"/>
            <a:ext cx="685800" cy="3357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R/M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362200" y="5334000"/>
            <a:ext cx="3429000" cy="461665"/>
          </a:xfrm>
          <a:prstGeom prst="rect">
            <a:avLst/>
          </a:prstGeom>
          <a:solidFill>
            <a:srgbClr val="FDEADA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ADD cl, al  =  00 C1</a:t>
            </a:r>
          </a:p>
        </p:txBody>
      </p:sp>
    </p:spTree>
    <p:extLst>
      <p:ext uri="{BB962C8B-B14F-4D97-AF65-F5344CB8AC3E}">
        <p14:creationId xmlns="" xmlns:p14="http://schemas.microsoft.com/office/powerpoint/2010/main" val="262856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 i="1" dirty="0" smtClean="0"/>
              <a:t>Encoding </a:t>
            </a:r>
            <a:r>
              <a:rPr lang="en-US" i="1" dirty="0">
                <a:solidFill>
                  <a:srgbClr val="0000FF"/>
                </a:solidFill>
              </a:rPr>
              <a:t>ADD</a:t>
            </a:r>
            <a:r>
              <a:rPr lang="en-US" i="1" dirty="0"/>
              <a:t> </a:t>
            </a:r>
            <a:r>
              <a:rPr lang="fr-FR" dirty="0"/>
              <a:t>CL, AL Instruction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495800"/>
          </a:xfrm>
        </p:spPr>
        <p:txBody>
          <a:bodyPr>
            <a:normAutofit/>
          </a:bodyPr>
          <a:lstStyle/>
          <a:p>
            <a:pPr>
              <a:spcBef>
                <a:spcPts val="2000"/>
              </a:spcBef>
            </a:pPr>
            <a:r>
              <a:rPr lang="en-US" dirty="0"/>
              <a:t>Interesting side effect of the direction bit and the </a:t>
            </a:r>
            <a:r>
              <a:rPr lang="en-US" b="1" u="sng" dirty="0">
                <a:solidFill>
                  <a:srgbClr val="FF0000"/>
                </a:solidFill>
              </a:rPr>
              <a:t>MOD-REG-R/M byte</a:t>
            </a:r>
            <a:r>
              <a:rPr lang="en-US" u="sng" dirty="0">
                <a:solidFill>
                  <a:srgbClr val="FF0000"/>
                </a:solidFill>
              </a:rPr>
              <a:t> organization:</a:t>
            </a:r>
            <a:r>
              <a:rPr lang="en-US" dirty="0"/>
              <a:t> some instructions can have two different </a:t>
            </a:r>
            <a:r>
              <a:rPr lang="en-US" dirty="0" err="1"/>
              <a:t>opcodes</a:t>
            </a:r>
            <a:r>
              <a:rPr lang="en-US" dirty="0"/>
              <a:t>, and both are legal! </a:t>
            </a:r>
          </a:p>
          <a:p>
            <a:pPr>
              <a:spcBef>
                <a:spcPts val="2000"/>
              </a:spcBef>
            </a:pPr>
            <a:r>
              <a:rPr lang="en-US" dirty="0"/>
              <a:t>For example, encoding of </a:t>
            </a:r>
            <a:endParaRPr lang="en-US" dirty="0" smtClean="0"/>
          </a:p>
          <a:p>
            <a:pPr marL="457200" lvl="1" indent="0">
              <a:spcBef>
                <a:spcPts val="2000"/>
              </a:spcBef>
              <a:buNone/>
            </a:pPr>
            <a:r>
              <a:rPr lang="en-US" b="1" dirty="0" smtClean="0">
                <a:latin typeface="Courier"/>
                <a:cs typeface="Courier"/>
              </a:rPr>
              <a:t>add cl, al</a:t>
            </a:r>
            <a:r>
              <a:rPr lang="en-US" dirty="0" smtClean="0"/>
              <a:t> </a:t>
            </a:r>
            <a:r>
              <a:rPr lang="en-US" dirty="0"/>
              <a:t>could be </a:t>
            </a:r>
            <a:r>
              <a:rPr lang="en-US" b="1" dirty="0"/>
              <a:t>00 C1</a:t>
            </a:r>
            <a:r>
              <a:rPr lang="en-US" dirty="0"/>
              <a:t> (if </a:t>
            </a:r>
            <a:r>
              <a:rPr lang="en-US" b="1" dirty="0"/>
              <a:t>d=0</a:t>
            </a:r>
            <a:r>
              <a:rPr lang="en-US" dirty="0"/>
              <a:t>), or </a:t>
            </a:r>
            <a:r>
              <a:rPr lang="en-US" b="1" dirty="0">
                <a:solidFill>
                  <a:srgbClr val="FF0000"/>
                </a:solidFill>
              </a:rPr>
              <a:t>02 C8</a:t>
            </a:r>
            <a:r>
              <a:rPr lang="en-US" dirty="0"/>
              <a:t>, if </a:t>
            </a:r>
            <a:r>
              <a:rPr lang="en-US" b="1" dirty="0"/>
              <a:t>d</a:t>
            </a:r>
            <a:r>
              <a:rPr lang="en-US" dirty="0"/>
              <a:t> bit is set to </a:t>
            </a:r>
            <a:r>
              <a:rPr lang="en-US" b="1" dirty="0"/>
              <a:t>1</a:t>
            </a:r>
            <a:r>
              <a:rPr lang="en-US" dirty="0"/>
              <a:t>. </a:t>
            </a:r>
            <a:endParaRPr lang="en-US" dirty="0" smtClean="0"/>
          </a:p>
          <a:p>
            <a:pPr marL="2152650" indent="0">
              <a:spcBef>
                <a:spcPts val="1800"/>
              </a:spcBef>
              <a:buNone/>
            </a:pPr>
            <a:r>
              <a:rPr lang="en-US" dirty="0"/>
              <a:t>0000 0010 1100 1000</a:t>
            </a:r>
          </a:p>
          <a:p>
            <a:pPr marL="2152650" indent="0">
              <a:spcBef>
                <a:spcPts val="0"/>
              </a:spcBef>
              <a:buNone/>
            </a:pPr>
            <a:r>
              <a:rPr lang="en-US" dirty="0"/>
              <a:t>   0      2        C       </a:t>
            </a:r>
            <a:r>
              <a:rPr lang="en-US" dirty="0" smtClean="0"/>
              <a:t>8</a:t>
            </a:r>
            <a:endParaRPr lang="en-US" dirty="0"/>
          </a:p>
          <a:p>
            <a:pPr>
              <a:spcBef>
                <a:spcPts val="2000"/>
              </a:spcBef>
            </a:pPr>
            <a:r>
              <a:rPr lang="en-US" dirty="0"/>
              <a:t>The possibility of </a:t>
            </a:r>
            <a:r>
              <a:rPr lang="en-US" dirty="0" err="1"/>
              <a:t>opcode</a:t>
            </a:r>
            <a:r>
              <a:rPr lang="en-US" dirty="0"/>
              <a:t> duality issue here applies to all instructions with two register operands. </a:t>
            </a: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643555" y="1138535"/>
            <a:ext cx="7738445" cy="1147465"/>
            <a:chOff x="643555" y="838200"/>
            <a:chExt cx="7738445" cy="1147465"/>
          </a:xfrm>
        </p:grpSpPr>
        <p:grpSp>
          <p:nvGrpSpPr>
            <p:cNvPr id="42" name="Group 41"/>
            <p:cNvGrpSpPr/>
            <p:nvPr/>
          </p:nvGrpSpPr>
          <p:grpSpPr>
            <a:xfrm>
              <a:off x="643555" y="1204082"/>
              <a:ext cx="3356227" cy="396118"/>
              <a:chOff x="2666400" y="2118482"/>
              <a:chExt cx="3356227" cy="396118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505200" y="2118600"/>
                <a:ext cx="417600" cy="396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2000" b="1" dirty="0" smtClean="0">
                    <a:solidFill>
                      <a:srgbClr val="000000"/>
                    </a:solidFill>
                    <a:latin typeface="Arial"/>
                    <a:cs typeface="Arial"/>
                  </a:rPr>
                  <a:t>0</a:t>
                </a:r>
                <a:endParaRPr lang="en-US" sz="2000" b="1" dirty="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928646" y="2118600"/>
                <a:ext cx="417600" cy="396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2000" b="1" dirty="0" smtClean="0">
                    <a:solidFill>
                      <a:srgbClr val="000000"/>
                    </a:solidFill>
                    <a:latin typeface="Arial"/>
                    <a:cs typeface="Arial"/>
                  </a:rPr>
                  <a:t>0</a:t>
                </a:r>
                <a:endParaRPr lang="en-US" sz="2000" b="1" dirty="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349136" y="2118600"/>
                <a:ext cx="417600" cy="396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2000" b="1" dirty="0" smtClean="0">
                    <a:solidFill>
                      <a:srgbClr val="000000"/>
                    </a:solidFill>
                    <a:latin typeface="Arial"/>
                    <a:cs typeface="Arial"/>
                  </a:rPr>
                  <a:t>0</a:t>
                </a:r>
                <a:endParaRPr lang="en-US" sz="2000" b="1" dirty="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761182" y="2118600"/>
                <a:ext cx="417600" cy="396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2000" b="1" dirty="0" smtClean="0">
                    <a:solidFill>
                      <a:srgbClr val="000000"/>
                    </a:solidFill>
                    <a:latin typeface="Arial"/>
                    <a:cs typeface="Arial"/>
                  </a:rPr>
                  <a:t>0</a:t>
                </a:r>
                <a:endParaRPr lang="en-US" sz="2000" b="1" dirty="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181694" y="2118600"/>
                <a:ext cx="417600" cy="39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2000" b="1" dirty="0" smtClean="0">
                    <a:solidFill>
                      <a:srgbClr val="000000"/>
                    </a:solidFill>
                    <a:latin typeface="Arial"/>
                    <a:cs typeface="Arial"/>
                  </a:rPr>
                  <a:t>0</a:t>
                </a:r>
                <a:endParaRPr lang="en-US" sz="2000" b="1" dirty="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5605027" y="2118600"/>
                <a:ext cx="417600" cy="396000"/>
              </a:xfrm>
              <a:prstGeom prst="rect">
                <a:avLst/>
              </a:prstGeom>
              <a:solidFill>
                <a:srgbClr val="CCFFCC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2000" b="1" dirty="0">
                    <a:solidFill>
                      <a:srgbClr val="000000"/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087600" y="2118482"/>
                <a:ext cx="417600" cy="396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2000" b="1" dirty="0" smtClean="0">
                    <a:solidFill>
                      <a:srgbClr val="000000"/>
                    </a:solidFill>
                    <a:latin typeface="Arial"/>
                    <a:cs typeface="Arial"/>
                  </a:rPr>
                  <a:t>0</a:t>
                </a:r>
                <a:endParaRPr lang="en-US" sz="2000" b="1" dirty="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666400" y="2118600"/>
                <a:ext cx="417600" cy="396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2000" b="1" dirty="0" smtClean="0">
                    <a:solidFill>
                      <a:srgbClr val="000000"/>
                    </a:solidFill>
                    <a:latin typeface="Arial"/>
                    <a:cs typeface="Arial"/>
                  </a:rPr>
                  <a:t>0</a:t>
                </a:r>
                <a:endParaRPr lang="en-US" sz="2000" b="1" dirty="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3220107" y="1631180"/>
              <a:ext cx="242848" cy="354485"/>
            </a:xfrm>
            <a:prstGeom prst="rect">
              <a:avLst/>
            </a:prstGeom>
            <a:solidFill>
              <a:srgbClr val="FDEADA"/>
            </a:solidFill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sz="2000" b="1" dirty="0" smtClean="0">
                  <a:latin typeface="Arial"/>
                  <a:cs typeface="Arial"/>
                </a:rPr>
                <a:t>d</a:t>
              </a:r>
              <a:endParaRPr lang="en-US" b="1" dirty="0">
                <a:latin typeface="Arial"/>
                <a:cs typeface="Arial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30843" y="898910"/>
              <a:ext cx="270845" cy="259580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sz="2000" b="1" dirty="0" smtClean="0">
                  <a:latin typeface="Arial"/>
                  <a:cs typeface="Arial"/>
                </a:rPr>
                <a:t>s</a:t>
              </a:r>
              <a:endParaRPr lang="en-US" b="1" dirty="0">
                <a:latin typeface="Arial"/>
                <a:cs typeface="Arial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301155" y="1204200"/>
              <a:ext cx="840933" cy="396000"/>
              <a:chOff x="4038600" y="3033000"/>
              <a:chExt cx="840933" cy="396000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54" name="Rectangle 53"/>
              <p:cNvSpPr/>
              <p:nvPr/>
            </p:nvSpPr>
            <p:spPr>
              <a:xfrm>
                <a:off x="4038600" y="3033000"/>
                <a:ext cx="417600" cy="396000"/>
              </a:xfrm>
              <a:prstGeom prst="rect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2000" b="1" dirty="0" smtClean="0">
                    <a:solidFill>
                      <a:srgbClr val="000000"/>
                    </a:solidFill>
                    <a:latin typeface="Arial"/>
                    <a:cs typeface="Arial"/>
                  </a:rPr>
                  <a:t>1</a:t>
                </a:r>
                <a:endParaRPr lang="en-US" sz="2000" b="1" dirty="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461933" y="3033000"/>
                <a:ext cx="417600" cy="396000"/>
              </a:xfrm>
              <a:prstGeom prst="rect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2000" b="1" dirty="0" smtClean="0">
                    <a:solidFill>
                      <a:srgbClr val="000000"/>
                    </a:solidFill>
                    <a:latin typeface="Arial"/>
                    <a:cs typeface="Arial"/>
                  </a:rPr>
                  <a:t>1</a:t>
                </a:r>
                <a:endParaRPr lang="en-US" sz="2000" b="1" dirty="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4347619" y="838200"/>
              <a:ext cx="685800" cy="335780"/>
            </a:xfrm>
            <a:prstGeom prst="rect">
              <a:avLst/>
            </a:prstGeom>
            <a:solidFill>
              <a:srgbClr val="C6D9F1"/>
            </a:solidFill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sz="2000" dirty="0" smtClean="0">
                  <a:latin typeface="Arial"/>
                  <a:cs typeface="Arial"/>
                </a:rPr>
                <a:t>MOD</a:t>
              </a: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554310" y="1219200"/>
              <a:ext cx="1261445" cy="396000"/>
              <a:chOff x="5291755" y="3048000"/>
              <a:chExt cx="1261445" cy="396000"/>
            </a:xfrm>
            <a:solidFill>
              <a:srgbClr val="FF6600"/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291755" y="3048000"/>
                <a:ext cx="417600" cy="396000"/>
              </a:xfrm>
              <a:prstGeom prst="rect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2000" b="1" dirty="0" smtClean="0">
                    <a:solidFill>
                      <a:srgbClr val="000000"/>
                    </a:solidFill>
                    <a:latin typeface="Arial"/>
                    <a:cs typeface="Arial"/>
                  </a:rPr>
                  <a:t>0</a:t>
                </a:r>
                <a:endParaRPr lang="en-US" sz="2000" b="1" dirty="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712267" y="3048000"/>
                <a:ext cx="417600" cy="396000"/>
              </a:xfrm>
              <a:prstGeom prst="rect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2000" b="1" dirty="0" smtClean="0">
                    <a:solidFill>
                      <a:srgbClr val="000000"/>
                    </a:solidFill>
                    <a:latin typeface="Arial"/>
                    <a:cs typeface="Arial"/>
                  </a:rPr>
                  <a:t>0</a:t>
                </a:r>
                <a:endParaRPr lang="en-US" sz="2000" b="1" dirty="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135600" y="3048000"/>
                <a:ext cx="417600" cy="396000"/>
              </a:xfrm>
              <a:prstGeom prst="rect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2000" b="1" dirty="0">
                    <a:solidFill>
                      <a:srgbClr val="000000"/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5747715" y="1645420"/>
              <a:ext cx="838200" cy="335780"/>
            </a:xfrm>
            <a:prstGeom prst="rect">
              <a:avLst/>
            </a:prstGeom>
            <a:solidFill>
              <a:srgbClr val="FF6600"/>
            </a:solidFill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sz="2000" dirty="0" smtClean="0">
                  <a:latin typeface="Arial"/>
                  <a:cs typeface="Arial"/>
                </a:rPr>
                <a:t>REG</a:t>
              </a: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7120555" y="1219200"/>
              <a:ext cx="1261445" cy="396000"/>
              <a:chOff x="5291755" y="3048000"/>
              <a:chExt cx="1261445" cy="396000"/>
            </a:xfrm>
            <a:solidFill>
              <a:srgbClr val="FFFFFF"/>
            </a:solidFill>
          </p:grpSpPr>
          <p:sp>
            <p:nvSpPr>
              <p:cNvPr id="62" name="Rectangle 61"/>
              <p:cNvSpPr/>
              <p:nvPr/>
            </p:nvSpPr>
            <p:spPr>
              <a:xfrm>
                <a:off x="5291755" y="3048000"/>
                <a:ext cx="417600" cy="396000"/>
              </a:xfrm>
              <a:prstGeom prst="rect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2000" b="1" dirty="0" smtClean="0">
                    <a:solidFill>
                      <a:srgbClr val="000000"/>
                    </a:solidFill>
                    <a:latin typeface="Arial"/>
                    <a:cs typeface="Arial"/>
                  </a:rPr>
                  <a:t>0</a:t>
                </a:r>
                <a:endParaRPr lang="en-US" sz="2000" b="1" dirty="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2267" y="3048000"/>
                <a:ext cx="417600" cy="396000"/>
              </a:xfrm>
              <a:prstGeom prst="rect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2000" b="1" dirty="0" smtClean="0">
                    <a:solidFill>
                      <a:srgbClr val="000000"/>
                    </a:solidFill>
                    <a:latin typeface="Arial"/>
                    <a:cs typeface="Arial"/>
                  </a:rPr>
                  <a:t>0</a:t>
                </a:r>
                <a:endParaRPr lang="en-US" sz="2000" b="1" dirty="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135600" y="3048000"/>
                <a:ext cx="417600" cy="396000"/>
              </a:xfrm>
              <a:prstGeom prst="rect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2000" b="1" dirty="0" smtClean="0">
                    <a:solidFill>
                      <a:srgbClr val="000000"/>
                    </a:solidFill>
                    <a:latin typeface="Arial"/>
                    <a:cs typeface="Arial"/>
                  </a:rPr>
                  <a:t>1</a:t>
                </a:r>
                <a:endParaRPr lang="en-US" sz="2000" b="1" dirty="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349155" y="838200"/>
              <a:ext cx="685800" cy="3357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sz="2000" dirty="0" smtClean="0">
                  <a:latin typeface="Arial"/>
                  <a:cs typeface="Arial"/>
                </a:rPr>
                <a:t>R/M</a:t>
              </a:r>
              <a:endParaRPr lang="en-US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5194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i="1" dirty="0" smtClean="0"/>
              <a:t>Encoding </a:t>
            </a:r>
            <a:r>
              <a:rPr lang="en-US" i="1" dirty="0">
                <a:solidFill>
                  <a:srgbClr val="0000FF"/>
                </a:solidFill>
              </a:rPr>
              <a:t>ADD</a:t>
            </a:r>
            <a:r>
              <a:rPr lang="en-US" i="1" dirty="0"/>
              <a:t> </a:t>
            </a:r>
            <a:r>
              <a:rPr lang="fr-FR" dirty="0" smtClean="0"/>
              <a:t>ECX, EAX Instruction </a:t>
            </a:r>
            <a:endParaRPr lang="fr-FR" dirty="0"/>
          </a:p>
        </p:txBody>
      </p:sp>
      <p:sp>
        <p:nvSpPr>
          <p:cNvPr id="31" name="TextBox 30"/>
          <p:cNvSpPr txBox="1"/>
          <p:nvPr/>
        </p:nvSpPr>
        <p:spPr>
          <a:xfrm>
            <a:off x="304800" y="3272135"/>
            <a:ext cx="2362200" cy="67710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000000</a:t>
            </a:r>
            <a:r>
              <a:rPr lang="en-US" sz="2000" b="1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Indicates the ADD Instruction.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09800" y="4034135"/>
            <a:ext cx="2743200" cy="1015663"/>
          </a:xfrm>
          <a:prstGeom prst="rect">
            <a:avLst/>
          </a:prstGeom>
          <a:solidFill>
            <a:srgbClr val="FDEADA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Zero </a:t>
            </a:r>
            <a:r>
              <a:rPr lang="en-US" sz="2000" dirty="0" smtClean="0">
                <a:latin typeface="Arial"/>
                <a:cs typeface="Arial"/>
              </a:rPr>
              <a:t>indicates that we are adding the </a:t>
            </a:r>
            <a:r>
              <a:rPr lang="en-US" sz="2000" b="1" dirty="0" smtClean="0">
                <a:latin typeface="Arial"/>
                <a:cs typeface="Arial"/>
              </a:rPr>
              <a:t>REG</a:t>
            </a:r>
            <a:r>
              <a:rPr lang="en-US" sz="2000" dirty="0" smtClean="0">
                <a:latin typeface="Arial"/>
                <a:cs typeface="Arial"/>
              </a:rPr>
              <a:t> field to the </a:t>
            </a:r>
            <a:r>
              <a:rPr lang="en-US" sz="2000" b="1" dirty="0" smtClean="0">
                <a:latin typeface="Arial"/>
                <a:cs typeface="Arial"/>
              </a:rPr>
              <a:t>R/M </a:t>
            </a:r>
            <a:r>
              <a:rPr lang="en-US" sz="2000" dirty="0" smtClean="0">
                <a:latin typeface="Arial"/>
                <a:cs typeface="Arial"/>
              </a:rPr>
              <a:t>field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81400" y="1295400"/>
            <a:ext cx="2362200" cy="1015663"/>
          </a:xfrm>
          <a:prstGeom prst="rect">
            <a:avLst/>
          </a:prstGeom>
          <a:solidFill>
            <a:srgbClr val="C6D9F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11 Indicates that the </a:t>
            </a:r>
            <a:r>
              <a:rPr lang="en-US" sz="2000" b="1" dirty="0" smtClean="0">
                <a:latin typeface="Arial"/>
                <a:cs typeface="Arial"/>
              </a:rPr>
              <a:t>R/M</a:t>
            </a:r>
            <a:r>
              <a:rPr lang="en-US" sz="2000" dirty="0" smtClean="0">
                <a:latin typeface="Arial"/>
                <a:cs typeface="Arial"/>
              </a:rPr>
              <a:t> field is a register.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05400" y="3821430"/>
            <a:ext cx="3048000" cy="1323439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This field along with the </a:t>
            </a:r>
            <a:r>
              <a:rPr lang="en-US" sz="2000" b="1" dirty="0" smtClean="0">
                <a:latin typeface="Arial"/>
                <a:cs typeface="Arial"/>
              </a:rPr>
              <a:t>d </a:t>
            </a:r>
            <a:r>
              <a:rPr lang="en-US" sz="2000" dirty="0" smtClean="0">
                <a:latin typeface="Arial"/>
                <a:cs typeface="Arial"/>
              </a:rPr>
              <a:t>bit in the </a:t>
            </a:r>
            <a:r>
              <a:rPr lang="en-US" sz="2000" dirty="0" err="1" smtClean="0">
                <a:latin typeface="Arial"/>
                <a:cs typeface="Arial"/>
              </a:rPr>
              <a:t>opcode</a:t>
            </a:r>
            <a:r>
              <a:rPr lang="en-US" sz="2000" dirty="0" smtClean="0">
                <a:latin typeface="Arial"/>
                <a:cs typeface="Arial"/>
              </a:rPr>
              <a:t>, indicates that the source filed is the</a:t>
            </a:r>
            <a:r>
              <a:rPr lang="en-US" sz="2000" b="1" dirty="0" smtClean="0">
                <a:latin typeface="Arial"/>
                <a:cs typeface="Arial"/>
              </a:rPr>
              <a:t> EAX </a:t>
            </a:r>
            <a:r>
              <a:rPr lang="en-US" sz="2000" dirty="0" smtClean="0">
                <a:latin typeface="Arial"/>
                <a:cs typeface="Arial"/>
              </a:rPr>
              <a:t>register.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19800" y="1290935"/>
            <a:ext cx="2895600" cy="120032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This field, along with the </a:t>
            </a:r>
            <a:r>
              <a:rPr lang="en-US" b="1" dirty="0" smtClean="0">
                <a:latin typeface="Arial"/>
                <a:cs typeface="Arial"/>
              </a:rPr>
              <a:t>d</a:t>
            </a:r>
            <a:r>
              <a:rPr lang="en-US" dirty="0" smtClean="0">
                <a:latin typeface="Arial"/>
                <a:cs typeface="Arial"/>
              </a:rPr>
              <a:t> bit in the </a:t>
            </a:r>
            <a:r>
              <a:rPr lang="en-US" dirty="0" err="1" smtClean="0">
                <a:latin typeface="Arial"/>
                <a:cs typeface="Arial"/>
              </a:rPr>
              <a:t>opcode</a:t>
            </a:r>
            <a:r>
              <a:rPr lang="en-US" dirty="0" smtClean="0">
                <a:latin typeface="Arial"/>
                <a:cs typeface="Arial"/>
              </a:rPr>
              <a:t> indicates that the destination filed is the </a:t>
            </a:r>
            <a:r>
              <a:rPr lang="en-US" b="1" dirty="0" smtClean="0">
                <a:latin typeface="Arial"/>
                <a:cs typeface="Arial"/>
              </a:rPr>
              <a:t>ECX</a:t>
            </a:r>
            <a:r>
              <a:rPr lang="en-US" dirty="0" smtClean="0">
                <a:latin typeface="Arial"/>
                <a:cs typeface="Arial"/>
              </a:rPr>
              <a:t> register </a:t>
            </a:r>
            <a:endParaRPr lang="en-US" sz="1600" dirty="0">
              <a:latin typeface="Arial"/>
              <a:cs typeface="Arial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28600" y="2876017"/>
            <a:ext cx="3356227" cy="396118"/>
            <a:chOff x="2666400" y="2118482"/>
            <a:chExt cx="3356227" cy="396118"/>
          </a:xfrm>
        </p:grpSpPr>
        <p:sp>
          <p:nvSpPr>
            <p:cNvPr id="43" name="Rectangle 42"/>
            <p:cNvSpPr/>
            <p:nvPr/>
          </p:nvSpPr>
          <p:spPr>
            <a:xfrm>
              <a:off x="3505200" y="2118600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28646" y="2118600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49136" y="2118600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61182" y="2118600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181694" y="2118600"/>
              <a:ext cx="417600" cy="39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605027" y="2118600"/>
              <a:ext cx="417600" cy="396000"/>
            </a:xfrm>
            <a:prstGeom prst="rect">
              <a:avLst/>
            </a:prstGeom>
            <a:solidFill>
              <a:srgbClr val="CCFFCC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087600" y="2118482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666400" y="2118600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805152" y="3303115"/>
            <a:ext cx="242848" cy="731020"/>
          </a:xfrm>
          <a:prstGeom prst="rect">
            <a:avLst/>
          </a:prstGeom>
          <a:solidFill>
            <a:srgbClr val="FDEADA"/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d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2000" y="1443335"/>
            <a:ext cx="2743200" cy="1015663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One </a:t>
            </a:r>
            <a:r>
              <a:rPr lang="en-US" sz="2000" dirty="0" smtClean="0">
                <a:latin typeface="Arial"/>
                <a:cs typeface="Arial"/>
              </a:rPr>
              <a:t>indicates that we are adding 32-Bit values together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00400" y="2281535"/>
            <a:ext cx="319048" cy="564380"/>
          </a:xfrm>
          <a:prstGeom prst="rect">
            <a:avLst/>
          </a:prstGeom>
          <a:solidFill>
            <a:srgbClr val="CCFFCC"/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2000" b="1" dirty="0" smtClean="0">
              <a:latin typeface="Arial"/>
              <a:cs typeface="Arial"/>
            </a:endParaRPr>
          </a:p>
          <a:p>
            <a:pPr algn="ctr"/>
            <a:r>
              <a:rPr lang="en-US" sz="2000" b="1" dirty="0" smtClean="0">
                <a:latin typeface="Arial"/>
                <a:cs typeface="Arial"/>
              </a:rPr>
              <a:t>s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86200" y="2876135"/>
            <a:ext cx="840933" cy="396000"/>
            <a:chOff x="4038600" y="3033000"/>
            <a:chExt cx="840933" cy="3960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4" name="Rectangle 53"/>
            <p:cNvSpPr/>
            <p:nvPr/>
          </p:nvSpPr>
          <p:spPr>
            <a:xfrm>
              <a:off x="4038600" y="3033000"/>
              <a:ext cx="417600" cy="3960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61933" y="3033000"/>
              <a:ext cx="417600" cy="3960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932664" y="2281535"/>
            <a:ext cx="685800" cy="564380"/>
          </a:xfrm>
          <a:prstGeom prst="rect">
            <a:avLst/>
          </a:prstGeom>
          <a:solidFill>
            <a:srgbClr val="C6D9F1"/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600" b="1" dirty="0" smtClean="0">
              <a:latin typeface="Arial"/>
              <a:cs typeface="Arial"/>
            </a:endParaRPr>
          </a:p>
          <a:p>
            <a:pPr algn="ctr"/>
            <a:r>
              <a:rPr lang="en-US" sz="2000" dirty="0" smtClean="0">
                <a:latin typeface="Arial"/>
                <a:cs typeface="Arial"/>
              </a:rPr>
              <a:t>MOD</a:t>
            </a:r>
            <a:endParaRPr lang="en-US" dirty="0">
              <a:latin typeface="Arial"/>
              <a:cs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139355" y="2891135"/>
            <a:ext cx="1261445" cy="396000"/>
            <a:chOff x="5291755" y="3048000"/>
            <a:chExt cx="1261445" cy="396000"/>
          </a:xfrm>
          <a:solidFill>
            <a:srgbClr val="FF6600"/>
          </a:solidFill>
        </p:grpSpPr>
        <p:sp>
          <p:nvSpPr>
            <p:cNvPr id="57" name="Rectangle 56"/>
            <p:cNvSpPr/>
            <p:nvPr/>
          </p:nvSpPr>
          <p:spPr>
            <a:xfrm>
              <a:off x="5291755" y="3048000"/>
              <a:ext cx="417600" cy="3960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12267" y="3048000"/>
              <a:ext cx="417600" cy="3960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35600" y="3048000"/>
              <a:ext cx="417600" cy="3960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332760" y="3317355"/>
            <a:ext cx="838200" cy="564380"/>
          </a:xfrm>
          <a:prstGeom prst="rect">
            <a:avLst/>
          </a:prstGeom>
          <a:solidFill>
            <a:srgbClr val="FF6600"/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REG</a:t>
            </a:r>
            <a:endParaRPr lang="en-US" dirty="0">
              <a:latin typeface="Arial"/>
              <a:cs typeface="Arial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6705600" y="2891135"/>
            <a:ext cx="1261445" cy="396000"/>
            <a:chOff x="5291755" y="3048000"/>
            <a:chExt cx="1261445" cy="396000"/>
          </a:xfrm>
          <a:solidFill>
            <a:srgbClr val="FFFFFF"/>
          </a:solidFill>
        </p:grpSpPr>
        <p:sp>
          <p:nvSpPr>
            <p:cNvPr id="62" name="Rectangle 61"/>
            <p:cNvSpPr/>
            <p:nvPr/>
          </p:nvSpPr>
          <p:spPr>
            <a:xfrm>
              <a:off x="5291755" y="3048000"/>
              <a:ext cx="417600" cy="3960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712267" y="3048000"/>
              <a:ext cx="417600" cy="3960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135600" y="3048000"/>
              <a:ext cx="417600" cy="3960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6934200" y="2510135"/>
            <a:ext cx="685800" cy="3357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R/M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86000" y="5410200"/>
            <a:ext cx="3810000" cy="830997"/>
          </a:xfrm>
          <a:prstGeom prst="rect">
            <a:avLst/>
          </a:prstGeom>
          <a:solidFill>
            <a:srgbClr val="FDEADA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ADD </a:t>
            </a:r>
            <a:r>
              <a:rPr lang="en-US" sz="2400" b="1" dirty="0" err="1" smtClean="0">
                <a:solidFill>
                  <a:srgbClr val="800000"/>
                </a:solidFill>
                <a:latin typeface="Arial"/>
                <a:cs typeface="Arial"/>
              </a:rPr>
              <a:t>ecx</a:t>
            </a:r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, </a:t>
            </a:r>
            <a:r>
              <a:rPr lang="en-US" sz="2400" b="1" dirty="0" err="1" smtClean="0">
                <a:solidFill>
                  <a:srgbClr val="800000"/>
                </a:solidFill>
                <a:latin typeface="Arial"/>
                <a:cs typeface="Arial"/>
              </a:rPr>
              <a:t>eax</a:t>
            </a:r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  =  01 C1 </a:t>
            </a:r>
          </a:p>
          <a:p>
            <a:r>
              <a:rPr lang="en-US" sz="2400" b="1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                        =  03 C8</a:t>
            </a:r>
            <a:endParaRPr lang="en-US" sz="2000" dirty="0">
              <a:solidFill>
                <a:srgbClr val="8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804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i="1" dirty="0" smtClean="0"/>
              <a:t>Encoding </a:t>
            </a:r>
            <a:r>
              <a:rPr lang="en-US" i="1" dirty="0">
                <a:solidFill>
                  <a:srgbClr val="0000FF"/>
                </a:solidFill>
              </a:rPr>
              <a:t>ADD</a:t>
            </a:r>
            <a:r>
              <a:rPr lang="en-US" i="1" dirty="0"/>
              <a:t> </a:t>
            </a:r>
            <a:r>
              <a:rPr lang="fr-FR" dirty="0" smtClean="0"/>
              <a:t>EDX, </a:t>
            </a:r>
            <a:r>
              <a:rPr lang="fr-FR" i="1" dirty="0"/>
              <a:t>DISP</a:t>
            </a:r>
            <a:r>
              <a:rPr lang="fr-FR" dirty="0" smtClean="0"/>
              <a:t> </a:t>
            </a:r>
            <a:r>
              <a:rPr lang="fr-FR" dirty="0"/>
              <a:t>Instruction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4800" y="3272135"/>
            <a:ext cx="2362200" cy="67710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000000</a:t>
            </a:r>
            <a:r>
              <a:rPr lang="en-US" sz="2000" b="1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Indicates the ADD Instruction.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8200" y="4038600"/>
            <a:ext cx="2743200" cy="1015663"/>
          </a:xfrm>
          <a:prstGeom prst="rect">
            <a:avLst/>
          </a:prstGeom>
          <a:solidFill>
            <a:srgbClr val="FDEADA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One </a:t>
            </a:r>
            <a:r>
              <a:rPr lang="en-US" sz="2000" dirty="0" smtClean="0">
                <a:latin typeface="Arial"/>
                <a:cs typeface="Arial"/>
              </a:rPr>
              <a:t>indicates that we are adding the </a:t>
            </a:r>
            <a:r>
              <a:rPr lang="en-US" sz="2000" b="1" dirty="0" smtClean="0">
                <a:latin typeface="Arial"/>
                <a:cs typeface="Arial"/>
              </a:rPr>
              <a:t>R/M</a:t>
            </a:r>
            <a:r>
              <a:rPr lang="en-US" sz="2000" dirty="0" smtClean="0">
                <a:latin typeface="Arial"/>
                <a:cs typeface="Arial"/>
              </a:rPr>
              <a:t> field to the </a:t>
            </a:r>
            <a:r>
              <a:rPr lang="en-US" sz="2000" b="1" dirty="0" smtClean="0">
                <a:latin typeface="Arial"/>
                <a:cs typeface="Arial"/>
              </a:rPr>
              <a:t>REG </a:t>
            </a:r>
            <a:r>
              <a:rPr lang="en-US" sz="2000" dirty="0" smtClean="0">
                <a:latin typeface="Arial"/>
                <a:cs typeface="Arial"/>
              </a:rPr>
              <a:t>field.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33800" y="978051"/>
            <a:ext cx="3733800" cy="1323439"/>
          </a:xfrm>
          <a:prstGeom prst="rect">
            <a:avLst/>
          </a:prstGeom>
          <a:solidFill>
            <a:srgbClr val="C6D9F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The combination of </a:t>
            </a:r>
            <a:r>
              <a:rPr lang="en-US" sz="2000" b="1" dirty="0" smtClean="0">
                <a:latin typeface="Arial"/>
                <a:cs typeface="Arial"/>
              </a:rPr>
              <a:t>MOD=00</a:t>
            </a:r>
            <a:r>
              <a:rPr lang="en-US" sz="2000" dirty="0" smtClean="0">
                <a:latin typeface="Arial"/>
                <a:cs typeface="Arial"/>
              </a:rPr>
              <a:t> and </a:t>
            </a:r>
            <a:r>
              <a:rPr lang="en-US" sz="2000" b="1" dirty="0" smtClean="0">
                <a:latin typeface="Arial"/>
                <a:cs typeface="Arial"/>
              </a:rPr>
              <a:t>R/M=101</a:t>
            </a:r>
            <a:r>
              <a:rPr lang="en-US" sz="2000" dirty="0" smtClean="0">
                <a:latin typeface="Arial"/>
                <a:cs typeface="Arial"/>
              </a:rPr>
              <a:t>indicates that this is the displacement-only addressing mode.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57600" y="3810000"/>
            <a:ext cx="3200400" cy="1323439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This field, along with the </a:t>
            </a:r>
            <a:r>
              <a:rPr lang="en-US" sz="2000" b="1" dirty="0" smtClean="0">
                <a:latin typeface="Arial"/>
                <a:cs typeface="Arial"/>
              </a:rPr>
              <a:t>d </a:t>
            </a:r>
            <a:r>
              <a:rPr lang="en-US" sz="2000" dirty="0" smtClean="0">
                <a:latin typeface="Arial"/>
                <a:cs typeface="Arial"/>
              </a:rPr>
              <a:t>bit in the </a:t>
            </a:r>
            <a:r>
              <a:rPr lang="en-US" sz="2000" dirty="0" err="1" smtClean="0">
                <a:latin typeface="Arial"/>
                <a:cs typeface="Arial"/>
              </a:rPr>
              <a:t>opcode</a:t>
            </a:r>
            <a:r>
              <a:rPr lang="en-US" sz="2000" dirty="0" smtClean="0">
                <a:latin typeface="Arial"/>
                <a:cs typeface="Arial"/>
              </a:rPr>
              <a:t>, indicates that the destination filed is the</a:t>
            </a:r>
            <a:r>
              <a:rPr lang="en-US" sz="2000" b="1" dirty="0" smtClean="0">
                <a:latin typeface="Arial"/>
                <a:cs typeface="Arial"/>
              </a:rPr>
              <a:t> EDX </a:t>
            </a:r>
            <a:r>
              <a:rPr lang="en-US" sz="2000" dirty="0" smtClean="0">
                <a:latin typeface="Arial"/>
                <a:cs typeface="Arial"/>
              </a:rPr>
              <a:t>register.</a:t>
            </a:r>
            <a:endParaRPr lang="en-US" dirty="0">
              <a:latin typeface="Arial"/>
              <a:cs typeface="Arial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28600" y="2876017"/>
            <a:ext cx="3356227" cy="396118"/>
            <a:chOff x="2666400" y="2118482"/>
            <a:chExt cx="3356227" cy="396118"/>
          </a:xfrm>
        </p:grpSpPr>
        <p:sp>
          <p:nvSpPr>
            <p:cNvPr id="43" name="Rectangle 42"/>
            <p:cNvSpPr/>
            <p:nvPr/>
          </p:nvSpPr>
          <p:spPr>
            <a:xfrm>
              <a:off x="3505200" y="2118600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28646" y="2118600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49136" y="2118600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61182" y="2118600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181694" y="2118600"/>
              <a:ext cx="417600" cy="39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605027" y="2118600"/>
              <a:ext cx="417600" cy="396000"/>
            </a:xfrm>
            <a:prstGeom prst="rect">
              <a:avLst/>
            </a:prstGeom>
            <a:solidFill>
              <a:srgbClr val="CCFFCC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087600" y="2118482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666400" y="2118600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805152" y="3303115"/>
            <a:ext cx="242848" cy="731020"/>
          </a:xfrm>
          <a:prstGeom prst="rect">
            <a:avLst/>
          </a:prstGeom>
          <a:solidFill>
            <a:srgbClr val="FDEADA"/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d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7200" y="1371600"/>
            <a:ext cx="3048000" cy="1015663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One </a:t>
            </a:r>
            <a:r>
              <a:rPr lang="en-US" sz="2000" dirty="0" smtClean="0">
                <a:latin typeface="Arial"/>
                <a:cs typeface="Arial"/>
              </a:rPr>
              <a:t>indicates that we are adding 32-Bit values together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00400" y="2281535"/>
            <a:ext cx="319048" cy="564380"/>
          </a:xfrm>
          <a:prstGeom prst="rect">
            <a:avLst/>
          </a:prstGeom>
          <a:solidFill>
            <a:srgbClr val="CCFFCC"/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2000" b="1" dirty="0" smtClean="0">
              <a:latin typeface="Arial"/>
              <a:cs typeface="Arial"/>
            </a:endParaRPr>
          </a:p>
          <a:p>
            <a:pPr algn="ctr"/>
            <a:r>
              <a:rPr lang="en-US" sz="2000" b="1" dirty="0" smtClean="0">
                <a:latin typeface="Arial"/>
                <a:cs typeface="Arial"/>
              </a:rPr>
              <a:t>s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86200" y="2876135"/>
            <a:ext cx="840933" cy="396000"/>
            <a:chOff x="4038600" y="3033000"/>
            <a:chExt cx="840933" cy="3960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4" name="Rectangle 53"/>
            <p:cNvSpPr/>
            <p:nvPr/>
          </p:nvSpPr>
          <p:spPr>
            <a:xfrm>
              <a:off x="4038600" y="3033000"/>
              <a:ext cx="417600" cy="3960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61933" y="3033000"/>
              <a:ext cx="417600" cy="3960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932664" y="2281535"/>
            <a:ext cx="685800" cy="56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600" b="1" dirty="0" smtClean="0">
              <a:latin typeface="Arial"/>
              <a:cs typeface="Arial"/>
            </a:endParaRPr>
          </a:p>
          <a:p>
            <a:pPr algn="ctr"/>
            <a:r>
              <a:rPr lang="en-US" sz="2000" dirty="0" smtClean="0">
                <a:latin typeface="Arial"/>
                <a:cs typeface="Arial"/>
              </a:rPr>
              <a:t>MOD</a:t>
            </a:r>
            <a:endParaRPr lang="en-US" dirty="0">
              <a:latin typeface="Arial"/>
              <a:cs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800600" y="2891135"/>
            <a:ext cx="1261445" cy="396000"/>
            <a:chOff x="5291755" y="3048000"/>
            <a:chExt cx="1261445" cy="396000"/>
          </a:xfrm>
          <a:solidFill>
            <a:srgbClr val="FF6600"/>
          </a:solidFill>
        </p:grpSpPr>
        <p:sp>
          <p:nvSpPr>
            <p:cNvPr id="57" name="Rectangle 56"/>
            <p:cNvSpPr/>
            <p:nvPr/>
          </p:nvSpPr>
          <p:spPr>
            <a:xfrm>
              <a:off x="5291755" y="3048000"/>
              <a:ext cx="417600" cy="3960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12267" y="3048000"/>
              <a:ext cx="417600" cy="3960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35600" y="3048000"/>
              <a:ext cx="417600" cy="3960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994005" y="3317355"/>
            <a:ext cx="838200" cy="564380"/>
          </a:xfrm>
          <a:prstGeom prst="rect">
            <a:avLst/>
          </a:prstGeom>
          <a:solidFill>
            <a:srgbClr val="FF6600"/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REG</a:t>
            </a:r>
            <a:endParaRPr lang="en-US" dirty="0">
              <a:latin typeface="Arial"/>
              <a:cs typeface="Arial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6248400" y="2891135"/>
            <a:ext cx="1261445" cy="396000"/>
            <a:chOff x="5291755" y="3048000"/>
            <a:chExt cx="1261445" cy="396000"/>
          </a:xfrm>
          <a:solidFill>
            <a:srgbClr val="FFFFFF"/>
          </a:solidFill>
        </p:grpSpPr>
        <p:sp>
          <p:nvSpPr>
            <p:cNvPr id="62" name="Rectangle 61"/>
            <p:cNvSpPr/>
            <p:nvPr/>
          </p:nvSpPr>
          <p:spPr>
            <a:xfrm>
              <a:off x="5291755" y="3048000"/>
              <a:ext cx="417600" cy="3960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712267" y="3048000"/>
              <a:ext cx="417600" cy="3960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135600" y="3048000"/>
              <a:ext cx="417600" cy="3960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6477000" y="2286000"/>
            <a:ext cx="685800" cy="559915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dirty="0" smtClean="0">
              <a:latin typeface="Arial"/>
              <a:cs typeface="Arial"/>
            </a:endParaRPr>
          </a:p>
          <a:p>
            <a:pPr algn="ctr"/>
            <a:r>
              <a:rPr lang="en-US" sz="2000" dirty="0" smtClean="0">
                <a:latin typeface="Arial"/>
                <a:cs typeface="Arial"/>
              </a:rPr>
              <a:t>R/M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05000" y="5410200"/>
            <a:ext cx="6019800" cy="461665"/>
          </a:xfrm>
          <a:prstGeom prst="rect">
            <a:avLst/>
          </a:prstGeom>
          <a:solidFill>
            <a:srgbClr val="FDEADA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ADD </a:t>
            </a:r>
            <a:r>
              <a:rPr lang="en-US" sz="2400" b="1" dirty="0" err="1" smtClean="0">
                <a:solidFill>
                  <a:srgbClr val="800000"/>
                </a:solidFill>
                <a:latin typeface="Arial"/>
                <a:cs typeface="Arial"/>
              </a:rPr>
              <a:t>edx</a:t>
            </a:r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, </a:t>
            </a:r>
            <a:r>
              <a:rPr lang="en-US" sz="2400" b="1" dirty="0" err="1" smtClean="0">
                <a:solidFill>
                  <a:srgbClr val="800000"/>
                </a:solidFill>
                <a:latin typeface="Arial"/>
                <a:cs typeface="Arial"/>
              </a:rPr>
              <a:t>disp</a:t>
            </a:r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  =  03, 1D , </a:t>
            </a:r>
            <a:r>
              <a:rPr lang="en-US" sz="2400" b="1" i="1" dirty="0" err="1" smtClean="0">
                <a:solidFill>
                  <a:srgbClr val="800000"/>
                </a:solidFill>
                <a:latin typeface="Arial"/>
                <a:cs typeface="Arial"/>
              </a:rPr>
              <a:t>ww</a:t>
            </a:r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, </a:t>
            </a:r>
            <a:r>
              <a:rPr lang="en-US" sz="2400" b="1" i="1" dirty="0" smtClean="0">
                <a:solidFill>
                  <a:srgbClr val="800000"/>
                </a:solidFill>
                <a:latin typeface="Arial"/>
                <a:cs typeface="Arial"/>
              </a:rPr>
              <a:t>xx</a:t>
            </a:r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, </a:t>
            </a:r>
            <a:r>
              <a:rPr lang="en-US" sz="2400" b="1" i="1" dirty="0" err="1" smtClean="0">
                <a:solidFill>
                  <a:srgbClr val="800000"/>
                </a:solidFill>
                <a:latin typeface="Arial"/>
                <a:cs typeface="Arial"/>
              </a:rPr>
              <a:t>yy</a:t>
            </a:r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, </a:t>
            </a:r>
            <a:r>
              <a:rPr lang="en-US" sz="2400" b="1" i="1" dirty="0" err="1" smtClean="0">
                <a:solidFill>
                  <a:srgbClr val="800000"/>
                </a:solidFill>
                <a:latin typeface="Arial"/>
                <a:cs typeface="Arial"/>
              </a:rPr>
              <a:t>zz</a:t>
            </a:r>
            <a:endParaRPr lang="en-US" sz="2400" b="1" i="1" dirty="0" smtClean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20000" y="2895600"/>
            <a:ext cx="1295400" cy="396000"/>
          </a:xfrm>
          <a:prstGeom prst="rec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Arial"/>
                <a:cs typeface="Arial"/>
              </a:rPr>
              <a:t>DISP</a:t>
            </a:r>
            <a:r>
              <a:rPr lang="en-US" sz="2000" b="1" baseline="-25000" dirty="0" smtClean="0">
                <a:solidFill>
                  <a:srgbClr val="000000"/>
                </a:solidFill>
                <a:latin typeface="Arial"/>
                <a:cs typeface="Arial"/>
              </a:rPr>
              <a:t>32</a:t>
            </a:r>
            <a:endParaRPr lang="en-US" sz="2000" b="1" baseline="-25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34200" y="3505200"/>
            <a:ext cx="2057400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32-bit displacement follows the instruction.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791200" y="5791200"/>
            <a:ext cx="15240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181600" y="6248400"/>
            <a:ext cx="1143000" cy="304800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L.O Byte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7543800" y="5791200"/>
            <a:ext cx="15240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086600" y="6248400"/>
            <a:ext cx="1143000" cy="304800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H.O Byte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16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en-US" dirty="0" smtClean="0"/>
              <a:t>Encoding </a:t>
            </a:r>
            <a:r>
              <a:rPr lang="en-US" dirty="0"/>
              <a:t>ADD Instruction Example </a:t>
            </a:r>
            <a:endParaRPr lang="en-US" dirty="0" smtClean="0"/>
          </a:p>
          <a:p>
            <a:pPr>
              <a:spcBef>
                <a:spcPts val="1500"/>
              </a:spcBef>
            </a:pPr>
            <a:r>
              <a:rPr lang="en-US" dirty="0" smtClean="0"/>
              <a:t>Encoding </a:t>
            </a:r>
            <a:r>
              <a:rPr lang="en-US" dirty="0"/>
              <a:t>ADD CL, AL Instruction </a:t>
            </a:r>
            <a:endParaRPr lang="en-US" dirty="0" smtClean="0"/>
          </a:p>
          <a:p>
            <a:pPr>
              <a:spcBef>
                <a:spcPts val="1500"/>
              </a:spcBef>
            </a:pPr>
            <a:r>
              <a:rPr lang="en-US" dirty="0" smtClean="0"/>
              <a:t>Encoding </a:t>
            </a:r>
            <a:r>
              <a:rPr lang="en-US" dirty="0"/>
              <a:t>ADD ECX, EAX Instruction </a:t>
            </a:r>
            <a:endParaRPr lang="en-US" dirty="0" smtClean="0"/>
          </a:p>
          <a:p>
            <a:pPr>
              <a:spcBef>
                <a:spcPts val="1500"/>
              </a:spcBef>
            </a:pPr>
            <a:r>
              <a:rPr lang="en-US" dirty="0" smtClean="0"/>
              <a:t>Encoding </a:t>
            </a:r>
            <a:r>
              <a:rPr lang="en-US" dirty="0"/>
              <a:t>ADD EDX, DISPLACEMENT </a:t>
            </a:r>
            <a:r>
              <a:rPr lang="en-US" dirty="0" smtClean="0"/>
              <a:t>Instruction</a:t>
            </a:r>
          </a:p>
          <a:p>
            <a:pPr>
              <a:spcBef>
                <a:spcPts val="1500"/>
              </a:spcBef>
            </a:pPr>
            <a:r>
              <a:rPr lang="en-US" dirty="0" smtClean="0"/>
              <a:t>Encoding </a:t>
            </a:r>
            <a:r>
              <a:rPr lang="en-US" dirty="0"/>
              <a:t>ADD EDI, [EBX] Instruction </a:t>
            </a:r>
            <a:endParaRPr lang="en-US" dirty="0" smtClean="0"/>
          </a:p>
          <a:p>
            <a:pPr>
              <a:spcBef>
                <a:spcPts val="1500"/>
              </a:spcBef>
            </a:pPr>
            <a:r>
              <a:rPr lang="en-US" dirty="0" smtClean="0"/>
              <a:t>Encoding </a:t>
            </a:r>
            <a:r>
              <a:rPr lang="en-US" dirty="0"/>
              <a:t>ADD EAX, [ ESI + disp8 ] Instruction </a:t>
            </a:r>
            <a:endParaRPr lang="en-US" dirty="0" smtClean="0"/>
          </a:p>
          <a:p>
            <a:pPr algn="just">
              <a:spcBef>
                <a:spcPts val="1500"/>
              </a:spcBef>
            </a:pPr>
            <a:r>
              <a:rPr lang="en-US" dirty="0" smtClean="0"/>
              <a:t>Encoding </a:t>
            </a:r>
            <a:r>
              <a:rPr lang="en-US" dirty="0"/>
              <a:t>ADD EBX, [ EBP + disp32 ] Instruction </a:t>
            </a:r>
            <a:endParaRPr lang="en-US" dirty="0" smtClean="0"/>
          </a:p>
          <a:p>
            <a:pPr>
              <a:spcBef>
                <a:spcPts val="1500"/>
              </a:spcBef>
            </a:pPr>
            <a:r>
              <a:rPr lang="en-US" dirty="0" smtClean="0"/>
              <a:t>Encoding </a:t>
            </a:r>
            <a:r>
              <a:rPr lang="en-US" dirty="0"/>
              <a:t>ADD EBP, [ disp32 + EAX*1 ] Instruction </a:t>
            </a:r>
            <a:endParaRPr lang="en-US" dirty="0" smtClean="0"/>
          </a:p>
          <a:p>
            <a:pPr>
              <a:spcBef>
                <a:spcPts val="1500"/>
              </a:spcBef>
            </a:pPr>
            <a:r>
              <a:rPr lang="en-US" dirty="0" smtClean="0"/>
              <a:t>Encoding </a:t>
            </a:r>
            <a:r>
              <a:rPr lang="en-US" dirty="0"/>
              <a:t>ADD ECX, [ EBX + EDI*4 ] Instruction </a:t>
            </a:r>
            <a:endParaRPr lang="en-US" dirty="0" smtClean="0"/>
          </a:p>
          <a:p>
            <a:pPr>
              <a:spcBef>
                <a:spcPts val="1500"/>
              </a:spcBef>
            </a:pPr>
            <a:r>
              <a:rPr lang="en-US" dirty="0" smtClean="0"/>
              <a:t>Encoding </a:t>
            </a:r>
            <a:r>
              <a:rPr lang="en-US" dirty="0"/>
              <a:t>ADD Immediate </a:t>
            </a:r>
            <a:r>
              <a:rPr lang="en-US" dirty="0" smtClean="0"/>
              <a:t>Instruction</a:t>
            </a:r>
          </a:p>
        </p:txBody>
      </p:sp>
    </p:spTree>
    <p:extLst>
      <p:ext uri="{BB962C8B-B14F-4D97-AF65-F5344CB8AC3E}">
        <p14:creationId xmlns="" xmlns:p14="http://schemas.microsoft.com/office/powerpoint/2010/main" val="135700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i="1" dirty="0" smtClean="0"/>
              <a:t>Encoding </a:t>
            </a:r>
            <a:r>
              <a:rPr lang="en-US" i="1" dirty="0">
                <a:solidFill>
                  <a:srgbClr val="0000FF"/>
                </a:solidFill>
              </a:rPr>
              <a:t>ADD</a:t>
            </a:r>
            <a:r>
              <a:rPr lang="en-US" i="1" dirty="0"/>
              <a:t> </a:t>
            </a:r>
            <a:r>
              <a:rPr lang="fr-FR" dirty="0" smtClean="0"/>
              <a:t>EDI, [EBX] </a:t>
            </a:r>
            <a:r>
              <a:rPr lang="fr-FR" dirty="0"/>
              <a:t>Instruction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4800" y="3272135"/>
            <a:ext cx="2362200" cy="67710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000000</a:t>
            </a:r>
            <a:r>
              <a:rPr lang="en-US" sz="2000" b="1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Indicates the ADD Instruction.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8200" y="4038600"/>
            <a:ext cx="2743200" cy="1015663"/>
          </a:xfrm>
          <a:prstGeom prst="rect">
            <a:avLst/>
          </a:prstGeom>
          <a:solidFill>
            <a:srgbClr val="FDEADA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One </a:t>
            </a:r>
            <a:r>
              <a:rPr lang="en-US" sz="2000" dirty="0" smtClean="0">
                <a:latin typeface="Arial"/>
                <a:cs typeface="Arial"/>
              </a:rPr>
              <a:t>indicates that we are adding the </a:t>
            </a:r>
            <a:r>
              <a:rPr lang="en-US" sz="2000" b="1" dirty="0" smtClean="0">
                <a:latin typeface="Arial"/>
                <a:cs typeface="Arial"/>
              </a:rPr>
              <a:t>R/M</a:t>
            </a:r>
            <a:r>
              <a:rPr lang="en-US" sz="2000" dirty="0" smtClean="0">
                <a:latin typeface="Arial"/>
                <a:cs typeface="Arial"/>
              </a:rPr>
              <a:t> field to the </a:t>
            </a:r>
            <a:r>
              <a:rPr lang="en-US" sz="2000" b="1" dirty="0" smtClean="0">
                <a:latin typeface="Arial"/>
                <a:cs typeface="Arial"/>
              </a:rPr>
              <a:t>REG </a:t>
            </a:r>
            <a:r>
              <a:rPr lang="en-US" sz="2000" dirty="0" smtClean="0">
                <a:latin typeface="Arial"/>
                <a:cs typeface="Arial"/>
              </a:rPr>
              <a:t>field.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33800" y="1270337"/>
            <a:ext cx="1752600" cy="1015663"/>
          </a:xfrm>
          <a:prstGeom prst="rect">
            <a:avLst/>
          </a:prstGeom>
          <a:solidFill>
            <a:srgbClr val="C6D9F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00 </a:t>
            </a:r>
            <a:r>
              <a:rPr lang="en-US" sz="2000" dirty="0" smtClean="0">
                <a:latin typeface="Arial"/>
                <a:cs typeface="Arial"/>
              </a:rPr>
              <a:t>indicates a zero byte displacement.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57600" y="3810000"/>
            <a:ext cx="3200400" cy="1323439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This field along with the </a:t>
            </a:r>
            <a:r>
              <a:rPr lang="en-US" sz="2000" b="1" dirty="0" smtClean="0">
                <a:latin typeface="Arial"/>
                <a:cs typeface="Arial"/>
              </a:rPr>
              <a:t>d </a:t>
            </a:r>
            <a:r>
              <a:rPr lang="en-US" sz="2000" dirty="0" smtClean="0">
                <a:latin typeface="Arial"/>
                <a:cs typeface="Arial"/>
              </a:rPr>
              <a:t>bit in the </a:t>
            </a:r>
            <a:r>
              <a:rPr lang="en-US" sz="2000" dirty="0" err="1" smtClean="0">
                <a:latin typeface="Arial"/>
                <a:cs typeface="Arial"/>
              </a:rPr>
              <a:t>opcode</a:t>
            </a:r>
            <a:r>
              <a:rPr lang="en-US" sz="2000" dirty="0" smtClean="0">
                <a:latin typeface="Arial"/>
                <a:cs typeface="Arial"/>
              </a:rPr>
              <a:t>, indicates that the destination filed is the</a:t>
            </a:r>
            <a:r>
              <a:rPr lang="en-US" sz="2000" b="1" dirty="0" smtClean="0">
                <a:latin typeface="Arial"/>
                <a:cs typeface="Arial"/>
              </a:rPr>
              <a:t> EDI </a:t>
            </a:r>
            <a:r>
              <a:rPr lang="en-US" sz="2000" dirty="0" smtClean="0">
                <a:latin typeface="Arial"/>
                <a:cs typeface="Arial"/>
              </a:rPr>
              <a:t>register.</a:t>
            </a:r>
            <a:endParaRPr lang="en-US" dirty="0">
              <a:latin typeface="Arial"/>
              <a:cs typeface="Arial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28600" y="2876017"/>
            <a:ext cx="3356227" cy="396118"/>
            <a:chOff x="2666400" y="2118482"/>
            <a:chExt cx="3356227" cy="396118"/>
          </a:xfrm>
        </p:grpSpPr>
        <p:sp>
          <p:nvSpPr>
            <p:cNvPr id="43" name="Rectangle 42"/>
            <p:cNvSpPr/>
            <p:nvPr/>
          </p:nvSpPr>
          <p:spPr>
            <a:xfrm>
              <a:off x="3505200" y="2118600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28646" y="2118600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49136" y="2118600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61182" y="2118600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181694" y="2118600"/>
              <a:ext cx="417600" cy="39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605027" y="2118600"/>
              <a:ext cx="417600" cy="396000"/>
            </a:xfrm>
            <a:prstGeom prst="rect">
              <a:avLst/>
            </a:prstGeom>
            <a:solidFill>
              <a:srgbClr val="CCFFCC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087600" y="2118482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666400" y="2118600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805152" y="3303115"/>
            <a:ext cx="242848" cy="731020"/>
          </a:xfrm>
          <a:prstGeom prst="rect">
            <a:avLst/>
          </a:prstGeom>
          <a:solidFill>
            <a:srgbClr val="FDEADA"/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d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7200" y="1371600"/>
            <a:ext cx="3048000" cy="1015663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One </a:t>
            </a:r>
            <a:r>
              <a:rPr lang="en-US" sz="2000" dirty="0" smtClean="0">
                <a:latin typeface="Arial"/>
                <a:cs typeface="Arial"/>
              </a:rPr>
              <a:t>indicates that we are adding 32-Bit values together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00400" y="2281535"/>
            <a:ext cx="319048" cy="564380"/>
          </a:xfrm>
          <a:prstGeom prst="rect">
            <a:avLst/>
          </a:prstGeom>
          <a:solidFill>
            <a:srgbClr val="CCFFCC"/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2000" b="1" dirty="0" smtClean="0">
              <a:latin typeface="Arial"/>
              <a:cs typeface="Arial"/>
            </a:endParaRPr>
          </a:p>
          <a:p>
            <a:pPr algn="ctr"/>
            <a:r>
              <a:rPr lang="en-US" sz="2000" b="1" dirty="0" smtClean="0">
                <a:latin typeface="Arial"/>
                <a:cs typeface="Arial"/>
              </a:rPr>
              <a:t>s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86200" y="2876135"/>
            <a:ext cx="840933" cy="396000"/>
            <a:chOff x="4038600" y="3033000"/>
            <a:chExt cx="840933" cy="3960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4" name="Rectangle 53"/>
            <p:cNvSpPr/>
            <p:nvPr/>
          </p:nvSpPr>
          <p:spPr>
            <a:xfrm>
              <a:off x="4038600" y="3033000"/>
              <a:ext cx="417600" cy="3960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61933" y="3033000"/>
              <a:ext cx="417600" cy="3960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932664" y="2281535"/>
            <a:ext cx="685800" cy="56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600" b="1" dirty="0" smtClean="0">
              <a:latin typeface="Arial"/>
              <a:cs typeface="Arial"/>
            </a:endParaRPr>
          </a:p>
          <a:p>
            <a:pPr algn="ctr"/>
            <a:r>
              <a:rPr lang="en-US" sz="2000" dirty="0" smtClean="0">
                <a:latin typeface="Arial"/>
                <a:cs typeface="Arial"/>
              </a:rPr>
              <a:t>MOD</a:t>
            </a:r>
            <a:endParaRPr lang="en-US" dirty="0">
              <a:latin typeface="Arial"/>
              <a:cs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800600" y="2891135"/>
            <a:ext cx="1261445" cy="396000"/>
            <a:chOff x="5291755" y="3048000"/>
            <a:chExt cx="1261445" cy="396000"/>
          </a:xfrm>
          <a:solidFill>
            <a:srgbClr val="FF6600"/>
          </a:solidFill>
        </p:grpSpPr>
        <p:sp>
          <p:nvSpPr>
            <p:cNvPr id="57" name="Rectangle 56"/>
            <p:cNvSpPr/>
            <p:nvPr/>
          </p:nvSpPr>
          <p:spPr>
            <a:xfrm>
              <a:off x="5291755" y="3048000"/>
              <a:ext cx="417600" cy="3960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12267" y="3048000"/>
              <a:ext cx="417600" cy="3960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35600" y="3048000"/>
              <a:ext cx="417600" cy="3960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994005" y="3317355"/>
            <a:ext cx="838200" cy="564380"/>
          </a:xfrm>
          <a:prstGeom prst="rect">
            <a:avLst/>
          </a:prstGeom>
          <a:solidFill>
            <a:srgbClr val="FF6600"/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REG</a:t>
            </a:r>
            <a:endParaRPr lang="en-US" dirty="0">
              <a:latin typeface="Arial"/>
              <a:cs typeface="Arial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6248400" y="2891135"/>
            <a:ext cx="1261445" cy="396000"/>
            <a:chOff x="5291755" y="3048000"/>
            <a:chExt cx="1261445" cy="3960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62" name="Rectangle 61"/>
            <p:cNvSpPr/>
            <p:nvPr/>
          </p:nvSpPr>
          <p:spPr>
            <a:xfrm>
              <a:off x="5291755" y="3048000"/>
              <a:ext cx="417600" cy="3960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712267" y="3048000"/>
              <a:ext cx="417600" cy="3960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135600" y="3048000"/>
              <a:ext cx="417600" cy="3960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6477000" y="2301490"/>
            <a:ext cx="685800" cy="559915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dirty="0" smtClean="0">
              <a:latin typeface="Arial"/>
              <a:cs typeface="Arial"/>
            </a:endParaRPr>
          </a:p>
          <a:p>
            <a:pPr algn="ctr"/>
            <a:r>
              <a:rPr lang="en-US" sz="2000" dirty="0" smtClean="0">
                <a:latin typeface="Arial"/>
                <a:cs typeface="Arial"/>
              </a:rPr>
              <a:t>R/M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05000" y="5410200"/>
            <a:ext cx="3810000" cy="461665"/>
          </a:xfrm>
          <a:prstGeom prst="rect">
            <a:avLst/>
          </a:prstGeom>
          <a:solidFill>
            <a:srgbClr val="FDEADA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ADD </a:t>
            </a:r>
            <a:r>
              <a:rPr lang="en-US" sz="2400" b="1" dirty="0" err="1" smtClean="0">
                <a:solidFill>
                  <a:srgbClr val="800000"/>
                </a:solidFill>
                <a:latin typeface="Arial"/>
                <a:cs typeface="Arial"/>
              </a:rPr>
              <a:t>edi</a:t>
            </a:r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, [</a:t>
            </a:r>
            <a:r>
              <a:rPr lang="en-US" sz="2400" b="1" dirty="0" err="1" smtClean="0">
                <a:solidFill>
                  <a:srgbClr val="800000"/>
                </a:solidFill>
                <a:latin typeface="Arial"/>
                <a:cs typeface="Arial"/>
              </a:rPr>
              <a:t>ebx</a:t>
            </a:r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] =  03, 3B</a:t>
            </a:r>
            <a:endParaRPr lang="en-US" sz="2400" b="1" i="1" dirty="0" smtClean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19800" y="1295400"/>
            <a:ext cx="2362200" cy="1015663"/>
          </a:xfrm>
          <a:prstGeom prst="rect">
            <a:avLst/>
          </a:prstGeom>
          <a:solidFill>
            <a:srgbClr val="C6D9F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011 </a:t>
            </a:r>
            <a:r>
              <a:rPr lang="en-US" sz="2000" dirty="0" smtClean="0">
                <a:latin typeface="Arial"/>
                <a:cs typeface="Arial"/>
              </a:rPr>
              <a:t>indicates the use of </a:t>
            </a:r>
            <a:r>
              <a:rPr lang="en-US" sz="2000" b="1" dirty="0" smtClean="0">
                <a:latin typeface="Arial"/>
                <a:cs typeface="Arial"/>
              </a:rPr>
              <a:t>[EBX] </a:t>
            </a:r>
            <a:r>
              <a:rPr lang="en-US" sz="2000" dirty="0" smtClean="0">
                <a:latin typeface="Arial"/>
                <a:cs typeface="Arial"/>
              </a:rPr>
              <a:t>addressing mode.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312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Encoding </a:t>
            </a:r>
            <a:r>
              <a:rPr lang="en-US" i="1" dirty="0">
                <a:solidFill>
                  <a:srgbClr val="0000FF"/>
                </a:solidFill>
              </a:rPr>
              <a:t>ADD</a:t>
            </a:r>
            <a:r>
              <a:rPr lang="en-US" i="1" dirty="0"/>
              <a:t> </a:t>
            </a:r>
            <a:r>
              <a:rPr lang="fr-FR" dirty="0" smtClean="0"/>
              <a:t>EAX, [ESI + disp</a:t>
            </a:r>
            <a:r>
              <a:rPr lang="fr-FR" baseline="-25000" dirty="0" smtClean="0"/>
              <a:t>8</a:t>
            </a:r>
            <a:r>
              <a:rPr lang="fr-FR" dirty="0" smtClean="0"/>
              <a:t>] </a:t>
            </a:r>
            <a:r>
              <a:rPr lang="fr-FR" dirty="0"/>
              <a:t>Instruction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4800" y="3272135"/>
            <a:ext cx="2362200" cy="67710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000000</a:t>
            </a:r>
            <a:r>
              <a:rPr lang="en-US" sz="2000" b="1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Indicates the ADD Instruction.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8200" y="4038600"/>
            <a:ext cx="2743200" cy="1015663"/>
          </a:xfrm>
          <a:prstGeom prst="rect">
            <a:avLst/>
          </a:prstGeom>
          <a:solidFill>
            <a:srgbClr val="FDEADA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One </a:t>
            </a:r>
            <a:r>
              <a:rPr lang="en-US" sz="2000" dirty="0" smtClean="0">
                <a:latin typeface="Arial"/>
                <a:cs typeface="Arial"/>
              </a:rPr>
              <a:t>indicates that we are adding the </a:t>
            </a:r>
            <a:r>
              <a:rPr lang="en-US" sz="2000" b="1" dirty="0" smtClean="0">
                <a:latin typeface="Arial"/>
                <a:cs typeface="Arial"/>
              </a:rPr>
              <a:t>R/M</a:t>
            </a:r>
            <a:r>
              <a:rPr lang="en-US" sz="2000" dirty="0" smtClean="0">
                <a:latin typeface="Arial"/>
                <a:cs typeface="Arial"/>
              </a:rPr>
              <a:t> field to the </a:t>
            </a:r>
            <a:r>
              <a:rPr lang="en-US" sz="2000" b="1" dirty="0" smtClean="0">
                <a:latin typeface="Arial"/>
                <a:cs typeface="Arial"/>
              </a:rPr>
              <a:t>REG </a:t>
            </a:r>
            <a:r>
              <a:rPr lang="en-US" sz="2000" dirty="0" smtClean="0">
                <a:latin typeface="Arial"/>
                <a:cs typeface="Arial"/>
              </a:rPr>
              <a:t>field.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33800" y="1270337"/>
            <a:ext cx="1752600" cy="1015663"/>
          </a:xfrm>
          <a:prstGeom prst="rect">
            <a:avLst/>
          </a:prstGeom>
          <a:solidFill>
            <a:srgbClr val="C6D9F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01 </a:t>
            </a:r>
            <a:r>
              <a:rPr lang="en-US" sz="2000" dirty="0" smtClean="0">
                <a:latin typeface="Arial"/>
                <a:cs typeface="Arial"/>
              </a:rPr>
              <a:t>indicates a one byte displacement.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57600" y="3810000"/>
            <a:ext cx="3200400" cy="1323439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This field along with the </a:t>
            </a:r>
            <a:r>
              <a:rPr lang="en-US" sz="2000" b="1" dirty="0" smtClean="0">
                <a:latin typeface="Arial"/>
                <a:cs typeface="Arial"/>
              </a:rPr>
              <a:t>d </a:t>
            </a:r>
            <a:r>
              <a:rPr lang="en-US" sz="2000" dirty="0" smtClean="0">
                <a:latin typeface="Arial"/>
                <a:cs typeface="Arial"/>
              </a:rPr>
              <a:t>bit in the </a:t>
            </a:r>
            <a:r>
              <a:rPr lang="en-US" sz="2000" dirty="0" err="1" smtClean="0">
                <a:latin typeface="Arial"/>
                <a:cs typeface="Arial"/>
              </a:rPr>
              <a:t>opcode</a:t>
            </a:r>
            <a:r>
              <a:rPr lang="en-US" sz="2000" dirty="0" smtClean="0">
                <a:latin typeface="Arial"/>
                <a:cs typeface="Arial"/>
              </a:rPr>
              <a:t>, indicates that the destination filed is the</a:t>
            </a:r>
            <a:r>
              <a:rPr lang="en-US" sz="2000" b="1" dirty="0" smtClean="0">
                <a:latin typeface="Arial"/>
                <a:cs typeface="Arial"/>
              </a:rPr>
              <a:t> EAX </a:t>
            </a:r>
            <a:r>
              <a:rPr lang="en-US" sz="2000" dirty="0" smtClean="0">
                <a:latin typeface="Arial"/>
                <a:cs typeface="Arial"/>
              </a:rPr>
              <a:t>register.</a:t>
            </a:r>
            <a:endParaRPr lang="en-US" dirty="0">
              <a:latin typeface="Arial"/>
              <a:cs typeface="Arial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28600" y="2876017"/>
            <a:ext cx="3356227" cy="396118"/>
            <a:chOff x="2666400" y="2118482"/>
            <a:chExt cx="3356227" cy="396118"/>
          </a:xfrm>
        </p:grpSpPr>
        <p:sp>
          <p:nvSpPr>
            <p:cNvPr id="43" name="Rectangle 42"/>
            <p:cNvSpPr/>
            <p:nvPr/>
          </p:nvSpPr>
          <p:spPr>
            <a:xfrm>
              <a:off x="3505200" y="2118600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28646" y="2118600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49136" y="2118600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61182" y="2118600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181694" y="2118600"/>
              <a:ext cx="417600" cy="39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605027" y="2118600"/>
              <a:ext cx="417600" cy="396000"/>
            </a:xfrm>
            <a:prstGeom prst="rect">
              <a:avLst/>
            </a:prstGeom>
            <a:solidFill>
              <a:srgbClr val="CCFFCC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087600" y="2118482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666400" y="2118600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805152" y="3303115"/>
            <a:ext cx="242848" cy="731020"/>
          </a:xfrm>
          <a:prstGeom prst="rect">
            <a:avLst/>
          </a:prstGeom>
          <a:solidFill>
            <a:srgbClr val="FDEADA"/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d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7200" y="1371600"/>
            <a:ext cx="3048000" cy="1015663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One </a:t>
            </a:r>
            <a:r>
              <a:rPr lang="en-US" sz="2000" dirty="0" smtClean="0">
                <a:latin typeface="Arial"/>
                <a:cs typeface="Arial"/>
              </a:rPr>
              <a:t>indicates that we are adding 32-Bit values together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00400" y="2281535"/>
            <a:ext cx="319048" cy="564380"/>
          </a:xfrm>
          <a:prstGeom prst="rect">
            <a:avLst/>
          </a:prstGeom>
          <a:solidFill>
            <a:srgbClr val="CCFFCC"/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2000" b="1" dirty="0" smtClean="0">
              <a:latin typeface="Arial"/>
              <a:cs typeface="Arial"/>
            </a:endParaRPr>
          </a:p>
          <a:p>
            <a:pPr algn="ctr"/>
            <a:r>
              <a:rPr lang="en-US" sz="2000" b="1" dirty="0" smtClean="0">
                <a:latin typeface="Arial"/>
                <a:cs typeface="Arial"/>
              </a:rPr>
              <a:t>s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86200" y="2876135"/>
            <a:ext cx="840933" cy="396000"/>
            <a:chOff x="4038600" y="3033000"/>
            <a:chExt cx="840933" cy="3960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4" name="Rectangle 53"/>
            <p:cNvSpPr/>
            <p:nvPr/>
          </p:nvSpPr>
          <p:spPr>
            <a:xfrm>
              <a:off x="4038600" y="3033000"/>
              <a:ext cx="417600" cy="3960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61933" y="3033000"/>
              <a:ext cx="417600" cy="3960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932664" y="2281535"/>
            <a:ext cx="685800" cy="56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600" b="1" dirty="0" smtClean="0">
              <a:latin typeface="Arial"/>
              <a:cs typeface="Arial"/>
            </a:endParaRPr>
          </a:p>
          <a:p>
            <a:pPr algn="ctr"/>
            <a:r>
              <a:rPr lang="en-US" sz="2000" dirty="0" smtClean="0">
                <a:latin typeface="Arial"/>
                <a:cs typeface="Arial"/>
              </a:rPr>
              <a:t>MOD</a:t>
            </a:r>
            <a:endParaRPr lang="en-US" dirty="0">
              <a:latin typeface="Arial"/>
              <a:cs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800600" y="2891135"/>
            <a:ext cx="1261445" cy="396000"/>
            <a:chOff x="5291755" y="3048000"/>
            <a:chExt cx="1261445" cy="396000"/>
          </a:xfrm>
          <a:solidFill>
            <a:srgbClr val="FF6600"/>
          </a:solidFill>
        </p:grpSpPr>
        <p:sp>
          <p:nvSpPr>
            <p:cNvPr id="57" name="Rectangle 56"/>
            <p:cNvSpPr/>
            <p:nvPr/>
          </p:nvSpPr>
          <p:spPr>
            <a:xfrm>
              <a:off x="5291755" y="3048000"/>
              <a:ext cx="417600" cy="3960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12267" y="3048000"/>
              <a:ext cx="417600" cy="3960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35600" y="3048000"/>
              <a:ext cx="417600" cy="3960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994005" y="3317355"/>
            <a:ext cx="838200" cy="564380"/>
          </a:xfrm>
          <a:prstGeom prst="rect">
            <a:avLst/>
          </a:prstGeom>
          <a:solidFill>
            <a:srgbClr val="FF6600"/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REG</a:t>
            </a:r>
            <a:endParaRPr lang="en-US" dirty="0">
              <a:latin typeface="Arial"/>
              <a:cs typeface="Arial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6248400" y="2891135"/>
            <a:ext cx="1261445" cy="396000"/>
            <a:chOff x="5291755" y="3048000"/>
            <a:chExt cx="1261445" cy="3960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62" name="Rectangle 61"/>
            <p:cNvSpPr/>
            <p:nvPr/>
          </p:nvSpPr>
          <p:spPr>
            <a:xfrm>
              <a:off x="5291755" y="3048000"/>
              <a:ext cx="417600" cy="3960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712267" y="3048000"/>
              <a:ext cx="417600" cy="3960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135600" y="3048000"/>
              <a:ext cx="417600" cy="3960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6477000" y="2301490"/>
            <a:ext cx="685800" cy="559915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dirty="0" smtClean="0">
              <a:latin typeface="Arial"/>
              <a:cs typeface="Arial"/>
            </a:endParaRPr>
          </a:p>
          <a:p>
            <a:pPr algn="ctr"/>
            <a:r>
              <a:rPr lang="en-US" sz="2000" dirty="0" smtClean="0">
                <a:latin typeface="Arial"/>
                <a:cs typeface="Arial"/>
              </a:rPr>
              <a:t>R/M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05000" y="5410200"/>
            <a:ext cx="5105400" cy="461665"/>
          </a:xfrm>
          <a:prstGeom prst="rect">
            <a:avLst/>
          </a:prstGeom>
          <a:solidFill>
            <a:srgbClr val="FDEADA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ADD </a:t>
            </a:r>
            <a:r>
              <a:rPr lang="en-US" sz="2400" b="1" dirty="0" err="1" smtClean="0">
                <a:solidFill>
                  <a:srgbClr val="800000"/>
                </a:solidFill>
                <a:latin typeface="Arial"/>
                <a:cs typeface="Arial"/>
              </a:rPr>
              <a:t>eax</a:t>
            </a:r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, [</a:t>
            </a:r>
            <a:r>
              <a:rPr lang="en-US" sz="2400" b="1" dirty="0" err="1" smtClean="0">
                <a:solidFill>
                  <a:srgbClr val="800000"/>
                </a:solidFill>
                <a:latin typeface="Arial"/>
                <a:cs typeface="Arial"/>
              </a:rPr>
              <a:t>esi</a:t>
            </a:r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 + disp</a:t>
            </a:r>
            <a:r>
              <a:rPr lang="en-US" sz="2400" b="1" baseline="-25000" dirty="0" smtClean="0">
                <a:solidFill>
                  <a:srgbClr val="800000"/>
                </a:solidFill>
                <a:latin typeface="Arial"/>
                <a:cs typeface="Arial"/>
              </a:rPr>
              <a:t>8</a:t>
            </a:r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] =  03, 46, xx</a:t>
            </a:r>
            <a:endParaRPr lang="en-US" sz="2400" b="1" i="1" dirty="0" smtClean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19800" y="1295400"/>
            <a:ext cx="2362200" cy="1015663"/>
          </a:xfrm>
          <a:prstGeom prst="rect">
            <a:avLst/>
          </a:prstGeom>
          <a:solidFill>
            <a:srgbClr val="C6D9F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110 </a:t>
            </a:r>
            <a:r>
              <a:rPr lang="en-US" sz="2000" dirty="0" smtClean="0">
                <a:latin typeface="Arial"/>
                <a:cs typeface="Arial"/>
              </a:rPr>
              <a:t>indicates the use of </a:t>
            </a:r>
            <a:r>
              <a:rPr lang="en-US" sz="2000" b="1" dirty="0" smtClean="0">
                <a:latin typeface="Arial"/>
                <a:cs typeface="Arial"/>
              </a:rPr>
              <a:t>[ESI] </a:t>
            </a:r>
            <a:r>
              <a:rPr lang="en-US" sz="2000" dirty="0" smtClean="0">
                <a:latin typeface="Arial"/>
                <a:cs typeface="Arial"/>
              </a:rPr>
              <a:t>addressing mode.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620000" y="2895600"/>
            <a:ext cx="1295400" cy="396000"/>
          </a:xfrm>
          <a:prstGeom prst="rec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Arial"/>
                <a:cs typeface="Arial"/>
              </a:rPr>
              <a:t>DISP</a:t>
            </a:r>
            <a:r>
              <a:rPr lang="en-US" sz="2000" b="1" baseline="-25000" dirty="0" smtClean="0">
                <a:solidFill>
                  <a:srgbClr val="000000"/>
                </a:solidFill>
                <a:latin typeface="Arial"/>
                <a:cs typeface="Arial"/>
              </a:rPr>
              <a:t>8</a:t>
            </a:r>
            <a:endParaRPr lang="en-US" sz="2000" b="1" baseline="-25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34200" y="3505200"/>
            <a:ext cx="2057400" cy="1631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8-bit displacement follows the MOD-REG-R/M byte.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091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6096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Encoding </a:t>
            </a:r>
            <a:r>
              <a:rPr lang="en-US" i="1" dirty="0">
                <a:solidFill>
                  <a:srgbClr val="0000FF"/>
                </a:solidFill>
              </a:rPr>
              <a:t>ADD</a:t>
            </a:r>
            <a:r>
              <a:rPr lang="en-US" i="1" dirty="0"/>
              <a:t> </a:t>
            </a:r>
            <a:r>
              <a:rPr lang="fr-FR" dirty="0" smtClean="0"/>
              <a:t>EBX, [EBP + disp</a:t>
            </a:r>
            <a:r>
              <a:rPr lang="fr-FR" baseline="-25000" dirty="0" smtClean="0"/>
              <a:t>32</a:t>
            </a:r>
            <a:r>
              <a:rPr lang="fr-FR" dirty="0" smtClean="0"/>
              <a:t>] </a:t>
            </a:r>
            <a:r>
              <a:rPr lang="fr-FR" dirty="0"/>
              <a:t>Instruction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4800" y="3272135"/>
            <a:ext cx="2362200" cy="67710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000000</a:t>
            </a:r>
            <a:r>
              <a:rPr lang="en-US" sz="2000" b="1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Indicates the ADD Instruction.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8200" y="4038600"/>
            <a:ext cx="2743200" cy="1015663"/>
          </a:xfrm>
          <a:prstGeom prst="rect">
            <a:avLst/>
          </a:prstGeom>
          <a:solidFill>
            <a:srgbClr val="FDEADA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One </a:t>
            </a:r>
            <a:r>
              <a:rPr lang="en-US" sz="2000" dirty="0" smtClean="0">
                <a:latin typeface="Arial"/>
                <a:cs typeface="Arial"/>
              </a:rPr>
              <a:t>indicates that we are adding the </a:t>
            </a:r>
            <a:r>
              <a:rPr lang="en-US" sz="2000" b="1" dirty="0" smtClean="0">
                <a:latin typeface="Arial"/>
                <a:cs typeface="Arial"/>
              </a:rPr>
              <a:t>R/M</a:t>
            </a:r>
            <a:r>
              <a:rPr lang="en-US" sz="2000" dirty="0" smtClean="0">
                <a:latin typeface="Arial"/>
                <a:cs typeface="Arial"/>
              </a:rPr>
              <a:t> field to the </a:t>
            </a:r>
            <a:r>
              <a:rPr lang="en-US" sz="2000" b="1" dirty="0" smtClean="0">
                <a:latin typeface="Arial"/>
                <a:cs typeface="Arial"/>
              </a:rPr>
              <a:t>REG </a:t>
            </a:r>
            <a:r>
              <a:rPr lang="en-US" sz="2000" dirty="0" smtClean="0">
                <a:latin typeface="Arial"/>
                <a:cs typeface="Arial"/>
              </a:rPr>
              <a:t>field.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81400" y="1270337"/>
            <a:ext cx="2362200" cy="1015663"/>
          </a:xfrm>
          <a:prstGeom prst="rect">
            <a:avLst/>
          </a:prstGeom>
          <a:solidFill>
            <a:srgbClr val="C6D9F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MOD=10 </a:t>
            </a:r>
            <a:r>
              <a:rPr lang="en-US" sz="2000" dirty="0" smtClean="0">
                <a:latin typeface="Arial"/>
                <a:cs typeface="Arial"/>
              </a:rPr>
              <a:t>indicates the use of a 32-bit displacement.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57600" y="3810000"/>
            <a:ext cx="3200400" cy="1323439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This field along with the </a:t>
            </a:r>
            <a:r>
              <a:rPr lang="en-US" sz="2000" b="1" dirty="0" smtClean="0">
                <a:latin typeface="Arial"/>
                <a:cs typeface="Arial"/>
              </a:rPr>
              <a:t>d </a:t>
            </a:r>
            <a:r>
              <a:rPr lang="en-US" sz="2000" dirty="0" smtClean="0">
                <a:latin typeface="Arial"/>
                <a:cs typeface="Arial"/>
              </a:rPr>
              <a:t>bit in the </a:t>
            </a:r>
            <a:r>
              <a:rPr lang="en-US" sz="2000" dirty="0" err="1" smtClean="0">
                <a:latin typeface="Arial"/>
                <a:cs typeface="Arial"/>
              </a:rPr>
              <a:t>opcode</a:t>
            </a:r>
            <a:r>
              <a:rPr lang="en-US" sz="2000" dirty="0" smtClean="0">
                <a:latin typeface="Arial"/>
                <a:cs typeface="Arial"/>
              </a:rPr>
              <a:t>, indicates that the destination filed is the</a:t>
            </a:r>
            <a:r>
              <a:rPr lang="en-US" sz="2000" b="1" dirty="0" smtClean="0">
                <a:latin typeface="Arial"/>
                <a:cs typeface="Arial"/>
              </a:rPr>
              <a:t> EBX </a:t>
            </a:r>
            <a:r>
              <a:rPr lang="en-US" sz="2000" dirty="0" smtClean="0">
                <a:latin typeface="Arial"/>
                <a:cs typeface="Arial"/>
              </a:rPr>
              <a:t>register.</a:t>
            </a:r>
            <a:endParaRPr lang="en-US" dirty="0">
              <a:latin typeface="Arial"/>
              <a:cs typeface="Arial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28600" y="2876017"/>
            <a:ext cx="3356227" cy="396118"/>
            <a:chOff x="2666400" y="2118482"/>
            <a:chExt cx="3356227" cy="396118"/>
          </a:xfrm>
        </p:grpSpPr>
        <p:sp>
          <p:nvSpPr>
            <p:cNvPr id="43" name="Rectangle 42"/>
            <p:cNvSpPr/>
            <p:nvPr/>
          </p:nvSpPr>
          <p:spPr>
            <a:xfrm>
              <a:off x="3505200" y="2118600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28646" y="2118600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49136" y="2118600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61182" y="2118600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181694" y="2118600"/>
              <a:ext cx="417600" cy="39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605027" y="2118600"/>
              <a:ext cx="417600" cy="396000"/>
            </a:xfrm>
            <a:prstGeom prst="rect">
              <a:avLst/>
            </a:prstGeom>
            <a:solidFill>
              <a:srgbClr val="CCFFCC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087600" y="2118482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666400" y="2118600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805152" y="3303115"/>
            <a:ext cx="242848" cy="731020"/>
          </a:xfrm>
          <a:prstGeom prst="rect">
            <a:avLst/>
          </a:prstGeom>
          <a:solidFill>
            <a:srgbClr val="FDEADA"/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d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7200" y="1371600"/>
            <a:ext cx="3048000" cy="1015663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One </a:t>
            </a:r>
            <a:r>
              <a:rPr lang="en-US" sz="2000" dirty="0" smtClean="0">
                <a:latin typeface="Arial"/>
                <a:cs typeface="Arial"/>
              </a:rPr>
              <a:t>indicates that we are adding 32-Bit values together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00400" y="2281535"/>
            <a:ext cx="319048" cy="564380"/>
          </a:xfrm>
          <a:prstGeom prst="rect">
            <a:avLst/>
          </a:prstGeom>
          <a:solidFill>
            <a:srgbClr val="CCFFCC"/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2000" b="1" dirty="0" smtClean="0">
              <a:latin typeface="Arial"/>
              <a:cs typeface="Arial"/>
            </a:endParaRPr>
          </a:p>
          <a:p>
            <a:pPr algn="ctr"/>
            <a:r>
              <a:rPr lang="en-US" sz="2000" b="1" dirty="0" smtClean="0">
                <a:latin typeface="Arial"/>
                <a:cs typeface="Arial"/>
              </a:rPr>
              <a:t>s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86200" y="2876135"/>
            <a:ext cx="840933" cy="396000"/>
            <a:chOff x="4038600" y="3033000"/>
            <a:chExt cx="840933" cy="3960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4" name="Rectangle 53"/>
            <p:cNvSpPr/>
            <p:nvPr/>
          </p:nvSpPr>
          <p:spPr>
            <a:xfrm>
              <a:off x="4038600" y="3033000"/>
              <a:ext cx="417600" cy="3960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61933" y="3033000"/>
              <a:ext cx="417600" cy="3960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932664" y="2281535"/>
            <a:ext cx="685800" cy="56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600" b="1" dirty="0" smtClean="0">
              <a:latin typeface="Arial"/>
              <a:cs typeface="Arial"/>
            </a:endParaRPr>
          </a:p>
          <a:p>
            <a:pPr algn="ctr"/>
            <a:r>
              <a:rPr lang="en-US" sz="2000" dirty="0" smtClean="0">
                <a:latin typeface="Arial"/>
                <a:cs typeface="Arial"/>
              </a:rPr>
              <a:t>MOD</a:t>
            </a:r>
            <a:endParaRPr lang="en-US" dirty="0">
              <a:latin typeface="Arial"/>
              <a:cs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800600" y="2891135"/>
            <a:ext cx="1261445" cy="396000"/>
            <a:chOff x="5291755" y="3048000"/>
            <a:chExt cx="1261445" cy="396000"/>
          </a:xfrm>
          <a:solidFill>
            <a:srgbClr val="FF6600"/>
          </a:solidFill>
        </p:grpSpPr>
        <p:sp>
          <p:nvSpPr>
            <p:cNvPr id="57" name="Rectangle 56"/>
            <p:cNvSpPr/>
            <p:nvPr/>
          </p:nvSpPr>
          <p:spPr>
            <a:xfrm>
              <a:off x="5291755" y="3048000"/>
              <a:ext cx="417600" cy="3960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12267" y="3048000"/>
              <a:ext cx="417600" cy="3960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35600" y="3048000"/>
              <a:ext cx="417600" cy="3960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994005" y="3317355"/>
            <a:ext cx="838200" cy="564380"/>
          </a:xfrm>
          <a:prstGeom prst="rect">
            <a:avLst/>
          </a:prstGeom>
          <a:solidFill>
            <a:srgbClr val="FF6600"/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REG</a:t>
            </a:r>
            <a:endParaRPr lang="en-US" dirty="0">
              <a:latin typeface="Arial"/>
              <a:cs typeface="Arial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6248400" y="2891135"/>
            <a:ext cx="1261445" cy="396000"/>
            <a:chOff x="5291755" y="3048000"/>
            <a:chExt cx="1261445" cy="3960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62" name="Rectangle 61"/>
            <p:cNvSpPr/>
            <p:nvPr/>
          </p:nvSpPr>
          <p:spPr>
            <a:xfrm>
              <a:off x="5291755" y="3048000"/>
              <a:ext cx="417600" cy="3960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712267" y="3048000"/>
              <a:ext cx="417600" cy="3960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135600" y="3048000"/>
              <a:ext cx="417600" cy="3960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6477000" y="2301490"/>
            <a:ext cx="685800" cy="559915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dirty="0" smtClean="0">
              <a:latin typeface="Arial"/>
              <a:cs typeface="Arial"/>
            </a:endParaRPr>
          </a:p>
          <a:p>
            <a:pPr algn="ctr"/>
            <a:r>
              <a:rPr lang="en-US" sz="2000" dirty="0" smtClean="0">
                <a:latin typeface="Arial"/>
                <a:cs typeface="Arial"/>
              </a:rPr>
              <a:t>R/M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71600" y="5410200"/>
            <a:ext cx="6858000" cy="461665"/>
          </a:xfrm>
          <a:prstGeom prst="rect">
            <a:avLst/>
          </a:prstGeom>
          <a:solidFill>
            <a:srgbClr val="FDEADA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ADD </a:t>
            </a:r>
            <a:r>
              <a:rPr lang="en-US" sz="2400" b="1" dirty="0" err="1" smtClean="0">
                <a:solidFill>
                  <a:srgbClr val="800000"/>
                </a:solidFill>
                <a:latin typeface="Arial"/>
                <a:cs typeface="Arial"/>
              </a:rPr>
              <a:t>ebx</a:t>
            </a:r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, [</a:t>
            </a:r>
            <a:r>
              <a:rPr lang="en-US" sz="2400" b="1" dirty="0" err="1" smtClean="0">
                <a:solidFill>
                  <a:srgbClr val="800000"/>
                </a:solidFill>
                <a:latin typeface="Arial"/>
                <a:cs typeface="Arial"/>
              </a:rPr>
              <a:t>ebp</a:t>
            </a:r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 + disp</a:t>
            </a:r>
            <a:r>
              <a:rPr lang="en-US" sz="2400" b="1" baseline="-25000" dirty="0" smtClean="0">
                <a:solidFill>
                  <a:srgbClr val="800000"/>
                </a:solidFill>
                <a:latin typeface="Arial"/>
                <a:cs typeface="Arial"/>
              </a:rPr>
              <a:t>32</a:t>
            </a:r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] =  03, 9D, </a:t>
            </a:r>
            <a:r>
              <a:rPr lang="en-US" sz="2400" b="1" dirty="0" err="1" smtClean="0">
                <a:solidFill>
                  <a:srgbClr val="800000"/>
                </a:solidFill>
                <a:latin typeface="Arial"/>
                <a:cs typeface="Arial"/>
              </a:rPr>
              <a:t>ww,xx,yy,zz</a:t>
            </a:r>
            <a:endParaRPr lang="en-US" sz="2400" b="1" i="1" dirty="0" smtClean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19800" y="1295400"/>
            <a:ext cx="2362200" cy="990600"/>
          </a:xfrm>
          <a:prstGeom prst="rect">
            <a:avLst/>
          </a:prstGeom>
          <a:solidFill>
            <a:srgbClr val="C6D9F1"/>
          </a:solidFill>
        </p:spPr>
        <p:txBody>
          <a:bodyPr wrap="square" rtlCol="0">
            <a:no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R/M=101 </a:t>
            </a:r>
            <a:r>
              <a:rPr lang="en-US" sz="2000" dirty="0" smtClean="0">
                <a:latin typeface="Arial"/>
                <a:cs typeface="Arial"/>
              </a:rPr>
              <a:t>indicates the use of </a:t>
            </a:r>
            <a:r>
              <a:rPr lang="en-US" sz="2000" b="1" dirty="0" smtClean="0">
                <a:latin typeface="Arial"/>
                <a:cs typeface="Arial"/>
              </a:rPr>
              <a:t>[EBP].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620000" y="2895600"/>
            <a:ext cx="1295400" cy="396000"/>
          </a:xfrm>
          <a:prstGeom prst="rec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Arial"/>
                <a:cs typeface="Arial"/>
              </a:rPr>
              <a:t>DISP</a:t>
            </a:r>
            <a:r>
              <a:rPr lang="en-US" sz="2000" b="1" baseline="-25000" dirty="0" smtClean="0">
                <a:solidFill>
                  <a:srgbClr val="000000"/>
                </a:solidFill>
                <a:latin typeface="Arial"/>
                <a:cs typeface="Arial"/>
              </a:rPr>
              <a:t>32</a:t>
            </a:r>
            <a:endParaRPr lang="en-US" sz="2000" b="1" baseline="-25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34200" y="3505200"/>
            <a:ext cx="2057400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32-bit displacement follows the instruction.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04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Scale Index Mode?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000"/>
              </a:spcBef>
            </a:pPr>
            <a:r>
              <a:rPr lang="en-US" sz="2800" dirty="0"/>
              <a:t>Mainly used to work with arrays </a:t>
            </a:r>
          </a:p>
          <a:p>
            <a:pPr lvl="2">
              <a:spcBef>
                <a:spcPts val="2000"/>
              </a:spcBef>
            </a:pPr>
            <a:r>
              <a:rPr lang="en-US" sz="2000" dirty="0"/>
              <a:t>for example, base could hold the location of an array and index the offset of an element </a:t>
            </a:r>
          </a:p>
          <a:p>
            <a:pPr lvl="2">
              <a:spcBef>
                <a:spcPts val="2000"/>
              </a:spcBef>
            </a:pPr>
            <a:r>
              <a:rPr lang="en-US" sz="2000" dirty="0"/>
              <a:t>or, the displacement field is the name of the array and the index is the offset of an element </a:t>
            </a:r>
          </a:p>
          <a:p>
            <a:pPr lvl="1">
              <a:spcBef>
                <a:spcPts val="2000"/>
              </a:spcBef>
            </a:pPr>
            <a:r>
              <a:rPr lang="en-US" sz="2400" dirty="0" smtClean="0"/>
              <a:t>multiply </a:t>
            </a:r>
            <a:r>
              <a:rPr lang="en-US" sz="2400" dirty="0"/>
              <a:t>the index register by a scaling factor of 1, 2, 4 or 8 times to adjust for the size of operands of different types </a:t>
            </a:r>
          </a:p>
          <a:p>
            <a:pPr lvl="2">
              <a:spcBef>
                <a:spcPts val="2000"/>
              </a:spcBef>
            </a:pPr>
            <a:r>
              <a:rPr lang="en-US" sz="2000" dirty="0" smtClean="0"/>
              <a:t>an </a:t>
            </a:r>
            <a:r>
              <a:rPr lang="en-US" sz="2000" dirty="0"/>
              <a:t>array of WORD requires a factor of </a:t>
            </a:r>
            <a:r>
              <a:rPr lang="en-US" sz="2000" dirty="0" smtClean="0"/>
              <a:t>2</a:t>
            </a:r>
          </a:p>
          <a:p>
            <a:pPr lvl="2">
              <a:spcBef>
                <a:spcPts val="2000"/>
              </a:spcBef>
            </a:pPr>
            <a:r>
              <a:rPr lang="en-US" sz="2000" dirty="0" smtClean="0"/>
              <a:t>an </a:t>
            </a:r>
            <a:r>
              <a:rPr lang="en-US" sz="2000" dirty="0"/>
              <a:t>array of DWORD requires a factor of 4 </a:t>
            </a:r>
          </a:p>
        </p:txBody>
      </p:sp>
    </p:spTree>
    <p:extLst>
      <p:ext uri="{BB962C8B-B14F-4D97-AF65-F5344CB8AC3E}">
        <p14:creationId xmlns="" xmlns:p14="http://schemas.microsoft.com/office/powerpoint/2010/main" val="366656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</a:t>
            </a:r>
            <a:r>
              <a:rPr lang="en-US" dirty="0"/>
              <a:t>Index </a:t>
            </a:r>
            <a:r>
              <a:rPr lang="en-US" dirty="0" smtClean="0"/>
              <a:t>Addressing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000"/>
              </a:spcBef>
            </a:pPr>
            <a:r>
              <a:rPr lang="en-US" sz="2800" dirty="0"/>
              <a:t>Can use a </a:t>
            </a:r>
            <a:r>
              <a:rPr lang="en-US" sz="2800" b="1" i="1" dirty="0">
                <a:solidFill>
                  <a:srgbClr val="800000"/>
                </a:solidFill>
              </a:rPr>
              <a:t>displacement</a:t>
            </a:r>
            <a:r>
              <a:rPr lang="en-US" sz="2800" dirty="0"/>
              <a:t> (variable name) with </a:t>
            </a:r>
            <a:r>
              <a:rPr lang="en-US" sz="2800" b="1" i="1" dirty="0">
                <a:solidFill>
                  <a:srgbClr val="0000FF"/>
                </a:solidFill>
              </a:rPr>
              <a:t>index</a:t>
            </a:r>
            <a:r>
              <a:rPr lang="en-US" sz="2800" dirty="0"/>
              <a:t> (offset) and </a:t>
            </a:r>
            <a:r>
              <a:rPr lang="en-US" sz="2800" b="1" i="1" dirty="0">
                <a:solidFill>
                  <a:srgbClr val="008000"/>
                </a:solidFill>
              </a:rPr>
              <a:t>scaling factor </a:t>
            </a:r>
            <a:r>
              <a:rPr lang="en-US" sz="2800" dirty="0"/>
              <a:t>(n) </a:t>
            </a:r>
            <a:endParaRPr lang="en-US" sz="2800" dirty="0" smtClean="0"/>
          </a:p>
          <a:p>
            <a:pPr lvl="1">
              <a:spcBef>
                <a:spcPts val="2000"/>
              </a:spcBef>
            </a:pP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displacement</a:t>
            </a:r>
            <a:r>
              <a:rPr lang="en-US" b="1" dirty="0">
                <a:latin typeface="Courier New"/>
                <a:cs typeface="Courier New"/>
              </a:rPr>
              <a:t>[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index</a:t>
            </a:r>
            <a:r>
              <a:rPr lang="en-US" b="1" dirty="0">
                <a:latin typeface="Courier New"/>
                <a:cs typeface="Courier New"/>
              </a:rPr>
              <a:t>*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n</a:t>
            </a:r>
            <a:r>
              <a:rPr lang="en-US" b="1" dirty="0" smtClean="0">
                <a:latin typeface="Courier New"/>
                <a:cs typeface="Courier New"/>
              </a:rPr>
              <a:t>]</a:t>
            </a:r>
            <a:endParaRPr lang="en-US" b="1" dirty="0">
              <a:latin typeface="Courier New"/>
              <a:cs typeface="Courier New"/>
            </a:endParaRPr>
          </a:p>
          <a:p>
            <a:pPr>
              <a:spcBef>
                <a:spcPts val="2000"/>
              </a:spcBef>
            </a:pPr>
            <a:r>
              <a:rPr lang="en-US" sz="2800" dirty="0" smtClean="0"/>
              <a:t>or</a:t>
            </a:r>
            <a:r>
              <a:rPr lang="en-US" sz="2800" dirty="0"/>
              <a:t>, a </a:t>
            </a:r>
            <a:r>
              <a:rPr lang="en-US" sz="2800" b="1" i="1" dirty="0">
                <a:solidFill>
                  <a:schemeClr val="accent5">
                    <a:lumMod val="75000"/>
                  </a:schemeClr>
                </a:solidFill>
              </a:rPr>
              <a:t>base</a:t>
            </a:r>
            <a:r>
              <a:rPr lang="en-US" sz="2800" dirty="0"/>
              <a:t> register (pointer to a variable) with </a:t>
            </a:r>
            <a:r>
              <a:rPr lang="en-US" sz="2800" dirty="0" smtClean="0"/>
              <a:t>an </a:t>
            </a:r>
            <a:r>
              <a:rPr lang="en-US" sz="2800" b="1" i="1" dirty="0">
                <a:solidFill>
                  <a:srgbClr val="0000FF"/>
                </a:solidFill>
              </a:rPr>
              <a:t>index</a:t>
            </a:r>
            <a:r>
              <a:rPr lang="en-US" sz="2800" dirty="0"/>
              <a:t> (offset) and a scaling factor (n) </a:t>
            </a:r>
            <a:endParaRPr lang="en-US" sz="2800" dirty="0" smtClean="0"/>
          </a:p>
          <a:p>
            <a:pPr lvl="1">
              <a:spcBef>
                <a:spcPts val="2000"/>
              </a:spcBef>
            </a:pPr>
            <a:r>
              <a:rPr lang="en-US" b="1" dirty="0" smtClean="0">
                <a:latin typeface="Courier New"/>
                <a:cs typeface="Courier New"/>
              </a:rPr>
              <a:t>[</a:t>
            </a:r>
            <a:r>
              <a:rPr lang="en-US" b="1" dirty="0">
                <a:solidFill>
                  <a:srgbClr val="31859C"/>
                </a:solidFill>
                <a:latin typeface="Courier New"/>
                <a:cs typeface="Courier New"/>
              </a:rPr>
              <a:t>base</a:t>
            </a:r>
            <a:r>
              <a:rPr lang="en-US" b="1" dirty="0">
                <a:latin typeface="Courier New"/>
                <a:cs typeface="Courier New"/>
              </a:rPr>
              <a:t>][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index</a:t>
            </a:r>
            <a:r>
              <a:rPr lang="en-US" b="1" dirty="0">
                <a:latin typeface="Courier New"/>
                <a:cs typeface="Courier New"/>
              </a:rPr>
              <a:t>*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n</a:t>
            </a:r>
            <a:r>
              <a:rPr lang="en-US" b="1" dirty="0">
                <a:latin typeface="Courier New"/>
                <a:cs typeface="Courier New"/>
              </a:rPr>
              <a:t>] </a:t>
            </a:r>
          </a:p>
          <a:p>
            <a:pPr>
              <a:spcBef>
                <a:spcPts val="2000"/>
              </a:spcBef>
            </a:pPr>
            <a:r>
              <a:rPr lang="en-US" sz="2800" dirty="0" smtClean="0"/>
              <a:t>or</a:t>
            </a:r>
            <a:r>
              <a:rPr lang="en-US" sz="2800" dirty="0"/>
              <a:t>, all of the above </a:t>
            </a:r>
          </a:p>
          <a:p>
            <a:pPr lvl="1">
              <a:spcBef>
                <a:spcPts val="2000"/>
              </a:spcBef>
            </a:pP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displacement</a:t>
            </a:r>
            <a:r>
              <a:rPr lang="en-US" b="1" dirty="0">
                <a:latin typeface="Courier New"/>
                <a:cs typeface="Courier New"/>
              </a:rPr>
              <a:t>[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base</a:t>
            </a:r>
            <a:r>
              <a:rPr lang="en-US" b="1" dirty="0">
                <a:latin typeface="Courier New"/>
                <a:cs typeface="Courier New"/>
              </a:rPr>
              <a:t>][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index</a:t>
            </a:r>
            <a:r>
              <a:rPr lang="en-US" b="1" dirty="0">
                <a:latin typeface="Courier New"/>
                <a:cs typeface="Courier New"/>
              </a:rPr>
              <a:t>*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n</a:t>
            </a:r>
            <a:r>
              <a:rPr lang="en-US" b="1" dirty="0">
                <a:latin typeface="Courier New"/>
                <a:cs typeface="Courier New"/>
              </a:rPr>
              <a:t>] </a:t>
            </a:r>
          </a:p>
        </p:txBody>
      </p:sp>
    </p:spTree>
    <p:extLst>
      <p:ext uri="{BB962C8B-B14F-4D97-AF65-F5344CB8AC3E}">
        <p14:creationId xmlns="" xmlns:p14="http://schemas.microsoft.com/office/powerpoint/2010/main" val="248940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Address </a:t>
            </a:r>
            <a:r>
              <a:rPr lang="en-US" dirty="0" smtClean="0"/>
              <a:t>Calculation</a:t>
            </a:r>
            <a:endParaRPr lang="en-US" dirty="0"/>
          </a:p>
        </p:txBody>
      </p:sp>
      <p:pic>
        <p:nvPicPr>
          <p:cNvPr id="7" name="Picture 6" descr="Screen Shot 2012-11-20 at 9.37.56 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4000" cy="497673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5800" y="6248400"/>
            <a:ext cx="780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Effective Address = Base + (Index*Scale) + Displacement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7241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6096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Encoding </a:t>
            </a:r>
            <a:r>
              <a:rPr lang="en-US" i="1" dirty="0">
                <a:solidFill>
                  <a:srgbClr val="0000FF"/>
                </a:solidFill>
              </a:rPr>
              <a:t>ADD</a:t>
            </a:r>
            <a:r>
              <a:rPr lang="en-US" i="1" dirty="0"/>
              <a:t> </a:t>
            </a:r>
            <a:r>
              <a:rPr lang="fr-FR" dirty="0" smtClean="0"/>
              <a:t>EBP, [disp</a:t>
            </a:r>
            <a:r>
              <a:rPr lang="fr-FR" baseline="-25000" dirty="0" smtClean="0"/>
              <a:t>32</a:t>
            </a:r>
            <a:r>
              <a:rPr lang="fr-FR" dirty="0" smtClean="0"/>
              <a:t> + EAX*1] </a:t>
            </a:r>
            <a:r>
              <a:rPr lang="fr-FR" dirty="0"/>
              <a:t>Instruction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4800" y="3272135"/>
            <a:ext cx="2362200" cy="67710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000000</a:t>
            </a:r>
            <a:r>
              <a:rPr lang="en-US" sz="2000" b="1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Indicates the ADD Instruction.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8200" y="4038600"/>
            <a:ext cx="2743200" cy="1015663"/>
          </a:xfrm>
          <a:prstGeom prst="rect">
            <a:avLst/>
          </a:prstGeom>
          <a:solidFill>
            <a:srgbClr val="FDEADA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One </a:t>
            </a:r>
            <a:r>
              <a:rPr lang="en-US" sz="2000" dirty="0" smtClean="0">
                <a:latin typeface="Arial"/>
                <a:cs typeface="Arial"/>
              </a:rPr>
              <a:t>indicates that we are adding the </a:t>
            </a:r>
            <a:r>
              <a:rPr lang="en-US" sz="2000" b="1" dirty="0" smtClean="0">
                <a:latin typeface="Arial"/>
                <a:cs typeface="Arial"/>
              </a:rPr>
              <a:t>R/M</a:t>
            </a:r>
            <a:r>
              <a:rPr lang="en-US" sz="2000" dirty="0" smtClean="0">
                <a:latin typeface="Arial"/>
                <a:cs typeface="Arial"/>
              </a:rPr>
              <a:t> field to the </a:t>
            </a:r>
            <a:r>
              <a:rPr lang="en-US" sz="2000" b="1" dirty="0" smtClean="0">
                <a:latin typeface="Arial"/>
                <a:cs typeface="Arial"/>
              </a:rPr>
              <a:t>REG </a:t>
            </a:r>
            <a:r>
              <a:rPr lang="en-US" sz="2000" dirty="0" smtClean="0">
                <a:latin typeface="Arial"/>
                <a:cs typeface="Arial"/>
              </a:rPr>
              <a:t>field.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81400" y="1371600"/>
            <a:ext cx="2362200" cy="923330"/>
          </a:xfrm>
          <a:prstGeom prst="rect">
            <a:avLst/>
          </a:prstGeom>
          <a:solidFill>
            <a:srgbClr val="C6D9F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MOD=00 &amp; R/M=100 </a:t>
            </a:r>
            <a:r>
              <a:rPr lang="en-US" dirty="0" smtClean="0">
                <a:latin typeface="Arial"/>
                <a:cs typeface="Arial"/>
              </a:rPr>
              <a:t>means </a:t>
            </a:r>
            <a:r>
              <a:rPr lang="en-US" i="1" dirty="0" smtClean="0">
                <a:latin typeface="Arial"/>
                <a:cs typeface="Arial"/>
              </a:rPr>
              <a:t>disp</a:t>
            </a:r>
            <a:r>
              <a:rPr lang="en-US" i="1" baseline="-25000" dirty="0" smtClean="0">
                <a:latin typeface="Arial"/>
                <a:cs typeface="Arial"/>
              </a:rPr>
              <a:t>32</a:t>
            </a:r>
            <a:r>
              <a:rPr lang="en-US" i="1" dirty="0" smtClean="0">
                <a:latin typeface="Arial"/>
                <a:cs typeface="Arial"/>
              </a:rPr>
              <a:t>+reg*1 </a:t>
            </a:r>
            <a:r>
              <a:rPr lang="en-US" dirty="0" smtClean="0">
                <a:latin typeface="Arial"/>
                <a:cs typeface="Arial"/>
              </a:rPr>
              <a:t>mode</a:t>
            </a:r>
            <a:endParaRPr lang="en-US" sz="1600" i="1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81400" y="3810000"/>
            <a:ext cx="1752600" cy="707886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EBP </a:t>
            </a:r>
            <a:r>
              <a:rPr lang="en-US" sz="2000" dirty="0" smtClean="0">
                <a:latin typeface="Arial"/>
                <a:cs typeface="Arial"/>
              </a:rPr>
              <a:t>is </a:t>
            </a:r>
            <a:r>
              <a:rPr lang="en-US" sz="2000" dirty="0" err="1" smtClean="0">
                <a:latin typeface="Arial"/>
                <a:cs typeface="Arial"/>
              </a:rPr>
              <a:t>dest</a:t>
            </a:r>
            <a:r>
              <a:rPr lang="en-US" sz="2000" dirty="0" smtClean="0">
                <a:latin typeface="Arial"/>
                <a:cs typeface="Arial"/>
              </a:rPr>
              <a:t>. register.</a:t>
            </a:r>
            <a:endParaRPr lang="en-US" dirty="0">
              <a:latin typeface="Arial"/>
              <a:cs typeface="Arial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28600" y="2876017"/>
            <a:ext cx="3356227" cy="396118"/>
            <a:chOff x="2666400" y="2118482"/>
            <a:chExt cx="3356227" cy="396118"/>
          </a:xfrm>
        </p:grpSpPr>
        <p:sp>
          <p:nvSpPr>
            <p:cNvPr id="43" name="Rectangle 42"/>
            <p:cNvSpPr/>
            <p:nvPr/>
          </p:nvSpPr>
          <p:spPr>
            <a:xfrm>
              <a:off x="3505200" y="2118600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28646" y="2118600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49136" y="2118600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61182" y="2118600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181694" y="2118600"/>
              <a:ext cx="417600" cy="39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605027" y="2118600"/>
              <a:ext cx="417600" cy="396000"/>
            </a:xfrm>
            <a:prstGeom prst="rect">
              <a:avLst/>
            </a:prstGeom>
            <a:solidFill>
              <a:srgbClr val="CCFFCC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087600" y="2118482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666400" y="2118600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805152" y="3303115"/>
            <a:ext cx="242848" cy="731020"/>
          </a:xfrm>
          <a:prstGeom prst="rect">
            <a:avLst/>
          </a:prstGeom>
          <a:solidFill>
            <a:srgbClr val="FDEADA"/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d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7200" y="1371600"/>
            <a:ext cx="3048000" cy="1015663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One </a:t>
            </a:r>
            <a:r>
              <a:rPr lang="en-US" sz="2000" dirty="0" smtClean="0">
                <a:latin typeface="Arial"/>
                <a:cs typeface="Arial"/>
              </a:rPr>
              <a:t>indicates that we are adding 32-Bit values together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00400" y="2281535"/>
            <a:ext cx="319048" cy="564380"/>
          </a:xfrm>
          <a:prstGeom prst="rect">
            <a:avLst/>
          </a:prstGeom>
          <a:solidFill>
            <a:srgbClr val="CCFFCC"/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2000" b="1" dirty="0" smtClean="0">
              <a:latin typeface="Arial"/>
              <a:cs typeface="Arial"/>
            </a:endParaRPr>
          </a:p>
          <a:p>
            <a:pPr algn="ctr"/>
            <a:r>
              <a:rPr lang="en-US" sz="2000" b="1" dirty="0" smtClean="0">
                <a:latin typeface="Arial"/>
                <a:cs typeface="Arial"/>
              </a:rPr>
              <a:t>s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733800" y="2876135"/>
            <a:ext cx="457200" cy="39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Arial"/>
                <a:cs typeface="Arial"/>
              </a:rPr>
              <a:t>00</a:t>
            </a:r>
            <a:endParaRPr 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704064" y="2281535"/>
            <a:ext cx="563136" cy="56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smtClean="0">
              <a:latin typeface="Arial"/>
              <a:cs typeface="Arial"/>
            </a:endParaRPr>
          </a:p>
          <a:p>
            <a:pPr algn="ctr"/>
            <a:r>
              <a:rPr lang="en-US" dirty="0" smtClean="0">
                <a:latin typeface="Arial"/>
                <a:cs typeface="Arial"/>
              </a:rPr>
              <a:t>MOD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267200" y="3276600"/>
            <a:ext cx="609600" cy="564380"/>
          </a:xfrm>
          <a:prstGeom prst="rect">
            <a:avLst/>
          </a:prstGeom>
          <a:solidFill>
            <a:srgbClr val="FF6600"/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REG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53000" y="2286000"/>
            <a:ext cx="533400" cy="559915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dirty="0" smtClean="0">
              <a:latin typeface="Arial"/>
              <a:cs typeface="Arial"/>
            </a:endParaRPr>
          </a:p>
          <a:p>
            <a:pPr algn="ctr"/>
            <a:r>
              <a:rPr lang="en-US" sz="2000" dirty="0" smtClean="0">
                <a:latin typeface="Arial"/>
                <a:cs typeface="Arial"/>
              </a:rPr>
              <a:t>R/M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8600" y="5410200"/>
            <a:ext cx="8001000" cy="461665"/>
          </a:xfrm>
          <a:prstGeom prst="rect">
            <a:avLst/>
          </a:prstGeom>
          <a:solidFill>
            <a:srgbClr val="FDEADA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ADD </a:t>
            </a:r>
            <a:r>
              <a:rPr lang="en-US" sz="2400" b="1" dirty="0" err="1" smtClean="0">
                <a:solidFill>
                  <a:srgbClr val="800000"/>
                </a:solidFill>
                <a:latin typeface="Arial"/>
                <a:cs typeface="Arial"/>
              </a:rPr>
              <a:t>ebp</a:t>
            </a:r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, [disp</a:t>
            </a:r>
            <a:r>
              <a:rPr lang="en-US" sz="2400" b="1" baseline="-25000" dirty="0" smtClean="0">
                <a:solidFill>
                  <a:srgbClr val="800000"/>
                </a:solidFill>
                <a:latin typeface="Arial"/>
                <a:cs typeface="Arial"/>
              </a:rPr>
              <a:t>32</a:t>
            </a:r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 + </a:t>
            </a:r>
            <a:r>
              <a:rPr lang="en-US" sz="2400" b="1" dirty="0" err="1" smtClean="0">
                <a:solidFill>
                  <a:srgbClr val="800000"/>
                </a:solidFill>
                <a:latin typeface="Arial"/>
                <a:cs typeface="Arial"/>
              </a:rPr>
              <a:t>eax</a:t>
            </a:r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*1] =  03, 2C, 05, </a:t>
            </a:r>
            <a:r>
              <a:rPr lang="en-US" sz="2400" b="1" dirty="0" err="1" smtClean="0">
                <a:solidFill>
                  <a:srgbClr val="800000"/>
                </a:solidFill>
                <a:latin typeface="Arial"/>
                <a:cs typeface="Arial"/>
              </a:rPr>
              <a:t>ww,xx,yy,zz</a:t>
            </a:r>
            <a:endParaRPr lang="en-US" sz="2400" b="1" i="1" dirty="0" smtClean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620000" y="2895600"/>
            <a:ext cx="1295400" cy="396000"/>
          </a:xfrm>
          <a:prstGeom prst="rec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Arial"/>
                <a:cs typeface="Arial"/>
              </a:rPr>
              <a:t>DISP</a:t>
            </a:r>
            <a:r>
              <a:rPr lang="en-US" sz="2000" b="1" baseline="-25000" dirty="0" smtClean="0">
                <a:solidFill>
                  <a:srgbClr val="000000"/>
                </a:solidFill>
                <a:latin typeface="Arial"/>
                <a:cs typeface="Arial"/>
              </a:rPr>
              <a:t>32</a:t>
            </a:r>
            <a:endParaRPr lang="en-US" sz="2000" b="1" baseline="-25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267200" y="2891135"/>
            <a:ext cx="609600" cy="396000"/>
          </a:xfrm>
          <a:prstGeom prst="rect">
            <a:avLst/>
          </a:prstGeom>
          <a:solidFill>
            <a:srgbClr val="FF660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Arial"/>
                <a:cs typeface="Arial"/>
              </a:rPr>
              <a:t>101</a:t>
            </a:r>
            <a:endParaRPr 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953000" y="2880110"/>
            <a:ext cx="533400" cy="39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Arial"/>
                <a:cs typeface="Arial"/>
              </a:rPr>
              <a:t>100</a:t>
            </a:r>
            <a:endParaRPr 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715000" y="2880110"/>
            <a:ext cx="457200" cy="39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Arial"/>
                <a:cs typeface="Arial"/>
              </a:rPr>
              <a:t>00</a:t>
            </a:r>
            <a:endParaRPr 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172200" y="2877610"/>
            <a:ext cx="533400" cy="39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Arial"/>
                <a:cs typeface="Arial"/>
              </a:rPr>
              <a:t>0</a:t>
            </a:r>
            <a:r>
              <a:rPr lang="en-US" sz="2000" b="1" dirty="0" smtClean="0">
                <a:solidFill>
                  <a:srgbClr val="000000"/>
                </a:solidFill>
                <a:latin typeface="Arial"/>
                <a:cs typeface="Arial"/>
              </a:rPr>
              <a:t>00</a:t>
            </a:r>
            <a:endParaRPr 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705600" y="2880600"/>
            <a:ext cx="533400" cy="396000"/>
          </a:xfrm>
          <a:prstGeom prst="rect">
            <a:avLst/>
          </a:prstGeom>
          <a:solidFill>
            <a:srgbClr val="99FFFF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Arial"/>
                <a:cs typeface="Arial"/>
              </a:rPr>
              <a:t>101</a:t>
            </a:r>
            <a:endParaRPr 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562600" y="3352800"/>
            <a:ext cx="1905000" cy="1200329"/>
          </a:xfrm>
          <a:prstGeom prst="rect">
            <a:avLst/>
          </a:prstGeom>
          <a:solidFill>
            <a:srgbClr val="C3D69B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These two fields select the EAX*1 scaled index mode.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19800" y="1371600"/>
            <a:ext cx="2362200" cy="923330"/>
          </a:xfrm>
          <a:prstGeom prst="rect">
            <a:avLst/>
          </a:prstGeom>
          <a:solidFill>
            <a:srgbClr val="99FFFF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Base=101 </a:t>
            </a:r>
            <a:r>
              <a:rPr lang="en-US" dirty="0" smtClean="0">
                <a:latin typeface="Arial"/>
                <a:cs typeface="Arial"/>
              </a:rPr>
              <a:t>means </a:t>
            </a:r>
            <a:r>
              <a:rPr lang="en-US" i="1" dirty="0" smtClean="0">
                <a:latin typeface="Arial"/>
                <a:cs typeface="Arial"/>
              </a:rPr>
              <a:t>displacement</a:t>
            </a:r>
            <a:r>
              <a:rPr lang="en-US" i="1" baseline="-25000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only addressing mode.</a:t>
            </a: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644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6096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Encoding </a:t>
            </a:r>
            <a:r>
              <a:rPr lang="en-US" i="1" dirty="0">
                <a:solidFill>
                  <a:srgbClr val="0000FF"/>
                </a:solidFill>
              </a:rPr>
              <a:t>ADD</a:t>
            </a:r>
            <a:r>
              <a:rPr lang="en-US" i="1" dirty="0"/>
              <a:t> </a:t>
            </a:r>
            <a:r>
              <a:rPr lang="fr-FR" dirty="0" smtClean="0"/>
              <a:t>ECX, [EBX + EDI*4] </a:t>
            </a:r>
            <a:r>
              <a:rPr lang="fr-FR" dirty="0"/>
              <a:t>Instruction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4800" y="3272135"/>
            <a:ext cx="2362200" cy="67710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000000</a:t>
            </a:r>
            <a:r>
              <a:rPr lang="en-US" sz="2000" b="1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Indicates the ADD Instruction.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8200" y="4038600"/>
            <a:ext cx="2743200" cy="1015663"/>
          </a:xfrm>
          <a:prstGeom prst="rect">
            <a:avLst/>
          </a:prstGeom>
          <a:solidFill>
            <a:srgbClr val="FDEADA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One </a:t>
            </a:r>
            <a:r>
              <a:rPr lang="en-US" sz="2000" dirty="0" smtClean="0">
                <a:latin typeface="Arial"/>
                <a:cs typeface="Arial"/>
              </a:rPr>
              <a:t>indicates that we are adding the </a:t>
            </a:r>
            <a:r>
              <a:rPr lang="en-US" sz="2000" b="1" dirty="0" smtClean="0">
                <a:latin typeface="Arial"/>
                <a:cs typeface="Arial"/>
              </a:rPr>
              <a:t>R/M</a:t>
            </a:r>
            <a:r>
              <a:rPr lang="en-US" sz="2000" dirty="0" smtClean="0">
                <a:latin typeface="Arial"/>
                <a:cs typeface="Arial"/>
              </a:rPr>
              <a:t> field to the </a:t>
            </a:r>
            <a:r>
              <a:rPr lang="en-US" sz="2000" b="1" dirty="0" smtClean="0">
                <a:latin typeface="Arial"/>
                <a:cs typeface="Arial"/>
              </a:rPr>
              <a:t>REG </a:t>
            </a:r>
            <a:r>
              <a:rPr lang="en-US" sz="2000" dirty="0" smtClean="0">
                <a:latin typeface="Arial"/>
                <a:cs typeface="Arial"/>
              </a:rPr>
              <a:t>field.</a:t>
            </a:r>
            <a:endParaRPr lang="en-US" dirty="0">
              <a:latin typeface="Arial"/>
              <a:cs typeface="Arial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28600" y="2876017"/>
            <a:ext cx="3356227" cy="396118"/>
            <a:chOff x="2666400" y="2118482"/>
            <a:chExt cx="3356227" cy="396118"/>
          </a:xfrm>
        </p:grpSpPr>
        <p:sp>
          <p:nvSpPr>
            <p:cNvPr id="43" name="Rectangle 42"/>
            <p:cNvSpPr/>
            <p:nvPr/>
          </p:nvSpPr>
          <p:spPr>
            <a:xfrm>
              <a:off x="3505200" y="2118600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28646" y="2118600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49136" y="2118600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61182" y="2118600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181694" y="2118600"/>
              <a:ext cx="417600" cy="39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605027" y="2118600"/>
              <a:ext cx="417600" cy="396000"/>
            </a:xfrm>
            <a:prstGeom prst="rect">
              <a:avLst/>
            </a:prstGeom>
            <a:solidFill>
              <a:srgbClr val="CCFFCC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087600" y="2118482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666400" y="2118600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805152" y="3303115"/>
            <a:ext cx="242848" cy="731020"/>
          </a:xfrm>
          <a:prstGeom prst="rect">
            <a:avLst/>
          </a:prstGeom>
          <a:solidFill>
            <a:srgbClr val="FDEADA"/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d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7200" y="1371600"/>
            <a:ext cx="3048000" cy="1015663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One </a:t>
            </a:r>
            <a:r>
              <a:rPr lang="en-US" sz="2000" dirty="0" smtClean="0">
                <a:latin typeface="Arial"/>
                <a:cs typeface="Arial"/>
              </a:rPr>
              <a:t>indicates that we are adding 32-Bit values together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00400" y="2281535"/>
            <a:ext cx="319048" cy="564380"/>
          </a:xfrm>
          <a:prstGeom prst="rect">
            <a:avLst/>
          </a:prstGeom>
          <a:solidFill>
            <a:srgbClr val="CCFFCC"/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2000" b="1" dirty="0" smtClean="0">
              <a:latin typeface="Arial"/>
              <a:cs typeface="Arial"/>
            </a:endParaRPr>
          </a:p>
          <a:p>
            <a:pPr algn="ctr"/>
            <a:r>
              <a:rPr lang="en-US" sz="2000" b="1" dirty="0" smtClean="0">
                <a:latin typeface="Arial"/>
                <a:cs typeface="Arial"/>
              </a:rPr>
              <a:t>s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733800" y="2876135"/>
            <a:ext cx="457200" cy="39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Arial"/>
                <a:cs typeface="Arial"/>
              </a:rPr>
              <a:t>00</a:t>
            </a:r>
            <a:endParaRPr 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704064" y="2281535"/>
            <a:ext cx="563136" cy="56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smtClean="0">
              <a:latin typeface="Arial"/>
              <a:cs typeface="Arial"/>
            </a:endParaRPr>
          </a:p>
          <a:p>
            <a:pPr algn="ctr"/>
            <a:r>
              <a:rPr lang="en-US" dirty="0" smtClean="0">
                <a:latin typeface="Arial"/>
                <a:cs typeface="Arial"/>
              </a:rPr>
              <a:t>MOD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267200" y="3276600"/>
            <a:ext cx="609600" cy="564380"/>
          </a:xfrm>
          <a:prstGeom prst="rect">
            <a:avLst/>
          </a:prstGeom>
          <a:solidFill>
            <a:srgbClr val="FF6600"/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REG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53000" y="2286000"/>
            <a:ext cx="533400" cy="559915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dirty="0" smtClean="0">
              <a:latin typeface="Arial"/>
              <a:cs typeface="Arial"/>
            </a:endParaRPr>
          </a:p>
          <a:p>
            <a:pPr algn="ctr"/>
            <a:r>
              <a:rPr lang="en-US" sz="2000" dirty="0" smtClean="0">
                <a:latin typeface="Arial"/>
                <a:cs typeface="Arial"/>
              </a:rPr>
              <a:t>R/M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38400" y="5410200"/>
            <a:ext cx="5791200" cy="461665"/>
          </a:xfrm>
          <a:prstGeom prst="rect">
            <a:avLst/>
          </a:prstGeom>
          <a:solidFill>
            <a:srgbClr val="FDEADA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ADD </a:t>
            </a:r>
            <a:r>
              <a:rPr lang="en-US" sz="2400" b="1" dirty="0" err="1" smtClean="0">
                <a:solidFill>
                  <a:srgbClr val="800000"/>
                </a:solidFill>
                <a:latin typeface="Arial"/>
                <a:cs typeface="Arial"/>
              </a:rPr>
              <a:t>ecx</a:t>
            </a:r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, [</a:t>
            </a:r>
            <a:r>
              <a:rPr lang="en-US" sz="2400" b="1" dirty="0" err="1" smtClean="0">
                <a:solidFill>
                  <a:srgbClr val="800000"/>
                </a:solidFill>
                <a:latin typeface="Arial"/>
                <a:cs typeface="Arial"/>
              </a:rPr>
              <a:t>ebx</a:t>
            </a:r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 + </a:t>
            </a:r>
            <a:r>
              <a:rPr lang="en-US" sz="2400" b="1" dirty="0" err="1" smtClean="0">
                <a:solidFill>
                  <a:srgbClr val="800000"/>
                </a:solidFill>
                <a:latin typeface="Arial"/>
                <a:cs typeface="Arial"/>
              </a:rPr>
              <a:t>edi</a:t>
            </a:r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 * 4] =  03, 0C, BB</a:t>
            </a:r>
            <a:endParaRPr lang="en-US" sz="2400" b="1" i="1" dirty="0" smtClean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953000" y="2880110"/>
            <a:ext cx="533400" cy="39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Arial"/>
                <a:cs typeface="Arial"/>
              </a:rPr>
              <a:t>100</a:t>
            </a:r>
            <a:endParaRPr 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715000" y="2880110"/>
            <a:ext cx="457200" cy="39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Arial"/>
                <a:cs typeface="Arial"/>
              </a:rPr>
              <a:t>10</a:t>
            </a:r>
            <a:endParaRPr 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172200" y="2877610"/>
            <a:ext cx="533400" cy="39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Arial"/>
                <a:cs typeface="Arial"/>
              </a:rPr>
              <a:t>111</a:t>
            </a:r>
            <a:endParaRPr 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705600" y="2880600"/>
            <a:ext cx="533400" cy="396000"/>
          </a:xfrm>
          <a:prstGeom prst="rect">
            <a:avLst/>
          </a:prstGeom>
          <a:solidFill>
            <a:srgbClr val="99FFFF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Arial"/>
                <a:cs typeface="Arial"/>
              </a:rPr>
              <a:t>011</a:t>
            </a:r>
            <a:endParaRPr 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562600" y="3352800"/>
            <a:ext cx="1905000" cy="1200329"/>
          </a:xfrm>
          <a:prstGeom prst="rect">
            <a:avLst/>
          </a:prstGeom>
          <a:solidFill>
            <a:srgbClr val="C3D69B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These two fields select the EDI*</a:t>
            </a:r>
            <a:r>
              <a:rPr lang="en-US" dirty="0">
                <a:latin typeface="Arial"/>
                <a:cs typeface="Arial"/>
              </a:rPr>
              <a:t>4</a:t>
            </a:r>
            <a:r>
              <a:rPr lang="en-US" dirty="0" smtClean="0">
                <a:latin typeface="Arial"/>
                <a:cs typeface="Arial"/>
              </a:rPr>
              <a:t> scaled index mode.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715000" y="2590800"/>
            <a:ext cx="1524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094010" y="2271760"/>
            <a:ext cx="567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SIB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705600" y="2588229"/>
            <a:ext cx="533400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Base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05600" y="2209800"/>
            <a:ext cx="1849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Base=011=EBX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581400" y="3810000"/>
            <a:ext cx="1752600" cy="707886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ECX </a:t>
            </a:r>
            <a:r>
              <a:rPr lang="en-US" sz="2000" dirty="0" smtClean="0">
                <a:latin typeface="Arial"/>
                <a:cs typeface="Arial"/>
              </a:rPr>
              <a:t>is </a:t>
            </a:r>
            <a:r>
              <a:rPr lang="en-US" sz="2000" dirty="0" err="1" smtClean="0">
                <a:latin typeface="Arial"/>
                <a:cs typeface="Arial"/>
              </a:rPr>
              <a:t>dest</a:t>
            </a:r>
            <a:r>
              <a:rPr lang="en-US" sz="2000" dirty="0" smtClean="0">
                <a:latin typeface="Arial"/>
                <a:cs typeface="Arial"/>
              </a:rPr>
              <a:t>. register.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267200" y="2891135"/>
            <a:ext cx="609600" cy="396000"/>
          </a:xfrm>
          <a:prstGeom prst="rect">
            <a:avLst/>
          </a:prstGeom>
          <a:solidFill>
            <a:srgbClr val="FF660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Arial"/>
                <a:cs typeface="Arial"/>
              </a:rPr>
              <a:t>0</a:t>
            </a:r>
            <a:r>
              <a:rPr lang="en-US" sz="2000" b="1" dirty="0" smtClean="0">
                <a:solidFill>
                  <a:srgbClr val="000000"/>
                </a:solidFill>
                <a:latin typeface="Arial"/>
                <a:cs typeface="Arial"/>
              </a:rPr>
              <a:t>01</a:t>
            </a:r>
            <a:endParaRPr 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81400" y="1639669"/>
            <a:ext cx="2362200" cy="646331"/>
          </a:xfrm>
          <a:prstGeom prst="rect">
            <a:avLst/>
          </a:prstGeom>
          <a:solidFill>
            <a:srgbClr val="C6D9F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MOD=00 &amp; R/M=100 </a:t>
            </a:r>
            <a:r>
              <a:rPr lang="en-US" dirty="0" smtClean="0">
                <a:latin typeface="Arial"/>
                <a:cs typeface="Arial"/>
              </a:rPr>
              <a:t>means </a:t>
            </a:r>
            <a:r>
              <a:rPr lang="en-US" i="1" dirty="0" smtClean="0">
                <a:latin typeface="Arial"/>
                <a:cs typeface="Arial"/>
              </a:rPr>
              <a:t>SIB </a:t>
            </a:r>
            <a:r>
              <a:rPr lang="en-US" dirty="0" smtClean="0">
                <a:latin typeface="Arial"/>
                <a:cs typeface="Arial"/>
              </a:rPr>
              <a:t>mode</a:t>
            </a:r>
            <a:endParaRPr lang="en-US" sz="1600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356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609600"/>
          </a:xfrm>
        </p:spPr>
        <p:txBody>
          <a:bodyPr>
            <a:normAutofit/>
          </a:bodyPr>
          <a:lstStyle/>
          <a:p>
            <a:r>
              <a:rPr lang="en-US" i="1" dirty="0" smtClean="0"/>
              <a:t>Encoding </a:t>
            </a:r>
            <a:r>
              <a:rPr lang="en-US" i="1" dirty="0">
                <a:solidFill>
                  <a:srgbClr val="0000FF"/>
                </a:solidFill>
              </a:rPr>
              <a:t>ADD</a:t>
            </a:r>
            <a:r>
              <a:rPr lang="en-US" i="1" dirty="0"/>
              <a:t> </a:t>
            </a:r>
            <a:r>
              <a:rPr lang="fr-FR" dirty="0" err="1" smtClean="0"/>
              <a:t>Immediate</a:t>
            </a:r>
            <a:r>
              <a:rPr lang="fr-FR" dirty="0" smtClean="0"/>
              <a:t> Instruction </a:t>
            </a:r>
            <a:endParaRPr lang="fr-FR" dirty="0"/>
          </a:p>
        </p:txBody>
      </p:sp>
      <p:sp>
        <p:nvSpPr>
          <p:cNvPr id="31" name="TextBox 30"/>
          <p:cNvSpPr txBox="1"/>
          <p:nvPr/>
        </p:nvSpPr>
        <p:spPr>
          <a:xfrm>
            <a:off x="304800" y="3272135"/>
            <a:ext cx="2362200" cy="95410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100000 </a:t>
            </a:r>
            <a:r>
              <a:rPr lang="en-US" dirty="0" smtClean="0">
                <a:latin typeface="Arial"/>
                <a:cs typeface="Arial"/>
              </a:rPr>
              <a:t>Indicates that this is an immediate mode inst.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8600" y="4572000"/>
            <a:ext cx="3657600" cy="1600200"/>
          </a:xfrm>
          <a:prstGeom prst="rect">
            <a:avLst/>
          </a:prstGeom>
          <a:solidFill>
            <a:srgbClr val="FDEADA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0</a:t>
            </a:r>
            <a:r>
              <a:rPr lang="en-US" sz="2000" dirty="0" smtClean="0">
                <a:latin typeface="Arial"/>
                <a:cs typeface="Arial"/>
              </a:rPr>
              <a:t>=Constant’s size =</a:t>
            </a:r>
            <a:r>
              <a:rPr lang="en-US" sz="2000" b="1" i="1" dirty="0" smtClean="0">
                <a:latin typeface="Arial"/>
                <a:cs typeface="Arial"/>
              </a:rPr>
              <a:t> s</a:t>
            </a:r>
            <a:r>
              <a:rPr lang="en-US" sz="2000" dirty="0" smtClean="0">
                <a:latin typeface="Arial"/>
                <a:cs typeface="Arial"/>
              </a:rPr>
              <a:t>      </a:t>
            </a:r>
          </a:p>
          <a:p>
            <a:r>
              <a:rPr lang="en-US" sz="2000" dirty="0" smtClean="0">
                <a:latin typeface="Arial"/>
                <a:cs typeface="Arial"/>
              </a:rPr>
              <a:t>1=Constant is 1-byte operand that is sign extended to the size of the operand.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81400" y="3810000"/>
            <a:ext cx="2057400" cy="1323439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al"/>
                <a:cs typeface="Arial"/>
              </a:rPr>
              <a:t>OpCode</a:t>
            </a:r>
            <a:r>
              <a:rPr lang="en-US" sz="2000" dirty="0">
                <a:latin typeface="Arial"/>
                <a:cs typeface="Arial"/>
              </a:rPr>
              <a:t> Extension, 000 for ADD Immediate.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28600" y="2876017"/>
            <a:ext cx="3356227" cy="396118"/>
            <a:chOff x="2666400" y="2118482"/>
            <a:chExt cx="3356227" cy="396118"/>
          </a:xfrm>
        </p:grpSpPr>
        <p:sp>
          <p:nvSpPr>
            <p:cNvPr id="43" name="Rectangle 42"/>
            <p:cNvSpPr/>
            <p:nvPr/>
          </p:nvSpPr>
          <p:spPr>
            <a:xfrm>
              <a:off x="3505200" y="2118600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28646" y="2118600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49136" y="2118600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61182" y="2118600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181694" y="2118600"/>
              <a:ext cx="417600" cy="39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x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605027" y="2118600"/>
              <a:ext cx="417600" cy="396000"/>
            </a:xfrm>
            <a:prstGeom prst="rect">
              <a:avLst/>
            </a:prstGeom>
            <a:solidFill>
              <a:srgbClr val="CCFFCC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087600" y="2118482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666400" y="2118600"/>
              <a:ext cx="4176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  <a:endParaRPr lang="en-US" sz="2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805152" y="3303114"/>
            <a:ext cx="242848" cy="1268885"/>
          </a:xfrm>
          <a:prstGeom prst="rect">
            <a:avLst/>
          </a:prstGeom>
          <a:solidFill>
            <a:srgbClr val="FDEADA"/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d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8176" y="1578114"/>
            <a:ext cx="3048000" cy="707886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/>
                <a:cs typeface="Arial"/>
              </a:rPr>
              <a:t>s</a:t>
            </a:r>
            <a:r>
              <a:rPr lang="en-US" sz="2000" b="1" dirty="0" smtClean="0">
                <a:latin typeface="Arial"/>
                <a:cs typeface="Arial"/>
              </a:rPr>
              <a:t>=0 : 8-bit operands</a:t>
            </a:r>
          </a:p>
          <a:p>
            <a:r>
              <a:rPr lang="en-US" sz="2000" b="1" dirty="0" smtClean="0">
                <a:latin typeface="Arial"/>
                <a:cs typeface="Arial"/>
              </a:rPr>
              <a:t>s=1 : 32-bit operands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00400" y="2281535"/>
            <a:ext cx="319048" cy="564380"/>
          </a:xfrm>
          <a:prstGeom prst="rect">
            <a:avLst/>
          </a:prstGeom>
          <a:solidFill>
            <a:srgbClr val="CCFFCC"/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2000" b="1" dirty="0" smtClean="0">
              <a:latin typeface="Arial"/>
              <a:cs typeface="Arial"/>
            </a:endParaRPr>
          </a:p>
          <a:p>
            <a:pPr algn="ctr"/>
            <a:r>
              <a:rPr lang="en-US" sz="2000" b="1" dirty="0" smtClean="0">
                <a:latin typeface="Arial"/>
                <a:cs typeface="Arial"/>
              </a:rPr>
              <a:t>s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733800" y="2876135"/>
            <a:ext cx="457200" cy="39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Arial"/>
                <a:cs typeface="Arial"/>
              </a:rPr>
              <a:t>00</a:t>
            </a:r>
            <a:endParaRPr 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704064" y="2281535"/>
            <a:ext cx="563136" cy="56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smtClean="0">
              <a:latin typeface="Arial"/>
              <a:cs typeface="Arial"/>
            </a:endParaRPr>
          </a:p>
          <a:p>
            <a:pPr algn="ctr"/>
            <a:r>
              <a:rPr lang="en-US" dirty="0" smtClean="0">
                <a:latin typeface="Arial"/>
                <a:cs typeface="Arial"/>
              </a:rPr>
              <a:t>MOD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267200" y="3276600"/>
            <a:ext cx="609600" cy="564380"/>
          </a:xfrm>
          <a:prstGeom prst="rect">
            <a:avLst/>
          </a:prstGeom>
          <a:solidFill>
            <a:srgbClr val="FF6600"/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REG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53000" y="2286000"/>
            <a:ext cx="533400" cy="559915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dirty="0" smtClean="0">
              <a:latin typeface="Arial"/>
              <a:cs typeface="Arial"/>
            </a:endParaRPr>
          </a:p>
          <a:p>
            <a:pPr algn="ctr"/>
            <a:r>
              <a:rPr lang="en-US" sz="2000" dirty="0" smtClean="0">
                <a:latin typeface="Arial"/>
                <a:cs typeface="Arial"/>
              </a:rPr>
              <a:t>R/M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267200" y="2891135"/>
            <a:ext cx="609600" cy="396000"/>
          </a:xfrm>
          <a:prstGeom prst="rect">
            <a:avLst/>
          </a:prstGeom>
          <a:solidFill>
            <a:srgbClr val="FF660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Arial"/>
                <a:cs typeface="Arial"/>
              </a:rPr>
              <a:t>000</a:t>
            </a:r>
            <a:endParaRPr 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953000" y="2880110"/>
            <a:ext cx="533400" cy="39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Arial"/>
                <a:cs typeface="Arial"/>
              </a:rPr>
              <a:t>101</a:t>
            </a:r>
            <a:endParaRPr 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715000" y="2880110"/>
            <a:ext cx="457200" cy="396000"/>
          </a:xfrm>
          <a:prstGeom prst="rect">
            <a:avLst/>
          </a:prstGeom>
          <a:solidFill>
            <a:srgbClr val="99FFFF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324600" y="3352800"/>
            <a:ext cx="19050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8,16 or 32-bit constant follow the instruction.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81400" y="1639669"/>
            <a:ext cx="2362200" cy="646331"/>
          </a:xfrm>
          <a:prstGeom prst="rect">
            <a:avLst/>
          </a:prstGeom>
          <a:solidFill>
            <a:srgbClr val="C6D9F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MOD-R/M</a:t>
            </a:r>
            <a:r>
              <a:rPr lang="en-US" dirty="0" smtClean="0">
                <a:latin typeface="Arial"/>
                <a:cs typeface="Arial"/>
              </a:rPr>
              <a:t> specify destination operand.</a:t>
            </a:r>
            <a:endParaRPr lang="en-US" sz="1600" i="1" dirty="0">
              <a:latin typeface="Arial"/>
              <a:cs typeface="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324600" y="2880110"/>
            <a:ext cx="1905000" cy="396000"/>
          </a:xfrm>
          <a:prstGeom prst="rec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Arial"/>
                <a:cs typeface="Arial"/>
              </a:rPr>
              <a:t>Constant</a:t>
            </a:r>
            <a:endParaRPr 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72200" y="1447800"/>
            <a:ext cx="2667000" cy="1200329"/>
          </a:xfrm>
          <a:prstGeom prst="rect">
            <a:avLst/>
          </a:prstGeom>
          <a:noFill/>
          <a:ln w="38100" cmpd="sng">
            <a:solidFill>
              <a:srgbClr val="99FF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Optional one or two byte displacement (as specified by </a:t>
            </a:r>
            <a:r>
              <a:rPr lang="en-US" b="1" dirty="0" smtClean="0">
                <a:latin typeface="Arial"/>
                <a:cs typeface="Arial"/>
              </a:rPr>
              <a:t>MOD-R/M</a:t>
            </a:r>
            <a:r>
              <a:rPr lang="en-US" dirty="0" smtClean="0">
                <a:latin typeface="Arial"/>
                <a:cs typeface="Arial"/>
              </a:rPr>
              <a:t>) field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7" name="Straight Connector 6"/>
          <p:cNvCxnSpPr>
            <a:endCxn id="70" idx="0"/>
          </p:cNvCxnSpPr>
          <p:nvPr/>
        </p:nvCxnSpPr>
        <p:spPr>
          <a:xfrm flipH="1">
            <a:off x="5943600" y="2590800"/>
            <a:ext cx="228600" cy="28931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6442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500"/>
              </a:spcBef>
            </a:pPr>
            <a:r>
              <a:rPr lang="en-US" dirty="0"/>
              <a:t>Encoding Real x86 Instructions </a:t>
            </a:r>
          </a:p>
          <a:p>
            <a:pPr>
              <a:spcBef>
                <a:spcPts val="1500"/>
              </a:spcBef>
            </a:pPr>
            <a:r>
              <a:rPr lang="fr-FR" dirty="0"/>
              <a:t>x86 Instruction Format Reference</a:t>
            </a:r>
          </a:p>
          <a:p>
            <a:pPr>
              <a:spcBef>
                <a:spcPts val="1500"/>
              </a:spcBef>
            </a:pPr>
            <a:r>
              <a:rPr lang="de-DE" dirty="0"/>
              <a:t>x86 </a:t>
            </a:r>
            <a:r>
              <a:rPr lang="de-DE" dirty="0" err="1"/>
              <a:t>Opcode</a:t>
            </a:r>
            <a:r>
              <a:rPr lang="de-DE" dirty="0"/>
              <a:t> Sizes </a:t>
            </a:r>
          </a:p>
          <a:p>
            <a:pPr>
              <a:spcBef>
                <a:spcPts val="1500"/>
              </a:spcBef>
            </a:pPr>
            <a:r>
              <a:rPr lang="fr-FR" dirty="0"/>
              <a:t>x86 ADD Instruction </a:t>
            </a:r>
            <a:r>
              <a:rPr lang="fr-FR" dirty="0" err="1"/>
              <a:t>Opcode</a:t>
            </a:r>
            <a:r>
              <a:rPr lang="fr-FR" dirty="0"/>
              <a:t>  </a:t>
            </a:r>
          </a:p>
          <a:p>
            <a:pPr>
              <a:spcBef>
                <a:spcPts val="1500"/>
              </a:spcBef>
            </a:pPr>
            <a:r>
              <a:rPr lang="en-US" dirty="0"/>
              <a:t>Encoding x86 Instruction Operands, MOD-REG-R/M Byte</a:t>
            </a:r>
          </a:p>
          <a:p>
            <a:pPr>
              <a:spcBef>
                <a:spcPts val="1500"/>
              </a:spcBef>
            </a:pPr>
            <a:r>
              <a:rPr lang="en-US" dirty="0"/>
              <a:t>REG Field of the MOD-REG-R/M Byte </a:t>
            </a:r>
          </a:p>
          <a:p>
            <a:pPr>
              <a:spcBef>
                <a:spcPts val="1500"/>
              </a:spcBef>
            </a:pPr>
            <a:r>
              <a:rPr lang="en-US" dirty="0"/>
              <a:t>MOD R/M Byte and Addressing Modes </a:t>
            </a:r>
          </a:p>
          <a:p>
            <a:pPr>
              <a:spcBef>
                <a:spcPts val="1500"/>
              </a:spcBef>
            </a:pPr>
            <a:r>
              <a:rPr lang="en-US" dirty="0"/>
              <a:t>SIB (Scaled Index Byte) </a:t>
            </a:r>
          </a:p>
          <a:p>
            <a:pPr>
              <a:spcBef>
                <a:spcPts val="1500"/>
              </a:spcBef>
            </a:pPr>
            <a:r>
              <a:rPr lang="en-US" dirty="0"/>
              <a:t>Layout Scaled Indexed Addressing </a:t>
            </a:r>
            <a:r>
              <a:rPr lang="en-US" dirty="0" smtClean="0"/>
              <a:t>Mode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859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Encoding Real x86 Instructions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0"/>
              </a:spcBef>
            </a:pPr>
            <a:r>
              <a:rPr lang="en-US" dirty="0"/>
              <a:t>It is time to take a look that the actual machine instruction format of the x86 CPU family. </a:t>
            </a:r>
          </a:p>
          <a:p>
            <a:pPr>
              <a:spcBef>
                <a:spcPts val="2000"/>
              </a:spcBef>
            </a:pPr>
            <a:r>
              <a:rPr lang="en-US" dirty="0"/>
              <a:t>They don't call the x86 CPU a Complex Instruction Set Computer (CISC) for nothing! </a:t>
            </a:r>
          </a:p>
          <a:p>
            <a:pPr>
              <a:spcBef>
                <a:spcPts val="2000"/>
              </a:spcBef>
            </a:pPr>
            <a:r>
              <a:rPr lang="en-US" dirty="0"/>
              <a:t>Although more complex instruction encodings exist, no one is going to challenge that the x86 has a complex instruction encoding: </a:t>
            </a:r>
          </a:p>
        </p:txBody>
      </p:sp>
    </p:spTree>
    <p:extLst>
      <p:ext uri="{BB962C8B-B14F-4D97-AF65-F5344CB8AC3E}">
        <p14:creationId xmlns="" xmlns:p14="http://schemas.microsoft.com/office/powerpoint/2010/main" val="285335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500"/>
              </a:spcBef>
            </a:pPr>
            <a:r>
              <a:rPr lang="en-US" dirty="0"/>
              <a:t>Encoding ADD Instruction Example </a:t>
            </a:r>
          </a:p>
          <a:p>
            <a:pPr>
              <a:spcBef>
                <a:spcPts val="1500"/>
              </a:spcBef>
            </a:pPr>
            <a:r>
              <a:rPr lang="en-US" dirty="0"/>
              <a:t>Encoding ADD CL, AL Instruction </a:t>
            </a:r>
          </a:p>
          <a:p>
            <a:pPr>
              <a:spcBef>
                <a:spcPts val="1500"/>
              </a:spcBef>
            </a:pPr>
            <a:r>
              <a:rPr lang="en-US" dirty="0"/>
              <a:t>Encoding ADD ECX, EAX Instruction </a:t>
            </a:r>
          </a:p>
          <a:p>
            <a:pPr>
              <a:spcBef>
                <a:spcPts val="1500"/>
              </a:spcBef>
            </a:pPr>
            <a:r>
              <a:rPr lang="en-US" dirty="0"/>
              <a:t>Encoding ADD EDX, DISPLACEMENT Instruction</a:t>
            </a:r>
          </a:p>
          <a:p>
            <a:pPr>
              <a:spcBef>
                <a:spcPts val="1500"/>
              </a:spcBef>
            </a:pPr>
            <a:r>
              <a:rPr lang="en-US" dirty="0"/>
              <a:t>Encoding ADD EDI, [EBX] Instruction </a:t>
            </a:r>
          </a:p>
          <a:p>
            <a:pPr>
              <a:spcBef>
                <a:spcPts val="1500"/>
              </a:spcBef>
            </a:pPr>
            <a:r>
              <a:rPr lang="en-US" dirty="0"/>
              <a:t>Encoding ADD EAX, [ ESI + disp8 ] Instruction </a:t>
            </a:r>
          </a:p>
          <a:p>
            <a:pPr algn="just">
              <a:spcBef>
                <a:spcPts val="1500"/>
              </a:spcBef>
            </a:pPr>
            <a:r>
              <a:rPr lang="en-US" dirty="0"/>
              <a:t>Encoding ADD EBX, [ EBP + disp32 ] Instruction </a:t>
            </a:r>
          </a:p>
          <a:p>
            <a:pPr>
              <a:spcBef>
                <a:spcPts val="1500"/>
              </a:spcBef>
            </a:pPr>
            <a:r>
              <a:rPr lang="en-US" dirty="0"/>
              <a:t>Encoding ADD EBP, [ disp32 + EAX*1 ] Instruction </a:t>
            </a:r>
          </a:p>
          <a:p>
            <a:pPr>
              <a:spcBef>
                <a:spcPts val="1500"/>
              </a:spcBef>
            </a:pPr>
            <a:r>
              <a:rPr lang="en-US" dirty="0"/>
              <a:t>Encoding ADD ECX, [ EBX + EDI*4 ] Instruction </a:t>
            </a:r>
          </a:p>
          <a:p>
            <a:pPr>
              <a:spcBef>
                <a:spcPts val="1500"/>
              </a:spcBef>
            </a:pPr>
            <a:r>
              <a:rPr lang="en-US" dirty="0"/>
              <a:t>Encoding ADD Immediate Instruction</a:t>
            </a:r>
          </a:p>
        </p:txBody>
      </p:sp>
    </p:spTree>
    <p:extLst>
      <p:ext uri="{BB962C8B-B14F-4D97-AF65-F5344CB8AC3E}">
        <p14:creationId xmlns="" xmlns:p14="http://schemas.microsoft.com/office/powerpoint/2010/main" val="181504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r>
              <a:rPr lang="en-US" b="1" dirty="0" smtClean="0"/>
              <a:t>Instruction Format Design</a:t>
            </a:r>
          </a:p>
          <a:p>
            <a:pPr lvl="1"/>
            <a:r>
              <a:rPr lang="pl-PL" dirty="0"/>
              <a:t>http://</a:t>
            </a:r>
            <a:r>
              <a:rPr lang="pl-PL" dirty="0" err="1"/>
              <a:t>www.c-jump.com</a:t>
            </a:r>
            <a:r>
              <a:rPr lang="pl-PL" dirty="0"/>
              <a:t>/CIS77/CPU/</a:t>
            </a:r>
            <a:r>
              <a:rPr lang="pl-PL" dirty="0" err="1"/>
              <a:t>IsaDesign</a:t>
            </a:r>
            <a:r>
              <a:rPr lang="pl-PL" dirty="0"/>
              <a:t>/</a:t>
            </a:r>
            <a:r>
              <a:rPr lang="pl-PL" dirty="0" err="1" smtClean="0"/>
              <a:t>index.html</a:t>
            </a:r>
            <a:endParaRPr lang="pl-PL" dirty="0" smtClean="0"/>
          </a:p>
          <a:p>
            <a:pPr lvl="1"/>
            <a:endParaRPr lang="en-US" dirty="0" smtClean="0"/>
          </a:p>
          <a:p>
            <a:r>
              <a:rPr lang="en-US" b="1" dirty="0" smtClean="0"/>
              <a:t>Encoding </a:t>
            </a:r>
            <a:r>
              <a:rPr lang="en-US" b="1" dirty="0"/>
              <a:t>Real x86 Instructions </a:t>
            </a:r>
            <a:endParaRPr lang="en-US" dirty="0" smtClean="0"/>
          </a:p>
          <a:p>
            <a:pPr lvl="1"/>
            <a:r>
              <a:rPr lang="pl-PL" dirty="0"/>
              <a:t>http://</a:t>
            </a:r>
            <a:r>
              <a:rPr lang="pl-PL" dirty="0" err="1"/>
              <a:t>www.c-jump.com</a:t>
            </a:r>
            <a:r>
              <a:rPr lang="pl-PL" dirty="0"/>
              <a:t>/CIS77/CPU/x86/lecture.html#X77_0010_real_encoding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7911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Real x86 Instructions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181600" y="3048000"/>
            <a:ext cx="1524000" cy="360000"/>
            <a:chOff x="609600" y="3200400"/>
            <a:chExt cx="1524000" cy="4572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5" name="Rectangle 14"/>
            <p:cNvSpPr/>
            <p:nvPr/>
          </p:nvSpPr>
          <p:spPr>
            <a:xfrm>
              <a:off x="609600" y="3200400"/>
              <a:ext cx="381000" cy="4572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90600" y="3200400"/>
              <a:ext cx="381000" cy="4572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71600" y="3200400"/>
              <a:ext cx="381000" cy="4572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52600" y="3200400"/>
              <a:ext cx="381000" cy="4572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57200" y="3048000"/>
            <a:ext cx="1524000" cy="360000"/>
            <a:chOff x="609600" y="3200400"/>
            <a:chExt cx="1524000" cy="457200"/>
          </a:xfrm>
        </p:grpSpPr>
        <p:sp>
          <p:nvSpPr>
            <p:cNvPr id="25" name="Rectangle 24"/>
            <p:cNvSpPr/>
            <p:nvPr/>
          </p:nvSpPr>
          <p:spPr>
            <a:xfrm>
              <a:off x="609600" y="3200400"/>
              <a:ext cx="381000" cy="457200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90600" y="3200400"/>
              <a:ext cx="381000" cy="457200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371600" y="3200400"/>
              <a:ext cx="381000" cy="457200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52600" y="3200400"/>
              <a:ext cx="381000" cy="457200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086600" y="3048000"/>
            <a:ext cx="1524000" cy="360000"/>
            <a:chOff x="609600" y="3200400"/>
            <a:chExt cx="1524000" cy="45720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609600" y="3200400"/>
              <a:ext cx="381000" cy="4572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90600" y="3200400"/>
              <a:ext cx="381000" cy="4572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371600" y="3200400"/>
              <a:ext cx="381000" cy="4572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752600" y="3200400"/>
              <a:ext cx="381000" cy="4572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1000" y="3581400"/>
            <a:ext cx="1752600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Prefix Bytes</a:t>
            </a:r>
          </a:p>
          <a:p>
            <a:r>
              <a:rPr lang="en-US" dirty="0" smtClean="0">
                <a:latin typeface="Arial"/>
                <a:cs typeface="Arial"/>
              </a:rPr>
              <a:t>0 to 4 special prefix values that affect the operation of instruction.</a:t>
            </a:r>
            <a:endParaRPr lang="en-US" dirty="0">
              <a:latin typeface="Arial"/>
              <a:cs typeface="Arial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14600" y="3048000"/>
            <a:ext cx="762000" cy="360000"/>
            <a:chOff x="2819400" y="3200400"/>
            <a:chExt cx="762000" cy="360000"/>
          </a:xfrm>
          <a:solidFill>
            <a:srgbClr val="FF99FF"/>
          </a:solidFill>
        </p:grpSpPr>
        <p:sp>
          <p:nvSpPr>
            <p:cNvPr id="36" name="Rectangle 35"/>
            <p:cNvSpPr/>
            <p:nvPr/>
          </p:nvSpPr>
          <p:spPr>
            <a:xfrm>
              <a:off x="2819400" y="3200400"/>
              <a:ext cx="381000" cy="3600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00400" y="3200400"/>
              <a:ext cx="381000" cy="36000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657600" y="3048000"/>
            <a:ext cx="381000" cy="360000"/>
          </a:xfrm>
          <a:prstGeom prst="rect">
            <a:avLst/>
          </a:prstGeom>
          <a:solidFill>
            <a:srgbClr val="FFFF0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495800" y="3048000"/>
            <a:ext cx="381000" cy="360000"/>
          </a:xfrm>
          <a:prstGeom prst="rect">
            <a:avLst/>
          </a:prstGeom>
          <a:solidFill>
            <a:srgbClr val="93CDDD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04800" y="1143000"/>
            <a:ext cx="2438400" cy="1815882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One or Two byte Instruction </a:t>
            </a:r>
            <a:r>
              <a:rPr lang="en-US" sz="2000" i="1" dirty="0" err="1" smtClean="0">
                <a:latin typeface="Arial"/>
                <a:cs typeface="Arial"/>
              </a:rPr>
              <a:t>opcode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(two bytes if the special </a:t>
            </a:r>
            <a:r>
              <a:rPr lang="en-US" b="1" dirty="0" smtClean="0">
                <a:latin typeface="Arial"/>
                <a:cs typeface="Arial"/>
              </a:rPr>
              <a:t>0Fh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i="1" dirty="0" err="1" smtClean="0">
                <a:latin typeface="Arial"/>
                <a:cs typeface="Arial"/>
              </a:rPr>
              <a:t>opcode</a:t>
            </a:r>
            <a:r>
              <a:rPr lang="en-US" dirty="0" smtClean="0">
                <a:latin typeface="Arial"/>
                <a:cs typeface="Arial"/>
              </a:rPr>
              <a:t> expansion prefix is present)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09800" y="3581400"/>
            <a:ext cx="2895600" cy="261610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“mod-</a:t>
            </a:r>
            <a:r>
              <a:rPr lang="en-US" sz="2000" b="1" dirty="0" err="1" smtClean="0">
                <a:latin typeface="Arial"/>
                <a:cs typeface="Arial"/>
              </a:rPr>
              <a:t>reg</a:t>
            </a:r>
            <a:r>
              <a:rPr lang="en-US" sz="2000" b="1" dirty="0" smtClean="0">
                <a:latin typeface="Arial"/>
                <a:cs typeface="Arial"/>
              </a:rPr>
              <a:t>-r/m” </a:t>
            </a:r>
            <a:r>
              <a:rPr lang="en-US" dirty="0" smtClean="0">
                <a:latin typeface="Arial"/>
                <a:cs typeface="Arial"/>
              </a:rPr>
              <a:t>byte that </a:t>
            </a:r>
            <a:r>
              <a:rPr lang="en-US" dirty="0" err="1" smtClean="0">
                <a:latin typeface="Arial"/>
                <a:cs typeface="Arial"/>
              </a:rPr>
              <a:t>spcifies</a:t>
            </a:r>
            <a:r>
              <a:rPr lang="en-US" dirty="0" smtClean="0">
                <a:latin typeface="Arial"/>
                <a:cs typeface="Arial"/>
              </a:rPr>
              <a:t> the addressing mode and Instruction operand size.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This byte is only required if the instruction supports register or memory operands.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81400" y="1143000"/>
            <a:ext cx="2362200" cy="15388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Optional Scaled Index Byte </a:t>
            </a:r>
            <a:r>
              <a:rPr lang="en-US" dirty="0" smtClean="0">
                <a:latin typeface="Arial"/>
                <a:cs typeface="Arial"/>
              </a:rPr>
              <a:t>if the instruction uses a scaled index memory addressing mode.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57800" y="3581400"/>
            <a:ext cx="2667000" cy="1508105"/>
          </a:xfrm>
          <a:prstGeom prst="rect">
            <a:avLst/>
          </a:prstGeom>
          <a:solidFill>
            <a:srgbClr val="C3D69B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Displacement. </a:t>
            </a:r>
            <a:r>
              <a:rPr lang="en-US" dirty="0" smtClean="0">
                <a:latin typeface="Arial"/>
                <a:cs typeface="Arial"/>
              </a:rPr>
              <a:t>This is 0,1, 2, or 4 byte value that specifies a memory address displacement for the instruction.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24600" y="1143000"/>
            <a:ext cx="2514600" cy="1508105"/>
          </a:xfrm>
          <a:prstGeom prst="rect">
            <a:avLst/>
          </a:prstGeom>
          <a:solidFill>
            <a:srgbClr val="FCD5B5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"/>
                <a:cs typeface="Arial"/>
              </a:rPr>
              <a:t>Imm</a:t>
            </a:r>
            <a:r>
              <a:rPr lang="en-US" sz="2000" dirty="0" smtClean="0">
                <a:latin typeface="Arial"/>
                <a:cs typeface="Arial"/>
              </a:rPr>
              <a:t>./Constant data. 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This is a 0,1, 2, or 4 byte constant value if the instruction has an immediate operand.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86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Real x86 Instructions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0"/>
              </a:spcBef>
            </a:pPr>
            <a:r>
              <a:rPr lang="en-US" dirty="0"/>
              <a:t>Although the diagram seems to imply that instructions can be up to 16 bytes long, in actuality the x86 will not allow instructions greater than 15 bytes in length. </a:t>
            </a:r>
          </a:p>
          <a:p>
            <a:pPr>
              <a:spcBef>
                <a:spcPts val="2000"/>
              </a:spcBef>
            </a:pPr>
            <a:r>
              <a:rPr lang="en-US" dirty="0"/>
              <a:t>The prefix bytes </a:t>
            </a:r>
            <a:r>
              <a:rPr lang="en-US" b="1" dirty="0"/>
              <a:t>are not</a:t>
            </a:r>
            <a:r>
              <a:rPr lang="en-US" dirty="0"/>
              <a:t> the </a:t>
            </a:r>
            <a:r>
              <a:rPr lang="en-US" i="1" dirty="0" err="1"/>
              <a:t>opcode</a:t>
            </a:r>
            <a:r>
              <a:rPr lang="en-US" i="1" dirty="0"/>
              <a:t> expansion prefix</a:t>
            </a:r>
            <a:r>
              <a:rPr lang="en-US" dirty="0"/>
              <a:t> discussed earlier - they are special bytes to modify the behavior of existing instructions. </a:t>
            </a:r>
          </a:p>
        </p:txBody>
      </p:sp>
    </p:spTree>
    <p:extLst>
      <p:ext uri="{BB962C8B-B14F-4D97-AF65-F5344CB8AC3E}">
        <p14:creationId xmlns="" xmlns:p14="http://schemas.microsoft.com/office/powerpoint/2010/main" val="314804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x86 Instruction Format 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view of the x86 instruction format: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90600" y="1981200"/>
            <a:ext cx="7162800" cy="1066800"/>
            <a:chOff x="228600" y="2895600"/>
            <a:chExt cx="7162800" cy="1066800"/>
          </a:xfrm>
        </p:grpSpPr>
        <p:grpSp>
          <p:nvGrpSpPr>
            <p:cNvPr id="9" name="Group 8"/>
            <p:cNvGrpSpPr/>
            <p:nvPr/>
          </p:nvGrpSpPr>
          <p:grpSpPr>
            <a:xfrm>
              <a:off x="1295400" y="3276600"/>
              <a:ext cx="6096000" cy="685800"/>
              <a:chOff x="685800" y="2819400"/>
              <a:chExt cx="6096000" cy="6858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85800" y="2819400"/>
                <a:ext cx="1524000" cy="68580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Instruction Prefix</a:t>
                </a:r>
                <a:endParaRPr lang="en-US" b="1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209800" y="2819400"/>
                <a:ext cx="1524000" cy="68580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Address-Size Prefix</a:t>
                </a:r>
                <a:endParaRPr lang="en-US" b="1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733800" y="2819400"/>
                <a:ext cx="1524000" cy="68580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Operand-Size Prefix</a:t>
                </a:r>
                <a:endParaRPr lang="en-US" b="1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257800" y="2819400"/>
                <a:ext cx="1524000" cy="68580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Segment Override</a:t>
                </a:r>
                <a:endParaRPr lang="en-US" b="1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228600" y="2895600"/>
              <a:ext cx="68551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/>
                  <a:cs typeface="Arial"/>
                </a:rPr>
                <a:t>Number         0 or 1              </a:t>
              </a:r>
              <a:r>
                <a:rPr lang="en-US" b="1" dirty="0">
                  <a:latin typeface="Arial"/>
                  <a:cs typeface="Arial"/>
                </a:rPr>
                <a:t>0 or </a:t>
              </a:r>
              <a:r>
                <a:rPr lang="en-US" b="1" dirty="0" smtClean="0">
                  <a:latin typeface="Arial"/>
                  <a:cs typeface="Arial"/>
                </a:rPr>
                <a:t>1               </a:t>
              </a:r>
              <a:r>
                <a:rPr lang="en-US" b="1" dirty="0">
                  <a:latin typeface="Arial"/>
                  <a:cs typeface="Arial"/>
                </a:rPr>
                <a:t>0 or </a:t>
              </a:r>
              <a:r>
                <a:rPr lang="en-US" b="1" dirty="0" smtClean="0">
                  <a:latin typeface="Arial"/>
                  <a:cs typeface="Arial"/>
                </a:rPr>
                <a:t>1              </a:t>
              </a:r>
              <a:r>
                <a:rPr lang="en-US" b="1" dirty="0">
                  <a:latin typeface="Arial"/>
                  <a:cs typeface="Arial"/>
                </a:rPr>
                <a:t>0 or </a:t>
              </a:r>
              <a:r>
                <a:rPr lang="en-US" b="1" dirty="0" smtClean="0">
                  <a:latin typeface="Arial"/>
                  <a:cs typeface="Arial"/>
                </a:rPr>
                <a:t>1</a:t>
              </a:r>
            </a:p>
            <a:p>
              <a:r>
                <a:rPr lang="en-US" b="1" dirty="0">
                  <a:latin typeface="Arial"/>
                  <a:cs typeface="Arial"/>
                </a:rPr>
                <a:t>of Bytes 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28600" y="3810000"/>
            <a:ext cx="8839200" cy="762000"/>
            <a:chOff x="685800" y="3200400"/>
            <a:chExt cx="8839200" cy="762000"/>
          </a:xfrm>
        </p:grpSpPr>
        <p:sp>
          <p:nvSpPr>
            <p:cNvPr id="14" name="TextBox 13"/>
            <p:cNvSpPr txBox="1"/>
            <p:nvPr/>
          </p:nvSpPr>
          <p:spPr>
            <a:xfrm>
              <a:off x="685800" y="3200400"/>
              <a:ext cx="85616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/>
                  <a:cs typeface="Arial"/>
                </a:rPr>
                <a:t>Number         0 or 1              </a:t>
              </a:r>
              <a:r>
                <a:rPr lang="en-US" b="1" dirty="0">
                  <a:latin typeface="Arial"/>
                  <a:cs typeface="Arial"/>
                </a:rPr>
                <a:t>0 or </a:t>
              </a:r>
              <a:r>
                <a:rPr lang="en-US" b="1" dirty="0" smtClean="0">
                  <a:latin typeface="Arial"/>
                  <a:cs typeface="Arial"/>
                </a:rPr>
                <a:t>1            </a:t>
              </a:r>
              <a:r>
                <a:rPr lang="en-US" b="1" dirty="0">
                  <a:latin typeface="Arial"/>
                  <a:cs typeface="Arial"/>
                </a:rPr>
                <a:t>0 or </a:t>
              </a:r>
              <a:r>
                <a:rPr lang="en-US" b="1" dirty="0" smtClean="0">
                  <a:latin typeface="Arial"/>
                  <a:cs typeface="Arial"/>
                </a:rPr>
                <a:t>1        0, 1, 2 </a:t>
              </a:r>
              <a:r>
                <a:rPr lang="en-US" b="1" dirty="0">
                  <a:latin typeface="Arial"/>
                  <a:cs typeface="Arial"/>
                </a:rPr>
                <a:t>or </a:t>
              </a:r>
              <a:r>
                <a:rPr lang="en-US" b="1" dirty="0" smtClean="0">
                  <a:latin typeface="Arial"/>
                  <a:cs typeface="Arial"/>
                </a:rPr>
                <a:t>4          0</a:t>
              </a:r>
              <a:r>
                <a:rPr lang="en-US" b="1" dirty="0">
                  <a:latin typeface="Arial"/>
                  <a:cs typeface="Arial"/>
                </a:rPr>
                <a:t>, 1, 2 or 4</a:t>
              </a:r>
              <a:endParaRPr lang="en-US" b="1" dirty="0" smtClean="0">
                <a:latin typeface="Arial"/>
                <a:cs typeface="Arial"/>
              </a:endParaRPr>
            </a:p>
            <a:p>
              <a:r>
                <a:rPr lang="en-US" b="1" dirty="0">
                  <a:latin typeface="Arial"/>
                  <a:cs typeface="Arial"/>
                </a:rPr>
                <a:t>of Bytes 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752600" y="3581400"/>
              <a:ext cx="7772400" cy="381000"/>
              <a:chOff x="1676400" y="5029200"/>
              <a:chExt cx="7772400" cy="3810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676400" y="5029200"/>
                <a:ext cx="1524000" cy="38100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>
                    <a:solidFill>
                      <a:schemeClr val="tx1"/>
                    </a:solidFill>
                    <a:latin typeface="Arial"/>
                    <a:cs typeface="Arial"/>
                  </a:rPr>
                  <a:t>OpCode</a:t>
                </a:r>
                <a:endParaRPr lang="en-US" b="1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200400" y="5029200"/>
                <a:ext cx="1524000" cy="381000"/>
              </a:xfrm>
              <a:prstGeom prst="rect">
                <a:avLst/>
              </a:prstGeom>
              <a:solidFill>
                <a:srgbClr val="CCFFCC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Mod-R/M</a:t>
                </a:r>
                <a:endParaRPr lang="en-US" b="1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724400" y="5029200"/>
                <a:ext cx="1219200" cy="381000"/>
              </a:xfrm>
              <a:prstGeom prst="rect">
                <a:avLst/>
              </a:prstGeom>
              <a:solidFill>
                <a:srgbClr val="EBF1DE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SIB</a:t>
                </a:r>
                <a:endParaRPr lang="en-US" b="1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943600" y="5029200"/>
                <a:ext cx="1752600" cy="38100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Displacement</a:t>
                </a:r>
                <a:endParaRPr lang="en-US" b="1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96200" y="5029200"/>
                <a:ext cx="1752600" cy="38100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Immediate</a:t>
                </a:r>
                <a:endParaRPr lang="en-US" b="1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4855855" y="5029201"/>
            <a:ext cx="4211945" cy="680781"/>
            <a:chOff x="4779655" y="5813840"/>
            <a:chExt cx="4211945" cy="680781"/>
          </a:xfrm>
        </p:grpSpPr>
        <p:grpSp>
          <p:nvGrpSpPr>
            <p:cNvPr id="23" name="Group 22"/>
            <p:cNvGrpSpPr/>
            <p:nvPr/>
          </p:nvGrpSpPr>
          <p:grpSpPr>
            <a:xfrm>
              <a:off x="4779655" y="5813840"/>
              <a:ext cx="1001623" cy="358363"/>
              <a:chOff x="3200400" y="5867400"/>
              <a:chExt cx="1219200" cy="457200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38" name="Rectangle 37"/>
              <p:cNvSpPr/>
              <p:nvPr/>
            </p:nvSpPr>
            <p:spPr>
              <a:xfrm>
                <a:off x="3200400" y="5867400"/>
                <a:ext cx="609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810000" y="5867400"/>
                <a:ext cx="609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882130" y="5813840"/>
              <a:ext cx="1502435" cy="358363"/>
              <a:chOff x="5105400" y="5943600"/>
              <a:chExt cx="1828800" cy="457200"/>
            </a:xfrm>
            <a:solidFill>
              <a:schemeClr val="accent3">
                <a:lumMod val="20000"/>
                <a:lumOff val="80000"/>
              </a:schemeClr>
            </a:solidFill>
          </p:grpSpPr>
          <p:grpSp>
            <p:nvGrpSpPr>
              <p:cNvPr id="34" name="Group 33"/>
              <p:cNvGrpSpPr/>
              <p:nvPr/>
            </p:nvGrpSpPr>
            <p:grpSpPr>
              <a:xfrm>
                <a:off x="5105400" y="5943600"/>
                <a:ext cx="1219200" cy="457200"/>
                <a:chOff x="3200400" y="5867400"/>
                <a:chExt cx="1219200" cy="457200"/>
              </a:xfrm>
              <a:grpFill/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3200400" y="5867400"/>
                  <a:ext cx="6096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3810000" y="5867400"/>
                  <a:ext cx="6096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35" name="Rectangle 34"/>
              <p:cNvSpPr/>
              <p:nvPr/>
            </p:nvSpPr>
            <p:spPr>
              <a:xfrm>
                <a:off x="6324600" y="5943600"/>
                <a:ext cx="609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7484925" y="5813840"/>
              <a:ext cx="1502435" cy="358363"/>
              <a:chOff x="5105400" y="5943600"/>
              <a:chExt cx="1828800" cy="457200"/>
            </a:xfrm>
            <a:solidFill>
              <a:schemeClr val="accent3">
                <a:lumMod val="20000"/>
                <a:lumOff val="80000"/>
              </a:schemeClr>
            </a:solidFill>
          </p:grpSpPr>
          <p:grpSp>
            <p:nvGrpSpPr>
              <p:cNvPr id="30" name="Group 29"/>
              <p:cNvGrpSpPr/>
              <p:nvPr/>
            </p:nvGrpSpPr>
            <p:grpSpPr>
              <a:xfrm>
                <a:off x="5105400" y="5943600"/>
                <a:ext cx="1219200" cy="457200"/>
                <a:chOff x="3200400" y="5867400"/>
                <a:chExt cx="1219200" cy="457200"/>
              </a:xfrm>
              <a:grpFill/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3200400" y="5867400"/>
                  <a:ext cx="6096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3810000" y="5867400"/>
                  <a:ext cx="6096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31" name="Rectangle 30"/>
              <p:cNvSpPr/>
              <p:nvPr/>
            </p:nvSpPr>
            <p:spPr>
              <a:xfrm>
                <a:off x="6324600" y="5943600"/>
                <a:ext cx="609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4923644" y="5859013"/>
              <a:ext cx="640032" cy="2462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Scale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57669" y="5861717"/>
              <a:ext cx="751287" cy="2462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Index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22705" y="5873567"/>
              <a:ext cx="751287" cy="2462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Base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79655" y="6248400"/>
              <a:ext cx="4211945" cy="2462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 smtClean="0">
                  <a:latin typeface="Arial"/>
                  <a:cs typeface="Arial"/>
                </a:rPr>
                <a:t> 7        6         5       4       3         2       1       0</a:t>
              </a:r>
              <a:endParaRPr lang="en-US" sz="1600" b="1" dirty="0">
                <a:latin typeface="Arial"/>
                <a:cs typeface="Arial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83855" y="5029200"/>
            <a:ext cx="4232890" cy="680782"/>
            <a:chOff x="207655" y="5813839"/>
            <a:chExt cx="4232890" cy="680782"/>
          </a:xfrm>
        </p:grpSpPr>
        <p:grpSp>
          <p:nvGrpSpPr>
            <p:cNvPr id="41" name="Group 40"/>
            <p:cNvGrpSpPr/>
            <p:nvPr/>
          </p:nvGrpSpPr>
          <p:grpSpPr>
            <a:xfrm>
              <a:off x="207655" y="5813839"/>
              <a:ext cx="1001623" cy="358363"/>
              <a:chOff x="3200400" y="5867400"/>
              <a:chExt cx="1219200" cy="457200"/>
            </a:xfrm>
            <a:solidFill>
              <a:srgbClr val="CCFFCC"/>
            </a:solidFill>
          </p:grpSpPr>
          <p:sp>
            <p:nvSpPr>
              <p:cNvPr id="56" name="Rectangle 55"/>
              <p:cNvSpPr/>
              <p:nvPr/>
            </p:nvSpPr>
            <p:spPr>
              <a:xfrm>
                <a:off x="3200400" y="5867400"/>
                <a:ext cx="609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810000" y="5867400"/>
                <a:ext cx="609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1310130" y="5813839"/>
              <a:ext cx="1502435" cy="358363"/>
              <a:chOff x="5105400" y="5943600"/>
              <a:chExt cx="1828800" cy="457200"/>
            </a:xfrm>
            <a:solidFill>
              <a:srgbClr val="CCFFCC"/>
            </a:solidFill>
          </p:grpSpPr>
          <p:grpSp>
            <p:nvGrpSpPr>
              <p:cNvPr id="52" name="Group 51"/>
              <p:cNvGrpSpPr/>
              <p:nvPr/>
            </p:nvGrpSpPr>
            <p:grpSpPr>
              <a:xfrm>
                <a:off x="5105400" y="5943600"/>
                <a:ext cx="1219200" cy="457200"/>
                <a:chOff x="3200400" y="5867400"/>
                <a:chExt cx="1219200" cy="457200"/>
              </a:xfrm>
              <a:grpFill/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200400" y="5867400"/>
                  <a:ext cx="6096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3810000" y="5867400"/>
                  <a:ext cx="6096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53" name="Rectangle 52"/>
              <p:cNvSpPr/>
              <p:nvPr/>
            </p:nvSpPr>
            <p:spPr>
              <a:xfrm>
                <a:off x="6324600" y="5943600"/>
                <a:ext cx="609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912925" y="5813839"/>
              <a:ext cx="1502435" cy="358363"/>
              <a:chOff x="5105400" y="5943600"/>
              <a:chExt cx="1828800" cy="457200"/>
            </a:xfrm>
            <a:solidFill>
              <a:srgbClr val="CCFFCC"/>
            </a:solidFill>
          </p:grpSpPr>
          <p:grpSp>
            <p:nvGrpSpPr>
              <p:cNvPr id="48" name="Group 47"/>
              <p:cNvGrpSpPr/>
              <p:nvPr/>
            </p:nvGrpSpPr>
            <p:grpSpPr>
              <a:xfrm>
                <a:off x="5105400" y="5943600"/>
                <a:ext cx="1219200" cy="457200"/>
                <a:chOff x="3200400" y="5867400"/>
                <a:chExt cx="1219200" cy="457200"/>
              </a:xfrm>
              <a:grpFill/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3200400" y="5867400"/>
                  <a:ext cx="6096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810000" y="5867400"/>
                  <a:ext cx="6096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49" name="Rectangle 48"/>
              <p:cNvSpPr/>
              <p:nvPr/>
            </p:nvSpPr>
            <p:spPr>
              <a:xfrm>
                <a:off x="6324600" y="5943600"/>
                <a:ext cx="609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379753" y="5859012"/>
              <a:ext cx="583814" cy="246221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Mod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350655" y="5861716"/>
              <a:ext cx="1371600" cy="246221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Reg</a:t>
              </a:r>
              <a:r>
                <a:rPr lang="en-US" sz="1600" dirty="0" smtClean="0">
                  <a:latin typeface="Arial"/>
                  <a:cs typeface="Arial"/>
                </a:rPr>
                <a:t>/</a:t>
              </a:r>
              <a:r>
                <a:rPr lang="en-US" sz="1600" dirty="0" err="1" smtClean="0">
                  <a:latin typeface="Arial"/>
                  <a:cs typeface="Arial"/>
                </a:rPr>
                <a:t>OpCode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50705" y="5873566"/>
              <a:ext cx="751287" cy="246221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R/M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" y="6248400"/>
              <a:ext cx="4211945" cy="246221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 smtClean="0">
                  <a:latin typeface="Arial"/>
                  <a:cs typeface="Arial"/>
                </a:rPr>
                <a:t> 7        6         5       4       3         2       1       0</a:t>
              </a:r>
              <a:endParaRPr lang="en-US" sz="1600" b="1" dirty="0">
                <a:latin typeface="Arial"/>
                <a:cs typeface="Arial"/>
              </a:endParaRPr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>
            <a:off x="304800" y="4572000"/>
            <a:ext cx="2514600" cy="45720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343400" y="4572000"/>
            <a:ext cx="152400" cy="53340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343400" y="4572000"/>
            <a:ext cx="533400" cy="4572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562600" y="4572000"/>
            <a:ext cx="3505200" cy="4572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43400" y="5715000"/>
            <a:ext cx="72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Bits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09800" y="6107668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(b) General Instruction Format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209800" y="32004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(a) Optional Instruction Prefix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552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x86 Instruction Format 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000"/>
              </a:spcBef>
            </a:pPr>
            <a:r>
              <a:rPr lang="en-US" sz="2800" dirty="0"/>
              <a:t>Instructions have some combination of the following fields (but no instruction has all parts) </a:t>
            </a:r>
          </a:p>
          <a:p>
            <a:pPr lvl="1">
              <a:spcBef>
                <a:spcPts val="2000"/>
              </a:spcBef>
            </a:pPr>
            <a:r>
              <a:rPr lang="en-US" sz="2400" b="1" dirty="0" smtClean="0">
                <a:solidFill>
                  <a:srgbClr val="0000FF"/>
                </a:solidFill>
              </a:rPr>
              <a:t>instruction </a:t>
            </a:r>
            <a:r>
              <a:rPr lang="en-US" sz="2400" b="1" dirty="0">
                <a:solidFill>
                  <a:srgbClr val="0000FF"/>
                </a:solidFill>
              </a:rPr>
              <a:t>prefix </a:t>
            </a:r>
            <a:r>
              <a:rPr lang="en-US" sz="2400" dirty="0"/>
              <a:t>– sets certain </a:t>
            </a:r>
            <a:r>
              <a:rPr lang="en-US" sz="2400" dirty="0" smtClean="0"/>
              <a:t>options</a:t>
            </a:r>
          </a:p>
          <a:p>
            <a:pPr lvl="1">
              <a:spcBef>
                <a:spcPts val="2000"/>
              </a:spcBef>
            </a:pPr>
            <a:r>
              <a:rPr lang="en-US" sz="2400" b="1" dirty="0" err="1" smtClean="0">
                <a:solidFill>
                  <a:srgbClr val="0000FF"/>
                </a:solidFill>
              </a:rPr>
              <a:t>opcode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dirty="0"/>
              <a:t>- specifies the operation to </a:t>
            </a:r>
            <a:r>
              <a:rPr lang="en-US" sz="2400" dirty="0" smtClean="0"/>
              <a:t>perform</a:t>
            </a:r>
          </a:p>
          <a:p>
            <a:pPr lvl="1">
              <a:spcBef>
                <a:spcPts val="2000"/>
              </a:spcBef>
            </a:pPr>
            <a:r>
              <a:rPr lang="en-US" sz="2400" b="1" dirty="0" smtClean="0">
                <a:solidFill>
                  <a:srgbClr val="0000FF"/>
                </a:solidFill>
              </a:rPr>
              <a:t>Mod </a:t>
            </a:r>
            <a:r>
              <a:rPr lang="en-US" sz="2400" b="1" dirty="0">
                <a:solidFill>
                  <a:srgbClr val="0000FF"/>
                </a:solidFill>
              </a:rPr>
              <a:t>R/M </a:t>
            </a:r>
            <a:r>
              <a:rPr lang="en-US" sz="2400" dirty="0"/>
              <a:t>- specifies addressing mode/</a:t>
            </a:r>
            <a:r>
              <a:rPr lang="en-US" sz="2400" dirty="0" smtClean="0"/>
              <a:t>operands</a:t>
            </a:r>
          </a:p>
          <a:p>
            <a:pPr lvl="1">
              <a:spcBef>
                <a:spcPts val="2000"/>
              </a:spcBef>
            </a:pPr>
            <a:r>
              <a:rPr lang="en-US" sz="2400" b="1" dirty="0" smtClean="0">
                <a:solidFill>
                  <a:srgbClr val="0000FF"/>
                </a:solidFill>
              </a:rPr>
              <a:t>SIB </a:t>
            </a:r>
            <a:r>
              <a:rPr lang="en-US" sz="2400" b="1" dirty="0">
                <a:solidFill>
                  <a:srgbClr val="0000FF"/>
                </a:solidFill>
              </a:rPr>
              <a:t>(scale index base) </a:t>
            </a:r>
            <a:r>
              <a:rPr lang="en-US" sz="2400" dirty="0"/>
              <a:t>- used for array </a:t>
            </a:r>
            <a:r>
              <a:rPr lang="en-US" sz="2400" dirty="0" smtClean="0"/>
              <a:t>index</a:t>
            </a:r>
          </a:p>
          <a:p>
            <a:pPr lvl="1">
              <a:spcBef>
                <a:spcPts val="2000"/>
              </a:spcBef>
            </a:pPr>
            <a:r>
              <a:rPr lang="en-US" sz="2400" b="1" dirty="0" smtClean="0">
                <a:solidFill>
                  <a:srgbClr val="0000FF"/>
                </a:solidFill>
              </a:rPr>
              <a:t>address </a:t>
            </a:r>
            <a:r>
              <a:rPr lang="en-US" sz="2400" b="1" dirty="0">
                <a:solidFill>
                  <a:srgbClr val="0000FF"/>
                </a:solidFill>
              </a:rPr>
              <a:t>displacement </a:t>
            </a:r>
            <a:r>
              <a:rPr lang="en-US" sz="2400" dirty="0"/>
              <a:t>- used for addressing memory </a:t>
            </a:r>
            <a:endParaRPr lang="en-US" sz="2400" dirty="0" smtClean="0"/>
          </a:p>
          <a:p>
            <a:pPr lvl="1">
              <a:spcBef>
                <a:spcPts val="2000"/>
              </a:spcBef>
            </a:pPr>
            <a:r>
              <a:rPr lang="en-US" sz="2400" b="1" dirty="0" smtClean="0">
                <a:solidFill>
                  <a:srgbClr val="0000FF"/>
                </a:solidFill>
              </a:rPr>
              <a:t>immediate </a:t>
            </a:r>
            <a:r>
              <a:rPr lang="en-US" sz="2400" b="1" dirty="0">
                <a:solidFill>
                  <a:srgbClr val="0000FF"/>
                </a:solidFill>
              </a:rPr>
              <a:t>value </a:t>
            </a:r>
            <a:r>
              <a:rPr lang="en-US" sz="2400" dirty="0"/>
              <a:t>- holds value of a constant operand </a:t>
            </a:r>
          </a:p>
        </p:txBody>
      </p:sp>
    </p:spTree>
    <p:extLst>
      <p:ext uri="{BB962C8B-B14F-4D97-AF65-F5344CB8AC3E}">
        <p14:creationId xmlns="" xmlns:p14="http://schemas.microsoft.com/office/powerpoint/2010/main" val="159283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x86 Instruction Format 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/>
          </a:bodyPr>
          <a:lstStyle/>
          <a:p>
            <a:pPr>
              <a:spcBef>
                <a:spcPts val="2000"/>
              </a:spcBef>
            </a:pPr>
            <a:r>
              <a:rPr lang="fr-FR" sz="2800" b="1" dirty="0" err="1">
                <a:solidFill>
                  <a:srgbClr val="800000"/>
                </a:solidFill>
              </a:rPr>
              <a:t>Displacement</a:t>
            </a:r>
            <a:r>
              <a:rPr lang="fr-FR" sz="2800" b="1" dirty="0">
                <a:solidFill>
                  <a:srgbClr val="800000"/>
                </a:solidFill>
              </a:rPr>
              <a:t> </a:t>
            </a:r>
            <a:endParaRPr lang="en-US" sz="2800" b="1" dirty="0" smtClean="0">
              <a:solidFill>
                <a:srgbClr val="800000"/>
              </a:solidFill>
            </a:endParaRPr>
          </a:p>
          <a:p>
            <a:pPr>
              <a:spcBef>
                <a:spcPts val="1500"/>
              </a:spcBef>
            </a:pPr>
            <a:r>
              <a:rPr lang="en-US" sz="2800" dirty="0"/>
              <a:t>We are really talking about an </a:t>
            </a:r>
            <a:r>
              <a:rPr lang="en-US" sz="2800" b="1" dirty="0">
                <a:solidFill>
                  <a:srgbClr val="0000FF"/>
                </a:solidFill>
              </a:rPr>
              <a:t>address offset </a:t>
            </a:r>
            <a:r>
              <a:rPr lang="en-US" sz="2800" dirty="0"/>
              <a:t>within a segment (usually given as a named variable or a label in code) </a:t>
            </a:r>
          </a:p>
          <a:p>
            <a:pPr lvl="1">
              <a:spcBef>
                <a:spcPts val="1500"/>
              </a:spcBef>
            </a:pPr>
            <a:r>
              <a:rPr lang="en-US" sz="2400" dirty="0" smtClean="0"/>
              <a:t>it </a:t>
            </a:r>
            <a:r>
              <a:rPr lang="en-US" sz="2400" dirty="0"/>
              <a:t>could be a </a:t>
            </a:r>
            <a:r>
              <a:rPr lang="en-US" sz="2400" b="1" dirty="0">
                <a:solidFill>
                  <a:srgbClr val="0000FF"/>
                </a:solidFill>
              </a:rPr>
              <a:t>relative address</a:t>
            </a:r>
            <a:r>
              <a:rPr lang="en-US" sz="2400" dirty="0"/>
              <a:t> like the 8-bit value used for jumping forward or backward from the current location in the code segment </a:t>
            </a:r>
            <a:endParaRPr lang="en-US" sz="2400" dirty="0" smtClean="0"/>
          </a:p>
          <a:p>
            <a:pPr lvl="1">
              <a:spcBef>
                <a:spcPts val="1500"/>
              </a:spcBef>
            </a:pPr>
            <a:r>
              <a:rPr lang="en-US" sz="2400" dirty="0" smtClean="0"/>
              <a:t>or </a:t>
            </a:r>
            <a:r>
              <a:rPr lang="en-US" sz="2400" dirty="0"/>
              <a:t>it could be the location of a </a:t>
            </a:r>
            <a:r>
              <a:rPr lang="en-US" sz="2400" b="1" dirty="0">
                <a:solidFill>
                  <a:srgbClr val="0000FF"/>
                </a:solidFill>
              </a:rPr>
              <a:t>variable</a:t>
            </a:r>
            <a:r>
              <a:rPr lang="en-US" sz="2400" dirty="0"/>
              <a:t> in the data segment </a:t>
            </a:r>
            <a:endParaRPr lang="en-US" sz="2400" dirty="0" smtClean="0"/>
          </a:p>
          <a:p>
            <a:pPr lvl="1">
              <a:spcBef>
                <a:spcPts val="1500"/>
              </a:spcBef>
            </a:pPr>
            <a:r>
              <a:rPr lang="en-US" sz="2400" dirty="0" smtClean="0"/>
              <a:t>or </a:t>
            </a:r>
            <a:r>
              <a:rPr lang="en-US" sz="2400" dirty="0"/>
              <a:t>it could be a </a:t>
            </a:r>
            <a:r>
              <a:rPr lang="en-US" sz="2400" b="1" dirty="0">
                <a:solidFill>
                  <a:srgbClr val="0000FF"/>
                </a:solidFill>
              </a:rPr>
              <a:t>FAR</a:t>
            </a:r>
            <a:r>
              <a:rPr lang="en-US" sz="2400" dirty="0"/>
              <a:t> reference to code or data in another segment 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557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19288</TotalTime>
  <Words>4005</Words>
  <Application>Microsoft Office PowerPoint</Application>
  <PresentationFormat>On-screen Show (4:3)</PresentationFormat>
  <Paragraphs>800</Paragraphs>
  <Slides>41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CSC 221  Computer Organization and Assembly Language</vt:lpstr>
      <vt:lpstr>Lecture Outline</vt:lpstr>
      <vt:lpstr>Lecture Outline</vt:lpstr>
      <vt:lpstr>Encoding Real x86 Instructions </vt:lpstr>
      <vt:lpstr>Encoding Real x86 Instructions </vt:lpstr>
      <vt:lpstr>Encoding Real x86 Instructions </vt:lpstr>
      <vt:lpstr>x86 Instruction Format Reference </vt:lpstr>
      <vt:lpstr>x86 Instruction Format Reference </vt:lpstr>
      <vt:lpstr>x86 Instruction Format Reference </vt:lpstr>
      <vt:lpstr>x86 Instruction Format Reference </vt:lpstr>
      <vt:lpstr>x86 Instruction Format Reference </vt:lpstr>
      <vt:lpstr>x86 Instruction Format Reference </vt:lpstr>
      <vt:lpstr>x86 Instruction Format Reference </vt:lpstr>
      <vt:lpstr>x86 Opcode Sizes </vt:lpstr>
      <vt:lpstr>x86 ADD Instruction Opcode </vt:lpstr>
      <vt:lpstr>Encoding x86 Instruction Operands,  MOD-REG-R/M Byte (1/4)</vt:lpstr>
      <vt:lpstr>Encoding x86 Instruction Operands,  MOD-REG-R/M Byte (2/4)</vt:lpstr>
      <vt:lpstr>Encoding x86 Instruction Operands,  MOD-REG-R/M Byte (3/4)</vt:lpstr>
      <vt:lpstr>Encoding x86 Instruction Operands,  MOD-REG-R/M Byte (3/4)</vt:lpstr>
      <vt:lpstr>MOD R/M Byte and Addressing Modes </vt:lpstr>
      <vt:lpstr>MOD R/M Byte and Addressing Modes </vt:lpstr>
      <vt:lpstr>SIB (Scaled Index Byte) Layout</vt:lpstr>
      <vt:lpstr>SIB (Scaled Index Byte) Layout</vt:lpstr>
      <vt:lpstr>Scaled Indexed Addressing Mode </vt:lpstr>
      <vt:lpstr>Example: Encoding ADD Instruction</vt:lpstr>
      <vt:lpstr>Encoding ADD CL, AL Instruction </vt:lpstr>
      <vt:lpstr>Encoding ADD CL, AL Instruction </vt:lpstr>
      <vt:lpstr>Encoding ADD ECX, EAX Instruction </vt:lpstr>
      <vt:lpstr>Encoding ADD EDX, DISP Instruction </vt:lpstr>
      <vt:lpstr>Encoding ADD EDI, [EBX] Instruction </vt:lpstr>
      <vt:lpstr>Encoding ADD EAX, [ESI + disp8] Instruction </vt:lpstr>
      <vt:lpstr>Encoding ADD EBX, [EBP + disp32] Instruction </vt:lpstr>
      <vt:lpstr>What is Scale Index Mode? </vt:lpstr>
      <vt:lpstr>Scale Index Addressing </vt:lpstr>
      <vt:lpstr>Effective Address Calculation</vt:lpstr>
      <vt:lpstr>Encoding ADD EBP, [disp32 + EAX*1] Instruction </vt:lpstr>
      <vt:lpstr>Encoding ADD ECX, [EBX + EDI*4] Instruction </vt:lpstr>
      <vt:lpstr>Encoding ADD Immediate Instruction </vt:lpstr>
      <vt:lpstr>Summary</vt:lpstr>
      <vt:lpstr>Summary</vt:lpstr>
      <vt:lpstr>Reference</vt:lpstr>
    </vt:vector>
  </TitlesOfParts>
  <Company>GHAZALA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GHAZALA</dc:creator>
  <cp:lastModifiedBy>NTS</cp:lastModifiedBy>
  <cp:revision>1110</cp:revision>
  <dcterms:created xsi:type="dcterms:W3CDTF">2012-02-27T05:45:45Z</dcterms:created>
  <dcterms:modified xsi:type="dcterms:W3CDTF">2012-11-20T06:19:51Z</dcterms:modified>
</cp:coreProperties>
</file>