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26"/>
  </p:notesMasterIdLst>
  <p:handoutMasterIdLst>
    <p:handoutMasterId r:id="rId27"/>
  </p:handoutMasterIdLst>
  <p:sldIdLst>
    <p:sldId id="274" r:id="rId2"/>
    <p:sldId id="419" r:id="rId3"/>
    <p:sldId id="421" r:id="rId4"/>
    <p:sldId id="420" r:id="rId5"/>
    <p:sldId id="387" r:id="rId6"/>
    <p:sldId id="422" r:id="rId7"/>
    <p:sldId id="408" r:id="rId8"/>
    <p:sldId id="376" r:id="rId9"/>
    <p:sldId id="373" r:id="rId10"/>
    <p:sldId id="436" r:id="rId11"/>
    <p:sldId id="382" r:id="rId12"/>
    <p:sldId id="432" r:id="rId13"/>
    <p:sldId id="429" r:id="rId14"/>
    <p:sldId id="430" r:id="rId15"/>
    <p:sldId id="423" r:id="rId16"/>
    <p:sldId id="424" r:id="rId17"/>
    <p:sldId id="425" r:id="rId18"/>
    <p:sldId id="426" r:id="rId19"/>
    <p:sldId id="434" r:id="rId20"/>
    <p:sldId id="427" r:id="rId21"/>
    <p:sldId id="435" r:id="rId22"/>
    <p:sldId id="386" r:id="rId23"/>
    <p:sldId id="439" r:id="rId24"/>
    <p:sldId id="438" r:id="rId25"/>
  </p:sldIdLst>
  <p:sldSz cx="9144000" cy="6858000" type="screen4x3"/>
  <p:notesSz cx="9296400" cy="6881813"/>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Times New Roman" pitchFamily="18" charset="0"/>
      </a:defRPr>
    </a:lvl1pPr>
    <a:lvl2pPr marL="457200" algn="l" rtl="0" fontAlgn="base">
      <a:spcBef>
        <a:spcPct val="0"/>
      </a:spcBef>
      <a:spcAft>
        <a:spcPct val="0"/>
      </a:spcAft>
      <a:defRPr sz="2400" kern="1200">
        <a:solidFill>
          <a:schemeClr val="tx1"/>
        </a:solidFill>
        <a:latin typeface="Tahoma" pitchFamily="34" charset="0"/>
        <a:ea typeface="+mn-ea"/>
        <a:cs typeface="Times New Roman" pitchFamily="18" charset="0"/>
      </a:defRPr>
    </a:lvl2pPr>
    <a:lvl3pPr marL="914400" algn="l" rtl="0" fontAlgn="base">
      <a:spcBef>
        <a:spcPct val="0"/>
      </a:spcBef>
      <a:spcAft>
        <a:spcPct val="0"/>
      </a:spcAft>
      <a:defRPr sz="2400" kern="1200">
        <a:solidFill>
          <a:schemeClr val="tx1"/>
        </a:solidFill>
        <a:latin typeface="Tahoma" pitchFamily="34" charset="0"/>
        <a:ea typeface="+mn-ea"/>
        <a:cs typeface="Times New Roman" pitchFamily="18" charset="0"/>
      </a:defRPr>
    </a:lvl3pPr>
    <a:lvl4pPr marL="1371600" algn="l" rtl="0" fontAlgn="base">
      <a:spcBef>
        <a:spcPct val="0"/>
      </a:spcBef>
      <a:spcAft>
        <a:spcPct val="0"/>
      </a:spcAft>
      <a:defRPr sz="2400" kern="1200">
        <a:solidFill>
          <a:schemeClr val="tx1"/>
        </a:solidFill>
        <a:latin typeface="Tahoma" pitchFamily="34" charset="0"/>
        <a:ea typeface="+mn-ea"/>
        <a:cs typeface="Times New Roman" pitchFamily="18" charset="0"/>
      </a:defRPr>
    </a:lvl4pPr>
    <a:lvl5pPr marL="1828800" algn="l" rtl="0" fontAlgn="base">
      <a:spcBef>
        <a:spcPct val="0"/>
      </a:spcBef>
      <a:spcAft>
        <a:spcPct val="0"/>
      </a:spcAft>
      <a:defRPr sz="2400" kern="1200">
        <a:solidFill>
          <a:schemeClr val="tx1"/>
        </a:solidFill>
        <a:latin typeface="Tahoma" pitchFamily="34" charset="0"/>
        <a:ea typeface="+mn-ea"/>
        <a:cs typeface="Times New Roman" pitchFamily="18" charset="0"/>
      </a:defRPr>
    </a:lvl5pPr>
    <a:lvl6pPr marL="2286000" algn="l" defTabSz="914400" rtl="0" eaLnBrk="1" latinLnBrk="0" hangingPunct="1">
      <a:defRPr sz="2400" kern="1200">
        <a:solidFill>
          <a:schemeClr val="tx1"/>
        </a:solidFill>
        <a:latin typeface="Tahoma" pitchFamily="34" charset="0"/>
        <a:ea typeface="+mn-ea"/>
        <a:cs typeface="Times New Roman" pitchFamily="18" charset="0"/>
      </a:defRPr>
    </a:lvl6pPr>
    <a:lvl7pPr marL="2743200" algn="l" defTabSz="914400" rtl="0" eaLnBrk="1" latinLnBrk="0" hangingPunct="1">
      <a:defRPr sz="2400" kern="1200">
        <a:solidFill>
          <a:schemeClr val="tx1"/>
        </a:solidFill>
        <a:latin typeface="Tahoma" pitchFamily="34" charset="0"/>
        <a:ea typeface="+mn-ea"/>
        <a:cs typeface="Times New Roman" pitchFamily="18" charset="0"/>
      </a:defRPr>
    </a:lvl7pPr>
    <a:lvl8pPr marL="3200400" algn="l" defTabSz="914400" rtl="0" eaLnBrk="1" latinLnBrk="0" hangingPunct="1">
      <a:defRPr sz="2400" kern="1200">
        <a:solidFill>
          <a:schemeClr val="tx1"/>
        </a:solidFill>
        <a:latin typeface="Tahoma" pitchFamily="34" charset="0"/>
        <a:ea typeface="+mn-ea"/>
        <a:cs typeface="Times New Roman" pitchFamily="18" charset="0"/>
      </a:defRPr>
    </a:lvl8pPr>
    <a:lvl9pPr marL="3657600" algn="l" defTabSz="914400" rtl="0" eaLnBrk="1" latinLnBrk="0" hangingPunct="1">
      <a:defRPr sz="2400" kern="1200">
        <a:solidFill>
          <a:schemeClr val="tx1"/>
        </a:solidFill>
        <a:latin typeface="Tahoma" pitchFamily="34"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808080"/>
    <a:srgbClr val="404040"/>
    <a:srgbClr val="003399"/>
    <a:srgbClr val="336699"/>
    <a:srgbClr val="008080"/>
    <a:srgbClr val="0099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1524" autoAdjust="0"/>
    <p:restoredTop sz="95161" autoAdjust="0"/>
  </p:normalViewPr>
  <p:slideViewPr>
    <p:cSldViewPr>
      <p:cViewPr varScale="1">
        <p:scale>
          <a:sx n="53" d="100"/>
          <a:sy n="53" d="100"/>
        </p:scale>
        <p:origin x="888"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0"/>
            <a:ext cx="4028440" cy="344091"/>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eaLnBrk="0" hangingPunct="0">
              <a:defRPr sz="1200">
                <a:latin typeface="Times New Roman" charset="0"/>
                <a:cs typeface="Times New Roman" charset="0"/>
              </a:defRPr>
            </a:lvl1pPr>
          </a:lstStyle>
          <a:p>
            <a:pPr>
              <a:defRPr/>
            </a:pPr>
            <a:endParaRPr lang="en-US"/>
          </a:p>
        </p:txBody>
      </p:sp>
      <p:sp>
        <p:nvSpPr>
          <p:cNvPr id="17411" name="Rectangle 3"/>
          <p:cNvSpPr>
            <a:spLocks noGrp="1" noChangeArrowheads="1"/>
          </p:cNvSpPr>
          <p:nvPr>
            <p:ph type="dt" sz="quarter" idx="1"/>
          </p:nvPr>
        </p:nvSpPr>
        <p:spPr bwMode="auto">
          <a:xfrm>
            <a:off x="5267961" y="0"/>
            <a:ext cx="4028440" cy="344091"/>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eaLnBrk="0" hangingPunct="0">
              <a:defRPr sz="1200">
                <a:latin typeface="Times New Roman" charset="0"/>
                <a:cs typeface="Times New Roman" charset="0"/>
              </a:defRPr>
            </a:lvl1pPr>
          </a:lstStyle>
          <a:p>
            <a:pPr>
              <a:defRPr/>
            </a:pPr>
            <a:endParaRPr lang="en-US"/>
          </a:p>
        </p:txBody>
      </p:sp>
      <p:sp>
        <p:nvSpPr>
          <p:cNvPr id="17412" name="Rectangle 4"/>
          <p:cNvSpPr>
            <a:spLocks noGrp="1" noChangeArrowheads="1"/>
          </p:cNvSpPr>
          <p:nvPr>
            <p:ph type="ftr" sz="quarter" idx="2"/>
          </p:nvPr>
        </p:nvSpPr>
        <p:spPr bwMode="auto">
          <a:xfrm>
            <a:off x="1" y="6537722"/>
            <a:ext cx="4028440" cy="344091"/>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eaLnBrk="0" hangingPunct="0">
              <a:defRPr sz="1200">
                <a:latin typeface="Times New Roman" charset="0"/>
                <a:cs typeface="Times New Roman" charset="0"/>
              </a:defRPr>
            </a:lvl1pPr>
          </a:lstStyle>
          <a:p>
            <a:pPr>
              <a:defRPr/>
            </a:pPr>
            <a:r>
              <a:rPr lang="en-US"/>
              <a:t>TCSS 143, Autumn 2004 Lecture Notes</a:t>
            </a:r>
          </a:p>
        </p:txBody>
      </p:sp>
      <p:sp>
        <p:nvSpPr>
          <p:cNvPr id="17413" name="Rectangle 5"/>
          <p:cNvSpPr>
            <a:spLocks noGrp="1" noChangeArrowheads="1"/>
          </p:cNvSpPr>
          <p:nvPr>
            <p:ph type="sldNum" sz="quarter" idx="3"/>
          </p:nvPr>
        </p:nvSpPr>
        <p:spPr bwMode="auto">
          <a:xfrm>
            <a:off x="5267961" y="6537722"/>
            <a:ext cx="4028440" cy="344091"/>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eaLnBrk="0" hangingPunct="0">
              <a:defRPr sz="1200">
                <a:latin typeface="Times New Roman" charset="0"/>
                <a:cs typeface="Times New Roman" charset="0"/>
              </a:defRPr>
            </a:lvl1pPr>
          </a:lstStyle>
          <a:p>
            <a:pPr>
              <a:defRPr/>
            </a:pPr>
            <a:fld id="{78E3B2B1-A2BF-4830-89FD-0CBC3F4C87E4}" type="slidenum">
              <a:rPr lang="en-US"/>
              <a:pPr>
                <a:defRPr/>
              </a:pPr>
              <a:t>‹#›</a:t>
            </a:fld>
            <a:endParaRPr lang="en-US"/>
          </a:p>
        </p:txBody>
      </p:sp>
    </p:spTree>
    <p:extLst>
      <p:ext uri="{BB962C8B-B14F-4D97-AF65-F5344CB8AC3E}">
        <p14:creationId xmlns:p14="http://schemas.microsoft.com/office/powerpoint/2010/main" val="22219777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1" y="0"/>
            <a:ext cx="4028440" cy="344091"/>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eaLnBrk="0" hangingPunct="0">
              <a:defRPr sz="1200">
                <a:latin typeface="Times New Roman" charset="0"/>
                <a:cs typeface="Times New Roman" charset="0"/>
              </a:defRPr>
            </a:lvl1pPr>
          </a:lstStyle>
          <a:p>
            <a:pPr>
              <a:defRPr/>
            </a:pPr>
            <a:endParaRPr lang="en-US"/>
          </a:p>
        </p:txBody>
      </p:sp>
      <p:sp>
        <p:nvSpPr>
          <p:cNvPr id="15363" name="Rectangle 3"/>
          <p:cNvSpPr>
            <a:spLocks noGrp="1" noChangeArrowheads="1"/>
          </p:cNvSpPr>
          <p:nvPr>
            <p:ph type="dt" idx="1"/>
          </p:nvPr>
        </p:nvSpPr>
        <p:spPr bwMode="auto">
          <a:xfrm>
            <a:off x="5267961" y="0"/>
            <a:ext cx="4028440" cy="344091"/>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eaLnBrk="0" hangingPunct="0">
              <a:defRPr sz="1200">
                <a:latin typeface="Times New Roman" charset="0"/>
                <a:cs typeface="Times New Roman" charset="0"/>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2927350" y="515938"/>
            <a:ext cx="3443288" cy="2581275"/>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1239521" y="3268861"/>
            <a:ext cx="6817360" cy="3096816"/>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noChangeArrowheads="1"/>
          </p:cNvSpPr>
          <p:nvPr>
            <p:ph type="ftr" sz="quarter" idx="4"/>
          </p:nvPr>
        </p:nvSpPr>
        <p:spPr bwMode="auto">
          <a:xfrm>
            <a:off x="1" y="6537722"/>
            <a:ext cx="4028440" cy="344091"/>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eaLnBrk="0" hangingPunct="0">
              <a:defRPr sz="1200">
                <a:latin typeface="Times New Roman" charset="0"/>
                <a:cs typeface="Times New Roman" charset="0"/>
              </a:defRPr>
            </a:lvl1pPr>
          </a:lstStyle>
          <a:p>
            <a:pPr>
              <a:defRPr/>
            </a:pPr>
            <a:endParaRPr lang="en-US"/>
          </a:p>
        </p:txBody>
      </p:sp>
      <p:sp>
        <p:nvSpPr>
          <p:cNvPr id="15367" name="Rectangle 7"/>
          <p:cNvSpPr>
            <a:spLocks noGrp="1" noChangeArrowheads="1"/>
          </p:cNvSpPr>
          <p:nvPr>
            <p:ph type="sldNum" sz="quarter" idx="5"/>
          </p:nvPr>
        </p:nvSpPr>
        <p:spPr bwMode="auto">
          <a:xfrm>
            <a:off x="5267961" y="6537722"/>
            <a:ext cx="4028440" cy="344091"/>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eaLnBrk="0" hangingPunct="0">
              <a:defRPr sz="1200">
                <a:latin typeface="Times New Roman" charset="0"/>
                <a:cs typeface="Times New Roman" charset="0"/>
              </a:defRPr>
            </a:lvl1pPr>
          </a:lstStyle>
          <a:p>
            <a:pPr>
              <a:defRPr/>
            </a:pPr>
            <a:fld id="{F01F8D58-905F-42DA-AE51-9FD9ABE5B2FC}" type="slidenum">
              <a:rPr lang="en-US"/>
              <a:pPr>
                <a:defRPr/>
              </a:pPr>
              <a:t>‹#›</a:t>
            </a:fld>
            <a:endParaRPr lang="en-US"/>
          </a:p>
        </p:txBody>
      </p:sp>
    </p:spTree>
    <p:extLst>
      <p:ext uri="{BB962C8B-B14F-4D97-AF65-F5344CB8AC3E}">
        <p14:creationId xmlns:p14="http://schemas.microsoft.com/office/powerpoint/2010/main" val="236555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F6BC6C76-61ED-4C49-89F2-4774F9C15409}" type="datetime1">
              <a:rPr lang="en-US" smtClean="0"/>
              <a:t>11/10/2022</a:t>
            </a:fld>
            <a:endParaRPr lang="en-US"/>
          </a:p>
        </p:txBody>
      </p:sp>
      <p:sp>
        <p:nvSpPr>
          <p:cNvPr id="5" name="Footer Placeholder 4"/>
          <p:cNvSpPr>
            <a:spLocks noGrp="1"/>
          </p:cNvSpPr>
          <p:nvPr>
            <p:ph type="ftr" sz="quarter" idx="11"/>
          </p:nvPr>
        </p:nvSpPr>
        <p:spPr/>
        <p:txBody>
          <a:bodyPr/>
          <a:lstStyle/>
          <a:p>
            <a:pPr>
              <a:defRPr/>
            </a:pPr>
            <a:r>
              <a:rPr lang="en-GB"/>
              <a:t>CSE291 - Introduction to Software Engineering </a:t>
            </a:r>
            <a:endParaRPr lang="en-US"/>
          </a:p>
        </p:txBody>
      </p:sp>
      <p:sp>
        <p:nvSpPr>
          <p:cNvPr id="6" name="Slide Number Placeholder 5"/>
          <p:cNvSpPr>
            <a:spLocks noGrp="1"/>
          </p:cNvSpPr>
          <p:nvPr>
            <p:ph type="sldNum" sz="quarter" idx="12"/>
          </p:nvPr>
        </p:nvSpPr>
        <p:spPr/>
        <p:txBody>
          <a:bodyPr/>
          <a:lstStyle/>
          <a:p>
            <a:pPr>
              <a:defRPr/>
            </a:pPr>
            <a:fld id="{9D9AF445-DA66-4048-B02B-51C885E9BF05}"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164B5294-4962-4477-8344-D495F48CBC8C}" type="datetime1">
              <a:rPr lang="en-US" smtClean="0"/>
              <a:t>11/10/2022</a:t>
            </a:fld>
            <a:endParaRPr lang="en-US" dirty="0"/>
          </a:p>
        </p:txBody>
      </p:sp>
      <p:sp>
        <p:nvSpPr>
          <p:cNvPr id="5" name="Footer Placeholder 4"/>
          <p:cNvSpPr>
            <a:spLocks noGrp="1"/>
          </p:cNvSpPr>
          <p:nvPr>
            <p:ph type="ftr" sz="quarter" idx="11"/>
          </p:nvPr>
        </p:nvSpPr>
        <p:spPr/>
        <p:txBody>
          <a:bodyPr/>
          <a:lstStyle/>
          <a:p>
            <a:pPr>
              <a:defRPr/>
            </a:pPr>
            <a:r>
              <a:rPr lang="en-GB"/>
              <a:t>CSE291 - Introduction to Software Engineering </a:t>
            </a:r>
            <a:endParaRPr lang="en-US"/>
          </a:p>
        </p:txBody>
      </p:sp>
      <p:sp>
        <p:nvSpPr>
          <p:cNvPr id="6" name="Slide Number Placeholder 5"/>
          <p:cNvSpPr>
            <a:spLocks noGrp="1"/>
          </p:cNvSpPr>
          <p:nvPr>
            <p:ph type="sldNum" sz="quarter" idx="12"/>
          </p:nvPr>
        </p:nvSpPr>
        <p:spPr/>
        <p:txBody>
          <a:bodyPr/>
          <a:lstStyle/>
          <a:p>
            <a:pPr>
              <a:defRPr/>
            </a:pPr>
            <a:fld id="{F5F8F335-A36F-4A17-BFA6-449D13CDAC85}"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4E9FF925-7596-405A-BFE6-86C9AEDA6B34}" type="datetime1">
              <a:rPr lang="en-US" smtClean="0"/>
              <a:t>11/10/2022</a:t>
            </a:fld>
            <a:endParaRPr lang="en-US" dirty="0"/>
          </a:p>
        </p:txBody>
      </p:sp>
      <p:sp>
        <p:nvSpPr>
          <p:cNvPr id="5" name="Footer Placeholder 4"/>
          <p:cNvSpPr>
            <a:spLocks noGrp="1"/>
          </p:cNvSpPr>
          <p:nvPr>
            <p:ph type="ftr" sz="quarter" idx="11"/>
          </p:nvPr>
        </p:nvSpPr>
        <p:spPr/>
        <p:txBody>
          <a:bodyPr/>
          <a:lstStyle/>
          <a:p>
            <a:pPr>
              <a:defRPr/>
            </a:pPr>
            <a:r>
              <a:rPr lang="en-GB"/>
              <a:t>CSE291 - Introduction to Software Engineering </a:t>
            </a:r>
            <a:endParaRPr lang="en-US"/>
          </a:p>
        </p:txBody>
      </p:sp>
      <p:sp>
        <p:nvSpPr>
          <p:cNvPr id="6" name="Slide Number Placeholder 5"/>
          <p:cNvSpPr>
            <a:spLocks noGrp="1"/>
          </p:cNvSpPr>
          <p:nvPr>
            <p:ph type="sldNum" sz="quarter" idx="12"/>
          </p:nvPr>
        </p:nvSpPr>
        <p:spPr/>
        <p:txBody>
          <a:bodyPr/>
          <a:lstStyle/>
          <a:p>
            <a:pPr>
              <a:defRPr/>
            </a:pPr>
            <a:fld id="{770D4A97-258A-4378-A234-AF7224C1F5A0}"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48600" cy="533400"/>
          </a:xfrm>
        </p:spPr>
        <p:txBody>
          <a:bodyPr/>
          <a:lstStyle/>
          <a:p>
            <a:r>
              <a:rPr lang="en-US"/>
              <a:t>Click to edit Master title style</a:t>
            </a:r>
          </a:p>
        </p:txBody>
      </p:sp>
      <p:sp>
        <p:nvSpPr>
          <p:cNvPr id="3" name="Content Placeholder 2"/>
          <p:cNvSpPr>
            <a:spLocks noGrp="1"/>
          </p:cNvSpPr>
          <p:nvPr>
            <p:ph sz="half" idx="1"/>
          </p:nvPr>
        </p:nvSpPr>
        <p:spPr>
          <a:xfrm>
            <a:off x="685800" y="1066800"/>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86300" y="1066800"/>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GB"/>
              <a:t>CSE291 - Introduction to Software Engineering </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800975" cy="838200"/>
          </a:xfrm>
        </p:spPr>
        <p:txBody>
          <a:bodyPr/>
          <a:lstStyle/>
          <a:p>
            <a:r>
              <a:rPr lang="en-US"/>
              <a:t>Click to edit Master title style</a:t>
            </a:r>
          </a:p>
        </p:txBody>
      </p:sp>
      <p:sp>
        <p:nvSpPr>
          <p:cNvPr id="3" name="Text Placeholder 2"/>
          <p:cNvSpPr>
            <a:spLocks noGrp="1"/>
          </p:cNvSpPr>
          <p:nvPr>
            <p:ph type="body" sz="half" idx="1"/>
          </p:nvPr>
        </p:nvSpPr>
        <p:spPr>
          <a:xfrm>
            <a:off x="0" y="1295400"/>
            <a:ext cx="9144000" cy="2705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0" y="4152900"/>
            <a:ext cx="9144000" cy="2705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p:txBody>
          <a:bodyPr/>
          <a:lstStyle>
            <a:lvl1pPr>
              <a:defRPr/>
            </a:lvl1pPr>
          </a:lstStyle>
          <a:p>
            <a:pPr>
              <a:defRPr/>
            </a:pPr>
            <a:fld id="{1FD69E18-8A0E-4862-BC4C-145F4B79915F}" type="slidenum">
              <a:rPr lang="en-US"/>
              <a:pPr>
                <a:defRPr/>
              </a:pPr>
              <a:t>‹#›</a:t>
            </a:fld>
            <a:endParaRPr lang="en-US"/>
          </a:p>
        </p:txBody>
      </p:sp>
    </p:spTree>
    <p:extLst>
      <p:ext uri="{BB962C8B-B14F-4D97-AF65-F5344CB8AC3E}">
        <p14:creationId xmlns:p14="http://schemas.microsoft.com/office/powerpoint/2010/main" val="418989982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E7DE86EB-8F62-4FC5-9DD5-BA704DCD4D1D}" type="datetime1">
              <a:rPr lang="en-US" smtClean="0"/>
              <a:t>11/10/2022</a:t>
            </a:fld>
            <a:endParaRPr lang="en-US" dirty="0"/>
          </a:p>
        </p:txBody>
      </p:sp>
      <p:sp>
        <p:nvSpPr>
          <p:cNvPr id="5" name="Footer Placeholder 4"/>
          <p:cNvSpPr>
            <a:spLocks noGrp="1"/>
          </p:cNvSpPr>
          <p:nvPr>
            <p:ph type="ftr" sz="quarter" idx="11"/>
          </p:nvPr>
        </p:nvSpPr>
        <p:spPr/>
        <p:txBody>
          <a:bodyPr/>
          <a:lstStyle/>
          <a:p>
            <a:pPr>
              <a:defRPr/>
            </a:pPr>
            <a:r>
              <a:rPr lang="en-GB"/>
              <a:t>CSE291 - Introduction to Software Engineering </a:t>
            </a:r>
            <a:endParaRPr lang="en-US"/>
          </a:p>
        </p:txBody>
      </p:sp>
      <p:sp>
        <p:nvSpPr>
          <p:cNvPr id="6" name="Slide Number Placeholder 5"/>
          <p:cNvSpPr>
            <a:spLocks noGrp="1"/>
          </p:cNvSpPr>
          <p:nvPr>
            <p:ph type="sldNum" sz="quarter" idx="12"/>
          </p:nvPr>
        </p:nvSpPr>
        <p:spPr/>
        <p:txBody>
          <a:bodyPr/>
          <a:lstStyle/>
          <a:p>
            <a:pPr>
              <a:defRPr/>
            </a:pPr>
            <a:fld id="{3411FB67-E6C6-47E1-8EE7-FD4795ADCBF2}"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AC6F6BD6-22BA-4030-B59A-99160A6D9C9E}" type="datetime1">
              <a:rPr lang="en-US" smtClean="0"/>
              <a:t>11/10/2022</a:t>
            </a:fld>
            <a:endParaRPr lang="en-US" dirty="0"/>
          </a:p>
        </p:txBody>
      </p:sp>
      <p:sp>
        <p:nvSpPr>
          <p:cNvPr id="5" name="Footer Placeholder 4"/>
          <p:cNvSpPr>
            <a:spLocks noGrp="1"/>
          </p:cNvSpPr>
          <p:nvPr>
            <p:ph type="ftr" sz="quarter" idx="11"/>
          </p:nvPr>
        </p:nvSpPr>
        <p:spPr/>
        <p:txBody>
          <a:bodyPr/>
          <a:lstStyle/>
          <a:p>
            <a:pPr>
              <a:defRPr/>
            </a:pPr>
            <a:r>
              <a:rPr lang="en-GB"/>
              <a:t>CSE291 - Introduction to Software Engineering </a:t>
            </a:r>
            <a:endParaRPr lang="en-US"/>
          </a:p>
        </p:txBody>
      </p:sp>
      <p:sp>
        <p:nvSpPr>
          <p:cNvPr id="6" name="Slide Number Placeholder 5"/>
          <p:cNvSpPr>
            <a:spLocks noGrp="1"/>
          </p:cNvSpPr>
          <p:nvPr>
            <p:ph type="sldNum" sz="quarter" idx="12"/>
          </p:nvPr>
        </p:nvSpPr>
        <p:spPr/>
        <p:txBody>
          <a:bodyPr/>
          <a:lstStyle/>
          <a:p>
            <a:pPr>
              <a:defRPr/>
            </a:pPr>
            <a:fld id="{683D2DB1-5D91-456E-89E3-5DDFF1AD0621}"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6D8F898C-DB9F-4502-9355-6C137743B01E}" type="datetime1">
              <a:rPr lang="en-US" smtClean="0"/>
              <a:t>11/10/2022</a:t>
            </a:fld>
            <a:endParaRPr lang="en-US" dirty="0"/>
          </a:p>
        </p:txBody>
      </p:sp>
      <p:sp>
        <p:nvSpPr>
          <p:cNvPr id="6" name="Footer Placeholder 5"/>
          <p:cNvSpPr>
            <a:spLocks noGrp="1"/>
          </p:cNvSpPr>
          <p:nvPr>
            <p:ph type="ftr" sz="quarter" idx="11"/>
          </p:nvPr>
        </p:nvSpPr>
        <p:spPr/>
        <p:txBody>
          <a:bodyPr/>
          <a:lstStyle/>
          <a:p>
            <a:pPr>
              <a:defRPr/>
            </a:pPr>
            <a:r>
              <a:rPr lang="en-GB"/>
              <a:t>CSE291 - Introduction to Software Engineering </a:t>
            </a:r>
            <a:endParaRPr lang="en-US"/>
          </a:p>
        </p:txBody>
      </p:sp>
      <p:sp>
        <p:nvSpPr>
          <p:cNvPr id="7" name="Slide Number Placeholder 6"/>
          <p:cNvSpPr>
            <a:spLocks noGrp="1"/>
          </p:cNvSpPr>
          <p:nvPr>
            <p:ph type="sldNum" sz="quarter" idx="12"/>
          </p:nvPr>
        </p:nvSpPr>
        <p:spPr/>
        <p:txBody>
          <a:bodyPr/>
          <a:lstStyle/>
          <a:p>
            <a:pPr>
              <a:defRPr/>
            </a:pPr>
            <a:fld id="{0F6FC4E3-D1CB-47E0-B3CE-2D99C93E6C57}"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CFF92555-AD5A-41D2-B0EB-C7E131754E65}" type="datetime1">
              <a:rPr lang="en-US" smtClean="0"/>
              <a:t>11/10/2022</a:t>
            </a:fld>
            <a:endParaRPr lang="en-US"/>
          </a:p>
        </p:txBody>
      </p:sp>
      <p:sp>
        <p:nvSpPr>
          <p:cNvPr id="8" name="Footer Placeholder 7"/>
          <p:cNvSpPr>
            <a:spLocks noGrp="1"/>
          </p:cNvSpPr>
          <p:nvPr>
            <p:ph type="ftr" sz="quarter" idx="11"/>
          </p:nvPr>
        </p:nvSpPr>
        <p:spPr/>
        <p:txBody>
          <a:bodyPr/>
          <a:lstStyle/>
          <a:p>
            <a:pPr>
              <a:defRPr/>
            </a:pPr>
            <a:r>
              <a:rPr lang="en-GB"/>
              <a:t>CSE291 - Introduction to Software Engineering </a:t>
            </a:r>
            <a:endParaRPr lang="en-US"/>
          </a:p>
        </p:txBody>
      </p:sp>
      <p:sp>
        <p:nvSpPr>
          <p:cNvPr id="9" name="Slide Number Placeholder 8"/>
          <p:cNvSpPr>
            <a:spLocks noGrp="1"/>
          </p:cNvSpPr>
          <p:nvPr>
            <p:ph type="sldNum" sz="quarter" idx="12"/>
          </p:nvPr>
        </p:nvSpPr>
        <p:spPr/>
        <p:txBody>
          <a:bodyPr/>
          <a:lstStyle/>
          <a:p>
            <a:pPr>
              <a:defRPr/>
            </a:pPr>
            <a:fld id="{43E8C922-1A0E-4D8A-B18B-1AC59840CC44}"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DAB1DB17-F4F0-4426-BA0F-683D7B7AEFEC}" type="datetime1">
              <a:rPr lang="en-US" smtClean="0"/>
              <a:t>11/10/2022</a:t>
            </a:fld>
            <a:endParaRPr lang="en-US"/>
          </a:p>
        </p:txBody>
      </p:sp>
      <p:sp>
        <p:nvSpPr>
          <p:cNvPr id="4" name="Footer Placeholder 3"/>
          <p:cNvSpPr>
            <a:spLocks noGrp="1"/>
          </p:cNvSpPr>
          <p:nvPr>
            <p:ph type="ftr" sz="quarter" idx="11"/>
          </p:nvPr>
        </p:nvSpPr>
        <p:spPr/>
        <p:txBody>
          <a:bodyPr/>
          <a:lstStyle/>
          <a:p>
            <a:pPr>
              <a:defRPr/>
            </a:pPr>
            <a:r>
              <a:rPr lang="en-GB"/>
              <a:t>CSE291 - Introduction to Software Engineering </a:t>
            </a:r>
            <a:endParaRPr lang="en-US"/>
          </a:p>
        </p:txBody>
      </p:sp>
      <p:sp>
        <p:nvSpPr>
          <p:cNvPr id="5" name="Slide Number Placeholder 4"/>
          <p:cNvSpPr>
            <a:spLocks noGrp="1"/>
          </p:cNvSpPr>
          <p:nvPr>
            <p:ph type="sldNum" sz="quarter" idx="12"/>
          </p:nvPr>
        </p:nvSpPr>
        <p:spPr/>
        <p:txBody>
          <a:bodyPr/>
          <a:lstStyle/>
          <a:p>
            <a:pPr>
              <a:defRPr/>
            </a:pPr>
            <a:fld id="{A0A11091-2839-4166-BACE-8F9B9A7618A6}"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C84F8A9-109D-4F5B-BC2D-074B9BCD5683}" type="datetime1">
              <a:rPr lang="en-US" smtClean="0"/>
              <a:t>11/10/2022</a:t>
            </a:fld>
            <a:endParaRPr lang="en-US" dirty="0"/>
          </a:p>
        </p:txBody>
      </p: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
        <p:nvSpPr>
          <p:cNvPr id="4" name="Slide Number Placeholder 3"/>
          <p:cNvSpPr>
            <a:spLocks noGrp="1"/>
          </p:cNvSpPr>
          <p:nvPr>
            <p:ph type="sldNum" sz="quarter" idx="12"/>
          </p:nvPr>
        </p:nvSpPr>
        <p:spPr/>
        <p:txBody>
          <a:bodyPr/>
          <a:lstStyle/>
          <a:p>
            <a:pPr>
              <a:defRPr/>
            </a:pPr>
            <a:fld id="{0D5E9061-0026-44E5-992F-61AC00A89CB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A3C979FE-DC52-40E1-85E2-D27178EC028D}" type="datetime1">
              <a:rPr lang="en-US" smtClean="0"/>
              <a:t>11/10/2022</a:t>
            </a:fld>
            <a:endParaRPr lang="en-US" dirty="0"/>
          </a:p>
        </p:txBody>
      </p:sp>
      <p:sp>
        <p:nvSpPr>
          <p:cNvPr id="6" name="Footer Placeholder 5"/>
          <p:cNvSpPr>
            <a:spLocks noGrp="1"/>
          </p:cNvSpPr>
          <p:nvPr>
            <p:ph type="ftr" sz="quarter" idx="11"/>
          </p:nvPr>
        </p:nvSpPr>
        <p:spPr/>
        <p:txBody>
          <a:bodyPr/>
          <a:lstStyle/>
          <a:p>
            <a:pPr>
              <a:defRPr/>
            </a:pPr>
            <a:r>
              <a:rPr lang="en-GB"/>
              <a:t>CSE291 - Introduction to Software Engineering </a:t>
            </a:r>
            <a:endParaRPr lang="en-US"/>
          </a:p>
        </p:txBody>
      </p:sp>
      <p:sp>
        <p:nvSpPr>
          <p:cNvPr id="7" name="Slide Number Placeholder 6"/>
          <p:cNvSpPr>
            <a:spLocks noGrp="1"/>
          </p:cNvSpPr>
          <p:nvPr>
            <p:ph type="sldNum" sz="quarter" idx="12"/>
          </p:nvPr>
        </p:nvSpPr>
        <p:spPr/>
        <p:txBody>
          <a:bodyPr/>
          <a:lstStyle/>
          <a:p>
            <a:pPr>
              <a:defRPr/>
            </a:pPr>
            <a:fld id="{6EFEBC14-6C1D-44C0-9FF0-D43520012742}"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217AB23-5102-4295-B5AB-8286715399D7}" type="datetime1">
              <a:rPr lang="en-US" smtClean="0"/>
              <a:t>11/10/2022</a:t>
            </a:fld>
            <a:endParaRPr lang="en-US" dirty="0"/>
          </a:p>
        </p:txBody>
      </p:sp>
      <p:sp>
        <p:nvSpPr>
          <p:cNvPr id="6" name="Footer Placeholder 5"/>
          <p:cNvSpPr>
            <a:spLocks noGrp="1"/>
          </p:cNvSpPr>
          <p:nvPr>
            <p:ph type="ftr" sz="quarter" idx="11"/>
          </p:nvPr>
        </p:nvSpPr>
        <p:spPr/>
        <p:txBody>
          <a:bodyPr/>
          <a:lstStyle/>
          <a:p>
            <a:pPr>
              <a:defRPr/>
            </a:pPr>
            <a:r>
              <a:rPr lang="en-GB"/>
              <a:t>CSE291 - Introduction to Software Engineering </a:t>
            </a:r>
            <a:endParaRPr lang="en-US"/>
          </a:p>
        </p:txBody>
      </p:sp>
      <p:sp>
        <p:nvSpPr>
          <p:cNvPr id="7" name="Slide Number Placeholder 6"/>
          <p:cNvSpPr>
            <a:spLocks noGrp="1"/>
          </p:cNvSpPr>
          <p:nvPr>
            <p:ph type="sldNum" sz="quarter" idx="12"/>
          </p:nvPr>
        </p:nvSpPr>
        <p:spPr/>
        <p:txBody>
          <a:bodyPr/>
          <a:lstStyle/>
          <a:p>
            <a:pPr>
              <a:defRPr/>
            </a:pPr>
            <a:fld id="{53F7A16C-8D4F-4B13-8714-02C0D633E1B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fld id="{62014C0F-F3C8-4AF4-8096-E30A3E3684AD}" type="datetime1">
              <a:rPr lang="en-US" smtClean="0"/>
              <a:t>11/10/2022</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GB"/>
              <a:t>CSE291 - Introduction to Software Engineering </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7A5D5032-6E56-46AD-A4D4-1A68A1FC1142}"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0.pd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2.pd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sites.google.com/a/cuilahore.edu.pk/se_fall1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d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subTitle" idx="1"/>
          </p:nvPr>
        </p:nvSpPr>
        <p:spPr>
          <a:xfrm>
            <a:off x="2209800" y="3581400"/>
            <a:ext cx="4724400" cy="1905000"/>
          </a:xfrm>
        </p:spPr>
        <p:txBody>
          <a:bodyPr>
            <a:normAutofit/>
          </a:bodyPr>
          <a:lstStyle/>
          <a:p>
            <a:pPr marL="63500" algn="ctr" eaLnBrk="1" hangingPunct="1"/>
            <a:endParaRPr lang="en-US" sz="2000" dirty="0">
              <a:solidFill>
                <a:schemeClr val="tx1"/>
              </a:solidFill>
              <a:latin typeface="+mj-lt"/>
              <a:cs typeface="Times New Roman" pitchFamily="18" charset="0"/>
            </a:endParaRPr>
          </a:p>
          <a:p>
            <a:pPr marL="63500" algn="ctr"/>
            <a:r>
              <a:rPr lang="en-AU" altLang="en-AU" sz="2800" b="1" dirty="0">
                <a:solidFill>
                  <a:schemeClr val="tx1"/>
                </a:solidFill>
                <a:latin typeface="+mj-lt"/>
                <a:cs typeface="Times New Roman" pitchFamily="18" charset="0"/>
              </a:rPr>
              <a:t>Class Diagrams</a:t>
            </a:r>
            <a:endParaRPr lang="en-US" sz="2800" b="1" dirty="0">
              <a:solidFill>
                <a:schemeClr val="tx1"/>
              </a:solidFill>
              <a:latin typeface="+mj-lt"/>
              <a:cs typeface="Times New Roman" pitchFamily="18" charset="0"/>
            </a:endParaRPr>
          </a:p>
        </p:txBody>
      </p:sp>
      <p:sp>
        <p:nvSpPr>
          <p:cNvPr id="7" name="Title 1"/>
          <p:cNvSpPr>
            <a:spLocks noGrp="1"/>
          </p:cNvSpPr>
          <p:nvPr>
            <p:ph type="ctrTitle"/>
          </p:nvPr>
        </p:nvSpPr>
        <p:spPr>
          <a:xfrm>
            <a:off x="685800" y="1371600"/>
            <a:ext cx="7848600" cy="1927225"/>
          </a:xfrm>
        </p:spPr>
        <p:txBody>
          <a:bodyPr/>
          <a:lstStyle/>
          <a:p>
            <a:pPr algn="ctr"/>
            <a:r>
              <a:rPr lang="en-US" sz="3600" dirty="0">
                <a:solidFill>
                  <a:srgbClr val="C00000"/>
                </a:solidFill>
                <a:cs typeface="Times New Roman" pitchFamily="18" charset="0"/>
              </a:rPr>
              <a:t>CSE291 – </a:t>
            </a:r>
            <a:r>
              <a:rPr lang="en-US" sz="3600" cap="none" dirty="0">
                <a:solidFill>
                  <a:srgbClr val="C00000"/>
                </a:solidFill>
                <a:cs typeface="Times New Roman" pitchFamily="18" charset="0"/>
              </a:rPr>
              <a:t>Introduction to Software Engineering</a:t>
            </a:r>
            <a:br>
              <a:rPr lang="en-US" sz="3600" dirty="0">
                <a:solidFill>
                  <a:srgbClr val="C00000"/>
                </a:solidFill>
                <a:cs typeface="Times New Roman" pitchFamily="18" charset="0"/>
              </a:rPr>
            </a:br>
            <a:r>
              <a:rPr lang="en-US" sz="3600" dirty="0">
                <a:solidFill>
                  <a:srgbClr val="C00000"/>
                </a:solidFill>
                <a:cs typeface="Times New Roman" pitchFamily="18" charset="0"/>
              </a:rPr>
              <a:t>(</a:t>
            </a:r>
            <a:r>
              <a:rPr lang="en-US" sz="3600" cap="none" dirty="0">
                <a:solidFill>
                  <a:srgbClr val="C00000"/>
                </a:solidFill>
                <a:cs typeface="Times New Roman" pitchFamily="18" charset="0"/>
              </a:rPr>
              <a:t>Fall 2022</a:t>
            </a:r>
            <a:r>
              <a:rPr lang="en-US" sz="3600" dirty="0">
                <a:solidFill>
                  <a:srgbClr val="C00000"/>
                </a:solidFill>
                <a:cs typeface="Times New Roman" pitchFamily="18" charset="0"/>
              </a:rPr>
              <a:t>)</a:t>
            </a:r>
            <a:endParaRPr lang="en-US" sz="36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381000"/>
            <a:ext cx="8258175" cy="838200"/>
          </a:xfrm>
        </p:spPr>
        <p:txBody>
          <a:bodyPr/>
          <a:lstStyle/>
          <a:p>
            <a:pPr eaLnBrk="1" hangingPunct="1"/>
            <a:r>
              <a:rPr lang="en-US" altLang="en-US" sz="3600" dirty="0"/>
              <a:t>Multiplicity of Associations</a:t>
            </a:r>
          </a:p>
        </p:txBody>
      </p:sp>
      <p:sp>
        <p:nvSpPr>
          <p:cNvPr id="16388" name="Rectangle 8"/>
          <p:cNvSpPr>
            <a:spLocks noChangeArrowheads="1"/>
          </p:cNvSpPr>
          <p:nvPr/>
        </p:nvSpPr>
        <p:spPr bwMode="auto">
          <a:xfrm>
            <a:off x="0" y="1295400"/>
            <a:ext cx="9144000" cy="5562600"/>
          </a:xfrm>
          <a:prstGeom prst="rect">
            <a:avLst/>
          </a:prstGeom>
          <a:noFill/>
          <a:ln w="9525">
            <a:noFill/>
            <a:miter lim="800000"/>
            <a:headEnd/>
            <a:tailEnd/>
          </a:ln>
        </p:spPr>
        <p:txBody>
          <a:bodyPr/>
          <a:lstStyle/>
          <a:p>
            <a:pPr marL="342900" indent="-342900">
              <a:lnSpc>
                <a:spcPct val="90000"/>
              </a:lnSpc>
              <a:spcBef>
                <a:spcPct val="20000"/>
              </a:spcBef>
              <a:buClr>
                <a:schemeClr val="folHlink"/>
              </a:buClr>
              <a:buSzPct val="60000"/>
              <a:buFont typeface="Wingdings" pitchFamily="2" charset="2"/>
              <a:buChar char="n"/>
              <a:defRPr/>
            </a:pPr>
            <a:r>
              <a:rPr lang="en-US" sz="2200" dirty="0">
                <a:latin typeface="+mn-lt"/>
                <a:cs typeface="Times New Roman" charset="0"/>
              </a:rPr>
              <a:t>one-to-one</a:t>
            </a:r>
          </a:p>
          <a:p>
            <a:pPr marL="742950" lvl="1" indent="-285750">
              <a:lnSpc>
                <a:spcPct val="90000"/>
              </a:lnSpc>
              <a:spcBef>
                <a:spcPct val="20000"/>
              </a:spcBef>
              <a:buClr>
                <a:schemeClr val="folHlink"/>
              </a:buClr>
              <a:buSzPct val="60000"/>
              <a:buFont typeface="Wingdings" pitchFamily="2" charset="2"/>
              <a:buChar char="n"/>
              <a:defRPr/>
            </a:pPr>
            <a:r>
              <a:rPr lang="en-US" sz="2200" dirty="0">
                <a:latin typeface="+mn-lt"/>
                <a:cs typeface="Times New Roman" charset="0"/>
              </a:rPr>
              <a:t>each student must carry exactly one ID card</a:t>
            </a:r>
          </a:p>
          <a:p>
            <a:pPr marL="742950" lvl="1" indent="-285750">
              <a:lnSpc>
                <a:spcPct val="90000"/>
              </a:lnSpc>
              <a:spcBef>
                <a:spcPct val="20000"/>
              </a:spcBef>
              <a:buClr>
                <a:schemeClr val="folHlink"/>
              </a:buClr>
              <a:buSzPct val="60000"/>
              <a:buFont typeface="Wingdings" pitchFamily="2" charset="2"/>
              <a:buChar char="n"/>
              <a:defRPr/>
            </a:pPr>
            <a:endParaRPr lang="en-US" sz="2200" dirty="0">
              <a:cs typeface="Times New Roman" charset="0"/>
            </a:endParaRPr>
          </a:p>
          <a:p>
            <a:pPr marL="342900" indent="-342900">
              <a:spcBef>
                <a:spcPct val="20000"/>
              </a:spcBef>
              <a:buClr>
                <a:schemeClr val="folHlink"/>
              </a:buClr>
              <a:buSzPct val="60000"/>
              <a:buFont typeface="Wingdings" pitchFamily="2" charset="2"/>
              <a:buChar char="n"/>
              <a:defRPr/>
            </a:pPr>
            <a:endParaRPr lang="en-US" sz="2200" dirty="0">
              <a:cs typeface="Times New Roman" charset="0"/>
            </a:endParaRPr>
          </a:p>
          <a:p>
            <a:pPr marL="342900" indent="-342900">
              <a:spcBef>
                <a:spcPct val="20000"/>
              </a:spcBef>
              <a:buClr>
                <a:schemeClr val="folHlink"/>
              </a:buClr>
              <a:buSzPct val="60000"/>
              <a:buFont typeface="Wingdings" pitchFamily="2" charset="2"/>
              <a:buChar char="n"/>
              <a:defRPr/>
            </a:pPr>
            <a:endParaRPr lang="en-US" sz="2200" dirty="0">
              <a:cs typeface="Times New Roman" charset="0"/>
            </a:endParaRPr>
          </a:p>
          <a:p>
            <a:pPr marL="342900" indent="-342900">
              <a:lnSpc>
                <a:spcPct val="90000"/>
              </a:lnSpc>
              <a:spcBef>
                <a:spcPct val="20000"/>
              </a:spcBef>
              <a:buClr>
                <a:schemeClr val="folHlink"/>
              </a:buClr>
              <a:buSzPct val="60000"/>
              <a:buFont typeface="Wingdings" pitchFamily="2" charset="2"/>
              <a:buChar char="n"/>
              <a:defRPr/>
            </a:pPr>
            <a:endParaRPr lang="en-US" sz="2200" dirty="0">
              <a:latin typeface="+mn-lt"/>
              <a:cs typeface="Times New Roman" charset="0"/>
            </a:endParaRPr>
          </a:p>
          <a:p>
            <a:pPr marL="342900" indent="-342900">
              <a:lnSpc>
                <a:spcPct val="90000"/>
              </a:lnSpc>
              <a:spcBef>
                <a:spcPct val="20000"/>
              </a:spcBef>
              <a:buClr>
                <a:schemeClr val="folHlink"/>
              </a:buClr>
              <a:buSzPct val="60000"/>
              <a:buFont typeface="Wingdings" pitchFamily="2" charset="2"/>
              <a:buChar char="n"/>
              <a:defRPr/>
            </a:pPr>
            <a:r>
              <a:rPr lang="en-US" sz="2200" dirty="0">
                <a:latin typeface="+mn-lt"/>
                <a:cs typeface="Times New Roman" charset="0"/>
              </a:rPr>
              <a:t>one-to-many</a:t>
            </a:r>
          </a:p>
          <a:p>
            <a:pPr marL="742950" lvl="1" indent="-285750">
              <a:lnSpc>
                <a:spcPct val="90000"/>
              </a:lnSpc>
              <a:spcBef>
                <a:spcPct val="20000"/>
              </a:spcBef>
              <a:buClr>
                <a:schemeClr val="folHlink"/>
              </a:buClr>
              <a:buSzPct val="60000"/>
              <a:buFont typeface="Wingdings" pitchFamily="2" charset="2"/>
              <a:buChar char="n"/>
              <a:defRPr/>
            </a:pPr>
            <a:r>
              <a:rPr lang="en-US" sz="2200" dirty="0">
                <a:latin typeface="+mn-lt"/>
                <a:cs typeface="Times New Roman" charset="0"/>
              </a:rPr>
              <a:t>one rectangle list can contain many rectangles</a:t>
            </a:r>
          </a:p>
        </p:txBody>
      </p:sp>
      <p:pic>
        <p:nvPicPr>
          <p:cNvPr id="21509" name="Picture 9"/>
          <p:cNvPicPr>
            <a:picLocks noChangeAspect="1" noChangeArrowheads="1"/>
          </p:cNvPicPr>
          <p:nvPr/>
        </p:nvPicPr>
        <p:blipFill>
          <a:blip r:embed="rId2" cstate="print"/>
          <a:srcRect/>
          <a:stretch>
            <a:fillRect/>
          </a:stretch>
        </p:blipFill>
        <p:spPr bwMode="auto">
          <a:xfrm>
            <a:off x="304800" y="4572000"/>
            <a:ext cx="8701088" cy="1657350"/>
          </a:xfrm>
          <a:prstGeom prst="rect">
            <a:avLst/>
          </a:prstGeom>
          <a:noFill/>
          <a:ln w="9525">
            <a:noFill/>
            <a:miter lim="800000"/>
            <a:headEnd/>
            <a:tailEnd/>
          </a:ln>
        </p:spPr>
      </p:pic>
      <p:pic>
        <p:nvPicPr>
          <p:cNvPr id="21510" name="Picture 10"/>
          <p:cNvPicPr>
            <a:picLocks noChangeAspect="1" noChangeArrowheads="1"/>
          </p:cNvPicPr>
          <p:nvPr/>
        </p:nvPicPr>
        <p:blipFill>
          <a:blip r:embed="rId3" cstate="print"/>
          <a:srcRect/>
          <a:stretch>
            <a:fillRect/>
          </a:stretch>
        </p:blipFill>
        <p:spPr bwMode="auto">
          <a:xfrm>
            <a:off x="2209800" y="2133600"/>
            <a:ext cx="4448175" cy="1322388"/>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defRPr/>
            </a:pPr>
            <a:fld id="{1FD69E18-8A0E-4862-BC4C-145F4B79915F}" type="slidenum">
              <a:rPr lang="en-US" smtClean="0"/>
              <a:pPr>
                <a:defRPr/>
              </a:pPr>
              <a:t>10</a:t>
            </a:fld>
            <a:endParaRPr lang="en-US"/>
          </a:p>
        </p:txBody>
      </p:sp>
    </p:spTree>
    <p:extLst>
      <p:ext uri="{BB962C8B-B14F-4D97-AF65-F5344CB8AC3E}">
        <p14:creationId xmlns:p14="http://schemas.microsoft.com/office/powerpoint/2010/main" val="2420218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381000"/>
            <a:ext cx="8229600" cy="1066800"/>
          </a:xfrm>
        </p:spPr>
        <p:txBody>
          <a:bodyPr/>
          <a:lstStyle/>
          <a:p>
            <a:pPr eaLnBrk="1" hangingPunct="1"/>
            <a:r>
              <a:rPr lang="en-US" dirty="0"/>
              <a:t>Comments</a:t>
            </a:r>
            <a:endParaRPr lang="en-US" sz="3600" dirty="0"/>
          </a:p>
        </p:txBody>
      </p:sp>
      <p:sp>
        <p:nvSpPr>
          <p:cNvPr id="14339" name="Rectangle 3"/>
          <p:cNvSpPr>
            <a:spLocks noGrp="1" noChangeArrowheads="1"/>
          </p:cNvSpPr>
          <p:nvPr>
            <p:ph idx="1"/>
          </p:nvPr>
        </p:nvSpPr>
        <p:spPr>
          <a:xfrm>
            <a:off x="457200" y="2057400"/>
            <a:ext cx="8229600" cy="4099560"/>
          </a:xfrm>
        </p:spPr>
        <p:txBody>
          <a:bodyPr/>
          <a:lstStyle/>
          <a:p>
            <a:pPr algn="just" eaLnBrk="1" hangingPunct="1"/>
            <a:r>
              <a:rPr lang="en-US" sz="2400" dirty="0"/>
              <a:t>Represented as a folded note, attached to the appropriate class/method/etc by a dashed line</a:t>
            </a:r>
          </a:p>
        </p:txBody>
      </p:sp>
      <p:pic>
        <p:nvPicPr>
          <p:cNvPr id="14341" name="Picture 4" descr="C:\Documents and Settings\stepp\Desktop\sample.png"/>
          <p:cNvPicPr>
            <a:picLocks noChangeAspect="1" noChangeArrowheads="1"/>
          </p:cNvPicPr>
          <p:nvPr/>
        </p:nvPicPr>
        <p:blipFill>
          <a:blip r:embed="rId2" cstate="print"/>
          <a:srcRect/>
          <a:stretch>
            <a:fillRect/>
          </a:stretch>
        </p:blipFill>
        <p:spPr bwMode="auto">
          <a:xfrm>
            <a:off x="609600" y="3505200"/>
            <a:ext cx="8305800" cy="2778125"/>
          </a:xfrm>
          <a:prstGeom prst="rect">
            <a:avLst/>
          </a:prstGeom>
          <a:noFill/>
          <a:ln w="9525">
            <a:noFill/>
            <a:miter lim="800000"/>
            <a:headEnd/>
            <a:tailEnd/>
          </a:ln>
        </p:spPr>
      </p:pic>
      <p:sp>
        <p:nvSpPr>
          <p:cNvPr id="2" name="Date Placeholder 1"/>
          <p:cNvSpPr>
            <a:spLocks noGrp="1"/>
          </p:cNvSpPr>
          <p:nvPr>
            <p:ph type="dt" sz="half" idx="10"/>
          </p:nvPr>
        </p:nvSpPr>
        <p:spPr/>
        <p:txBody>
          <a:bodyPr/>
          <a:lstStyle/>
          <a:p>
            <a:pPr>
              <a:defRPr/>
            </a:pPr>
            <a:fld id="{8DC0682E-3B81-4850-8C5B-02A9B889320F}" type="datetime1">
              <a:rPr lang="en-US" smtClean="0"/>
              <a:t>11/10/2022</a:t>
            </a:fld>
            <a:endParaRPr lang="en-US" dirty="0"/>
          </a:p>
        </p:txBody>
      </p:sp>
      <p:sp>
        <p:nvSpPr>
          <p:cNvPr id="4" name="Footer Placeholder 3"/>
          <p:cNvSpPr>
            <a:spLocks noGrp="1"/>
          </p:cNvSpPr>
          <p:nvPr>
            <p:ph type="ftr" sz="quarter" idx="11"/>
          </p:nvPr>
        </p:nvSpPr>
        <p:spPr/>
        <p:txBody>
          <a:bodyPr/>
          <a:lstStyle/>
          <a:p>
            <a:pPr>
              <a:defRPr/>
            </a:pPr>
            <a:r>
              <a:rPr lang="en-GB"/>
              <a:t>CSE291 - Introduction to Software Engineering </a:t>
            </a:r>
            <a:endParaRPr lang="en-US"/>
          </a:p>
        </p:txBody>
      </p:sp>
      <p:sp>
        <p:nvSpPr>
          <p:cNvPr id="5" name="Slide Number Placeholder 4"/>
          <p:cNvSpPr>
            <a:spLocks noGrp="1"/>
          </p:cNvSpPr>
          <p:nvPr>
            <p:ph type="sldNum" sz="quarter" idx="12"/>
          </p:nvPr>
        </p:nvSpPr>
        <p:spPr/>
        <p:txBody>
          <a:bodyPr/>
          <a:lstStyle/>
          <a:p>
            <a:pPr>
              <a:defRPr/>
            </a:pPr>
            <a:fld id="{3411FB67-E6C6-47E1-8EE7-FD4795ADCBF2}" type="slidenum">
              <a:rPr lang="en-US" smtClean="0"/>
              <a:pPr>
                <a:defRPr/>
              </a:pPr>
              <a:t>11</a:t>
            </a:fld>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876800"/>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4000" dirty="0">
                <a:solidFill>
                  <a:schemeClr val="tx2"/>
                </a:solidFill>
              </a:rPr>
              <a:t>Relationships</a:t>
            </a:r>
          </a:p>
        </p:txBody>
      </p:sp>
      <p:sp>
        <p:nvSpPr>
          <p:cNvPr id="2" name="Date Placeholder 1"/>
          <p:cNvSpPr>
            <a:spLocks noGrp="1"/>
          </p:cNvSpPr>
          <p:nvPr>
            <p:ph type="dt" sz="half" idx="10"/>
          </p:nvPr>
        </p:nvSpPr>
        <p:spPr/>
        <p:txBody>
          <a:bodyPr/>
          <a:lstStyle/>
          <a:p>
            <a:pPr>
              <a:defRPr/>
            </a:pPr>
            <a:fld id="{EC1B107B-8E0B-4F7A-A16C-25C8F1EB7827}" type="datetime1">
              <a:rPr lang="en-US" smtClean="0"/>
              <a:t>11/10/2022</a:t>
            </a:fld>
            <a:endParaRPr lang="en-US" dirty="0"/>
          </a:p>
        </p:txBody>
      </p:sp>
      <p:sp>
        <p:nvSpPr>
          <p:cNvPr id="4" name="Footer Placeholder 3"/>
          <p:cNvSpPr>
            <a:spLocks noGrp="1"/>
          </p:cNvSpPr>
          <p:nvPr>
            <p:ph type="ftr" sz="quarter" idx="11"/>
          </p:nvPr>
        </p:nvSpPr>
        <p:spPr/>
        <p:txBody>
          <a:bodyPr/>
          <a:lstStyle/>
          <a:p>
            <a:pPr>
              <a:defRPr/>
            </a:pPr>
            <a:r>
              <a:rPr lang="en-GB"/>
              <a:t>CSE291 - Introduction to Software Engineering </a:t>
            </a:r>
            <a:endParaRPr lang="en-US"/>
          </a:p>
        </p:txBody>
      </p:sp>
      <p:sp>
        <p:nvSpPr>
          <p:cNvPr id="6" name="Slide Number Placeholder 5"/>
          <p:cNvSpPr>
            <a:spLocks noGrp="1"/>
          </p:cNvSpPr>
          <p:nvPr>
            <p:ph type="sldNum" sz="quarter" idx="12"/>
          </p:nvPr>
        </p:nvSpPr>
        <p:spPr/>
        <p:txBody>
          <a:bodyPr/>
          <a:lstStyle/>
          <a:p>
            <a:pPr>
              <a:defRPr/>
            </a:pPr>
            <a:fld id="{3411FB67-E6C6-47E1-8EE7-FD4795ADCBF2}" type="slidenum">
              <a:rPr lang="en-US" smtClean="0"/>
              <a:pPr>
                <a:defRPr/>
              </a:pPr>
              <a:t>12</a:t>
            </a:fld>
            <a:endParaRPr lang="en-US"/>
          </a:p>
        </p:txBody>
      </p:sp>
    </p:spTree>
    <p:extLst>
      <p:ext uri="{BB962C8B-B14F-4D97-AF65-F5344CB8AC3E}">
        <p14:creationId xmlns:p14="http://schemas.microsoft.com/office/powerpoint/2010/main" val="356007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a:xfrm>
            <a:off x="381000" y="381000"/>
            <a:ext cx="8229600" cy="1066800"/>
          </a:xfrm>
        </p:spPr>
        <p:txBody>
          <a:bodyPr>
            <a:normAutofit/>
          </a:bodyPr>
          <a:lstStyle/>
          <a:p>
            <a:pPr algn="just" eaLnBrk="1" hangingPunct="1"/>
            <a:r>
              <a:rPr lang="en-US" dirty="0"/>
              <a:t>Association</a:t>
            </a:r>
          </a:p>
        </p:txBody>
      </p:sp>
      <p:sp>
        <p:nvSpPr>
          <p:cNvPr id="15363" name="Rectangle 1027"/>
          <p:cNvSpPr>
            <a:spLocks noGrp="1" noChangeArrowheads="1"/>
          </p:cNvSpPr>
          <p:nvPr>
            <p:ph idx="1"/>
          </p:nvPr>
        </p:nvSpPr>
        <p:spPr>
          <a:xfrm>
            <a:off x="457200" y="1524000"/>
            <a:ext cx="8229600" cy="5049838"/>
          </a:xfrm>
        </p:spPr>
        <p:txBody>
          <a:bodyPr>
            <a:normAutofit/>
          </a:bodyPr>
          <a:lstStyle/>
          <a:p>
            <a:pPr lvl="1" algn="just" eaLnBrk="1" hangingPunct="1">
              <a:buFont typeface="Georgia" pitchFamily="18" charset="0"/>
              <a:buNone/>
            </a:pPr>
            <a:endParaRPr lang="en-US" dirty="0">
              <a:solidFill>
                <a:schemeClr val="tx1"/>
              </a:solidFill>
            </a:endParaRPr>
          </a:p>
          <a:p>
            <a:pPr algn="just"/>
            <a:r>
              <a:rPr lang="en-US" sz="2200" dirty="0"/>
              <a:t>Objects that are members of an object class participate in relationships with other objects.</a:t>
            </a:r>
          </a:p>
          <a:p>
            <a:pPr algn="just">
              <a:buNone/>
            </a:pPr>
            <a:endParaRPr lang="en-US" sz="2200" dirty="0"/>
          </a:p>
          <a:p>
            <a:pPr algn="just"/>
            <a:r>
              <a:rPr lang="en-US" sz="2200" dirty="0"/>
              <a:t> These relationships modeled by describing the associations between the object classes.</a:t>
            </a:r>
          </a:p>
          <a:p>
            <a:pPr algn="just">
              <a:buNone/>
            </a:pPr>
            <a:endParaRPr lang="en-US" sz="2200" dirty="0"/>
          </a:p>
          <a:p>
            <a:pPr algn="just"/>
            <a:r>
              <a:rPr lang="en-US" sz="2200" dirty="0"/>
              <a:t>In the UML, associations are denoted by a line between the object classes that may optionally be annotated with information about the association.</a:t>
            </a:r>
          </a:p>
        </p:txBody>
      </p:sp>
      <p:sp>
        <p:nvSpPr>
          <p:cNvPr id="2" name="Date Placeholder 1"/>
          <p:cNvSpPr>
            <a:spLocks noGrp="1"/>
          </p:cNvSpPr>
          <p:nvPr>
            <p:ph type="dt" sz="half" idx="10"/>
          </p:nvPr>
        </p:nvSpPr>
        <p:spPr/>
        <p:txBody>
          <a:bodyPr/>
          <a:lstStyle/>
          <a:p>
            <a:pPr>
              <a:defRPr/>
            </a:pPr>
            <a:fld id="{FC37F515-DDD1-42B8-8C1C-41D603A6EBDB}" type="datetime1">
              <a:rPr lang="en-US" smtClean="0"/>
              <a:t>11/10/2022</a:t>
            </a:fld>
            <a:endParaRPr lang="en-US" dirty="0"/>
          </a:p>
        </p:txBody>
      </p:sp>
      <p:sp>
        <p:nvSpPr>
          <p:cNvPr id="4" name="Footer Placeholder 3"/>
          <p:cNvSpPr>
            <a:spLocks noGrp="1"/>
          </p:cNvSpPr>
          <p:nvPr>
            <p:ph type="ftr" sz="quarter" idx="11"/>
          </p:nvPr>
        </p:nvSpPr>
        <p:spPr/>
        <p:txBody>
          <a:bodyPr/>
          <a:lstStyle/>
          <a:p>
            <a:pPr>
              <a:defRPr/>
            </a:pPr>
            <a:r>
              <a:rPr lang="en-GB"/>
              <a:t>CSE291 - Introduction to Software Engineering </a:t>
            </a:r>
            <a:endParaRPr lang="en-US"/>
          </a:p>
        </p:txBody>
      </p:sp>
      <p:sp>
        <p:nvSpPr>
          <p:cNvPr id="5" name="Slide Number Placeholder 4"/>
          <p:cNvSpPr>
            <a:spLocks noGrp="1"/>
          </p:cNvSpPr>
          <p:nvPr>
            <p:ph type="sldNum" sz="quarter" idx="12"/>
          </p:nvPr>
        </p:nvSpPr>
        <p:spPr/>
        <p:txBody>
          <a:bodyPr/>
          <a:lstStyle/>
          <a:p>
            <a:pPr>
              <a:defRPr/>
            </a:pPr>
            <a:fld id="{3411FB67-E6C6-47E1-8EE7-FD4795ADCBF2}" type="slidenum">
              <a:rPr lang="en-US" smtClean="0"/>
              <a:pPr>
                <a:defRPr/>
              </a:pPr>
              <a:t>13</a:t>
            </a:fld>
            <a:endParaRPr lang="en-US"/>
          </a:p>
        </p:txBody>
      </p:sp>
    </p:spTree>
    <p:extLst>
      <p:ext uri="{BB962C8B-B14F-4D97-AF65-F5344CB8AC3E}">
        <p14:creationId xmlns:p14="http://schemas.microsoft.com/office/powerpoint/2010/main" val="176178076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Model</a:t>
            </a:r>
          </a:p>
        </p:txBody>
      </p:sp>
      <p:pic>
        <p:nvPicPr>
          <p:cNvPr id="3074" name="Picture 2"/>
          <p:cNvPicPr>
            <a:picLocks noGrp="1" noChangeAspect="1" noChangeArrowheads="1"/>
          </p:cNvPicPr>
          <p:nvPr>
            <p:ph idx="1"/>
          </p:nvPr>
        </p:nvPicPr>
        <p:blipFill>
          <a:blip r:embed="rId2" cstate="print"/>
          <a:stretch>
            <a:fillRect/>
          </a:stretch>
        </p:blipFill>
        <p:spPr bwMode="auto">
          <a:xfrm>
            <a:off x="1647825" y="2509837"/>
            <a:ext cx="5848350" cy="305752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pPr>
              <a:defRPr/>
            </a:pPr>
            <a:fld id="{3B4EF6A9-8917-4FCE-A4D0-4BB9C0B28DC8}" type="datetime1">
              <a:rPr lang="en-US" smtClean="0"/>
              <a:t>11/10/2022</a:t>
            </a:fld>
            <a:endParaRPr lang="en-US" dirty="0"/>
          </a:p>
        </p:txBody>
      </p:sp>
      <p:sp>
        <p:nvSpPr>
          <p:cNvPr id="4" name="Footer Placeholder 3"/>
          <p:cNvSpPr>
            <a:spLocks noGrp="1"/>
          </p:cNvSpPr>
          <p:nvPr>
            <p:ph type="ftr" sz="quarter" idx="11"/>
          </p:nvPr>
        </p:nvSpPr>
        <p:spPr/>
        <p:txBody>
          <a:bodyPr/>
          <a:lstStyle/>
          <a:p>
            <a:pPr>
              <a:defRPr/>
            </a:pPr>
            <a:r>
              <a:rPr lang="en-GB"/>
              <a:t>CSE291 - Introduction to Software Engineering </a:t>
            </a:r>
            <a:endParaRPr lang="en-US"/>
          </a:p>
        </p:txBody>
      </p:sp>
      <p:sp>
        <p:nvSpPr>
          <p:cNvPr id="6" name="Slide Number Placeholder 5"/>
          <p:cNvSpPr>
            <a:spLocks noGrp="1"/>
          </p:cNvSpPr>
          <p:nvPr>
            <p:ph type="sldNum" sz="quarter" idx="12"/>
          </p:nvPr>
        </p:nvSpPr>
        <p:spPr/>
        <p:txBody>
          <a:bodyPr/>
          <a:lstStyle/>
          <a:p>
            <a:pPr>
              <a:defRPr/>
            </a:pPr>
            <a:fld id="{3411FB67-E6C6-47E1-8EE7-FD4795ADCBF2}" type="slidenum">
              <a:rPr lang="en-US" smtClean="0"/>
              <a:pPr>
                <a:defRPr/>
              </a:pPr>
              <a:t>14</a:t>
            </a:fld>
            <a:endParaRPr lang="en-US"/>
          </a:p>
        </p:txBody>
      </p:sp>
    </p:spTree>
    <p:extLst>
      <p:ext uri="{BB962C8B-B14F-4D97-AF65-F5344CB8AC3E}">
        <p14:creationId xmlns:p14="http://schemas.microsoft.com/office/powerpoint/2010/main" val="1592402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5" name="Content Placeholder 4"/>
          <p:cNvSpPr>
            <a:spLocks noGrp="1"/>
          </p:cNvSpPr>
          <p:nvPr>
            <p:ph idx="1"/>
          </p:nvPr>
        </p:nvSpPr>
        <p:spPr/>
        <p:txBody>
          <a:bodyPr>
            <a:normAutofit/>
          </a:bodyPr>
          <a:lstStyle/>
          <a:p>
            <a:pPr algn="just"/>
            <a:r>
              <a:rPr lang="en-US" sz="2200" dirty="0"/>
              <a:t>Generalization is an everyday technique that we use to manage complexity. </a:t>
            </a:r>
          </a:p>
          <a:p>
            <a:pPr marL="0" indent="0" algn="just">
              <a:buNone/>
            </a:pPr>
            <a:endParaRPr lang="en-US" sz="2200" dirty="0"/>
          </a:p>
          <a:p>
            <a:pPr algn="just"/>
            <a:r>
              <a:rPr lang="en-US" sz="2200" dirty="0"/>
              <a:t>Rather than learn the detailed characteristics of every entity that we experience, we place these entities in more general classes (animals, cars, houses, etc.) and learn the characteristics of these classes. </a:t>
            </a:r>
          </a:p>
          <a:p>
            <a:pPr marL="0" indent="0" algn="just">
              <a:buNone/>
            </a:pPr>
            <a:endParaRPr lang="en-US" sz="2200" dirty="0"/>
          </a:p>
          <a:p>
            <a:pPr algn="just"/>
            <a:r>
              <a:rPr lang="en-US" sz="2200" dirty="0"/>
              <a:t>This allows us to infer that different members of these classes have some common characteristics</a:t>
            </a:r>
            <a:endParaRPr lang="en-US" dirty="0"/>
          </a:p>
        </p:txBody>
      </p:sp>
      <p:sp>
        <p:nvSpPr>
          <p:cNvPr id="4" name="Date Placeholder 3"/>
          <p:cNvSpPr>
            <a:spLocks noGrp="1"/>
          </p:cNvSpPr>
          <p:nvPr>
            <p:ph type="dt" sz="half" idx="10"/>
          </p:nvPr>
        </p:nvSpPr>
        <p:spPr/>
        <p:txBody>
          <a:bodyPr/>
          <a:lstStyle/>
          <a:p>
            <a:pPr>
              <a:defRPr/>
            </a:pPr>
            <a:fld id="{E102608C-031C-460D-8DCD-A8E77C62AFBD}" type="datetime1">
              <a:rPr lang="en-US" smtClean="0"/>
              <a:t>11/10/2022</a:t>
            </a:fld>
            <a:endParaRPr lang="en-US" dirty="0"/>
          </a:p>
        </p:txBody>
      </p:sp>
      <p:sp>
        <p:nvSpPr>
          <p:cNvPr id="6" name="Footer Placeholder 5"/>
          <p:cNvSpPr>
            <a:spLocks noGrp="1"/>
          </p:cNvSpPr>
          <p:nvPr>
            <p:ph type="ftr" sz="quarter" idx="11"/>
          </p:nvPr>
        </p:nvSpPr>
        <p:spPr/>
        <p:txBody>
          <a:bodyPr/>
          <a:lstStyle/>
          <a:p>
            <a:pPr>
              <a:defRPr/>
            </a:pPr>
            <a:r>
              <a:rPr lang="en-GB"/>
              <a:t>CSE291 - Introduction to Software Engineering </a:t>
            </a:r>
            <a:endParaRPr lang="en-US"/>
          </a:p>
        </p:txBody>
      </p:sp>
      <p:sp>
        <p:nvSpPr>
          <p:cNvPr id="7" name="Slide Number Placeholder 6"/>
          <p:cNvSpPr>
            <a:spLocks noGrp="1"/>
          </p:cNvSpPr>
          <p:nvPr>
            <p:ph type="sldNum" sz="quarter" idx="12"/>
          </p:nvPr>
        </p:nvSpPr>
        <p:spPr/>
        <p:txBody>
          <a:bodyPr/>
          <a:lstStyle/>
          <a:p>
            <a:pPr>
              <a:defRPr/>
            </a:pPr>
            <a:fld id="{3411FB67-E6C6-47E1-8EE7-FD4795ADCBF2}" type="slidenum">
              <a:rPr lang="en-US" smtClean="0"/>
              <a:pPr>
                <a:defRPr/>
              </a:pPr>
              <a:t>15</a:t>
            </a:fld>
            <a:endParaRPr lang="en-US"/>
          </a:p>
        </p:txBody>
      </p:sp>
    </p:spTree>
    <p:extLst>
      <p:ext uri="{BB962C8B-B14F-4D97-AF65-F5344CB8AC3E}">
        <p14:creationId xmlns:p14="http://schemas.microsoft.com/office/powerpoint/2010/main" val="3540510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3" name="Content Placeholder 2"/>
          <p:cNvSpPr>
            <a:spLocks noGrp="1"/>
          </p:cNvSpPr>
          <p:nvPr>
            <p:ph idx="1"/>
          </p:nvPr>
        </p:nvSpPr>
        <p:spPr/>
        <p:txBody>
          <a:bodyPr/>
          <a:lstStyle/>
          <a:p>
            <a:pPr algn="just"/>
            <a:r>
              <a:rPr lang="en-US" sz="2100" dirty="0"/>
              <a:t>In object-oriented languages, such as Java, generalization is implemented using the class inheritance mechanisms built into the language.</a:t>
            </a:r>
            <a:r>
              <a:rPr lang="en-GB" sz="2100" dirty="0"/>
              <a:t> </a:t>
            </a:r>
          </a:p>
          <a:p>
            <a:pPr marL="0" indent="0" algn="just">
              <a:buNone/>
            </a:pPr>
            <a:endParaRPr lang="en-GB" sz="2100" dirty="0"/>
          </a:p>
          <a:p>
            <a:pPr algn="just"/>
            <a:r>
              <a:rPr lang="en-US" sz="2100" dirty="0"/>
              <a:t>In a generalization, the attributes and operations associated with higher-level classes are also associated with the lower-level classes.</a:t>
            </a:r>
          </a:p>
          <a:p>
            <a:pPr marL="0" indent="0" algn="just">
              <a:buNone/>
            </a:pPr>
            <a:endParaRPr lang="en-US" sz="2100" dirty="0"/>
          </a:p>
          <a:p>
            <a:pPr algn="just"/>
            <a:r>
              <a:rPr lang="en-US" sz="2100" dirty="0"/>
              <a:t>The lower-level classes are subclasses inherit the attributes and operations from their super classes. These lower-level classes then add more specific attributes and operations. </a:t>
            </a:r>
          </a:p>
        </p:txBody>
      </p:sp>
      <p:sp>
        <p:nvSpPr>
          <p:cNvPr id="5" name="Date Placeholder 4"/>
          <p:cNvSpPr>
            <a:spLocks noGrp="1"/>
          </p:cNvSpPr>
          <p:nvPr>
            <p:ph type="dt" sz="half" idx="10"/>
          </p:nvPr>
        </p:nvSpPr>
        <p:spPr/>
        <p:txBody>
          <a:bodyPr/>
          <a:lstStyle/>
          <a:p>
            <a:pPr>
              <a:defRPr/>
            </a:pPr>
            <a:fld id="{690DC412-4B94-4315-BA72-FFE02DB7859F}" type="datetime1">
              <a:rPr lang="en-US" smtClean="0"/>
              <a:t>11/10/2022</a:t>
            </a:fld>
            <a:endParaRPr lang="en-US" dirty="0"/>
          </a:p>
        </p:txBody>
      </p:sp>
      <p:sp>
        <p:nvSpPr>
          <p:cNvPr id="6" name="Footer Placeholder 5"/>
          <p:cNvSpPr>
            <a:spLocks noGrp="1"/>
          </p:cNvSpPr>
          <p:nvPr>
            <p:ph type="ftr" sz="quarter" idx="11"/>
          </p:nvPr>
        </p:nvSpPr>
        <p:spPr/>
        <p:txBody>
          <a:bodyPr/>
          <a:lstStyle/>
          <a:p>
            <a:pPr>
              <a:defRPr/>
            </a:pPr>
            <a:r>
              <a:rPr lang="en-GB"/>
              <a:t>CSE291 - Introduction to Software Engineering </a:t>
            </a:r>
            <a:endParaRPr lang="en-US"/>
          </a:p>
        </p:txBody>
      </p:sp>
      <p:sp>
        <p:nvSpPr>
          <p:cNvPr id="7" name="Slide Number Placeholder 6"/>
          <p:cNvSpPr>
            <a:spLocks noGrp="1"/>
          </p:cNvSpPr>
          <p:nvPr>
            <p:ph type="sldNum" sz="quarter" idx="12"/>
          </p:nvPr>
        </p:nvSpPr>
        <p:spPr/>
        <p:txBody>
          <a:bodyPr/>
          <a:lstStyle/>
          <a:p>
            <a:pPr>
              <a:defRPr/>
            </a:pPr>
            <a:fld id="{3411FB67-E6C6-47E1-8EE7-FD4795ADCBF2}" type="slidenum">
              <a:rPr lang="en-US" smtClean="0"/>
              <a:pPr>
                <a:defRPr/>
              </a:pPr>
              <a:t>16</a:t>
            </a:fld>
            <a:endParaRPr lang="en-US"/>
          </a:p>
        </p:txBody>
      </p:sp>
    </p:spTree>
    <p:extLst>
      <p:ext uri="{BB962C8B-B14F-4D97-AF65-F5344CB8AC3E}">
        <p14:creationId xmlns:p14="http://schemas.microsoft.com/office/powerpoint/2010/main" val="204305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A Generalization Hierarchy</a:t>
            </a:r>
            <a:r>
              <a:rPr lang="en-GB" dirty="0"/>
              <a:t> </a:t>
            </a:r>
            <a:endParaRPr lang="en-US" dirty="0"/>
          </a:p>
        </p:txBody>
      </p:sp>
      <p:pic>
        <p:nvPicPr>
          <p:cNvPr id="4" name="Picture 3" descr="5.11 GeneralizationHierarchy.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371600" y="1709928"/>
            <a:ext cx="6019800" cy="3581400"/>
          </a:xfrm>
          <a:prstGeom prst="rect">
            <a:avLst/>
          </a:prstGeom>
        </p:spPr>
      </p:pic>
      <p:sp>
        <p:nvSpPr>
          <p:cNvPr id="2" name="Date Placeholder 1"/>
          <p:cNvSpPr>
            <a:spLocks noGrp="1"/>
          </p:cNvSpPr>
          <p:nvPr>
            <p:ph type="dt" sz="half" idx="10"/>
          </p:nvPr>
        </p:nvSpPr>
        <p:spPr/>
        <p:txBody>
          <a:bodyPr/>
          <a:lstStyle/>
          <a:p>
            <a:pPr>
              <a:defRPr/>
            </a:pPr>
            <a:fld id="{2D24F74E-4136-407E-BDEE-94F178426BE4}" type="datetime1">
              <a:rPr lang="en-US" smtClean="0"/>
              <a:t>11/10/2022</a:t>
            </a:fld>
            <a:endParaRPr lang="en-US"/>
          </a:p>
        </p:txBody>
      </p: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
        <p:nvSpPr>
          <p:cNvPr id="5" name="Slide Number Placeholder 4"/>
          <p:cNvSpPr>
            <a:spLocks noGrp="1"/>
          </p:cNvSpPr>
          <p:nvPr>
            <p:ph type="sldNum" sz="quarter" idx="12"/>
          </p:nvPr>
        </p:nvSpPr>
        <p:spPr/>
        <p:txBody>
          <a:bodyPr/>
          <a:lstStyle/>
          <a:p>
            <a:pPr>
              <a:defRPr/>
            </a:pPr>
            <a:fld id="{A0A11091-2839-4166-BACE-8F9B9A7618A6}" type="slidenum">
              <a:rPr lang="en-US" smtClean="0"/>
              <a:pPr>
                <a:defRPr/>
              </a:pPr>
              <a:t>17</a:t>
            </a:fld>
            <a:endParaRPr lang="en-US"/>
          </a:p>
        </p:txBody>
      </p:sp>
    </p:spTree>
    <p:extLst>
      <p:ext uri="{BB962C8B-B14F-4D97-AF65-F5344CB8AC3E}">
        <p14:creationId xmlns:p14="http://schemas.microsoft.com/office/powerpoint/2010/main" val="1723460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fontScale="90000"/>
          </a:bodyPr>
          <a:lstStyle/>
          <a:p>
            <a:r>
              <a:rPr lang="en-US" dirty="0"/>
              <a:t>A Generalization Hierarchy with Added Details</a:t>
            </a:r>
            <a:r>
              <a:rPr lang="en-GB" dirty="0"/>
              <a:t> </a:t>
            </a:r>
            <a:endParaRPr lang="en-US" dirty="0"/>
          </a:p>
        </p:txBody>
      </p:sp>
      <p:pic>
        <p:nvPicPr>
          <p:cNvPr id="4" name="Picture 3" descr="5.12 GeneralisationDetail.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432049" y="1943100"/>
            <a:ext cx="4576879" cy="3771900"/>
          </a:xfrm>
          <a:prstGeom prst="rect">
            <a:avLst/>
          </a:prstGeom>
        </p:spPr>
      </p:pic>
      <p:sp>
        <p:nvSpPr>
          <p:cNvPr id="2" name="Date Placeholder 1"/>
          <p:cNvSpPr>
            <a:spLocks noGrp="1"/>
          </p:cNvSpPr>
          <p:nvPr>
            <p:ph type="dt" sz="half" idx="10"/>
          </p:nvPr>
        </p:nvSpPr>
        <p:spPr/>
        <p:txBody>
          <a:bodyPr/>
          <a:lstStyle/>
          <a:p>
            <a:pPr>
              <a:defRPr/>
            </a:pPr>
            <a:fld id="{199A9999-CE7C-4216-A2C1-15BF4A43BFEF}" type="datetime1">
              <a:rPr lang="en-US" smtClean="0"/>
              <a:t>11/10/2022</a:t>
            </a:fld>
            <a:endParaRPr lang="en-US"/>
          </a:p>
        </p:txBody>
      </p: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
        <p:nvSpPr>
          <p:cNvPr id="5" name="Slide Number Placeholder 4"/>
          <p:cNvSpPr>
            <a:spLocks noGrp="1"/>
          </p:cNvSpPr>
          <p:nvPr>
            <p:ph type="sldNum" sz="quarter" idx="12"/>
          </p:nvPr>
        </p:nvSpPr>
        <p:spPr/>
        <p:txBody>
          <a:bodyPr/>
          <a:lstStyle/>
          <a:p>
            <a:pPr>
              <a:defRPr/>
            </a:pPr>
            <a:fld id="{A0A11091-2839-4166-BACE-8F9B9A7618A6}" type="slidenum">
              <a:rPr lang="en-US" smtClean="0"/>
              <a:pPr>
                <a:defRPr/>
              </a:pPr>
              <a:t>18</a:t>
            </a:fld>
            <a:endParaRPr lang="en-US"/>
          </a:p>
        </p:txBody>
      </p:sp>
    </p:spTree>
    <p:extLst>
      <p:ext uri="{BB962C8B-B14F-4D97-AF65-F5344CB8AC3E}">
        <p14:creationId xmlns:p14="http://schemas.microsoft.com/office/powerpoint/2010/main" val="1957751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3178"/>
            <a:ext cx="8229600" cy="990600"/>
          </a:xfrm>
        </p:spPr>
        <p:txBody>
          <a:bodyPr/>
          <a:lstStyle/>
          <a:p>
            <a:r>
              <a:rPr lang="en-GB" dirty="0"/>
              <a:t>Library Class Hierarchy</a:t>
            </a:r>
            <a:endParaRPr lang="en-US" dirty="0"/>
          </a:p>
        </p:txBody>
      </p:sp>
      <p:pic>
        <p:nvPicPr>
          <p:cNvPr id="2050" name="Picture 2"/>
          <p:cNvPicPr>
            <a:picLocks noGrp="1" noChangeAspect="1" noChangeArrowheads="1"/>
          </p:cNvPicPr>
          <p:nvPr>
            <p:ph idx="1"/>
          </p:nvPr>
        </p:nvPicPr>
        <p:blipFill>
          <a:blip r:embed="rId2" cstate="print"/>
          <a:stretch>
            <a:fillRect/>
          </a:stretch>
        </p:blipFill>
        <p:spPr bwMode="auto">
          <a:xfrm>
            <a:off x="762001" y="1852612"/>
            <a:ext cx="7696200" cy="437197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pPr>
              <a:defRPr/>
            </a:pPr>
            <a:fld id="{DBBE57B1-2746-43CB-A0B7-98C519D4A9E6}" type="datetime1">
              <a:rPr lang="en-US" smtClean="0"/>
              <a:t>11/10/2022</a:t>
            </a:fld>
            <a:endParaRPr lang="en-US" dirty="0"/>
          </a:p>
        </p:txBody>
      </p:sp>
      <p:sp>
        <p:nvSpPr>
          <p:cNvPr id="4" name="Footer Placeholder 3"/>
          <p:cNvSpPr>
            <a:spLocks noGrp="1"/>
          </p:cNvSpPr>
          <p:nvPr>
            <p:ph type="ftr" sz="quarter" idx="11"/>
          </p:nvPr>
        </p:nvSpPr>
        <p:spPr/>
        <p:txBody>
          <a:bodyPr/>
          <a:lstStyle/>
          <a:p>
            <a:pPr>
              <a:defRPr/>
            </a:pPr>
            <a:r>
              <a:rPr lang="en-GB"/>
              <a:t>CSE291 - Introduction to Software Engineering </a:t>
            </a:r>
            <a:endParaRPr lang="en-US"/>
          </a:p>
        </p:txBody>
      </p:sp>
      <p:sp>
        <p:nvSpPr>
          <p:cNvPr id="6" name="Slide Number Placeholder 5"/>
          <p:cNvSpPr>
            <a:spLocks noGrp="1"/>
          </p:cNvSpPr>
          <p:nvPr>
            <p:ph type="sldNum" sz="quarter" idx="12"/>
          </p:nvPr>
        </p:nvSpPr>
        <p:spPr/>
        <p:txBody>
          <a:bodyPr/>
          <a:lstStyle/>
          <a:p>
            <a:pPr>
              <a:defRPr/>
            </a:pPr>
            <a:fld id="{3411FB67-E6C6-47E1-8EE7-FD4795ADCBF2}" type="slidenum">
              <a:rPr lang="en-US" smtClean="0"/>
              <a:pPr>
                <a:defRPr/>
              </a:pPr>
              <a:t>19</a:t>
            </a:fld>
            <a:endParaRPr lang="en-US"/>
          </a:p>
        </p:txBody>
      </p:sp>
    </p:spTree>
    <p:extLst>
      <p:ext uri="{BB962C8B-B14F-4D97-AF65-F5344CB8AC3E}">
        <p14:creationId xmlns:p14="http://schemas.microsoft.com/office/powerpoint/2010/main" val="3408571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a:t>
            </a:r>
          </a:p>
        </p:txBody>
      </p:sp>
      <p:sp>
        <p:nvSpPr>
          <p:cNvPr id="3" name="Content Placeholder 2"/>
          <p:cNvSpPr>
            <a:spLocks noGrp="1"/>
          </p:cNvSpPr>
          <p:nvPr>
            <p:ph idx="1"/>
          </p:nvPr>
        </p:nvSpPr>
        <p:spPr/>
        <p:txBody>
          <a:bodyPr>
            <a:normAutofit fontScale="92500" lnSpcReduction="10000"/>
          </a:bodyPr>
          <a:lstStyle/>
          <a:p>
            <a:pPr algn="just"/>
            <a:r>
              <a:rPr lang="en-US" sz="2200" dirty="0"/>
              <a:t>Class diagrams are used when developing an object-oriented system model </a:t>
            </a:r>
          </a:p>
          <a:p>
            <a:pPr marL="0" indent="0" algn="just">
              <a:buNone/>
            </a:pPr>
            <a:endParaRPr lang="en-US" sz="2200" dirty="0"/>
          </a:p>
          <a:p>
            <a:pPr lvl="1" algn="just"/>
            <a:r>
              <a:rPr lang="en-US" dirty="0"/>
              <a:t>To show the classes in a system and the associations between these classes. </a:t>
            </a:r>
          </a:p>
          <a:p>
            <a:pPr marL="274320" lvl="1" indent="0" algn="just">
              <a:buNone/>
            </a:pPr>
            <a:endParaRPr lang="en-US" dirty="0"/>
          </a:p>
          <a:p>
            <a:pPr lvl="1" algn="just"/>
            <a:r>
              <a:rPr lang="en-US" dirty="0"/>
              <a:t>An class can be thought of as a general definition of one kind of system object. </a:t>
            </a:r>
          </a:p>
          <a:p>
            <a:pPr marL="274320" lvl="1" indent="0" algn="just">
              <a:buNone/>
            </a:pPr>
            <a:endParaRPr lang="en-US" dirty="0"/>
          </a:p>
          <a:p>
            <a:pPr algn="just"/>
            <a:r>
              <a:rPr lang="en-US" sz="2200" dirty="0"/>
              <a:t>An association is a link between classes that indicates that there is some relationship between these classes.</a:t>
            </a:r>
            <a:r>
              <a:rPr lang="en-GB" sz="2200" dirty="0"/>
              <a:t> </a:t>
            </a:r>
          </a:p>
          <a:p>
            <a:pPr marL="0" indent="0" algn="just">
              <a:buNone/>
            </a:pPr>
            <a:endParaRPr lang="en-GB" sz="2200" dirty="0"/>
          </a:p>
          <a:p>
            <a:pPr algn="just"/>
            <a:r>
              <a:rPr lang="en-US" sz="2200" dirty="0"/>
              <a:t>When you are developing models during the early stages of the software engineering process, objects represent something in the real world, such as a patient, a prescription, doctor, etc. </a:t>
            </a:r>
          </a:p>
        </p:txBody>
      </p:sp>
      <p:sp>
        <p:nvSpPr>
          <p:cNvPr id="4" name="Date Placeholder 3"/>
          <p:cNvSpPr>
            <a:spLocks noGrp="1"/>
          </p:cNvSpPr>
          <p:nvPr>
            <p:ph type="dt" sz="half" idx="10"/>
          </p:nvPr>
        </p:nvSpPr>
        <p:spPr/>
        <p:txBody>
          <a:bodyPr/>
          <a:lstStyle/>
          <a:p>
            <a:pPr>
              <a:defRPr/>
            </a:pPr>
            <a:fld id="{9FED7BAA-422E-4329-BDE6-30ABAE60A15C}" type="datetime1">
              <a:rPr lang="en-US" smtClean="0"/>
              <a:t>11/10/2022</a:t>
            </a:fld>
            <a:endParaRPr lang="en-US" dirty="0"/>
          </a:p>
        </p:txBody>
      </p:sp>
      <p:sp>
        <p:nvSpPr>
          <p:cNvPr id="6" name="Footer Placeholder 5"/>
          <p:cNvSpPr>
            <a:spLocks noGrp="1"/>
          </p:cNvSpPr>
          <p:nvPr>
            <p:ph type="ftr" sz="quarter" idx="11"/>
          </p:nvPr>
        </p:nvSpPr>
        <p:spPr/>
        <p:txBody>
          <a:bodyPr/>
          <a:lstStyle/>
          <a:p>
            <a:pPr>
              <a:defRPr/>
            </a:pPr>
            <a:r>
              <a:rPr lang="en-GB"/>
              <a:t>CSE291 - Introduction to Software Engineering </a:t>
            </a:r>
            <a:endParaRPr lang="en-US"/>
          </a:p>
        </p:txBody>
      </p:sp>
      <p:sp>
        <p:nvSpPr>
          <p:cNvPr id="7" name="Slide Number Placeholder 6"/>
          <p:cNvSpPr>
            <a:spLocks noGrp="1"/>
          </p:cNvSpPr>
          <p:nvPr>
            <p:ph type="sldNum" sz="quarter" idx="12"/>
          </p:nvPr>
        </p:nvSpPr>
        <p:spPr/>
        <p:txBody>
          <a:bodyPr/>
          <a:lstStyle/>
          <a:p>
            <a:pPr>
              <a:defRPr/>
            </a:pPr>
            <a:fld id="{3411FB67-E6C6-47E1-8EE7-FD4795ADCBF2}" type="slidenum">
              <a:rPr lang="en-US" smtClean="0"/>
              <a:pPr>
                <a:defRPr/>
              </a:pPr>
              <a:t>2</a:t>
            </a:fld>
            <a:endParaRPr lang="en-US"/>
          </a:p>
        </p:txBody>
      </p:sp>
    </p:spTree>
    <p:extLst>
      <p:ext uri="{BB962C8B-B14F-4D97-AF65-F5344CB8AC3E}">
        <p14:creationId xmlns:p14="http://schemas.microsoft.com/office/powerpoint/2010/main" val="1883835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 Class Aggregation Models</a:t>
            </a:r>
          </a:p>
        </p:txBody>
      </p:sp>
      <p:sp>
        <p:nvSpPr>
          <p:cNvPr id="25603" name="Rectangle 3"/>
          <p:cNvSpPr>
            <a:spLocks noGrp="1" noChangeArrowheads="1"/>
          </p:cNvSpPr>
          <p:nvPr>
            <p:ph type="body" idx="1"/>
          </p:nvPr>
        </p:nvSpPr>
        <p:spPr>
          <a:xfrm>
            <a:off x="457200" y="1600200"/>
            <a:ext cx="8458200" cy="4876800"/>
          </a:xfrm>
          <a:noFill/>
          <a:ln/>
        </p:spPr>
        <p:txBody>
          <a:bodyPr lIns="90487" tIns="44450" rIns="90487" bIns="44450">
            <a:normAutofit/>
          </a:bodyPr>
          <a:lstStyle/>
          <a:p>
            <a:pPr algn="just"/>
            <a:r>
              <a:rPr lang="en-GB" sz="2200" dirty="0"/>
              <a:t>Objects in the real world are often composed of different parts. </a:t>
            </a:r>
          </a:p>
          <a:p>
            <a:pPr algn="just"/>
            <a:endParaRPr lang="en-GB" sz="2200" dirty="0"/>
          </a:p>
          <a:p>
            <a:pPr algn="just"/>
            <a:r>
              <a:rPr lang="en-GB" sz="2200" dirty="0"/>
              <a:t>For example, a study pack for a course may be composed of a Assignments, PowerPoint slides, Lecture notes, and Video tapes. Sometimes in a system model, you need to illustrate this. </a:t>
            </a:r>
          </a:p>
          <a:p>
            <a:pPr algn="just"/>
            <a:endParaRPr lang="en-GB" sz="2200" dirty="0"/>
          </a:p>
          <a:p>
            <a:pPr algn="just"/>
            <a:r>
              <a:rPr lang="en-GB" sz="2200" dirty="0"/>
              <a:t>The UML provides a special type of association between classes called aggregation that means that one object (the whole) is composed of other objects (the parts).</a:t>
            </a:r>
          </a:p>
          <a:p>
            <a:pPr marL="0" indent="0" algn="just">
              <a:buNone/>
            </a:pPr>
            <a:endParaRPr lang="en-GB" sz="2200" dirty="0"/>
          </a:p>
          <a:p>
            <a:pPr algn="just"/>
            <a:r>
              <a:rPr lang="en-GB" sz="2200" dirty="0"/>
              <a:t> To show this, we use a diamond shape next to the class that represents the whole. </a:t>
            </a:r>
          </a:p>
        </p:txBody>
      </p:sp>
      <p:sp>
        <p:nvSpPr>
          <p:cNvPr id="2" name="Date Placeholder 1"/>
          <p:cNvSpPr>
            <a:spLocks noGrp="1"/>
          </p:cNvSpPr>
          <p:nvPr>
            <p:ph type="dt" sz="half" idx="10"/>
          </p:nvPr>
        </p:nvSpPr>
        <p:spPr/>
        <p:txBody>
          <a:bodyPr/>
          <a:lstStyle/>
          <a:p>
            <a:pPr>
              <a:defRPr/>
            </a:pPr>
            <a:fld id="{9FFACEC3-F84C-433C-90A1-497D89F27982}" type="datetime1">
              <a:rPr lang="en-US" smtClean="0"/>
              <a:t>11/10/2022</a:t>
            </a:fld>
            <a:endParaRPr lang="en-US" dirty="0"/>
          </a:p>
        </p:txBody>
      </p:sp>
      <p:sp>
        <p:nvSpPr>
          <p:cNvPr id="3" name="Footer Placeholder 2"/>
          <p:cNvSpPr>
            <a:spLocks noGrp="1"/>
          </p:cNvSpPr>
          <p:nvPr>
            <p:ph type="ftr" sz="quarter" idx="11"/>
          </p:nvPr>
        </p:nvSpPr>
        <p:spPr/>
        <p:txBody>
          <a:bodyPr/>
          <a:lstStyle/>
          <a:p>
            <a:pPr>
              <a:defRPr/>
            </a:pPr>
            <a:r>
              <a:rPr lang="en-GB"/>
              <a:t>CSE291 - Introduction to Software Engineering </a:t>
            </a:r>
            <a:endParaRPr lang="en-US"/>
          </a:p>
        </p:txBody>
      </p:sp>
      <p:sp>
        <p:nvSpPr>
          <p:cNvPr id="4" name="Slide Number Placeholder 3"/>
          <p:cNvSpPr>
            <a:spLocks noGrp="1"/>
          </p:cNvSpPr>
          <p:nvPr>
            <p:ph type="sldNum" sz="quarter" idx="12"/>
          </p:nvPr>
        </p:nvSpPr>
        <p:spPr/>
        <p:txBody>
          <a:bodyPr/>
          <a:lstStyle/>
          <a:p>
            <a:pPr>
              <a:defRPr/>
            </a:pPr>
            <a:fld id="{3411FB67-E6C6-47E1-8EE7-FD4795ADCBF2}" type="slidenum">
              <a:rPr lang="en-US" smtClean="0"/>
              <a:pPr>
                <a:defRPr/>
              </a:pPr>
              <a:t>20</a:t>
            </a:fld>
            <a:endParaRPr lang="en-US"/>
          </a:p>
        </p:txBody>
      </p:sp>
    </p:spTree>
    <p:extLst>
      <p:ext uri="{BB962C8B-B14F-4D97-AF65-F5344CB8AC3E}">
        <p14:creationId xmlns:p14="http://schemas.microsoft.com/office/powerpoint/2010/main" val="335383842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lIns="90487" tIns="44450" rIns="90487" bIns="44450"/>
          <a:lstStyle/>
          <a:p>
            <a:r>
              <a:rPr lang="en-GB" dirty="0"/>
              <a:t>Object Aggregation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1905000"/>
            <a:ext cx="6629400"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51F377C9-7A09-4502-ADEB-DADF504BD177}" type="datetime1">
              <a:rPr lang="en-US" smtClean="0"/>
              <a:t>11/10/2022</a:t>
            </a:fld>
            <a:endParaRPr lang="en-US" dirty="0"/>
          </a:p>
        </p:txBody>
      </p:sp>
      <p:sp>
        <p:nvSpPr>
          <p:cNvPr id="4" name="Footer Placeholder 3"/>
          <p:cNvSpPr>
            <a:spLocks noGrp="1"/>
          </p:cNvSpPr>
          <p:nvPr>
            <p:ph type="ftr" sz="quarter" idx="11"/>
          </p:nvPr>
        </p:nvSpPr>
        <p:spPr/>
        <p:txBody>
          <a:bodyPr/>
          <a:lstStyle/>
          <a:p>
            <a:pPr>
              <a:defRPr/>
            </a:pPr>
            <a:r>
              <a:rPr lang="en-GB"/>
              <a:t>CSE291 - Introduction to Software Engineering </a:t>
            </a:r>
            <a:endParaRPr lang="en-US"/>
          </a:p>
        </p:txBody>
      </p:sp>
      <p:sp>
        <p:nvSpPr>
          <p:cNvPr id="5" name="Slide Number Placeholder 4"/>
          <p:cNvSpPr>
            <a:spLocks noGrp="1"/>
          </p:cNvSpPr>
          <p:nvPr>
            <p:ph type="sldNum" sz="quarter" idx="12"/>
          </p:nvPr>
        </p:nvSpPr>
        <p:spPr/>
        <p:txBody>
          <a:bodyPr/>
          <a:lstStyle/>
          <a:p>
            <a:pPr>
              <a:defRPr/>
            </a:pPr>
            <a:fld id="{3411FB67-E6C6-47E1-8EE7-FD4795ADCBF2}" type="slidenum">
              <a:rPr lang="en-US" smtClean="0"/>
              <a:pPr>
                <a:defRPr/>
              </a:pPr>
              <a:t>21</a:t>
            </a:fld>
            <a:endParaRPr lang="en-US"/>
          </a:p>
        </p:txBody>
      </p:sp>
    </p:spTree>
    <p:extLst>
      <p:ext uri="{BB962C8B-B14F-4D97-AF65-F5344CB8AC3E}">
        <p14:creationId xmlns:p14="http://schemas.microsoft.com/office/powerpoint/2010/main" val="405731151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UML Class Diagram Exercise</a:t>
            </a:r>
          </a:p>
        </p:txBody>
      </p:sp>
      <p:sp>
        <p:nvSpPr>
          <p:cNvPr id="26627" name="Content Placeholder 2"/>
          <p:cNvSpPr>
            <a:spLocks noGrp="1"/>
          </p:cNvSpPr>
          <p:nvPr>
            <p:ph idx="1"/>
          </p:nvPr>
        </p:nvSpPr>
        <p:spPr/>
        <p:txBody>
          <a:bodyPr/>
          <a:lstStyle/>
          <a:p>
            <a:pPr algn="just">
              <a:buFont typeface="Georgia" pitchFamily="18" charset="0"/>
              <a:buNone/>
            </a:pPr>
            <a:r>
              <a:rPr lang="en-US" sz="2400" dirty="0"/>
              <a:t>	</a:t>
            </a:r>
          </a:p>
          <a:p>
            <a:pPr algn="just">
              <a:buFont typeface="Georgia" pitchFamily="18" charset="0"/>
              <a:buNone/>
            </a:pPr>
            <a:r>
              <a:rPr lang="en-US" sz="2200" dirty="0"/>
              <a:t> In a university there are different rooms and departments.</a:t>
            </a:r>
          </a:p>
          <a:p>
            <a:pPr algn="just">
              <a:buFont typeface="Georgia" pitchFamily="18" charset="0"/>
              <a:buNone/>
            </a:pPr>
            <a:r>
              <a:rPr lang="en-US" sz="2200" dirty="0"/>
              <a:t> Rooms are allocated as a classrooms or some as offices. </a:t>
            </a:r>
          </a:p>
          <a:p>
            <a:pPr algn="just">
              <a:buFont typeface="Georgia" pitchFamily="18" charset="0"/>
              <a:buNone/>
            </a:pPr>
            <a:r>
              <a:rPr lang="en-US" sz="2200" dirty="0"/>
              <a:t> A department has a name and it contains many offices.</a:t>
            </a:r>
          </a:p>
          <a:p>
            <a:pPr algn="just">
              <a:buFont typeface="Georgia" pitchFamily="18" charset="0"/>
              <a:buNone/>
            </a:pPr>
            <a:r>
              <a:rPr lang="en-US" sz="2200" dirty="0"/>
              <a:t> A person working at the university has a unique ID and can be a professor or an employee. </a:t>
            </a:r>
          </a:p>
          <a:p>
            <a:pPr algn="just">
              <a:buFont typeface="Georgia" pitchFamily="18" charset="0"/>
              <a:buNone/>
            </a:pPr>
            <a:r>
              <a:rPr lang="en-US" sz="2200" dirty="0"/>
              <a:t>• A professor can be a full, associate or assistant professor and he/she is enrolled in one department.</a:t>
            </a:r>
          </a:p>
          <a:p>
            <a:pPr algn="just">
              <a:buFont typeface="Georgia" pitchFamily="18" charset="0"/>
              <a:buNone/>
            </a:pPr>
            <a:r>
              <a:rPr lang="en-US" sz="2200" dirty="0"/>
              <a:t> • Offices and classrooms have a number ID, and a classroom has a number of seats. </a:t>
            </a:r>
          </a:p>
          <a:p>
            <a:pPr algn="just">
              <a:buFont typeface="Georgia" pitchFamily="18" charset="0"/>
              <a:buNone/>
            </a:pPr>
            <a:r>
              <a:rPr lang="en-US" sz="2200" dirty="0"/>
              <a:t>• Every person works in an office</a:t>
            </a:r>
          </a:p>
        </p:txBody>
      </p:sp>
      <p:sp>
        <p:nvSpPr>
          <p:cNvPr id="2" name="Date Placeholder 1"/>
          <p:cNvSpPr>
            <a:spLocks noGrp="1"/>
          </p:cNvSpPr>
          <p:nvPr>
            <p:ph type="dt" sz="half" idx="10"/>
          </p:nvPr>
        </p:nvSpPr>
        <p:spPr/>
        <p:txBody>
          <a:bodyPr/>
          <a:lstStyle/>
          <a:p>
            <a:pPr>
              <a:defRPr/>
            </a:pPr>
            <a:fld id="{FF825AFA-A24B-4335-8D9C-6FD577735B40}" type="datetime1">
              <a:rPr lang="en-US" smtClean="0"/>
              <a:t>11/10/2022</a:t>
            </a:fld>
            <a:endParaRPr lang="en-US" dirty="0"/>
          </a:p>
        </p:txBody>
      </p:sp>
      <p:sp>
        <p:nvSpPr>
          <p:cNvPr id="4" name="Footer Placeholder 3"/>
          <p:cNvSpPr>
            <a:spLocks noGrp="1"/>
          </p:cNvSpPr>
          <p:nvPr>
            <p:ph type="ftr" sz="quarter" idx="11"/>
          </p:nvPr>
        </p:nvSpPr>
        <p:spPr/>
        <p:txBody>
          <a:bodyPr/>
          <a:lstStyle/>
          <a:p>
            <a:pPr>
              <a:defRPr/>
            </a:pPr>
            <a:r>
              <a:rPr lang="en-GB"/>
              <a:t>CSE291 - Introduction to Software Engineering </a:t>
            </a:r>
            <a:endParaRPr lang="en-US"/>
          </a:p>
        </p:txBody>
      </p:sp>
      <p:sp>
        <p:nvSpPr>
          <p:cNvPr id="5" name="Slide Number Placeholder 4"/>
          <p:cNvSpPr>
            <a:spLocks noGrp="1"/>
          </p:cNvSpPr>
          <p:nvPr>
            <p:ph type="sldNum" sz="quarter" idx="12"/>
          </p:nvPr>
        </p:nvSpPr>
        <p:spPr/>
        <p:txBody>
          <a:bodyPr/>
          <a:lstStyle/>
          <a:p>
            <a:pPr>
              <a:defRPr/>
            </a:pPr>
            <a:fld id="{3411FB67-E6C6-47E1-8EE7-FD4795ADCBF2}"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9E79E227-DAB5-4524-876E-801E610C5F54}"/>
              </a:ext>
            </a:extLst>
          </p:cNvPr>
          <p:cNvPicPr>
            <a:picLocks noGrp="1" noChangeAspect="1"/>
          </p:cNvPicPr>
          <p:nvPr>
            <p:ph idx="1"/>
          </p:nvPr>
        </p:nvPicPr>
        <p:blipFill rotWithShape="1">
          <a:blip r:embed="rId2"/>
          <a:srcRect l="9891" r="7599"/>
          <a:stretch/>
        </p:blipFill>
        <p:spPr>
          <a:xfrm>
            <a:off x="762000" y="762000"/>
            <a:ext cx="7543800" cy="5562600"/>
          </a:xfrm>
        </p:spPr>
      </p:pic>
      <p:sp>
        <p:nvSpPr>
          <p:cNvPr id="4" name="Date Placeholder 3">
            <a:extLst>
              <a:ext uri="{FF2B5EF4-FFF2-40B4-BE49-F238E27FC236}">
                <a16:creationId xmlns:a16="http://schemas.microsoft.com/office/drawing/2014/main" id="{2E7BD6F3-A026-4211-8244-4BDAB6BF78E0}"/>
              </a:ext>
            </a:extLst>
          </p:cNvPr>
          <p:cNvSpPr>
            <a:spLocks noGrp="1"/>
          </p:cNvSpPr>
          <p:nvPr>
            <p:ph type="dt" sz="half" idx="10"/>
          </p:nvPr>
        </p:nvSpPr>
        <p:spPr/>
        <p:txBody>
          <a:bodyPr/>
          <a:lstStyle/>
          <a:p>
            <a:pPr>
              <a:defRPr/>
            </a:pPr>
            <a:fld id="{E7DE86EB-8F62-4FC5-9DD5-BA704DCD4D1D}" type="datetime1">
              <a:rPr lang="en-US" smtClean="0"/>
              <a:t>11/10/2022</a:t>
            </a:fld>
            <a:endParaRPr lang="en-US" dirty="0"/>
          </a:p>
        </p:txBody>
      </p:sp>
      <p:sp>
        <p:nvSpPr>
          <p:cNvPr id="5" name="Footer Placeholder 4">
            <a:extLst>
              <a:ext uri="{FF2B5EF4-FFF2-40B4-BE49-F238E27FC236}">
                <a16:creationId xmlns:a16="http://schemas.microsoft.com/office/drawing/2014/main" id="{566955E2-0AB0-4A0F-82C6-5DD2547E7DF7}"/>
              </a:ext>
            </a:extLst>
          </p:cNvPr>
          <p:cNvSpPr>
            <a:spLocks noGrp="1"/>
          </p:cNvSpPr>
          <p:nvPr>
            <p:ph type="ftr" sz="quarter" idx="11"/>
          </p:nvPr>
        </p:nvSpPr>
        <p:spPr/>
        <p:txBody>
          <a:bodyPr/>
          <a:lstStyle/>
          <a:p>
            <a:pPr>
              <a:defRPr/>
            </a:pPr>
            <a:r>
              <a:rPr lang="en-GB"/>
              <a:t>CSE291 - Introduction to Software Engineering </a:t>
            </a:r>
            <a:endParaRPr lang="en-US"/>
          </a:p>
        </p:txBody>
      </p:sp>
      <p:sp>
        <p:nvSpPr>
          <p:cNvPr id="6" name="Slide Number Placeholder 5">
            <a:extLst>
              <a:ext uri="{FF2B5EF4-FFF2-40B4-BE49-F238E27FC236}">
                <a16:creationId xmlns:a16="http://schemas.microsoft.com/office/drawing/2014/main" id="{9E042EE1-B7D2-404B-B335-71D947710FFE}"/>
              </a:ext>
            </a:extLst>
          </p:cNvPr>
          <p:cNvSpPr>
            <a:spLocks noGrp="1"/>
          </p:cNvSpPr>
          <p:nvPr>
            <p:ph type="sldNum" sz="quarter" idx="12"/>
          </p:nvPr>
        </p:nvSpPr>
        <p:spPr/>
        <p:txBody>
          <a:bodyPr/>
          <a:lstStyle/>
          <a:p>
            <a:pPr>
              <a:defRPr/>
            </a:pPr>
            <a:fld id="{3411FB67-E6C6-47E1-8EE7-FD4795ADCBF2}" type="slidenum">
              <a:rPr lang="en-US" smtClean="0"/>
              <a:pPr>
                <a:defRPr/>
              </a:pPr>
              <a:t>23</a:t>
            </a:fld>
            <a:endParaRPr lang="en-US"/>
          </a:p>
        </p:txBody>
      </p:sp>
    </p:spTree>
    <p:extLst>
      <p:ext uri="{BB962C8B-B14F-4D97-AF65-F5344CB8AC3E}">
        <p14:creationId xmlns:p14="http://schemas.microsoft.com/office/powerpoint/2010/main" val="1086790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Reading</a:t>
            </a:r>
          </a:p>
        </p:txBody>
      </p:sp>
      <p:sp>
        <p:nvSpPr>
          <p:cNvPr id="3" name="Content Placeholder 2"/>
          <p:cNvSpPr>
            <a:spLocks noGrp="1"/>
          </p:cNvSpPr>
          <p:nvPr>
            <p:ph idx="1"/>
          </p:nvPr>
        </p:nvSpPr>
        <p:spPr/>
        <p:txBody>
          <a:bodyPr/>
          <a:lstStyle/>
          <a:p>
            <a:pPr algn="just"/>
            <a:r>
              <a:rPr lang="en-US" b="1" i="1" dirty="0"/>
              <a:t>Chapter 7</a:t>
            </a:r>
            <a:r>
              <a:rPr lang="en-US" b="1" dirty="0"/>
              <a:t>, Design and Implementation,</a:t>
            </a:r>
          </a:p>
          <a:p>
            <a:pPr marL="0" indent="0" algn="just">
              <a:buNone/>
            </a:pPr>
            <a:r>
              <a:rPr lang="en-US" dirty="0"/>
              <a:t>  Software Engineering by Ian </a:t>
            </a:r>
            <a:r>
              <a:rPr lang="en-US" dirty="0" err="1"/>
              <a:t>Sommerville</a:t>
            </a:r>
            <a:endParaRPr lang="en-US" dirty="0"/>
          </a:p>
          <a:p>
            <a:pPr marL="0" indent="0" algn="just">
              <a:buNone/>
            </a:pPr>
            <a:endParaRPr lang="en-US" dirty="0"/>
          </a:p>
          <a:p>
            <a:pPr marL="0" indent="0" algn="just">
              <a:buNone/>
            </a:pPr>
            <a:r>
              <a:rPr lang="en-US" dirty="0"/>
              <a:t>Course Material Link:</a:t>
            </a:r>
          </a:p>
          <a:p>
            <a:pPr marL="0" indent="0" algn="just">
              <a:buNone/>
            </a:pPr>
            <a:r>
              <a:rPr lang="en-US" dirty="0">
                <a:hlinkClick r:id="rId2"/>
              </a:rPr>
              <a:t>https://sites.google.com/a/cuilahore.edu.pk/se_fall18/</a:t>
            </a:r>
            <a:r>
              <a:rPr lang="en-US" dirty="0"/>
              <a:t> </a:t>
            </a:r>
          </a:p>
          <a:p>
            <a:pPr marL="0" indent="0" algn="just">
              <a:buNone/>
            </a:pPr>
            <a:endParaRPr lang="en-US" dirty="0"/>
          </a:p>
        </p:txBody>
      </p:sp>
      <p:sp>
        <p:nvSpPr>
          <p:cNvPr id="4" name="Slide Number Placeholder 3"/>
          <p:cNvSpPr>
            <a:spLocks noGrp="1"/>
          </p:cNvSpPr>
          <p:nvPr>
            <p:ph type="sldNum" sz="quarter" idx="12"/>
          </p:nvPr>
        </p:nvSpPr>
        <p:spPr/>
        <p:txBody>
          <a:bodyPr/>
          <a:lstStyle/>
          <a:p>
            <a:fld id="{0A68DB68-8052-4758-A647-54338E95D837}" type="slidenum">
              <a:rPr lang="en-US" smtClean="0"/>
              <a:pPr/>
              <a:t>24</a:t>
            </a:fld>
            <a:endParaRPr lang="en-US" dirty="0"/>
          </a:p>
        </p:txBody>
      </p:sp>
      <p:sp>
        <p:nvSpPr>
          <p:cNvPr id="5" name="Date Placeholder 4"/>
          <p:cNvSpPr>
            <a:spLocks noGrp="1"/>
          </p:cNvSpPr>
          <p:nvPr>
            <p:ph type="dt" sz="half" idx="10"/>
          </p:nvPr>
        </p:nvSpPr>
        <p:spPr/>
        <p:txBody>
          <a:bodyPr/>
          <a:lstStyle/>
          <a:p>
            <a:fld id="{EA1279C4-3342-4BDF-ABB3-5FCB99385C04}" type="datetime1">
              <a:rPr lang="en-US" smtClean="0"/>
              <a:t>11/10/2022</a:t>
            </a:fld>
            <a:endParaRPr lang="en-US" dirty="0"/>
          </a:p>
        </p:txBody>
      </p:sp>
      <p:sp>
        <p:nvSpPr>
          <p:cNvPr id="6" name="Footer Placeholder 5"/>
          <p:cNvSpPr>
            <a:spLocks noGrp="1"/>
          </p:cNvSpPr>
          <p:nvPr>
            <p:ph type="ftr" sz="quarter" idx="11"/>
          </p:nvPr>
        </p:nvSpPr>
        <p:spPr/>
        <p:txBody>
          <a:bodyPr/>
          <a:lstStyle/>
          <a:p>
            <a:r>
              <a:rPr lang="en-GB"/>
              <a:t>CSE291 - Introduction to Software Engineering </a:t>
            </a:r>
            <a:endParaRPr lang="en-US" dirty="0"/>
          </a:p>
        </p:txBody>
      </p:sp>
    </p:spTree>
    <p:extLst>
      <p:ext uri="{BB962C8B-B14F-4D97-AF65-F5344CB8AC3E}">
        <p14:creationId xmlns:p14="http://schemas.microsoft.com/office/powerpoint/2010/main" val="2845164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a:t>
            </a:r>
          </a:p>
        </p:txBody>
      </p:sp>
      <p:sp>
        <p:nvSpPr>
          <p:cNvPr id="3" name="Content Placeholder 2"/>
          <p:cNvSpPr>
            <a:spLocks noGrp="1"/>
          </p:cNvSpPr>
          <p:nvPr>
            <p:ph idx="1"/>
          </p:nvPr>
        </p:nvSpPr>
        <p:spPr>
          <a:xfrm>
            <a:off x="457200" y="1525672"/>
            <a:ext cx="8229600" cy="4876800"/>
          </a:xfrm>
        </p:spPr>
        <p:txBody>
          <a:bodyPr>
            <a:normAutofit/>
          </a:bodyPr>
          <a:lstStyle/>
          <a:p>
            <a:pPr algn="just"/>
            <a:endParaRPr lang="en-GB" sz="2200" dirty="0"/>
          </a:p>
          <a:p>
            <a:pPr algn="just"/>
            <a:r>
              <a:rPr lang="en-GB" sz="2200" dirty="0"/>
              <a:t>Class diagrams in the UML can be expressed at different levels of detail. </a:t>
            </a:r>
          </a:p>
          <a:p>
            <a:pPr marL="0" indent="0" algn="just">
              <a:buNone/>
            </a:pPr>
            <a:endParaRPr lang="en-GB" sz="2200" dirty="0"/>
          </a:p>
          <a:p>
            <a:pPr algn="just"/>
            <a:r>
              <a:rPr lang="en-GB" sz="2200" dirty="0"/>
              <a:t>The simplest way of writing these is to write the class name in a box. </a:t>
            </a:r>
          </a:p>
          <a:p>
            <a:pPr algn="just"/>
            <a:endParaRPr lang="en-GB" sz="2200" dirty="0"/>
          </a:p>
          <a:p>
            <a:pPr lvl="1" algn="just"/>
            <a:r>
              <a:rPr lang="en-GB" sz="2200" dirty="0"/>
              <a:t>Show the existence of an association by drawing a line between classes. </a:t>
            </a:r>
            <a:endParaRPr lang="en-US" sz="2200" dirty="0"/>
          </a:p>
        </p:txBody>
      </p:sp>
      <p:sp>
        <p:nvSpPr>
          <p:cNvPr id="4" name="Date Placeholder 3"/>
          <p:cNvSpPr>
            <a:spLocks noGrp="1"/>
          </p:cNvSpPr>
          <p:nvPr>
            <p:ph type="dt" sz="half" idx="10"/>
          </p:nvPr>
        </p:nvSpPr>
        <p:spPr/>
        <p:txBody>
          <a:bodyPr/>
          <a:lstStyle/>
          <a:p>
            <a:pPr>
              <a:defRPr/>
            </a:pPr>
            <a:fld id="{7A2E076E-010F-48E5-8799-6013A945B125}" type="datetime1">
              <a:rPr lang="en-US" smtClean="0"/>
              <a:t>11/10/2022</a:t>
            </a:fld>
            <a:endParaRPr lang="en-US" dirty="0"/>
          </a:p>
        </p:txBody>
      </p:sp>
      <p:sp>
        <p:nvSpPr>
          <p:cNvPr id="6" name="Footer Placeholder 5"/>
          <p:cNvSpPr>
            <a:spLocks noGrp="1"/>
          </p:cNvSpPr>
          <p:nvPr>
            <p:ph type="ftr" sz="quarter" idx="11"/>
          </p:nvPr>
        </p:nvSpPr>
        <p:spPr/>
        <p:txBody>
          <a:bodyPr/>
          <a:lstStyle/>
          <a:p>
            <a:pPr>
              <a:defRPr/>
            </a:pPr>
            <a:r>
              <a:rPr lang="en-GB"/>
              <a:t>CSE291 - Introduction to Software Engineering </a:t>
            </a:r>
            <a:endParaRPr lang="en-US"/>
          </a:p>
        </p:txBody>
      </p:sp>
      <p:sp>
        <p:nvSpPr>
          <p:cNvPr id="7" name="Slide Number Placeholder 6"/>
          <p:cNvSpPr>
            <a:spLocks noGrp="1"/>
          </p:cNvSpPr>
          <p:nvPr>
            <p:ph type="sldNum" sz="quarter" idx="12"/>
          </p:nvPr>
        </p:nvSpPr>
        <p:spPr/>
        <p:txBody>
          <a:bodyPr/>
          <a:lstStyle/>
          <a:p>
            <a:pPr>
              <a:defRPr/>
            </a:pPr>
            <a:fld id="{3411FB67-E6C6-47E1-8EE7-FD4795ADCBF2}" type="slidenum">
              <a:rPr lang="en-US" smtClean="0"/>
              <a:pPr>
                <a:defRPr/>
              </a:pPr>
              <a:t>3</a:t>
            </a:fld>
            <a:endParaRPr lang="en-US"/>
          </a:p>
        </p:txBody>
      </p:sp>
      <p:sp>
        <p:nvSpPr>
          <p:cNvPr id="8" name="Rectangle 7"/>
          <p:cNvSpPr/>
          <p:nvPr/>
        </p:nvSpPr>
        <p:spPr>
          <a:xfrm>
            <a:off x="1524000" y="56388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a:t>
            </a:r>
          </a:p>
        </p:txBody>
      </p:sp>
      <p:sp>
        <p:nvSpPr>
          <p:cNvPr id="9" name="Rectangle 8"/>
          <p:cNvSpPr/>
          <p:nvPr/>
        </p:nvSpPr>
        <p:spPr>
          <a:xfrm>
            <a:off x="5971308" y="5638800"/>
            <a:ext cx="2334491"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 Record</a:t>
            </a:r>
          </a:p>
        </p:txBody>
      </p:sp>
      <p:cxnSp>
        <p:nvCxnSpPr>
          <p:cNvPr id="10" name="Straight Connector 9"/>
          <p:cNvCxnSpPr>
            <a:stCxn id="8" idx="3"/>
            <a:endCxn id="9" idx="1"/>
          </p:cNvCxnSpPr>
          <p:nvPr/>
        </p:nvCxnSpPr>
        <p:spPr>
          <a:xfrm>
            <a:off x="3200400" y="6019800"/>
            <a:ext cx="277090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00400" y="5638800"/>
            <a:ext cx="228600" cy="400110"/>
          </a:xfrm>
          <a:prstGeom prst="rect">
            <a:avLst/>
          </a:prstGeom>
          <a:noFill/>
        </p:spPr>
        <p:txBody>
          <a:bodyPr wrap="square" rtlCol="0">
            <a:spAutoFit/>
          </a:bodyPr>
          <a:lstStyle/>
          <a:p>
            <a:r>
              <a:rPr lang="en-US" sz="2000" dirty="0"/>
              <a:t>1</a:t>
            </a:r>
          </a:p>
        </p:txBody>
      </p:sp>
      <p:sp>
        <p:nvSpPr>
          <p:cNvPr id="12" name="TextBox 11"/>
          <p:cNvSpPr txBox="1"/>
          <p:nvPr/>
        </p:nvSpPr>
        <p:spPr>
          <a:xfrm>
            <a:off x="5628408" y="5638800"/>
            <a:ext cx="218210" cy="400110"/>
          </a:xfrm>
          <a:prstGeom prst="rect">
            <a:avLst/>
          </a:prstGeom>
          <a:noFill/>
        </p:spPr>
        <p:txBody>
          <a:bodyPr wrap="square" rtlCol="0">
            <a:spAutoFit/>
          </a:bodyPr>
          <a:lstStyle/>
          <a:p>
            <a:r>
              <a:rPr lang="en-US" sz="2000" dirty="0"/>
              <a:t>1</a:t>
            </a:r>
          </a:p>
        </p:txBody>
      </p:sp>
    </p:spTree>
    <p:extLst>
      <p:ext uri="{BB962C8B-B14F-4D97-AF65-F5344CB8AC3E}">
        <p14:creationId xmlns:p14="http://schemas.microsoft.com/office/powerpoint/2010/main" val="1865871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UML Classes and association</a:t>
            </a:r>
            <a:r>
              <a:rPr lang="en-GB" dirty="0"/>
              <a:t> </a:t>
            </a:r>
            <a:endParaRPr lang="en-US" dirty="0"/>
          </a:p>
        </p:txBody>
      </p:sp>
      <p:sp>
        <p:nvSpPr>
          <p:cNvPr id="8" name="Title 1"/>
          <p:cNvSpPr txBox="1">
            <a:spLocks/>
          </p:cNvSpPr>
          <p:nvPr/>
        </p:nvSpPr>
        <p:spPr>
          <a:xfrm>
            <a:off x="459475" y="1809418"/>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342900" indent="-342900" algn="just" fontAlgn="auto">
              <a:spcAft>
                <a:spcPts val="0"/>
              </a:spcAft>
              <a:buFont typeface="Arial" panose="020B0604020202020204" pitchFamily="34" charset="0"/>
              <a:buChar char="•"/>
            </a:pPr>
            <a:r>
              <a:rPr lang="en-GB" sz="2200" dirty="0">
                <a:solidFill>
                  <a:schemeClr val="tx1"/>
                </a:solidFill>
              </a:rPr>
              <a:t>A simple class diagram showing two classes: </a:t>
            </a:r>
            <a:r>
              <a:rPr lang="en-GB" sz="2200" dirty="0">
                <a:solidFill>
                  <a:srgbClr val="C00000"/>
                </a:solidFill>
              </a:rPr>
              <a:t>Patient</a:t>
            </a:r>
            <a:r>
              <a:rPr lang="en-GB" sz="2200" dirty="0">
                <a:solidFill>
                  <a:schemeClr val="tx1"/>
                </a:solidFill>
              </a:rPr>
              <a:t> and </a:t>
            </a:r>
            <a:r>
              <a:rPr lang="en-GB" sz="2200" dirty="0">
                <a:solidFill>
                  <a:srgbClr val="C00000"/>
                </a:solidFill>
              </a:rPr>
              <a:t>Patient Record</a:t>
            </a:r>
            <a:r>
              <a:rPr lang="en-GB" sz="2200" dirty="0">
                <a:solidFill>
                  <a:schemeClr val="tx1"/>
                </a:solidFill>
              </a:rPr>
              <a:t> with </a:t>
            </a:r>
            <a:r>
              <a:rPr lang="en-GB" sz="2200" dirty="0">
                <a:solidFill>
                  <a:srgbClr val="C00000"/>
                </a:solidFill>
              </a:rPr>
              <a:t>an association </a:t>
            </a:r>
            <a:r>
              <a:rPr lang="en-GB" sz="2200" dirty="0">
                <a:solidFill>
                  <a:schemeClr val="tx1"/>
                </a:solidFill>
              </a:rPr>
              <a:t>between them</a:t>
            </a:r>
            <a:endParaRPr lang="en-US" sz="2200" dirty="0">
              <a:solidFill>
                <a:schemeClr val="tx1"/>
              </a:solidFill>
            </a:endParaRPr>
          </a:p>
        </p:txBody>
      </p:sp>
      <p:sp>
        <p:nvSpPr>
          <p:cNvPr id="2" name="Rectangle 1"/>
          <p:cNvSpPr/>
          <p:nvPr/>
        </p:nvSpPr>
        <p:spPr>
          <a:xfrm>
            <a:off x="547048" y="2971800"/>
            <a:ext cx="8001000" cy="2154436"/>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mn-lt"/>
              </a:rPr>
              <a:t>In this example, each end of the association is annotated with a 1, meaning that there is a 1:1 relationship between objects of these classes.</a:t>
            </a:r>
          </a:p>
          <a:p>
            <a:pPr algn="just"/>
            <a:endParaRPr lang="en-GB" sz="2200" dirty="0">
              <a:latin typeface="+mn-lt"/>
            </a:endParaRPr>
          </a:p>
          <a:p>
            <a:pPr marL="342900" indent="-342900" algn="just">
              <a:buFont typeface="Arial" panose="020B0604020202020204" pitchFamily="34" charset="0"/>
              <a:buChar char="•"/>
            </a:pPr>
            <a:r>
              <a:rPr lang="en-GB" sz="2200" dirty="0">
                <a:latin typeface="+mn-lt"/>
              </a:rPr>
              <a:t>That is, each patient has exactly one record and each record maintains information about exactly one patient.</a:t>
            </a:r>
            <a:r>
              <a:rPr lang="en-GB" dirty="0">
                <a:latin typeface="+mn-lt"/>
              </a:rPr>
              <a:t> </a:t>
            </a:r>
            <a:endParaRPr lang="en-US" dirty="0">
              <a:latin typeface="+mn-lt"/>
            </a:endParaRPr>
          </a:p>
        </p:txBody>
      </p:sp>
      <p:sp>
        <p:nvSpPr>
          <p:cNvPr id="3" name="Date Placeholder 2"/>
          <p:cNvSpPr>
            <a:spLocks noGrp="1"/>
          </p:cNvSpPr>
          <p:nvPr>
            <p:ph type="dt" sz="half" idx="10"/>
          </p:nvPr>
        </p:nvSpPr>
        <p:spPr/>
        <p:txBody>
          <a:bodyPr/>
          <a:lstStyle/>
          <a:p>
            <a:pPr>
              <a:defRPr/>
            </a:pPr>
            <a:fld id="{DAC145CB-3050-4F87-B95E-6C6E0648ED97}" type="datetime1">
              <a:rPr lang="en-US" smtClean="0"/>
              <a:t>11/10/2022</a:t>
            </a:fld>
            <a:endParaRPr lang="en-US"/>
          </a:p>
        </p:txBody>
      </p:sp>
      <p:sp>
        <p:nvSpPr>
          <p:cNvPr id="5" name="Footer Placeholder 4"/>
          <p:cNvSpPr>
            <a:spLocks noGrp="1"/>
          </p:cNvSpPr>
          <p:nvPr>
            <p:ph type="ftr" sz="quarter" idx="11"/>
          </p:nvPr>
        </p:nvSpPr>
        <p:spPr/>
        <p:txBody>
          <a:bodyPr/>
          <a:lstStyle/>
          <a:p>
            <a:pPr>
              <a:defRPr/>
            </a:pPr>
            <a:r>
              <a:rPr lang="en-GB"/>
              <a:t>CSE291 - Introduction to Software Engineering </a:t>
            </a:r>
            <a:endParaRPr lang="en-US"/>
          </a:p>
        </p:txBody>
      </p:sp>
      <p:sp>
        <p:nvSpPr>
          <p:cNvPr id="7" name="Slide Number Placeholder 6"/>
          <p:cNvSpPr>
            <a:spLocks noGrp="1"/>
          </p:cNvSpPr>
          <p:nvPr>
            <p:ph type="sldNum" sz="quarter" idx="12"/>
          </p:nvPr>
        </p:nvSpPr>
        <p:spPr/>
        <p:txBody>
          <a:bodyPr/>
          <a:lstStyle/>
          <a:p>
            <a:pPr>
              <a:defRPr/>
            </a:pPr>
            <a:fld id="{A0A11091-2839-4166-BACE-8F9B9A7618A6}" type="slidenum">
              <a:rPr lang="en-US" smtClean="0"/>
              <a:pPr>
                <a:defRPr/>
              </a:pPr>
              <a:t>4</a:t>
            </a:fld>
            <a:endParaRPr lang="en-US"/>
          </a:p>
        </p:txBody>
      </p:sp>
      <p:sp>
        <p:nvSpPr>
          <p:cNvPr id="9" name="Rectangle 8"/>
          <p:cNvSpPr/>
          <p:nvPr/>
        </p:nvSpPr>
        <p:spPr>
          <a:xfrm>
            <a:off x="1524000" y="5638800"/>
            <a:ext cx="1676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a:t>
            </a:r>
          </a:p>
        </p:txBody>
      </p:sp>
      <p:sp>
        <p:nvSpPr>
          <p:cNvPr id="11" name="Rectangle 10"/>
          <p:cNvSpPr/>
          <p:nvPr/>
        </p:nvSpPr>
        <p:spPr>
          <a:xfrm>
            <a:off x="5971308" y="5638800"/>
            <a:ext cx="2334491"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 Record</a:t>
            </a:r>
          </a:p>
        </p:txBody>
      </p:sp>
      <p:cxnSp>
        <p:nvCxnSpPr>
          <p:cNvPr id="12" name="Straight Connector 11"/>
          <p:cNvCxnSpPr>
            <a:stCxn id="9" idx="3"/>
            <a:endCxn id="11" idx="1"/>
          </p:cNvCxnSpPr>
          <p:nvPr/>
        </p:nvCxnSpPr>
        <p:spPr>
          <a:xfrm>
            <a:off x="3200400" y="6019800"/>
            <a:ext cx="2770908"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200400" y="5638800"/>
            <a:ext cx="228600" cy="400110"/>
          </a:xfrm>
          <a:prstGeom prst="rect">
            <a:avLst/>
          </a:prstGeom>
          <a:noFill/>
        </p:spPr>
        <p:txBody>
          <a:bodyPr wrap="square" rtlCol="0">
            <a:spAutoFit/>
          </a:bodyPr>
          <a:lstStyle/>
          <a:p>
            <a:r>
              <a:rPr lang="en-US" sz="2000" dirty="0"/>
              <a:t>1</a:t>
            </a:r>
          </a:p>
        </p:txBody>
      </p:sp>
      <p:sp>
        <p:nvSpPr>
          <p:cNvPr id="15" name="TextBox 14"/>
          <p:cNvSpPr txBox="1"/>
          <p:nvPr/>
        </p:nvSpPr>
        <p:spPr>
          <a:xfrm>
            <a:off x="5638800" y="5638799"/>
            <a:ext cx="228600" cy="400110"/>
          </a:xfrm>
          <a:prstGeom prst="rect">
            <a:avLst/>
          </a:prstGeom>
          <a:noFill/>
        </p:spPr>
        <p:txBody>
          <a:bodyPr wrap="square" rtlCol="0">
            <a:spAutoFit/>
          </a:bodyPr>
          <a:lstStyle/>
          <a:p>
            <a:r>
              <a:rPr lang="en-US" sz="2000" dirty="0"/>
              <a:t>1</a:t>
            </a:r>
          </a:p>
        </p:txBody>
      </p:sp>
    </p:spTree>
    <p:extLst>
      <p:ext uri="{BB962C8B-B14F-4D97-AF65-F5344CB8AC3E}">
        <p14:creationId xmlns:p14="http://schemas.microsoft.com/office/powerpoint/2010/main" val="2317405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85800" y="380999"/>
            <a:ext cx="7848600" cy="1031875"/>
          </a:xfrm>
        </p:spPr>
        <p:txBody>
          <a:bodyPr>
            <a:normAutofit/>
          </a:bodyPr>
          <a:lstStyle/>
          <a:p>
            <a:r>
              <a:rPr lang="en-US" dirty="0"/>
              <a:t>Classes</a:t>
            </a:r>
          </a:p>
        </p:txBody>
      </p:sp>
      <p:grpSp>
        <p:nvGrpSpPr>
          <p:cNvPr id="2" name="Group 3"/>
          <p:cNvGrpSpPr>
            <a:grpSpLocks/>
          </p:cNvGrpSpPr>
          <p:nvPr/>
        </p:nvGrpSpPr>
        <p:grpSpPr bwMode="auto">
          <a:xfrm>
            <a:off x="685800" y="3048000"/>
            <a:ext cx="2057400" cy="2398713"/>
            <a:chOff x="576" y="1165"/>
            <a:chExt cx="1296" cy="1511"/>
          </a:xfrm>
        </p:grpSpPr>
        <p:sp>
          <p:nvSpPr>
            <p:cNvPr id="4102" name="Rectangle 4"/>
            <p:cNvSpPr>
              <a:spLocks noChangeArrowheads="1"/>
            </p:cNvSpPr>
            <p:nvPr/>
          </p:nvSpPr>
          <p:spPr bwMode="auto">
            <a:xfrm>
              <a:off x="576" y="1165"/>
              <a:ext cx="1296" cy="480"/>
            </a:xfrm>
            <a:prstGeom prst="rect">
              <a:avLst/>
            </a:prstGeom>
            <a:solidFill>
              <a:schemeClr val="accent1"/>
            </a:solidFill>
            <a:ln w="9525">
              <a:solidFill>
                <a:schemeClr val="bg2"/>
              </a:solidFill>
              <a:miter lim="800000"/>
              <a:headEnd/>
              <a:tailEnd/>
            </a:ln>
          </p:spPr>
          <p:txBody>
            <a:bodyPr wrap="none" anchor="ctr"/>
            <a:lstStyle/>
            <a:p>
              <a:pPr algn="ctr"/>
              <a:r>
                <a:rPr lang="en-US" dirty="0"/>
                <a:t>Class Name</a:t>
              </a:r>
            </a:p>
          </p:txBody>
        </p:sp>
        <p:sp>
          <p:nvSpPr>
            <p:cNvPr id="4103" name="Rectangle 5"/>
            <p:cNvSpPr>
              <a:spLocks noChangeArrowheads="1"/>
            </p:cNvSpPr>
            <p:nvPr/>
          </p:nvSpPr>
          <p:spPr bwMode="auto">
            <a:xfrm>
              <a:off x="576" y="1536"/>
              <a:ext cx="1296" cy="540"/>
            </a:xfrm>
            <a:prstGeom prst="rect">
              <a:avLst/>
            </a:prstGeom>
            <a:solidFill>
              <a:schemeClr val="accent1"/>
            </a:solidFill>
            <a:ln w="9525">
              <a:solidFill>
                <a:schemeClr val="bg2"/>
              </a:solidFill>
              <a:miter lim="800000"/>
              <a:headEnd/>
              <a:tailEnd/>
            </a:ln>
          </p:spPr>
          <p:txBody>
            <a:bodyPr wrap="none" anchor="ctr"/>
            <a:lstStyle/>
            <a:p>
              <a:pPr algn="ctr"/>
              <a:r>
                <a:rPr lang="en-US" dirty="0"/>
                <a:t>attributes</a:t>
              </a:r>
            </a:p>
          </p:txBody>
        </p:sp>
        <p:sp>
          <p:nvSpPr>
            <p:cNvPr id="4104" name="Rectangle 6"/>
            <p:cNvSpPr>
              <a:spLocks noChangeArrowheads="1"/>
            </p:cNvSpPr>
            <p:nvPr/>
          </p:nvSpPr>
          <p:spPr bwMode="auto">
            <a:xfrm>
              <a:off x="576" y="2076"/>
              <a:ext cx="1296" cy="600"/>
            </a:xfrm>
            <a:prstGeom prst="rect">
              <a:avLst/>
            </a:prstGeom>
            <a:solidFill>
              <a:schemeClr val="accent1"/>
            </a:solidFill>
            <a:ln w="9525">
              <a:solidFill>
                <a:schemeClr val="bg2"/>
              </a:solidFill>
              <a:miter lim="800000"/>
              <a:headEnd/>
              <a:tailEnd/>
            </a:ln>
          </p:spPr>
          <p:txBody>
            <a:bodyPr wrap="none" anchor="ctr"/>
            <a:lstStyle/>
            <a:p>
              <a:pPr algn="ctr"/>
              <a:r>
                <a:rPr lang="en-US" dirty="0"/>
                <a:t>operations</a:t>
              </a:r>
            </a:p>
          </p:txBody>
        </p:sp>
      </p:grpSp>
      <p:sp>
        <p:nvSpPr>
          <p:cNvPr id="4101" name="Text Box 7"/>
          <p:cNvSpPr txBox="1">
            <a:spLocks noChangeArrowheads="1"/>
          </p:cNvSpPr>
          <p:nvPr/>
        </p:nvSpPr>
        <p:spPr bwMode="auto">
          <a:xfrm>
            <a:off x="3276600" y="2823831"/>
            <a:ext cx="5410199" cy="3139321"/>
          </a:xfrm>
          <a:prstGeom prst="rect">
            <a:avLst/>
          </a:prstGeom>
          <a:noFill/>
          <a:ln w="9525">
            <a:noFill/>
            <a:miter lim="800000"/>
            <a:headEnd/>
            <a:tailEnd/>
          </a:ln>
        </p:spPr>
        <p:txBody>
          <a:bodyPr wrap="square">
            <a:spAutoFit/>
          </a:bodyPr>
          <a:lstStyle/>
          <a:p>
            <a:pPr algn="just"/>
            <a:r>
              <a:rPr lang="en-US" sz="2200" dirty="0">
                <a:latin typeface="+mn-lt"/>
              </a:rPr>
              <a:t>A </a:t>
            </a:r>
            <a:r>
              <a:rPr lang="en-US" sz="2200" i="1" dirty="0">
                <a:solidFill>
                  <a:srgbClr val="C00000"/>
                </a:solidFill>
                <a:latin typeface="+mn-lt"/>
              </a:rPr>
              <a:t>class</a:t>
            </a:r>
            <a:r>
              <a:rPr lang="en-US" sz="2200" dirty="0">
                <a:latin typeface="+mn-lt"/>
              </a:rPr>
              <a:t> is a description of a set of objects that share the same attributes, Operations and relationships.</a:t>
            </a:r>
          </a:p>
          <a:p>
            <a:pPr algn="just"/>
            <a:endParaRPr lang="en-US" sz="2200" dirty="0">
              <a:latin typeface="+mn-lt"/>
            </a:endParaRPr>
          </a:p>
          <a:p>
            <a:pPr algn="just"/>
            <a:r>
              <a:rPr lang="en-US" sz="2200" dirty="0">
                <a:solidFill>
                  <a:srgbClr val="C00000"/>
                </a:solidFill>
                <a:latin typeface="+mn-lt"/>
              </a:rPr>
              <a:t>In UML-</a:t>
            </a:r>
          </a:p>
          <a:p>
            <a:pPr algn="just"/>
            <a:r>
              <a:rPr lang="en-US" sz="2200" dirty="0">
                <a:latin typeface="+mn-lt"/>
              </a:rPr>
              <a:t>An object class is represented as rectangle, usually including its name, attributes, and operations in separate, designated compartments. </a:t>
            </a:r>
          </a:p>
        </p:txBody>
      </p:sp>
      <p:sp>
        <p:nvSpPr>
          <p:cNvPr id="3" name="Rectangle 2"/>
          <p:cNvSpPr/>
          <p:nvPr/>
        </p:nvSpPr>
        <p:spPr>
          <a:xfrm>
            <a:off x="685800" y="1578957"/>
            <a:ext cx="7620000" cy="1200329"/>
          </a:xfrm>
          <a:prstGeom prst="rect">
            <a:avLst/>
          </a:prstGeom>
        </p:spPr>
        <p:txBody>
          <a:bodyPr wrap="square">
            <a:spAutoFit/>
          </a:bodyPr>
          <a:lstStyle/>
          <a:p>
            <a:pPr algn="just"/>
            <a:r>
              <a:rPr lang="en-US" dirty="0"/>
              <a:t>The class diagram also describes/show the attributes and operations of a class. </a:t>
            </a:r>
          </a:p>
          <a:p>
            <a:pPr algn="just">
              <a:buNone/>
            </a:pPr>
            <a:endParaRPr lang="en-US" dirty="0"/>
          </a:p>
        </p:txBody>
      </p:sp>
      <p:sp>
        <p:nvSpPr>
          <p:cNvPr id="4" name="Footer Placeholder 3"/>
          <p:cNvSpPr>
            <a:spLocks noGrp="1"/>
          </p:cNvSpPr>
          <p:nvPr>
            <p:ph type="ftr" sz="quarter" idx="10"/>
          </p:nvPr>
        </p:nvSpPr>
        <p:spPr/>
        <p:txBody>
          <a:bodyPr/>
          <a:lstStyle/>
          <a:p>
            <a:pPr>
              <a:defRPr/>
            </a:pPr>
            <a:r>
              <a:rPr lang="en-GB"/>
              <a:t>CSE291 - Introduction to Software Engineering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88950" y="228600"/>
            <a:ext cx="8229600" cy="1295400"/>
          </a:xfrm>
        </p:spPr>
        <p:txBody>
          <a:bodyPr>
            <a:normAutofit/>
          </a:bodyPr>
          <a:lstStyle/>
          <a:p>
            <a:pPr eaLnBrk="1" hangingPunct="1"/>
            <a:r>
              <a:rPr lang="en-US" dirty="0"/>
              <a:t>Diagram of One Class</a:t>
            </a:r>
          </a:p>
        </p:txBody>
      </p:sp>
      <p:sp>
        <p:nvSpPr>
          <p:cNvPr id="11267" name="Rectangle 3"/>
          <p:cNvSpPr>
            <a:spLocks noGrp="1" noChangeArrowheads="1"/>
          </p:cNvSpPr>
          <p:nvPr>
            <p:ph idx="1"/>
          </p:nvPr>
        </p:nvSpPr>
        <p:spPr>
          <a:xfrm>
            <a:off x="457200" y="1676400"/>
            <a:ext cx="5410200" cy="4897438"/>
          </a:xfrm>
        </p:spPr>
        <p:txBody>
          <a:bodyPr/>
          <a:lstStyle/>
          <a:p>
            <a:pPr eaLnBrk="1" hangingPunct="1">
              <a:lnSpc>
                <a:spcPct val="80000"/>
              </a:lnSpc>
              <a:tabLst>
                <a:tab pos="2054225" algn="l"/>
                <a:tab pos="2511425" algn="l"/>
              </a:tabLst>
            </a:pPr>
            <a:endParaRPr lang="en-US" sz="2400" dirty="0"/>
          </a:p>
          <a:p>
            <a:pPr eaLnBrk="1" hangingPunct="1">
              <a:lnSpc>
                <a:spcPct val="150000"/>
              </a:lnSpc>
              <a:tabLst>
                <a:tab pos="2054225" algn="l"/>
                <a:tab pos="2511425" algn="l"/>
              </a:tabLst>
            </a:pPr>
            <a:r>
              <a:rPr lang="en-US" dirty="0"/>
              <a:t>C</a:t>
            </a:r>
            <a:r>
              <a:rPr lang="en-US" sz="2400" dirty="0"/>
              <a:t>lass name in top of box </a:t>
            </a:r>
            <a:r>
              <a:rPr lang="en-US" sz="2000" dirty="0"/>
              <a:t>(Mandatory)</a:t>
            </a:r>
          </a:p>
          <a:p>
            <a:pPr eaLnBrk="1" hangingPunct="1">
              <a:lnSpc>
                <a:spcPct val="150000"/>
              </a:lnSpc>
              <a:tabLst>
                <a:tab pos="2054225" algn="l"/>
                <a:tab pos="2511425" algn="l"/>
              </a:tabLst>
            </a:pPr>
            <a:r>
              <a:rPr lang="en-US" sz="2400" dirty="0"/>
              <a:t>Attributes (optional)</a:t>
            </a:r>
          </a:p>
          <a:p>
            <a:pPr eaLnBrk="1" hangingPunct="1">
              <a:lnSpc>
                <a:spcPct val="150000"/>
              </a:lnSpc>
              <a:tabLst>
                <a:tab pos="2054225" algn="l"/>
                <a:tab pos="2511425" algn="l"/>
              </a:tabLst>
            </a:pPr>
            <a:r>
              <a:rPr lang="en-US" dirty="0"/>
              <a:t>O</a:t>
            </a:r>
            <a:r>
              <a:rPr lang="en-US" sz="2400" dirty="0"/>
              <a:t>perations / methods (optional)</a:t>
            </a:r>
          </a:p>
          <a:p>
            <a:pPr lvl="1" eaLnBrk="1" hangingPunct="1">
              <a:lnSpc>
                <a:spcPct val="80000"/>
              </a:lnSpc>
              <a:buFont typeface="Wingdings" pitchFamily="2" charset="2"/>
              <a:buNone/>
              <a:tabLst>
                <a:tab pos="2054225" algn="l"/>
                <a:tab pos="2511425" algn="l"/>
              </a:tabLst>
            </a:pPr>
            <a:endParaRPr lang="en-US" sz="2400" dirty="0"/>
          </a:p>
        </p:txBody>
      </p:sp>
      <p:pic>
        <p:nvPicPr>
          <p:cNvPr id="11270" name="Picture 27"/>
          <p:cNvPicPr>
            <a:picLocks noChangeAspect="1" noChangeArrowheads="1"/>
          </p:cNvPicPr>
          <p:nvPr/>
        </p:nvPicPr>
        <p:blipFill>
          <a:blip r:embed="rId2" cstate="print"/>
          <a:srcRect/>
          <a:stretch>
            <a:fillRect/>
          </a:stretch>
        </p:blipFill>
        <p:spPr bwMode="auto">
          <a:xfrm>
            <a:off x="5943600" y="1778000"/>
            <a:ext cx="2976563" cy="1727200"/>
          </a:xfrm>
          <a:prstGeom prst="rect">
            <a:avLst/>
          </a:prstGeom>
          <a:noFill/>
          <a:ln w="9525">
            <a:noFill/>
            <a:miter lim="800000"/>
            <a:headEnd/>
            <a:tailEnd/>
          </a:ln>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4038600"/>
            <a:ext cx="2543175"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1A547C71-71DF-4A51-A45D-5658DCFF897F}" type="datetime1">
              <a:rPr lang="en-US" smtClean="0"/>
              <a:t>11/10/2022</a:t>
            </a:fld>
            <a:endParaRPr lang="en-US" dirty="0"/>
          </a:p>
        </p:txBody>
      </p:sp>
      <p:sp>
        <p:nvSpPr>
          <p:cNvPr id="4" name="Footer Placeholder 3"/>
          <p:cNvSpPr>
            <a:spLocks noGrp="1"/>
          </p:cNvSpPr>
          <p:nvPr>
            <p:ph type="ftr" sz="quarter" idx="11"/>
          </p:nvPr>
        </p:nvSpPr>
        <p:spPr/>
        <p:txBody>
          <a:bodyPr/>
          <a:lstStyle/>
          <a:p>
            <a:pPr>
              <a:defRPr/>
            </a:pPr>
            <a:r>
              <a:rPr lang="en-GB"/>
              <a:t>CSE291 - Introduction to Software Engineering </a:t>
            </a:r>
            <a:endParaRPr lang="en-US"/>
          </a:p>
        </p:txBody>
      </p:sp>
      <p:sp>
        <p:nvSpPr>
          <p:cNvPr id="5" name="Slide Number Placeholder 4"/>
          <p:cNvSpPr>
            <a:spLocks noGrp="1"/>
          </p:cNvSpPr>
          <p:nvPr>
            <p:ph type="sldNum" sz="quarter" idx="12"/>
          </p:nvPr>
        </p:nvSpPr>
        <p:spPr/>
        <p:txBody>
          <a:bodyPr/>
          <a:lstStyle/>
          <a:p>
            <a:pPr>
              <a:defRPr/>
            </a:pPr>
            <a:fld id="{3411FB67-E6C6-47E1-8EE7-FD4795ADCBF2}" type="slidenum">
              <a:rPr lang="en-US" smtClean="0"/>
              <a:pPr>
                <a:defRPr/>
              </a:pPr>
              <a:t>6</a:t>
            </a:fld>
            <a:endParaRPr lang="en-US"/>
          </a:p>
        </p:txBody>
      </p:sp>
    </p:spTree>
    <p:extLst>
      <p:ext uri="{BB962C8B-B14F-4D97-AF65-F5344CB8AC3E}">
        <p14:creationId xmlns:p14="http://schemas.microsoft.com/office/powerpoint/2010/main" val="237003851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Examples</a:t>
            </a:r>
          </a:p>
        </p:txBody>
      </p:sp>
      <p:pic>
        <p:nvPicPr>
          <p:cNvPr id="1026" name="Picture 2"/>
          <p:cNvPicPr>
            <a:picLocks noGrp="1" noChangeAspect="1" noChangeArrowheads="1"/>
          </p:cNvPicPr>
          <p:nvPr>
            <p:ph idx="1"/>
          </p:nvPr>
        </p:nvPicPr>
        <p:blipFill>
          <a:blip r:embed="rId2" cstate="print"/>
          <a:srcRect l="2881" t="3087" r="5022" b="7395"/>
          <a:stretch>
            <a:fillRect/>
          </a:stretch>
        </p:blipFill>
        <p:spPr bwMode="auto">
          <a:xfrm>
            <a:off x="685800" y="1689456"/>
            <a:ext cx="3276600" cy="4419600"/>
          </a:xfrm>
          <a:prstGeom prst="rect">
            <a:avLst/>
          </a:prstGeom>
          <a:noFill/>
          <a:ln w="9525">
            <a:noFill/>
            <a:miter lim="800000"/>
            <a:headEnd/>
            <a:tailEnd/>
          </a:ln>
        </p:spPr>
      </p:pic>
      <p:pic>
        <p:nvPicPr>
          <p:cNvPr id="7" name="Picture 6" descr="5.10 Consultation Cla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4924756" y="1689456"/>
            <a:ext cx="3076243" cy="4484914"/>
          </a:xfrm>
          <a:prstGeom prst="rect">
            <a:avLst/>
          </a:prstGeom>
        </p:spPr>
      </p:pic>
      <p:sp>
        <p:nvSpPr>
          <p:cNvPr id="2" name="Date Placeholder 1"/>
          <p:cNvSpPr>
            <a:spLocks noGrp="1"/>
          </p:cNvSpPr>
          <p:nvPr>
            <p:ph type="dt" sz="half" idx="10"/>
          </p:nvPr>
        </p:nvSpPr>
        <p:spPr/>
        <p:txBody>
          <a:bodyPr/>
          <a:lstStyle/>
          <a:p>
            <a:pPr>
              <a:defRPr/>
            </a:pPr>
            <a:fld id="{D7F1D5D5-332C-4C38-8F99-C1E07E4A1702}" type="datetime1">
              <a:rPr lang="en-US" smtClean="0"/>
              <a:t>11/10/2022</a:t>
            </a:fld>
            <a:endParaRPr lang="en-US" dirty="0"/>
          </a:p>
        </p:txBody>
      </p:sp>
      <p:sp>
        <p:nvSpPr>
          <p:cNvPr id="4" name="Footer Placeholder 3"/>
          <p:cNvSpPr>
            <a:spLocks noGrp="1"/>
          </p:cNvSpPr>
          <p:nvPr>
            <p:ph type="ftr" sz="quarter" idx="11"/>
          </p:nvPr>
        </p:nvSpPr>
        <p:spPr/>
        <p:txBody>
          <a:bodyPr/>
          <a:lstStyle/>
          <a:p>
            <a:pPr>
              <a:defRPr/>
            </a:pPr>
            <a:r>
              <a:rPr lang="en-GB"/>
              <a:t>CSE291 - Introduction to Software Engineering </a:t>
            </a:r>
            <a:endParaRPr lang="en-US"/>
          </a:p>
        </p:txBody>
      </p:sp>
      <p:sp>
        <p:nvSpPr>
          <p:cNvPr id="6" name="Slide Number Placeholder 5"/>
          <p:cNvSpPr>
            <a:spLocks noGrp="1"/>
          </p:cNvSpPr>
          <p:nvPr>
            <p:ph type="sldNum" sz="quarter" idx="12"/>
          </p:nvPr>
        </p:nvSpPr>
        <p:spPr/>
        <p:txBody>
          <a:bodyPr/>
          <a:lstStyle/>
          <a:p>
            <a:pPr>
              <a:defRPr/>
            </a:pPr>
            <a:fld id="{3411FB67-E6C6-47E1-8EE7-FD4795ADCBF2}"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381000" y="381000"/>
            <a:ext cx="8229600" cy="838200"/>
          </a:xfrm>
        </p:spPr>
        <p:txBody>
          <a:bodyPr>
            <a:normAutofit/>
          </a:bodyPr>
          <a:lstStyle/>
          <a:p>
            <a:pPr eaLnBrk="1" fontAlgn="auto" hangingPunct="1">
              <a:spcAft>
                <a:spcPts val="0"/>
              </a:spcAft>
              <a:defRPr/>
            </a:pPr>
            <a:r>
              <a:rPr lang="en-US" dirty="0"/>
              <a:t>Class Attributes</a:t>
            </a:r>
          </a:p>
        </p:txBody>
      </p:sp>
      <p:sp>
        <p:nvSpPr>
          <p:cNvPr id="2" name="Rectangle 3"/>
          <p:cNvSpPr>
            <a:spLocks noGrp="1" noChangeArrowheads="1"/>
          </p:cNvSpPr>
          <p:nvPr>
            <p:ph idx="1"/>
          </p:nvPr>
        </p:nvSpPr>
        <p:spPr>
          <a:xfrm>
            <a:off x="457200" y="1676400"/>
            <a:ext cx="5715000" cy="4973638"/>
          </a:xfrm>
        </p:spPr>
        <p:txBody>
          <a:bodyPr/>
          <a:lstStyle/>
          <a:p>
            <a:pPr eaLnBrk="1" hangingPunct="1">
              <a:lnSpc>
                <a:spcPct val="80000"/>
              </a:lnSpc>
              <a:tabLst>
                <a:tab pos="2054225" algn="l"/>
                <a:tab pos="2511425" algn="l"/>
              </a:tabLst>
            </a:pPr>
            <a:r>
              <a:rPr lang="en-US" sz="2400" dirty="0"/>
              <a:t>attributes</a:t>
            </a:r>
          </a:p>
          <a:p>
            <a:pPr lvl="1" eaLnBrk="1" hangingPunct="1">
              <a:lnSpc>
                <a:spcPct val="80000"/>
              </a:lnSpc>
              <a:tabLst>
                <a:tab pos="2054225" algn="l"/>
                <a:tab pos="2511425" algn="l"/>
              </a:tabLst>
            </a:pPr>
            <a:r>
              <a:rPr lang="en-US" sz="2400" i="1" dirty="0">
                <a:solidFill>
                  <a:schemeClr val="tx1"/>
                </a:solidFill>
              </a:rPr>
              <a:t>name</a:t>
            </a:r>
            <a:r>
              <a:rPr lang="en-US" sz="2400" dirty="0">
                <a:solidFill>
                  <a:schemeClr val="tx1"/>
                </a:solidFill>
              </a:rPr>
              <a:t> : </a:t>
            </a:r>
            <a:r>
              <a:rPr lang="en-US" sz="2400" i="1" dirty="0">
                <a:solidFill>
                  <a:schemeClr val="tx1"/>
                </a:solidFill>
              </a:rPr>
              <a:t>type</a:t>
            </a:r>
            <a:endParaRPr lang="en-US" sz="2400" dirty="0">
              <a:solidFill>
                <a:schemeClr val="tx1"/>
              </a:solidFill>
            </a:endParaRPr>
          </a:p>
          <a:p>
            <a:pPr lvl="1" eaLnBrk="1" hangingPunct="1">
              <a:lnSpc>
                <a:spcPct val="80000"/>
              </a:lnSpc>
              <a:tabLst>
                <a:tab pos="2054225" algn="l"/>
                <a:tab pos="2511425" algn="l"/>
              </a:tabLst>
            </a:pPr>
            <a:endParaRPr lang="en-US" sz="2400" dirty="0">
              <a:solidFill>
                <a:schemeClr val="tx1"/>
              </a:solidFill>
            </a:endParaRPr>
          </a:p>
          <a:p>
            <a:pPr lvl="1" eaLnBrk="1" hangingPunct="1">
              <a:lnSpc>
                <a:spcPct val="80000"/>
              </a:lnSpc>
              <a:tabLst>
                <a:tab pos="2054225" algn="l"/>
                <a:tab pos="2511425" algn="l"/>
              </a:tabLst>
            </a:pPr>
            <a:r>
              <a:rPr lang="en-US" sz="2400" dirty="0">
                <a:solidFill>
                  <a:schemeClr val="tx1"/>
                </a:solidFill>
              </a:rPr>
              <a:t>Visibility/Access modifier</a:t>
            </a:r>
          </a:p>
          <a:p>
            <a:pPr lvl="1" eaLnBrk="1" hangingPunct="1">
              <a:lnSpc>
                <a:spcPct val="80000"/>
              </a:lnSpc>
              <a:tabLst>
                <a:tab pos="2054225" algn="l"/>
                <a:tab pos="2511425" algn="l"/>
              </a:tabLst>
            </a:pPr>
            <a:endParaRPr lang="en-US" sz="2400" dirty="0"/>
          </a:p>
          <a:p>
            <a:pPr marL="274320" lvl="1" indent="0" eaLnBrk="1" hangingPunct="1">
              <a:lnSpc>
                <a:spcPct val="80000"/>
              </a:lnSpc>
              <a:buNone/>
              <a:tabLst>
                <a:tab pos="2054225" algn="l"/>
                <a:tab pos="2511425" algn="l"/>
              </a:tabLst>
            </a:pPr>
            <a:r>
              <a:rPr lang="en-US" sz="2400" dirty="0">
                <a:solidFill>
                  <a:schemeClr val="tx1"/>
                </a:solidFill>
              </a:rPr>
              <a:t>	+	public</a:t>
            </a:r>
            <a:br>
              <a:rPr lang="en-US" sz="2400" dirty="0">
                <a:solidFill>
                  <a:schemeClr val="tx1"/>
                </a:solidFill>
              </a:rPr>
            </a:br>
            <a:r>
              <a:rPr lang="en-US" sz="2400" dirty="0">
                <a:solidFill>
                  <a:schemeClr val="tx1"/>
                </a:solidFill>
              </a:rPr>
              <a:t>	#	protected</a:t>
            </a:r>
            <a:br>
              <a:rPr lang="en-US" sz="2400" dirty="0">
                <a:solidFill>
                  <a:schemeClr val="tx1"/>
                </a:solidFill>
              </a:rPr>
            </a:br>
            <a:r>
              <a:rPr lang="en-US" sz="2400" dirty="0">
                <a:solidFill>
                  <a:schemeClr val="tx1"/>
                </a:solidFill>
              </a:rPr>
              <a:t>	-	private</a:t>
            </a:r>
            <a:br>
              <a:rPr lang="en-US" sz="2400" dirty="0">
                <a:solidFill>
                  <a:schemeClr val="tx1"/>
                </a:solidFill>
              </a:rPr>
            </a:br>
            <a:r>
              <a:rPr lang="en-US" sz="2400" dirty="0">
                <a:solidFill>
                  <a:schemeClr val="tx1"/>
                </a:solidFill>
              </a:rPr>
              <a:t>	/	derived</a:t>
            </a:r>
          </a:p>
          <a:p>
            <a:pPr lvl="1" eaLnBrk="1" hangingPunct="1">
              <a:lnSpc>
                <a:spcPct val="80000"/>
              </a:lnSpc>
              <a:buFont typeface="Georgia" pitchFamily="18" charset="0"/>
              <a:buNone/>
              <a:tabLst>
                <a:tab pos="2054225" algn="l"/>
                <a:tab pos="2511425" algn="l"/>
              </a:tabLst>
            </a:pPr>
            <a:endParaRPr lang="en-US" sz="2400" dirty="0">
              <a:solidFill>
                <a:schemeClr val="tx1"/>
              </a:solidFill>
            </a:endParaRPr>
          </a:p>
          <a:p>
            <a:pPr lvl="1" eaLnBrk="1" hangingPunct="1">
              <a:lnSpc>
                <a:spcPct val="80000"/>
              </a:lnSpc>
              <a:tabLst>
                <a:tab pos="2054225" algn="l"/>
                <a:tab pos="2511425" algn="l"/>
              </a:tabLst>
            </a:pPr>
            <a:endParaRPr lang="en-US" sz="2400" dirty="0"/>
          </a:p>
          <a:p>
            <a:pPr eaLnBrk="1" hangingPunct="1">
              <a:lnSpc>
                <a:spcPct val="80000"/>
              </a:lnSpc>
              <a:buFont typeface="Georgia" pitchFamily="18" charset="0"/>
              <a:buNone/>
              <a:tabLst>
                <a:tab pos="2054225" algn="l"/>
                <a:tab pos="2511425" algn="l"/>
              </a:tabLst>
            </a:pPr>
            <a:endParaRPr lang="en-US" dirty="0"/>
          </a:p>
        </p:txBody>
      </p:sp>
      <p:pic>
        <p:nvPicPr>
          <p:cNvPr id="12294" name="Picture 18"/>
          <p:cNvPicPr>
            <a:picLocks noChangeAspect="1" noChangeArrowheads="1"/>
          </p:cNvPicPr>
          <p:nvPr/>
        </p:nvPicPr>
        <p:blipFill>
          <a:blip r:embed="rId2" cstate="print"/>
          <a:srcRect/>
          <a:stretch>
            <a:fillRect/>
          </a:stretch>
        </p:blipFill>
        <p:spPr bwMode="auto">
          <a:xfrm>
            <a:off x="6167438" y="1625600"/>
            <a:ext cx="2976562" cy="1727200"/>
          </a:xfrm>
          <a:prstGeom prst="rect">
            <a:avLst/>
          </a:prstGeom>
          <a:noFill/>
          <a:ln w="9525">
            <a:noFill/>
            <a:miter lim="800000"/>
            <a:headEnd/>
            <a:tailEnd/>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4131" y="4038600"/>
            <a:ext cx="2543175"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pPr>
              <a:defRPr/>
            </a:pPr>
            <a:fld id="{3959A996-F6E2-444F-B357-3C5E2EA144A0}" type="datetime1">
              <a:rPr lang="en-US" smtClean="0"/>
              <a:t>11/10/2022</a:t>
            </a:fld>
            <a:endParaRPr lang="en-US" dirty="0"/>
          </a:p>
        </p:txBody>
      </p:sp>
      <p:sp>
        <p:nvSpPr>
          <p:cNvPr id="5" name="Footer Placeholder 4"/>
          <p:cNvSpPr>
            <a:spLocks noGrp="1"/>
          </p:cNvSpPr>
          <p:nvPr>
            <p:ph type="ftr" sz="quarter" idx="11"/>
          </p:nvPr>
        </p:nvSpPr>
        <p:spPr/>
        <p:txBody>
          <a:bodyPr/>
          <a:lstStyle/>
          <a:p>
            <a:pPr>
              <a:defRPr/>
            </a:pPr>
            <a:r>
              <a:rPr lang="en-GB"/>
              <a:t>CSE291 - Introduction to Software Engineering </a:t>
            </a:r>
            <a:endParaRPr lang="en-US"/>
          </a:p>
        </p:txBody>
      </p:sp>
      <p:sp>
        <p:nvSpPr>
          <p:cNvPr id="6" name="Slide Number Placeholder 5"/>
          <p:cNvSpPr>
            <a:spLocks noGrp="1"/>
          </p:cNvSpPr>
          <p:nvPr>
            <p:ph type="sldNum" sz="quarter" idx="12"/>
          </p:nvPr>
        </p:nvSpPr>
        <p:spPr/>
        <p:txBody>
          <a:bodyPr/>
          <a:lstStyle/>
          <a:p>
            <a:pPr>
              <a:defRPr/>
            </a:pPr>
            <a:fld id="{3411FB67-E6C6-47E1-8EE7-FD4795ADCBF2}" type="slidenum">
              <a:rPr lang="en-US" smtClean="0"/>
              <a:pPr>
                <a:defRPr/>
              </a:pPr>
              <a:t>8</a:t>
            </a:fld>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type="title"/>
          </p:nvPr>
        </p:nvSpPr>
        <p:spPr>
          <a:xfrm>
            <a:off x="381000" y="381000"/>
            <a:ext cx="8229600" cy="990600"/>
          </a:xfrm>
        </p:spPr>
        <p:txBody>
          <a:bodyPr>
            <a:normAutofit/>
          </a:bodyPr>
          <a:lstStyle/>
          <a:p>
            <a:pPr eaLnBrk="1" hangingPunct="1"/>
            <a:r>
              <a:rPr lang="en-US" dirty="0"/>
              <a:t>Class Operations / Methods</a:t>
            </a:r>
          </a:p>
        </p:txBody>
      </p:sp>
      <p:sp>
        <p:nvSpPr>
          <p:cNvPr id="13315" name="Rectangle 1027"/>
          <p:cNvSpPr>
            <a:spLocks noGrp="1" noChangeArrowheads="1"/>
          </p:cNvSpPr>
          <p:nvPr>
            <p:ph idx="1"/>
          </p:nvPr>
        </p:nvSpPr>
        <p:spPr>
          <a:xfrm>
            <a:off x="457200" y="1828800"/>
            <a:ext cx="5562600" cy="4745038"/>
          </a:xfrm>
        </p:spPr>
        <p:txBody>
          <a:bodyPr/>
          <a:lstStyle/>
          <a:p>
            <a:pPr eaLnBrk="1" hangingPunct="1">
              <a:lnSpc>
                <a:spcPct val="80000"/>
              </a:lnSpc>
              <a:tabLst>
                <a:tab pos="2054225" algn="l"/>
                <a:tab pos="2511425" algn="l"/>
              </a:tabLst>
            </a:pPr>
            <a:r>
              <a:rPr lang="en-US" sz="2400" dirty="0"/>
              <a:t>operations / methods </a:t>
            </a:r>
          </a:p>
          <a:p>
            <a:pPr lvl="1" eaLnBrk="1" hangingPunct="1">
              <a:lnSpc>
                <a:spcPct val="80000"/>
              </a:lnSpc>
              <a:tabLst>
                <a:tab pos="2054225" algn="l"/>
                <a:tab pos="2511425" algn="l"/>
              </a:tabLst>
            </a:pPr>
            <a:r>
              <a:rPr lang="en-US" sz="2400" i="1" dirty="0">
                <a:solidFill>
                  <a:schemeClr val="tx1"/>
                </a:solidFill>
              </a:rPr>
              <a:t>name</a:t>
            </a:r>
            <a:r>
              <a:rPr lang="en-US" sz="2400" dirty="0">
                <a:solidFill>
                  <a:schemeClr val="tx1"/>
                </a:solidFill>
              </a:rPr>
              <a:t> (</a:t>
            </a:r>
            <a:r>
              <a:rPr lang="en-US" sz="2400" i="1" dirty="0">
                <a:solidFill>
                  <a:schemeClr val="tx1"/>
                </a:solidFill>
              </a:rPr>
              <a:t>parameters</a:t>
            </a:r>
            <a:r>
              <a:rPr lang="en-US" sz="2400" dirty="0">
                <a:solidFill>
                  <a:schemeClr val="tx1"/>
                </a:solidFill>
              </a:rPr>
              <a:t>) : </a:t>
            </a:r>
            <a:r>
              <a:rPr lang="en-US" sz="2400" i="1" dirty="0">
                <a:solidFill>
                  <a:schemeClr val="tx1"/>
                </a:solidFill>
              </a:rPr>
              <a:t>return type</a:t>
            </a:r>
          </a:p>
          <a:p>
            <a:pPr lvl="1" eaLnBrk="1" hangingPunct="1">
              <a:lnSpc>
                <a:spcPct val="80000"/>
              </a:lnSpc>
              <a:tabLst>
                <a:tab pos="2054225" algn="l"/>
                <a:tab pos="2511425" algn="l"/>
              </a:tabLst>
            </a:pPr>
            <a:endParaRPr lang="en-US" sz="2400" dirty="0">
              <a:solidFill>
                <a:schemeClr val="tx1"/>
              </a:solidFill>
            </a:endParaRPr>
          </a:p>
          <a:p>
            <a:pPr lvl="1" eaLnBrk="1" hangingPunct="1">
              <a:lnSpc>
                <a:spcPct val="80000"/>
              </a:lnSpc>
              <a:tabLst>
                <a:tab pos="2054225" algn="l"/>
                <a:tab pos="2511425" algn="l"/>
              </a:tabLst>
            </a:pPr>
            <a:r>
              <a:rPr lang="en-US" sz="2400" dirty="0">
                <a:solidFill>
                  <a:schemeClr val="tx1"/>
                </a:solidFill>
              </a:rPr>
              <a:t>Visibility/Access modifiers	</a:t>
            </a:r>
          </a:p>
          <a:p>
            <a:pPr marL="274320" lvl="1" indent="0" eaLnBrk="1" hangingPunct="1">
              <a:lnSpc>
                <a:spcPct val="80000"/>
              </a:lnSpc>
              <a:buNone/>
              <a:tabLst>
                <a:tab pos="2054225" algn="l"/>
                <a:tab pos="2511425" algn="l"/>
              </a:tabLst>
            </a:pPr>
            <a:endParaRPr lang="en-US" sz="2400" dirty="0">
              <a:solidFill>
                <a:schemeClr val="tx1"/>
              </a:solidFill>
            </a:endParaRPr>
          </a:p>
          <a:p>
            <a:pPr marL="274320" lvl="1" indent="0" eaLnBrk="1" hangingPunct="1">
              <a:lnSpc>
                <a:spcPct val="80000"/>
              </a:lnSpc>
              <a:buNone/>
              <a:tabLst>
                <a:tab pos="2054225" algn="l"/>
                <a:tab pos="2511425" algn="l"/>
              </a:tabLst>
            </a:pPr>
            <a:r>
              <a:rPr lang="en-US" sz="2400" dirty="0"/>
              <a:t>	</a:t>
            </a:r>
            <a:r>
              <a:rPr lang="en-US" sz="2400" dirty="0">
                <a:solidFill>
                  <a:schemeClr val="tx1"/>
                </a:solidFill>
              </a:rPr>
              <a:t>+	public</a:t>
            </a:r>
            <a:br>
              <a:rPr lang="en-US" sz="2400" dirty="0">
                <a:solidFill>
                  <a:schemeClr val="tx1"/>
                </a:solidFill>
              </a:rPr>
            </a:br>
            <a:r>
              <a:rPr lang="en-US" sz="2400" dirty="0">
                <a:solidFill>
                  <a:schemeClr val="tx1"/>
                </a:solidFill>
              </a:rPr>
              <a:t>	#	protected</a:t>
            </a:r>
            <a:br>
              <a:rPr lang="en-US" sz="2400" dirty="0">
                <a:solidFill>
                  <a:schemeClr val="tx1"/>
                </a:solidFill>
              </a:rPr>
            </a:br>
            <a:r>
              <a:rPr lang="en-US" sz="2400" dirty="0">
                <a:solidFill>
                  <a:schemeClr val="tx1"/>
                </a:solidFill>
              </a:rPr>
              <a:t>	-	private</a:t>
            </a:r>
            <a:br>
              <a:rPr lang="en-US" sz="2400" dirty="0">
                <a:solidFill>
                  <a:schemeClr val="tx1"/>
                </a:solidFill>
              </a:rPr>
            </a:br>
            <a:r>
              <a:rPr lang="en-US" sz="2400" dirty="0">
                <a:solidFill>
                  <a:schemeClr val="tx1"/>
                </a:solidFill>
              </a:rPr>
              <a:t>	</a:t>
            </a:r>
          </a:p>
          <a:p>
            <a:pPr lvl="1" eaLnBrk="1" hangingPunct="1">
              <a:lnSpc>
                <a:spcPct val="80000"/>
              </a:lnSpc>
              <a:tabLst>
                <a:tab pos="2054225" algn="l"/>
                <a:tab pos="2511425" algn="l"/>
              </a:tabLst>
            </a:pPr>
            <a:r>
              <a:rPr lang="en-US" sz="2400" dirty="0">
                <a:solidFill>
                  <a:schemeClr val="tx1"/>
                </a:solidFill>
              </a:rPr>
              <a:t>parameter types listed as (name: type)</a:t>
            </a:r>
          </a:p>
          <a:p>
            <a:pPr lvl="1" eaLnBrk="1" hangingPunct="1">
              <a:lnSpc>
                <a:spcPct val="80000"/>
              </a:lnSpc>
              <a:buFont typeface="Georgia" pitchFamily="18" charset="0"/>
              <a:buNone/>
              <a:tabLst>
                <a:tab pos="2054225" algn="l"/>
                <a:tab pos="2511425" algn="l"/>
              </a:tabLst>
            </a:pPr>
            <a:endParaRPr lang="en-US" sz="2400" dirty="0">
              <a:solidFill>
                <a:schemeClr val="tx1"/>
              </a:solidFill>
            </a:endParaRPr>
          </a:p>
        </p:txBody>
      </p:sp>
      <p:pic>
        <p:nvPicPr>
          <p:cNvPr id="13318" name="Picture 1033"/>
          <p:cNvPicPr>
            <a:picLocks noChangeAspect="1" noChangeArrowheads="1"/>
          </p:cNvPicPr>
          <p:nvPr/>
        </p:nvPicPr>
        <p:blipFill>
          <a:blip r:embed="rId2" cstate="print"/>
          <a:srcRect/>
          <a:stretch>
            <a:fillRect/>
          </a:stretch>
        </p:blipFill>
        <p:spPr bwMode="auto">
          <a:xfrm>
            <a:off x="6324600" y="1676400"/>
            <a:ext cx="2590800" cy="1727200"/>
          </a:xfrm>
          <a:prstGeom prst="rect">
            <a:avLst/>
          </a:prstGeom>
          <a:noFill/>
          <a:ln w="9525">
            <a:noFill/>
            <a:miter lim="800000"/>
            <a:headEnd/>
            <a:tailEnd/>
          </a:ln>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4131" y="4038600"/>
            <a:ext cx="2543175"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fld id="{305A3F77-BB1C-4E19-BDAA-36B01AD5F344}" type="datetime1">
              <a:rPr lang="en-US" smtClean="0"/>
              <a:t>11/10/2022</a:t>
            </a:fld>
            <a:endParaRPr lang="en-US" dirty="0"/>
          </a:p>
        </p:txBody>
      </p:sp>
      <p:sp>
        <p:nvSpPr>
          <p:cNvPr id="4" name="Footer Placeholder 3"/>
          <p:cNvSpPr>
            <a:spLocks noGrp="1"/>
          </p:cNvSpPr>
          <p:nvPr>
            <p:ph type="ftr" sz="quarter" idx="11"/>
          </p:nvPr>
        </p:nvSpPr>
        <p:spPr/>
        <p:txBody>
          <a:bodyPr/>
          <a:lstStyle/>
          <a:p>
            <a:pPr>
              <a:defRPr/>
            </a:pPr>
            <a:r>
              <a:rPr lang="en-GB"/>
              <a:t>CSE291 - Introduction to Software Engineering </a:t>
            </a:r>
            <a:endParaRPr lang="en-US"/>
          </a:p>
        </p:txBody>
      </p:sp>
      <p:sp>
        <p:nvSpPr>
          <p:cNvPr id="5" name="Slide Number Placeholder 4"/>
          <p:cNvSpPr>
            <a:spLocks noGrp="1"/>
          </p:cNvSpPr>
          <p:nvPr>
            <p:ph type="sldNum" sz="quarter" idx="12"/>
          </p:nvPr>
        </p:nvSpPr>
        <p:spPr/>
        <p:txBody>
          <a:bodyPr/>
          <a:lstStyle/>
          <a:p>
            <a:pPr>
              <a:defRPr/>
            </a:pPr>
            <a:fld id="{3411FB67-E6C6-47E1-8EE7-FD4795ADCBF2}" type="slidenum">
              <a:rPr lang="en-US" smtClean="0"/>
              <a:pPr>
                <a:defRPr/>
              </a:pPr>
              <a:t>9</a:t>
            </a:fld>
            <a:endParaRPr lang="en-US"/>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4947</TotalTime>
  <Words>1064</Words>
  <Application>Microsoft Office PowerPoint</Application>
  <PresentationFormat>On-screen Show (4:3)</PresentationFormat>
  <Paragraphs>192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Georgia</vt:lpstr>
      <vt:lpstr>Tahoma</vt:lpstr>
      <vt:lpstr>Times New Roman</vt:lpstr>
      <vt:lpstr>Wingdings</vt:lpstr>
      <vt:lpstr>Clarity</vt:lpstr>
      <vt:lpstr>CSE291 – Introduction to Software Engineering (Fall 2022)</vt:lpstr>
      <vt:lpstr>Class diagrams</vt:lpstr>
      <vt:lpstr>Class diagrams</vt:lpstr>
      <vt:lpstr>UML Classes and association </vt:lpstr>
      <vt:lpstr>Classes</vt:lpstr>
      <vt:lpstr>Diagram of One Class</vt:lpstr>
      <vt:lpstr>Examples</vt:lpstr>
      <vt:lpstr>Class Attributes</vt:lpstr>
      <vt:lpstr>Class Operations / Methods</vt:lpstr>
      <vt:lpstr>Multiplicity of Associations</vt:lpstr>
      <vt:lpstr>Comments</vt:lpstr>
      <vt:lpstr>PowerPoint Presentation</vt:lpstr>
      <vt:lpstr>Association</vt:lpstr>
      <vt:lpstr>Association Model</vt:lpstr>
      <vt:lpstr>Generalization</vt:lpstr>
      <vt:lpstr>Generalization</vt:lpstr>
      <vt:lpstr>A Generalization Hierarchy </vt:lpstr>
      <vt:lpstr>A Generalization Hierarchy with Added Details </vt:lpstr>
      <vt:lpstr>Library Class Hierarchy</vt:lpstr>
      <vt:lpstr>Object Class Aggregation Models</vt:lpstr>
      <vt:lpstr>Object Aggregation</vt:lpstr>
      <vt:lpstr>UML Class Diagram Exercise</vt:lpstr>
      <vt:lpstr>PowerPoint Presentation</vt:lpstr>
      <vt:lpstr>Chapter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huma</dc:creator>
  <cp:lastModifiedBy>Mahwish Waqas</cp:lastModifiedBy>
  <cp:revision>689</cp:revision>
  <cp:lastPrinted>2018-12-12T11:05:35Z</cp:lastPrinted>
  <dcterms:created xsi:type="dcterms:W3CDTF">1601-01-01T00:00:00Z</dcterms:created>
  <dcterms:modified xsi:type="dcterms:W3CDTF">2022-11-10T08:31:30Z</dcterms:modified>
</cp:coreProperties>
</file>