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9"/>
  </p:notesMasterIdLst>
  <p:handoutMasterIdLst>
    <p:handoutMasterId r:id="rId30"/>
  </p:handoutMasterIdLst>
  <p:sldIdLst>
    <p:sldId id="295" r:id="rId2"/>
    <p:sldId id="388" r:id="rId3"/>
    <p:sldId id="389" r:id="rId4"/>
    <p:sldId id="390" r:id="rId5"/>
    <p:sldId id="391" r:id="rId6"/>
    <p:sldId id="409" r:id="rId7"/>
    <p:sldId id="410" r:id="rId8"/>
    <p:sldId id="411" r:id="rId9"/>
    <p:sldId id="392" r:id="rId10"/>
    <p:sldId id="393" r:id="rId11"/>
    <p:sldId id="394" r:id="rId12"/>
    <p:sldId id="395" r:id="rId13"/>
    <p:sldId id="408" r:id="rId14"/>
    <p:sldId id="396" r:id="rId15"/>
    <p:sldId id="397" r:id="rId16"/>
    <p:sldId id="398" r:id="rId17"/>
    <p:sldId id="399" r:id="rId18"/>
    <p:sldId id="400" r:id="rId19"/>
    <p:sldId id="401" r:id="rId20"/>
    <p:sldId id="402" r:id="rId21"/>
    <p:sldId id="403" r:id="rId22"/>
    <p:sldId id="413" r:id="rId23"/>
    <p:sldId id="414" r:id="rId24"/>
    <p:sldId id="415" r:id="rId25"/>
    <p:sldId id="421" r:id="rId26"/>
    <p:sldId id="417" r:id="rId27"/>
    <p:sldId id="420" r:id="rId28"/>
  </p:sldIdLst>
  <p:sldSz cx="9144000" cy="6858000" type="screen4x3"/>
  <p:notesSz cx="9296400" cy="688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291" autoAdjust="0"/>
  </p:normalViewPr>
  <p:slideViewPr>
    <p:cSldViewPr>
      <p:cViewPr varScale="1">
        <p:scale>
          <a:sx n="103" d="100"/>
          <a:sy n="103" d="100"/>
        </p:scale>
        <p:origin x="10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443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44326"/>
          </a:xfrm>
          <a:prstGeom prst="rect">
            <a:avLst/>
          </a:prstGeom>
        </p:spPr>
        <p:txBody>
          <a:bodyPr vert="horz" lIns="91440" tIns="45720" rIns="91440" bIns="45720" rtlCol="0"/>
          <a:lstStyle>
            <a:lvl1pPr algn="r">
              <a:defRPr sz="1200"/>
            </a:lvl1pPr>
          </a:lstStyle>
          <a:p>
            <a:fld id="{18413AC2-84B2-43FF-94BB-EB11EFEB6E93}" type="datetimeFigureOut">
              <a:rPr lang="en-US" smtClean="0"/>
              <a:t>6/9/2023</a:t>
            </a:fld>
            <a:endParaRPr lang="en-US"/>
          </a:p>
        </p:txBody>
      </p:sp>
      <p:sp>
        <p:nvSpPr>
          <p:cNvPr id="4" name="Footer Placeholder 3"/>
          <p:cNvSpPr>
            <a:spLocks noGrp="1"/>
          </p:cNvSpPr>
          <p:nvPr>
            <p:ph type="ftr" sz="quarter" idx="2"/>
          </p:nvPr>
        </p:nvSpPr>
        <p:spPr>
          <a:xfrm>
            <a:off x="1" y="6536312"/>
            <a:ext cx="4029282" cy="3443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536312"/>
            <a:ext cx="4029282" cy="344326"/>
          </a:xfrm>
          <a:prstGeom prst="rect">
            <a:avLst/>
          </a:prstGeom>
        </p:spPr>
        <p:txBody>
          <a:bodyPr vert="horz" lIns="91440" tIns="45720" rIns="91440" bIns="45720" rtlCol="0" anchor="b"/>
          <a:lstStyle>
            <a:lvl1pPr algn="r">
              <a:defRPr sz="1200"/>
            </a:lvl1pPr>
          </a:lstStyle>
          <a:p>
            <a:fld id="{0EE5FA1F-BE4C-4B8A-B516-4391A4FD23F3}" type="slidenum">
              <a:rPr lang="en-US" smtClean="0"/>
              <a:t>‹#›</a:t>
            </a:fld>
            <a:endParaRPr lang="en-US"/>
          </a:p>
        </p:txBody>
      </p:sp>
    </p:spTree>
    <p:extLst>
      <p:ext uri="{BB962C8B-B14F-4D97-AF65-F5344CB8AC3E}">
        <p14:creationId xmlns:p14="http://schemas.microsoft.com/office/powerpoint/2010/main" val="22065731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44091"/>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44091"/>
          </a:xfrm>
          <a:prstGeom prst="rect">
            <a:avLst/>
          </a:prstGeom>
        </p:spPr>
        <p:txBody>
          <a:bodyPr vert="horz" lIns="93177" tIns="46589" rIns="93177" bIns="46589" rtlCol="0"/>
          <a:lstStyle>
            <a:lvl1pPr algn="r">
              <a:defRPr sz="1200"/>
            </a:lvl1pPr>
          </a:lstStyle>
          <a:p>
            <a:fld id="{678CA847-4A74-4ED8-B970-DB5660C561A5}" type="datetimeFigureOut">
              <a:rPr lang="en-US" smtClean="0"/>
              <a:pPr/>
              <a:t>6/9/2023</a:t>
            </a:fld>
            <a:endParaRPr lang="en-US" dirty="0"/>
          </a:p>
        </p:txBody>
      </p:sp>
      <p:sp>
        <p:nvSpPr>
          <p:cNvPr id="4" name="Slide Image Placeholder 3"/>
          <p:cNvSpPr>
            <a:spLocks noGrp="1" noRot="1" noChangeAspect="1"/>
          </p:cNvSpPr>
          <p:nvPr>
            <p:ph type="sldImg" idx="2"/>
          </p:nvPr>
        </p:nvSpPr>
        <p:spPr>
          <a:xfrm>
            <a:off x="2927350" y="515938"/>
            <a:ext cx="3441700" cy="258127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268861"/>
            <a:ext cx="7437120" cy="3096816"/>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36528"/>
            <a:ext cx="4028440" cy="344091"/>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536528"/>
            <a:ext cx="4028440" cy="344091"/>
          </a:xfrm>
          <a:prstGeom prst="rect">
            <a:avLst/>
          </a:prstGeom>
        </p:spPr>
        <p:txBody>
          <a:bodyPr vert="horz" lIns="93177" tIns="46589" rIns="93177" bIns="46589" rtlCol="0" anchor="b"/>
          <a:lstStyle>
            <a:lvl1pPr algn="r">
              <a:defRPr sz="1200"/>
            </a:lvl1pPr>
          </a:lstStyle>
          <a:p>
            <a:fld id="{0545D3B6-AD8D-42AC-8CAA-0DAD72297694}" type="slidenum">
              <a:rPr lang="en-US" smtClean="0"/>
              <a:pPr/>
              <a:t>‹#›</a:t>
            </a:fld>
            <a:endParaRPr lang="en-US" dirty="0"/>
          </a:p>
        </p:txBody>
      </p:sp>
    </p:spTree>
    <p:extLst>
      <p:ext uri="{BB962C8B-B14F-4D97-AF65-F5344CB8AC3E}">
        <p14:creationId xmlns:p14="http://schemas.microsoft.com/office/powerpoint/2010/main" val="65439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45D3B6-AD8D-42AC-8CAA-0DAD72297694}" type="slidenum">
              <a:rPr lang="en-US" smtClean="0"/>
              <a:pPr/>
              <a:t>1</a:t>
            </a:fld>
            <a:endParaRPr lang="en-US" dirty="0"/>
          </a:p>
        </p:txBody>
      </p:sp>
    </p:spTree>
    <p:extLst>
      <p:ext uri="{BB962C8B-B14F-4D97-AF65-F5344CB8AC3E}">
        <p14:creationId xmlns:p14="http://schemas.microsoft.com/office/powerpoint/2010/main" val="22465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545D3B6-AD8D-42AC-8CAA-0DAD72297694}" type="slidenum">
              <a:rPr lang="en-US" smtClean="0"/>
              <a:pPr/>
              <a:t>9</a:t>
            </a:fld>
            <a:endParaRPr lang="en-US" dirty="0"/>
          </a:p>
        </p:txBody>
      </p:sp>
    </p:spTree>
    <p:extLst>
      <p:ext uri="{BB962C8B-B14F-4D97-AF65-F5344CB8AC3E}">
        <p14:creationId xmlns:p14="http://schemas.microsoft.com/office/powerpoint/2010/main" val="2068139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F4C27D-694F-4B58-A6DD-6E8C70A22B1A}"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1C7A59-2584-422B-BD90-37CB6A9A7451}"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4F9D-18A7-4874-8AFC-25BE6339E157}"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286F49-E328-4922-91BB-338628CB535B}"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3137B-9745-49AA-A3D6-421C9F9E214F}"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A17A87-A0A9-4AD0-BC1E-E60BBD50DD56}" type="datetime1">
              <a:rPr lang="en-US" smtClean="0"/>
              <a:t>6/9/2023</a:t>
            </a:fld>
            <a:endParaRPr lang="en-US" dirty="0"/>
          </a:p>
        </p:txBody>
      </p:sp>
      <p:sp>
        <p:nvSpPr>
          <p:cNvPr id="6" name="Footer Placeholder 5"/>
          <p:cNvSpPr>
            <a:spLocks noGrp="1"/>
          </p:cNvSpPr>
          <p:nvPr>
            <p:ph type="ftr" sz="quarter" idx="11"/>
          </p:nvPr>
        </p:nvSpPr>
        <p:spPr/>
        <p:txBody>
          <a:bodyPr/>
          <a:lstStyle/>
          <a:p>
            <a:r>
              <a:rPr lang="en-US"/>
              <a:t>CSE291 - Introduction to Software Engineering</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E5D8E0-E5EC-498F-95CD-D5B411FE5E5E}" type="datetime1">
              <a:rPr lang="en-US" smtClean="0"/>
              <a:t>6/9/2023</a:t>
            </a:fld>
            <a:endParaRPr lang="en-US" dirty="0"/>
          </a:p>
        </p:txBody>
      </p:sp>
      <p:sp>
        <p:nvSpPr>
          <p:cNvPr id="8" name="Footer Placeholder 7"/>
          <p:cNvSpPr>
            <a:spLocks noGrp="1"/>
          </p:cNvSpPr>
          <p:nvPr>
            <p:ph type="ftr" sz="quarter" idx="11"/>
          </p:nvPr>
        </p:nvSpPr>
        <p:spPr/>
        <p:txBody>
          <a:bodyPr/>
          <a:lstStyle/>
          <a:p>
            <a:r>
              <a:rPr lang="en-US"/>
              <a:t>CSE291 - Introduction to Software Engineering</a:t>
            </a:r>
            <a:endParaRPr lang="en-US" dirty="0"/>
          </a:p>
        </p:txBody>
      </p:sp>
      <p:sp>
        <p:nvSpPr>
          <p:cNvPr id="9" name="Slide Number Placeholder 8"/>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BBC19C-862C-4D7E-992B-6BF404ABBC57}" type="datetime1">
              <a:rPr lang="en-US" smtClean="0"/>
              <a:t>6/9/2023</a:t>
            </a:fld>
            <a:endParaRPr lang="en-US" dirty="0"/>
          </a:p>
        </p:txBody>
      </p:sp>
      <p:sp>
        <p:nvSpPr>
          <p:cNvPr id="4" name="Footer Placeholder 3"/>
          <p:cNvSpPr>
            <a:spLocks noGrp="1"/>
          </p:cNvSpPr>
          <p:nvPr>
            <p:ph type="ftr" sz="quarter" idx="11"/>
          </p:nvPr>
        </p:nvSpPr>
        <p:spPr/>
        <p:txBody>
          <a:bodyPr/>
          <a:lstStyle/>
          <a:p>
            <a:r>
              <a:rPr lang="en-US"/>
              <a:t>CSE291 - Introduction to Software Engineering</a:t>
            </a:r>
            <a:endParaRPr lang="en-US" dirty="0"/>
          </a:p>
        </p:txBody>
      </p:sp>
      <p:sp>
        <p:nvSpPr>
          <p:cNvPr id="5" name="Slide Number Placeholder 4"/>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F20E2A-15EE-461D-AB81-05202DDA1125}" type="datetime1">
              <a:rPr lang="en-US" smtClean="0"/>
              <a:t>6/9/2023</a:t>
            </a:fld>
            <a:endParaRPr lang="en-US" dirty="0"/>
          </a:p>
        </p:txBody>
      </p:sp>
      <p:sp>
        <p:nvSpPr>
          <p:cNvPr id="3" name="Footer Placeholder 2"/>
          <p:cNvSpPr>
            <a:spLocks noGrp="1"/>
          </p:cNvSpPr>
          <p:nvPr>
            <p:ph type="ftr" sz="quarter" idx="11"/>
          </p:nvPr>
        </p:nvSpPr>
        <p:spPr/>
        <p:txBody>
          <a:bodyPr/>
          <a:lstStyle/>
          <a:p>
            <a:r>
              <a:rPr lang="en-US"/>
              <a:t>CSE291 - Introduction to Software Engineering</a:t>
            </a:r>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8205C1-7DFB-4286-AB0A-8FAE0DB70871}" type="datetime1">
              <a:rPr lang="en-US" smtClean="0"/>
              <a:t>6/9/2023</a:t>
            </a:fld>
            <a:endParaRPr lang="en-US" dirty="0"/>
          </a:p>
        </p:txBody>
      </p:sp>
      <p:sp>
        <p:nvSpPr>
          <p:cNvPr id="6" name="Footer Placeholder 5"/>
          <p:cNvSpPr>
            <a:spLocks noGrp="1"/>
          </p:cNvSpPr>
          <p:nvPr>
            <p:ph type="ftr" sz="quarter" idx="11"/>
          </p:nvPr>
        </p:nvSpPr>
        <p:spPr/>
        <p:txBody>
          <a:bodyPr/>
          <a:lstStyle/>
          <a:p>
            <a:r>
              <a:rPr lang="en-US"/>
              <a:t>CSE291 - Introduction to Software Engineering</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8E4CAC-AA5F-4D1A-8ADF-6FA0178A5183}" type="datetime1">
              <a:rPr lang="en-US" smtClean="0"/>
              <a:t>6/9/2023</a:t>
            </a:fld>
            <a:endParaRPr lang="en-US" dirty="0"/>
          </a:p>
        </p:txBody>
      </p:sp>
      <p:sp>
        <p:nvSpPr>
          <p:cNvPr id="6" name="Footer Placeholder 5"/>
          <p:cNvSpPr>
            <a:spLocks noGrp="1"/>
          </p:cNvSpPr>
          <p:nvPr>
            <p:ph type="ftr" sz="quarter" idx="11"/>
          </p:nvPr>
        </p:nvSpPr>
        <p:spPr/>
        <p:txBody>
          <a:bodyPr/>
          <a:lstStyle/>
          <a:p>
            <a:r>
              <a:rPr lang="en-US"/>
              <a:t>CSE291 - Introduction to Software Engineering</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0A8A766-432B-4228-AA9B-D473D60A6B2A}" type="datetime1">
              <a:rPr lang="en-US" smtClean="0"/>
              <a:t>6/9/2023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t>CSE291 - Introduction to Software Engineering</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A68DB68-8052-4758-A647-54338E95D83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subTitle" idx="1"/>
          </p:nvPr>
        </p:nvSpPr>
        <p:spPr>
          <a:xfrm>
            <a:off x="2209800" y="3581400"/>
            <a:ext cx="4724400" cy="1905000"/>
          </a:xfrm>
        </p:spPr>
        <p:txBody>
          <a:bodyPr>
            <a:normAutofit/>
          </a:bodyPr>
          <a:lstStyle/>
          <a:p>
            <a:pPr marL="63500" algn="ctr" eaLnBrk="1" hangingPunct="1"/>
            <a:endParaRPr lang="en-US" sz="2000" dirty="0">
              <a:solidFill>
                <a:schemeClr val="tx1"/>
              </a:solidFill>
              <a:latin typeface="+mj-lt"/>
              <a:cs typeface="Times New Roman" pitchFamily="18" charset="0"/>
            </a:endParaRPr>
          </a:p>
          <a:p>
            <a:pPr marL="63500" algn="ctr"/>
            <a:r>
              <a:rPr lang="en-AU" altLang="en-AU" sz="2800" b="1" dirty="0">
                <a:solidFill>
                  <a:schemeClr val="tx1"/>
                </a:solidFill>
                <a:latin typeface="+mj-lt"/>
                <a:cs typeface="Times New Roman" pitchFamily="18" charset="0"/>
              </a:rPr>
              <a:t>Data Flow Diagram (DFD)</a:t>
            </a:r>
            <a:endParaRPr lang="en-US" sz="2800" b="1" dirty="0">
              <a:solidFill>
                <a:schemeClr val="tx1"/>
              </a:solidFill>
              <a:latin typeface="+mj-lt"/>
              <a:cs typeface="Times New Roman" pitchFamily="18" charset="0"/>
            </a:endParaRPr>
          </a:p>
        </p:txBody>
      </p:sp>
      <p:sp>
        <p:nvSpPr>
          <p:cNvPr id="2" name="Title 1"/>
          <p:cNvSpPr>
            <a:spLocks noGrp="1"/>
          </p:cNvSpPr>
          <p:nvPr>
            <p:ph type="ctrTitle"/>
          </p:nvPr>
        </p:nvSpPr>
        <p:spPr/>
        <p:txBody>
          <a:bodyPr/>
          <a:lstStyle/>
          <a:p>
            <a:pPr algn="ctr"/>
            <a:r>
              <a:rPr lang="en-US" sz="3600" dirty="0">
                <a:solidFill>
                  <a:srgbClr val="C00000"/>
                </a:solidFill>
                <a:cs typeface="Times New Roman" pitchFamily="18" charset="0"/>
              </a:rPr>
              <a:t>CSE291 - </a:t>
            </a:r>
            <a:r>
              <a:rPr lang="en-US" sz="3600" cap="none" dirty="0">
                <a:solidFill>
                  <a:srgbClr val="C00000"/>
                </a:solidFill>
                <a:cs typeface="Times New Roman" pitchFamily="18" charset="0"/>
              </a:rPr>
              <a:t>Introduction To Software Engineering </a:t>
            </a:r>
            <a:br>
              <a:rPr lang="en-US" sz="3600" dirty="0">
                <a:solidFill>
                  <a:srgbClr val="C00000"/>
                </a:solidFill>
                <a:cs typeface="Times New Roman" pitchFamily="18" charset="0"/>
              </a:rPr>
            </a:br>
            <a:r>
              <a:rPr lang="en-US" sz="3600" dirty="0">
                <a:solidFill>
                  <a:srgbClr val="C00000"/>
                </a:solidFill>
                <a:cs typeface="Times New Roman" pitchFamily="18" charset="0"/>
              </a:rPr>
              <a:t>(</a:t>
            </a:r>
            <a:r>
              <a:rPr lang="en-US" sz="3600" cap="none" dirty="0">
                <a:solidFill>
                  <a:srgbClr val="C00000"/>
                </a:solidFill>
                <a:cs typeface="Times New Roman" pitchFamily="18" charset="0"/>
              </a:rPr>
              <a:t>FALL 2022</a:t>
            </a:r>
            <a:r>
              <a:rPr lang="en-US" sz="3600" dirty="0">
                <a:solidFill>
                  <a:srgbClr val="C00000"/>
                </a:solidFill>
                <a:cs typeface="Times New Roman" pitchFamily="18" charset="0"/>
              </a:rPr>
              <a:t>)</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DFD Diagramming Rules (Data Stores)</a:t>
            </a:r>
          </a:p>
        </p:txBody>
      </p:sp>
      <p:sp>
        <p:nvSpPr>
          <p:cNvPr id="4" name="Date Placeholder 3"/>
          <p:cNvSpPr>
            <a:spLocks noGrp="1"/>
          </p:cNvSpPr>
          <p:nvPr>
            <p:ph type="dt" sz="half" idx="10"/>
          </p:nvPr>
        </p:nvSpPr>
        <p:spPr/>
        <p:txBody>
          <a:bodyPr/>
          <a:lstStyle/>
          <a:p>
            <a:fld id="{C493C16D-0388-489B-A272-8B3881C5945A}"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10</a:t>
            </a:fld>
            <a:endParaRPr lang="en-US" dirty="0"/>
          </a:p>
        </p:txBody>
      </p:sp>
      <p:grpSp>
        <p:nvGrpSpPr>
          <p:cNvPr id="9" name="Group 6"/>
          <p:cNvGrpSpPr>
            <a:grpSpLocks/>
          </p:cNvGrpSpPr>
          <p:nvPr/>
        </p:nvGrpSpPr>
        <p:grpSpPr bwMode="auto">
          <a:xfrm>
            <a:off x="533400" y="1524801"/>
            <a:ext cx="8229600" cy="5333840"/>
            <a:chOff x="-56" y="873"/>
            <a:chExt cx="5088" cy="3061"/>
          </a:xfrm>
        </p:grpSpPr>
        <p:pic>
          <p:nvPicPr>
            <p:cNvPr id="10" name="Picture 3" descr="CAP2"/>
            <p:cNvPicPr>
              <a:picLocks noChangeAspect="1" noChangeArrowheads="1"/>
            </p:cNvPicPr>
            <p:nvPr/>
          </p:nvPicPr>
          <p:blipFill>
            <a:blip r:embed="rId2" cstate="print"/>
            <a:srcRect/>
            <a:stretch>
              <a:fillRect/>
            </a:stretch>
          </p:blipFill>
          <p:spPr bwMode="auto">
            <a:xfrm>
              <a:off x="-56" y="873"/>
              <a:ext cx="5088" cy="2799"/>
            </a:xfrm>
            <a:prstGeom prst="rect">
              <a:avLst/>
            </a:prstGeom>
            <a:noFill/>
            <a:ln w="9525">
              <a:noFill/>
              <a:miter lim="800000"/>
              <a:headEnd/>
              <a:tailEnd/>
            </a:ln>
          </p:spPr>
        </p:pic>
        <p:sp>
          <p:nvSpPr>
            <p:cNvPr id="11" name="Text Box 4"/>
            <p:cNvSpPr txBox="1">
              <a:spLocks noChangeArrowheads="1"/>
            </p:cNvSpPr>
            <p:nvPr/>
          </p:nvSpPr>
          <p:spPr bwMode="auto">
            <a:xfrm>
              <a:off x="1034" y="3492"/>
              <a:ext cx="3119" cy="442"/>
            </a:xfrm>
            <a:prstGeom prst="rect">
              <a:avLst/>
            </a:prstGeom>
            <a:noFill/>
            <a:ln w="9525">
              <a:noFill/>
              <a:miter lim="800000"/>
              <a:headEnd/>
              <a:tailEnd/>
            </a:ln>
          </p:spPr>
          <p:txBody>
            <a:bodyPr>
              <a:spAutoFit/>
            </a:bodyPr>
            <a:lstStyle/>
            <a:p>
              <a:pPr algn="ctr">
                <a:spcBef>
                  <a:spcPct val="20000"/>
                </a:spcBef>
                <a:buClr>
                  <a:schemeClr val="hlink"/>
                </a:buClr>
                <a:buSzPct val="110000"/>
                <a:buFont typeface="Wingdings" pitchFamily="2" charset="2"/>
                <a:buNone/>
                <a:defRPr/>
              </a:pPr>
              <a:r>
                <a:rPr lang="en-US" sz="2200" dirty="0">
                  <a:latin typeface="+mn-lt"/>
                  <a:cs typeface="Arial" charset="0"/>
                </a:rPr>
                <a:t>Data Store labels should be noun phrases.</a:t>
              </a:r>
            </a:p>
          </p:txBody>
        </p:sp>
        <p:sp>
          <p:nvSpPr>
            <p:cNvPr id="12" name="Text Box 5"/>
            <p:cNvSpPr txBox="1">
              <a:spLocks noChangeArrowheads="1"/>
            </p:cNvSpPr>
            <p:nvPr/>
          </p:nvSpPr>
          <p:spPr bwMode="auto">
            <a:xfrm>
              <a:off x="1034" y="1660"/>
              <a:ext cx="3119" cy="442"/>
            </a:xfrm>
            <a:prstGeom prst="rect">
              <a:avLst/>
            </a:prstGeom>
            <a:noFill/>
            <a:ln w="9525">
              <a:noFill/>
              <a:miter lim="800000"/>
              <a:headEnd/>
              <a:tailEnd/>
            </a:ln>
          </p:spPr>
          <p:txBody>
            <a:bodyPr wrap="square">
              <a:spAutoFit/>
            </a:bodyPr>
            <a:lstStyle/>
            <a:p>
              <a:pPr algn="ctr">
                <a:spcBef>
                  <a:spcPct val="20000"/>
                </a:spcBef>
                <a:buClr>
                  <a:schemeClr val="hlink"/>
                </a:buClr>
                <a:buSzPct val="110000"/>
                <a:buFont typeface="Wingdings" pitchFamily="2" charset="2"/>
                <a:buNone/>
                <a:defRPr/>
              </a:pPr>
              <a:r>
                <a:rPr lang="en-US" sz="2200" dirty="0">
                  <a:latin typeface="+mn-lt"/>
                  <a:cs typeface="Arial" charset="0"/>
                </a:rPr>
                <a:t>All flows to or from a data store must move through a process.</a:t>
              </a:r>
            </a:p>
          </p:txBody>
        </p:sp>
      </p:grpSp>
    </p:spTree>
    <p:extLst>
      <p:ext uri="{BB962C8B-B14F-4D97-AF65-F5344CB8AC3E}">
        <p14:creationId xmlns:p14="http://schemas.microsoft.com/office/powerpoint/2010/main" val="404371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DFD Diagramming Rules (Source/Sink)</a:t>
            </a:r>
          </a:p>
        </p:txBody>
      </p:sp>
      <p:sp>
        <p:nvSpPr>
          <p:cNvPr id="4" name="Date Placeholder 3"/>
          <p:cNvSpPr>
            <a:spLocks noGrp="1"/>
          </p:cNvSpPr>
          <p:nvPr>
            <p:ph type="dt" sz="half" idx="10"/>
          </p:nvPr>
        </p:nvSpPr>
        <p:spPr/>
        <p:txBody>
          <a:bodyPr/>
          <a:lstStyle/>
          <a:p>
            <a:fld id="{14B7A16F-D98F-45F0-870B-C0ECD77485C6}"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11</a:t>
            </a:fld>
            <a:endParaRPr lang="en-US" dirty="0"/>
          </a:p>
        </p:txBody>
      </p:sp>
      <p:grpSp>
        <p:nvGrpSpPr>
          <p:cNvPr id="7" name="Group 6"/>
          <p:cNvGrpSpPr>
            <a:grpSpLocks/>
          </p:cNvGrpSpPr>
          <p:nvPr/>
        </p:nvGrpSpPr>
        <p:grpSpPr bwMode="auto">
          <a:xfrm>
            <a:off x="914400" y="1981200"/>
            <a:ext cx="7467600" cy="3676650"/>
            <a:chOff x="96" y="1056"/>
            <a:chExt cx="4800" cy="2316"/>
          </a:xfrm>
        </p:grpSpPr>
        <p:pic>
          <p:nvPicPr>
            <p:cNvPr id="8" name="Picture 3" descr="CAP3"/>
            <p:cNvPicPr>
              <a:picLocks noChangeAspect="1" noChangeArrowheads="1"/>
            </p:cNvPicPr>
            <p:nvPr/>
          </p:nvPicPr>
          <p:blipFill>
            <a:blip r:embed="rId2" cstate="print"/>
            <a:srcRect/>
            <a:stretch>
              <a:fillRect/>
            </a:stretch>
          </p:blipFill>
          <p:spPr bwMode="auto">
            <a:xfrm>
              <a:off x="96" y="1056"/>
              <a:ext cx="4800" cy="1152"/>
            </a:xfrm>
            <a:prstGeom prst="rect">
              <a:avLst/>
            </a:prstGeom>
            <a:noFill/>
            <a:ln w="9525">
              <a:noFill/>
              <a:miter lim="800000"/>
              <a:headEnd/>
              <a:tailEnd/>
            </a:ln>
          </p:spPr>
        </p:pic>
        <p:sp>
          <p:nvSpPr>
            <p:cNvPr id="9" name="Text Box 4"/>
            <p:cNvSpPr txBox="1">
              <a:spLocks noChangeArrowheads="1"/>
            </p:cNvSpPr>
            <p:nvPr/>
          </p:nvSpPr>
          <p:spPr bwMode="auto">
            <a:xfrm>
              <a:off x="537" y="3120"/>
              <a:ext cx="3750" cy="252"/>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algn="ctr" rtl="0" eaLnBrk="1" hangingPunct="1">
                <a:spcBef>
                  <a:spcPct val="20000"/>
                </a:spcBef>
                <a:buClr>
                  <a:schemeClr val="hlink"/>
                </a:buClr>
                <a:buSzPct val="110000"/>
                <a:defRPr/>
              </a:pPr>
              <a:r>
                <a:rPr lang="en-US" sz="2000" dirty="0">
                  <a:latin typeface="+mn-lt"/>
                  <a:cs typeface="Arial" charset="0"/>
                </a:rPr>
                <a:t>Source and Sink labels should be noun phrases</a:t>
              </a:r>
              <a:r>
                <a:rPr lang="en-US" dirty="0">
                  <a:solidFill>
                    <a:schemeClr val="accent3">
                      <a:lumMod val="75000"/>
                    </a:schemeClr>
                  </a:solidFill>
                  <a:latin typeface="+mn-lt"/>
                  <a:cs typeface="Arial" charset="0"/>
                </a:rPr>
                <a:t>.</a:t>
              </a:r>
            </a:p>
          </p:txBody>
        </p:sp>
        <p:sp>
          <p:nvSpPr>
            <p:cNvPr id="10" name="Text Box 5"/>
            <p:cNvSpPr txBox="1">
              <a:spLocks noChangeArrowheads="1"/>
            </p:cNvSpPr>
            <p:nvPr/>
          </p:nvSpPr>
          <p:spPr bwMode="auto">
            <a:xfrm>
              <a:off x="635" y="2400"/>
              <a:ext cx="3798" cy="655"/>
            </a:xfrm>
            <a:prstGeom prst="rect">
              <a:avLst/>
            </a:prstGeom>
            <a:noFill/>
            <a:ln>
              <a:noFill/>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algn="l" rtl="0" eaLnBrk="1" hangingPunct="1">
                <a:spcBef>
                  <a:spcPct val="20000"/>
                </a:spcBef>
                <a:buClr>
                  <a:schemeClr val="hlink"/>
                </a:buClr>
                <a:buSzPct val="110000"/>
                <a:buFont typeface="Wingdings" pitchFamily="2" charset="2"/>
                <a:buNone/>
                <a:defRPr/>
              </a:pPr>
              <a:r>
                <a:rPr lang="en-US" sz="2000" dirty="0">
                  <a:latin typeface="+mn-lt"/>
                  <a:cs typeface="Arial" charset="0"/>
                </a:rPr>
                <a:t>No data moves directly between external entities without going through a process.</a:t>
              </a:r>
            </a:p>
            <a:p>
              <a:pPr algn="l" rtl="0" eaLnBrk="1" hangingPunct="1">
                <a:spcBef>
                  <a:spcPct val="20000"/>
                </a:spcBef>
                <a:buClr>
                  <a:schemeClr val="hlink"/>
                </a:buClr>
                <a:buSzPct val="110000"/>
                <a:buFont typeface="Wingdings" pitchFamily="2" charset="2"/>
                <a:buNone/>
                <a:defRPr/>
              </a:pPr>
              <a:endParaRPr lang="en-US" dirty="0">
                <a:latin typeface="+mn-lt"/>
                <a:cs typeface="Arial" charset="0"/>
              </a:endParaRPr>
            </a:p>
          </p:txBody>
        </p:sp>
      </p:grpSp>
    </p:spTree>
    <p:extLst>
      <p:ext uri="{BB962C8B-B14F-4D97-AF65-F5344CB8AC3E}">
        <p14:creationId xmlns:p14="http://schemas.microsoft.com/office/powerpoint/2010/main" val="197769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DFD Diagramming Rules (Dataflow)</a:t>
            </a:r>
          </a:p>
        </p:txBody>
      </p:sp>
      <p:sp>
        <p:nvSpPr>
          <p:cNvPr id="4" name="Date Placeholder 3"/>
          <p:cNvSpPr>
            <a:spLocks noGrp="1"/>
          </p:cNvSpPr>
          <p:nvPr>
            <p:ph type="dt" sz="half" idx="10"/>
          </p:nvPr>
        </p:nvSpPr>
        <p:spPr/>
        <p:txBody>
          <a:bodyPr/>
          <a:lstStyle/>
          <a:p>
            <a:fld id="{DCE997CF-1856-44D6-9F06-6A1D42507360}"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12</a:t>
            </a:fld>
            <a:endParaRPr lang="en-US" dirty="0"/>
          </a:p>
        </p:txBody>
      </p:sp>
      <p:pic>
        <p:nvPicPr>
          <p:cNvPr id="8" name="Picture 3" descr="CAP4"/>
          <p:cNvPicPr>
            <a:picLocks noChangeAspect="1" noChangeArrowheads="1"/>
          </p:cNvPicPr>
          <p:nvPr/>
        </p:nvPicPr>
        <p:blipFill>
          <a:blip r:embed="rId2" cstate="print"/>
          <a:srcRect b="60311"/>
          <a:stretch>
            <a:fillRect/>
          </a:stretch>
        </p:blipFill>
        <p:spPr bwMode="auto">
          <a:xfrm>
            <a:off x="800100" y="2438400"/>
            <a:ext cx="7696200" cy="3308350"/>
          </a:xfrm>
          <a:prstGeom prst="rect">
            <a:avLst/>
          </a:prstGeom>
          <a:noFill/>
          <a:ln w="9525">
            <a:noFill/>
            <a:miter lim="800000"/>
            <a:headEnd/>
            <a:tailEnd/>
          </a:ln>
        </p:spPr>
      </p:pic>
      <p:sp>
        <p:nvSpPr>
          <p:cNvPr id="9" name="Text Box 4"/>
          <p:cNvSpPr txBox="1">
            <a:spLocks noChangeArrowheads="1"/>
          </p:cNvSpPr>
          <p:nvPr/>
        </p:nvSpPr>
        <p:spPr bwMode="auto">
          <a:xfrm>
            <a:off x="3581400" y="3657600"/>
            <a:ext cx="2133600" cy="1631216"/>
          </a:xfrm>
          <a:prstGeom prst="rect">
            <a:avLst/>
          </a:prstGeom>
          <a:noFill/>
          <a:ln>
            <a:noFill/>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algn="l" rtl="0" eaLnBrk="1" hangingPunct="1">
              <a:spcBef>
                <a:spcPct val="20000"/>
              </a:spcBef>
              <a:buClr>
                <a:schemeClr val="hlink"/>
              </a:buClr>
              <a:buSzPct val="110000"/>
              <a:buFont typeface="Wingdings" pitchFamily="2" charset="2"/>
              <a:buNone/>
              <a:defRPr/>
            </a:pPr>
            <a:r>
              <a:rPr lang="en-US" sz="2000" dirty="0">
                <a:latin typeface="+mn-lt"/>
                <a:cs typeface="Arial" charset="0"/>
              </a:rPr>
              <a:t>Bidirectional flow between process and data store is represented by two separate arrows.</a:t>
            </a:r>
          </a:p>
        </p:txBody>
      </p:sp>
    </p:spTree>
    <p:extLst>
      <p:ext uri="{BB962C8B-B14F-4D97-AF65-F5344CB8AC3E}">
        <p14:creationId xmlns:p14="http://schemas.microsoft.com/office/powerpoint/2010/main" val="1060406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DFD Diagramming Rules (Dataflow)</a:t>
            </a:r>
          </a:p>
        </p:txBody>
      </p:sp>
      <p:sp>
        <p:nvSpPr>
          <p:cNvPr id="4" name="Date Placeholder 3"/>
          <p:cNvSpPr>
            <a:spLocks noGrp="1"/>
          </p:cNvSpPr>
          <p:nvPr>
            <p:ph type="dt" sz="half" idx="10"/>
          </p:nvPr>
        </p:nvSpPr>
        <p:spPr/>
        <p:txBody>
          <a:bodyPr/>
          <a:lstStyle/>
          <a:p>
            <a:fld id="{10FC172E-74F4-46BB-BBBC-0877C34163F6}"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13</a:t>
            </a:fld>
            <a:endParaRPr lang="en-US" dirty="0"/>
          </a:p>
        </p:txBody>
      </p:sp>
      <p:pic>
        <p:nvPicPr>
          <p:cNvPr id="10" name="Picture 4" descr="CAP5"/>
          <p:cNvPicPr>
            <a:picLocks noChangeAspect="1" noChangeArrowheads="1"/>
          </p:cNvPicPr>
          <p:nvPr/>
        </p:nvPicPr>
        <p:blipFill>
          <a:blip r:embed="rId2" cstate="print"/>
          <a:srcRect t="52626" r="47525"/>
          <a:stretch>
            <a:fillRect/>
          </a:stretch>
        </p:blipFill>
        <p:spPr bwMode="auto">
          <a:xfrm>
            <a:off x="1066800" y="1981200"/>
            <a:ext cx="6705600" cy="3733800"/>
          </a:xfrm>
          <a:prstGeom prst="rect">
            <a:avLst/>
          </a:prstGeom>
          <a:noFill/>
          <a:ln w="9525">
            <a:noFill/>
            <a:miter lim="800000"/>
            <a:headEnd/>
            <a:tailEnd/>
          </a:ln>
        </p:spPr>
      </p:pic>
      <p:sp>
        <p:nvSpPr>
          <p:cNvPr id="11" name="Text Box 6"/>
          <p:cNvSpPr txBox="1">
            <a:spLocks noChangeArrowheads="1"/>
          </p:cNvSpPr>
          <p:nvPr/>
        </p:nvSpPr>
        <p:spPr bwMode="auto">
          <a:xfrm>
            <a:off x="4800600" y="3124200"/>
            <a:ext cx="2743200" cy="1323439"/>
          </a:xfrm>
          <a:prstGeom prst="rect">
            <a:avLst/>
          </a:prstGeom>
          <a:noFill/>
          <a:ln w="9525">
            <a:noFill/>
            <a:miter lim="800000"/>
            <a:headEnd/>
            <a:tailEnd/>
          </a:ln>
        </p:spPr>
        <p:txBody>
          <a:bodyPr wrap="square">
            <a:spAutoFit/>
          </a:bodyPr>
          <a:lstStyle/>
          <a:p>
            <a:pPr algn="l" rtl="0">
              <a:spcBef>
                <a:spcPct val="20000"/>
              </a:spcBef>
              <a:buClr>
                <a:schemeClr val="hlink"/>
              </a:buClr>
              <a:buSzPct val="110000"/>
              <a:buFont typeface="Wingdings" pitchFamily="2" charset="2"/>
              <a:buNone/>
              <a:defRPr/>
            </a:pPr>
            <a:r>
              <a:rPr lang="en-US" sz="2000" dirty="0">
                <a:latin typeface="+mj-lt"/>
                <a:cs typeface="Arial" charset="0"/>
              </a:rPr>
              <a:t>Data flow cannot go directly from a process to itself, must go through intervening processes.</a:t>
            </a:r>
          </a:p>
        </p:txBody>
      </p:sp>
    </p:spTree>
    <p:extLst>
      <p:ext uri="{BB962C8B-B14F-4D97-AF65-F5344CB8AC3E}">
        <p14:creationId xmlns:p14="http://schemas.microsoft.com/office/powerpoint/2010/main" val="178378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Diagramming Rules (Dataflow)</a:t>
            </a:r>
          </a:p>
        </p:txBody>
      </p:sp>
      <p:sp>
        <p:nvSpPr>
          <p:cNvPr id="3" name="Content Placeholder 2"/>
          <p:cNvSpPr>
            <a:spLocks noGrp="1"/>
          </p:cNvSpPr>
          <p:nvPr>
            <p:ph idx="1"/>
          </p:nvPr>
        </p:nvSpPr>
        <p:spPr/>
        <p:txBody>
          <a:bodyPr/>
          <a:lstStyle/>
          <a:p>
            <a:pPr algn="just">
              <a:buFont typeface="Wingdings" pitchFamily="2" charset="2"/>
              <a:buChar char="Ø"/>
            </a:pPr>
            <a:endParaRPr lang="en-US" dirty="0"/>
          </a:p>
          <a:p>
            <a:pPr marL="0" indent="0" algn="just">
              <a:buNone/>
            </a:pPr>
            <a:r>
              <a:rPr lang="en-US" dirty="0"/>
              <a:t>Data flow from a process to a data store means update (insert, delete or change).</a:t>
            </a:r>
          </a:p>
          <a:p>
            <a:pPr algn="just">
              <a:buFont typeface="Wingdings" pitchFamily="2" charset="2"/>
              <a:buChar char="Ø"/>
            </a:pPr>
            <a:endParaRPr lang="en-US" dirty="0"/>
          </a:p>
          <a:p>
            <a:pPr marL="0" indent="0" algn="just">
              <a:buNone/>
            </a:pPr>
            <a:r>
              <a:rPr lang="en-US" dirty="0"/>
              <a:t>Data flow from a data store to a process means retrieve or use.</a:t>
            </a:r>
          </a:p>
          <a:p>
            <a:pPr algn="just">
              <a:buFont typeface="Wingdings" pitchFamily="2" charset="2"/>
              <a:buChar char="Ø"/>
            </a:pPr>
            <a:endParaRPr lang="en-US" dirty="0"/>
          </a:p>
        </p:txBody>
      </p:sp>
      <p:sp>
        <p:nvSpPr>
          <p:cNvPr id="4" name="Date Placeholder 3"/>
          <p:cNvSpPr>
            <a:spLocks noGrp="1"/>
          </p:cNvSpPr>
          <p:nvPr>
            <p:ph type="dt" sz="half" idx="10"/>
          </p:nvPr>
        </p:nvSpPr>
        <p:spPr/>
        <p:txBody>
          <a:bodyPr/>
          <a:lstStyle/>
          <a:p>
            <a:fld id="{BB7F5E43-125C-44AF-99FA-A61039EAEE7D}"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14</a:t>
            </a:fld>
            <a:endParaRPr lang="en-US" dirty="0"/>
          </a:p>
        </p:txBody>
      </p:sp>
    </p:spTree>
    <p:extLst>
      <p:ext uri="{BB962C8B-B14F-4D97-AF65-F5344CB8AC3E}">
        <p14:creationId xmlns:p14="http://schemas.microsoft.com/office/powerpoint/2010/main" val="4057033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Levels</a:t>
            </a:r>
          </a:p>
        </p:txBody>
      </p:sp>
      <p:sp>
        <p:nvSpPr>
          <p:cNvPr id="3" name="Content Placeholder 2"/>
          <p:cNvSpPr>
            <a:spLocks noGrp="1"/>
          </p:cNvSpPr>
          <p:nvPr>
            <p:ph idx="1"/>
          </p:nvPr>
        </p:nvSpPr>
        <p:spPr/>
        <p:txBody>
          <a:bodyPr/>
          <a:lstStyle/>
          <a:p>
            <a:endParaRPr lang="en-US" dirty="0"/>
          </a:p>
          <a:p>
            <a:r>
              <a:rPr lang="en-US" dirty="0"/>
              <a:t>Context / Level-0 DFD</a:t>
            </a:r>
          </a:p>
          <a:p>
            <a:endParaRPr lang="en-US" dirty="0"/>
          </a:p>
          <a:p>
            <a:r>
              <a:rPr lang="en-US" dirty="0"/>
              <a:t>Level 1DFD</a:t>
            </a:r>
          </a:p>
          <a:p>
            <a:endParaRPr lang="en-US" dirty="0"/>
          </a:p>
          <a:p>
            <a:r>
              <a:rPr lang="en-US" dirty="0"/>
              <a:t>Level- 2 DFD</a:t>
            </a:r>
          </a:p>
          <a:p>
            <a:endParaRPr lang="en-US" dirty="0"/>
          </a:p>
          <a:p>
            <a:r>
              <a:rPr lang="en-US" dirty="0"/>
              <a:t>Level-n DFD</a:t>
            </a:r>
          </a:p>
          <a:p>
            <a:endParaRPr lang="en-US" dirty="0"/>
          </a:p>
        </p:txBody>
      </p:sp>
      <p:sp>
        <p:nvSpPr>
          <p:cNvPr id="4" name="Date Placeholder 3"/>
          <p:cNvSpPr>
            <a:spLocks noGrp="1"/>
          </p:cNvSpPr>
          <p:nvPr>
            <p:ph type="dt" sz="half" idx="10"/>
          </p:nvPr>
        </p:nvSpPr>
        <p:spPr/>
        <p:txBody>
          <a:bodyPr/>
          <a:lstStyle/>
          <a:p>
            <a:fld id="{6B6D9EC5-88CD-4BAD-AE93-B977D386E660}"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15</a:t>
            </a:fld>
            <a:endParaRPr lang="en-US" dirty="0"/>
          </a:p>
        </p:txBody>
      </p:sp>
    </p:spTree>
    <p:extLst>
      <p:ext uri="{BB962C8B-B14F-4D97-AF65-F5344CB8AC3E}">
        <p14:creationId xmlns:p14="http://schemas.microsoft.com/office/powerpoint/2010/main" val="3676830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3000" dirty="0"/>
              <a:t>Context Diagram of Burger’s food ordering system</a:t>
            </a:r>
          </a:p>
        </p:txBody>
      </p:sp>
      <p:sp>
        <p:nvSpPr>
          <p:cNvPr id="4" name="Date Placeholder 3"/>
          <p:cNvSpPr>
            <a:spLocks noGrp="1"/>
          </p:cNvSpPr>
          <p:nvPr>
            <p:ph type="dt" sz="half" idx="10"/>
          </p:nvPr>
        </p:nvSpPr>
        <p:spPr/>
        <p:txBody>
          <a:bodyPr/>
          <a:lstStyle/>
          <a:p>
            <a:fld id="{DC85A5E3-F3A4-43A4-9C77-B0CB9B6A489B}"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16</a:t>
            </a:fld>
            <a:endParaRPr lang="en-US" dirty="0"/>
          </a:p>
        </p:txBody>
      </p:sp>
      <p:pic>
        <p:nvPicPr>
          <p:cNvPr id="8" name="Picture 8" descr="FIG07_04"/>
          <p:cNvPicPr>
            <a:picLocks noChangeAspect="1" noChangeArrowheads="1"/>
          </p:cNvPicPr>
          <p:nvPr/>
        </p:nvPicPr>
        <p:blipFill>
          <a:blip r:embed="rId2" cstate="print"/>
          <a:srcRect t="12794"/>
          <a:stretch>
            <a:fillRect/>
          </a:stretch>
        </p:blipFill>
        <p:spPr bwMode="auto">
          <a:xfrm>
            <a:off x="317500" y="1828800"/>
            <a:ext cx="5867400" cy="3989389"/>
          </a:xfrm>
          <a:prstGeom prst="rect">
            <a:avLst/>
          </a:prstGeom>
          <a:noFill/>
          <a:ln w="9525">
            <a:noFill/>
            <a:miter lim="800000"/>
            <a:headEnd/>
            <a:tailEnd/>
          </a:ln>
        </p:spPr>
      </p:pic>
      <p:sp>
        <p:nvSpPr>
          <p:cNvPr id="9" name="Text Box 6"/>
          <p:cNvSpPr txBox="1">
            <a:spLocks noChangeArrowheads="1"/>
          </p:cNvSpPr>
          <p:nvPr/>
        </p:nvSpPr>
        <p:spPr bwMode="auto">
          <a:xfrm>
            <a:off x="6191250" y="2754312"/>
            <a:ext cx="2701925" cy="2381421"/>
          </a:xfrm>
          <a:prstGeom prst="rect">
            <a:avLst/>
          </a:prstGeom>
          <a:noFill/>
          <a:ln>
            <a:noFill/>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algn="l" rtl="0" eaLnBrk="1" hangingPunct="1">
              <a:lnSpc>
                <a:spcPct val="125000"/>
              </a:lnSpc>
              <a:spcBef>
                <a:spcPct val="20000"/>
              </a:spcBef>
              <a:buClr>
                <a:schemeClr val="hlink"/>
              </a:buClr>
              <a:buSzPct val="110000"/>
              <a:buFont typeface="Wingdings" pitchFamily="2" charset="2"/>
              <a:buNone/>
              <a:defRPr/>
            </a:pPr>
            <a:r>
              <a:rPr lang="en-US" sz="1700" dirty="0">
                <a:latin typeface="+mn-lt"/>
                <a:cs typeface="Arial" charset="0"/>
              </a:rPr>
              <a:t>Context diagram shows the </a:t>
            </a:r>
            <a:r>
              <a:rPr lang="en-US" sz="1700" b="1" dirty="0">
                <a:latin typeface="+mn-lt"/>
                <a:cs typeface="Arial" charset="0"/>
              </a:rPr>
              <a:t>system boundaries</a:t>
            </a:r>
            <a:r>
              <a:rPr lang="en-US" sz="1700" dirty="0">
                <a:latin typeface="+mn-lt"/>
                <a:cs typeface="Arial" charset="0"/>
              </a:rPr>
              <a:t>, </a:t>
            </a:r>
            <a:r>
              <a:rPr lang="en-US" sz="1700" b="1" dirty="0">
                <a:latin typeface="+mn-lt"/>
                <a:cs typeface="Arial" charset="0"/>
              </a:rPr>
              <a:t>external entities </a:t>
            </a:r>
            <a:r>
              <a:rPr lang="en-US" sz="1700" dirty="0">
                <a:latin typeface="+mn-lt"/>
                <a:cs typeface="Arial" charset="0"/>
              </a:rPr>
              <a:t>that interact with the system, and </a:t>
            </a:r>
            <a:r>
              <a:rPr lang="en-US" sz="1700" b="1" dirty="0">
                <a:latin typeface="+mn-lt"/>
                <a:cs typeface="Arial" charset="0"/>
              </a:rPr>
              <a:t>major information flows </a:t>
            </a:r>
            <a:r>
              <a:rPr lang="en-US" sz="1700" dirty="0">
                <a:latin typeface="+mn-lt"/>
                <a:cs typeface="Arial" charset="0"/>
              </a:rPr>
              <a:t>between entities and the system.</a:t>
            </a:r>
          </a:p>
        </p:txBody>
      </p:sp>
      <p:sp>
        <p:nvSpPr>
          <p:cNvPr id="10" name="Text Box 7"/>
          <p:cNvSpPr txBox="1">
            <a:spLocks noChangeArrowheads="1"/>
          </p:cNvSpPr>
          <p:nvPr/>
        </p:nvSpPr>
        <p:spPr bwMode="auto">
          <a:xfrm>
            <a:off x="461963" y="5795963"/>
            <a:ext cx="6054725" cy="461665"/>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algn="l" rtl="0" eaLnBrk="1" hangingPunct="1">
              <a:spcBef>
                <a:spcPct val="20000"/>
              </a:spcBef>
              <a:buClr>
                <a:schemeClr val="hlink"/>
              </a:buClr>
              <a:buSzPct val="110000"/>
              <a:buFont typeface="Wingdings" pitchFamily="2" charset="2"/>
              <a:buNone/>
              <a:defRPr/>
            </a:pPr>
            <a:r>
              <a:rPr lang="en-US" b="1" dirty="0">
                <a:solidFill>
                  <a:schemeClr val="accent1"/>
                </a:solidFill>
                <a:latin typeface="+mn-lt"/>
                <a:cs typeface="Arial" charset="0"/>
              </a:rPr>
              <a:t>NOTE: </a:t>
            </a:r>
            <a:r>
              <a:rPr lang="en-US" dirty="0">
                <a:latin typeface="+mn-lt"/>
                <a:cs typeface="Arial" charset="0"/>
              </a:rPr>
              <a:t>only one process symbol</a:t>
            </a:r>
          </a:p>
        </p:txBody>
      </p:sp>
    </p:spTree>
    <p:extLst>
      <p:ext uri="{BB962C8B-B14F-4D97-AF65-F5344CB8AC3E}">
        <p14:creationId xmlns:p14="http://schemas.microsoft.com/office/powerpoint/2010/main" val="595604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Level-1 DFD</a:t>
            </a:r>
          </a:p>
        </p:txBody>
      </p:sp>
      <p:sp>
        <p:nvSpPr>
          <p:cNvPr id="4" name="Date Placeholder 3"/>
          <p:cNvSpPr>
            <a:spLocks noGrp="1"/>
          </p:cNvSpPr>
          <p:nvPr>
            <p:ph type="dt" sz="half" idx="10"/>
          </p:nvPr>
        </p:nvSpPr>
        <p:spPr/>
        <p:txBody>
          <a:bodyPr/>
          <a:lstStyle/>
          <a:p>
            <a:fld id="{1E4FC302-4372-4FBC-AA56-CBDE061FA8DF}"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17</a:t>
            </a:fld>
            <a:endParaRPr lang="en-US" dirty="0"/>
          </a:p>
        </p:txBody>
      </p:sp>
      <p:pic>
        <p:nvPicPr>
          <p:cNvPr id="7" name="Picture 6" descr="FIG07_05"/>
          <p:cNvPicPr>
            <a:picLocks noChangeAspect="1" noChangeArrowheads="1"/>
          </p:cNvPicPr>
          <p:nvPr/>
        </p:nvPicPr>
        <p:blipFill>
          <a:blip r:embed="rId2" cstate="print"/>
          <a:srcRect l="5495" t="7404" r="6593" b="5144"/>
          <a:stretch>
            <a:fillRect/>
          </a:stretch>
        </p:blipFill>
        <p:spPr bwMode="auto">
          <a:xfrm>
            <a:off x="0" y="1295401"/>
            <a:ext cx="6781800" cy="5562600"/>
          </a:xfrm>
          <a:prstGeom prst="rect">
            <a:avLst/>
          </a:prstGeom>
          <a:noFill/>
          <a:ln w="9525">
            <a:noFill/>
            <a:miter lim="800000"/>
            <a:headEnd/>
            <a:tailEnd/>
          </a:ln>
        </p:spPr>
      </p:pic>
      <p:sp>
        <p:nvSpPr>
          <p:cNvPr id="8" name="Text Box 4"/>
          <p:cNvSpPr txBox="1">
            <a:spLocks noChangeArrowheads="1"/>
          </p:cNvSpPr>
          <p:nvPr/>
        </p:nvSpPr>
        <p:spPr bwMode="auto">
          <a:xfrm>
            <a:off x="6770687" y="2514600"/>
            <a:ext cx="2373313" cy="1947071"/>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algn="l" rtl="0" eaLnBrk="1" hangingPunct="1">
              <a:lnSpc>
                <a:spcPct val="120000"/>
              </a:lnSpc>
              <a:spcBef>
                <a:spcPct val="20000"/>
              </a:spcBef>
              <a:buClr>
                <a:schemeClr val="hlink"/>
              </a:buClr>
              <a:buSzPct val="110000"/>
              <a:defRPr/>
            </a:pPr>
            <a:r>
              <a:rPr lang="en-US" sz="1700" dirty="0">
                <a:latin typeface="+mn-lt"/>
                <a:cs typeface="Arial" charset="0"/>
              </a:rPr>
              <a:t>Level-1 DFD shows the system’s major processes, data flows, and data stores at a high level of abstraction.</a:t>
            </a:r>
          </a:p>
        </p:txBody>
      </p:sp>
      <p:sp>
        <p:nvSpPr>
          <p:cNvPr id="9" name="Rectangle 8"/>
          <p:cNvSpPr/>
          <p:nvPr/>
        </p:nvSpPr>
        <p:spPr>
          <a:xfrm>
            <a:off x="6842125" y="4800600"/>
            <a:ext cx="2301875" cy="1641475"/>
          </a:xfrm>
          <a:prstGeom prst="rect">
            <a:avLst/>
          </a:prstGeom>
        </p:spPr>
        <p:txBody>
          <a:bodyPr>
            <a:spAutoFit/>
          </a:bodyPr>
          <a:lstStyle/>
          <a:p>
            <a:pPr algn="l" rtl="0">
              <a:lnSpc>
                <a:spcPct val="120000"/>
              </a:lnSpc>
              <a:spcBef>
                <a:spcPct val="20000"/>
              </a:spcBef>
              <a:buClr>
                <a:schemeClr val="hlink"/>
              </a:buClr>
              <a:buSzPct val="110000"/>
              <a:buFont typeface="Wingdings" pitchFamily="2" charset="2"/>
              <a:buNone/>
              <a:defRPr/>
            </a:pPr>
            <a:r>
              <a:rPr lang="en-US" sz="1700" dirty="0">
                <a:latin typeface="+mn-lt"/>
                <a:cs typeface="Arial" charset="0"/>
              </a:rPr>
              <a:t>Processes are labeled 1.0, 2.0, etc. These will be decomposed into more primitive (lower-level) DFDs.</a:t>
            </a:r>
          </a:p>
        </p:txBody>
      </p:sp>
    </p:spTree>
    <p:extLst>
      <p:ext uri="{BB962C8B-B14F-4D97-AF65-F5344CB8AC3E}">
        <p14:creationId xmlns:p14="http://schemas.microsoft.com/office/powerpoint/2010/main" val="2631045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Level-2 DFD</a:t>
            </a:r>
          </a:p>
        </p:txBody>
      </p:sp>
      <p:sp>
        <p:nvSpPr>
          <p:cNvPr id="4" name="Date Placeholder 3"/>
          <p:cNvSpPr>
            <a:spLocks noGrp="1"/>
          </p:cNvSpPr>
          <p:nvPr>
            <p:ph type="dt" sz="half" idx="10"/>
          </p:nvPr>
        </p:nvSpPr>
        <p:spPr/>
        <p:txBody>
          <a:bodyPr/>
          <a:lstStyle/>
          <a:p>
            <a:fld id="{372D4778-64CF-4765-A19C-E30CD18C2DDE}"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18</a:t>
            </a:fld>
            <a:endParaRPr lang="en-US" dirty="0"/>
          </a:p>
        </p:txBody>
      </p:sp>
      <p:pic>
        <p:nvPicPr>
          <p:cNvPr id="7" name="Picture 6" descr="FIG07_08"/>
          <p:cNvPicPr>
            <a:picLocks noChangeAspect="1" noChangeArrowheads="1"/>
          </p:cNvPicPr>
          <p:nvPr/>
        </p:nvPicPr>
        <p:blipFill>
          <a:blip r:embed="rId2" cstate="print"/>
          <a:srcRect l="5650" t="15950" r="7143" b="7888"/>
          <a:stretch>
            <a:fillRect/>
          </a:stretch>
        </p:blipFill>
        <p:spPr bwMode="auto">
          <a:xfrm>
            <a:off x="0" y="1371600"/>
            <a:ext cx="6400800" cy="5486400"/>
          </a:xfrm>
          <a:prstGeom prst="rect">
            <a:avLst/>
          </a:prstGeom>
          <a:noFill/>
          <a:ln w="9525">
            <a:noFill/>
            <a:miter lim="800000"/>
            <a:headEnd/>
            <a:tailEnd/>
          </a:ln>
        </p:spPr>
      </p:pic>
      <p:sp>
        <p:nvSpPr>
          <p:cNvPr id="8" name="Text Box 4"/>
          <p:cNvSpPr txBox="1">
            <a:spLocks noChangeArrowheads="1"/>
          </p:cNvSpPr>
          <p:nvPr/>
        </p:nvSpPr>
        <p:spPr bwMode="auto">
          <a:xfrm>
            <a:off x="6399213" y="2466975"/>
            <a:ext cx="2565400" cy="2320925"/>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algn="l" rtl="0" eaLnBrk="1" hangingPunct="1">
              <a:lnSpc>
                <a:spcPct val="120000"/>
              </a:lnSpc>
              <a:spcBef>
                <a:spcPct val="20000"/>
              </a:spcBef>
              <a:buClr>
                <a:schemeClr val="hlink"/>
              </a:buClr>
              <a:buSzPct val="110000"/>
              <a:buFont typeface="Wingdings" pitchFamily="2" charset="2"/>
              <a:buNone/>
              <a:defRPr/>
            </a:pPr>
            <a:r>
              <a:rPr lang="en-US" sz="1700" dirty="0">
                <a:latin typeface="+mn-lt"/>
                <a:cs typeface="Arial" charset="0"/>
              </a:rPr>
              <a:t>Level-1 DFD shows the sub-processes of one of the processes in the Level-0 DFD.</a:t>
            </a:r>
          </a:p>
          <a:p>
            <a:pPr algn="l" rtl="0" eaLnBrk="1" hangingPunct="1">
              <a:spcBef>
                <a:spcPct val="20000"/>
              </a:spcBef>
              <a:buClr>
                <a:schemeClr val="hlink"/>
              </a:buClr>
              <a:buSzPct val="110000"/>
              <a:buFont typeface="Wingdings" pitchFamily="2" charset="2"/>
              <a:buNone/>
              <a:defRPr/>
            </a:pPr>
            <a:endParaRPr lang="en-US" sz="1700" dirty="0">
              <a:latin typeface="+mn-lt"/>
              <a:cs typeface="Arial" charset="0"/>
            </a:endParaRPr>
          </a:p>
          <a:p>
            <a:pPr algn="l" rtl="0" eaLnBrk="1" hangingPunct="1">
              <a:lnSpc>
                <a:spcPct val="120000"/>
              </a:lnSpc>
              <a:spcBef>
                <a:spcPct val="20000"/>
              </a:spcBef>
              <a:buClr>
                <a:schemeClr val="hlink"/>
              </a:buClr>
              <a:buSzPct val="110000"/>
              <a:buFont typeface="Wingdings" pitchFamily="2" charset="2"/>
              <a:buNone/>
              <a:defRPr/>
            </a:pPr>
            <a:r>
              <a:rPr lang="en-US" sz="1700" dirty="0">
                <a:latin typeface="+mn-lt"/>
                <a:cs typeface="Arial" charset="0"/>
              </a:rPr>
              <a:t>This is a Level-1 DFD for Process 4.0.</a:t>
            </a:r>
          </a:p>
        </p:txBody>
      </p:sp>
      <p:sp>
        <p:nvSpPr>
          <p:cNvPr id="9" name="Rectangle 8"/>
          <p:cNvSpPr/>
          <p:nvPr/>
        </p:nvSpPr>
        <p:spPr>
          <a:xfrm>
            <a:off x="6357938" y="4937125"/>
            <a:ext cx="2678112" cy="1641475"/>
          </a:xfrm>
          <a:prstGeom prst="rect">
            <a:avLst/>
          </a:prstGeom>
        </p:spPr>
        <p:txBody>
          <a:bodyPr>
            <a:spAutoFit/>
          </a:bodyPr>
          <a:lstStyle/>
          <a:p>
            <a:pPr algn="l" rtl="0">
              <a:lnSpc>
                <a:spcPct val="120000"/>
              </a:lnSpc>
              <a:spcBef>
                <a:spcPct val="20000"/>
              </a:spcBef>
              <a:buClr>
                <a:schemeClr val="hlink"/>
              </a:buClr>
              <a:buSzPct val="110000"/>
              <a:buFont typeface="Wingdings" pitchFamily="2" charset="2"/>
              <a:buNone/>
              <a:defRPr/>
            </a:pPr>
            <a:r>
              <a:rPr lang="en-US" sz="1700" dirty="0">
                <a:latin typeface="+mn-lt"/>
                <a:cs typeface="Arial" charset="0"/>
              </a:rPr>
              <a:t>Processes are labeled 4.1, 4.2, etc. These can be further decomposed in more primitive (lower-level) DFDs if necessary.</a:t>
            </a:r>
          </a:p>
        </p:txBody>
      </p:sp>
    </p:spTree>
    <p:extLst>
      <p:ext uri="{BB962C8B-B14F-4D97-AF65-F5344CB8AC3E}">
        <p14:creationId xmlns:p14="http://schemas.microsoft.com/office/powerpoint/2010/main" val="1741370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Level-n DFD</a:t>
            </a:r>
          </a:p>
        </p:txBody>
      </p:sp>
      <p:sp>
        <p:nvSpPr>
          <p:cNvPr id="4" name="Date Placeholder 3"/>
          <p:cNvSpPr>
            <a:spLocks noGrp="1"/>
          </p:cNvSpPr>
          <p:nvPr>
            <p:ph type="dt" sz="half" idx="10"/>
          </p:nvPr>
        </p:nvSpPr>
        <p:spPr/>
        <p:txBody>
          <a:bodyPr/>
          <a:lstStyle/>
          <a:p>
            <a:fld id="{F132F526-7AA7-45BD-8E59-D967BA90039E}"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19</a:t>
            </a:fld>
            <a:endParaRPr lang="en-US" dirty="0"/>
          </a:p>
        </p:txBody>
      </p:sp>
      <p:pic>
        <p:nvPicPr>
          <p:cNvPr id="7" name="Picture 6" descr="FIG07_09"/>
          <p:cNvPicPr>
            <a:picLocks noChangeAspect="1" noChangeArrowheads="1"/>
          </p:cNvPicPr>
          <p:nvPr/>
        </p:nvPicPr>
        <p:blipFill>
          <a:blip r:embed="rId2" cstate="print"/>
          <a:srcRect t="25807"/>
          <a:stretch>
            <a:fillRect/>
          </a:stretch>
        </p:blipFill>
        <p:spPr bwMode="auto">
          <a:xfrm>
            <a:off x="152400" y="2286000"/>
            <a:ext cx="6003925" cy="3733800"/>
          </a:xfrm>
          <a:prstGeom prst="rect">
            <a:avLst/>
          </a:prstGeom>
          <a:noFill/>
          <a:ln w="9525">
            <a:noFill/>
            <a:miter lim="800000"/>
            <a:headEnd/>
            <a:tailEnd/>
          </a:ln>
        </p:spPr>
      </p:pic>
      <p:sp>
        <p:nvSpPr>
          <p:cNvPr id="8" name="Rectangle 7"/>
          <p:cNvSpPr/>
          <p:nvPr/>
        </p:nvSpPr>
        <p:spPr>
          <a:xfrm>
            <a:off x="6134100" y="2565400"/>
            <a:ext cx="2901950" cy="2365648"/>
          </a:xfrm>
          <a:prstGeom prst="rect">
            <a:avLst/>
          </a:prstGeom>
        </p:spPr>
        <p:txBody>
          <a:bodyPr>
            <a:spAutoFit/>
          </a:bodyPr>
          <a:lstStyle/>
          <a:p>
            <a:pPr algn="l" rtl="0">
              <a:lnSpc>
                <a:spcPct val="120000"/>
              </a:lnSpc>
              <a:spcBef>
                <a:spcPct val="20000"/>
              </a:spcBef>
              <a:buClr>
                <a:schemeClr val="hlink"/>
              </a:buClr>
              <a:buSzPct val="110000"/>
              <a:buFont typeface="Wingdings" pitchFamily="2" charset="2"/>
              <a:buNone/>
              <a:defRPr/>
            </a:pPr>
            <a:r>
              <a:rPr lang="en-US" sz="1700" dirty="0">
                <a:latin typeface="+mn-lt"/>
                <a:cs typeface="Arial" charset="0"/>
              </a:rPr>
              <a:t>Level-</a:t>
            </a:r>
            <a:r>
              <a:rPr lang="en-US" sz="1700" i="1" dirty="0">
                <a:latin typeface="+mn-lt"/>
                <a:cs typeface="Arial" charset="0"/>
              </a:rPr>
              <a:t>n</a:t>
            </a:r>
            <a:r>
              <a:rPr lang="en-US" sz="1700" dirty="0">
                <a:latin typeface="+mn-lt"/>
                <a:cs typeface="Arial" charset="0"/>
              </a:rPr>
              <a:t> DFD shows the sub-processes of one of the processes in the Level </a:t>
            </a:r>
            <a:r>
              <a:rPr lang="en-US" sz="1700" i="1" dirty="0">
                <a:latin typeface="+mn-lt"/>
                <a:cs typeface="Arial" charset="0"/>
              </a:rPr>
              <a:t>n-1</a:t>
            </a:r>
            <a:r>
              <a:rPr lang="en-US" sz="1700" dirty="0">
                <a:latin typeface="+mn-lt"/>
                <a:cs typeface="Arial" charset="0"/>
              </a:rPr>
              <a:t> DFD.</a:t>
            </a:r>
          </a:p>
          <a:p>
            <a:pPr algn="l" rtl="0">
              <a:lnSpc>
                <a:spcPct val="120000"/>
              </a:lnSpc>
              <a:spcBef>
                <a:spcPct val="20000"/>
              </a:spcBef>
              <a:buClr>
                <a:schemeClr val="hlink"/>
              </a:buClr>
              <a:buSzPct val="110000"/>
              <a:buFont typeface="Wingdings" pitchFamily="2" charset="2"/>
              <a:buNone/>
              <a:defRPr/>
            </a:pPr>
            <a:endParaRPr lang="en-US" sz="1700" dirty="0">
              <a:latin typeface="+mn-lt"/>
              <a:cs typeface="Arial" charset="0"/>
            </a:endParaRPr>
          </a:p>
          <a:p>
            <a:pPr algn="l" rtl="0">
              <a:lnSpc>
                <a:spcPct val="120000"/>
              </a:lnSpc>
              <a:spcBef>
                <a:spcPct val="20000"/>
              </a:spcBef>
              <a:buClr>
                <a:schemeClr val="hlink"/>
              </a:buClr>
              <a:buSzPct val="110000"/>
              <a:buFont typeface="Wingdings" pitchFamily="2" charset="2"/>
              <a:buNone/>
              <a:defRPr/>
            </a:pPr>
            <a:r>
              <a:rPr lang="en-US" sz="1700" dirty="0">
                <a:latin typeface="+mn-lt"/>
                <a:cs typeface="Arial" charset="0"/>
              </a:rPr>
              <a:t>This is a Level-3 DFD for Process 4.3.</a:t>
            </a:r>
          </a:p>
        </p:txBody>
      </p:sp>
      <p:sp>
        <p:nvSpPr>
          <p:cNvPr id="9" name="Rectangle 8"/>
          <p:cNvSpPr/>
          <p:nvPr/>
        </p:nvSpPr>
        <p:spPr>
          <a:xfrm>
            <a:off x="6156325" y="4868863"/>
            <a:ext cx="2835275" cy="1327150"/>
          </a:xfrm>
          <a:prstGeom prst="rect">
            <a:avLst/>
          </a:prstGeom>
        </p:spPr>
        <p:txBody>
          <a:bodyPr>
            <a:spAutoFit/>
          </a:bodyPr>
          <a:lstStyle/>
          <a:p>
            <a:pPr algn="l" rtl="0">
              <a:lnSpc>
                <a:spcPct val="120000"/>
              </a:lnSpc>
              <a:spcBef>
                <a:spcPct val="20000"/>
              </a:spcBef>
              <a:buClr>
                <a:schemeClr val="hlink"/>
              </a:buClr>
              <a:buSzPct val="110000"/>
              <a:buFont typeface="Wingdings" pitchFamily="2" charset="2"/>
              <a:buNone/>
              <a:defRPr/>
            </a:pPr>
            <a:r>
              <a:rPr lang="en-US" sz="1700" dirty="0">
                <a:latin typeface="+mn-lt"/>
                <a:cs typeface="Arial" charset="0"/>
              </a:rPr>
              <a:t>Processes are labeled 4.3.1, 4.3.2, etc. If this is the lowest level of the hierarchy, it is called a </a:t>
            </a:r>
            <a:r>
              <a:rPr lang="en-US" sz="1700" i="1" dirty="0">
                <a:latin typeface="+mn-lt"/>
                <a:cs typeface="Arial" charset="0"/>
              </a:rPr>
              <a:t>primitive DFD.</a:t>
            </a:r>
          </a:p>
        </p:txBody>
      </p:sp>
    </p:spTree>
    <p:extLst>
      <p:ext uri="{BB962C8B-B14F-4D97-AF65-F5344CB8AC3E}">
        <p14:creationId xmlns:p14="http://schemas.microsoft.com/office/powerpoint/2010/main" val="87079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Behavioural Models</a:t>
            </a:r>
            <a:endParaRPr lang="en-US" dirty="0"/>
          </a:p>
        </p:txBody>
      </p:sp>
      <p:sp>
        <p:nvSpPr>
          <p:cNvPr id="3" name="Content Placeholder 2"/>
          <p:cNvSpPr>
            <a:spLocks noGrp="1"/>
          </p:cNvSpPr>
          <p:nvPr>
            <p:ph idx="1"/>
          </p:nvPr>
        </p:nvSpPr>
        <p:spPr/>
        <p:txBody>
          <a:bodyPr>
            <a:normAutofit/>
          </a:bodyPr>
          <a:lstStyle/>
          <a:p>
            <a:pPr marL="0" indent="0" algn="just">
              <a:lnSpc>
                <a:spcPct val="90000"/>
              </a:lnSpc>
              <a:buNone/>
            </a:pPr>
            <a:r>
              <a:rPr lang="en-GB" sz="2200" dirty="0"/>
              <a:t>Behavioural models are used to describe the overall behaviour of a system.</a:t>
            </a:r>
          </a:p>
          <a:p>
            <a:pPr algn="just">
              <a:lnSpc>
                <a:spcPct val="90000"/>
              </a:lnSpc>
              <a:buNone/>
            </a:pPr>
            <a:endParaRPr lang="en-GB" sz="2200" dirty="0"/>
          </a:p>
          <a:p>
            <a:pPr marL="0" indent="0" algn="just">
              <a:lnSpc>
                <a:spcPct val="90000"/>
              </a:lnSpc>
              <a:buNone/>
            </a:pPr>
            <a:r>
              <a:rPr lang="en-GB" sz="2200" dirty="0"/>
              <a:t>Two types of behavioural model are:</a:t>
            </a:r>
          </a:p>
          <a:p>
            <a:pPr algn="just">
              <a:lnSpc>
                <a:spcPct val="90000"/>
              </a:lnSpc>
              <a:buNone/>
            </a:pPr>
            <a:endParaRPr lang="en-GB" sz="2200" dirty="0"/>
          </a:p>
          <a:p>
            <a:pPr marL="274320" lvl="1" indent="0" algn="just">
              <a:lnSpc>
                <a:spcPct val="90000"/>
              </a:lnSpc>
              <a:buNone/>
            </a:pPr>
            <a:r>
              <a:rPr lang="en-GB" sz="2200" dirty="0"/>
              <a:t>Data processing models that show how data is processed as it moves through the system</a:t>
            </a:r>
          </a:p>
          <a:p>
            <a:pPr lvl="1" algn="just">
              <a:lnSpc>
                <a:spcPct val="90000"/>
              </a:lnSpc>
              <a:buNone/>
            </a:pPr>
            <a:endParaRPr lang="en-GB" sz="2200" dirty="0"/>
          </a:p>
          <a:p>
            <a:pPr marL="274320" lvl="1" indent="0" algn="just">
              <a:lnSpc>
                <a:spcPct val="90000"/>
              </a:lnSpc>
              <a:buNone/>
            </a:pPr>
            <a:r>
              <a:rPr lang="en-GB" sz="2200" dirty="0"/>
              <a:t>State machine models that show how the systems respond to events.</a:t>
            </a:r>
          </a:p>
          <a:p>
            <a:pPr lvl="1" algn="just">
              <a:lnSpc>
                <a:spcPct val="90000"/>
              </a:lnSpc>
              <a:buNone/>
            </a:pPr>
            <a:endParaRPr lang="en-GB" sz="2200" dirty="0"/>
          </a:p>
          <a:p>
            <a:pPr marL="0" indent="0" algn="just">
              <a:buNone/>
            </a:pPr>
            <a:endParaRPr lang="en-US" dirty="0"/>
          </a:p>
        </p:txBody>
      </p:sp>
      <p:sp>
        <p:nvSpPr>
          <p:cNvPr id="4" name="Date Placeholder 3"/>
          <p:cNvSpPr>
            <a:spLocks noGrp="1"/>
          </p:cNvSpPr>
          <p:nvPr>
            <p:ph type="dt" sz="half" idx="10"/>
          </p:nvPr>
        </p:nvSpPr>
        <p:spPr/>
        <p:txBody>
          <a:bodyPr/>
          <a:lstStyle/>
          <a:p>
            <a:fld id="{9FCE55CD-7DCB-41AF-8BCA-E7AA205DD58F}"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2</a:t>
            </a:fld>
            <a:endParaRPr lang="en-US" dirty="0"/>
          </a:p>
        </p:txBody>
      </p:sp>
    </p:spTree>
    <p:extLst>
      <p:ext uri="{BB962C8B-B14F-4D97-AF65-F5344CB8AC3E}">
        <p14:creationId xmlns:p14="http://schemas.microsoft.com/office/powerpoint/2010/main" val="2047395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Content Placeholder 2"/>
          <p:cNvSpPr>
            <a:spLocks noGrp="1"/>
          </p:cNvSpPr>
          <p:nvPr>
            <p:ph idx="1"/>
          </p:nvPr>
        </p:nvSpPr>
        <p:spPr/>
        <p:txBody>
          <a:bodyPr/>
          <a:lstStyle/>
          <a:p>
            <a:pPr marL="0" indent="0" algn="just">
              <a:buNone/>
            </a:pPr>
            <a:r>
              <a:rPr lang="en-GB" sz="2000" dirty="0"/>
              <a:t>Draw a context level data flow diagram for a patient monitoring system.</a:t>
            </a:r>
            <a:endParaRPr lang="en-US" sz="2000" dirty="0"/>
          </a:p>
          <a:p>
            <a:pPr algn="just"/>
            <a:endParaRPr lang="en-US" sz="2000" dirty="0"/>
          </a:p>
          <a:p>
            <a:pPr algn="just">
              <a:buNone/>
            </a:pPr>
            <a:r>
              <a:rPr lang="en-GB" sz="2000" b="1" dirty="0"/>
              <a:t>Process of patient monitoring system: </a:t>
            </a:r>
          </a:p>
          <a:p>
            <a:pPr algn="just">
              <a:buNone/>
            </a:pPr>
            <a:r>
              <a:rPr lang="en-GB" sz="2000" b="1" dirty="0"/>
              <a:t>	</a:t>
            </a:r>
            <a:r>
              <a:rPr lang="en-GB" sz="2000" dirty="0"/>
              <a:t>A patient’s vital signs are transmitted to this system, which may invoke a warning message to the nurse if these signs fall into the critical range. Nurse may request for a report, which the patient monitoring system retrieves from the patient log, and returns it to the nurse again.</a:t>
            </a:r>
            <a:endParaRPr lang="en-US" sz="2000" dirty="0"/>
          </a:p>
          <a:p>
            <a:endParaRPr lang="en-US" dirty="0"/>
          </a:p>
        </p:txBody>
      </p:sp>
      <p:sp>
        <p:nvSpPr>
          <p:cNvPr id="4" name="Date Placeholder 3"/>
          <p:cNvSpPr>
            <a:spLocks noGrp="1"/>
          </p:cNvSpPr>
          <p:nvPr>
            <p:ph type="dt" sz="half" idx="10"/>
          </p:nvPr>
        </p:nvSpPr>
        <p:spPr/>
        <p:txBody>
          <a:bodyPr/>
          <a:lstStyle/>
          <a:p>
            <a:fld id="{754D1B69-0560-41D6-9B3F-AAF9752095F4}"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20</a:t>
            </a:fld>
            <a:endParaRPr lang="en-US" dirty="0"/>
          </a:p>
        </p:txBody>
      </p:sp>
    </p:spTree>
    <p:extLst>
      <p:ext uri="{BB962C8B-B14F-4D97-AF65-F5344CB8AC3E}">
        <p14:creationId xmlns:p14="http://schemas.microsoft.com/office/powerpoint/2010/main" val="69663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562600"/>
          </a:xfrm>
        </p:spPr>
        <p:txBody>
          <a:bodyPr>
            <a:normAutofit/>
          </a:bodyPr>
          <a:lstStyle/>
          <a:p>
            <a:pPr marL="0" indent="0" algn="just">
              <a:buNone/>
            </a:pPr>
            <a:r>
              <a:rPr lang="en-GB" sz="2000" dirty="0"/>
              <a:t>Exercise 1: Consider the following case study and answer the questions written at the end of text.</a:t>
            </a:r>
          </a:p>
          <a:p>
            <a:pPr algn="just"/>
            <a:endParaRPr lang="en-GB" sz="2000" dirty="0"/>
          </a:p>
          <a:p>
            <a:pPr algn="just">
              <a:buNone/>
            </a:pPr>
            <a:r>
              <a:rPr lang="en-GB" sz="2000" dirty="0"/>
              <a:t>“	Pizza Express wants to install a new software system to record orders for take-away pizza. When customers call Pizza Express on the phone, they are asked about their data and order details. Once the order is taken the total cost (including delivery and any applicable discount) is calculated. A receipt is printed. The order is then given to the chef to make the pizza. Occasionally, special offers (coupons) are printed so that the customer can get a discount. Order details are kept for comparison with last year’s performance.”</a:t>
            </a:r>
            <a:endParaRPr lang="en-US" sz="2000" dirty="0"/>
          </a:p>
          <a:p>
            <a:pPr algn="just">
              <a:buNone/>
            </a:pPr>
            <a:r>
              <a:rPr lang="en-GB" sz="2000" b="1" dirty="0"/>
              <a:t>			</a:t>
            </a:r>
            <a:endParaRPr lang="en-US" sz="2000" dirty="0"/>
          </a:p>
          <a:p>
            <a:pPr marL="0" indent="0" algn="just">
              <a:buNone/>
            </a:pPr>
            <a:r>
              <a:rPr lang="en-GB" sz="2000" dirty="0"/>
              <a:t>Draw the DFD Level 1 Diagram for the above scenario. </a:t>
            </a:r>
            <a:endParaRPr lang="en-US" sz="2000" dirty="0"/>
          </a:p>
          <a:p>
            <a:pPr algn="just"/>
            <a:endParaRPr lang="en-US" dirty="0"/>
          </a:p>
        </p:txBody>
      </p:sp>
      <p:sp>
        <p:nvSpPr>
          <p:cNvPr id="4" name="Date Placeholder 3"/>
          <p:cNvSpPr>
            <a:spLocks noGrp="1"/>
          </p:cNvSpPr>
          <p:nvPr>
            <p:ph type="dt" sz="half" idx="10"/>
          </p:nvPr>
        </p:nvSpPr>
        <p:spPr/>
        <p:txBody>
          <a:bodyPr/>
          <a:lstStyle/>
          <a:p>
            <a:fld id="{B38DFFB5-552E-4FF1-81A0-EDA5D67B3122}"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21</a:t>
            </a:fld>
            <a:endParaRPr lang="en-US" dirty="0"/>
          </a:p>
        </p:txBody>
      </p:sp>
    </p:spTree>
    <p:extLst>
      <p:ext uri="{BB962C8B-B14F-4D97-AF65-F5344CB8AC3E}">
        <p14:creationId xmlns:p14="http://schemas.microsoft.com/office/powerpoint/2010/main" val="211733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472"/>
            <a:ext cx="8229600" cy="990600"/>
          </a:xfrm>
        </p:spPr>
        <p:txBody>
          <a:bodyPr/>
          <a:lstStyle/>
          <a:p>
            <a:r>
              <a:rPr lang="en-US" dirty="0"/>
              <a:t>Exercise 2</a:t>
            </a:r>
          </a:p>
        </p:txBody>
      </p:sp>
      <p:sp>
        <p:nvSpPr>
          <p:cNvPr id="3" name="Content Placeholder 2"/>
          <p:cNvSpPr>
            <a:spLocks noGrp="1"/>
          </p:cNvSpPr>
          <p:nvPr>
            <p:ph idx="1"/>
          </p:nvPr>
        </p:nvSpPr>
        <p:spPr>
          <a:xfrm>
            <a:off x="457200" y="1219200"/>
            <a:ext cx="8229600" cy="5257800"/>
          </a:xfrm>
        </p:spPr>
        <p:txBody>
          <a:bodyPr>
            <a:normAutofit fontScale="70000" lnSpcReduction="20000"/>
          </a:bodyPr>
          <a:lstStyle/>
          <a:p>
            <a:pPr algn="just"/>
            <a:r>
              <a:rPr lang="en-US" sz="2600" dirty="0"/>
              <a:t>Consider a mail order company that distributes CDs and tapes at discount prices to its members.</a:t>
            </a:r>
          </a:p>
          <a:p>
            <a:pPr marL="0" indent="0" algn="just">
              <a:buNone/>
            </a:pPr>
            <a:endParaRPr lang="en-US" sz="2600" dirty="0"/>
          </a:p>
          <a:p>
            <a:pPr algn="just"/>
            <a:r>
              <a:rPr lang="en-US" sz="2600" dirty="0"/>
              <a:t>When an order processing clerk receives an order form, she verifies that the sender is a member by checking the MEMBER FILE.</a:t>
            </a:r>
          </a:p>
          <a:p>
            <a:pPr marL="0" indent="0" algn="just">
              <a:buNone/>
            </a:pPr>
            <a:endParaRPr lang="en-US" sz="2600" dirty="0"/>
          </a:p>
          <a:p>
            <a:pPr algn="just"/>
            <a:r>
              <a:rPr lang="en-US" sz="2600" dirty="0"/>
              <a:t>If the customer is a member, the clerk verifies the order item data by checking the ITEM FILE.</a:t>
            </a:r>
          </a:p>
          <a:p>
            <a:pPr marL="0" indent="0" algn="just">
              <a:buNone/>
            </a:pPr>
            <a:endParaRPr lang="en-US" sz="2600" dirty="0"/>
          </a:p>
          <a:p>
            <a:pPr algn="just"/>
            <a:r>
              <a:rPr lang="en-US" sz="2600" dirty="0"/>
              <a:t>Then the clerk enters the order data and saves it to the DAIILY ORDERS FILE.</a:t>
            </a:r>
          </a:p>
          <a:p>
            <a:pPr marL="0" indent="0" algn="just">
              <a:buNone/>
            </a:pPr>
            <a:endParaRPr lang="en-US" sz="2600" dirty="0"/>
          </a:p>
          <a:p>
            <a:pPr algn="just"/>
            <a:r>
              <a:rPr lang="en-US" sz="2600" dirty="0"/>
              <a:t>At the same time the clerk also prints an invoice and shipping list for each order, which are forwarded to the ORDER FULFILLMENT DEPARTMENT for processing there.</a:t>
            </a:r>
          </a:p>
          <a:p>
            <a:pPr algn="just"/>
            <a:endParaRPr lang="en-US" sz="2600" dirty="0"/>
          </a:p>
          <a:p>
            <a:pPr algn="just"/>
            <a:endParaRPr lang="en-US" dirty="0"/>
          </a:p>
          <a:p>
            <a:pPr marL="0" indent="0" algn="just">
              <a:buNone/>
            </a:pPr>
            <a:r>
              <a:rPr lang="en-GB" b="1" dirty="0"/>
              <a:t>Draw the Context Level DFD and DFD Level 1 Diagram for the above scenario. </a:t>
            </a:r>
            <a:endParaRPr lang="en-US" b="1" dirty="0"/>
          </a:p>
        </p:txBody>
      </p:sp>
      <p:sp>
        <p:nvSpPr>
          <p:cNvPr id="4" name="Date Placeholder 3"/>
          <p:cNvSpPr>
            <a:spLocks noGrp="1"/>
          </p:cNvSpPr>
          <p:nvPr>
            <p:ph type="dt" sz="half" idx="10"/>
          </p:nvPr>
        </p:nvSpPr>
        <p:spPr/>
        <p:txBody>
          <a:bodyPr/>
          <a:lstStyle/>
          <a:p>
            <a:fld id="{B9979BAA-A8F8-4F3D-A0A8-AC4050F86D14}"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22</a:t>
            </a:fld>
            <a:endParaRPr lang="en-US" dirty="0"/>
          </a:p>
        </p:txBody>
      </p:sp>
    </p:spTree>
    <p:extLst>
      <p:ext uri="{BB962C8B-B14F-4D97-AF65-F5344CB8AC3E}">
        <p14:creationId xmlns:p14="http://schemas.microsoft.com/office/powerpoint/2010/main" val="1004094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endParaRPr lang="en-US" dirty="0"/>
          </a:p>
          <a:p>
            <a:pPr marL="0" indent="0">
              <a:buNone/>
            </a:pPr>
            <a:r>
              <a:rPr lang="en-US" dirty="0"/>
              <a:t>Draw </a:t>
            </a:r>
            <a:r>
              <a:rPr lang="en-US" b="1" dirty="0"/>
              <a:t>Level 0</a:t>
            </a:r>
            <a:r>
              <a:rPr lang="en-US" dirty="0"/>
              <a:t> and </a:t>
            </a:r>
            <a:r>
              <a:rPr lang="en-US" b="1" dirty="0"/>
              <a:t>Level1 </a:t>
            </a:r>
            <a:r>
              <a:rPr lang="en-US" dirty="0"/>
              <a:t>DFD of Your assigned Projects</a:t>
            </a:r>
          </a:p>
        </p:txBody>
      </p:sp>
      <p:sp>
        <p:nvSpPr>
          <p:cNvPr id="4" name="Date Placeholder 3"/>
          <p:cNvSpPr>
            <a:spLocks noGrp="1"/>
          </p:cNvSpPr>
          <p:nvPr>
            <p:ph type="dt" sz="half" idx="10"/>
          </p:nvPr>
        </p:nvSpPr>
        <p:spPr/>
        <p:txBody>
          <a:bodyPr/>
          <a:lstStyle/>
          <a:p>
            <a:fld id="{2A993C2F-4A9E-4BB2-A689-440274FE587F}"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23</a:t>
            </a:fld>
            <a:endParaRPr lang="en-US" dirty="0"/>
          </a:p>
        </p:txBody>
      </p:sp>
    </p:spTree>
    <p:extLst>
      <p:ext uri="{BB962C8B-B14F-4D97-AF65-F5344CB8AC3E}">
        <p14:creationId xmlns:p14="http://schemas.microsoft.com/office/powerpoint/2010/main" val="3861987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0" y="533400"/>
            <a:ext cx="8229600" cy="1066800"/>
          </a:xfrm>
        </p:spPr>
        <p:txBody>
          <a:bodyPr>
            <a:normAutofit/>
          </a:bodyPr>
          <a:lstStyle/>
          <a:p>
            <a:r>
              <a:rPr lang="en-GB" dirty="0"/>
              <a:t>State machine models</a:t>
            </a:r>
          </a:p>
        </p:txBody>
      </p:sp>
      <p:sp>
        <p:nvSpPr>
          <p:cNvPr id="56323" name="Rectangle 3"/>
          <p:cNvSpPr>
            <a:spLocks noGrp="1" noChangeArrowheads="1"/>
          </p:cNvSpPr>
          <p:nvPr>
            <p:ph idx="1"/>
          </p:nvPr>
        </p:nvSpPr>
        <p:spPr/>
        <p:txBody>
          <a:bodyPr>
            <a:normAutofit/>
          </a:bodyPr>
          <a:lstStyle/>
          <a:p>
            <a:pPr algn="just"/>
            <a:r>
              <a:rPr lang="en-GB" sz="2200" dirty="0"/>
              <a:t>A state machine model describes how a system responds to internal or external events.</a:t>
            </a:r>
          </a:p>
          <a:p>
            <a:pPr algn="just">
              <a:buNone/>
            </a:pPr>
            <a:endParaRPr lang="en-GB" sz="2200" dirty="0"/>
          </a:p>
          <a:p>
            <a:pPr algn="just"/>
            <a:r>
              <a:rPr lang="en-GB" sz="2200" dirty="0"/>
              <a:t>It shows a system states and events that cause transitions from one state  to another. It does not show the flow of data within system.</a:t>
            </a:r>
          </a:p>
          <a:p>
            <a:pPr algn="just">
              <a:buNone/>
            </a:pPr>
            <a:endParaRPr lang="en-GB" sz="2200" dirty="0"/>
          </a:p>
          <a:p>
            <a:pPr algn="just"/>
            <a:r>
              <a:rPr lang="en-GB" sz="2200" dirty="0"/>
              <a:t>This type of model is often used for modelling real-time systems because these systems are often driven by stimuli from the system’s environment.</a:t>
            </a:r>
          </a:p>
          <a:p>
            <a:pPr algn="just"/>
            <a:endParaRPr lang="en-GB" sz="2200" dirty="0"/>
          </a:p>
          <a:p>
            <a:pPr algn="just"/>
            <a:r>
              <a:rPr lang="en-GB" sz="2200" dirty="0"/>
              <a:t>For example, the real-time alarm system responds to stimuli from movement sensors, door opening sensors, and so on. </a:t>
            </a:r>
          </a:p>
          <a:p>
            <a:pPr algn="just"/>
            <a:endParaRPr lang="en-GB" sz="2200" dirty="0"/>
          </a:p>
          <a:p>
            <a:pPr marL="0" indent="0">
              <a:buNone/>
            </a:pPr>
            <a:endParaRPr lang="en-GB" sz="2200" dirty="0"/>
          </a:p>
        </p:txBody>
      </p:sp>
      <p:sp>
        <p:nvSpPr>
          <p:cNvPr id="2" name="Date Placeholder 1">
            <a:extLst>
              <a:ext uri="{FF2B5EF4-FFF2-40B4-BE49-F238E27FC236}">
                <a16:creationId xmlns:a16="http://schemas.microsoft.com/office/drawing/2014/main" id="{56173EBC-1DD5-482C-9C86-15A362DE9FB3}"/>
              </a:ext>
            </a:extLst>
          </p:cNvPr>
          <p:cNvSpPr>
            <a:spLocks noGrp="1"/>
          </p:cNvSpPr>
          <p:nvPr>
            <p:ph type="dt" sz="half" idx="10"/>
          </p:nvPr>
        </p:nvSpPr>
        <p:spPr/>
        <p:txBody>
          <a:bodyPr/>
          <a:lstStyle/>
          <a:p>
            <a:fld id="{FCFBB2C7-B376-4332-910F-CD6026DF5949}" type="datetime1">
              <a:rPr lang="en-US" smtClean="0"/>
              <a:t>6/9/2023</a:t>
            </a:fld>
            <a:endParaRPr lang="en-US" dirty="0"/>
          </a:p>
        </p:txBody>
      </p:sp>
      <p:sp>
        <p:nvSpPr>
          <p:cNvPr id="3" name="Footer Placeholder 2">
            <a:extLst>
              <a:ext uri="{FF2B5EF4-FFF2-40B4-BE49-F238E27FC236}">
                <a16:creationId xmlns:a16="http://schemas.microsoft.com/office/drawing/2014/main" id="{9A0650AF-32E4-4230-B920-96E7389F2834}"/>
              </a:ext>
            </a:extLst>
          </p:cNvPr>
          <p:cNvSpPr>
            <a:spLocks noGrp="1"/>
          </p:cNvSpPr>
          <p:nvPr>
            <p:ph type="ftr" sz="quarter" idx="11"/>
          </p:nvPr>
        </p:nvSpPr>
        <p:spPr/>
        <p:txBody>
          <a:bodyPr/>
          <a:lstStyle/>
          <a:p>
            <a:r>
              <a:rPr lang="en-US"/>
              <a:t>CSE291 - Introduction to Software Engineering</a:t>
            </a:r>
            <a:endParaRPr lang="en-US" dirty="0"/>
          </a:p>
        </p:txBody>
      </p:sp>
      <p:sp>
        <p:nvSpPr>
          <p:cNvPr id="4" name="Slide Number Placeholder 3">
            <a:extLst>
              <a:ext uri="{FF2B5EF4-FFF2-40B4-BE49-F238E27FC236}">
                <a16:creationId xmlns:a16="http://schemas.microsoft.com/office/drawing/2014/main" id="{4ACB1CE7-2BED-4E21-A4D2-B2943AE945E3}"/>
              </a:ext>
            </a:extLst>
          </p:cNvPr>
          <p:cNvSpPr>
            <a:spLocks noGrp="1"/>
          </p:cNvSpPr>
          <p:nvPr>
            <p:ph type="sldNum" sz="quarter" idx="12"/>
          </p:nvPr>
        </p:nvSpPr>
        <p:spPr/>
        <p:txBody>
          <a:bodyPr/>
          <a:lstStyle/>
          <a:p>
            <a:fld id="{0A68DB68-8052-4758-A647-54338E95D837}" type="slidenum">
              <a:rPr lang="en-US" smtClean="0"/>
              <a:pPr/>
              <a:t>24</a:t>
            </a:fld>
            <a:endParaRPr lang="en-US" dirty="0"/>
          </a:p>
        </p:txBody>
      </p:sp>
    </p:spTree>
    <p:extLst>
      <p:ext uri="{BB962C8B-B14F-4D97-AF65-F5344CB8AC3E}">
        <p14:creationId xmlns:p14="http://schemas.microsoft.com/office/powerpoint/2010/main" val="2500816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State machine models</a:t>
            </a:r>
            <a:endParaRPr lang="en-US" dirty="0"/>
          </a:p>
        </p:txBody>
      </p:sp>
      <p:sp>
        <p:nvSpPr>
          <p:cNvPr id="3" name="Content Placeholder 2"/>
          <p:cNvSpPr>
            <a:spLocks noGrp="1"/>
          </p:cNvSpPr>
          <p:nvPr>
            <p:ph idx="1"/>
          </p:nvPr>
        </p:nvSpPr>
        <p:spPr/>
        <p:txBody>
          <a:bodyPr>
            <a:normAutofit/>
          </a:bodyPr>
          <a:lstStyle/>
          <a:p>
            <a:r>
              <a:rPr lang="en-GB" sz="2200" dirty="0"/>
              <a:t>A state machine model of a system assumes that, at any time, the system is in one of a number of possible states. </a:t>
            </a:r>
          </a:p>
          <a:p>
            <a:pPr marL="0" indent="0">
              <a:buNone/>
            </a:pPr>
            <a:endParaRPr lang="en-GB" sz="2200" dirty="0"/>
          </a:p>
          <a:p>
            <a:r>
              <a:rPr lang="en-GB" sz="2200" dirty="0"/>
              <a:t>When a stimulus is received, this may trigger a transition to a different state. </a:t>
            </a:r>
          </a:p>
          <a:p>
            <a:endParaRPr lang="en-GB" sz="2200" dirty="0"/>
          </a:p>
          <a:p>
            <a:r>
              <a:rPr lang="en-GB" sz="2200" dirty="0"/>
              <a:t>For example, a system controlling a valve may move from a state ‘Valve open’ to a state ‘Valve closed’ when an operator command (the stimulus) is received. </a:t>
            </a:r>
            <a:endParaRPr lang="en-US" sz="2200" dirty="0"/>
          </a:p>
        </p:txBody>
      </p:sp>
      <p:sp>
        <p:nvSpPr>
          <p:cNvPr id="4" name="Date Placeholder 3"/>
          <p:cNvSpPr>
            <a:spLocks noGrp="1"/>
          </p:cNvSpPr>
          <p:nvPr>
            <p:ph type="dt" sz="half" idx="10"/>
          </p:nvPr>
        </p:nvSpPr>
        <p:spPr/>
        <p:txBody>
          <a:bodyPr/>
          <a:lstStyle/>
          <a:p>
            <a:fld id="{8D603F49-2A53-45FC-81E2-C73378E0F1BC}"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25</a:t>
            </a:fld>
            <a:endParaRPr lang="en-US" dirty="0"/>
          </a:p>
        </p:txBody>
      </p:sp>
    </p:spTree>
    <p:extLst>
      <p:ext uri="{BB962C8B-B14F-4D97-AF65-F5344CB8AC3E}">
        <p14:creationId xmlns:p14="http://schemas.microsoft.com/office/powerpoint/2010/main" val="1631505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3D90871F-3EF8-482D-B640-DB9CEB147E08}" type="slidenum">
              <a:rPr lang="ko-KR" altLang="en-US"/>
              <a:pPr/>
              <a:t>26</a:t>
            </a:fld>
            <a:endParaRPr lang="en-US" altLang="ko-KR"/>
          </a:p>
        </p:txBody>
      </p:sp>
      <p:sp>
        <p:nvSpPr>
          <p:cNvPr id="291842" name="Rectangle 2"/>
          <p:cNvSpPr>
            <a:spLocks noGrp="1" noChangeArrowheads="1"/>
          </p:cNvSpPr>
          <p:nvPr>
            <p:ph type="title"/>
          </p:nvPr>
        </p:nvSpPr>
        <p:spPr>
          <a:xfrm>
            <a:off x="381000" y="533400"/>
            <a:ext cx="8229600" cy="1066800"/>
          </a:xfrm>
        </p:spPr>
        <p:txBody>
          <a:bodyPr>
            <a:normAutofit/>
          </a:bodyPr>
          <a:lstStyle/>
          <a:p>
            <a:r>
              <a:rPr lang="en-US" altLang="ko-KR" dirty="0"/>
              <a:t>Elements of State chart</a:t>
            </a:r>
          </a:p>
        </p:txBody>
      </p:sp>
      <p:sp>
        <p:nvSpPr>
          <p:cNvPr id="291843" name="AutoShape 3"/>
          <p:cNvSpPr>
            <a:spLocks noChangeArrowheads="1"/>
          </p:cNvSpPr>
          <p:nvPr/>
        </p:nvSpPr>
        <p:spPr bwMode="auto">
          <a:xfrm>
            <a:off x="1862138" y="3875088"/>
            <a:ext cx="1477962" cy="850900"/>
          </a:xfrm>
          <a:prstGeom prst="roundRect">
            <a:avLst>
              <a:gd name="adj" fmla="val 16667"/>
            </a:avLst>
          </a:prstGeom>
          <a:noFill/>
          <a:ln w="9525">
            <a:solidFill>
              <a:schemeClr val="tx1"/>
            </a:solidFill>
            <a:round/>
            <a:headEnd/>
            <a:tailEnd/>
          </a:ln>
          <a:effectLst/>
        </p:spPr>
        <p:txBody>
          <a:bodyPr wrap="none" anchor="ctr"/>
          <a:lstStyle/>
          <a:p>
            <a:pPr eaLnBrk="1" hangingPunct="1"/>
            <a:r>
              <a:rPr lang="en-US" altLang="ko-KR" sz="2400" dirty="0"/>
              <a:t>Idle</a:t>
            </a:r>
          </a:p>
        </p:txBody>
      </p:sp>
      <p:sp>
        <p:nvSpPr>
          <p:cNvPr id="291844" name="Line 4"/>
          <p:cNvSpPr>
            <a:spLocks noChangeShapeType="1"/>
          </p:cNvSpPr>
          <p:nvPr/>
        </p:nvSpPr>
        <p:spPr bwMode="auto">
          <a:xfrm flipV="1">
            <a:off x="3338513" y="4171950"/>
            <a:ext cx="2236787" cy="0"/>
          </a:xfrm>
          <a:prstGeom prst="line">
            <a:avLst/>
          </a:prstGeom>
          <a:noFill/>
          <a:ln w="9525">
            <a:solidFill>
              <a:schemeClr val="tx1"/>
            </a:solidFill>
            <a:round/>
            <a:headEnd/>
            <a:tailEnd type="arrow" w="lg" len="lg"/>
          </a:ln>
          <a:effectLst/>
        </p:spPr>
        <p:txBody>
          <a:bodyPr/>
          <a:lstStyle/>
          <a:p>
            <a:endParaRPr lang="en-US"/>
          </a:p>
        </p:txBody>
      </p:sp>
      <p:sp>
        <p:nvSpPr>
          <p:cNvPr id="291847" name="Text Box 7"/>
          <p:cNvSpPr txBox="1">
            <a:spLocks noChangeArrowheads="1"/>
          </p:cNvSpPr>
          <p:nvPr/>
        </p:nvSpPr>
        <p:spPr bwMode="auto">
          <a:xfrm>
            <a:off x="1766888" y="2365375"/>
            <a:ext cx="1692275" cy="457200"/>
          </a:xfrm>
          <a:prstGeom prst="rect">
            <a:avLst/>
          </a:prstGeom>
          <a:noFill/>
          <a:ln w="9525">
            <a:noFill/>
            <a:miter lim="800000"/>
            <a:headEnd/>
            <a:tailEnd/>
          </a:ln>
          <a:effectLst/>
        </p:spPr>
        <p:txBody>
          <a:bodyPr wrap="none">
            <a:spAutoFit/>
          </a:bodyPr>
          <a:lstStyle/>
          <a:p>
            <a:pPr algn="l" eaLnBrk="1" hangingPunct="1"/>
            <a:r>
              <a:rPr lang="en-US" altLang="ko-KR" sz="2400">
                <a:solidFill>
                  <a:srgbClr val="0000FF"/>
                </a:solidFill>
              </a:rPr>
              <a:t>Initial State</a:t>
            </a:r>
          </a:p>
        </p:txBody>
      </p:sp>
      <p:sp>
        <p:nvSpPr>
          <p:cNvPr id="291848" name="Line 8"/>
          <p:cNvSpPr>
            <a:spLocks noChangeShapeType="1"/>
          </p:cNvSpPr>
          <p:nvPr/>
        </p:nvSpPr>
        <p:spPr bwMode="auto">
          <a:xfrm>
            <a:off x="4533900" y="3654425"/>
            <a:ext cx="247650" cy="501650"/>
          </a:xfrm>
          <a:prstGeom prst="line">
            <a:avLst/>
          </a:prstGeom>
          <a:noFill/>
          <a:ln w="9525" cap="rnd">
            <a:solidFill>
              <a:srgbClr val="0000FF"/>
            </a:solidFill>
            <a:prstDash val="sysDot"/>
            <a:round/>
            <a:headEnd/>
            <a:tailEnd type="triangle" w="med" len="med"/>
          </a:ln>
          <a:effectLst/>
        </p:spPr>
        <p:txBody>
          <a:bodyPr/>
          <a:lstStyle/>
          <a:p>
            <a:endParaRPr lang="en-US"/>
          </a:p>
        </p:txBody>
      </p:sp>
      <p:sp>
        <p:nvSpPr>
          <p:cNvPr id="291849" name="Line 9"/>
          <p:cNvSpPr>
            <a:spLocks noChangeShapeType="1"/>
          </p:cNvSpPr>
          <p:nvPr/>
        </p:nvSpPr>
        <p:spPr bwMode="auto">
          <a:xfrm flipH="1">
            <a:off x="3940175" y="3643313"/>
            <a:ext cx="584200" cy="822325"/>
          </a:xfrm>
          <a:prstGeom prst="line">
            <a:avLst/>
          </a:prstGeom>
          <a:noFill/>
          <a:ln w="9525" cap="rnd">
            <a:solidFill>
              <a:srgbClr val="0000FF"/>
            </a:solidFill>
            <a:prstDash val="sysDot"/>
            <a:round/>
            <a:headEnd/>
            <a:tailEnd type="triangle" w="med" len="med"/>
          </a:ln>
          <a:effectLst/>
        </p:spPr>
        <p:txBody>
          <a:bodyPr/>
          <a:lstStyle/>
          <a:p>
            <a:endParaRPr lang="en-US"/>
          </a:p>
        </p:txBody>
      </p:sp>
      <p:sp>
        <p:nvSpPr>
          <p:cNvPr id="291850" name="AutoShape 10"/>
          <p:cNvSpPr>
            <a:spLocks noChangeArrowheads="1"/>
          </p:cNvSpPr>
          <p:nvPr/>
        </p:nvSpPr>
        <p:spPr bwMode="auto">
          <a:xfrm>
            <a:off x="5586413" y="3868738"/>
            <a:ext cx="1477962" cy="850900"/>
          </a:xfrm>
          <a:prstGeom prst="roundRect">
            <a:avLst>
              <a:gd name="adj" fmla="val 16667"/>
            </a:avLst>
          </a:prstGeom>
          <a:noFill/>
          <a:ln w="9525">
            <a:solidFill>
              <a:schemeClr val="tx1"/>
            </a:solidFill>
            <a:round/>
            <a:headEnd/>
            <a:tailEnd/>
          </a:ln>
          <a:effectLst/>
        </p:spPr>
        <p:txBody>
          <a:bodyPr wrap="none" anchor="ctr"/>
          <a:lstStyle/>
          <a:p>
            <a:pPr eaLnBrk="1" hangingPunct="1"/>
            <a:r>
              <a:rPr lang="en-US" altLang="ko-KR" sz="2400" dirty="0"/>
              <a:t>Running</a:t>
            </a:r>
          </a:p>
        </p:txBody>
      </p:sp>
      <p:sp>
        <p:nvSpPr>
          <p:cNvPr id="291855" name="Line 15"/>
          <p:cNvSpPr>
            <a:spLocks noChangeShapeType="1"/>
          </p:cNvSpPr>
          <p:nvPr/>
        </p:nvSpPr>
        <p:spPr bwMode="auto">
          <a:xfrm flipH="1">
            <a:off x="3335338" y="4457700"/>
            <a:ext cx="2247900" cy="1588"/>
          </a:xfrm>
          <a:prstGeom prst="line">
            <a:avLst/>
          </a:prstGeom>
          <a:noFill/>
          <a:ln w="9525">
            <a:solidFill>
              <a:schemeClr val="tx1"/>
            </a:solidFill>
            <a:round/>
            <a:headEnd/>
            <a:tailEnd type="arrow" w="lg" len="lg"/>
          </a:ln>
          <a:effectLst/>
        </p:spPr>
        <p:txBody>
          <a:bodyPr/>
          <a:lstStyle/>
          <a:p>
            <a:endParaRPr lang="en-US"/>
          </a:p>
        </p:txBody>
      </p:sp>
      <p:sp>
        <p:nvSpPr>
          <p:cNvPr id="291856" name="Text Box 16"/>
          <p:cNvSpPr txBox="1">
            <a:spLocks noChangeArrowheads="1"/>
          </p:cNvSpPr>
          <p:nvPr/>
        </p:nvSpPr>
        <p:spPr bwMode="auto">
          <a:xfrm>
            <a:off x="5478463" y="2363788"/>
            <a:ext cx="1641475" cy="457200"/>
          </a:xfrm>
          <a:prstGeom prst="rect">
            <a:avLst/>
          </a:prstGeom>
          <a:noFill/>
          <a:ln w="9525">
            <a:noFill/>
            <a:miter lim="800000"/>
            <a:headEnd/>
            <a:tailEnd/>
          </a:ln>
          <a:effectLst/>
        </p:spPr>
        <p:txBody>
          <a:bodyPr wrap="none">
            <a:spAutoFit/>
          </a:bodyPr>
          <a:lstStyle/>
          <a:p>
            <a:pPr algn="l" eaLnBrk="1" hangingPunct="1"/>
            <a:r>
              <a:rPr lang="en-US" altLang="ko-KR" sz="2400">
                <a:solidFill>
                  <a:srgbClr val="0000FF"/>
                </a:solidFill>
              </a:rPr>
              <a:t>Final State</a:t>
            </a:r>
          </a:p>
        </p:txBody>
      </p:sp>
      <p:sp>
        <p:nvSpPr>
          <p:cNvPr id="291857" name="Text Box 17"/>
          <p:cNvSpPr txBox="1">
            <a:spLocks noChangeArrowheads="1"/>
          </p:cNvSpPr>
          <p:nvPr/>
        </p:nvSpPr>
        <p:spPr bwMode="auto">
          <a:xfrm>
            <a:off x="4040188" y="5191125"/>
            <a:ext cx="895350" cy="457200"/>
          </a:xfrm>
          <a:prstGeom prst="rect">
            <a:avLst/>
          </a:prstGeom>
          <a:noFill/>
          <a:ln w="9525">
            <a:noFill/>
            <a:miter lim="800000"/>
            <a:headEnd/>
            <a:tailEnd/>
          </a:ln>
          <a:effectLst/>
        </p:spPr>
        <p:txBody>
          <a:bodyPr wrap="none">
            <a:spAutoFit/>
          </a:bodyPr>
          <a:lstStyle/>
          <a:p>
            <a:pPr algn="l" eaLnBrk="1" hangingPunct="1"/>
            <a:r>
              <a:rPr lang="en-US" altLang="ko-KR" sz="2400">
                <a:solidFill>
                  <a:srgbClr val="0000FF"/>
                </a:solidFill>
              </a:rPr>
              <a:t>State</a:t>
            </a:r>
          </a:p>
        </p:txBody>
      </p:sp>
      <p:sp>
        <p:nvSpPr>
          <p:cNvPr id="291858" name="Text Box 18"/>
          <p:cNvSpPr txBox="1">
            <a:spLocks noChangeArrowheads="1"/>
          </p:cNvSpPr>
          <p:nvPr/>
        </p:nvSpPr>
        <p:spPr bwMode="auto">
          <a:xfrm>
            <a:off x="3783013" y="3216275"/>
            <a:ext cx="1524000" cy="457200"/>
          </a:xfrm>
          <a:prstGeom prst="rect">
            <a:avLst/>
          </a:prstGeom>
          <a:noFill/>
          <a:ln w="9525">
            <a:noFill/>
            <a:miter lim="800000"/>
            <a:headEnd/>
            <a:tailEnd/>
          </a:ln>
          <a:effectLst/>
        </p:spPr>
        <p:txBody>
          <a:bodyPr wrap="none">
            <a:spAutoFit/>
          </a:bodyPr>
          <a:lstStyle/>
          <a:p>
            <a:pPr algn="l" eaLnBrk="1" hangingPunct="1"/>
            <a:r>
              <a:rPr lang="en-US" altLang="ko-KR" sz="2400">
                <a:solidFill>
                  <a:srgbClr val="0000FF"/>
                </a:solidFill>
              </a:rPr>
              <a:t>Transition</a:t>
            </a:r>
          </a:p>
        </p:txBody>
      </p:sp>
      <p:sp>
        <p:nvSpPr>
          <p:cNvPr id="291859" name="Line 19"/>
          <p:cNvSpPr>
            <a:spLocks noChangeShapeType="1"/>
          </p:cNvSpPr>
          <p:nvPr/>
        </p:nvSpPr>
        <p:spPr bwMode="auto">
          <a:xfrm flipV="1">
            <a:off x="4511675" y="4730750"/>
            <a:ext cx="1282700" cy="511175"/>
          </a:xfrm>
          <a:prstGeom prst="line">
            <a:avLst/>
          </a:prstGeom>
          <a:noFill/>
          <a:ln w="9525" cap="rnd">
            <a:solidFill>
              <a:srgbClr val="0000FF"/>
            </a:solidFill>
            <a:prstDash val="sysDot"/>
            <a:round/>
            <a:headEnd/>
            <a:tailEnd type="triangle" w="med" len="med"/>
          </a:ln>
          <a:effectLst/>
        </p:spPr>
        <p:txBody>
          <a:bodyPr/>
          <a:lstStyle/>
          <a:p>
            <a:endParaRPr lang="en-US"/>
          </a:p>
        </p:txBody>
      </p:sp>
      <p:sp>
        <p:nvSpPr>
          <p:cNvPr id="291860" name="Line 20"/>
          <p:cNvSpPr>
            <a:spLocks noChangeShapeType="1"/>
          </p:cNvSpPr>
          <p:nvPr/>
        </p:nvSpPr>
        <p:spPr bwMode="auto">
          <a:xfrm flipH="1" flipV="1">
            <a:off x="3013075" y="4730750"/>
            <a:ext cx="1450975" cy="511175"/>
          </a:xfrm>
          <a:prstGeom prst="line">
            <a:avLst/>
          </a:prstGeom>
          <a:noFill/>
          <a:ln w="9525" cap="rnd">
            <a:solidFill>
              <a:srgbClr val="0000FF"/>
            </a:solidFill>
            <a:prstDash val="sysDot"/>
            <a:round/>
            <a:headEnd/>
            <a:tailEnd type="triangle" w="med" len="med"/>
          </a:ln>
          <a:effectLst/>
        </p:spPr>
        <p:txBody>
          <a:bodyPr/>
          <a:lstStyle/>
          <a:p>
            <a:endParaRPr lang="en-US"/>
          </a:p>
        </p:txBody>
      </p:sp>
      <p:sp>
        <p:nvSpPr>
          <p:cNvPr id="2" name="Date Placeholder 1">
            <a:extLst>
              <a:ext uri="{FF2B5EF4-FFF2-40B4-BE49-F238E27FC236}">
                <a16:creationId xmlns:a16="http://schemas.microsoft.com/office/drawing/2014/main" id="{66360AB9-103C-47C2-8F71-DF2D542F53F4}"/>
              </a:ext>
            </a:extLst>
          </p:cNvPr>
          <p:cNvSpPr>
            <a:spLocks noGrp="1"/>
          </p:cNvSpPr>
          <p:nvPr>
            <p:ph type="dt" sz="half" idx="10"/>
          </p:nvPr>
        </p:nvSpPr>
        <p:spPr/>
        <p:txBody>
          <a:bodyPr/>
          <a:lstStyle/>
          <a:p>
            <a:fld id="{29FCFD8F-1A85-4D3C-A854-DEF7DDA74D29}" type="datetime1">
              <a:rPr lang="en-US" smtClean="0"/>
              <a:t>6/9/2023</a:t>
            </a:fld>
            <a:endParaRPr lang="en-US" dirty="0"/>
          </a:p>
        </p:txBody>
      </p:sp>
      <p:sp>
        <p:nvSpPr>
          <p:cNvPr id="3" name="Footer Placeholder 2">
            <a:extLst>
              <a:ext uri="{FF2B5EF4-FFF2-40B4-BE49-F238E27FC236}">
                <a16:creationId xmlns:a16="http://schemas.microsoft.com/office/drawing/2014/main" id="{5AB394BE-3A50-468D-8D08-E70D55EAFBDB}"/>
              </a:ext>
            </a:extLst>
          </p:cNvPr>
          <p:cNvSpPr>
            <a:spLocks noGrp="1"/>
          </p:cNvSpPr>
          <p:nvPr>
            <p:ph type="ftr" sz="quarter" idx="11"/>
          </p:nvPr>
        </p:nvSpPr>
        <p:spPr/>
        <p:txBody>
          <a:bodyPr/>
          <a:lstStyle/>
          <a:p>
            <a:r>
              <a:rPr lang="en-US"/>
              <a:t>CSE291 - Introduction to Software Engineering</a:t>
            </a:r>
            <a:endParaRPr lang="en-US" dirty="0"/>
          </a:p>
        </p:txBody>
      </p:sp>
    </p:spTree>
    <p:extLst>
      <p:ext uri="{BB962C8B-B14F-4D97-AF65-F5344CB8AC3E}">
        <p14:creationId xmlns:p14="http://schemas.microsoft.com/office/powerpoint/2010/main" val="2409262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3657"/>
            <a:ext cx="8229600" cy="1066800"/>
          </a:xfrm>
        </p:spPr>
        <p:txBody>
          <a:bodyPr>
            <a:normAutofit/>
          </a:bodyPr>
          <a:lstStyle/>
          <a:p>
            <a:pPr algn="ctr"/>
            <a:r>
              <a:rPr lang="en-US" dirty="0"/>
              <a:t>Example</a:t>
            </a:r>
          </a:p>
        </p:txBody>
      </p:sp>
      <p:pic>
        <p:nvPicPr>
          <p:cNvPr id="91138" name="Picture 2"/>
          <p:cNvPicPr>
            <a:picLocks noGrp="1" noChangeAspect="1" noChangeArrowheads="1"/>
          </p:cNvPicPr>
          <p:nvPr>
            <p:ph idx="1"/>
          </p:nvPr>
        </p:nvPicPr>
        <p:blipFill>
          <a:blip r:embed="rId2" cstate="print"/>
          <a:srcRect l="35139" t="37849" r="14335" b="18098"/>
          <a:stretch>
            <a:fillRect/>
          </a:stretch>
        </p:blipFill>
        <p:spPr bwMode="auto">
          <a:xfrm>
            <a:off x="533400" y="1905000"/>
            <a:ext cx="8153400" cy="4572000"/>
          </a:xfrm>
          <a:prstGeom prst="rect">
            <a:avLst/>
          </a:prstGeom>
          <a:noFill/>
          <a:ln w="9525">
            <a:solidFill>
              <a:schemeClr val="tx1"/>
            </a:solidFill>
            <a:miter lim="800000"/>
            <a:headEnd/>
            <a:tailEnd/>
          </a:ln>
        </p:spPr>
      </p:pic>
      <p:sp>
        <p:nvSpPr>
          <p:cNvPr id="3" name="Date Placeholder 2">
            <a:extLst>
              <a:ext uri="{FF2B5EF4-FFF2-40B4-BE49-F238E27FC236}">
                <a16:creationId xmlns:a16="http://schemas.microsoft.com/office/drawing/2014/main" id="{FF21D262-ACF5-45C8-BFB1-09B6E788B499}"/>
              </a:ext>
            </a:extLst>
          </p:cNvPr>
          <p:cNvSpPr>
            <a:spLocks noGrp="1"/>
          </p:cNvSpPr>
          <p:nvPr>
            <p:ph type="dt" sz="half" idx="10"/>
          </p:nvPr>
        </p:nvSpPr>
        <p:spPr/>
        <p:txBody>
          <a:bodyPr/>
          <a:lstStyle/>
          <a:p>
            <a:fld id="{914522D3-C3AB-4B9F-AF78-1AF1EA6213F1}" type="datetime1">
              <a:rPr lang="en-US" smtClean="0"/>
              <a:t>6/9/2023</a:t>
            </a:fld>
            <a:endParaRPr lang="en-US" dirty="0"/>
          </a:p>
        </p:txBody>
      </p:sp>
      <p:sp>
        <p:nvSpPr>
          <p:cNvPr id="4" name="Footer Placeholder 3">
            <a:extLst>
              <a:ext uri="{FF2B5EF4-FFF2-40B4-BE49-F238E27FC236}">
                <a16:creationId xmlns:a16="http://schemas.microsoft.com/office/drawing/2014/main" id="{72B7B176-DE93-4361-BF54-586D49809B45}"/>
              </a:ext>
            </a:extLst>
          </p:cNvPr>
          <p:cNvSpPr>
            <a:spLocks noGrp="1"/>
          </p:cNvSpPr>
          <p:nvPr>
            <p:ph type="ftr" sz="quarter" idx="11"/>
          </p:nvPr>
        </p:nvSpPr>
        <p:spPr/>
        <p:txBody>
          <a:bodyPr/>
          <a:lstStyle/>
          <a:p>
            <a:r>
              <a:rPr lang="en-US"/>
              <a:t>CSE291 - Introduction to Software Engineering</a:t>
            </a:r>
            <a:endParaRPr lang="en-US" dirty="0"/>
          </a:p>
        </p:txBody>
      </p:sp>
      <p:sp>
        <p:nvSpPr>
          <p:cNvPr id="5" name="Slide Number Placeholder 4">
            <a:extLst>
              <a:ext uri="{FF2B5EF4-FFF2-40B4-BE49-F238E27FC236}">
                <a16:creationId xmlns:a16="http://schemas.microsoft.com/office/drawing/2014/main" id="{EBDAE19F-411B-46F0-97E4-AB6FE405FDFC}"/>
              </a:ext>
            </a:extLst>
          </p:cNvPr>
          <p:cNvSpPr>
            <a:spLocks noGrp="1"/>
          </p:cNvSpPr>
          <p:nvPr>
            <p:ph type="sldNum" sz="quarter" idx="12"/>
          </p:nvPr>
        </p:nvSpPr>
        <p:spPr/>
        <p:txBody>
          <a:bodyPr/>
          <a:lstStyle/>
          <a:p>
            <a:fld id="{0A68DB68-8052-4758-A647-54338E95D837}" type="slidenum">
              <a:rPr lang="en-US" smtClean="0"/>
              <a:pPr/>
              <a:t>27</a:t>
            </a:fld>
            <a:endParaRPr lang="en-US" dirty="0"/>
          </a:p>
        </p:txBody>
      </p:sp>
    </p:spTree>
    <p:extLst>
      <p:ext uri="{BB962C8B-B14F-4D97-AF65-F5344CB8AC3E}">
        <p14:creationId xmlns:p14="http://schemas.microsoft.com/office/powerpoint/2010/main" val="160330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 (DFD)</a:t>
            </a:r>
          </a:p>
        </p:txBody>
      </p:sp>
      <p:sp>
        <p:nvSpPr>
          <p:cNvPr id="3" name="Content Placeholder 2"/>
          <p:cNvSpPr>
            <a:spLocks noGrp="1"/>
          </p:cNvSpPr>
          <p:nvPr>
            <p:ph idx="1"/>
          </p:nvPr>
        </p:nvSpPr>
        <p:spPr/>
        <p:txBody>
          <a:bodyPr/>
          <a:lstStyle/>
          <a:p>
            <a:pPr algn="just"/>
            <a:endParaRPr lang="en-US" dirty="0"/>
          </a:p>
          <a:p>
            <a:pPr marL="0" indent="0" algn="just">
              <a:buNone/>
            </a:pPr>
            <a:r>
              <a:rPr lang="en-US" dirty="0"/>
              <a:t>The distinguishing features of  DFDs are as follows:</a:t>
            </a:r>
          </a:p>
          <a:p>
            <a:pPr algn="just"/>
            <a:endParaRPr lang="en-US" dirty="0"/>
          </a:p>
          <a:p>
            <a:pPr marL="457200" lvl="0" indent="-457200" algn="just">
              <a:buFont typeface="+mj-lt"/>
              <a:buAutoNum type="arabicPeriod"/>
            </a:pPr>
            <a:r>
              <a:rPr lang="en-US" dirty="0"/>
              <a:t>Data flow diagrams capture the flow of data in a system.</a:t>
            </a:r>
          </a:p>
          <a:p>
            <a:pPr marL="457200" lvl="0" indent="-457200" algn="just">
              <a:buFont typeface="+mj-lt"/>
              <a:buAutoNum type="arabicPeriod"/>
            </a:pPr>
            <a:endParaRPr lang="en-US" dirty="0"/>
          </a:p>
          <a:p>
            <a:pPr marL="457200" lvl="0" indent="-457200" algn="just">
              <a:buFont typeface="+mj-lt"/>
              <a:buAutoNum type="arabicPeriod"/>
            </a:pPr>
            <a:r>
              <a:rPr lang="en-US" dirty="0"/>
              <a:t>It describes data origination, transformations and consumption in a system.</a:t>
            </a:r>
          </a:p>
          <a:p>
            <a:pPr algn="just"/>
            <a:endParaRPr lang="en-US" dirty="0"/>
          </a:p>
        </p:txBody>
      </p:sp>
      <p:sp>
        <p:nvSpPr>
          <p:cNvPr id="4" name="Date Placeholder 3"/>
          <p:cNvSpPr>
            <a:spLocks noGrp="1"/>
          </p:cNvSpPr>
          <p:nvPr>
            <p:ph type="dt" sz="half" idx="10"/>
          </p:nvPr>
        </p:nvSpPr>
        <p:spPr/>
        <p:txBody>
          <a:bodyPr/>
          <a:lstStyle/>
          <a:p>
            <a:fld id="{EC4FA918-28E6-4076-AF4D-3804C0546FB7}"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3</a:t>
            </a:fld>
            <a:endParaRPr lang="en-US" dirty="0"/>
          </a:p>
        </p:txBody>
      </p:sp>
    </p:spTree>
    <p:extLst>
      <p:ext uri="{BB962C8B-B14F-4D97-AF65-F5344CB8AC3E}">
        <p14:creationId xmlns:p14="http://schemas.microsoft.com/office/powerpoint/2010/main" val="1632604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DFD Notation</a:t>
            </a:r>
          </a:p>
        </p:txBody>
      </p:sp>
      <p:sp>
        <p:nvSpPr>
          <p:cNvPr id="4" name="Date Placeholder 3"/>
          <p:cNvSpPr>
            <a:spLocks noGrp="1"/>
          </p:cNvSpPr>
          <p:nvPr>
            <p:ph type="dt" sz="half" idx="10"/>
          </p:nvPr>
        </p:nvSpPr>
        <p:spPr/>
        <p:txBody>
          <a:bodyPr/>
          <a:lstStyle/>
          <a:p>
            <a:fld id="{9D9589F2-CC78-419C-90A4-83622EECE7EC}"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4</a:t>
            </a:fld>
            <a:endParaRPr lang="en-US" dirty="0"/>
          </a:p>
        </p:txBody>
      </p:sp>
      <p:pic>
        <p:nvPicPr>
          <p:cNvPr id="7" name="Content Placeholder 6" descr="FIG07_02"/>
          <p:cNvPicPr>
            <a:picLocks noGrp="1" noChangeAspect="1" noChangeArrowheads="1"/>
          </p:cNvPicPr>
          <p:nvPr>
            <p:ph idx="1"/>
          </p:nvPr>
        </p:nvPicPr>
        <p:blipFill>
          <a:blip r:embed="rId2" cstate="print"/>
          <a:srcRect l="43774" t="8762" r="2817" b="14362"/>
          <a:stretch>
            <a:fillRect/>
          </a:stretch>
        </p:blipFill>
        <p:spPr bwMode="auto">
          <a:xfrm>
            <a:off x="1219200" y="1944382"/>
            <a:ext cx="7162800" cy="4188435"/>
          </a:xfrm>
          <a:prstGeom prst="rect">
            <a:avLst/>
          </a:prstGeom>
          <a:noFill/>
          <a:ln w="9525">
            <a:noFill/>
            <a:miter lim="800000"/>
            <a:headEnd/>
            <a:tailEnd/>
          </a:ln>
        </p:spPr>
      </p:pic>
    </p:spTree>
    <p:extLst>
      <p:ext uri="{BB962C8B-B14F-4D97-AF65-F5344CB8AC3E}">
        <p14:creationId xmlns:p14="http://schemas.microsoft.com/office/powerpoint/2010/main" val="3428168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Components</a:t>
            </a:r>
          </a:p>
        </p:txBody>
      </p:sp>
      <p:sp>
        <p:nvSpPr>
          <p:cNvPr id="3" name="Content Placeholder 2"/>
          <p:cNvSpPr>
            <a:spLocks noGrp="1"/>
          </p:cNvSpPr>
          <p:nvPr>
            <p:ph idx="1"/>
          </p:nvPr>
        </p:nvSpPr>
        <p:spPr/>
        <p:txBody>
          <a:bodyPr>
            <a:normAutofit fontScale="92500"/>
          </a:bodyPr>
          <a:lstStyle/>
          <a:p>
            <a:pPr marL="0" indent="0" algn="just">
              <a:lnSpc>
                <a:spcPct val="150000"/>
              </a:lnSpc>
              <a:buClr>
                <a:schemeClr val="tx1">
                  <a:lumMod val="65000"/>
                  <a:lumOff val="35000"/>
                </a:schemeClr>
              </a:buClr>
              <a:buSzPct val="70000"/>
              <a:buNone/>
              <a:defRPr/>
            </a:pPr>
            <a:r>
              <a:rPr lang="en-GB" dirty="0"/>
              <a:t>DFDs consist of four basic components that illustrate how data flows in a system: entity, process, data store, and data flow.</a:t>
            </a:r>
            <a:endParaRPr lang="en-US" altLang="en-US" b="1" dirty="0">
              <a:solidFill>
                <a:schemeClr val="tx2"/>
              </a:solidFill>
            </a:endParaRPr>
          </a:p>
          <a:p>
            <a:pPr marL="0" indent="0" algn="just">
              <a:lnSpc>
                <a:spcPct val="150000"/>
              </a:lnSpc>
              <a:buClr>
                <a:schemeClr val="tx1">
                  <a:lumMod val="65000"/>
                  <a:lumOff val="35000"/>
                </a:schemeClr>
              </a:buClr>
              <a:buSzPct val="70000"/>
              <a:buNone/>
              <a:defRPr/>
            </a:pPr>
            <a:r>
              <a:rPr lang="en-US" altLang="en-US" b="1" dirty="0">
                <a:solidFill>
                  <a:schemeClr val="tx2"/>
                </a:solidFill>
              </a:rPr>
              <a:t>Process: </a:t>
            </a:r>
            <a:r>
              <a:rPr lang="en-US" altLang="en-US" dirty="0"/>
              <a:t>work</a:t>
            </a:r>
            <a:r>
              <a:rPr lang="en-US" altLang="en-US" dirty="0">
                <a:solidFill>
                  <a:schemeClr val="tx1">
                    <a:lumMod val="85000"/>
                    <a:lumOff val="15000"/>
                  </a:schemeClr>
                </a:solidFill>
              </a:rPr>
              <a:t> or actions performed on data (inside the system).</a:t>
            </a:r>
          </a:p>
          <a:p>
            <a:pPr marL="0" indent="0" algn="just">
              <a:lnSpc>
                <a:spcPct val="150000"/>
              </a:lnSpc>
              <a:buClr>
                <a:schemeClr val="tx1">
                  <a:lumMod val="65000"/>
                  <a:lumOff val="35000"/>
                </a:schemeClr>
              </a:buClr>
              <a:buSzPct val="70000"/>
              <a:buNone/>
              <a:defRPr/>
            </a:pPr>
            <a:r>
              <a:rPr lang="en-US" altLang="en-US" b="1" dirty="0">
                <a:solidFill>
                  <a:schemeClr val="tx2"/>
                </a:solidFill>
              </a:rPr>
              <a:t>Data Store:  </a:t>
            </a:r>
            <a:r>
              <a:rPr lang="en-US" altLang="en-US" dirty="0">
                <a:solidFill>
                  <a:schemeClr val="tx1">
                    <a:lumMod val="85000"/>
                    <a:lumOff val="15000"/>
                  </a:schemeClr>
                </a:solidFill>
              </a:rPr>
              <a:t>Data at rest (inside the system).</a:t>
            </a:r>
          </a:p>
          <a:p>
            <a:pPr marL="0" indent="0" algn="just">
              <a:lnSpc>
                <a:spcPct val="150000"/>
              </a:lnSpc>
              <a:buClr>
                <a:schemeClr val="tx1">
                  <a:lumMod val="65000"/>
                  <a:lumOff val="35000"/>
                </a:schemeClr>
              </a:buClr>
              <a:buSzPct val="70000"/>
              <a:buNone/>
              <a:defRPr/>
            </a:pPr>
            <a:r>
              <a:rPr lang="en-US" altLang="en-US" b="1" dirty="0">
                <a:solidFill>
                  <a:schemeClr val="tx2"/>
                </a:solidFill>
              </a:rPr>
              <a:t>Source/ Sink: </a:t>
            </a:r>
            <a:r>
              <a:rPr lang="en-US" altLang="en-US" dirty="0">
                <a:solidFill>
                  <a:schemeClr val="tx1">
                    <a:lumMod val="85000"/>
                    <a:lumOff val="15000"/>
                  </a:schemeClr>
                </a:solidFill>
              </a:rPr>
              <a:t>External entity that is origin or destination of data (outside the system).</a:t>
            </a:r>
          </a:p>
          <a:p>
            <a:pPr marL="0" indent="0" algn="just">
              <a:lnSpc>
                <a:spcPct val="150000"/>
              </a:lnSpc>
              <a:buClr>
                <a:schemeClr val="tx1">
                  <a:lumMod val="65000"/>
                  <a:lumOff val="35000"/>
                </a:schemeClr>
              </a:buClr>
              <a:buSzPct val="70000"/>
              <a:buNone/>
              <a:defRPr/>
            </a:pPr>
            <a:r>
              <a:rPr lang="en-US" altLang="en-US" b="1" dirty="0">
                <a:solidFill>
                  <a:schemeClr val="tx2"/>
                </a:solidFill>
              </a:rPr>
              <a:t>Data flow: </a:t>
            </a:r>
            <a:r>
              <a:rPr lang="en-US" altLang="en-US" dirty="0">
                <a:solidFill>
                  <a:schemeClr val="tx1">
                    <a:lumMod val="85000"/>
                    <a:lumOff val="15000"/>
                  </a:schemeClr>
                </a:solidFill>
              </a:rPr>
              <a:t>arrows depicting movement of data.</a:t>
            </a:r>
          </a:p>
        </p:txBody>
      </p:sp>
      <p:sp>
        <p:nvSpPr>
          <p:cNvPr id="4" name="Date Placeholder 3"/>
          <p:cNvSpPr>
            <a:spLocks noGrp="1"/>
          </p:cNvSpPr>
          <p:nvPr>
            <p:ph type="dt" sz="half" idx="10"/>
          </p:nvPr>
        </p:nvSpPr>
        <p:spPr/>
        <p:txBody>
          <a:bodyPr/>
          <a:lstStyle/>
          <a:p>
            <a:fld id="{3A6AB94D-045A-45F0-BF51-7240E6115FD5}"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5</a:t>
            </a:fld>
            <a:endParaRPr lang="en-US" dirty="0"/>
          </a:p>
        </p:txBody>
      </p:sp>
    </p:spTree>
    <p:extLst>
      <p:ext uri="{BB962C8B-B14F-4D97-AF65-F5344CB8AC3E}">
        <p14:creationId xmlns:p14="http://schemas.microsoft.com/office/powerpoint/2010/main" val="218775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Components</a:t>
            </a:r>
          </a:p>
        </p:txBody>
      </p:sp>
      <p:sp>
        <p:nvSpPr>
          <p:cNvPr id="3" name="Content Placeholder 2"/>
          <p:cNvSpPr>
            <a:spLocks noGrp="1"/>
          </p:cNvSpPr>
          <p:nvPr>
            <p:ph idx="1"/>
          </p:nvPr>
        </p:nvSpPr>
        <p:spPr/>
        <p:txBody>
          <a:bodyPr>
            <a:normAutofit/>
          </a:bodyPr>
          <a:lstStyle/>
          <a:p>
            <a:pPr marL="0" indent="0" algn="just">
              <a:buNone/>
            </a:pPr>
            <a:r>
              <a:rPr lang="en-GB" b="1" dirty="0">
                <a:solidFill>
                  <a:schemeClr val="tx2"/>
                </a:solidFill>
              </a:rPr>
              <a:t>Entity</a:t>
            </a:r>
            <a:r>
              <a:rPr lang="en-GB" dirty="0">
                <a:solidFill>
                  <a:schemeClr val="tx2"/>
                </a:solidFill>
              </a:rPr>
              <a:t>:</a:t>
            </a:r>
          </a:p>
          <a:p>
            <a:pPr marL="274320" lvl="1" indent="0" algn="just">
              <a:buNone/>
            </a:pPr>
            <a:r>
              <a:rPr lang="en-GB" dirty="0"/>
              <a:t>An entity is the source or destination of data. The source in a DFD represents these entities that are outside the context of the system. Entities either provide data to the system (referred to as a source) or receive data from it (referred to as a sink).</a:t>
            </a:r>
          </a:p>
          <a:p>
            <a:pPr algn="just"/>
            <a:endParaRPr lang="en-GB" b="1" dirty="0"/>
          </a:p>
          <a:p>
            <a:pPr marL="0" indent="0" algn="just">
              <a:buNone/>
            </a:pPr>
            <a:r>
              <a:rPr lang="en-GB" b="1" dirty="0">
                <a:solidFill>
                  <a:schemeClr val="tx2"/>
                </a:solidFill>
              </a:rPr>
              <a:t>Process:</a:t>
            </a:r>
          </a:p>
          <a:p>
            <a:pPr marL="274320" lvl="1" indent="0" algn="just">
              <a:buNone/>
            </a:pPr>
            <a:r>
              <a:rPr lang="en-GB" dirty="0"/>
              <a:t>The process is the manipulation or work that transforms data. In other words, a process receives input and generates some output. Process names (simple verbs, such as “Submit Payment” or “Get Invoice”).</a:t>
            </a:r>
          </a:p>
          <a:p>
            <a:pPr marL="274320" lvl="1" indent="0" algn="just">
              <a:buNone/>
            </a:pPr>
            <a:endParaRPr lang="en-US" dirty="0"/>
          </a:p>
        </p:txBody>
      </p:sp>
      <p:sp>
        <p:nvSpPr>
          <p:cNvPr id="4" name="Date Placeholder 3"/>
          <p:cNvSpPr>
            <a:spLocks noGrp="1"/>
          </p:cNvSpPr>
          <p:nvPr>
            <p:ph type="dt" sz="half" idx="10"/>
          </p:nvPr>
        </p:nvSpPr>
        <p:spPr/>
        <p:txBody>
          <a:bodyPr/>
          <a:lstStyle/>
          <a:p>
            <a:fld id="{DB94B4B3-EFAB-401E-BD4C-418198FBC7AB}"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6</a:t>
            </a:fld>
            <a:endParaRPr lang="en-US" dirty="0"/>
          </a:p>
        </p:txBody>
      </p:sp>
    </p:spTree>
    <p:extLst>
      <p:ext uri="{BB962C8B-B14F-4D97-AF65-F5344CB8AC3E}">
        <p14:creationId xmlns:p14="http://schemas.microsoft.com/office/powerpoint/2010/main" val="1179429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Components</a:t>
            </a:r>
          </a:p>
        </p:txBody>
      </p:sp>
      <p:sp>
        <p:nvSpPr>
          <p:cNvPr id="3" name="Content Placeholder 2"/>
          <p:cNvSpPr>
            <a:spLocks noGrp="1"/>
          </p:cNvSpPr>
          <p:nvPr>
            <p:ph idx="1"/>
          </p:nvPr>
        </p:nvSpPr>
        <p:spPr/>
        <p:txBody>
          <a:bodyPr/>
          <a:lstStyle/>
          <a:p>
            <a:pPr marL="0" indent="0" algn="just">
              <a:buNone/>
            </a:pPr>
            <a:r>
              <a:rPr lang="en-GB" b="1" dirty="0">
                <a:solidFill>
                  <a:schemeClr val="tx2"/>
                </a:solidFill>
              </a:rPr>
              <a:t>Data Store:</a:t>
            </a:r>
          </a:p>
          <a:p>
            <a:pPr marL="274320" lvl="1" indent="0" algn="just">
              <a:buNone/>
            </a:pPr>
            <a:r>
              <a:rPr lang="en-GB" dirty="0"/>
              <a:t>A data store is where a process stores data for later retrieval by that same process or another one. Files and tables are considered data stores. Data store names are simple but meaningful, such as “customers,” “orders,” and “products.”</a:t>
            </a:r>
          </a:p>
          <a:p>
            <a:pPr marL="0" indent="0" algn="just">
              <a:buNone/>
            </a:pPr>
            <a:endParaRPr lang="en-GB" b="1" dirty="0">
              <a:solidFill>
                <a:schemeClr val="tx2"/>
              </a:solidFill>
            </a:endParaRPr>
          </a:p>
          <a:p>
            <a:pPr marL="0" indent="0" algn="just">
              <a:buNone/>
            </a:pPr>
            <a:r>
              <a:rPr lang="en-GB" b="1" dirty="0">
                <a:solidFill>
                  <a:schemeClr val="tx2"/>
                </a:solidFill>
              </a:rPr>
              <a:t>Data Flow: </a:t>
            </a:r>
          </a:p>
          <a:p>
            <a:pPr marL="274320" lvl="1" indent="0" algn="just">
              <a:buNone/>
            </a:pPr>
            <a:r>
              <a:rPr lang="en-GB" dirty="0"/>
              <a:t>Data flow is the movement of data between the entity, the process, and the data store. Data flow portrays the interface between the components of the DFD. </a:t>
            </a:r>
            <a:endParaRPr lang="en-US" dirty="0"/>
          </a:p>
        </p:txBody>
      </p:sp>
      <p:sp>
        <p:nvSpPr>
          <p:cNvPr id="4" name="Date Placeholder 3"/>
          <p:cNvSpPr>
            <a:spLocks noGrp="1"/>
          </p:cNvSpPr>
          <p:nvPr>
            <p:ph type="dt" sz="half" idx="10"/>
          </p:nvPr>
        </p:nvSpPr>
        <p:spPr/>
        <p:txBody>
          <a:bodyPr/>
          <a:lstStyle/>
          <a:p>
            <a:fld id="{D48515F4-2654-412E-A3B0-DBD047CBC409}"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7</a:t>
            </a:fld>
            <a:endParaRPr lang="en-US" dirty="0"/>
          </a:p>
        </p:txBody>
      </p:sp>
    </p:spTree>
    <p:extLst>
      <p:ext uri="{BB962C8B-B14F-4D97-AF65-F5344CB8AC3E}">
        <p14:creationId xmlns:p14="http://schemas.microsoft.com/office/powerpoint/2010/main" val="813743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Components</a:t>
            </a:r>
          </a:p>
        </p:txBody>
      </p:sp>
      <p:pic>
        <p:nvPicPr>
          <p:cNvPr id="7" name="Content Placeholder 6"/>
          <p:cNvPicPr>
            <a:picLocks noGrp="1" noChangeAspect="1"/>
          </p:cNvPicPr>
          <p:nvPr>
            <p:ph idx="1"/>
          </p:nvPr>
        </p:nvPicPr>
        <p:blipFill rotWithShape="1">
          <a:blip r:embed="rId2"/>
          <a:srcRect l="50926" t="33531" r="25926" b="26944"/>
          <a:stretch/>
        </p:blipFill>
        <p:spPr>
          <a:xfrm>
            <a:off x="685800" y="1709928"/>
            <a:ext cx="8001000" cy="4995671"/>
          </a:xfrm>
          <a:prstGeom prst="rect">
            <a:avLst/>
          </a:prstGeom>
        </p:spPr>
      </p:pic>
      <p:sp>
        <p:nvSpPr>
          <p:cNvPr id="4" name="Date Placeholder 3"/>
          <p:cNvSpPr>
            <a:spLocks noGrp="1"/>
          </p:cNvSpPr>
          <p:nvPr>
            <p:ph type="dt" sz="half" idx="10"/>
          </p:nvPr>
        </p:nvSpPr>
        <p:spPr/>
        <p:txBody>
          <a:bodyPr/>
          <a:lstStyle/>
          <a:p>
            <a:fld id="{DC4646DF-CE35-43CA-9AC6-14D11B97EDF5}"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8</a:t>
            </a:fld>
            <a:endParaRPr lang="en-US" dirty="0"/>
          </a:p>
        </p:txBody>
      </p:sp>
    </p:spTree>
    <p:extLst>
      <p:ext uri="{BB962C8B-B14F-4D97-AF65-F5344CB8AC3E}">
        <p14:creationId xmlns:p14="http://schemas.microsoft.com/office/powerpoint/2010/main" val="3704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DFD Diagramming Rules (Process)</a:t>
            </a:r>
          </a:p>
        </p:txBody>
      </p:sp>
      <p:sp>
        <p:nvSpPr>
          <p:cNvPr id="4" name="Date Placeholder 3"/>
          <p:cNvSpPr>
            <a:spLocks noGrp="1"/>
          </p:cNvSpPr>
          <p:nvPr>
            <p:ph type="dt" sz="half" idx="10"/>
          </p:nvPr>
        </p:nvSpPr>
        <p:spPr/>
        <p:txBody>
          <a:bodyPr/>
          <a:lstStyle/>
          <a:p>
            <a:fld id="{BC926CDE-9DFD-4259-8B58-E307DD111D2D}" type="datetime1">
              <a:rPr lang="en-US" smtClean="0"/>
              <a:t>6/9/2023</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9</a:t>
            </a:fld>
            <a:endParaRPr lang="en-US" dirty="0"/>
          </a:p>
        </p:txBody>
      </p:sp>
      <p:pic>
        <p:nvPicPr>
          <p:cNvPr id="7" name="Picture 4" descr="CAP1"/>
          <p:cNvPicPr>
            <a:picLocks noGrp="1" noChangeAspect="1" noChangeArrowheads="1"/>
          </p:cNvPicPr>
          <p:nvPr>
            <p:ph idx="1"/>
          </p:nvPr>
        </p:nvPicPr>
        <p:blipFill>
          <a:blip r:embed="rId3" cstate="print"/>
          <a:srcRect/>
          <a:stretch>
            <a:fillRect/>
          </a:stretch>
        </p:blipFill>
        <p:spPr bwMode="auto">
          <a:xfrm>
            <a:off x="914400" y="1981200"/>
            <a:ext cx="7543799" cy="4419600"/>
          </a:xfrm>
          <a:prstGeom prst="rect">
            <a:avLst/>
          </a:prstGeom>
          <a:noFill/>
          <a:ln w="9525">
            <a:noFill/>
            <a:miter lim="800000"/>
            <a:headEnd/>
            <a:tailEnd/>
          </a:ln>
        </p:spPr>
      </p:pic>
      <p:sp>
        <p:nvSpPr>
          <p:cNvPr id="8" name="Rectangle 7"/>
          <p:cNvSpPr/>
          <p:nvPr/>
        </p:nvSpPr>
        <p:spPr>
          <a:xfrm>
            <a:off x="1676400" y="3719513"/>
            <a:ext cx="6172199" cy="1107996"/>
          </a:xfrm>
          <a:prstGeom prst="rect">
            <a:avLst/>
          </a:prstGeom>
        </p:spPr>
        <p:txBody>
          <a:bodyPr wrap="square">
            <a:spAutoFit/>
          </a:bodyPr>
          <a:lstStyle/>
          <a:p>
            <a:pPr algn="ctr">
              <a:spcBef>
                <a:spcPct val="20000"/>
              </a:spcBef>
              <a:buClr>
                <a:schemeClr val="hlink"/>
              </a:buClr>
              <a:buSzPct val="110000"/>
              <a:buFont typeface="Wingdings" pitchFamily="2" charset="2"/>
              <a:buNone/>
              <a:defRPr/>
            </a:pPr>
            <a:r>
              <a:rPr lang="en-US" sz="2200" dirty="0">
                <a:latin typeface="+mn-lt"/>
                <a:cs typeface="Arial" charset="0"/>
              </a:rPr>
              <a:t>No process can have only outputs or only inputs. Processes must have both outputs and inputs.</a:t>
            </a:r>
          </a:p>
        </p:txBody>
      </p:sp>
      <p:sp>
        <p:nvSpPr>
          <p:cNvPr id="9" name="Text Box 6"/>
          <p:cNvSpPr txBox="1">
            <a:spLocks noChangeArrowheads="1"/>
          </p:cNvSpPr>
          <p:nvPr/>
        </p:nvSpPr>
        <p:spPr bwMode="auto">
          <a:xfrm>
            <a:off x="2057400" y="5943600"/>
            <a:ext cx="5410200" cy="430887"/>
          </a:xfrm>
          <a:prstGeom prst="rect">
            <a:avLst/>
          </a:prstGeom>
          <a:noFill/>
          <a:ln>
            <a:noFill/>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algn="ctr" eaLnBrk="1" hangingPunct="1">
              <a:spcBef>
                <a:spcPct val="20000"/>
              </a:spcBef>
              <a:buClr>
                <a:schemeClr val="hlink"/>
              </a:buClr>
              <a:buSzPct val="110000"/>
              <a:buFont typeface="Wingdings" pitchFamily="2" charset="2"/>
              <a:buNone/>
              <a:defRPr/>
            </a:pPr>
            <a:r>
              <a:rPr lang="en-US" sz="2200" dirty="0">
                <a:latin typeface="+mn-lt"/>
                <a:cs typeface="Arial" charset="0"/>
              </a:rPr>
              <a:t>Process labels should be verb phrases.</a:t>
            </a:r>
          </a:p>
        </p:txBody>
      </p:sp>
    </p:spTree>
    <p:extLst>
      <p:ext uri="{BB962C8B-B14F-4D97-AF65-F5344CB8AC3E}">
        <p14:creationId xmlns:p14="http://schemas.microsoft.com/office/powerpoint/2010/main" val="38053912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6654</TotalTime>
  <Words>1485</Words>
  <Application>Microsoft Office PowerPoint</Application>
  <PresentationFormat>On-screen Show (4:3)</PresentationFormat>
  <Paragraphs>209</Paragraphs>
  <Slides>27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Clarity</vt:lpstr>
      <vt:lpstr>CSE291 - Introduction To Software Engineering  (FALL 2022)</vt:lpstr>
      <vt:lpstr>Behavioural Models</vt:lpstr>
      <vt:lpstr>Data Flow Diagram (DFD)</vt:lpstr>
      <vt:lpstr>The DFD Notation</vt:lpstr>
      <vt:lpstr>DFD Components</vt:lpstr>
      <vt:lpstr>DFD Components</vt:lpstr>
      <vt:lpstr>DFD Components</vt:lpstr>
      <vt:lpstr>DFD Components</vt:lpstr>
      <vt:lpstr>DFD Diagramming Rules (Process)</vt:lpstr>
      <vt:lpstr>DFD Diagramming Rules (Data Stores)</vt:lpstr>
      <vt:lpstr>DFD Diagramming Rules (Source/Sink)</vt:lpstr>
      <vt:lpstr>DFD Diagramming Rules (Dataflow)</vt:lpstr>
      <vt:lpstr>DFD Diagramming Rules (Dataflow)</vt:lpstr>
      <vt:lpstr>DFD Diagramming Rules (Dataflow)</vt:lpstr>
      <vt:lpstr>DFD Levels</vt:lpstr>
      <vt:lpstr>Context Diagram of Burger’s food ordering system</vt:lpstr>
      <vt:lpstr>Level-1 DFD</vt:lpstr>
      <vt:lpstr>Level-2 DFD</vt:lpstr>
      <vt:lpstr>Level-n DFD</vt:lpstr>
      <vt:lpstr>Case Study</vt:lpstr>
      <vt:lpstr>PowerPoint Presentation</vt:lpstr>
      <vt:lpstr>Exercise 2</vt:lpstr>
      <vt:lpstr>Exercise</vt:lpstr>
      <vt:lpstr>State machine models</vt:lpstr>
      <vt:lpstr>State machine models</vt:lpstr>
      <vt:lpstr>Elements of State chart</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“Agility”?</dc:title>
  <dc:creator>user</dc:creator>
  <cp:lastModifiedBy>FA21-BSE-133 (AOUN HAIDER)</cp:lastModifiedBy>
  <cp:revision>446</cp:revision>
  <cp:lastPrinted>2018-11-22T03:35:54Z</cp:lastPrinted>
  <dcterms:created xsi:type="dcterms:W3CDTF">2014-09-24T14:35:43Z</dcterms:created>
  <dcterms:modified xsi:type="dcterms:W3CDTF">2023-06-09T04:13:29Z</dcterms:modified>
</cp:coreProperties>
</file>