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1" r:id="rId1"/>
  </p:sldMasterIdLst>
  <p:notesMasterIdLst>
    <p:notesMasterId r:id="rId21"/>
  </p:notesMasterIdLst>
  <p:handoutMasterIdLst>
    <p:handoutMasterId r:id="rId22"/>
  </p:handoutMasterIdLst>
  <p:sldIdLst>
    <p:sldId id="257" r:id="rId2"/>
    <p:sldId id="293" r:id="rId3"/>
    <p:sldId id="294" r:id="rId4"/>
    <p:sldId id="264" r:id="rId5"/>
    <p:sldId id="265" r:id="rId6"/>
    <p:sldId id="266" r:id="rId7"/>
    <p:sldId id="267" r:id="rId8"/>
    <p:sldId id="268" r:id="rId9"/>
    <p:sldId id="269" r:id="rId10"/>
    <p:sldId id="299" r:id="rId11"/>
    <p:sldId id="295" r:id="rId12"/>
    <p:sldId id="296" r:id="rId13"/>
    <p:sldId id="297" r:id="rId14"/>
    <p:sldId id="270" r:id="rId15"/>
    <p:sldId id="271" r:id="rId16"/>
    <p:sldId id="272" r:id="rId17"/>
    <p:sldId id="274" r:id="rId18"/>
    <p:sldId id="298" r:id="rId19"/>
    <p:sldId id="307" r:id="rId20"/>
  </p:sldIdLst>
  <p:sldSz cx="9144000" cy="6858000" type="screen4x3"/>
  <p:notesSz cx="7315200" cy="9601200"/>
  <p:defaultTextStyle>
    <a:defPPr>
      <a:defRPr lang="en-GB"/>
    </a:defPPr>
    <a:lvl1pPr algn="l" rtl="0" eaLnBrk="0" fontAlgn="base" hangingPunct="0">
      <a:spcBef>
        <a:spcPct val="0"/>
      </a:spcBef>
      <a:spcAft>
        <a:spcPct val="0"/>
      </a:spcAft>
      <a:defRPr sz="2400" kern="1200">
        <a:solidFill>
          <a:srgbClr val="000099"/>
        </a:solidFill>
        <a:latin typeface="Times New Roman" charset="0"/>
        <a:ea typeface="+mn-ea"/>
        <a:cs typeface="+mn-cs"/>
      </a:defRPr>
    </a:lvl1pPr>
    <a:lvl2pPr marL="457200" algn="l" rtl="0" eaLnBrk="0" fontAlgn="base" hangingPunct="0">
      <a:spcBef>
        <a:spcPct val="0"/>
      </a:spcBef>
      <a:spcAft>
        <a:spcPct val="0"/>
      </a:spcAft>
      <a:defRPr sz="2400" kern="1200">
        <a:solidFill>
          <a:srgbClr val="000099"/>
        </a:solidFill>
        <a:latin typeface="Times New Roman" charset="0"/>
        <a:ea typeface="+mn-ea"/>
        <a:cs typeface="+mn-cs"/>
      </a:defRPr>
    </a:lvl2pPr>
    <a:lvl3pPr marL="914400" algn="l" rtl="0" eaLnBrk="0" fontAlgn="base" hangingPunct="0">
      <a:spcBef>
        <a:spcPct val="0"/>
      </a:spcBef>
      <a:spcAft>
        <a:spcPct val="0"/>
      </a:spcAft>
      <a:defRPr sz="2400" kern="1200">
        <a:solidFill>
          <a:srgbClr val="000099"/>
        </a:solidFill>
        <a:latin typeface="Times New Roman" charset="0"/>
        <a:ea typeface="+mn-ea"/>
        <a:cs typeface="+mn-cs"/>
      </a:defRPr>
    </a:lvl3pPr>
    <a:lvl4pPr marL="1371600" algn="l" rtl="0" eaLnBrk="0" fontAlgn="base" hangingPunct="0">
      <a:spcBef>
        <a:spcPct val="0"/>
      </a:spcBef>
      <a:spcAft>
        <a:spcPct val="0"/>
      </a:spcAft>
      <a:defRPr sz="2400" kern="1200">
        <a:solidFill>
          <a:srgbClr val="000099"/>
        </a:solidFill>
        <a:latin typeface="Times New Roman" charset="0"/>
        <a:ea typeface="+mn-ea"/>
        <a:cs typeface="+mn-cs"/>
      </a:defRPr>
    </a:lvl4pPr>
    <a:lvl5pPr marL="1828800" algn="l" rtl="0" eaLnBrk="0" fontAlgn="base" hangingPunct="0">
      <a:spcBef>
        <a:spcPct val="0"/>
      </a:spcBef>
      <a:spcAft>
        <a:spcPct val="0"/>
      </a:spcAft>
      <a:defRPr sz="2400" kern="1200">
        <a:solidFill>
          <a:srgbClr val="000099"/>
        </a:solidFill>
        <a:latin typeface="Times New Roman" charset="0"/>
        <a:ea typeface="+mn-ea"/>
        <a:cs typeface="+mn-cs"/>
      </a:defRPr>
    </a:lvl5pPr>
    <a:lvl6pPr marL="2286000" algn="l" defTabSz="914400" rtl="0" eaLnBrk="1" latinLnBrk="0" hangingPunct="1">
      <a:defRPr sz="2400" kern="1200">
        <a:solidFill>
          <a:srgbClr val="000099"/>
        </a:solidFill>
        <a:latin typeface="Times New Roman" charset="0"/>
        <a:ea typeface="+mn-ea"/>
        <a:cs typeface="+mn-cs"/>
      </a:defRPr>
    </a:lvl6pPr>
    <a:lvl7pPr marL="2743200" algn="l" defTabSz="914400" rtl="0" eaLnBrk="1" latinLnBrk="0" hangingPunct="1">
      <a:defRPr sz="2400" kern="1200">
        <a:solidFill>
          <a:srgbClr val="000099"/>
        </a:solidFill>
        <a:latin typeface="Times New Roman" charset="0"/>
        <a:ea typeface="+mn-ea"/>
        <a:cs typeface="+mn-cs"/>
      </a:defRPr>
    </a:lvl7pPr>
    <a:lvl8pPr marL="3200400" algn="l" defTabSz="914400" rtl="0" eaLnBrk="1" latinLnBrk="0" hangingPunct="1">
      <a:defRPr sz="2400" kern="1200">
        <a:solidFill>
          <a:srgbClr val="000099"/>
        </a:solidFill>
        <a:latin typeface="Times New Roman" charset="0"/>
        <a:ea typeface="+mn-ea"/>
        <a:cs typeface="+mn-cs"/>
      </a:defRPr>
    </a:lvl8pPr>
    <a:lvl9pPr marL="3657600" algn="l" defTabSz="914400" rtl="0" eaLnBrk="1" latinLnBrk="0" hangingPunct="1">
      <a:defRPr sz="2400" kern="1200">
        <a:solidFill>
          <a:srgbClr val="000099"/>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5" d="100"/>
          <a:sy n="85" d="100"/>
        </p:scale>
        <p:origin x="96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solidFill>
                  <a:schemeClr val="tx1"/>
                </a:solidFill>
                <a:latin typeface="Times New Roman" charset="0"/>
              </a:defRPr>
            </a:lvl1pPr>
          </a:lstStyle>
          <a:p>
            <a:pPr>
              <a:defRPr/>
            </a:pPr>
            <a:endParaRPr lang="en-GB"/>
          </a:p>
        </p:txBody>
      </p:sp>
      <p:sp>
        <p:nvSpPr>
          <p:cNvPr id="563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solidFill>
                  <a:schemeClr val="tx1"/>
                </a:solidFill>
                <a:latin typeface="Times New Roman" charset="0"/>
              </a:defRPr>
            </a:lvl1pPr>
          </a:lstStyle>
          <a:p>
            <a:pPr>
              <a:defRPr/>
            </a:pPr>
            <a:endParaRPr lang="en-GB"/>
          </a:p>
        </p:txBody>
      </p:sp>
      <p:sp>
        <p:nvSpPr>
          <p:cNvPr id="563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solidFill>
                  <a:schemeClr val="tx1"/>
                </a:solidFill>
                <a:latin typeface="Times New Roman" charset="0"/>
              </a:defRPr>
            </a:lvl1pPr>
          </a:lstStyle>
          <a:p>
            <a:pPr>
              <a:defRPr/>
            </a:pPr>
            <a:endParaRPr lang="en-GB"/>
          </a:p>
        </p:txBody>
      </p:sp>
      <p:sp>
        <p:nvSpPr>
          <p:cNvPr id="563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solidFill>
                  <a:schemeClr val="tx1"/>
                </a:solidFill>
                <a:latin typeface="Times New Roman" charset="0"/>
              </a:defRPr>
            </a:lvl1pPr>
          </a:lstStyle>
          <a:p>
            <a:pPr>
              <a:defRPr/>
            </a:pPr>
            <a:fld id="{C44A32F6-7FBD-4C27-A7EF-8B6DE90184AE}" type="slidenum">
              <a:rPr lang="en-GB"/>
              <a:pPr>
                <a:defRPr/>
              </a:pPr>
              <a:t>‹#›</a:t>
            </a:fld>
            <a:endParaRPr lang="en-GB"/>
          </a:p>
        </p:txBody>
      </p:sp>
    </p:spTree>
    <p:extLst>
      <p:ext uri="{BB962C8B-B14F-4D97-AF65-F5344CB8AC3E}">
        <p14:creationId xmlns:p14="http://schemas.microsoft.com/office/powerpoint/2010/main" val="4271504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solidFill>
                  <a:schemeClr val="tx1"/>
                </a:solidFill>
                <a:latin typeface="Times New Roman" charset="0"/>
              </a:defRPr>
            </a:lvl1pPr>
          </a:lstStyle>
          <a:p>
            <a:pPr>
              <a:defRPr/>
            </a:pPr>
            <a:endParaRPr lang="en-GB"/>
          </a:p>
        </p:txBody>
      </p:sp>
      <p:sp>
        <p:nvSpPr>
          <p:cNvPr id="5222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solidFill>
                  <a:schemeClr val="tx1"/>
                </a:solidFill>
                <a:latin typeface="Times New Roman" charset="0"/>
              </a:defRPr>
            </a:lvl1pPr>
          </a:lstStyle>
          <a:p>
            <a:pPr>
              <a:defRPr/>
            </a:pPr>
            <a:endParaRPr lang="en-GB"/>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223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solidFill>
                  <a:schemeClr val="tx1"/>
                </a:solidFill>
                <a:latin typeface="Times New Roman" charset="0"/>
              </a:defRPr>
            </a:lvl1pPr>
          </a:lstStyle>
          <a:p>
            <a:pPr>
              <a:defRPr/>
            </a:pPr>
            <a:endParaRPr lang="en-GB"/>
          </a:p>
        </p:txBody>
      </p:sp>
      <p:sp>
        <p:nvSpPr>
          <p:cNvPr id="5223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solidFill>
                  <a:schemeClr val="tx1"/>
                </a:solidFill>
                <a:latin typeface="Times New Roman" charset="0"/>
              </a:defRPr>
            </a:lvl1pPr>
          </a:lstStyle>
          <a:p>
            <a:pPr>
              <a:defRPr/>
            </a:pPr>
            <a:fld id="{2A502DB6-D393-41E0-9B4B-D5205DFC6C84}" type="slidenum">
              <a:rPr lang="en-GB"/>
              <a:pPr>
                <a:defRPr/>
              </a:pPr>
              <a:t>‹#›</a:t>
            </a:fld>
            <a:endParaRPr lang="en-GB"/>
          </a:p>
        </p:txBody>
      </p:sp>
    </p:spTree>
    <p:extLst>
      <p:ext uri="{BB962C8B-B14F-4D97-AF65-F5344CB8AC3E}">
        <p14:creationId xmlns:p14="http://schemas.microsoft.com/office/powerpoint/2010/main" val="2930179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D69B68C-EB61-4E58-88D0-D966048067DE}" type="datetime1">
              <a:rPr lang="en-US" smtClean="0"/>
              <a:t>10/31/2022</a:t>
            </a:fld>
            <a:endParaRPr lang="en-US" sz="1600"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2B36FADD-9241-491B-96C4-F867F822BFB0}"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F681108-DB96-48C5-84A1-32CBE8401231}" type="datetime1">
              <a:rPr lang="en-US" smtClean="0"/>
              <a:t>10/31/2022</a:t>
            </a:fld>
            <a:endParaRPr lang="en-US"/>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03994E55-AE5A-4635-809F-AE24D5FBBF5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0869A0A-9A8B-4271-ABEE-660D9C2577F2}" type="datetime1">
              <a:rPr lang="en-US" smtClean="0"/>
              <a:t>10/31/2022</a:t>
            </a:fld>
            <a:endParaRPr lang="en-US"/>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4C817664-F0F0-45AD-9A3F-100EE175A2B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B59513F-5698-4000-9BCC-12EF82CDF44D}" type="datetime1">
              <a:rPr lang="en-US" smtClean="0"/>
              <a:t>10/31/2022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F101297D-9EF7-469E-B2A9-10FD8F57EF6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D4546BE-FF28-44BE-A8D8-20FDE0CD7E8A}" type="datetime1">
              <a:rPr lang="en-US" smtClean="0"/>
              <a:t>10/31/2022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88881C6C-7EC7-44EE-9B39-7A6DF8E556E5}"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0F9DAF66-1918-402A-AEC6-24DACA312470}" type="datetime1">
              <a:rPr lang="en-US" smtClean="0"/>
              <a:t>10/31/2022</a:t>
            </a:fld>
            <a:endParaRPr lang="en-US"/>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DD78C07B-49A2-4C49-BC08-EB24CFD5161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51D3D9B-C5FA-4EB7-A5E7-1D43F77297E0}" type="datetime1">
              <a:rPr lang="en-US" smtClean="0"/>
              <a:t>10/31/2022</a:t>
            </a:fld>
            <a:endParaRPr lang="en-US"/>
          </a:p>
        </p:txBody>
      </p:sp>
      <p:sp>
        <p:nvSpPr>
          <p:cNvPr id="8" name="Footer Placeholder 7"/>
          <p:cNvSpPr>
            <a:spLocks noGrp="1"/>
          </p:cNvSpPr>
          <p:nvPr>
            <p:ph type="ftr" sz="quarter" idx="11"/>
          </p:nvPr>
        </p:nvSpPr>
        <p:spPr/>
        <p:txBody>
          <a:bodyPr/>
          <a:lstStyle/>
          <a:p>
            <a:pPr>
              <a:defRPr/>
            </a:pPr>
            <a:r>
              <a:rPr lang="en-GB"/>
              <a:t>CSE291 - Introduction to Software Engineering </a:t>
            </a:r>
            <a:endParaRPr lang="en-US"/>
          </a:p>
        </p:txBody>
      </p:sp>
      <p:sp>
        <p:nvSpPr>
          <p:cNvPr id="9" name="Slide Number Placeholder 8"/>
          <p:cNvSpPr>
            <a:spLocks noGrp="1"/>
          </p:cNvSpPr>
          <p:nvPr>
            <p:ph type="sldNum" sz="quarter" idx="12"/>
          </p:nvPr>
        </p:nvSpPr>
        <p:spPr/>
        <p:txBody>
          <a:bodyPr/>
          <a:lstStyle/>
          <a:p>
            <a:pPr>
              <a:defRPr/>
            </a:pPr>
            <a:fld id="{7625CD6B-69D1-4478-9C1D-C2A5D30A01B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5C00B7A2-B600-41BA-824D-1B554083DCCA}" type="datetime1">
              <a:rPr lang="en-US" smtClean="0"/>
              <a:t>10/31/2022</a:t>
            </a:fld>
            <a:endParaRPr lang="en-US"/>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707E24A4-3FF9-47B7-B12A-EEEF2E62BC3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06A4842-D0F0-41AC-829A-E4AA347C0256}" type="datetime1">
              <a:rPr lang="en-US" smtClean="0"/>
              <a:t>10/31/2022</a:t>
            </a:fld>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C8F10002-176E-4759-BD43-A297EFAFD36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9DBEDA2-D056-458F-ADDF-6146C4F3BD1C}" type="datetime1">
              <a:rPr lang="en-US" smtClean="0"/>
              <a:t>10/31/2022</a:t>
            </a:fld>
            <a:endParaRPr lang="en-US"/>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3C331827-AF33-4491-8F4C-279A03B57785}"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BB23450-497A-498C-8E4E-AFA503C13E8D}" type="datetime1">
              <a:rPr lang="en-US" smtClean="0"/>
              <a:t>10/31/2022</a:t>
            </a:fld>
            <a:endParaRPr lang="en-US"/>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0111E853-0396-4F44-84B2-D99CF4E6E76B}"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0FDC8900-5D89-4041-B377-8A9D54457FAA}" type="datetime1">
              <a:rPr lang="en-US" smtClean="0"/>
              <a:t>10/31/2022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GB"/>
              <a:t>CSE291 - Introduction to Software Engineering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2032E262-0A51-4120-9221-37B94F213087}" type="slidenum">
              <a:rPr lang="en-US" smtClean="0"/>
              <a:pPr>
                <a:defRPr/>
              </a:pPr>
              <a:t>‹#›</a:t>
            </a:fld>
            <a:endParaRPr lang="en-US" sz="1600"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1"/>
          </p:nvPr>
        </p:nvSpPr>
        <p:spPr>
          <a:xfrm>
            <a:off x="2209800" y="3581400"/>
            <a:ext cx="4724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a:r>
              <a:rPr lang="en-GB" sz="2800" b="1" dirty="0">
                <a:solidFill>
                  <a:schemeClr val="tx1"/>
                </a:solidFill>
                <a:cs typeface="Times New Roman" pitchFamily="18" charset="0"/>
              </a:rPr>
              <a:t>Entity Relationship Diagram</a:t>
            </a:r>
            <a:endParaRPr lang="en-US" sz="2800" b="1" dirty="0">
              <a:solidFill>
                <a:schemeClr val="tx1"/>
              </a:solidFill>
              <a:latin typeface="+mj-lt"/>
              <a:cs typeface="Times New Roman" pitchFamily="18" charset="0"/>
            </a:endParaRPr>
          </a:p>
        </p:txBody>
      </p:sp>
      <p:sp>
        <p:nvSpPr>
          <p:cNvPr id="5" name="Title 1"/>
          <p:cNvSpPr>
            <a:spLocks noGrp="1"/>
          </p:cNvSpPr>
          <p:nvPr>
            <p:ph type="ctrTitle"/>
          </p:nvPr>
        </p:nvSpPr>
        <p:spPr>
          <a:xfrm>
            <a:off x="647700" y="908720"/>
            <a:ext cx="7848600" cy="1927225"/>
          </a:xfrm>
        </p:spPr>
        <p:txBody>
          <a:bodyPr/>
          <a:lstStyle/>
          <a:p>
            <a:pPr algn="ctr"/>
            <a:br>
              <a:rPr lang="en-US" sz="3600" cap="none" dirty="0">
                <a:solidFill>
                  <a:srgbClr val="C00000"/>
                </a:solidFill>
                <a:cs typeface="Times New Roman" pitchFamily="18" charset="0"/>
              </a:rPr>
            </a:br>
            <a:r>
              <a:rPr lang="en-US" sz="3600" dirty="0">
                <a:solidFill>
                  <a:srgbClr val="C00000"/>
                </a:solidFill>
                <a:cs typeface="Times New Roman" pitchFamily="18" charset="0"/>
              </a:rPr>
              <a:t>CSE291 – </a:t>
            </a:r>
            <a:r>
              <a:rPr lang="en-US" sz="3600" cap="none" dirty="0">
                <a:solidFill>
                  <a:srgbClr val="C00000"/>
                </a:solidFill>
                <a:cs typeface="Times New Roman" pitchFamily="18" charset="0"/>
              </a:rPr>
              <a:t>Introduction to Software Engineering</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cap="none" dirty="0">
                <a:solidFill>
                  <a:srgbClr val="C00000"/>
                </a:solidFill>
                <a:cs typeface="Times New Roman" pitchFamily="18" charset="0"/>
              </a:rPr>
              <a:t>FALL 2022</a:t>
            </a:r>
            <a:r>
              <a:rPr lang="en-US" sz="3600" dirty="0">
                <a:solidFill>
                  <a:srgbClr val="C00000"/>
                </a:solidFill>
                <a:cs typeface="Times New Roman" pitchFamily="18" charset="0"/>
              </a:rPr>
              <a:t>)</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lnSpc>
                <a:spcPct val="200000"/>
              </a:lnSpc>
              <a:buFont typeface="+mj-lt"/>
              <a:buAutoNum type="arabicPeriod"/>
            </a:pPr>
            <a:r>
              <a:rPr lang="en-US" dirty="0"/>
              <a:t>Composite Attributes</a:t>
            </a:r>
          </a:p>
          <a:p>
            <a:pPr marL="457200" indent="-457200">
              <a:lnSpc>
                <a:spcPct val="200000"/>
              </a:lnSpc>
              <a:buFont typeface="+mj-lt"/>
              <a:buAutoNum type="arabicPeriod"/>
            </a:pPr>
            <a:r>
              <a:rPr lang="en-US" dirty="0"/>
              <a:t>Multivalued Attributes</a:t>
            </a:r>
          </a:p>
          <a:p>
            <a:pPr marL="457200" indent="-457200">
              <a:lnSpc>
                <a:spcPct val="200000"/>
              </a:lnSpc>
              <a:buFont typeface="+mj-lt"/>
              <a:buAutoNum type="arabicPeriod"/>
            </a:pPr>
            <a:r>
              <a:rPr lang="en-US" dirty="0"/>
              <a:t> Derived Attributes</a:t>
            </a:r>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7" name="Title 1"/>
          <p:cNvSpPr txBox="1">
            <a:spLocks/>
          </p:cNvSpPr>
          <p:nvPr/>
        </p:nvSpPr>
        <p:spPr>
          <a:xfrm>
            <a:off x="457200" y="332656"/>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pPr>
            <a:r>
              <a:rPr lang="en-GB" altLang="en-US"/>
              <a:t>Types of Attributes</a:t>
            </a:r>
            <a:endParaRPr lang="en-US" altLang="en-US" dirty="0"/>
          </a:p>
        </p:txBody>
      </p:sp>
    </p:spTree>
    <p:extLst>
      <p:ext uri="{BB962C8B-B14F-4D97-AF65-F5344CB8AC3E}">
        <p14:creationId xmlns:p14="http://schemas.microsoft.com/office/powerpoint/2010/main" val="136674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5"/>
          <p:cNvSpPr>
            <a:spLocks noGrp="1"/>
          </p:cNvSpPr>
          <p:nvPr>
            <p:ph type="title"/>
          </p:nvPr>
        </p:nvSpPr>
        <p:spPr>
          <a:xfrm>
            <a:off x="457200" y="350168"/>
            <a:ext cx="8229600" cy="990600"/>
          </a:xfrm>
        </p:spPr>
        <p:txBody>
          <a:bodyPr/>
          <a:lstStyle/>
          <a:p>
            <a:r>
              <a:rPr lang="en-GB" altLang="en-US" dirty="0"/>
              <a:t> Types of Attributes</a:t>
            </a:r>
            <a:endParaRPr lang="en-US" altLang="en-US" dirty="0"/>
          </a:p>
        </p:txBody>
      </p:sp>
      <p:sp>
        <p:nvSpPr>
          <p:cNvPr id="25603" name="Content Placeholder 6"/>
          <p:cNvSpPr>
            <a:spLocks noGrp="1"/>
          </p:cNvSpPr>
          <p:nvPr>
            <p:ph sz="quarter" idx="1"/>
          </p:nvPr>
        </p:nvSpPr>
        <p:spPr>
          <a:xfrm>
            <a:off x="457200" y="1219200"/>
            <a:ext cx="8229600" cy="1704975"/>
          </a:xfrm>
        </p:spPr>
        <p:txBody>
          <a:bodyPr>
            <a:normAutofit/>
          </a:bodyPr>
          <a:lstStyle/>
          <a:p>
            <a:pPr algn="just"/>
            <a:r>
              <a:rPr lang="en-GB" altLang="en-US" dirty="0"/>
              <a:t> </a:t>
            </a:r>
            <a:r>
              <a:rPr lang="en-GB" altLang="en-US" b="1" dirty="0"/>
              <a:t>Composite attributes</a:t>
            </a:r>
            <a:endParaRPr lang="en-GB" altLang="en-US" dirty="0"/>
          </a:p>
          <a:p>
            <a:pPr marL="274320" lvl="1" indent="0" algn="just">
              <a:buNone/>
            </a:pPr>
            <a:r>
              <a:rPr lang="en-GB" altLang="en-US" sz="2400" dirty="0"/>
              <a:t>Attributes can also have their own specific attributes. For example, the attribute “customer address” can have the attributes “number, street, city, and state”.</a:t>
            </a:r>
            <a:r>
              <a:rPr lang="en-GB" altLang="en-US" dirty="0"/>
              <a:t> </a:t>
            </a:r>
            <a:endParaRPr lang="en-US" altLang="en-US" b="1" dirty="0"/>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400">
                <a:solidFill>
                  <a:schemeClr val="bg1"/>
                </a:solidFill>
              </a:rPr>
              <a:t>CSE291 - Introduction to Software Engineering </a:t>
            </a:r>
            <a:endParaRPr lang="en-US" altLang="en-US" sz="1400" dirty="0">
              <a:solidFill>
                <a:schemeClr val="bg1"/>
              </a:solidFill>
            </a:endParaRPr>
          </a:p>
        </p:txBody>
      </p:sp>
      <p:pic>
        <p:nvPicPr>
          <p:cNvPr id="25605" name="Picture 8"/>
          <p:cNvPicPr>
            <a:picLocks noChangeAspect="1" noChangeArrowheads="1"/>
          </p:cNvPicPr>
          <p:nvPr/>
        </p:nvPicPr>
        <p:blipFill>
          <a:blip r:embed="rId2">
            <a:extLst>
              <a:ext uri="{28A0092B-C50C-407E-A947-70E740481C1C}">
                <a14:useLocalDpi xmlns:a14="http://schemas.microsoft.com/office/drawing/2010/main" val="0"/>
              </a:ext>
            </a:extLst>
          </a:blip>
          <a:srcRect l="26923" t="23755" r="39745" b="40993"/>
          <a:stretch>
            <a:fillRect/>
          </a:stretch>
        </p:blipFill>
        <p:spPr bwMode="auto">
          <a:xfrm>
            <a:off x="1835150" y="3284538"/>
            <a:ext cx="5689600"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37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332656"/>
            <a:ext cx="8229600" cy="990600"/>
          </a:xfrm>
        </p:spPr>
        <p:txBody>
          <a:bodyPr/>
          <a:lstStyle/>
          <a:p>
            <a:r>
              <a:rPr lang="en-GB" altLang="en-US" dirty="0"/>
              <a:t>Types of Attributes</a:t>
            </a:r>
            <a:endParaRPr lang="en-US" altLang="en-US" dirty="0"/>
          </a:p>
        </p:txBody>
      </p:sp>
      <p:sp>
        <p:nvSpPr>
          <p:cNvPr id="26627" name="Content Placeholder 2"/>
          <p:cNvSpPr>
            <a:spLocks noGrp="1"/>
          </p:cNvSpPr>
          <p:nvPr>
            <p:ph sz="quarter" idx="1"/>
          </p:nvPr>
        </p:nvSpPr>
        <p:spPr>
          <a:xfrm>
            <a:off x="323850" y="1162050"/>
            <a:ext cx="8229600" cy="4938713"/>
          </a:xfrm>
        </p:spPr>
        <p:txBody>
          <a:bodyPr/>
          <a:lstStyle/>
          <a:p>
            <a:pPr algn="just"/>
            <a:r>
              <a:rPr lang="en-GB" altLang="en-US" b="1" dirty="0"/>
              <a:t>Multivalued Attribute </a:t>
            </a:r>
          </a:p>
          <a:p>
            <a:pPr marL="274638" lvl="1" indent="0" algn="just">
              <a:buFont typeface="Wingdings 3" panose="05040102010807070707" pitchFamily="18" charset="2"/>
              <a:buNone/>
            </a:pPr>
            <a:r>
              <a:rPr lang="en-GB" altLang="en-US" sz="2400" dirty="0">
                <a:solidFill>
                  <a:schemeClr val="tx1"/>
                </a:solidFill>
              </a:rPr>
              <a:t>If an attribute can have more than one value it is called an multivalued attribute. </a:t>
            </a:r>
          </a:p>
          <a:p>
            <a:pPr marL="274638" lvl="1" indent="0" algn="just">
              <a:buFont typeface="Wingdings 3" panose="05040102010807070707" pitchFamily="18" charset="2"/>
              <a:buNone/>
            </a:pPr>
            <a:r>
              <a:rPr lang="en-GB" altLang="en-US" sz="2400" dirty="0">
                <a:solidFill>
                  <a:schemeClr val="tx1"/>
                </a:solidFill>
              </a:rPr>
              <a:t>For  example a teacher entity can have multiple subject values.</a:t>
            </a:r>
          </a:p>
          <a:p>
            <a:pPr marL="274638" lvl="1" indent="0" algn="just">
              <a:buFont typeface="Wingdings 3" panose="05040102010807070707" pitchFamily="18" charset="2"/>
              <a:buNone/>
            </a:pPr>
            <a:endParaRPr lang="en-US" altLang="en-US" dirty="0">
              <a:solidFill>
                <a:schemeClr val="tx1"/>
              </a:solidFill>
            </a:endParaRPr>
          </a:p>
        </p:txBody>
      </p:sp>
      <p:sp>
        <p:nvSpPr>
          <p:cNvPr id="266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400">
                <a:solidFill>
                  <a:schemeClr val="bg1"/>
                </a:solidFill>
              </a:rPr>
              <a:t>CSE291 - Introduction to Software Engineering </a:t>
            </a:r>
            <a:endParaRPr lang="en-US" altLang="en-US" sz="1400" dirty="0">
              <a:solidFill>
                <a:schemeClr val="bg1"/>
              </a:solidFill>
            </a:endParaRP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l="26756" t="36096" r="47903" b="53130"/>
          <a:stretch>
            <a:fillRect/>
          </a:stretch>
        </p:blipFill>
        <p:spPr bwMode="auto">
          <a:xfrm>
            <a:off x="4427538" y="3933825"/>
            <a:ext cx="33956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l="36217" t="12828" r="34937" b="55530"/>
          <a:stretch>
            <a:fillRect/>
          </a:stretch>
        </p:blipFill>
        <p:spPr bwMode="auto">
          <a:xfrm>
            <a:off x="827088" y="3273425"/>
            <a:ext cx="3384550"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08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350168"/>
            <a:ext cx="8229600" cy="846584"/>
          </a:xfrm>
        </p:spPr>
        <p:txBody>
          <a:bodyPr/>
          <a:lstStyle/>
          <a:p>
            <a:r>
              <a:rPr lang="en-GB" altLang="en-US" dirty="0"/>
              <a:t>Types of Attributes</a:t>
            </a:r>
            <a:endParaRPr lang="en-US" altLang="en-US" dirty="0"/>
          </a:p>
        </p:txBody>
      </p:sp>
      <p:sp>
        <p:nvSpPr>
          <p:cNvPr id="27651" name="Content Placeholder 2"/>
          <p:cNvSpPr>
            <a:spLocks noGrp="1"/>
          </p:cNvSpPr>
          <p:nvPr>
            <p:ph sz="quarter" idx="1"/>
          </p:nvPr>
        </p:nvSpPr>
        <p:spPr>
          <a:xfrm>
            <a:off x="323850" y="1263650"/>
            <a:ext cx="8229600" cy="4938713"/>
          </a:xfrm>
        </p:spPr>
        <p:txBody>
          <a:bodyPr/>
          <a:lstStyle/>
          <a:p>
            <a:r>
              <a:rPr lang="en-GB" altLang="en-US" b="1" dirty="0"/>
              <a:t>Derived Attribute </a:t>
            </a:r>
          </a:p>
          <a:p>
            <a:pPr marL="274638" lvl="1" indent="0" algn="just">
              <a:buFont typeface="Wingdings 3" panose="05040102010807070707" pitchFamily="18" charset="2"/>
              <a:buNone/>
            </a:pPr>
            <a:r>
              <a:rPr lang="en-GB" altLang="en-US" sz="2400" dirty="0">
                <a:solidFill>
                  <a:schemeClr val="tx1"/>
                </a:solidFill>
              </a:rPr>
              <a:t>An attribute based on another attribute. This is found rarely in ER diagrams. For example for a circle the area can be derived from the radius. </a:t>
            </a:r>
          </a:p>
          <a:p>
            <a:pPr marL="274638" lvl="1" indent="0">
              <a:buFont typeface="Wingdings 3" panose="05040102010807070707" pitchFamily="18" charset="2"/>
              <a:buNone/>
            </a:pPr>
            <a:endParaRPr lang="en-GB" altLang="en-US" dirty="0">
              <a:solidFill>
                <a:schemeClr val="tx1"/>
              </a:solidFill>
            </a:endParaRPr>
          </a:p>
          <a:p>
            <a:pPr marL="274638" lvl="1" indent="0">
              <a:buFont typeface="Wingdings 3" panose="05040102010807070707" pitchFamily="18" charset="2"/>
              <a:buNone/>
            </a:pPr>
            <a:endParaRPr lang="en-GB" altLang="en-US" dirty="0">
              <a:solidFill>
                <a:schemeClr val="tx1"/>
              </a:solidFill>
            </a:endParaRPr>
          </a:p>
          <a:p>
            <a:pPr marL="0" indent="0">
              <a:buFont typeface="Wingdings 3" panose="05040102010807070707" pitchFamily="18" charset="2"/>
              <a:buNone/>
            </a:pPr>
            <a:r>
              <a:rPr lang="en-GB" altLang="en-US" dirty="0"/>
              <a:t> </a:t>
            </a:r>
            <a:endParaRPr lang="en-US" altLang="en-US" dirty="0"/>
          </a:p>
        </p:txBody>
      </p:sp>
      <p:sp>
        <p:nvSpPr>
          <p:cNvPr id="276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400">
                <a:solidFill>
                  <a:schemeClr val="bg1"/>
                </a:solidFill>
              </a:rPr>
              <a:t>CSE291 - Introduction to Software Engineering </a:t>
            </a:r>
            <a:endParaRPr lang="en-US" altLang="en-US" sz="1400" dirty="0">
              <a:solidFill>
                <a:schemeClr val="bg1"/>
              </a:solidFill>
            </a:endParaRP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l="27792" t="60718" r="52403" b="18472"/>
          <a:stretch>
            <a:fillRect/>
          </a:stretch>
        </p:blipFill>
        <p:spPr bwMode="auto">
          <a:xfrm>
            <a:off x="3924300" y="3573463"/>
            <a:ext cx="431958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p:cNvPicPr>
            <a:picLocks noChangeAspect="1" noChangeArrowheads="1"/>
          </p:cNvPicPr>
          <p:nvPr/>
        </p:nvPicPr>
        <p:blipFill>
          <a:blip r:embed="rId3">
            <a:extLst>
              <a:ext uri="{28A0092B-C50C-407E-A947-70E740481C1C}">
                <a14:useLocalDpi xmlns:a14="http://schemas.microsoft.com/office/drawing/2010/main" val="0"/>
              </a:ext>
            </a:extLst>
          </a:blip>
          <a:srcRect l="36217" t="47037" r="34937" b="20467"/>
          <a:stretch>
            <a:fillRect/>
          </a:stretch>
        </p:blipFill>
        <p:spPr bwMode="auto">
          <a:xfrm>
            <a:off x="457200" y="3213100"/>
            <a:ext cx="339407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801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t>Relationships</a:t>
            </a:r>
          </a:p>
        </p:txBody>
      </p:sp>
      <p:sp>
        <p:nvSpPr>
          <p:cNvPr id="21507" name="Rectangle 3"/>
          <p:cNvSpPr>
            <a:spLocks noGrp="1" noChangeArrowheads="1"/>
          </p:cNvSpPr>
          <p:nvPr>
            <p:ph sz="half" idx="1"/>
          </p:nvPr>
        </p:nvSpPr>
        <p:spPr/>
        <p:txBody>
          <a:bodyPr>
            <a:normAutofit lnSpcReduction="10000"/>
          </a:bodyPr>
          <a:lstStyle/>
          <a:p>
            <a:pPr eaLnBrk="1" hangingPunct="1"/>
            <a:endParaRPr lang="en-GB" sz="2400" dirty="0"/>
          </a:p>
          <a:p>
            <a:pPr algn="just" eaLnBrk="1" hangingPunct="1"/>
            <a:r>
              <a:rPr lang="en-GB" sz="2400" dirty="0"/>
              <a:t>Relationships are an association between two or more entities</a:t>
            </a:r>
          </a:p>
          <a:p>
            <a:pPr algn="just" eaLnBrk="1" hangingPunct="1"/>
            <a:endParaRPr lang="en-GB" sz="2400" dirty="0"/>
          </a:p>
          <a:p>
            <a:pPr lvl="1" algn="just" eaLnBrk="1" hangingPunct="1"/>
            <a:r>
              <a:rPr lang="en-GB" sz="2000" dirty="0"/>
              <a:t>Each Student </a:t>
            </a:r>
            <a:r>
              <a:rPr lang="en-GB" sz="2000" b="1" dirty="0"/>
              <a:t>takes</a:t>
            </a:r>
            <a:r>
              <a:rPr lang="en-GB" sz="2000" dirty="0"/>
              <a:t> several Courses</a:t>
            </a:r>
          </a:p>
          <a:p>
            <a:pPr lvl="1" algn="just" eaLnBrk="1" hangingPunct="1"/>
            <a:endParaRPr lang="en-GB" sz="2000" dirty="0"/>
          </a:p>
          <a:p>
            <a:pPr lvl="1" algn="just" eaLnBrk="1" hangingPunct="1"/>
            <a:r>
              <a:rPr lang="en-GB" sz="2000" dirty="0"/>
              <a:t>Each Course is </a:t>
            </a:r>
            <a:r>
              <a:rPr lang="en-GB" sz="2000" b="1" dirty="0"/>
              <a:t>taught</a:t>
            </a:r>
            <a:r>
              <a:rPr lang="en-GB" sz="2000" dirty="0"/>
              <a:t> by a Lecturer</a:t>
            </a:r>
          </a:p>
          <a:p>
            <a:pPr lvl="1" algn="just" eaLnBrk="1" hangingPunct="1"/>
            <a:endParaRPr lang="en-GB" sz="2000" dirty="0"/>
          </a:p>
          <a:p>
            <a:pPr lvl="1" algn="just" eaLnBrk="1" hangingPunct="1"/>
            <a:r>
              <a:rPr lang="en-GB" sz="2000" dirty="0"/>
              <a:t>Each Employee </a:t>
            </a:r>
            <a:r>
              <a:rPr lang="en-GB" sz="2000" b="1" dirty="0"/>
              <a:t>works</a:t>
            </a:r>
            <a:r>
              <a:rPr lang="en-GB" sz="2000" dirty="0"/>
              <a:t> for a single Department</a:t>
            </a:r>
          </a:p>
          <a:p>
            <a:pPr eaLnBrk="1" hangingPunct="1"/>
            <a:endParaRPr lang="en-GB" sz="2400" dirty="0"/>
          </a:p>
        </p:txBody>
      </p:sp>
      <p:sp>
        <p:nvSpPr>
          <p:cNvPr id="21508" name="Rectangle 4"/>
          <p:cNvSpPr>
            <a:spLocks noGrp="1" noChangeArrowheads="1"/>
          </p:cNvSpPr>
          <p:nvPr>
            <p:ph sz="half" idx="2"/>
          </p:nvPr>
        </p:nvSpPr>
        <p:spPr/>
        <p:txBody>
          <a:bodyPr>
            <a:normAutofit lnSpcReduction="10000"/>
          </a:bodyPr>
          <a:lstStyle/>
          <a:p>
            <a:pPr eaLnBrk="1" hangingPunct="1"/>
            <a:endParaRPr lang="en-GB" sz="2400" dirty="0"/>
          </a:p>
          <a:p>
            <a:pPr eaLnBrk="1" hangingPunct="1"/>
            <a:endParaRPr lang="en-GB" sz="2400" dirty="0"/>
          </a:p>
          <a:p>
            <a:pPr algn="just" eaLnBrk="1" hangingPunct="1"/>
            <a:r>
              <a:rPr lang="en-GB" sz="2400" dirty="0"/>
              <a:t>Relationships have</a:t>
            </a:r>
          </a:p>
          <a:p>
            <a:pPr lvl="1" algn="just" eaLnBrk="1" hangingPunct="1"/>
            <a:r>
              <a:rPr lang="en-GB" sz="2000" dirty="0"/>
              <a:t>A name</a:t>
            </a:r>
          </a:p>
          <a:p>
            <a:pPr lvl="1" algn="just" eaLnBrk="1" hangingPunct="1"/>
            <a:r>
              <a:rPr lang="en-GB" sz="2000" dirty="0"/>
              <a:t>A set of entities that participate in them</a:t>
            </a:r>
          </a:p>
          <a:p>
            <a:pPr lvl="1" algn="just" eaLnBrk="1" hangingPunct="1"/>
            <a:r>
              <a:rPr lang="en-GB" sz="2000" dirty="0"/>
              <a:t>A degree - the number of entities that participate (most have degree 2)</a:t>
            </a:r>
          </a:p>
          <a:p>
            <a:pPr lvl="1" algn="just" eaLnBrk="1" hangingPunct="1"/>
            <a:r>
              <a:rPr lang="en-GB" sz="2000" dirty="0"/>
              <a:t>A cardinality ratio</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t>Cardinality Ratios</a:t>
            </a:r>
          </a:p>
        </p:txBody>
      </p:sp>
      <p:sp>
        <p:nvSpPr>
          <p:cNvPr id="22531" name="Rectangle 3"/>
          <p:cNvSpPr>
            <a:spLocks noGrp="1" noChangeArrowheads="1"/>
          </p:cNvSpPr>
          <p:nvPr>
            <p:ph sz="half" idx="1"/>
          </p:nvPr>
        </p:nvSpPr>
        <p:spPr/>
        <p:txBody>
          <a:bodyPr/>
          <a:lstStyle/>
          <a:p>
            <a:pPr algn="just" eaLnBrk="1" hangingPunct="1"/>
            <a:endParaRPr lang="en-GB" sz="2400" dirty="0"/>
          </a:p>
          <a:p>
            <a:pPr algn="just" eaLnBrk="1" hangingPunct="1"/>
            <a:r>
              <a:rPr lang="en-GB" sz="2400" dirty="0"/>
              <a:t>Each entity in a relationship can participate in zero, one, or more than one instances of that relationship</a:t>
            </a:r>
          </a:p>
          <a:p>
            <a:pPr algn="just" eaLnBrk="1" hangingPunct="1">
              <a:buFont typeface="Wingdings 3" pitchFamily="18" charset="2"/>
              <a:buNone/>
            </a:pPr>
            <a:endParaRPr lang="en-GB" sz="2400" dirty="0"/>
          </a:p>
          <a:p>
            <a:pPr algn="just" eaLnBrk="1" hangingPunct="1"/>
            <a:r>
              <a:rPr lang="en-GB" sz="2400" dirty="0"/>
              <a:t>This leads to 3 types of relationship… </a:t>
            </a:r>
          </a:p>
        </p:txBody>
      </p:sp>
      <p:sp>
        <p:nvSpPr>
          <p:cNvPr id="22532" name="Rectangle 4"/>
          <p:cNvSpPr>
            <a:spLocks noGrp="1" noChangeArrowheads="1"/>
          </p:cNvSpPr>
          <p:nvPr>
            <p:ph sz="half" idx="2"/>
          </p:nvPr>
        </p:nvSpPr>
        <p:spPr/>
        <p:txBody>
          <a:bodyPr/>
          <a:lstStyle/>
          <a:p>
            <a:pPr eaLnBrk="1" hangingPunct="1">
              <a:lnSpc>
                <a:spcPct val="90000"/>
              </a:lnSpc>
            </a:pPr>
            <a:endParaRPr lang="en-GB" sz="2400" dirty="0"/>
          </a:p>
          <a:p>
            <a:pPr algn="just" eaLnBrk="1" hangingPunct="1">
              <a:lnSpc>
                <a:spcPct val="90000"/>
              </a:lnSpc>
            </a:pPr>
            <a:r>
              <a:rPr lang="en-GB" sz="2400" dirty="0"/>
              <a:t>One to one (1:1)</a:t>
            </a:r>
          </a:p>
          <a:p>
            <a:pPr lvl="1" algn="just" eaLnBrk="1" hangingPunct="1">
              <a:lnSpc>
                <a:spcPct val="90000"/>
              </a:lnSpc>
            </a:pPr>
            <a:r>
              <a:rPr lang="en-GB" sz="1800" dirty="0"/>
              <a:t>Each lecturer has a unique office</a:t>
            </a:r>
            <a:endParaRPr lang="en-GB" sz="2000" dirty="0"/>
          </a:p>
          <a:p>
            <a:pPr algn="just" eaLnBrk="1" hangingPunct="1">
              <a:lnSpc>
                <a:spcPct val="90000"/>
              </a:lnSpc>
            </a:pPr>
            <a:r>
              <a:rPr lang="en-GB" sz="2400" dirty="0"/>
              <a:t>One to many (1:M)</a:t>
            </a:r>
          </a:p>
          <a:p>
            <a:pPr lvl="1" algn="just" eaLnBrk="1" hangingPunct="1">
              <a:lnSpc>
                <a:spcPct val="90000"/>
              </a:lnSpc>
            </a:pPr>
            <a:r>
              <a:rPr lang="en-GB" sz="1800" dirty="0"/>
              <a:t>A lecturer may teaches many students, but each student has just one tutor for specific course</a:t>
            </a:r>
          </a:p>
          <a:p>
            <a:pPr algn="just" eaLnBrk="1" hangingPunct="1">
              <a:lnSpc>
                <a:spcPct val="90000"/>
              </a:lnSpc>
            </a:pPr>
            <a:r>
              <a:rPr lang="en-GB" sz="2400" dirty="0"/>
              <a:t>Many to many (M:M)</a:t>
            </a:r>
          </a:p>
          <a:p>
            <a:pPr lvl="1" algn="just" eaLnBrk="1" hangingPunct="1">
              <a:lnSpc>
                <a:spcPct val="90000"/>
              </a:lnSpc>
            </a:pPr>
            <a:r>
              <a:rPr lang="en-GB" sz="1800" dirty="0"/>
              <a:t>Each student takes several courses and each course is taken by several students</a:t>
            </a:r>
            <a:endParaRPr lang="en-GB" sz="2000"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Diagramming Relationships</a:t>
            </a:r>
          </a:p>
        </p:txBody>
      </p:sp>
      <p:sp>
        <p:nvSpPr>
          <p:cNvPr id="23555" name="Rectangle 3"/>
          <p:cNvSpPr>
            <a:spLocks noGrp="1" noChangeArrowheads="1"/>
          </p:cNvSpPr>
          <p:nvPr>
            <p:ph sz="half" idx="1"/>
          </p:nvPr>
        </p:nvSpPr>
        <p:spPr/>
        <p:txBody>
          <a:bodyPr/>
          <a:lstStyle/>
          <a:p>
            <a:pPr eaLnBrk="1" hangingPunct="1"/>
            <a:endParaRPr lang="en-GB" sz="2400" dirty="0"/>
          </a:p>
          <a:p>
            <a:pPr algn="just" eaLnBrk="1" hangingPunct="1"/>
            <a:r>
              <a:rPr lang="en-GB" sz="2400" dirty="0"/>
              <a:t>Relationships are links between two entities</a:t>
            </a:r>
          </a:p>
          <a:p>
            <a:pPr algn="just" eaLnBrk="1" hangingPunct="1"/>
            <a:endParaRPr lang="en-GB" sz="2400" dirty="0"/>
          </a:p>
          <a:p>
            <a:pPr algn="just" eaLnBrk="1" hangingPunct="1"/>
            <a:r>
              <a:rPr lang="en-GB" sz="2400" dirty="0"/>
              <a:t>The name is given in a diamond box</a:t>
            </a:r>
          </a:p>
          <a:p>
            <a:pPr algn="just" eaLnBrk="1" hangingPunct="1"/>
            <a:endParaRPr lang="en-GB" sz="2400" dirty="0"/>
          </a:p>
          <a:p>
            <a:pPr algn="just" eaLnBrk="1" hangingPunct="1"/>
            <a:r>
              <a:rPr lang="en-GB" sz="2400" dirty="0"/>
              <a:t>The ends of the link show cardinality</a:t>
            </a:r>
          </a:p>
        </p:txBody>
      </p:sp>
      <p:sp>
        <p:nvSpPr>
          <p:cNvPr id="23556" name="AutoShape 4"/>
          <p:cNvSpPr>
            <a:spLocks noChangeArrowheads="1"/>
          </p:cNvSpPr>
          <p:nvPr/>
        </p:nvSpPr>
        <p:spPr bwMode="auto">
          <a:xfrm>
            <a:off x="6858000" y="3276600"/>
            <a:ext cx="1219200" cy="609600"/>
          </a:xfrm>
          <a:prstGeom prst="roundRect">
            <a:avLst>
              <a:gd name="adj" fmla="val 16667"/>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Student</a:t>
            </a:r>
          </a:p>
        </p:txBody>
      </p:sp>
      <p:sp>
        <p:nvSpPr>
          <p:cNvPr id="23557" name="AutoShape 5"/>
          <p:cNvSpPr>
            <a:spLocks noChangeArrowheads="1"/>
          </p:cNvSpPr>
          <p:nvPr/>
        </p:nvSpPr>
        <p:spPr bwMode="auto">
          <a:xfrm>
            <a:off x="4876800" y="1905000"/>
            <a:ext cx="1219200" cy="609600"/>
          </a:xfrm>
          <a:prstGeom prst="roundRect">
            <a:avLst>
              <a:gd name="adj" fmla="val 16667"/>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Lecturer</a:t>
            </a:r>
          </a:p>
        </p:txBody>
      </p:sp>
      <p:sp>
        <p:nvSpPr>
          <p:cNvPr id="23558" name="AutoShape 6"/>
          <p:cNvSpPr>
            <a:spLocks noChangeArrowheads="1"/>
          </p:cNvSpPr>
          <p:nvPr/>
        </p:nvSpPr>
        <p:spPr bwMode="auto">
          <a:xfrm>
            <a:off x="4876800" y="4648200"/>
            <a:ext cx="1219200" cy="609600"/>
          </a:xfrm>
          <a:prstGeom prst="roundRect">
            <a:avLst>
              <a:gd name="adj" fmla="val 16667"/>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Course</a:t>
            </a:r>
          </a:p>
        </p:txBody>
      </p:sp>
      <p:sp>
        <p:nvSpPr>
          <p:cNvPr id="23559" name="AutoShape 7"/>
          <p:cNvSpPr>
            <a:spLocks noChangeArrowheads="1"/>
          </p:cNvSpPr>
          <p:nvPr/>
        </p:nvSpPr>
        <p:spPr bwMode="auto">
          <a:xfrm>
            <a:off x="4876800" y="3200400"/>
            <a:ext cx="1219200" cy="7620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Teaches</a:t>
            </a:r>
          </a:p>
        </p:txBody>
      </p:sp>
      <p:sp>
        <p:nvSpPr>
          <p:cNvPr id="23560" name="AutoShape 8"/>
          <p:cNvSpPr>
            <a:spLocks noChangeArrowheads="1"/>
          </p:cNvSpPr>
          <p:nvPr/>
        </p:nvSpPr>
        <p:spPr bwMode="auto">
          <a:xfrm>
            <a:off x="6858000" y="4572000"/>
            <a:ext cx="1219200" cy="7620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Register</a:t>
            </a:r>
          </a:p>
        </p:txBody>
      </p:sp>
      <p:cxnSp>
        <p:nvCxnSpPr>
          <p:cNvPr id="23561" name="AutoShape 9"/>
          <p:cNvCxnSpPr>
            <a:cxnSpLocks noChangeShapeType="1"/>
            <a:stCxn id="23557" idx="2"/>
            <a:endCxn id="23559" idx="0"/>
          </p:cNvCxnSpPr>
          <p:nvPr/>
        </p:nvCxnSpPr>
        <p:spPr bwMode="auto">
          <a:xfrm>
            <a:off x="5486400" y="2514600"/>
            <a:ext cx="0" cy="676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3562" name="AutoShape 10"/>
          <p:cNvCxnSpPr>
            <a:cxnSpLocks noChangeShapeType="1"/>
            <a:stCxn id="23559" idx="3"/>
            <a:endCxn id="23556" idx="1"/>
          </p:cNvCxnSpPr>
          <p:nvPr/>
        </p:nvCxnSpPr>
        <p:spPr bwMode="auto">
          <a:xfrm>
            <a:off x="6105525" y="3581400"/>
            <a:ext cx="7524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3563" name="AutoShape 11"/>
          <p:cNvCxnSpPr>
            <a:cxnSpLocks noChangeShapeType="1"/>
            <a:stCxn id="23556" idx="2"/>
            <a:endCxn id="23560" idx="0"/>
          </p:cNvCxnSpPr>
          <p:nvPr/>
        </p:nvCxnSpPr>
        <p:spPr bwMode="auto">
          <a:xfrm>
            <a:off x="7467600" y="3886200"/>
            <a:ext cx="0" cy="6762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3564" name="AutoShape 12"/>
          <p:cNvCxnSpPr>
            <a:cxnSpLocks noChangeShapeType="1"/>
            <a:stCxn id="23558" idx="3"/>
            <a:endCxn id="23560" idx="1"/>
          </p:cNvCxnSpPr>
          <p:nvPr/>
        </p:nvCxnSpPr>
        <p:spPr bwMode="auto">
          <a:xfrm>
            <a:off x="6096000" y="4953000"/>
            <a:ext cx="75247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23565" name="Arc 13"/>
          <p:cNvSpPr>
            <a:spLocks/>
          </p:cNvSpPr>
          <p:nvPr/>
        </p:nvSpPr>
        <p:spPr bwMode="auto">
          <a:xfrm>
            <a:off x="6096000" y="48006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6" name="Arc 14"/>
          <p:cNvSpPr>
            <a:spLocks/>
          </p:cNvSpPr>
          <p:nvPr/>
        </p:nvSpPr>
        <p:spPr bwMode="auto">
          <a:xfrm flipH="1">
            <a:off x="6705600" y="34290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7" name="Arc 15"/>
          <p:cNvSpPr>
            <a:spLocks/>
          </p:cNvSpPr>
          <p:nvPr/>
        </p:nvSpPr>
        <p:spPr bwMode="auto">
          <a:xfrm rot="5400000">
            <a:off x="7389019" y="3812381"/>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68" name="Oval 16"/>
          <p:cNvSpPr>
            <a:spLocks noChangeArrowheads="1"/>
          </p:cNvSpPr>
          <p:nvPr/>
        </p:nvSpPr>
        <p:spPr bwMode="auto">
          <a:xfrm>
            <a:off x="7010400" y="1981200"/>
            <a:ext cx="914400" cy="381000"/>
          </a:xfrm>
          <a:prstGeom prst="ellipse">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folHlink"/>
                </a:solidFill>
                <a:latin typeface="Arial" charset="0"/>
              </a:rPr>
              <a:t>ID</a:t>
            </a:r>
          </a:p>
        </p:txBody>
      </p:sp>
      <p:sp>
        <p:nvSpPr>
          <p:cNvPr id="23569" name="Oval 17"/>
          <p:cNvSpPr>
            <a:spLocks noChangeArrowheads="1"/>
          </p:cNvSpPr>
          <p:nvPr/>
        </p:nvSpPr>
        <p:spPr bwMode="auto">
          <a:xfrm>
            <a:off x="7543800" y="2514600"/>
            <a:ext cx="914400" cy="381000"/>
          </a:xfrm>
          <a:prstGeom prst="ellipse">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folHlink"/>
                </a:solidFill>
                <a:latin typeface="Arial" charset="0"/>
              </a:rPr>
              <a:t>Ph#</a:t>
            </a:r>
          </a:p>
        </p:txBody>
      </p:sp>
      <p:sp>
        <p:nvSpPr>
          <p:cNvPr id="23570" name="Oval 18"/>
          <p:cNvSpPr>
            <a:spLocks noChangeArrowheads="1"/>
          </p:cNvSpPr>
          <p:nvPr/>
        </p:nvSpPr>
        <p:spPr bwMode="auto">
          <a:xfrm>
            <a:off x="6477000" y="2514600"/>
            <a:ext cx="914400" cy="381000"/>
          </a:xfrm>
          <a:prstGeom prst="ellipse">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folHlink"/>
                </a:solidFill>
                <a:latin typeface="Arial" charset="0"/>
              </a:rPr>
              <a:t>Name</a:t>
            </a:r>
          </a:p>
        </p:txBody>
      </p:sp>
      <p:cxnSp>
        <p:nvCxnSpPr>
          <p:cNvPr id="23571" name="AutoShape 19"/>
          <p:cNvCxnSpPr>
            <a:cxnSpLocks noChangeShapeType="1"/>
            <a:stCxn id="23556" idx="0"/>
            <a:endCxn id="23569" idx="4"/>
          </p:cNvCxnSpPr>
          <p:nvPr/>
        </p:nvCxnSpPr>
        <p:spPr bwMode="auto">
          <a:xfrm flipV="1">
            <a:off x="7467600" y="2895600"/>
            <a:ext cx="533400" cy="38100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23572" name="AutoShape 20"/>
          <p:cNvCxnSpPr>
            <a:cxnSpLocks noChangeShapeType="1"/>
            <a:stCxn id="23556" idx="0"/>
            <a:endCxn id="23568" idx="4"/>
          </p:cNvCxnSpPr>
          <p:nvPr/>
        </p:nvCxnSpPr>
        <p:spPr bwMode="auto">
          <a:xfrm flipV="1">
            <a:off x="7467600" y="2362200"/>
            <a:ext cx="0" cy="91440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23573" name="AutoShape 21"/>
          <p:cNvCxnSpPr>
            <a:cxnSpLocks noChangeShapeType="1"/>
            <a:stCxn id="23556" idx="0"/>
            <a:endCxn id="23570" idx="4"/>
          </p:cNvCxnSpPr>
          <p:nvPr/>
        </p:nvCxnSpPr>
        <p:spPr bwMode="auto">
          <a:xfrm flipH="1" flipV="1">
            <a:off x="6934200" y="2895600"/>
            <a:ext cx="533400" cy="38100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sp>
        <p:nvSpPr>
          <p:cNvPr id="23574" name="Line 22"/>
          <p:cNvSpPr>
            <a:spLocks noChangeShapeType="1"/>
          </p:cNvSpPr>
          <p:nvPr/>
        </p:nvSpPr>
        <p:spPr bwMode="auto">
          <a:xfrm>
            <a:off x="1371600" y="5638800"/>
            <a:ext cx="685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5" name="AutoShape 23"/>
          <p:cNvSpPr>
            <a:spLocks noChangeArrowheads="1"/>
          </p:cNvSpPr>
          <p:nvPr/>
        </p:nvSpPr>
        <p:spPr bwMode="auto">
          <a:xfrm>
            <a:off x="2057400" y="5257800"/>
            <a:ext cx="762000" cy="7620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6" name="Line 24"/>
          <p:cNvSpPr>
            <a:spLocks noChangeShapeType="1"/>
          </p:cNvSpPr>
          <p:nvPr/>
        </p:nvSpPr>
        <p:spPr bwMode="auto">
          <a:xfrm>
            <a:off x="2819400" y="5638800"/>
            <a:ext cx="685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7" name="Arc 25"/>
          <p:cNvSpPr>
            <a:spLocks/>
          </p:cNvSpPr>
          <p:nvPr/>
        </p:nvSpPr>
        <p:spPr bwMode="auto">
          <a:xfrm flipH="1">
            <a:off x="3352800" y="54864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78" name="Text Box 26"/>
          <p:cNvSpPr txBox="1">
            <a:spLocks noChangeArrowheads="1"/>
          </p:cNvSpPr>
          <p:nvPr/>
        </p:nvSpPr>
        <p:spPr bwMode="auto">
          <a:xfrm>
            <a:off x="3505200" y="5410200"/>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0099"/>
                </a:solidFill>
                <a:latin typeface="Times New Roman" charset="0"/>
              </a:defRPr>
            </a:lvl1pPr>
            <a:lvl2pPr marL="742950" indent="-285750">
              <a:defRPr sz="2400">
                <a:solidFill>
                  <a:srgbClr val="000099"/>
                </a:solidFill>
                <a:latin typeface="Times New Roman" charset="0"/>
              </a:defRPr>
            </a:lvl2pPr>
            <a:lvl3pPr marL="1143000" indent="-228600">
              <a:defRPr sz="2400">
                <a:solidFill>
                  <a:srgbClr val="000099"/>
                </a:solidFill>
                <a:latin typeface="Times New Roman" charset="0"/>
              </a:defRPr>
            </a:lvl3pPr>
            <a:lvl4pPr marL="1600200" indent="-228600">
              <a:defRPr sz="2400">
                <a:solidFill>
                  <a:srgbClr val="000099"/>
                </a:solidFill>
                <a:latin typeface="Times New Roman" charset="0"/>
              </a:defRPr>
            </a:lvl4pPr>
            <a:lvl5pPr marL="2057400" indent="-228600">
              <a:defRPr sz="2400">
                <a:solidFill>
                  <a:srgbClr val="000099"/>
                </a:solidFill>
                <a:latin typeface="Times New Roman" charset="0"/>
              </a:defRPr>
            </a:lvl5pPr>
            <a:lvl6pPr marL="2514600" indent="-228600" eaLnBrk="0" fontAlgn="base" hangingPunct="0">
              <a:spcBef>
                <a:spcPct val="0"/>
              </a:spcBef>
              <a:spcAft>
                <a:spcPct val="0"/>
              </a:spcAft>
              <a:defRPr sz="2400">
                <a:solidFill>
                  <a:srgbClr val="000099"/>
                </a:solidFill>
                <a:latin typeface="Times New Roman" charset="0"/>
              </a:defRPr>
            </a:lvl6pPr>
            <a:lvl7pPr marL="2971800" indent="-228600" eaLnBrk="0" fontAlgn="base" hangingPunct="0">
              <a:spcBef>
                <a:spcPct val="0"/>
              </a:spcBef>
              <a:spcAft>
                <a:spcPct val="0"/>
              </a:spcAft>
              <a:defRPr sz="2400">
                <a:solidFill>
                  <a:srgbClr val="000099"/>
                </a:solidFill>
                <a:latin typeface="Times New Roman" charset="0"/>
              </a:defRPr>
            </a:lvl7pPr>
            <a:lvl8pPr marL="3429000" indent="-228600" eaLnBrk="0" fontAlgn="base" hangingPunct="0">
              <a:spcBef>
                <a:spcPct val="0"/>
              </a:spcBef>
              <a:spcAft>
                <a:spcPct val="0"/>
              </a:spcAft>
              <a:defRPr sz="2400">
                <a:solidFill>
                  <a:srgbClr val="000099"/>
                </a:solidFill>
                <a:latin typeface="Times New Roman" charset="0"/>
              </a:defRPr>
            </a:lvl8pPr>
            <a:lvl9pPr marL="3886200" indent="-228600" eaLnBrk="0" fontAlgn="base" hangingPunct="0">
              <a:spcBef>
                <a:spcPct val="0"/>
              </a:spcBef>
              <a:spcAft>
                <a:spcPct val="0"/>
              </a:spcAft>
              <a:defRPr sz="2400">
                <a:solidFill>
                  <a:srgbClr val="000099"/>
                </a:solidFill>
                <a:latin typeface="Times New Roman" charset="0"/>
              </a:defRPr>
            </a:lvl9pPr>
          </a:lstStyle>
          <a:p>
            <a:r>
              <a:rPr lang="en-GB" sz="2000" dirty="0">
                <a:solidFill>
                  <a:schemeClr val="tx1"/>
                </a:solidFill>
                <a:latin typeface="Arial" charset="0"/>
              </a:rPr>
              <a:t>Many</a:t>
            </a:r>
          </a:p>
        </p:txBody>
      </p:sp>
      <p:sp>
        <p:nvSpPr>
          <p:cNvPr id="23579" name="Text Box 27"/>
          <p:cNvSpPr txBox="1">
            <a:spLocks noChangeArrowheads="1"/>
          </p:cNvSpPr>
          <p:nvPr/>
        </p:nvSpPr>
        <p:spPr bwMode="auto">
          <a:xfrm>
            <a:off x="685800" y="54102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000099"/>
                </a:solidFill>
                <a:latin typeface="Times New Roman" charset="0"/>
              </a:defRPr>
            </a:lvl1pPr>
            <a:lvl2pPr marL="742950" indent="-285750">
              <a:defRPr sz="2400">
                <a:solidFill>
                  <a:srgbClr val="000099"/>
                </a:solidFill>
                <a:latin typeface="Times New Roman" charset="0"/>
              </a:defRPr>
            </a:lvl2pPr>
            <a:lvl3pPr marL="1143000" indent="-228600">
              <a:defRPr sz="2400">
                <a:solidFill>
                  <a:srgbClr val="000099"/>
                </a:solidFill>
                <a:latin typeface="Times New Roman" charset="0"/>
              </a:defRPr>
            </a:lvl3pPr>
            <a:lvl4pPr marL="1600200" indent="-228600">
              <a:defRPr sz="2400">
                <a:solidFill>
                  <a:srgbClr val="000099"/>
                </a:solidFill>
                <a:latin typeface="Times New Roman" charset="0"/>
              </a:defRPr>
            </a:lvl4pPr>
            <a:lvl5pPr marL="2057400" indent="-228600">
              <a:defRPr sz="2400">
                <a:solidFill>
                  <a:srgbClr val="000099"/>
                </a:solidFill>
                <a:latin typeface="Times New Roman" charset="0"/>
              </a:defRPr>
            </a:lvl5pPr>
            <a:lvl6pPr marL="2514600" indent="-228600" eaLnBrk="0" fontAlgn="base" hangingPunct="0">
              <a:spcBef>
                <a:spcPct val="0"/>
              </a:spcBef>
              <a:spcAft>
                <a:spcPct val="0"/>
              </a:spcAft>
              <a:defRPr sz="2400">
                <a:solidFill>
                  <a:srgbClr val="000099"/>
                </a:solidFill>
                <a:latin typeface="Times New Roman" charset="0"/>
              </a:defRPr>
            </a:lvl6pPr>
            <a:lvl7pPr marL="2971800" indent="-228600" eaLnBrk="0" fontAlgn="base" hangingPunct="0">
              <a:spcBef>
                <a:spcPct val="0"/>
              </a:spcBef>
              <a:spcAft>
                <a:spcPct val="0"/>
              </a:spcAft>
              <a:defRPr sz="2400">
                <a:solidFill>
                  <a:srgbClr val="000099"/>
                </a:solidFill>
                <a:latin typeface="Times New Roman" charset="0"/>
              </a:defRPr>
            </a:lvl7pPr>
            <a:lvl8pPr marL="3429000" indent="-228600" eaLnBrk="0" fontAlgn="base" hangingPunct="0">
              <a:spcBef>
                <a:spcPct val="0"/>
              </a:spcBef>
              <a:spcAft>
                <a:spcPct val="0"/>
              </a:spcAft>
              <a:defRPr sz="2400">
                <a:solidFill>
                  <a:srgbClr val="000099"/>
                </a:solidFill>
                <a:latin typeface="Times New Roman" charset="0"/>
              </a:defRPr>
            </a:lvl8pPr>
            <a:lvl9pPr marL="3886200" indent="-228600" eaLnBrk="0" fontAlgn="base" hangingPunct="0">
              <a:spcBef>
                <a:spcPct val="0"/>
              </a:spcBef>
              <a:spcAft>
                <a:spcPct val="0"/>
              </a:spcAft>
              <a:defRPr sz="2400">
                <a:solidFill>
                  <a:srgbClr val="000099"/>
                </a:solidFill>
                <a:latin typeface="Times New Roman" charset="0"/>
              </a:defRPr>
            </a:lvl9pPr>
          </a:lstStyle>
          <a:p>
            <a:pPr algn="r"/>
            <a:r>
              <a:rPr lang="en-GB" sz="2000" dirty="0">
                <a:solidFill>
                  <a:schemeClr val="tx1"/>
                </a:solidFill>
                <a:latin typeface="Arial" charset="0"/>
              </a:rPr>
              <a:t>One</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t>Making E/R Models</a:t>
            </a:r>
          </a:p>
        </p:txBody>
      </p:sp>
      <p:sp>
        <p:nvSpPr>
          <p:cNvPr id="24579" name="Rectangle 3"/>
          <p:cNvSpPr>
            <a:spLocks noGrp="1" noChangeArrowheads="1"/>
          </p:cNvSpPr>
          <p:nvPr>
            <p:ph sz="half" idx="1"/>
          </p:nvPr>
        </p:nvSpPr>
        <p:spPr/>
        <p:txBody>
          <a:bodyPr/>
          <a:lstStyle/>
          <a:p>
            <a:pPr eaLnBrk="1" hangingPunct="1"/>
            <a:endParaRPr lang="en-GB" sz="2400" dirty="0"/>
          </a:p>
          <a:p>
            <a:pPr algn="just" eaLnBrk="1" hangingPunct="1"/>
            <a:r>
              <a:rPr lang="en-GB" sz="2400" dirty="0"/>
              <a:t>To make an E/R model you need to identify</a:t>
            </a:r>
          </a:p>
          <a:p>
            <a:pPr marL="0" indent="0" algn="just" eaLnBrk="1" hangingPunct="1">
              <a:buNone/>
            </a:pPr>
            <a:endParaRPr lang="en-GB" sz="2400" dirty="0"/>
          </a:p>
          <a:p>
            <a:pPr lvl="1" algn="just" eaLnBrk="1" hangingPunct="1"/>
            <a:r>
              <a:rPr lang="en-GB" sz="2000" dirty="0"/>
              <a:t>Entities</a:t>
            </a:r>
          </a:p>
          <a:p>
            <a:pPr lvl="1" algn="just" eaLnBrk="1" hangingPunct="1"/>
            <a:r>
              <a:rPr lang="en-GB" sz="2000" dirty="0"/>
              <a:t>Attributes</a:t>
            </a:r>
          </a:p>
          <a:p>
            <a:pPr lvl="1" algn="just" eaLnBrk="1" hangingPunct="1"/>
            <a:r>
              <a:rPr lang="en-GB" sz="2000" dirty="0"/>
              <a:t>Relationships</a:t>
            </a:r>
          </a:p>
          <a:p>
            <a:pPr lvl="1" algn="just" eaLnBrk="1" hangingPunct="1"/>
            <a:r>
              <a:rPr lang="en-GB" sz="2000" dirty="0"/>
              <a:t>Cardinality ratios</a:t>
            </a:r>
          </a:p>
          <a:p>
            <a:pPr marL="0" indent="0" algn="just" eaLnBrk="1" hangingPunct="1">
              <a:buNone/>
            </a:pPr>
            <a:r>
              <a:rPr lang="en-GB" sz="2400" dirty="0"/>
              <a:t>   </a:t>
            </a:r>
          </a:p>
          <a:p>
            <a:pPr marL="0" indent="0" algn="just" eaLnBrk="1" hangingPunct="1">
              <a:buNone/>
            </a:pPr>
            <a:r>
              <a:rPr lang="en-GB" sz="2400" dirty="0"/>
              <a:t>   from a description</a:t>
            </a:r>
          </a:p>
        </p:txBody>
      </p:sp>
      <p:sp>
        <p:nvSpPr>
          <p:cNvPr id="24580" name="Rectangle 4"/>
          <p:cNvSpPr>
            <a:spLocks noGrp="1" noChangeArrowheads="1"/>
          </p:cNvSpPr>
          <p:nvPr>
            <p:ph sz="half" idx="2"/>
          </p:nvPr>
        </p:nvSpPr>
        <p:spPr/>
        <p:txBody>
          <a:bodyPr/>
          <a:lstStyle/>
          <a:p>
            <a:pPr eaLnBrk="1" hangingPunct="1"/>
            <a:endParaRPr lang="en-GB" sz="2400" dirty="0"/>
          </a:p>
          <a:p>
            <a:pPr algn="just" eaLnBrk="1" hangingPunct="1"/>
            <a:r>
              <a:rPr lang="en-GB" sz="2400" dirty="0"/>
              <a:t>General guidelines</a:t>
            </a:r>
          </a:p>
          <a:p>
            <a:pPr lvl="1" algn="just" eaLnBrk="1" hangingPunct="1"/>
            <a:r>
              <a:rPr lang="en-GB" sz="2000" dirty="0"/>
              <a:t>Since entities are </a:t>
            </a:r>
            <a:r>
              <a:rPr lang="en-GB" sz="2000" b="1" dirty="0"/>
              <a:t>things or objects</a:t>
            </a:r>
            <a:r>
              <a:rPr lang="en-GB" sz="2000" dirty="0"/>
              <a:t> they are often </a:t>
            </a:r>
            <a:r>
              <a:rPr lang="en-GB" sz="2000" b="1" dirty="0"/>
              <a:t>nouns</a:t>
            </a:r>
            <a:r>
              <a:rPr lang="en-GB" sz="2000" dirty="0"/>
              <a:t> in the description</a:t>
            </a:r>
          </a:p>
          <a:p>
            <a:pPr lvl="1" algn="just" eaLnBrk="1" hangingPunct="1"/>
            <a:endParaRPr lang="en-GB" sz="2000" dirty="0"/>
          </a:p>
          <a:p>
            <a:pPr lvl="1" algn="just" eaLnBrk="1" hangingPunct="1"/>
            <a:r>
              <a:rPr lang="en-GB" sz="2000" dirty="0"/>
              <a:t>Attributes are </a:t>
            </a:r>
            <a:r>
              <a:rPr lang="en-GB" sz="2000" b="1" dirty="0"/>
              <a:t>properties</a:t>
            </a:r>
            <a:r>
              <a:rPr lang="en-GB" sz="2000" dirty="0"/>
              <a:t>, and  </a:t>
            </a:r>
            <a:r>
              <a:rPr lang="en-GB" sz="2000" b="1" dirty="0"/>
              <a:t>often nouns</a:t>
            </a:r>
          </a:p>
          <a:p>
            <a:pPr lvl="1" algn="just" eaLnBrk="1" hangingPunct="1">
              <a:buFont typeface="Wingdings 3" pitchFamily="18" charset="2"/>
              <a:buNone/>
            </a:pPr>
            <a:r>
              <a:rPr lang="en-GB" sz="2000" dirty="0"/>
              <a:t> </a:t>
            </a:r>
          </a:p>
          <a:p>
            <a:pPr lvl="1" algn="just" eaLnBrk="1" hangingPunct="1"/>
            <a:r>
              <a:rPr lang="en-GB" sz="2000" b="1" dirty="0"/>
              <a:t>Verbs</a:t>
            </a:r>
            <a:r>
              <a:rPr lang="en-GB" sz="2000" dirty="0"/>
              <a:t> often describe </a:t>
            </a:r>
            <a:r>
              <a:rPr lang="en-GB" sz="2000" b="1" dirty="0"/>
              <a:t>relationships </a:t>
            </a:r>
            <a:r>
              <a:rPr lang="en-GB" sz="2000" dirty="0"/>
              <a:t>between entities</a:t>
            </a:r>
          </a:p>
          <a:p>
            <a:pPr lvl="1" eaLnBrk="1" hangingPunct="1"/>
            <a:endParaRPr lang="en-GB" sz="2000"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ltLang="en-US" dirty="0"/>
              <a:t>Exercise 1</a:t>
            </a:r>
          </a:p>
        </p:txBody>
      </p:sp>
      <p:sp>
        <p:nvSpPr>
          <p:cNvPr id="32771" name="Rectangle 3"/>
          <p:cNvSpPr>
            <a:spLocks noGrp="1" noChangeArrowheads="1"/>
          </p:cNvSpPr>
          <p:nvPr>
            <p:ph sz="quarter" idx="1"/>
          </p:nvPr>
        </p:nvSpPr>
        <p:spPr>
          <a:xfrm>
            <a:off x="457200" y="1340768"/>
            <a:ext cx="8229600" cy="4815557"/>
          </a:xfrm>
        </p:spPr>
        <p:txBody>
          <a:bodyPr/>
          <a:lstStyle/>
          <a:p>
            <a:pPr algn="just" eaLnBrk="1" hangingPunct="1">
              <a:buFontTx/>
              <a:buNone/>
            </a:pPr>
            <a:r>
              <a:rPr lang="en-GB" altLang="en-US" dirty="0"/>
              <a:t>	</a:t>
            </a:r>
          </a:p>
          <a:p>
            <a:pPr algn="just" eaLnBrk="1" hangingPunct="1">
              <a:buFontTx/>
              <a:buNone/>
            </a:pPr>
            <a:r>
              <a:rPr lang="en-GB" altLang="en-US" dirty="0"/>
              <a:t>	We want to represent information about products in a database. </a:t>
            </a:r>
          </a:p>
          <a:p>
            <a:pPr algn="just" eaLnBrk="1" hangingPunct="1">
              <a:buFontTx/>
              <a:buNone/>
            </a:pPr>
            <a:r>
              <a:rPr lang="en-GB" altLang="en-US" dirty="0"/>
              <a:t>	Each product has a Product id, description, and price. Supplier supply the products.</a:t>
            </a:r>
          </a:p>
          <a:p>
            <a:pPr algn="just" eaLnBrk="1" hangingPunct="1">
              <a:buFontTx/>
              <a:buNone/>
            </a:pPr>
            <a:r>
              <a:rPr lang="en-GB" altLang="en-US" dirty="0"/>
              <a:t>	Supplier have address, phone numbers, and name. Each address is made up of a street address, a city, and a postcode.</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extLst>
      <p:ext uri="{BB962C8B-B14F-4D97-AF65-F5344CB8AC3E}">
        <p14:creationId xmlns:p14="http://schemas.microsoft.com/office/powerpoint/2010/main" val="121776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480D-4BCB-44B7-9AB4-D1AC1ED3CA94}"/>
              </a:ext>
            </a:extLst>
          </p:cNvPr>
          <p:cNvSpPr>
            <a:spLocks noGrp="1"/>
          </p:cNvSpPr>
          <p:nvPr>
            <p:ph type="title"/>
          </p:nvPr>
        </p:nvSpPr>
        <p:spPr/>
        <p:txBody>
          <a:bodyPr/>
          <a:lstStyle/>
          <a:p>
            <a:r>
              <a:rPr lang="en-US" dirty="0"/>
              <a:t>Exercise 2</a:t>
            </a:r>
            <a:endParaRPr lang="en-PK" dirty="0"/>
          </a:p>
        </p:txBody>
      </p:sp>
      <p:sp>
        <p:nvSpPr>
          <p:cNvPr id="3" name="Content Placeholder 2">
            <a:extLst>
              <a:ext uri="{FF2B5EF4-FFF2-40B4-BE49-F238E27FC236}">
                <a16:creationId xmlns:a16="http://schemas.microsoft.com/office/drawing/2014/main" id="{8A33D746-80C7-4C89-8048-FA9DCC5C7D41}"/>
              </a:ext>
            </a:extLst>
          </p:cNvPr>
          <p:cNvSpPr>
            <a:spLocks noGrp="1"/>
          </p:cNvSpPr>
          <p:nvPr>
            <p:ph idx="1"/>
          </p:nvPr>
        </p:nvSpPr>
        <p:spPr/>
        <p:txBody>
          <a:bodyPr>
            <a:normAutofit lnSpcReduction="10000"/>
          </a:bodyPr>
          <a:lstStyle/>
          <a:p>
            <a:pPr marL="0" indent="0">
              <a:buNone/>
            </a:pPr>
            <a:r>
              <a:rPr lang="en-US" sz="2000" b="1" dirty="0">
                <a:effectLst/>
                <a:latin typeface="Times New Roman" panose="02020603050405020304" pitchFamily="18" charset="0"/>
                <a:ea typeface="Times New Roman" panose="02020603050405020304" pitchFamily="18" charset="0"/>
              </a:rPr>
              <a:t>Draw an Entity Relationship Model that captures this information about the UPS (united parcel service) system.</a:t>
            </a:r>
            <a:endParaRPr lang="en-PK" sz="2000" dirty="0">
              <a:effectLst/>
              <a:latin typeface="Times New Roman" panose="02020603050405020304" pitchFamily="18" charset="0"/>
              <a:ea typeface="Times New Roman" panose="02020603050405020304" pitchFamily="18" charset="0"/>
            </a:endParaRPr>
          </a:p>
          <a:p>
            <a:pPr marL="0" indent="0">
              <a:buNone/>
            </a:pPr>
            <a:r>
              <a:rPr lang="en-US" sz="2000" b="1" dirty="0">
                <a:effectLst/>
                <a:latin typeface="Times New Roman" panose="02020603050405020304" pitchFamily="18" charset="0"/>
                <a:ea typeface="Times New Roman" panose="02020603050405020304" pitchFamily="18" charset="0"/>
              </a:rPr>
              <a:t> </a:t>
            </a:r>
            <a:endParaRPr lang="en-PK" sz="2000" dirty="0">
              <a:effectLst/>
              <a:latin typeface="Times New Roman" panose="02020603050405020304" pitchFamily="18" charset="0"/>
              <a:ea typeface="Times New Roman" panose="02020603050405020304" pitchFamily="18" charset="0"/>
            </a:endParaRPr>
          </a:p>
          <a:p>
            <a:pPr marL="0" indent="0" algn="just">
              <a:buNone/>
            </a:pPr>
            <a:r>
              <a:rPr lang="en-US" sz="2000" dirty="0">
                <a:effectLst/>
                <a:latin typeface="Times New Roman" panose="02020603050405020304" pitchFamily="18" charset="0"/>
                <a:ea typeface="Times New Roman" panose="02020603050405020304" pitchFamily="18" charset="0"/>
              </a:rPr>
              <a:t>UPS prides itself on having up-to-date information on the processing and current location of each shipped item. To do this, UPS relies on a company-wide information system. </a:t>
            </a:r>
            <a:endParaRPr lang="en-PK" sz="2000" dirty="0">
              <a:effectLst/>
              <a:latin typeface="Times New Roman" panose="02020603050405020304" pitchFamily="18" charset="0"/>
              <a:ea typeface="Times New Roman" panose="02020603050405020304" pitchFamily="18" charset="0"/>
            </a:endParaRPr>
          </a:p>
          <a:p>
            <a:pPr marL="0" indent="0" algn="just">
              <a:buNone/>
            </a:pPr>
            <a:endParaRPr lang="en-PK" sz="2000" dirty="0">
              <a:effectLst/>
              <a:latin typeface="Times New Roman" panose="02020603050405020304" pitchFamily="18" charset="0"/>
              <a:ea typeface="Times New Roman" panose="02020603050405020304" pitchFamily="18" charset="0"/>
            </a:endParaRPr>
          </a:p>
          <a:p>
            <a:pPr marL="0" indent="0" algn="just">
              <a:buNone/>
            </a:pPr>
            <a:r>
              <a:rPr lang="en-US" sz="2000" dirty="0">
                <a:effectLst/>
                <a:latin typeface="Times New Roman" panose="02020603050405020304" pitchFamily="18" charset="0"/>
                <a:ea typeface="Times New Roman" panose="02020603050405020304" pitchFamily="18" charset="0"/>
              </a:rPr>
              <a:t>Shipped items are the heart of the UPS product tracking information system. Item number, weight, dimensions, insurance amount, destination, and final delivery date can identify shipped items. Shipped items are received into the UPS system at a single retail center. Their type, unique ID, and address identify retail centers. Shipped items make their way to their destination via one or more standard UPS transportation events.</a:t>
            </a:r>
            <a:endParaRPr lang="en-PK" sz="2000" dirty="0">
              <a:effectLst/>
              <a:latin typeface="Times New Roman" panose="02020603050405020304" pitchFamily="18" charset="0"/>
              <a:ea typeface="Times New Roman" panose="02020603050405020304" pitchFamily="18" charset="0"/>
            </a:endParaRPr>
          </a:p>
          <a:p>
            <a:pPr marL="0" indent="0">
              <a:buNone/>
            </a:pPr>
            <a:r>
              <a:rPr lang="en-US" sz="2000" dirty="0">
                <a:effectLst/>
                <a:latin typeface="Times New Roman" panose="02020603050405020304" pitchFamily="18" charset="0"/>
                <a:ea typeface="Times New Roman" panose="02020603050405020304" pitchFamily="18" charset="0"/>
              </a:rPr>
              <a:t>These transportation events are characterized by a unique schedule Number, a type (e.g., flight, truck), and a delivery Route. </a:t>
            </a:r>
            <a:endParaRPr lang="en-PK" sz="2000" dirty="0">
              <a:effectLst/>
              <a:latin typeface="Times New Roman" panose="02020603050405020304" pitchFamily="18" charset="0"/>
              <a:ea typeface="Times New Roman" panose="02020603050405020304" pitchFamily="18" charset="0"/>
            </a:endParaRPr>
          </a:p>
          <a:p>
            <a:pPr marL="0" indent="0">
              <a:buNone/>
            </a:pPr>
            <a:endParaRPr lang="en-PK" dirty="0"/>
          </a:p>
        </p:txBody>
      </p:sp>
      <p:sp>
        <p:nvSpPr>
          <p:cNvPr id="4" name="Footer Placeholder 3">
            <a:extLst>
              <a:ext uri="{FF2B5EF4-FFF2-40B4-BE49-F238E27FC236}">
                <a16:creationId xmlns:a16="http://schemas.microsoft.com/office/drawing/2014/main" id="{A7CC968E-14B6-4872-BED4-63B10C21E0B3}"/>
              </a:ext>
            </a:extLst>
          </p:cNvPr>
          <p:cNvSpPr>
            <a:spLocks noGrp="1"/>
          </p:cNvSpPr>
          <p:nvPr>
            <p:ph type="ftr" sz="quarter" idx="11"/>
          </p:nvPr>
        </p:nvSpPr>
        <p:spPr/>
        <p:txBody>
          <a:bodyPr/>
          <a:lstStyle/>
          <a:p>
            <a:pPr>
              <a:defRPr/>
            </a:pPr>
            <a:r>
              <a:rPr lang="en-GB"/>
              <a:t>CSE291 - Introduction to Software Engineering </a:t>
            </a:r>
            <a:endParaRPr lang="en-US"/>
          </a:p>
        </p:txBody>
      </p:sp>
    </p:spTree>
    <p:extLst>
      <p:ext uri="{BB962C8B-B14F-4D97-AF65-F5344CB8AC3E}">
        <p14:creationId xmlns:p14="http://schemas.microsoft.com/office/powerpoint/2010/main" val="295237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95536" y="422176"/>
            <a:ext cx="8229600" cy="990600"/>
          </a:xfrm>
        </p:spPr>
        <p:txBody>
          <a:bodyPr/>
          <a:lstStyle/>
          <a:p>
            <a:r>
              <a:rPr lang="en-GB" altLang="en-US" dirty="0"/>
              <a:t>Entity Relationship Diagram</a:t>
            </a:r>
            <a:endParaRPr lang="en-US" altLang="en-US" dirty="0"/>
          </a:p>
        </p:txBody>
      </p:sp>
      <p:sp>
        <p:nvSpPr>
          <p:cNvPr id="17411" name="Content Placeholder 2"/>
          <p:cNvSpPr>
            <a:spLocks noGrp="1"/>
          </p:cNvSpPr>
          <p:nvPr>
            <p:ph sz="quarter" idx="1"/>
          </p:nvPr>
        </p:nvSpPr>
        <p:spPr>
          <a:xfrm>
            <a:off x="457200" y="1219200"/>
            <a:ext cx="8229600" cy="4937125"/>
          </a:xfrm>
        </p:spPr>
        <p:txBody>
          <a:bodyPr/>
          <a:lstStyle/>
          <a:p>
            <a:pPr algn="just">
              <a:defRPr/>
            </a:pPr>
            <a:endParaRPr lang="en-US" altLang="en-US" sz="2400" dirty="0"/>
          </a:p>
          <a:p>
            <a:pPr algn="just">
              <a:defRPr/>
            </a:pPr>
            <a:r>
              <a:rPr lang="en-US" altLang="en-US" sz="2400" dirty="0"/>
              <a:t>ERD is a data modeling technique used in software engineering to produce a </a:t>
            </a:r>
            <a:r>
              <a:rPr lang="en-US" altLang="en-US" sz="2400" dirty="0">
                <a:solidFill>
                  <a:srgbClr val="C00000"/>
                </a:solidFill>
              </a:rPr>
              <a:t>conceptual data model </a:t>
            </a:r>
            <a:r>
              <a:rPr lang="en-US" altLang="en-US" sz="2400" dirty="0"/>
              <a:t>of an information system. </a:t>
            </a:r>
          </a:p>
          <a:p>
            <a:pPr marL="0" indent="0" algn="just">
              <a:buFont typeface="Wingdings 3" panose="05040102010807070707" pitchFamily="18" charset="2"/>
              <a:buNone/>
              <a:defRPr/>
            </a:pPr>
            <a:endParaRPr lang="en-US" altLang="en-US" sz="2400" dirty="0"/>
          </a:p>
          <a:p>
            <a:pPr algn="just">
              <a:defRPr/>
            </a:pPr>
            <a:r>
              <a:rPr lang="en-US" altLang="en-US" sz="2400" dirty="0"/>
              <a:t>Illustrate the logical structure of database.</a:t>
            </a:r>
          </a:p>
          <a:p>
            <a:pPr algn="just">
              <a:defRPr/>
            </a:pPr>
            <a:endParaRPr lang="en-US" altLang="en-US" sz="2400" dirty="0"/>
          </a:p>
          <a:p>
            <a:pPr algn="just">
              <a:defRPr/>
            </a:pPr>
            <a:r>
              <a:rPr lang="en-GB" altLang="en-US" sz="2400" dirty="0"/>
              <a:t>It describe how these data are related to each other. </a:t>
            </a:r>
          </a:p>
          <a:p>
            <a:pPr marL="0" indent="0" algn="just">
              <a:buFont typeface="Wingdings 3" panose="05040102010807070707" pitchFamily="18" charset="2"/>
              <a:buNone/>
              <a:defRPr/>
            </a:pPr>
            <a:endParaRPr lang="en-GB" altLang="en-US" sz="2400" dirty="0"/>
          </a:p>
          <a:p>
            <a:pPr algn="just">
              <a:defRPr/>
            </a:pPr>
            <a:r>
              <a:rPr lang="en-GB" altLang="en-US" sz="2400" dirty="0"/>
              <a:t>For example, </a:t>
            </a:r>
            <a:r>
              <a:rPr lang="en-GB" altLang="en-US" sz="2400" dirty="0">
                <a:solidFill>
                  <a:srgbClr val="C00000"/>
                </a:solidFill>
              </a:rPr>
              <a:t>the entities writer, novel, and consumer may be described using ER diagrams this way</a:t>
            </a:r>
            <a:r>
              <a:rPr lang="en-GB" altLang="en-US" sz="2400" dirty="0"/>
              <a:t>: </a:t>
            </a:r>
            <a:endParaRPr lang="en-US" altLang="en-US" sz="2400" dirty="0"/>
          </a:p>
          <a:p>
            <a:pPr marL="0" indent="0" algn="just">
              <a:buFont typeface="Wingdings 3" panose="05040102010807070707" pitchFamily="18" charset="2"/>
              <a:buNone/>
              <a:defRPr/>
            </a:pPr>
            <a:endParaRPr lang="en-US" altLang="en-US" dirty="0"/>
          </a:p>
        </p:txBody>
      </p:sp>
      <p:sp>
        <p:nvSpPr>
          <p:cNvPr id="174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400">
                <a:solidFill>
                  <a:schemeClr val="bg1"/>
                </a:solidFill>
              </a:rPr>
              <a:t>CSE291 - Introduction to Software Engineering </a:t>
            </a:r>
            <a:endParaRPr lang="en-US" altLang="en-US" sz="1400" dirty="0">
              <a:solidFill>
                <a:schemeClr val="bg1"/>
              </a:solidFill>
            </a:endParaRPr>
          </a:p>
        </p:txBody>
      </p:sp>
    </p:spTree>
    <p:extLst>
      <p:ext uri="{BB962C8B-B14F-4D97-AF65-F5344CB8AC3E}">
        <p14:creationId xmlns:p14="http://schemas.microsoft.com/office/powerpoint/2010/main" val="68031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rgbClr val="000099"/>
                </a:solidFill>
                <a:latin typeface="Times New Roman" panose="02020603050405020304" pitchFamily="18" charset="0"/>
              </a:defRPr>
            </a:lvl1pPr>
            <a:lvl2pPr marL="742950" indent="-285750">
              <a:defRPr sz="2400">
                <a:solidFill>
                  <a:srgbClr val="000099"/>
                </a:solidFill>
                <a:latin typeface="Times New Roman" panose="02020603050405020304" pitchFamily="18" charset="0"/>
              </a:defRPr>
            </a:lvl2pPr>
            <a:lvl3pPr marL="1143000" indent="-228600">
              <a:defRPr sz="2400">
                <a:solidFill>
                  <a:srgbClr val="000099"/>
                </a:solidFill>
                <a:latin typeface="Times New Roman" panose="02020603050405020304" pitchFamily="18" charset="0"/>
              </a:defRPr>
            </a:lvl3pPr>
            <a:lvl4pPr marL="1600200" indent="-228600">
              <a:defRPr sz="2400">
                <a:solidFill>
                  <a:srgbClr val="000099"/>
                </a:solidFill>
                <a:latin typeface="Times New Roman" panose="02020603050405020304" pitchFamily="18" charset="0"/>
              </a:defRPr>
            </a:lvl4pPr>
            <a:lvl5pPr marL="2057400" indent="-228600">
              <a:defRPr sz="2400">
                <a:solidFill>
                  <a:srgbClr val="000099"/>
                </a:solidFill>
                <a:latin typeface="Times New Roman" panose="02020603050405020304" pitchFamily="18" charset="0"/>
              </a:defRPr>
            </a:lvl5pPr>
            <a:lvl6pPr marL="2514600" indent="-228600" eaLnBrk="0" fontAlgn="base" hangingPunct="0">
              <a:spcBef>
                <a:spcPct val="0"/>
              </a:spcBef>
              <a:spcAft>
                <a:spcPct val="0"/>
              </a:spcAft>
              <a:defRPr sz="2400">
                <a:solidFill>
                  <a:srgbClr val="000099"/>
                </a:solidFill>
                <a:latin typeface="Times New Roman" panose="02020603050405020304" pitchFamily="18" charset="0"/>
              </a:defRPr>
            </a:lvl6pPr>
            <a:lvl7pPr marL="2971800" indent="-228600" eaLnBrk="0" fontAlgn="base" hangingPunct="0">
              <a:spcBef>
                <a:spcPct val="0"/>
              </a:spcBef>
              <a:spcAft>
                <a:spcPct val="0"/>
              </a:spcAft>
              <a:defRPr sz="2400">
                <a:solidFill>
                  <a:srgbClr val="000099"/>
                </a:solidFill>
                <a:latin typeface="Times New Roman" panose="02020603050405020304" pitchFamily="18" charset="0"/>
              </a:defRPr>
            </a:lvl7pPr>
            <a:lvl8pPr marL="3429000" indent="-228600" eaLnBrk="0" fontAlgn="base" hangingPunct="0">
              <a:spcBef>
                <a:spcPct val="0"/>
              </a:spcBef>
              <a:spcAft>
                <a:spcPct val="0"/>
              </a:spcAft>
              <a:defRPr sz="2400">
                <a:solidFill>
                  <a:srgbClr val="000099"/>
                </a:solidFill>
                <a:latin typeface="Times New Roman" panose="02020603050405020304" pitchFamily="18" charset="0"/>
              </a:defRPr>
            </a:lvl8pPr>
            <a:lvl9pPr marL="3886200" indent="-228600" eaLnBrk="0" fontAlgn="base" hangingPunct="0">
              <a:spcBef>
                <a:spcPct val="0"/>
              </a:spcBef>
              <a:spcAft>
                <a:spcPct val="0"/>
              </a:spcAft>
              <a:defRPr sz="2400">
                <a:solidFill>
                  <a:srgbClr val="000099"/>
                </a:solidFill>
                <a:latin typeface="Times New Roman" panose="02020603050405020304" pitchFamily="18" charset="0"/>
              </a:defRPr>
            </a:lvl9pPr>
          </a:lstStyle>
          <a:p>
            <a:r>
              <a:rPr lang="en-GB" altLang="en-US" sz="1400">
                <a:solidFill>
                  <a:schemeClr val="bg1"/>
                </a:solidFill>
              </a:rPr>
              <a:t>CSE291 - Introduction to Software Engineering </a:t>
            </a:r>
            <a:endParaRPr lang="en-US" altLang="en-US" sz="1400" dirty="0">
              <a:solidFill>
                <a:schemeClr val="bg1"/>
              </a:solidFill>
            </a:endParaRPr>
          </a:p>
        </p:txBody>
      </p:sp>
      <p:pic>
        <p:nvPicPr>
          <p:cNvPr id="18435" name="Picture 2" descr="https://creately.com/blog/wp-content/uploads/2012/03/ER-Diagram-Example.jpe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051720" y="1638878"/>
            <a:ext cx="5508937" cy="4382410"/>
          </a:xfrm>
          <a:noFill/>
        </p:spPr>
      </p:pic>
      <p:sp>
        <p:nvSpPr>
          <p:cNvPr id="8" name="Title 1"/>
          <p:cNvSpPr>
            <a:spLocks noGrp="1"/>
          </p:cNvSpPr>
          <p:nvPr>
            <p:ph type="title"/>
          </p:nvPr>
        </p:nvSpPr>
        <p:spPr>
          <a:xfrm>
            <a:off x="395536" y="422176"/>
            <a:ext cx="8229600" cy="990600"/>
          </a:xfrm>
        </p:spPr>
        <p:txBody>
          <a:bodyPr/>
          <a:lstStyle/>
          <a:p>
            <a:r>
              <a:rPr lang="en-GB" altLang="en-US" dirty="0"/>
              <a:t>Entity Relationship Diagram</a:t>
            </a:r>
            <a:endParaRPr lang="en-US" altLang="en-US" dirty="0"/>
          </a:p>
        </p:txBody>
      </p:sp>
    </p:spTree>
    <p:extLst>
      <p:ext uri="{BB962C8B-B14F-4D97-AF65-F5344CB8AC3E}">
        <p14:creationId xmlns:p14="http://schemas.microsoft.com/office/powerpoint/2010/main" val="422819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half" idx="1"/>
          </p:nvPr>
        </p:nvSpPr>
        <p:spPr/>
        <p:txBody>
          <a:bodyPr/>
          <a:lstStyle/>
          <a:p>
            <a:pPr algn="just" eaLnBrk="1" hangingPunct="1"/>
            <a:endParaRPr lang="en-GB" sz="2400" dirty="0"/>
          </a:p>
          <a:p>
            <a:pPr algn="just" eaLnBrk="1" hangingPunct="1"/>
            <a:r>
              <a:rPr lang="en-GB" sz="2400" dirty="0"/>
              <a:t>E/R Modelling is used for conceptual design</a:t>
            </a:r>
          </a:p>
          <a:p>
            <a:pPr lvl="1" algn="just" eaLnBrk="1" hangingPunct="1"/>
            <a:r>
              <a:rPr lang="en-GB" sz="2000" b="1" dirty="0"/>
              <a:t>Entities </a:t>
            </a:r>
            <a:r>
              <a:rPr lang="en-GB" sz="2000" dirty="0"/>
              <a:t>- objects or items of interest</a:t>
            </a:r>
          </a:p>
          <a:p>
            <a:pPr lvl="1" algn="just" eaLnBrk="1" hangingPunct="1"/>
            <a:r>
              <a:rPr lang="en-GB" sz="2000" b="1" dirty="0"/>
              <a:t>Attributes</a:t>
            </a:r>
            <a:r>
              <a:rPr lang="en-GB" sz="2000" dirty="0"/>
              <a:t> - Properties of an entity</a:t>
            </a:r>
          </a:p>
          <a:p>
            <a:pPr lvl="1" algn="just" eaLnBrk="1" hangingPunct="1"/>
            <a:r>
              <a:rPr lang="en-GB" sz="2000" b="1"/>
              <a:t>Relationships</a:t>
            </a:r>
            <a:r>
              <a:rPr lang="en-GB" sz="2000"/>
              <a:t> -links </a:t>
            </a:r>
            <a:r>
              <a:rPr lang="en-GB" sz="2000" dirty="0"/>
              <a:t>between entities</a:t>
            </a:r>
          </a:p>
        </p:txBody>
      </p:sp>
      <p:sp>
        <p:nvSpPr>
          <p:cNvPr id="15364" name="Rectangle 4"/>
          <p:cNvSpPr>
            <a:spLocks noGrp="1" noChangeArrowheads="1"/>
          </p:cNvSpPr>
          <p:nvPr>
            <p:ph sz="half" idx="2"/>
          </p:nvPr>
        </p:nvSpPr>
        <p:spPr>
          <a:xfrm>
            <a:off x="4648200" y="1981200"/>
            <a:ext cx="3962400" cy="4191000"/>
          </a:xfrm>
        </p:spPr>
        <p:txBody>
          <a:bodyPr/>
          <a:lstStyle/>
          <a:p>
            <a:pPr algn="just" eaLnBrk="1" hangingPunct="1">
              <a:lnSpc>
                <a:spcPct val="90000"/>
              </a:lnSpc>
            </a:pPr>
            <a:r>
              <a:rPr lang="en-GB" dirty="0"/>
              <a:t>Example</a:t>
            </a:r>
          </a:p>
          <a:p>
            <a:pPr lvl="1" algn="just" eaLnBrk="1" hangingPunct="1">
              <a:lnSpc>
                <a:spcPct val="90000"/>
              </a:lnSpc>
            </a:pPr>
            <a:r>
              <a:rPr lang="en-GB" sz="2000" dirty="0"/>
              <a:t>In a University database we might have </a:t>
            </a:r>
            <a:r>
              <a:rPr lang="en-GB" sz="2000" b="1" dirty="0">
                <a:solidFill>
                  <a:srgbClr val="C00000"/>
                </a:solidFill>
              </a:rPr>
              <a:t>entities</a:t>
            </a:r>
            <a:endParaRPr lang="en-GB" sz="2000" dirty="0"/>
          </a:p>
          <a:p>
            <a:pPr marL="274320" lvl="1" indent="0" algn="just" eaLnBrk="1" hangingPunct="1">
              <a:lnSpc>
                <a:spcPct val="90000"/>
              </a:lnSpc>
              <a:buNone/>
            </a:pPr>
            <a:r>
              <a:rPr lang="en-GB" sz="2000" dirty="0"/>
              <a:t>        - Students</a:t>
            </a:r>
          </a:p>
          <a:p>
            <a:pPr marL="274320" lvl="1" indent="0" algn="just" eaLnBrk="1" hangingPunct="1">
              <a:lnSpc>
                <a:spcPct val="90000"/>
              </a:lnSpc>
              <a:buNone/>
            </a:pPr>
            <a:r>
              <a:rPr lang="en-GB" sz="2000" dirty="0"/>
              <a:t>        - Courses</a:t>
            </a:r>
          </a:p>
          <a:p>
            <a:pPr marL="274320" lvl="1" indent="0" algn="just" eaLnBrk="1" hangingPunct="1">
              <a:lnSpc>
                <a:spcPct val="90000"/>
              </a:lnSpc>
              <a:buNone/>
            </a:pPr>
            <a:r>
              <a:rPr lang="en-GB" sz="2000" dirty="0"/>
              <a:t>        - Lecturers</a:t>
            </a:r>
          </a:p>
          <a:p>
            <a:pPr lvl="1" algn="just">
              <a:lnSpc>
                <a:spcPct val="90000"/>
              </a:lnSpc>
            </a:pPr>
            <a:r>
              <a:rPr lang="en-GB" sz="2000" dirty="0"/>
              <a:t>Students might have </a:t>
            </a:r>
            <a:r>
              <a:rPr lang="en-GB" sz="2000" b="1" dirty="0">
                <a:solidFill>
                  <a:srgbClr val="C00000"/>
                </a:solidFill>
              </a:rPr>
              <a:t>attributes</a:t>
            </a:r>
            <a:r>
              <a:rPr lang="en-GB" sz="2000" dirty="0"/>
              <a:t> such as their ID , Name and Phone number, and could have </a:t>
            </a:r>
            <a:r>
              <a:rPr lang="en-GB" sz="2000" b="1" dirty="0">
                <a:solidFill>
                  <a:srgbClr val="C00000"/>
                </a:solidFill>
              </a:rPr>
              <a:t>relationships </a:t>
            </a:r>
            <a:r>
              <a:rPr lang="en-GB" sz="2000" dirty="0"/>
              <a:t>with  Courses and Lecturers.</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9" name="Title 1"/>
          <p:cNvSpPr>
            <a:spLocks noGrp="1"/>
          </p:cNvSpPr>
          <p:nvPr>
            <p:ph type="title"/>
          </p:nvPr>
        </p:nvSpPr>
        <p:spPr>
          <a:xfrm>
            <a:off x="395536" y="422176"/>
            <a:ext cx="8229600" cy="990600"/>
          </a:xfrm>
        </p:spPr>
        <p:txBody>
          <a:bodyPr/>
          <a:lstStyle/>
          <a:p>
            <a:r>
              <a:rPr lang="en-GB" altLang="en-US" dirty="0"/>
              <a:t>Entity Relationship Diagram</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Entity Relationship Diagrams</a:t>
            </a:r>
          </a:p>
        </p:txBody>
      </p:sp>
      <p:sp>
        <p:nvSpPr>
          <p:cNvPr id="16387" name="Rectangle 3"/>
          <p:cNvSpPr>
            <a:spLocks noGrp="1" noChangeArrowheads="1"/>
          </p:cNvSpPr>
          <p:nvPr>
            <p:ph sz="half" idx="1"/>
          </p:nvPr>
        </p:nvSpPr>
        <p:spPr/>
        <p:txBody>
          <a:bodyPr/>
          <a:lstStyle/>
          <a:p>
            <a:pPr algn="just" eaLnBrk="1" hangingPunct="1">
              <a:buFont typeface="Wingdings 3" pitchFamily="18" charset="2"/>
              <a:buNone/>
            </a:pPr>
            <a:r>
              <a:rPr lang="en-GB" sz="2400" dirty="0"/>
              <a:t>	E/R Models are often represented as E/R diagrams </a:t>
            </a:r>
          </a:p>
        </p:txBody>
      </p:sp>
      <p:sp>
        <p:nvSpPr>
          <p:cNvPr id="16388" name="AutoShape 4"/>
          <p:cNvSpPr>
            <a:spLocks noChangeArrowheads="1"/>
          </p:cNvSpPr>
          <p:nvPr/>
        </p:nvSpPr>
        <p:spPr bwMode="auto">
          <a:xfrm>
            <a:off x="6858000" y="3276600"/>
            <a:ext cx="1219200" cy="609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Student</a:t>
            </a:r>
          </a:p>
        </p:txBody>
      </p:sp>
      <p:sp>
        <p:nvSpPr>
          <p:cNvPr id="16389" name="AutoShape 5"/>
          <p:cNvSpPr>
            <a:spLocks noChangeArrowheads="1"/>
          </p:cNvSpPr>
          <p:nvPr/>
        </p:nvSpPr>
        <p:spPr bwMode="auto">
          <a:xfrm>
            <a:off x="4876800" y="1905000"/>
            <a:ext cx="1219200" cy="609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dirty="0">
                <a:solidFill>
                  <a:schemeClr val="tx1"/>
                </a:solidFill>
                <a:latin typeface="Arial" charset="0"/>
              </a:rPr>
              <a:t>Lecturer</a:t>
            </a:r>
          </a:p>
        </p:txBody>
      </p:sp>
      <p:sp>
        <p:nvSpPr>
          <p:cNvPr id="16390" name="AutoShape 6"/>
          <p:cNvSpPr>
            <a:spLocks noChangeArrowheads="1"/>
          </p:cNvSpPr>
          <p:nvPr/>
        </p:nvSpPr>
        <p:spPr bwMode="auto">
          <a:xfrm>
            <a:off x="4876800" y="4648200"/>
            <a:ext cx="1219200" cy="609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Course</a:t>
            </a:r>
          </a:p>
        </p:txBody>
      </p:sp>
      <p:sp>
        <p:nvSpPr>
          <p:cNvPr id="16391" name="AutoShape 7"/>
          <p:cNvSpPr>
            <a:spLocks noChangeArrowheads="1"/>
          </p:cNvSpPr>
          <p:nvPr/>
        </p:nvSpPr>
        <p:spPr bwMode="auto">
          <a:xfrm>
            <a:off x="4876800" y="3200400"/>
            <a:ext cx="1219200" cy="7620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teaches</a:t>
            </a:r>
          </a:p>
        </p:txBody>
      </p:sp>
      <p:sp>
        <p:nvSpPr>
          <p:cNvPr id="16392" name="AutoShape 8"/>
          <p:cNvSpPr>
            <a:spLocks noChangeArrowheads="1"/>
          </p:cNvSpPr>
          <p:nvPr/>
        </p:nvSpPr>
        <p:spPr bwMode="auto">
          <a:xfrm>
            <a:off x="6858000" y="4572000"/>
            <a:ext cx="1219200" cy="762000"/>
          </a:xfrm>
          <a:prstGeom prst="diamond">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Register</a:t>
            </a:r>
          </a:p>
        </p:txBody>
      </p:sp>
      <p:cxnSp>
        <p:nvCxnSpPr>
          <p:cNvPr id="16393" name="AutoShape 9"/>
          <p:cNvCxnSpPr>
            <a:cxnSpLocks noChangeShapeType="1"/>
            <a:stCxn id="16389" idx="2"/>
            <a:endCxn id="16391" idx="0"/>
          </p:cNvCxnSpPr>
          <p:nvPr/>
        </p:nvCxnSpPr>
        <p:spPr bwMode="auto">
          <a:xfrm>
            <a:off x="5486400" y="2524125"/>
            <a:ext cx="0" cy="666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394" name="AutoShape 10"/>
          <p:cNvCxnSpPr>
            <a:cxnSpLocks noChangeShapeType="1"/>
            <a:stCxn id="16391" idx="3"/>
            <a:endCxn id="16388" idx="1"/>
          </p:cNvCxnSpPr>
          <p:nvPr/>
        </p:nvCxnSpPr>
        <p:spPr bwMode="auto">
          <a:xfrm>
            <a:off x="6105525" y="3581400"/>
            <a:ext cx="742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395" name="AutoShape 11"/>
          <p:cNvCxnSpPr>
            <a:cxnSpLocks noChangeShapeType="1"/>
            <a:stCxn id="16388" idx="2"/>
            <a:endCxn id="16392" idx="0"/>
          </p:cNvCxnSpPr>
          <p:nvPr/>
        </p:nvCxnSpPr>
        <p:spPr bwMode="auto">
          <a:xfrm>
            <a:off x="7467600" y="3895725"/>
            <a:ext cx="0" cy="666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396" name="AutoShape 12"/>
          <p:cNvCxnSpPr>
            <a:cxnSpLocks noChangeShapeType="1"/>
            <a:stCxn id="16390" idx="3"/>
            <a:endCxn id="16392" idx="1"/>
          </p:cNvCxnSpPr>
          <p:nvPr/>
        </p:nvCxnSpPr>
        <p:spPr bwMode="auto">
          <a:xfrm>
            <a:off x="6105525" y="4953000"/>
            <a:ext cx="742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6397" name="Arc 13"/>
          <p:cNvSpPr>
            <a:spLocks/>
          </p:cNvSpPr>
          <p:nvPr/>
        </p:nvSpPr>
        <p:spPr bwMode="auto">
          <a:xfrm>
            <a:off x="6096000" y="48006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8" name="Arc 14"/>
          <p:cNvSpPr>
            <a:spLocks/>
          </p:cNvSpPr>
          <p:nvPr/>
        </p:nvSpPr>
        <p:spPr bwMode="auto">
          <a:xfrm flipH="1">
            <a:off x="6705600" y="34290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399" name="Arc 15"/>
          <p:cNvSpPr>
            <a:spLocks/>
          </p:cNvSpPr>
          <p:nvPr/>
        </p:nvSpPr>
        <p:spPr bwMode="auto">
          <a:xfrm rot="5400000">
            <a:off x="7389019" y="3812381"/>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400" name="Oval 16"/>
          <p:cNvSpPr>
            <a:spLocks noChangeArrowheads="1"/>
          </p:cNvSpPr>
          <p:nvPr/>
        </p:nvSpPr>
        <p:spPr bwMode="auto">
          <a:xfrm>
            <a:off x="7010400" y="1981200"/>
            <a:ext cx="9144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tx1"/>
                </a:solidFill>
                <a:latin typeface="Arial" charset="0"/>
              </a:rPr>
              <a:t>ID</a:t>
            </a:r>
          </a:p>
        </p:txBody>
      </p:sp>
      <p:sp>
        <p:nvSpPr>
          <p:cNvPr id="16401" name="Oval 17"/>
          <p:cNvSpPr>
            <a:spLocks noChangeArrowheads="1"/>
          </p:cNvSpPr>
          <p:nvPr/>
        </p:nvSpPr>
        <p:spPr bwMode="auto">
          <a:xfrm>
            <a:off x="7543800" y="2514600"/>
            <a:ext cx="9144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tx1"/>
                </a:solidFill>
                <a:latin typeface="Arial" charset="0"/>
              </a:rPr>
              <a:t>Ph#</a:t>
            </a:r>
          </a:p>
        </p:txBody>
      </p:sp>
      <p:sp>
        <p:nvSpPr>
          <p:cNvPr id="16402" name="Oval 18"/>
          <p:cNvSpPr>
            <a:spLocks noChangeArrowheads="1"/>
          </p:cNvSpPr>
          <p:nvPr/>
        </p:nvSpPr>
        <p:spPr bwMode="auto">
          <a:xfrm>
            <a:off x="6477000" y="2514600"/>
            <a:ext cx="9144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tx1"/>
                </a:solidFill>
                <a:latin typeface="Arial" charset="0"/>
              </a:rPr>
              <a:t>Name</a:t>
            </a:r>
          </a:p>
        </p:txBody>
      </p:sp>
      <p:cxnSp>
        <p:nvCxnSpPr>
          <p:cNvPr id="16403" name="AutoShape 19"/>
          <p:cNvCxnSpPr>
            <a:cxnSpLocks noChangeShapeType="1"/>
            <a:stCxn id="16388" idx="0"/>
            <a:endCxn id="16401" idx="4"/>
          </p:cNvCxnSpPr>
          <p:nvPr/>
        </p:nvCxnSpPr>
        <p:spPr bwMode="auto">
          <a:xfrm flipV="1">
            <a:off x="7467600" y="2905125"/>
            <a:ext cx="533400"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4" name="AutoShape 20"/>
          <p:cNvCxnSpPr>
            <a:cxnSpLocks noChangeShapeType="1"/>
            <a:stCxn id="16388" idx="0"/>
            <a:endCxn id="16400" idx="4"/>
          </p:cNvCxnSpPr>
          <p:nvPr/>
        </p:nvCxnSpPr>
        <p:spPr bwMode="auto">
          <a:xfrm flipV="1">
            <a:off x="7467600" y="2371725"/>
            <a:ext cx="0" cy="8953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6405" name="AutoShape 21"/>
          <p:cNvCxnSpPr>
            <a:cxnSpLocks noChangeShapeType="1"/>
            <a:stCxn id="16388" idx="0"/>
            <a:endCxn id="16402" idx="4"/>
          </p:cNvCxnSpPr>
          <p:nvPr/>
        </p:nvCxnSpPr>
        <p:spPr bwMode="auto">
          <a:xfrm flipH="1" flipV="1">
            <a:off x="6934200" y="2905125"/>
            <a:ext cx="533400" cy="3619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Entities</a:t>
            </a:r>
          </a:p>
        </p:txBody>
      </p:sp>
      <p:sp>
        <p:nvSpPr>
          <p:cNvPr id="17411" name="Rectangle 3"/>
          <p:cNvSpPr>
            <a:spLocks noGrp="1" noChangeArrowheads="1"/>
          </p:cNvSpPr>
          <p:nvPr>
            <p:ph sz="half" idx="1"/>
          </p:nvPr>
        </p:nvSpPr>
        <p:spPr/>
        <p:txBody>
          <a:bodyPr/>
          <a:lstStyle/>
          <a:p>
            <a:pPr algn="just" eaLnBrk="1" hangingPunct="1"/>
            <a:r>
              <a:rPr lang="en-GB" sz="2400" dirty="0"/>
              <a:t>Entities represent objects or things of interest</a:t>
            </a:r>
          </a:p>
          <a:p>
            <a:pPr lvl="1" algn="just" eaLnBrk="1" hangingPunct="1"/>
            <a:endParaRPr lang="en-GB" sz="2000" dirty="0"/>
          </a:p>
          <a:p>
            <a:pPr lvl="1" algn="just" eaLnBrk="1" hangingPunct="1"/>
            <a:r>
              <a:rPr lang="en-GB" sz="2000" dirty="0"/>
              <a:t>Physical things like </a:t>
            </a:r>
            <a:r>
              <a:rPr lang="en-GB" sz="2000" dirty="0">
                <a:solidFill>
                  <a:srgbClr val="FF0000"/>
                </a:solidFill>
              </a:rPr>
              <a:t>students</a:t>
            </a:r>
            <a:r>
              <a:rPr lang="en-GB" sz="2000" dirty="0"/>
              <a:t>, </a:t>
            </a:r>
            <a:r>
              <a:rPr lang="en-GB" sz="2000" dirty="0">
                <a:solidFill>
                  <a:srgbClr val="FF0000"/>
                </a:solidFill>
              </a:rPr>
              <a:t>lecturers</a:t>
            </a:r>
            <a:r>
              <a:rPr lang="en-GB" sz="2000" dirty="0"/>
              <a:t>, </a:t>
            </a:r>
            <a:r>
              <a:rPr lang="en-GB" sz="2000" dirty="0">
                <a:solidFill>
                  <a:srgbClr val="FF0000"/>
                </a:solidFill>
              </a:rPr>
              <a:t>employees</a:t>
            </a:r>
            <a:r>
              <a:rPr lang="en-GB" sz="2000" dirty="0"/>
              <a:t>..</a:t>
            </a:r>
          </a:p>
          <a:p>
            <a:pPr lvl="1" algn="just" eaLnBrk="1" hangingPunct="1"/>
            <a:endParaRPr lang="en-GB" sz="2000" dirty="0"/>
          </a:p>
          <a:p>
            <a:pPr lvl="1" algn="just" eaLnBrk="1" hangingPunct="1"/>
            <a:r>
              <a:rPr lang="en-GB" sz="2000" dirty="0"/>
              <a:t>More abstract things like </a:t>
            </a:r>
            <a:r>
              <a:rPr lang="en-GB" sz="2000" i="1" dirty="0"/>
              <a:t>modules, orders, courses, projects</a:t>
            </a:r>
          </a:p>
        </p:txBody>
      </p:sp>
      <p:sp>
        <p:nvSpPr>
          <p:cNvPr id="17412" name="Rectangle 4"/>
          <p:cNvSpPr>
            <a:spLocks noGrp="1" noChangeArrowheads="1"/>
          </p:cNvSpPr>
          <p:nvPr>
            <p:ph sz="half" idx="2"/>
          </p:nvPr>
        </p:nvSpPr>
        <p:spPr/>
        <p:txBody>
          <a:bodyPr/>
          <a:lstStyle/>
          <a:p>
            <a:pPr algn="just" eaLnBrk="1" hangingPunct="1"/>
            <a:r>
              <a:rPr lang="en-GB" sz="2400" dirty="0"/>
              <a:t>Entities have</a:t>
            </a:r>
          </a:p>
          <a:p>
            <a:pPr lvl="1" algn="just" eaLnBrk="1" hangingPunct="1"/>
            <a:r>
              <a:rPr lang="en-GB" sz="2000" dirty="0"/>
              <a:t>A general type or class, such as Lecturer or Module</a:t>
            </a:r>
          </a:p>
          <a:p>
            <a:pPr lvl="1" algn="just" eaLnBrk="1" hangingPunct="1"/>
            <a:endParaRPr lang="en-GB" sz="2000" dirty="0"/>
          </a:p>
          <a:p>
            <a:pPr lvl="1" algn="just" eaLnBrk="1" hangingPunct="1"/>
            <a:r>
              <a:rPr lang="en-GB" sz="2000" dirty="0"/>
              <a:t>Instances of that particular type, such as Steve Mills, Natasha  are  instances of Lecturer</a:t>
            </a:r>
          </a:p>
          <a:p>
            <a:pPr lvl="1" algn="just" eaLnBrk="1" hangingPunct="1">
              <a:buFont typeface="Wingdings 3" pitchFamily="18" charset="2"/>
              <a:buNone/>
            </a:pPr>
            <a:endParaRPr lang="en-GB" sz="2000" dirty="0"/>
          </a:p>
          <a:p>
            <a:pPr lvl="1" algn="just" eaLnBrk="1" hangingPunct="1"/>
            <a:r>
              <a:rPr lang="en-GB" sz="2000" dirty="0"/>
              <a:t>Attributes (such as name, email address)</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t>Entities</a:t>
            </a:r>
          </a:p>
        </p:txBody>
      </p:sp>
      <p:sp>
        <p:nvSpPr>
          <p:cNvPr id="18435" name="Rectangle 3"/>
          <p:cNvSpPr>
            <a:spLocks noGrp="1" noChangeArrowheads="1"/>
          </p:cNvSpPr>
          <p:nvPr>
            <p:ph sz="half" idx="1"/>
          </p:nvPr>
        </p:nvSpPr>
        <p:spPr/>
        <p:txBody>
          <a:bodyPr/>
          <a:lstStyle/>
          <a:p>
            <a:pPr eaLnBrk="1" hangingPunct="1"/>
            <a:endParaRPr lang="en-GB" sz="2400" dirty="0"/>
          </a:p>
          <a:p>
            <a:pPr algn="just" eaLnBrk="1" hangingPunct="1"/>
            <a:r>
              <a:rPr lang="en-GB" sz="2400" dirty="0"/>
              <a:t>In an E/R Diagram, an entity is usually drawn as a </a:t>
            </a:r>
            <a:r>
              <a:rPr lang="en-GB" sz="2400" b="1" dirty="0"/>
              <a:t>box with rounded corners or Rectangle</a:t>
            </a:r>
          </a:p>
          <a:p>
            <a:pPr algn="just" eaLnBrk="1" hangingPunct="1">
              <a:buFont typeface="Wingdings 3" pitchFamily="18" charset="2"/>
              <a:buNone/>
            </a:pPr>
            <a:endParaRPr lang="en-GB" sz="2400" dirty="0"/>
          </a:p>
          <a:p>
            <a:pPr algn="just" eaLnBrk="1" hangingPunct="1"/>
            <a:r>
              <a:rPr lang="en-GB" sz="2400" dirty="0"/>
              <a:t>The box is labelled with the name of that entity</a:t>
            </a:r>
          </a:p>
        </p:txBody>
      </p:sp>
      <p:sp>
        <p:nvSpPr>
          <p:cNvPr id="18436" name="AutoShape 4"/>
          <p:cNvSpPr>
            <a:spLocks noChangeArrowheads="1"/>
          </p:cNvSpPr>
          <p:nvPr/>
        </p:nvSpPr>
        <p:spPr bwMode="auto">
          <a:xfrm>
            <a:off x="6858000" y="3276600"/>
            <a:ext cx="1219200" cy="609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Student</a:t>
            </a:r>
          </a:p>
        </p:txBody>
      </p:sp>
      <p:sp>
        <p:nvSpPr>
          <p:cNvPr id="18437" name="AutoShape 5"/>
          <p:cNvSpPr>
            <a:spLocks noChangeArrowheads="1"/>
          </p:cNvSpPr>
          <p:nvPr/>
        </p:nvSpPr>
        <p:spPr bwMode="auto">
          <a:xfrm>
            <a:off x="4876800" y="1905000"/>
            <a:ext cx="1219200" cy="609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Lecturer</a:t>
            </a:r>
          </a:p>
        </p:txBody>
      </p:sp>
      <p:sp>
        <p:nvSpPr>
          <p:cNvPr id="18438" name="AutoShape 6"/>
          <p:cNvSpPr>
            <a:spLocks noChangeArrowheads="1"/>
          </p:cNvSpPr>
          <p:nvPr/>
        </p:nvSpPr>
        <p:spPr bwMode="auto">
          <a:xfrm>
            <a:off x="4876800" y="4648200"/>
            <a:ext cx="1219200" cy="609600"/>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tx1"/>
                </a:solidFill>
                <a:latin typeface="Arial" charset="0"/>
              </a:rPr>
              <a:t>course</a:t>
            </a:r>
          </a:p>
        </p:txBody>
      </p:sp>
      <p:sp>
        <p:nvSpPr>
          <p:cNvPr id="18439" name="AutoShape 7"/>
          <p:cNvSpPr>
            <a:spLocks noChangeArrowheads="1"/>
          </p:cNvSpPr>
          <p:nvPr/>
        </p:nvSpPr>
        <p:spPr bwMode="auto">
          <a:xfrm>
            <a:off x="4876800" y="3200400"/>
            <a:ext cx="1219200" cy="762000"/>
          </a:xfrm>
          <a:prstGeom prst="diamond">
            <a:avLst/>
          </a:prstGeom>
          <a:noFill/>
          <a:ln w="6350">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teaches</a:t>
            </a:r>
          </a:p>
        </p:txBody>
      </p:sp>
      <p:sp>
        <p:nvSpPr>
          <p:cNvPr id="18440" name="AutoShape 8"/>
          <p:cNvSpPr>
            <a:spLocks noChangeArrowheads="1"/>
          </p:cNvSpPr>
          <p:nvPr/>
        </p:nvSpPr>
        <p:spPr bwMode="auto">
          <a:xfrm>
            <a:off x="6858000" y="4572000"/>
            <a:ext cx="1219200" cy="762000"/>
          </a:xfrm>
          <a:prstGeom prst="diamond">
            <a:avLst/>
          </a:prstGeom>
          <a:noFill/>
          <a:ln w="6350">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Register</a:t>
            </a:r>
          </a:p>
        </p:txBody>
      </p:sp>
      <p:cxnSp>
        <p:nvCxnSpPr>
          <p:cNvPr id="18441" name="AutoShape 9"/>
          <p:cNvCxnSpPr>
            <a:cxnSpLocks noChangeShapeType="1"/>
            <a:stCxn id="18437" idx="2"/>
            <a:endCxn id="18439" idx="0"/>
          </p:cNvCxnSpPr>
          <p:nvPr/>
        </p:nvCxnSpPr>
        <p:spPr bwMode="auto">
          <a:xfrm>
            <a:off x="5486400" y="2524125"/>
            <a:ext cx="0" cy="676275"/>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18442" name="AutoShape 10"/>
          <p:cNvCxnSpPr>
            <a:cxnSpLocks noChangeShapeType="1"/>
            <a:stCxn id="18439" idx="3"/>
            <a:endCxn id="18436" idx="1"/>
          </p:cNvCxnSpPr>
          <p:nvPr/>
        </p:nvCxnSpPr>
        <p:spPr bwMode="auto">
          <a:xfrm>
            <a:off x="6096000" y="3581400"/>
            <a:ext cx="752475" cy="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18443" name="AutoShape 11"/>
          <p:cNvCxnSpPr>
            <a:cxnSpLocks noChangeShapeType="1"/>
            <a:stCxn id="18436" idx="2"/>
            <a:endCxn id="18440" idx="0"/>
          </p:cNvCxnSpPr>
          <p:nvPr/>
        </p:nvCxnSpPr>
        <p:spPr bwMode="auto">
          <a:xfrm>
            <a:off x="7467600" y="3895725"/>
            <a:ext cx="0" cy="676275"/>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18444" name="AutoShape 12"/>
          <p:cNvCxnSpPr>
            <a:cxnSpLocks noChangeShapeType="1"/>
            <a:stCxn id="18438" idx="3"/>
            <a:endCxn id="18440" idx="1"/>
          </p:cNvCxnSpPr>
          <p:nvPr/>
        </p:nvCxnSpPr>
        <p:spPr bwMode="auto">
          <a:xfrm>
            <a:off x="6105525" y="4953000"/>
            <a:ext cx="752475" cy="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sp>
        <p:nvSpPr>
          <p:cNvPr id="18445" name="Arc 13"/>
          <p:cNvSpPr>
            <a:spLocks/>
          </p:cNvSpPr>
          <p:nvPr/>
        </p:nvSpPr>
        <p:spPr bwMode="auto">
          <a:xfrm>
            <a:off x="6096000" y="48006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Arc 14"/>
          <p:cNvSpPr>
            <a:spLocks/>
          </p:cNvSpPr>
          <p:nvPr/>
        </p:nvSpPr>
        <p:spPr bwMode="auto">
          <a:xfrm flipH="1">
            <a:off x="6705600" y="34290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Arc 15"/>
          <p:cNvSpPr>
            <a:spLocks/>
          </p:cNvSpPr>
          <p:nvPr/>
        </p:nvSpPr>
        <p:spPr bwMode="auto">
          <a:xfrm rot="5400000">
            <a:off x="7389019" y="3812381"/>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Oval 16"/>
          <p:cNvSpPr>
            <a:spLocks noChangeArrowheads="1"/>
          </p:cNvSpPr>
          <p:nvPr/>
        </p:nvSpPr>
        <p:spPr bwMode="auto">
          <a:xfrm>
            <a:off x="7010400" y="1981200"/>
            <a:ext cx="914400" cy="381000"/>
          </a:xfrm>
          <a:prstGeom prst="ellipse">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folHlink"/>
                </a:solidFill>
                <a:latin typeface="Arial" charset="0"/>
              </a:rPr>
              <a:t>ID</a:t>
            </a:r>
          </a:p>
        </p:txBody>
      </p:sp>
      <p:sp>
        <p:nvSpPr>
          <p:cNvPr id="18449" name="Oval 17"/>
          <p:cNvSpPr>
            <a:spLocks noChangeArrowheads="1"/>
          </p:cNvSpPr>
          <p:nvPr/>
        </p:nvSpPr>
        <p:spPr bwMode="auto">
          <a:xfrm>
            <a:off x="7543800" y="2514600"/>
            <a:ext cx="914400" cy="381000"/>
          </a:xfrm>
          <a:prstGeom prst="ellipse">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folHlink"/>
                </a:solidFill>
                <a:latin typeface="Arial" charset="0"/>
              </a:rPr>
              <a:t>PH#</a:t>
            </a:r>
          </a:p>
        </p:txBody>
      </p:sp>
      <p:sp>
        <p:nvSpPr>
          <p:cNvPr id="18450" name="Oval 18"/>
          <p:cNvSpPr>
            <a:spLocks noChangeArrowheads="1"/>
          </p:cNvSpPr>
          <p:nvPr/>
        </p:nvSpPr>
        <p:spPr bwMode="auto">
          <a:xfrm>
            <a:off x="6477000" y="2514600"/>
            <a:ext cx="914400" cy="381000"/>
          </a:xfrm>
          <a:prstGeom prst="ellipse">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folHlink"/>
                </a:solidFill>
                <a:latin typeface="Arial" charset="0"/>
              </a:rPr>
              <a:t>Name</a:t>
            </a:r>
          </a:p>
        </p:txBody>
      </p:sp>
      <p:cxnSp>
        <p:nvCxnSpPr>
          <p:cNvPr id="18451" name="AutoShape 19"/>
          <p:cNvCxnSpPr>
            <a:cxnSpLocks noChangeShapeType="1"/>
            <a:stCxn id="18436" idx="0"/>
            <a:endCxn id="18449" idx="4"/>
          </p:cNvCxnSpPr>
          <p:nvPr/>
        </p:nvCxnSpPr>
        <p:spPr bwMode="auto">
          <a:xfrm flipV="1">
            <a:off x="7467600" y="2895600"/>
            <a:ext cx="533400" cy="371475"/>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18452" name="AutoShape 20"/>
          <p:cNvCxnSpPr>
            <a:cxnSpLocks noChangeShapeType="1"/>
            <a:stCxn id="18436" idx="0"/>
            <a:endCxn id="18448" idx="4"/>
          </p:cNvCxnSpPr>
          <p:nvPr/>
        </p:nvCxnSpPr>
        <p:spPr bwMode="auto">
          <a:xfrm flipV="1">
            <a:off x="7467600" y="2362200"/>
            <a:ext cx="0" cy="904875"/>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18453" name="AutoShape 21"/>
          <p:cNvCxnSpPr>
            <a:cxnSpLocks noChangeShapeType="1"/>
            <a:stCxn id="18436" idx="0"/>
            <a:endCxn id="18450" idx="4"/>
          </p:cNvCxnSpPr>
          <p:nvPr/>
        </p:nvCxnSpPr>
        <p:spPr bwMode="auto">
          <a:xfrm flipH="1" flipV="1">
            <a:off x="6934200" y="2895600"/>
            <a:ext cx="533400" cy="371475"/>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Attributes</a:t>
            </a:r>
          </a:p>
        </p:txBody>
      </p:sp>
      <p:sp>
        <p:nvSpPr>
          <p:cNvPr id="19459" name="Rectangle 3"/>
          <p:cNvSpPr>
            <a:spLocks noGrp="1" noChangeArrowheads="1"/>
          </p:cNvSpPr>
          <p:nvPr>
            <p:ph sz="half" idx="1"/>
          </p:nvPr>
        </p:nvSpPr>
        <p:spPr>
          <a:xfrm>
            <a:off x="539552" y="1628800"/>
            <a:ext cx="8136904" cy="4505300"/>
          </a:xfrm>
        </p:spPr>
        <p:txBody>
          <a:bodyPr/>
          <a:lstStyle/>
          <a:p>
            <a:pPr eaLnBrk="1" hangingPunct="1"/>
            <a:endParaRPr lang="en-GB" sz="2400" dirty="0"/>
          </a:p>
          <a:p>
            <a:pPr algn="just" eaLnBrk="1" hangingPunct="1"/>
            <a:r>
              <a:rPr lang="en-GB" sz="2400" dirty="0"/>
              <a:t>Attributes are properties, or details about an entity</a:t>
            </a:r>
          </a:p>
          <a:p>
            <a:pPr algn="just" eaLnBrk="1" hangingPunct="1"/>
            <a:endParaRPr lang="en-GB" sz="2400" dirty="0"/>
          </a:p>
          <a:p>
            <a:pPr lvl="1" algn="just" eaLnBrk="1" hangingPunct="1"/>
            <a:r>
              <a:rPr lang="en-GB" sz="2400" dirty="0"/>
              <a:t>Students have </a:t>
            </a:r>
            <a:r>
              <a:rPr lang="en-GB" sz="2400" i="1" dirty="0"/>
              <a:t>IDs, names, addresses</a:t>
            </a:r>
            <a:r>
              <a:rPr lang="en-GB" sz="2400" dirty="0"/>
              <a:t>, … </a:t>
            </a:r>
          </a:p>
          <a:p>
            <a:pPr lvl="1" algn="just" eaLnBrk="1" hangingPunct="1"/>
            <a:r>
              <a:rPr lang="en-GB" sz="2400" dirty="0"/>
              <a:t>Courses have </a:t>
            </a:r>
            <a:r>
              <a:rPr lang="en-GB" sz="2400" i="1" dirty="0"/>
              <a:t>codes, titles, credit </a:t>
            </a:r>
            <a:r>
              <a:rPr lang="en-GB" i="1" dirty="0"/>
              <a:t>hours</a:t>
            </a:r>
            <a:r>
              <a:rPr lang="en-GB" sz="2400" dirty="0"/>
              <a:t>. .… </a:t>
            </a:r>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dirty="0"/>
              <a:t>Diagramming Attributes</a:t>
            </a:r>
          </a:p>
        </p:txBody>
      </p:sp>
      <p:sp>
        <p:nvSpPr>
          <p:cNvPr id="20483" name="Rectangle 3"/>
          <p:cNvSpPr>
            <a:spLocks noGrp="1" noChangeArrowheads="1"/>
          </p:cNvSpPr>
          <p:nvPr>
            <p:ph sz="half" idx="1"/>
          </p:nvPr>
        </p:nvSpPr>
        <p:spPr/>
        <p:txBody>
          <a:bodyPr/>
          <a:lstStyle/>
          <a:p>
            <a:pPr algn="just" eaLnBrk="1" hangingPunct="1"/>
            <a:r>
              <a:rPr lang="en-GB" sz="2400" dirty="0"/>
              <a:t>In an E/R Diagram attributes may be drawn as ovals</a:t>
            </a:r>
          </a:p>
          <a:p>
            <a:pPr algn="just" eaLnBrk="1" hangingPunct="1">
              <a:buFont typeface="Wingdings 3" pitchFamily="18" charset="2"/>
              <a:buNone/>
            </a:pPr>
            <a:endParaRPr lang="en-GB" sz="2400" dirty="0"/>
          </a:p>
          <a:p>
            <a:pPr algn="just" eaLnBrk="1" hangingPunct="1"/>
            <a:r>
              <a:rPr lang="en-GB" sz="2400" dirty="0"/>
              <a:t>Each attribute is linked to its entity by a line</a:t>
            </a:r>
          </a:p>
          <a:p>
            <a:pPr algn="just" eaLnBrk="1" hangingPunct="1">
              <a:buFont typeface="Wingdings 3" pitchFamily="18" charset="2"/>
              <a:buNone/>
            </a:pPr>
            <a:endParaRPr lang="en-GB" sz="2400" dirty="0"/>
          </a:p>
          <a:p>
            <a:pPr algn="just" eaLnBrk="1" hangingPunct="1"/>
            <a:r>
              <a:rPr lang="en-GB" sz="2400" dirty="0"/>
              <a:t>The name of the attribute is written in the oval</a:t>
            </a:r>
          </a:p>
        </p:txBody>
      </p:sp>
      <p:sp>
        <p:nvSpPr>
          <p:cNvPr id="20484" name="AutoShape 4"/>
          <p:cNvSpPr>
            <a:spLocks noChangeArrowheads="1"/>
          </p:cNvSpPr>
          <p:nvPr/>
        </p:nvSpPr>
        <p:spPr bwMode="auto">
          <a:xfrm>
            <a:off x="6858000" y="3276600"/>
            <a:ext cx="1219200" cy="609600"/>
          </a:xfrm>
          <a:prstGeom prst="roundRect">
            <a:avLst>
              <a:gd name="adj" fmla="val 16667"/>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dirty="0">
                <a:solidFill>
                  <a:schemeClr val="folHlink"/>
                </a:solidFill>
                <a:latin typeface="Arial" charset="0"/>
              </a:rPr>
              <a:t>Student</a:t>
            </a:r>
          </a:p>
        </p:txBody>
      </p:sp>
      <p:sp>
        <p:nvSpPr>
          <p:cNvPr id="20485" name="AutoShape 5"/>
          <p:cNvSpPr>
            <a:spLocks noChangeArrowheads="1"/>
          </p:cNvSpPr>
          <p:nvPr/>
        </p:nvSpPr>
        <p:spPr bwMode="auto">
          <a:xfrm>
            <a:off x="4876800" y="1905000"/>
            <a:ext cx="1219200" cy="609600"/>
          </a:xfrm>
          <a:prstGeom prst="roundRect">
            <a:avLst>
              <a:gd name="adj" fmla="val 16667"/>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Lecturer</a:t>
            </a:r>
          </a:p>
        </p:txBody>
      </p:sp>
      <p:sp>
        <p:nvSpPr>
          <p:cNvPr id="20486" name="AutoShape 6"/>
          <p:cNvSpPr>
            <a:spLocks noChangeArrowheads="1"/>
          </p:cNvSpPr>
          <p:nvPr/>
        </p:nvSpPr>
        <p:spPr bwMode="auto">
          <a:xfrm>
            <a:off x="4876800" y="4648200"/>
            <a:ext cx="1219200" cy="609600"/>
          </a:xfrm>
          <a:prstGeom prst="roundRect">
            <a:avLst>
              <a:gd name="adj" fmla="val 16667"/>
            </a:avLst>
          </a:pr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Course</a:t>
            </a:r>
          </a:p>
        </p:txBody>
      </p:sp>
      <p:sp>
        <p:nvSpPr>
          <p:cNvPr id="20487" name="AutoShape 7"/>
          <p:cNvSpPr>
            <a:spLocks noChangeArrowheads="1"/>
          </p:cNvSpPr>
          <p:nvPr/>
        </p:nvSpPr>
        <p:spPr bwMode="auto">
          <a:xfrm>
            <a:off x="4876800" y="3200400"/>
            <a:ext cx="1219200" cy="762000"/>
          </a:xfrm>
          <a:prstGeom prst="diamond">
            <a:avLst/>
          </a:prstGeom>
          <a:noFill/>
          <a:ln w="6350">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dirty="0">
                <a:solidFill>
                  <a:schemeClr val="folHlink"/>
                </a:solidFill>
                <a:latin typeface="Arial" charset="0"/>
              </a:rPr>
              <a:t>Teaches</a:t>
            </a:r>
          </a:p>
        </p:txBody>
      </p:sp>
      <p:sp>
        <p:nvSpPr>
          <p:cNvPr id="20488" name="AutoShape 8"/>
          <p:cNvSpPr>
            <a:spLocks noChangeArrowheads="1"/>
          </p:cNvSpPr>
          <p:nvPr/>
        </p:nvSpPr>
        <p:spPr bwMode="auto">
          <a:xfrm>
            <a:off x="6858000" y="4572000"/>
            <a:ext cx="1219200" cy="762000"/>
          </a:xfrm>
          <a:prstGeom prst="diamond">
            <a:avLst/>
          </a:prstGeom>
          <a:noFill/>
          <a:ln w="6350">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solidFill>
                  <a:schemeClr val="folHlink"/>
                </a:solidFill>
                <a:latin typeface="Arial" charset="0"/>
              </a:rPr>
              <a:t>Register</a:t>
            </a:r>
          </a:p>
        </p:txBody>
      </p:sp>
      <p:cxnSp>
        <p:nvCxnSpPr>
          <p:cNvPr id="20489" name="AutoShape 9"/>
          <p:cNvCxnSpPr>
            <a:cxnSpLocks noChangeShapeType="1"/>
            <a:stCxn id="20485" idx="2"/>
            <a:endCxn id="20487" idx="0"/>
          </p:cNvCxnSpPr>
          <p:nvPr/>
        </p:nvCxnSpPr>
        <p:spPr bwMode="auto">
          <a:xfrm>
            <a:off x="5486400" y="2514600"/>
            <a:ext cx="0" cy="68580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20490" name="AutoShape 10"/>
          <p:cNvCxnSpPr>
            <a:cxnSpLocks noChangeShapeType="1"/>
            <a:stCxn id="20487" idx="3"/>
            <a:endCxn id="20484" idx="1"/>
          </p:cNvCxnSpPr>
          <p:nvPr/>
        </p:nvCxnSpPr>
        <p:spPr bwMode="auto">
          <a:xfrm>
            <a:off x="6096000" y="3581400"/>
            <a:ext cx="762000" cy="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20491" name="AutoShape 11"/>
          <p:cNvCxnSpPr>
            <a:cxnSpLocks noChangeShapeType="1"/>
            <a:stCxn id="20484" idx="2"/>
            <a:endCxn id="20488" idx="0"/>
          </p:cNvCxnSpPr>
          <p:nvPr/>
        </p:nvCxnSpPr>
        <p:spPr bwMode="auto">
          <a:xfrm>
            <a:off x="7467600" y="3886200"/>
            <a:ext cx="0" cy="68580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cxnSp>
        <p:nvCxnSpPr>
          <p:cNvPr id="20492" name="AutoShape 12"/>
          <p:cNvCxnSpPr>
            <a:cxnSpLocks noChangeShapeType="1"/>
            <a:stCxn id="20486" idx="3"/>
            <a:endCxn id="20488" idx="1"/>
          </p:cNvCxnSpPr>
          <p:nvPr/>
        </p:nvCxnSpPr>
        <p:spPr bwMode="auto">
          <a:xfrm>
            <a:off x="6096000" y="4953000"/>
            <a:ext cx="762000" cy="0"/>
          </a:xfrm>
          <a:prstGeom prst="straightConnector1">
            <a:avLst/>
          </a:prstGeom>
          <a:noFill/>
          <a:ln w="6350">
            <a:solidFill>
              <a:schemeClr val="folHlink"/>
            </a:solidFill>
            <a:prstDash val="dash"/>
            <a:round/>
            <a:headEnd/>
            <a:tailEnd/>
          </a:ln>
          <a:extLst>
            <a:ext uri="{909E8E84-426E-40DD-AFC4-6F175D3DCCD1}">
              <a14:hiddenFill xmlns:a14="http://schemas.microsoft.com/office/drawing/2010/main">
                <a:noFill/>
              </a14:hiddenFill>
            </a:ext>
          </a:extLst>
        </p:spPr>
      </p:cxnSp>
      <p:sp>
        <p:nvSpPr>
          <p:cNvPr id="20493" name="Arc 13"/>
          <p:cNvSpPr>
            <a:spLocks/>
          </p:cNvSpPr>
          <p:nvPr/>
        </p:nvSpPr>
        <p:spPr bwMode="auto">
          <a:xfrm>
            <a:off x="6096000" y="48006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4" name="Arc 14"/>
          <p:cNvSpPr>
            <a:spLocks/>
          </p:cNvSpPr>
          <p:nvPr/>
        </p:nvSpPr>
        <p:spPr bwMode="auto">
          <a:xfrm flipH="1">
            <a:off x="6705600" y="3429000"/>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5" name="Arc 15"/>
          <p:cNvSpPr>
            <a:spLocks/>
          </p:cNvSpPr>
          <p:nvPr/>
        </p:nvSpPr>
        <p:spPr bwMode="auto">
          <a:xfrm rot="5400000">
            <a:off x="7389019" y="3812381"/>
            <a:ext cx="152400" cy="300038"/>
          </a:xfrm>
          <a:custGeom>
            <a:avLst/>
            <a:gdLst>
              <a:gd name="T0" fmla="*/ 0 w 21600"/>
              <a:gd name="T1" fmla="*/ 0 h 43200"/>
              <a:gd name="T2" fmla="*/ 1341 w 21600"/>
              <a:gd name="T3" fmla="*/ 2083861 h 43200"/>
              <a:gd name="T4" fmla="*/ 0 w 21600"/>
              <a:gd name="T5" fmla="*/ 104193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18"/>
                  <a:pt x="11945" y="43185"/>
                  <a:pt x="26" y="43199"/>
                </a:cubicBezTo>
              </a:path>
              <a:path w="21600" h="43200" stroke="0" extrusionOk="0">
                <a:moveTo>
                  <a:pt x="-1" y="0"/>
                </a:moveTo>
                <a:cubicBezTo>
                  <a:pt x="11929" y="0"/>
                  <a:pt x="21600" y="9670"/>
                  <a:pt x="21600" y="21600"/>
                </a:cubicBezTo>
                <a:cubicBezTo>
                  <a:pt x="21600" y="33518"/>
                  <a:pt x="11945" y="43185"/>
                  <a:pt x="26" y="43199"/>
                </a:cubicBezTo>
                <a:lnTo>
                  <a:pt x="0" y="21600"/>
                </a:lnTo>
                <a:close/>
              </a:path>
            </a:pathLst>
          </a:custGeom>
          <a:noFill/>
          <a:ln w="635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96" name="Oval 16"/>
          <p:cNvSpPr>
            <a:spLocks noChangeArrowheads="1"/>
          </p:cNvSpPr>
          <p:nvPr/>
        </p:nvSpPr>
        <p:spPr bwMode="auto">
          <a:xfrm>
            <a:off x="7010400" y="1981200"/>
            <a:ext cx="9144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tx1"/>
                </a:solidFill>
                <a:latin typeface="Arial" charset="0"/>
              </a:rPr>
              <a:t>ID</a:t>
            </a:r>
          </a:p>
        </p:txBody>
      </p:sp>
      <p:sp>
        <p:nvSpPr>
          <p:cNvPr id="20497" name="Oval 17"/>
          <p:cNvSpPr>
            <a:spLocks noChangeArrowheads="1"/>
          </p:cNvSpPr>
          <p:nvPr/>
        </p:nvSpPr>
        <p:spPr bwMode="auto">
          <a:xfrm>
            <a:off x="7543800" y="2514600"/>
            <a:ext cx="9144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tx1"/>
                </a:solidFill>
                <a:latin typeface="Arial" charset="0"/>
              </a:rPr>
              <a:t>Ph#</a:t>
            </a:r>
          </a:p>
        </p:txBody>
      </p:sp>
      <p:sp>
        <p:nvSpPr>
          <p:cNvPr id="20498" name="Oval 18"/>
          <p:cNvSpPr>
            <a:spLocks noChangeArrowheads="1"/>
          </p:cNvSpPr>
          <p:nvPr/>
        </p:nvSpPr>
        <p:spPr bwMode="auto">
          <a:xfrm>
            <a:off x="6477000" y="2514600"/>
            <a:ext cx="9144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1600">
                <a:solidFill>
                  <a:schemeClr val="tx1"/>
                </a:solidFill>
                <a:latin typeface="Arial" charset="0"/>
              </a:rPr>
              <a:t>Name</a:t>
            </a:r>
          </a:p>
        </p:txBody>
      </p:sp>
      <p:cxnSp>
        <p:nvCxnSpPr>
          <p:cNvPr id="20499" name="AutoShape 19"/>
          <p:cNvCxnSpPr>
            <a:cxnSpLocks noChangeShapeType="1"/>
            <a:stCxn id="20484" idx="0"/>
            <a:endCxn id="20497" idx="4"/>
          </p:cNvCxnSpPr>
          <p:nvPr/>
        </p:nvCxnSpPr>
        <p:spPr bwMode="auto">
          <a:xfrm flipV="1">
            <a:off x="7467600" y="2905125"/>
            <a:ext cx="533400" cy="3714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0500" name="AutoShape 20"/>
          <p:cNvCxnSpPr>
            <a:cxnSpLocks noChangeShapeType="1"/>
            <a:stCxn id="20484" idx="0"/>
            <a:endCxn id="20496" idx="4"/>
          </p:cNvCxnSpPr>
          <p:nvPr/>
        </p:nvCxnSpPr>
        <p:spPr bwMode="auto">
          <a:xfrm flipV="1">
            <a:off x="7467600" y="2371725"/>
            <a:ext cx="0" cy="9048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0501" name="AutoShape 21"/>
          <p:cNvCxnSpPr>
            <a:cxnSpLocks noChangeShapeType="1"/>
            <a:stCxn id="20484" idx="0"/>
            <a:endCxn id="20498" idx="4"/>
          </p:cNvCxnSpPr>
          <p:nvPr/>
        </p:nvCxnSpPr>
        <p:spPr bwMode="auto">
          <a:xfrm flipH="1" flipV="1">
            <a:off x="6934200" y="2905125"/>
            <a:ext cx="533400" cy="3714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1120</TotalTime>
  <Words>1031</Words>
  <Application>Microsoft Office PowerPoint</Application>
  <PresentationFormat>On-screen Show (4:3)</PresentationFormat>
  <Paragraphs>189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Times New Roman</vt:lpstr>
      <vt:lpstr>Wingdings 3</vt:lpstr>
      <vt:lpstr>Clarity</vt:lpstr>
      <vt:lpstr> CSE291 – Introduction to Software Engineering (FALL 2022)</vt:lpstr>
      <vt:lpstr>Entity Relationship Diagram</vt:lpstr>
      <vt:lpstr>Entity Relationship Diagram</vt:lpstr>
      <vt:lpstr>Entity Relationship Diagram</vt:lpstr>
      <vt:lpstr>Entity Relationship Diagrams</vt:lpstr>
      <vt:lpstr>Entities</vt:lpstr>
      <vt:lpstr>Entities</vt:lpstr>
      <vt:lpstr>Attributes</vt:lpstr>
      <vt:lpstr>Diagramming Attributes</vt:lpstr>
      <vt:lpstr>PowerPoint Presentation</vt:lpstr>
      <vt:lpstr> Types of Attributes</vt:lpstr>
      <vt:lpstr>Types of Attributes</vt:lpstr>
      <vt:lpstr>Types of Attributes</vt:lpstr>
      <vt:lpstr>Relationships</vt:lpstr>
      <vt:lpstr>Cardinality Ratios</vt:lpstr>
      <vt:lpstr>Diagramming Relationships</vt:lpstr>
      <vt:lpstr>Making E/R Models</vt:lpstr>
      <vt:lpstr>Exercise 1</vt:lpstr>
      <vt:lpstr>Exercise 2</vt:lpstr>
    </vt:vector>
  </TitlesOfParts>
  <Company>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Steven Mills</dc:creator>
  <cp:lastModifiedBy>Miss</cp:lastModifiedBy>
  <cp:revision>98</cp:revision>
  <dcterms:created xsi:type="dcterms:W3CDTF">2003-07-04T11:10:14Z</dcterms:created>
  <dcterms:modified xsi:type="dcterms:W3CDTF">2022-10-31T07:04:01Z</dcterms:modified>
</cp:coreProperties>
</file>