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3" r:id="rId1"/>
  </p:sldMasterIdLst>
  <p:notesMasterIdLst>
    <p:notesMasterId r:id="rId32"/>
  </p:notesMasterIdLst>
  <p:handoutMasterIdLst>
    <p:handoutMasterId r:id="rId33"/>
  </p:handoutMasterIdLst>
  <p:sldIdLst>
    <p:sldId id="256" r:id="rId2"/>
    <p:sldId id="333" r:id="rId3"/>
    <p:sldId id="440" r:id="rId4"/>
    <p:sldId id="441" r:id="rId5"/>
    <p:sldId id="414" r:id="rId6"/>
    <p:sldId id="446" r:id="rId7"/>
    <p:sldId id="310" r:id="rId8"/>
    <p:sldId id="311" r:id="rId9"/>
    <p:sldId id="314" r:id="rId10"/>
    <p:sldId id="447" r:id="rId11"/>
    <p:sldId id="261" r:id="rId12"/>
    <p:sldId id="334" r:id="rId13"/>
    <p:sldId id="335" r:id="rId14"/>
    <p:sldId id="309" r:id="rId15"/>
    <p:sldId id="327" r:id="rId16"/>
    <p:sldId id="292" r:id="rId17"/>
    <p:sldId id="293" r:id="rId18"/>
    <p:sldId id="326" r:id="rId19"/>
    <p:sldId id="295" r:id="rId20"/>
    <p:sldId id="296" r:id="rId21"/>
    <p:sldId id="297" r:id="rId22"/>
    <p:sldId id="299" r:id="rId23"/>
    <p:sldId id="308" r:id="rId24"/>
    <p:sldId id="307" r:id="rId25"/>
    <p:sldId id="336" r:id="rId26"/>
    <p:sldId id="337" r:id="rId27"/>
    <p:sldId id="329" r:id="rId28"/>
    <p:sldId id="330" r:id="rId29"/>
    <p:sldId id="279" r:id="rId30"/>
    <p:sldId id="332" r:id="rId31"/>
  </p:sldIdLst>
  <p:sldSz cx="9144000" cy="6858000" type="screen4x3"/>
  <p:notesSz cx="9296400" cy="7010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94" autoAdjust="0"/>
    <p:restoredTop sz="94364" autoAdjust="0"/>
  </p:normalViewPr>
  <p:slideViewPr>
    <p:cSldViewPr>
      <p:cViewPr varScale="1">
        <p:scale>
          <a:sx n="68" d="100"/>
          <a:sy n="68" d="100"/>
        </p:scale>
        <p:origin x="11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5D35FA72-1517-436C-89BB-4A91F4C4868E}" type="datetimeFigureOut">
              <a:rPr lang="en-US" smtClean="0"/>
              <a:t>9/19/2022</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8C54C220-CA68-4057-9EB1-9118232CFDF9}" type="slidenum">
              <a:rPr lang="en-US" smtClean="0"/>
              <a:t>‹#›</a:t>
            </a:fld>
            <a:endParaRPr lang="en-US"/>
          </a:p>
        </p:txBody>
      </p:sp>
    </p:spTree>
    <p:extLst>
      <p:ext uri="{BB962C8B-B14F-4D97-AF65-F5344CB8AC3E}">
        <p14:creationId xmlns:p14="http://schemas.microsoft.com/office/powerpoint/2010/main" val="3667289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pPr>
              <a:defRPr/>
            </a:pPr>
            <a:fld id="{27A62E0A-EBD3-48BD-911D-BA55EA318C0D}" type="datetimeFigureOut">
              <a:rPr lang="en-US"/>
              <a:pPr>
                <a:defRPr/>
              </a:pPr>
              <a:t>9/19/2022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pPr>
              <a:defRPr/>
            </a:pPr>
            <a:fld id="{44B4D39A-D25D-480D-AB96-A08967E40829}" type="slidenum">
              <a:rPr lang="en-US"/>
              <a:pPr>
                <a:defRPr/>
              </a:pPr>
              <a:t>‹#›</a:t>
            </a:fld>
            <a:endParaRPr lang="en-US"/>
          </a:p>
        </p:txBody>
      </p:sp>
    </p:spTree>
    <p:extLst>
      <p:ext uri="{BB962C8B-B14F-4D97-AF65-F5344CB8AC3E}">
        <p14:creationId xmlns:p14="http://schemas.microsoft.com/office/powerpoint/2010/main" val="6941623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6631236-696E-403F-B027-4351D280A6B4}"/>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74F9D578-F0D1-4AD5-9E93-AA305D9597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
        <p:nvSpPr>
          <p:cNvPr id="30724" name="Slide Number Placeholder 3">
            <a:extLst>
              <a:ext uri="{FF2B5EF4-FFF2-40B4-BE49-F238E27FC236}">
                <a16:creationId xmlns:a16="http://schemas.microsoft.com/office/drawing/2014/main" id="{8465F740-1882-4948-BF21-4CFC58D5BF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91362EF-EBFF-4B45-AAAF-D5A5483AC692}" type="slidenum">
              <a:rPr lang="en-US" altLang="en-US"/>
              <a:pPr>
                <a:spcBef>
                  <a:spcPct val="0"/>
                </a:spcBef>
              </a:pPr>
              <a:t>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780F835-A318-4C5B-B5E5-85E5D811D899}"/>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7F55D4CE-1A36-4B48-8894-50EFDF39A6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All four components are needed to assure the quality of the software development process and maintenance services</a:t>
            </a:r>
          </a:p>
        </p:txBody>
      </p:sp>
      <p:sp>
        <p:nvSpPr>
          <p:cNvPr id="32772" name="Slide Number Placeholder 3">
            <a:extLst>
              <a:ext uri="{FF2B5EF4-FFF2-40B4-BE49-F238E27FC236}">
                <a16:creationId xmlns:a16="http://schemas.microsoft.com/office/drawing/2014/main" id="{4A8CA935-44AB-4F52-A95C-DA38354E5C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89634C8-31A8-4364-96BB-6B10E794E69C}" type="slidenum">
              <a:rPr lang="en-US" altLang="en-US"/>
              <a:pPr>
                <a:spcBef>
                  <a:spcPct val="0"/>
                </a:spcBef>
              </a:pPr>
              <a:t>6</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4B4D39A-D25D-480D-AB96-A08967E40829}" type="slidenum">
              <a:rPr lang="en-US" smtClean="0"/>
              <a:pPr>
                <a:defRPr/>
              </a:pPr>
              <a:t>7</a:t>
            </a:fld>
            <a:endParaRPr lang="en-US"/>
          </a:p>
        </p:txBody>
      </p:sp>
    </p:spTree>
    <p:extLst>
      <p:ext uri="{BB962C8B-B14F-4D97-AF65-F5344CB8AC3E}">
        <p14:creationId xmlns:p14="http://schemas.microsoft.com/office/powerpoint/2010/main" val="262731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4B4D39A-D25D-480D-AB96-A08967E40829}" type="slidenum">
              <a:rPr lang="en-US" smtClean="0"/>
              <a:pPr>
                <a:defRPr/>
              </a:pPr>
              <a:t>10</a:t>
            </a:fld>
            <a:endParaRPr lang="en-US"/>
          </a:p>
        </p:txBody>
      </p:sp>
    </p:spTree>
    <p:extLst>
      <p:ext uri="{BB962C8B-B14F-4D97-AF65-F5344CB8AC3E}">
        <p14:creationId xmlns:p14="http://schemas.microsoft.com/office/powerpoint/2010/main" val="730305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4B4D39A-D25D-480D-AB96-A08967E40829}" type="slidenum">
              <a:rPr lang="en-US" smtClean="0"/>
              <a:pPr>
                <a:defRPr/>
              </a:pPr>
              <a:t>13</a:t>
            </a:fld>
            <a:endParaRPr lang="en-US"/>
          </a:p>
        </p:txBody>
      </p:sp>
    </p:spTree>
    <p:extLst>
      <p:ext uri="{BB962C8B-B14F-4D97-AF65-F5344CB8AC3E}">
        <p14:creationId xmlns:p14="http://schemas.microsoft.com/office/powerpoint/2010/main" val="2212327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xfrm>
            <a:off x="1239520" y="3331158"/>
            <a:ext cx="6817360" cy="29550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860" tIns="44633" rIns="90860" bIns="44633" numCol="1" anchor="t" anchorCtr="0" compatLnSpc="1">
            <a:prstTxWarp prst="textNoShape">
              <a:avLst/>
            </a:prstTxWarp>
          </a:bodyPr>
          <a:lstStyle/>
          <a:p>
            <a:endParaRPr lang="en-US"/>
          </a:p>
        </p:txBody>
      </p:sp>
      <p:sp>
        <p:nvSpPr>
          <p:cNvPr id="31747" name="Rectangle 3"/>
          <p:cNvSpPr>
            <a:spLocks noGrp="1" noRot="1" noChangeAspect="1" noChangeArrowheads="1" noTextEdit="1"/>
          </p:cNvSpPr>
          <p:nvPr>
            <p:ph type="sldImg"/>
          </p:nvPr>
        </p:nvSpPr>
        <p:spPr bwMode="auto">
          <a:xfrm>
            <a:off x="3011488" y="611188"/>
            <a:ext cx="3273425" cy="2454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ACM – Association for computing Machinery / IEEE -</a:t>
            </a:r>
            <a:r>
              <a:rPr lang="en-US" b="0" i="0" dirty="0">
                <a:solidFill>
                  <a:srgbClr val="202124"/>
                </a:solidFill>
                <a:effectLst/>
                <a:latin typeface="Google Sans"/>
              </a:rPr>
              <a:t>the Institute of Electrical and Electronics Engineers</a:t>
            </a:r>
            <a:endParaRPr lang="en-US" dirty="0"/>
          </a:p>
        </p:txBody>
      </p:sp>
      <p:sp>
        <p:nvSpPr>
          <p:cNvPr id="4" name="Slide Number Placeholder 3"/>
          <p:cNvSpPr>
            <a:spLocks noGrp="1"/>
          </p:cNvSpPr>
          <p:nvPr>
            <p:ph type="sldNum" sz="quarter" idx="5"/>
          </p:nvPr>
        </p:nvSpPr>
        <p:spPr/>
        <p:txBody>
          <a:bodyPr/>
          <a:lstStyle/>
          <a:p>
            <a:pPr>
              <a:defRPr/>
            </a:pPr>
            <a:fld id="{44B4D39A-D25D-480D-AB96-A08967E40829}" type="slidenum">
              <a:rPr lang="en-US" smtClean="0"/>
              <a:pPr>
                <a:defRPr/>
              </a:pPr>
              <a:t>27</a:t>
            </a:fld>
            <a:endParaRPr lang="en-US"/>
          </a:p>
        </p:txBody>
      </p:sp>
    </p:spTree>
    <p:extLst>
      <p:ext uri="{BB962C8B-B14F-4D97-AF65-F5344CB8AC3E}">
        <p14:creationId xmlns:p14="http://schemas.microsoft.com/office/powerpoint/2010/main" val="260108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39AF7908-CEF1-4C18-83FB-7BAF366850EF}" type="datetime1">
              <a:rPr lang="en-US" smtClean="0"/>
              <a:t>9/19/2022</a:t>
            </a:fld>
            <a:endParaRPr lang="en-US"/>
          </a:p>
        </p:txBody>
      </p:sp>
      <p:sp>
        <p:nvSpPr>
          <p:cNvPr id="5" name="Footer Placeholder 4"/>
          <p:cNvSpPr>
            <a:spLocks noGrp="1"/>
          </p:cNvSpPr>
          <p:nvPr>
            <p:ph type="ftr" sz="quarter" idx="11"/>
          </p:nvPr>
        </p:nvSpPr>
        <p:spPr/>
        <p:txBody>
          <a:bodyPr/>
          <a:lstStyle/>
          <a:p>
            <a:pPr>
              <a:defRPr/>
            </a:pPr>
            <a:r>
              <a:rPr lang="en-US"/>
              <a:t>CSC291 - Software Engineering Concepts</a:t>
            </a:r>
          </a:p>
        </p:txBody>
      </p:sp>
      <p:sp>
        <p:nvSpPr>
          <p:cNvPr id="6" name="Slide Number Placeholder 5"/>
          <p:cNvSpPr>
            <a:spLocks noGrp="1"/>
          </p:cNvSpPr>
          <p:nvPr>
            <p:ph type="sldNum" sz="quarter" idx="12"/>
          </p:nvPr>
        </p:nvSpPr>
        <p:spPr/>
        <p:txBody>
          <a:bodyPr/>
          <a:lstStyle/>
          <a:p>
            <a:pPr>
              <a:defRPr/>
            </a:pPr>
            <a:fld id="{B0A5AE0D-353C-4AC8-9449-69705DA3A7AB}"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8E3BE31-8469-4828-9ECC-154AC73732DE}" type="datetime1">
              <a:rPr lang="en-US" smtClean="0"/>
              <a:t>9/19/2022</a:t>
            </a:fld>
            <a:endParaRPr lang="en-US"/>
          </a:p>
        </p:txBody>
      </p:sp>
      <p:sp>
        <p:nvSpPr>
          <p:cNvPr id="5" name="Footer Placeholder 4"/>
          <p:cNvSpPr>
            <a:spLocks noGrp="1"/>
          </p:cNvSpPr>
          <p:nvPr>
            <p:ph type="ftr" sz="quarter" idx="11"/>
          </p:nvPr>
        </p:nvSpPr>
        <p:spPr/>
        <p:txBody>
          <a:bodyPr/>
          <a:lstStyle/>
          <a:p>
            <a:pPr>
              <a:defRPr/>
            </a:pPr>
            <a:r>
              <a:rPr lang="en-US"/>
              <a:t>CSC291 - Software Engineering Concepts</a:t>
            </a:r>
          </a:p>
        </p:txBody>
      </p:sp>
      <p:sp>
        <p:nvSpPr>
          <p:cNvPr id="6" name="Slide Number Placeholder 5"/>
          <p:cNvSpPr>
            <a:spLocks noGrp="1"/>
          </p:cNvSpPr>
          <p:nvPr>
            <p:ph type="sldNum" sz="quarter" idx="12"/>
          </p:nvPr>
        </p:nvSpPr>
        <p:spPr/>
        <p:txBody>
          <a:bodyPr/>
          <a:lstStyle/>
          <a:p>
            <a:pPr>
              <a:defRPr/>
            </a:pPr>
            <a:fld id="{E94DBE2E-AB2C-450C-9F80-22E0A2787DE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5613930-2FB1-451D-9156-EBB6E7DD1753}" type="datetime1">
              <a:rPr lang="en-US" smtClean="0"/>
              <a:t>9/19/2022</a:t>
            </a:fld>
            <a:endParaRPr lang="en-US"/>
          </a:p>
        </p:txBody>
      </p:sp>
      <p:sp>
        <p:nvSpPr>
          <p:cNvPr id="5" name="Footer Placeholder 4"/>
          <p:cNvSpPr>
            <a:spLocks noGrp="1"/>
          </p:cNvSpPr>
          <p:nvPr>
            <p:ph type="ftr" sz="quarter" idx="11"/>
          </p:nvPr>
        </p:nvSpPr>
        <p:spPr/>
        <p:txBody>
          <a:bodyPr/>
          <a:lstStyle/>
          <a:p>
            <a:pPr>
              <a:defRPr/>
            </a:pPr>
            <a:r>
              <a:rPr lang="en-US"/>
              <a:t>CSC291 - Software Engineering Concepts</a:t>
            </a:r>
          </a:p>
        </p:txBody>
      </p:sp>
      <p:sp>
        <p:nvSpPr>
          <p:cNvPr id="6" name="Slide Number Placeholder 5"/>
          <p:cNvSpPr>
            <a:spLocks noGrp="1"/>
          </p:cNvSpPr>
          <p:nvPr>
            <p:ph type="sldNum" sz="quarter" idx="12"/>
          </p:nvPr>
        </p:nvSpPr>
        <p:spPr/>
        <p:txBody>
          <a:bodyPr/>
          <a:lstStyle/>
          <a:p>
            <a:pPr>
              <a:defRPr/>
            </a:pPr>
            <a:fld id="{F4A0B48F-275F-4B11-9A36-0F3DBAD05821}"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442E268-9FF9-487F-BEA0-90F5DE495349}" type="datetime1">
              <a:rPr lang="en-US" smtClean="0"/>
              <a:t>9/19/2022</a:t>
            </a:fld>
            <a:endParaRPr lang="en-US"/>
          </a:p>
        </p:txBody>
      </p:sp>
      <p:sp>
        <p:nvSpPr>
          <p:cNvPr id="5" name="Footer Placeholder 4"/>
          <p:cNvSpPr>
            <a:spLocks noGrp="1"/>
          </p:cNvSpPr>
          <p:nvPr>
            <p:ph type="ftr" sz="quarter" idx="11"/>
          </p:nvPr>
        </p:nvSpPr>
        <p:spPr/>
        <p:txBody>
          <a:bodyPr/>
          <a:lstStyle/>
          <a:p>
            <a:pPr>
              <a:defRPr/>
            </a:pPr>
            <a:r>
              <a:rPr lang="en-US"/>
              <a:t>CSC291 - Software Engineering Concepts</a:t>
            </a:r>
          </a:p>
        </p:txBody>
      </p:sp>
      <p:sp>
        <p:nvSpPr>
          <p:cNvPr id="6" name="Slide Number Placeholder 5"/>
          <p:cNvSpPr>
            <a:spLocks noGrp="1"/>
          </p:cNvSpPr>
          <p:nvPr>
            <p:ph type="sldNum" sz="quarter" idx="12"/>
          </p:nvPr>
        </p:nvSpPr>
        <p:spPr/>
        <p:txBody>
          <a:bodyPr/>
          <a:lstStyle/>
          <a:p>
            <a:pPr>
              <a:defRPr/>
            </a:pPr>
            <a:fld id="{4CECA143-544A-4A15-A433-D0FA028FC3E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5B26A46-ABFB-4D8C-922C-87893AB1DD4D}" type="datetime1">
              <a:rPr lang="en-US" smtClean="0"/>
              <a:t>9/19/2022</a:t>
            </a:fld>
            <a:endParaRPr lang="en-US"/>
          </a:p>
        </p:txBody>
      </p:sp>
      <p:sp>
        <p:nvSpPr>
          <p:cNvPr id="5" name="Footer Placeholder 4"/>
          <p:cNvSpPr>
            <a:spLocks noGrp="1"/>
          </p:cNvSpPr>
          <p:nvPr>
            <p:ph type="ftr" sz="quarter" idx="11"/>
          </p:nvPr>
        </p:nvSpPr>
        <p:spPr/>
        <p:txBody>
          <a:bodyPr/>
          <a:lstStyle/>
          <a:p>
            <a:pPr>
              <a:defRPr/>
            </a:pPr>
            <a:r>
              <a:rPr lang="en-US"/>
              <a:t>CSC291 - Software Engineering Concepts</a:t>
            </a:r>
          </a:p>
        </p:txBody>
      </p:sp>
      <p:sp>
        <p:nvSpPr>
          <p:cNvPr id="6" name="Slide Number Placeholder 5"/>
          <p:cNvSpPr>
            <a:spLocks noGrp="1"/>
          </p:cNvSpPr>
          <p:nvPr>
            <p:ph type="sldNum" sz="quarter" idx="12"/>
          </p:nvPr>
        </p:nvSpPr>
        <p:spPr/>
        <p:txBody>
          <a:bodyPr/>
          <a:lstStyle/>
          <a:p>
            <a:pPr>
              <a:defRPr/>
            </a:pPr>
            <a:fld id="{486259D8-7B11-4556-B89D-CF5053D9705A}"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5ACB0A0-9B07-497D-9C93-1883FFF0F81E}" type="datetime1">
              <a:rPr lang="en-US" smtClean="0"/>
              <a:t>9/19/2022</a:t>
            </a:fld>
            <a:endParaRPr lang="en-US"/>
          </a:p>
        </p:txBody>
      </p:sp>
      <p:sp>
        <p:nvSpPr>
          <p:cNvPr id="6" name="Footer Placeholder 5"/>
          <p:cNvSpPr>
            <a:spLocks noGrp="1"/>
          </p:cNvSpPr>
          <p:nvPr>
            <p:ph type="ftr" sz="quarter" idx="11"/>
          </p:nvPr>
        </p:nvSpPr>
        <p:spPr/>
        <p:txBody>
          <a:bodyPr/>
          <a:lstStyle/>
          <a:p>
            <a:pPr>
              <a:defRPr/>
            </a:pPr>
            <a:r>
              <a:rPr lang="en-US"/>
              <a:t>CSC291 - Software Engineering Concepts</a:t>
            </a:r>
          </a:p>
        </p:txBody>
      </p:sp>
      <p:sp>
        <p:nvSpPr>
          <p:cNvPr id="7" name="Slide Number Placeholder 6"/>
          <p:cNvSpPr>
            <a:spLocks noGrp="1"/>
          </p:cNvSpPr>
          <p:nvPr>
            <p:ph type="sldNum" sz="quarter" idx="12"/>
          </p:nvPr>
        </p:nvSpPr>
        <p:spPr/>
        <p:txBody>
          <a:bodyPr/>
          <a:lstStyle/>
          <a:p>
            <a:pPr>
              <a:defRPr/>
            </a:pPr>
            <a:fld id="{0FDE9686-7BB6-4720-BDEC-9ACAC589273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87A7738-F439-4E35-AEC4-833E12495611}" type="datetime1">
              <a:rPr lang="en-US" smtClean="0"/>
              <a:t>9/19/2022</a:t>
            </a:fld>
            <a:endParaRPr lang="en-US"/>
          </a:p>
        </p:txBody>
      </p:sp>
      <p:sp>
        <p:nvSpPr>
          <p:cNvPr id="8" name="Footer Placeholder 7"/>
          <p:cNvSpPr>
            <a:spLocks noGrp="1"/>
          </p:cNvSpPr>
          <p:nvPr>
            <p:ph type="ftr" sz="quarter" idx="11"/>
          </p:nvPr>
        </p:nvSpPr>
        <p:spPr/>
        <p:txBody>
          <a:bodyPr/>
          <a:lstStyle/>
          <a:p>
            <a:pPr>
              <a:defRPr/>
            </a:pPr>
            <a:r>
              <a:rPr lang="en-US"/>
              <a:t>CSC291 - Software Engineering Concepts</a:t>
            </a:r>
          </a:p>
        </p:txBody>
      </p:sp>
      <p:sp>
        <p:nvSpPr>
          <p:cNvPr id="9" name="Slide Number Placeholder 8"/>
          <p:cNvSpPr>
            <a:spLocks noGrp="1"/>
          </p:cNvSpPr>
          <p:nvPr>
            <p:ph type="sldNum" sz="quarter" idx="12"/>
          </p:nvPr>
        </p:nvSpPr>
        <p:spPr/>
        <p:txBody>
          <a:bodyPr/>
          <a:lstStyle/>
          <a:p>
            <a:pPr>
              <a:defRPr/>
            </a:pPr>
            <a:fld id="{FD78114E-08A7-4929-BB19-B9B9E884E551}"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C19A2FB-7B26-46CE-ADEA-A59CA2A2575C}" type="datetime1">
              <a:rPr lang="en-US" smtClean="0"/>
              <a:t>9/19/2022</a:t>
            </a:fld>
            <a:endParaRPr lang="en-US"/>
          </a:p>
        </p:txBody>
      </p:sp>
      <p:sp>
        <p:nvSpPr>
          <p:cNvPr id="4" name="Footer Placeholder 3"/>
          <p:cNvSpPr>
            <a:spLocks noGrp="1"/>
          </p:cNvSpPr>
          <p:nvPr>
            <p:ph type="ftr" sz="quarter" idx="11"/>
          </p:nvPr>
        </p:nvSpPr>
        <p:spPr/>
        <p:txBody>
          <a:bodyPr/>
          <a:lstStyle/>
          <a:p>
            <a:pPr>
              <a:defRPr/>
            </a:pPr>
            <a:r>
              <a:rPr lang="en-US"/>
              <a:t>CSC291 - Software Engineering Concepts</a:t>
            </a:r>
          </a:p>
        </p:txBody>
      </p:sp>
      <p:sp>
        <p:nvSpPr>
          <p:cNvPr id="5" name="Slide Number Placeholder 4"/>
          <p:cNvSpPr>
            <a:spLocks noGrp="1"/>
          </p:cNvSpPr>
          <p:nvPr>
            <p:ph type="sldNum" sz="quarter" idx="12"/>
          </p:nvPr>
        </p:nvSpPr>
        <p:spPr/>
        <p:txBody>
          <a:bodyPr/>
          <a:lstStyle/>
          <a:p>
            <a:pPr>
              <a:defRPr/>
            </a:pPr>
            <a:fld id="{ED6DFD43-7B17-4839-B016-410BF59C22F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8C82770-9E91-4F1A-BB28-9148CE8B0615}" type="datetime1">
              <a:rPr lang="en-US" smtClean="0"/>
              <a:t>9/19/2022</a:t>
            </a:fld>
            <a:endParaRPr lang="en-US"/>
          </a:p>
        </p:txBody>
      </p:sp>
      <p:sp>
        <p:nvSpPr>
          <p:cNvPr id="3" name="Footer Placeholder 2"/>
          <p:cNvSpPr>
            <a:spLocks noGrp="1"/>
          </p:cNvSpPr>
          <p:nvPr>
            <p:ph type="ftr" sz="quarter" idx="11"/>
          </p:nvPr>
        </p:nvSpPr>
        <p:spPr/>
        <p:txBody>
          <a:bodyPr/>
          <a:lstStyle/>
          <a:p>
            <a:pPr>
              <a:defRPr/>
            </a:pPr>
            <a:r>
              <a:rPr lang="en-US"/>
              <a:t>CSC291 - Software Engineering Concepts</a:t>
            </a:r>
          </a:p>
        </p:txBody>
      </p:sp>
      <p:sp>
        <p:nvSpPr>
          <p:cNvPr id="4" name="Slide Number Placeholder 3"/>
          <p:cNvSpPr>
            <a:spLocks noGrp="1"/>
          </p:cNvSpPr>
          <p:nvPr>
            <p:ph type="sldNum" sz="quarter" idx="12"/>
          </p:nvPr>
        </p:nvSpPr>
        <p:spPr/>
        <p:txBody>
          <a:bodyPr/>
          <a:lstStyle/>
          <a:p>
            <a:pPr>
              <a:defRPr/>
            </a:pPr>
            <a:fld id="{7B086910-7AD0-4284-9154-4A6C3219C38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D531D8B-F1E8-4219-AAE3-C6C5BA09DC99}" type="datetime1">
              <a:rPr lang="en-US" smtClean="0"/>
              <a:t>9/19/2022</a:t>
            </a:fld>
            <a:endParaRPr lang="en-US"/>
          </a:p>
        </p:txBody>
      </p:sp>
      <p:sp>
        <p:nvSpPr>
          <p:cNvPr id="6" name="Footer Placeholder 5"/>
          <p:cNvSpPr>
            <a:spLocks noGrp="1"/>
          </p:cNvSpPr>
          <p:nvPr>
            <p:ph type="ftr" sz="quarter" idx="11"/>
          </p:nvPr>
        </p:nvSpPr>
        <p:spPr/>
        <p:txBody>
          <a:bodyPr/>
          <a:lstStyle/>
          <a:p>
            <a:pPr>
              <a:defRPr/>
            </a:pPr>
            <a:r>
              <a:rPr lang="en-US"/>
              <a:t>CSC291 - Software Engineering Concepts</a:t>
            </a:r>
          </a:p>
        </p:txBody>
      </p:sp>
      <p:sp>
        <p:nvSpPr>
          <p:cNvPr id="7" name="Slide Number Placeholder 6"/>
          <p:cNvSpPr>
            <a:spLocks noGrp="1"/>
          </p:cNvSpPr>
          <p:nvPr>
            <p:ph type="sldNum" sz="quarter" idx="12"/>
          </p:nvPr>
        </p:nvSpPr>
        <p:spPr/>
        <p:txBody>
          <a:bodyPr/>
          <a:lstStyle/>
          <a:p>
            <a:pPr>
              <a:defRPr/>
            </a:pPr>
            <a:fld id="{7281E411-4FA8-448A-B4B3-8202B5DDED20}"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4B77B6F-3DF0-415B-8270-B9518A7F9B85}" type="datetime1">
              <a:rPr lang="en-US" smtClean="0"/>
              <a:t>9/19/2022</a:t>
            </a:fld>
            <a:endParaRPr lang="en-US"/>
          </a:p>
        </p:txBody>
      </p:sp>
      <p:sp>
        <p:nvSpPr>
          <p:cNvPr id="6" name="Footer Placeholder 5"/>
          <p:cNvSpPr>
            <a:spLocks noGrp="1"/>
          </p:cNvSpPr>
          <p:nvPr>
            <p:ph type="ftr" sz="quarter" idx="11"/>
          </p:nvPr>
        </p:nvSpPr>
        <p:spPr/>
        <p:txBody>
          <a:bodyPr/>
          <a:lstStyle/>
          <a:p>
            <a:pPr>
              <a:defRPr/>
            </a:pPr>
            <a:r>
              <a:rPr lang="en-US"/>
              <a:t>CSC291 - Software Engineering Concepts</a:t>
            </a:r>
          </a:p>
        </p:txBody>
      </p:sp>
      <p:sp>
        <p:nvSpPr>
          <p:cNvPr id="7" name="Slide Number Placeholder 6"/>
          <p:cNvSpPr>
            <a:spLocks noGrp="1"/>
          </p:cNvSpPr>
          <p:nvPr>
            <p:ph type="sldNum" sz="quarter" idx="12"/>
          </p:nvPr>
        </p:nvSpPr>
        <p:spPr/>
        <p:txBody>
          <a:bodyPr/>
          <a:lstStyle/>
          <a:p>
            <a:pPr>
              <a:defRPr/>
            </a:pPr>
            <a:fld id="{928A4FC4-C37C-4675-8ABA-1AE94FFC39F6}"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3536C83C-9B22-46ED-8EA8-C6416137BC54}" type="datetime1">
              <a:rPr lang="en-US" smtClean="0"/>
              <a:t>9/19/2022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CSC291 - Software Engineering Concepts</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2AC40421-925F-4082-BA86-2260C7B6485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28800"/>
            <a:ext cx="7772400" cy="1524000"/>
          </a:xfrm>
        </p:spPr>
        <p:txBody>
          <a:bodyPr>
            <a:normAutofit fontScale="90000"/>
          </a:bodyPr>
          <a:lstStyle/>
          <a:p>
            <a:pPr algn="ctr">
              <a:defRPr/>
            </a:pP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cap="none" dirty="0">
                <a:solidFill>
                  <a:srgbClr val="C00000"/>
                </a:solidFill>
                <a:cs typeface="Times New Roman" pitchFamily="18" charset="0"/>
              </a:rPr>
            </a:br>
            <a:r>
              <a:rPr lang="en-US" sz="3600" cap="none" dirty="0">
                <a:solidFill>
                  <a:srgbClr val="C00000"/>
                </a:solidFill>
                <a:cs typeface="Times New Roman" pitchFamily="18" charset="0"/>
              </a:rPr>
              <a:t>CSE291- Introduction to Software Engineering</a:t>
            </a:r>
            <a:br>
              <a:rPr lang="en-US" sz="3600" dirty="0">
                <a:solidFill>
                  <a:srgbClr val="C00000"/>
                </a:solidFill>
                <a:cs typeface="Times New Roman" pitchFamily="18" charset="0"/>
              </a:rPr>
            </a:br>
            <a:r>
              <a:rPr lang="en-US" sz="3600" dirty="0">
                <a:solidFill>
                  <a:srgbClr val="C00000"/>
                </a:solidFill>
                <a:cs typeface="Times New Roman" pitchFamily="18" charset="0"/>
              </a:rPr>
              <a:t>(FALL 2022)</a:t>
            </a:r>
          </a:p>
        </p:txBody>
      </p:sp>
      <p:sp>
        <p:nvSpPr>
          <p:cNvPr id="6147" name="Rectangle 3"/>
          <p:cNvSpPr>
            <a:spLocks noGrp="1" noChangeArrowheads="1"/>
          </p:cNvSpPr>
          <p:nvPr>
            <p:ph type="subTitle" idx="1"/>
          </p:nvPr>
        </p:nvSpPr>
        <p:spPr>
          <a:xfrm>
            <a:off x="2057400" y="3581400"/>
            <a:ext cx="5105400" cy="1905000"/>
          </a:xfrm>
        </p:spPr>
        <p:txBody>
          <a:bodyPr>
            <a:normAutofit/>
          </a:bodyPr>
          <a:lstStyle/>
          <a:p>
            <a:pPr marL="63500" algn="ctr" eaLnBrk="1" hangingPunct="1"/>
            <a:endParaRPr lang="en-US" sz="2000" dirty="0">
              <a:solidFill>
                <a:schemeClr val="tx1"/>
              </a:solidFill>
              <a:latin typeface="+mj-lt"/>
              <a:cs typeface="Times New Roman" pitchFamily="18" charset="0"/>
            </a:endParaRPr>
          </a:p>
          <a:p>
            <a:pPr marL="63500" algn="ctr" eaLnBrk="1" hangingPunct="1"/>
            <a:r>
              <a:rPr lang="en-US" sz="2000" dirty="0">
                <a:solidFill>
                  <a:schemeClr val="tx1"/>
                </a:solidFill>
                <a:latin typeface="+mj-lt"/>
                <a:cs typeface="Times New Roman" pitchFamily="18" charset="0"/>
              </a:rPr>
              <a:t>Lecture 1</a:t>
            </a:r>
          </a:p>
          <a:p>
            <a:pPr marL="63500" algn="ctr" eaLnBrk="1" hangingPunct="1"/>
            <a:r>
              <a:rPr lang="en-US" sz="3200" b="1" dirty="0">
                <a:solidFill>
                  <a:schemeClr val="tx1"/>
                </a:solidFill>
                <a:latin typeface="+mj-lt"/>
                <a:cs typeface="Times New Roman" pitchFamily="18" charset="0"/>
              </a:rPr>
              <a:t>Introduction</a:t>
            </a:r>
            <a:endParaRPr lang="en-US" sz="3200" dirty="0">
              <a:solidFill>
                <a:schemeClr val="tx1"/>
              </a:solidFill>
              <a:latin typeface="+mj-lt"/>
              <a:cs typeface="Times New Roman" pitchFamily="18" charset="0"/>
            </a:endParaRPr>
          </a:p>
          <a:p>
            <a:pPr marL="63500" algn="ctr" eaLnBrk="1" hangingPunct="1"/>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dirty="0">
                <a:solidFill>
                  <a:srgbClr val="C00000"/>
                </a:solidFill>
                <a:cs typeface="Times New Roman" pitchFamily="18" charset="0"/>
              </a:rPr>
              <a:t>Attributes of Good Software</a:t>
            </a:r>
          </a:p>
        </p:txBody>
      </p:sp>
      <p:sp>
        <p:nvSpPr>
          <p:cNvPr id="11267" name="Content Placeholder 2"/>
          <p:cNvSpPr>
            <a:spLocks noGrp="1"/>
          </p:cNvSpPr>
          <p:nvPr>
            <p:ph idx="1"/>
          </p:nvPr>
        </p:nvSpPr>
        <p:spPr/>
        <p:txBody>
          <a:bodyPr/>
          <a:lstStyle/>
          <a:p>
            <a:pPr marL="0" indent="0">
              <a:buNone/>
            </a:pPr>
            <a:endParaRPr lang="en-US" sz="2000" dirty="0"/>
          </a:p>
          <a:p>
            <a:pPr marL="0" indent="0">
              <a:buNone/>
            </a:pPr>
            <a:r>
              <a:rPr lang="en-US" sz="2000" dirty="0"/>
              <a:t>Efficiency </a:t>
            </a:r>
          </a:p>
          <a:p>
            <a:pPr lvl="2" algn="just">
              <a:buNone/>
            </a:pPr>
            <a:r>
              <a:rPr lang="en-US" sz="2000" dirty="0"/>
              <a:t>   Software should not make wasteful use of system resources such as memory and processor cycles. Efficiency therefore includes responsiveness, processing time, memory utilization, etc.</a:t>
            </a:r>
          </a:p>
          <a:p>
            <a:pPr lvl="2" algn="just">
              <a:buNone/>
            </a:pPr>
            <a:endParaRPr lang="en-US" sz="2000" dirty="0">
              <a:latin typeface="Times New Roman" pitchFamily="18" charset="0"/>
              <a:cs typeface="Times New Roman" pitchFamily="18" charset="0"/>
            </a:endParaRPr>
          </a:p>
          <a:p>
            <a:pPr marL="0" indent="0">
              <a:buNone/>
            </a:pPr>
            <a:r>
              <a:rPr lang="en-US" sz="2000" dirty="0"/>
              <a:t>Usability </a:t>
            </a:r>
          </a:p>
          <a:p>
            <a:pPr marL="548640" lvl="2" indent="0">
              <a:buNone/>
            </a:pPr>
            <a:r>
              <a:rPr lang="en-US" sz="2000" dirty="0"/>
              <a:t>Software must be usable, without undue effort, by the type of user for whom it is designed. This means that it should have an appropriate user interface and adequate documentation. </a:t>
            </a:r>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dirty="0"/>
          </a:p>
        </p:txBody>
      </p:sp>
      <p:sp>
        <p:nvSpPr>
          <p:cNvPr id="2" name="Date Placeholder 1"/>
          <p:cNvSpPr>
            <a:spLocks noGrp="1"/>
          </p:cNvSpPr>
          <p:nvPr>
            <p:ph type="dt" sz="half" idx="10"/>
          </p:nvPr>
        </p:nvSpPr>
        <p:spPr/>
        <p:txBody>
          <a:bodyPr/>
          <a:lstStyle/>
          <a:p>
            <a:pPr>
              <a:defRPr/>
            </a:pPr>
            <a:fld id="{F779B10A-9A4B-4F9C-AB1E-071B0C233ED5}" type="datetime1">
              <a:rPr lang="en-US" smtClean="0"/>
              <a:t>9/19/2022</a:t>
            </a:fld>
            <a:endParaRPr lang="en-US"/>
          </a:p>
        </p:txBody>
      </p:sp>
      <p:sp>
        <p:nvSpPr>
          <p:cNvPr id="4" name="Slide Number Placeholder 3"/>
          <p:cNvSpPr>
            <a:spLocks noGrp="1"/>
          </p:cNvSpPr>
          <p:nvPr>
            <p:ph type="sldNum" sz="quarter" idx="12"/>
          </p:nvPr>
        </p:nvSpPr>
        <p:spPr/>
        <p:txBody>
          <a:bodyPr/>
          <a:lstStyle/>
          <a:p>
            <a:pPr>
              <a:defRPr/>
            </a:pPr>
            <a:fld id="{4CECA143-544A-4A15-A433-D0FA028FC3E0}" type="slidenum">
              <a:rPr lang="en-US" smtClean="0"/>
              <a:pPr>
                <a:defRPr/>
              </a:pPr>
              <a:t>10</a:t>
            </a:fld>
            <a:endParaRPr lang="en-US"/>
          </a:p>
        </p:txBody>
      </p:sp>
    </p:spTree>
    <p:extLst>
      <p:ext uri="{BB962C8B-B14F-4D97-AF65-F5344CB8AC3E}">
        <p14:creationId xmlns:p14="http://schemas.microsoft.com/office/powerpoint/2010/main" val="1471838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457200"/>
            <a:ext cx="8077200" cy="1066800"/>
          </a:xfrm>
        </p:spPr>
        <p:txBody>
          <a:bodyPr>
            <a:normAutofit/>
          </a:bodyPr>
          <a:lstStyle/>
          <a:p>
            <a:pPr eaLnBrk="1" hangingPunct="1"/>
            <a:r>
              <a:rPr lang="en-US" dirty="0">
                <a:solidFill>
                  <a:srgbClr val="C00000"/>
                </a:solidFill>
                <a:cs typeface="Times New Roman" pitchFamily="18" charset="0"/>
              </a:rPr>
              <a:t>Categories of Computer Software</a:t>
            </a:r>
          </a:p>
        </p:txBody>
      </p:sp>
      <p:sp>
        <p:nvSpPr>
          <p:cNvPr id="12291" name="Rectangle 3"/>
          <p:cNvSpPr>
            <a:spLocks noGrp="1" noChangeArrowheads="1"/>
          </p:cNvSpPr>
          <p:nvPr>
            <p:ph idx="1"/>
          </p:nvPr>
        </p:nvSpPr>
        <p:spPr>
          <a:xfrm>
            <a:off x="457200" y="1905000"/>
            <a:ext cx="8229600" cy="4572000"/>
          </a:xfrm>
        </p:spPr>
        <p:txBody>
          <a:bodyPr/>
          <a:lstStyle/>
          <a:p>
            <a:pPr eaLnBrk="1" hangingPunct="1">
              <a:lnSpc>
                <a:spcPct val="90000"/>
              </a:lnSpc>
            </a:pPr>
            <a:r>
              <a:rPr lang="en-US" sz="2400" dirty="0">
                <a:latin typeface="+mj-lt"/>
                <a:cs typeface="Times New Roman" pitchFamily="18" charset="0"/>
              </a:rPr>
              <a:t>System Software</a:t>
            </a:r>
          </a:p>
          <a:p>
            <a:pPr eaLnBrk="1" hangingPunct="1">
              <a:lnSpc>
                <a:spcPct val="90000"/>
              </a:lnSpc>
            </a:pPr>
            <a:r>
              <a:rPr lang="en-US" dirty="0">
                <a:latin typeface="+mj-lt"/>
                <a:cs typeface="Times New Roman" pitchFamily="18" charset="0"/>
              </a:rPr>
              <a:t>Application Software</a:t>
            </a:r>
            <a:endParaRPr lang="en-US" sz="2400" dirty="0">
              <a:latin typeface="+mj-lt"/>
              <a:cs typeface="Times New Roman" pitchFamily="18" charset="0"/>
            </a:endParaRPr>
          </a:p>
          <a:p>
            <a:pPr eaLnBrk="1" hangingPunct="1">
              <a:lnSpc>
                <a:spcPct val="90000"/>
              </a:lnSpc>
            </a:pPr>
            <a:r>
              <a:rPr lang="en-US" sz="2400" dirty="0">
                <a:latin typeface="+mj-lt"/>
                <a:cs typeface="Times New Roman" pitchFamily="18" charset="0"/>
              </a:rPr>
              <a:t>Engineering/Scientific Software</a:t>
            </a:r>
          </a:p>
          <a:p>
            <a:pPr eaLnBrk="1" hangingPunct="1">
              <a:lnSpc>
                <a:spcPct val="90000"/>
              </a:lnSpc>
            </a:pPr>
            <a:r>
              <a:rPr lang="en-US" dirty="0">
                <a:latin typeface="+mj-lt"/>
                <a:cs typeface="Times New Roman" pitchFamily="18" charset="0"/>
              </a:rPr>
              <a:t>Embedded</a:t>
            </a:r>
            <a:r>
              <a:rPr lang="en-US" sz="2400" dirty="0">
                <a:latin typeface="+mj-lt"/>
                <a:cs typeface="Times New Roman" pitchFamily="18" charset="0"/>
              </a:rPr>
              <a:t> Software</a:t>
            </a:r>
          </a:p>
          <a:p>
            <a:pPr eaLnBrk="1" hangingPunct="1">
              <a:lnSpc>
                <a:spcPct val="90000"/>
              </a:lnSpc>
            </a:pPr>
            <a:r>
              <a:rPr lang="en-US" sz="2400" dirty="0">
                <a:latin typeface="+mj-lt"/>
                <a:cs typeface="Times New Roman" pitchFamily="18" charset="0"/>
              </a:rPr>
              <a:t>Web </a:t>
            </a:r>
            <a:r>
              <a:rPr lang="en-US" dirty="0">
                <a:latin typeface="+mj-lt"/>
                <a:cs typeface="Times New Roman" pitchFamily="18" charset="0"/>
              </a:rPr>
              <a:t>Applications</a:t>
            </a:r>
          </a:p>
          <a:p>
            <a:pPr eaLnBrk="1" hangingPunct="1">
              <a:lnSpc>
                <a:spcPct val="90000"/>
              </a:lnSpc>
            </a:pPr>
            <a:r>
              <a:rPr lang="en-US" dirty="0">
                <a:cs typeface="Times New Roman" pitchFamily="18" charset="0"/>
              </a:rPr>
              <a:t>Computer Programming tools</a:t>
            </a:r>
          </a:p>
          <a:p>
            <a:pPr eaLnBrk="1" hangingPunct="1">
              <a:lnSpc>
                <a:spcPct val="90000"/>
              </a:lnSpc>
            </a:pPr>
            <a:r>
              <a:rPr lang="en-US" dirty="0">
                <a:latin typeface="+mj-lt"/>
                <a:cs typeface="Times New Roman" pitchFamily="18" charset="0"/>
              </a:rPr>
              <a:t>Artificial Intelligence Software</a:t>
            </a:r>
            <a:endParaRPr lang="en-US" sz="2400" dirty="0">
              <a:latin typeface="+mj-lt"/>
              <a:cs typeface="Times New Roman" pitchFamily="18" charset="0"/>
            </a:endParaRPr>
          </a:p>
          <a:p>
            <a:pPr eaLnBrk="1" hangingPunct="1">
              <a:lnSpc>
                <a:spcPct val="90000"/>
              </a:lnSpc>
              <a:buFont typeface="Georgia" pitchFamily="18" charset="0"/>
              <a:buNone/>
            </a:pPr>
            <a:endParaRPr lang="en-US" sz="24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FA17480C-B10D-4994-A370-5DDB79710B7E}" type="datetime1">
              <a:rPr lang="en-US" smtClean="0"/>
              <a:t>9/19/2022</a:t>
            </a:fld>
            <a:endParaRPr lang="en-US"/>
          </a:p>
        </p:txBody>
      </p:sp>
      <p:sp>
        <p:nvSpPr>
          <p:cNvPr id="4" name="Slide Number Placeholder 3"/>
          <p:cNvSpPr>
            <a:spLocks noGrp="1"/>
          </p:cNvSpPr>
          <p:nvPr>
            <p:ph type="sldNum" sz="quarter" idx="12"/>
          </p:nvPr>
        </p:nvSpPr>
        <p:spPr/>
        <p:txBody>
          <a:bodyPr/>
          <a:lstStyle/>
          <a:p>
            <a:pPr>
              <a:defRPr/>
            </a:pPr>
            <a:fld id="{4CECA143-544A-4A15-A433-D0FA028FC3E0}"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457200"/>
            <a:ext cx="8077200" cy="1066800"/>
          </a:xfrm>
        </p:spPr>
        <p:txBody>
          <a:bodyPr>
            <a:normAutofit/>
          </a:bodyPr>
          <a:lstStyle/>
          <a:p>
            <a:pPr eaLnBrk="1" hangingPunct="1"/>
            <a:r>
              <a:rPr lang="en-US" dirty="0">
                <a:solidFill>
                  <a:srgbClr val="C00000"/>
                </a:solidFill>
                <a:cs typeface="Times New Roman" pitchFamily="18" charset="0"/>
              </a:rPr>
              <a:t>Categories of Computer Software</a:t>
            </a:r>
          </a:p>
        </p:txBody>
      </p:sp>
      <p:sp>
        <p:nvSpPr>
          <p:cNvPr id="12291" name="Rectangle 3"/>
          <p:cNvSpPr>
            <a:spLocks noGrp="1" noChangeArrowheads="1"/>
          </p:cNvSpPr>
          <p:nvPr>
            <p:ph idx="1"/>
          </p:nvPr>
        </p:nvSpPr>
        <p:spPr>
          <a:xfrm>
            <a:off x="457200" y="1905000"/>
            <a:ext cx="8229600" cy="4572000"/>
          </a:xfrm>
        </p:spPr>
        <p:txBody>
          <a:bodyPr>
            <a:normAutofit lnSpcReduction="10000"/>
          </a:bodyPr>
          <a:lstStyle/>
          <a:p>
            <a:pPr marL="0" indent="0" eaLnBrk="1" hangingPunct="1">
              <a:lnSpc>
                <a:spcPct val="90000"/>
              </a:lnSpc>
              <a:buNone/>
            </a:pPr>
            <a:r>
              <a:rPr lang="en-US" sz="2400" dirty="0">
                <a:latin typeface="+mj-lt"/>
                <a:cs typeface="Times New Roman" pitchFamily="18" charset="0"/>
              </a:rPr>
              <a:t>System Software</a:t>
            </a:r>
          </a:p>
          <a:p>
            <a:pPr lvl="1">
              <a:lnSpc>
                <a:spcPct val="90000"/>
              </a:lnSpc>
            </a:pPr>
            <a:r>
              <a:rPr lang="en-US" sz="2000" dirty="0">
                <a:latin typeface="+mj-lt"/>
                <a:cs typeface="Times New Roman" pitchFamily="18" charset="0"/>
              </a:rPr>
              <a:t>Collection of programs written to service other programs(e.g. </a:t>
            </a:r>
            <a:r>
              <a:rPr lang="en-US" dirty="0">
                <a:latin typeface="+mj-lt"/>
                <a:cs typeface="Times New Roman" pitchFamily="18" charset="0"/>
              </a:rPr>
              <a:t>operating system, drivers..</a:t>
            </a:r>
            <a:r>
              <a:rPr lang="en-US" sz="2000" dirty="0">
                <a:latin typeface="+mj-lt"/>
                <a:cs typeface="Times New Roman" pitchFamily="18" charset="0"/>
              </a:rPr>
              <a:t>)</a:t>
            </a:r>
          </a:p>
          <a:p>
            <a:pPr marL="274320" lvl="1" indent="0">
              <a:lnSpc>
                <a:spcPct val="90000"/>
              </a:lnSpc>
              <a:buNone/>
            </a:pPr>
            <a:endParaRPr lang="en-US" sz="2000" dirty="0">
              <a:latin typeface="+mj-lt"/>
              <a:cs typeface="Times New Roman" pitchFamily="18" charset="0"/>
            </a:endParaRPr>
          </a:p>
          <a:p>
            <a:pPr marL="0" indent="0" eaLnBrk="1" hangingPunct="1">
              <a:lnSpc>
                <a:spcPct val="90000"/>
              </a:lnSpc>
              <a:buNone/>
            </a:pPr>
            <a:r>
              <a:rPr lang="en-US" dirty="0">
                <a:latin typeface="+mj-lt"/>
                <a:cs typeface="Times New Roman" pitchFamily="18" charset="0"/>
              </a:rPr>
              <a:t>Application Software</a:t>
            </a:r>
          </a:p>
          <a:p>
            <a:pPr lvl="1">
              <a:lnSpc>
                <a:spcPct val="90000"/>
              </a:lnSpc>
            </a:pPr>
            <a:r>
              <a:rPr lang="en-US" dirty="0">
                <a:latin typeface="+mj-lt"/>
                <a:cs typeface="Times New Roman" pitchFamily="18" charset="0"/>
              </a:rPr>
              <a:t>Stand-alone programs that solve a specific business need. (</a:t>
            </a:r>
            <a:r>
              <a:rPr lang="en-US" sz="2000" dirty="0">
                <a:latin typeface="+mj-lt"/>
                <a:cs typeface="Times New Roman" pitchFamily="18" charset="0"/>
              </a:rPr>
              <a:t>e.g. </a:t>
            </a:r>
            <a:r>
              <a:rPr lang="en-US" dirty="0">
                <a:latin typeface="+mj-lt"/>
                <a:cs typeface="Times New Roman" pitchFamily="18" charset="0"/>
              </a:rPr>
              <a:t>Word Processor, graphic Software's…..)</a:t>
            </a:r>
          </a:p>
          <a:p>
            <a:pPr marL="274320" lvl="1" indent="0">
              <a:lnSpc>
                <a:spcPct val="90000"/>
              </a:lnSpc>
              <a:buNone/>
            </a:pPr>
            <a:endParaRPr lang="en-US" sz="1600" dirty="0">
              <a:latin typeface="+mj-lt"/>
              <a:cs typeface="Times New Roman" pitchFamily="18" charset="0"/>
            </a:endParaRPr>
          </a:p>
          <a:p>
            <a:pPr marL="0" indent="0" eaLnBrk="1" hangingPunct="1">
              <a:lnSpc>
                <a:spcPct val="90000"/>
              </a:lnSpc>
              <a:buNone/>
            </a:pPr>
            <a:r>
              <a:rPr lang="en-US" sz="2400" dirty="0">
                <a:latin typeface="+mj-lt"/>
                <a:cs typeface="Times New Roman" pitchFamily="18" charset="0"/>
              </a:rPr>
              <a:t>Engineering/Scientific Software</a:t>
            </a:r>
          </a:p>
          <a:p>
            <a:pPr lvl="1">
              <a:lnSpc>
                <a:spcPct val="90000"/>
              </a:lnSpc>
            </a:pPr>
            <a:r>
              <a:rPr lang="en-US" sz="2000" dirty="0">
                <a:latin typeface="+mj-lt"/>
                <a:cs typeface="Times New Roman" pitchFamily="18" charset="0"/>
              </a:rPr>
              <a:t>Systems for modelling and simulations.</a:t>
            </a:r>
          </a:p>
          <a:p>
            <a:pPr marL="274320" lvl="1" indent="0">
              <a:lnSpc>
                <a:spcPct val="90000"/>
              </a:lnSpc>
              <a:buNone/>
            </a:pPr>
            <a:endParaRPr lang="en-US" sz="2000" dirty="0">
              <a:latin typeface="+mj-lt"/>
              <a:cs typeface="Times New Roman" pitchFamily="18" charset="0"/>
            </a:endParaRPr>
          </a:p>
          <a:p>
            <a:pPr marL="0" indent="0" eaLnBrk="1" hangingPunct="1">
              <a:lnSpc>
                <a:spcPct val="90000"/>
              </a:lnSpc>
              <a:buNone/>
            </a:pPr>
            <a:r>
              <a:rPr lang="en-US" dirty="0">
                <a:latin typeface="+mj-lt"/>
                <a:cs typeface="Times New Roman" pitchFamily="18" charset="0"/>
              </a:rPr>
              <a:t>Embedded</a:t>
            </a:r>
            <a:r>
              <a:rPr lang="en-US" sz="2400" dirty="0">
                <a:latin typeface="+mj-lt"/>
                <a:cs typeface="Times New Roman" pitchFamily="18" charset="0"/>
              </a:rPr>
              <a:t> Software</a:t>
            </a:r>
          </a:p>
          <a:p>
            <a:pPr lvl="1">
              <a:lnSpc>
                <a:spcPct val="90000"/>
              </a:lnSpc>
            </a:pPr>
            <a:r>
              <a:rPr lang="en-US" sz="2000" dirty="0">
                <a:latin typeface="+mj-lt"/>
                <a:cs typeface="Times New Roman" pitchFamily="18" charset="0"/>
              </a:rPr>
              <a:t>Resides within  a product or system(e.g., Keypad control for a microwave oven)</a:t>
            </a:r>
          </a:p>
          <a:p>
            <a:pPr eaLnBrk="1" hangingPunct="1">
              <a:lnSpc>
                <a:spcPct val="90000"/>
              </a:lnSpc>
              <a:buFont typeface="Georgia" pitchFamily="18" charset="0"/>
              <a:buNone/>
            </a:pPr>
            <a:endParaRPr lang="en-US" sz="24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E0C0DF4F-F499-4D13-A20D-061CF8F69E79}" type="datetime1">
              <a:rPr lang="en-US" smtClean="0"/>
              <a:t>9/19/2022</a:t>
            </a:fld>
            <a:endParaRPr lang="en-US"/>
          </a:p>
        </p:txBody>
      </p:sp>
      <p:sp>
        <p:nvSpPr>
          <p:cNvPr id="4" name="Slide Number Placeholder 3"/>
          <p:cNvSpPr>
            <a:spLocks noGrp="1"/>
          </p:cNvSpPr>
          <p:nvPr>
            <p:ph type="sldNum" sz="quarter" idx="12"/>
          </p:nvPr>
        </p:nvSpPr>
        <p:spPr/>
        <p:txBody>
          <a:bodyPr/>
          <a:lstStyle/>
          <a:p>
            <a:pPr>
              <a:defRPr/>
            </a:pPr>
            <a:fld id="{4CECA143-544A-4A15-A433-D0FA028FC3E0}" type="slidenum">
              <a:rPr lang="en-US" smtClean="0"/>
              <a:pPr>
                <a:defRPr/>
              </a:pPr>
              <a:t>12</a:t>
            </a:fld>
            <a:endParaRPr lang="en-US"/>
          </a:p>
        </p:txBody>
      </p:sp>
    </p:spTree>
    <p:extLst>
      <p:ext uri="{BB962C8B-B14F-4D97-AF65-F5344CB8AC3E}">
        <p14:creationId xmlns:p14="http://schemas.microsoft.com/office/powerpoint/2010/main" val="167650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cs typeface="Times New Roman" pitchFamily="18" charset="0"/>
              </a:rPr>
              <a:t>Categories of Computer Software</a:t>
            </a:r>
            <a:endParaRPr lang="en-US" dirty="0"/>
          </a:p>
        </p:txBody>
      </p:sp>
      <p:sp>
        <p:nvSpPr>
          <p:cNvPr id="3" name="Content Placeholder 2"/>
          <p:cNvSpPr>
            <a:spLocks noGrp="1"/>
          </p:cNvSpPr>
          <p:nvPr>
            <p:ph idx="1"/>
          </p:nvPr>
        </p:nvSpPr>
        <p:spPr/>
        <p:txBody>
          <a:bodyPr/>
          <a:lstStyle/>
          <a:p>
            <a:pPr marL="0" indent="0">
              <a:lnSpc>
                <a:spcPct val="90000"/>
              </a:lnSpc>
              <a:buNone/>
            </a:pPr>
            <a:r>
              <a:rPr lang="en-US" dirty="0">
                <a:cs typeface="Times New Roman" pitchFamily="18" charset="0"/>
              </a:rPr>
              <a:t>Web Applications</a:t>
            </a:r>
          </a:p>
          <a:p>
            <a:pPr lvl="1">
              <a:lnSpc>
                <a:spcPct val="90000"/>
              </a:lnSpc>
            </a:pPr>
            <a:r>
              <a:rPr lang="en-US" dirty="0">
                <a:cs typeface="Times New Roman" pitchFamily="18" charset="0"/>
              </a:rPr>
              <a:t>Called “Web Apps”, set of linked hypertext files that present information using text and graphics. </a:t>
            </a:r>
          </a:p>
          <a:p>
            <a:pPr marL="274320" lvl="1" indent="0">
              <a:lnSpc>
                <a:spcPct val="90000"/>
              </a:lnSpc>
              <a:buNone/>
            </a:pPr>
            <a:endParaRPr lang="en-US" dirty="0">
              <a:cs typeface="Times New Roman" pitchFamily="18" charset="0"/>
            </a:endParaRPr>
          </a:p>
          <a:p>
            <a:pPr marL="0" indent="0">
              <a:lnSpc>
                <a:spcPct val="90000"/>
              </a:lnSpc>
              <a:buNone/>
            </a:pPr>
            <a:r>
              <a:rPr lang="en-US" dirty="0">
                <a:cs typeface="Times New Roman" pitchFamily="18" charset="0"/>
              </a:rPr>
              <a:t>Computer Programming/ software development tool</a:t>
            </a:r>
          </a:p>
          <a:p>
            <a:pPr lvl="1">
              <a:lnSpc>
                <a:spcPct val="90000"/>
              </a:lnSpc>
            </a:pPr>
            <a:r>
              <a:rPr lang="en-GB" dirty="0">
                <a:cs typeface="Times New Roman" pitchFamily="18" charset="0"/>
              </a:rPr>
              <a:t>A programming tool or software development tool is a computer program that software developers use to create, debug and maintain.</a:t>
            </a:r>
          </a:p>
          <a:p>
            <a:pPr marL="274320" lvl="1" indent="0">
              <a:lnSpc>
                <a:spcPct val="90000"/>
              </a:lnSpc>
              <a:buNone/>
            </a:pPr>
            <a:endParaRPr lang="en-US" dirty="0">
              <a:cs typeface="Times New Roman" pitchFamily="18" charset="0"/>
            </a:endParaRPr>
          </a:p>
          <a:p>
            <a:pPr>
              <a:lnSpc>
                <a:spcPct val="90000"/>
              </a:lnSpc>
            </a:pPr>
            <a:r>
              <a:rPr lang="en-US" dirty="0">
                <a:cs typeface="Times New Roman" pitchFamily="18" charset="0"/>
              </a:rPr>
              <a:t>Artificial Intelligence Software</a:t>
            </a:r>
          </a:p>
          <a:p>
            <a:pPr lvl="1">
              <a:lnSpc>
                <a:spcPct val="90000"/>
              </a:lnSpc>
            </a:pPr>
            <a:r>
              <a:rPr lang="en-US" dirty="0">
                <a:cs typeface="Times New Roman" pitchFamily="18" charset="0"/>
              </a:rPr>
              <a:t>This area include robotics, pattern recognition(image and voice) and game playing.</a:t>
            </a:r>
          </a:p>
          <a:p>
            <a:pPr marL="0" indent="0">
              <a:buNone/>
            </a:pPr>
            <a:endParaRPr lang="en-US" dirty="0"/>
          </a:p>
        </p:txBody>
      </p:sp>
      <p:sp>
        <p:nvSpPr>
          <p:cNvPr id="4" name="Date Placeholder 3"/>
          <p:cNvSpPr>
            <a:spLocks noGrp="1"/>
          </p:cNvSpPr>
          <p:nvPr>
            <p:ph type="dt" sz="half" idx="10"/>
          </p:nvPr>
        </p:nvSpPr>
        <p:spPr/>
        <p:txBody>
          <a:bodyPr/>
          <a:lstStyle/>
          <a:p>
            <a:pPr>
              <a:defRPr/>
            </a:pPr>
            <a:fld id="{488BAE9F-3725-4FB1-ACF5-FD4AAD498859}" type="datetime1">
              <a:rPr lang="en-US" smtClean="0"/>
              <a:t>9/19/2022</a:t>
            </a:fld>
            <a:endParaRPr lang="en-US"/>
          </a:p>
        </p:txBody>
      </p:sp>
      <p:sp>
        <p:nvSpPr>
          <p:cNvPr id="6" name="Slide Number Placeholder 5"/>
          <p:cNvSpPr>
            <a:spLocks noGrp="1"/>
          </p:cNvSpPr>
          <p:nvPr>
            <p:ph type="sldNum" sz="quarter" idx="12"/>
          </p:nvPr>
        </p:nvSpPr>
        <p:spPr/>
        <p:txBody>
          <a:bodyPr/>
          <a:lstStyle/>
          <a:p>
            <a:pPr>
              <a:defRPr/>
            </a:pPr>
            <a:fld id="{4CECA143-544A-4A15-A433-D0FA028FC3E0}" type="slidenum">
              <a:rPr lang="en-US" smtClean="0"/>
              <a:pPr>
                <a:defRPr/>
              </a:pPr>
              <a:t>13</a:t>
            </a:fld>
            <a:endParaRPr lang="en-US"/>
          </a:p>
        </p:txBody>
      </p:sp>
    </p:spTree>
    <p:extLst>
      <p:ext uri="{BB962C8B-B14F-4D97-AF65-F5344CB8AC3E}">
        <p14:creationId xmlns:p14="http://schemas.microsoft.com/office/powerpoint/2010/main" val="65910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81000"/>
            <a:ext cx="8229600" cy="914400"/>
          </a:xfrm>
        </p:spPr>
        <p:txBody>
          <a:bodyPr>
            <a:normAutofit/>
          </a:bodyPr>
          <a:lstStyle/>
          <a:p>
            <a:pPr eaLnBrk="1" hangingPunct="1"/>
            <a:r>
              <a:rPr lang="en-US" sz="4400" dirty="0">
                <a:solidFill>
                  <a:srgbClr val="C00000"/>
                </a:solidFill>
                <a:ea typeface="ＭＳ Ｐゴシック" pitchFamily="34" charset="-128"/>
                <a:cs typeface="Times New Roman" pitchFamily="18" charset="0"/>
              </a:rPr>
              <a:t>Software Products</a:t>
            </a:r>
          </a:p>
        </p:txBody>
      </p:sp>
      <p:sp>
        <p:nvSpPr>
          <p:cNvPr id="8195" name="Content Placeholder 2"/>
          <p:cNvSpPr>
            <a:spLocks noGrp="1"/>
          </p:cNvSpPr>
          <p:nvPr>
            <p:ph idx="1"/>
          </p:nvPr>
        </p:nvSpPr>
        <p:spPr>
          <a:xfrm>
            <a:off x="457200" y="1676400"/>
            <a:ext cx="8229600" cy="4897438"/>
          </a:xfrm>
        </p:spPr>
        <p:txBody>
          <a:bodyPr>
            <a:normAutofit/>
          </a:bodyPr>
          <a:lstStyle/>
          <a:p>
            <a:pPr marL="365760" indent="-256032" algn="just" eaLnBrk="1" fontAlgn="auto" hangingPunct="1">
              <a:spcAft>
                <a:spcPts val="0"/>
              </a:spcAft>
              <a:buClr>
                <a:schemeClr val="accent3"/>
              </a:buClr>
              <a:buFont typeface="Georgia" pitchFamily="18" charset="0"/>
              <a:buNone/>
              <a:defRPr/>
            </a:pPr>
            <a:r>
              <a:rPr lang="en-US" sz="2200" b="1" dirty="0">
                <a:latin typeface="+mj-lt"/>
                <a:ea typeface="ＭＳ Ｐゴシック" pitchFamily="34" charset="-128"/>
                <a:cs typeface="Times New Roman" pitchFamily="18" charset="0"/>
              </a:rPr>
              <a:t>Generic products</a:t>
            </a:r>
          </a:p>
          <a:p>
            <a:pPr marL="754380" lvl="1" indent="-342900" algn="just">
              <a:defRPr/>
            </a:pPr>
            <a:r>
              <a:rPr lang="en-US" sz="2200" dirty="0">
                <a:solidFill>
                  <a:schemeClr val="tx1"/>
                </a:solidFill>
                <a:latin typeface="+mj-lt"/>
                <a:ea typeface="ＭＳ Ｐゴシック" pitchFamily="34" charset="-128"/>
                <a:cs typeface="Times New Roman" pitchFamily="18" charset="0"/>
              </a:rPr>
              <a:t>Stand-alone systems that are marketed and sold to </a:t>
            </a:r>
            <a:r>
              <a:rPr lang="en-US" sz="2200" b="1" dirty="0">
                <a:solidFill>
                  <a:schemeClr val="tx1"/>
                </a:solidFill>
                <a:latin typeface="+mj-lt"/>
                <a:ea typeface="ＭＳ Ｐゴシック" pitchFamily="34" charset="-128"/>
                <a:cs typeface="Times New Roman" pitchFamily="18" charset="0"/>
              </a:rPr>
              <a:t>any customer </a:t>
            </a:r>
            <a:r>
              <a:rPr lang="en-US" sz="2200" dirty="0">
                <a:solidFill>
                  <a:schemeClr val="tx1"/>
                </a:solidFill>
                <a:latin typeface="+mj-lt"/>
                <a:ea typeface="ＭＳ Ｐゴシック" pitchFamily="34" charset="-128"/>
                <a:cs typeface="Times New Roman" pitchFamily="18" charset="0"/>
              </a:rPr>
              <a:t>who wishes to buy them.</a:t>
            </a:r>
          </a:p>
          <a:p>
            <a:pPr marL="754380" lvl="1" indent="-342900" algn="just">
              <a:defRPr/>
            </a:pPr>
            <a:r>
              <a:rPr lang="en-US" sz="2200" dirty="0">
                <a:solidFill>
                  <a:schemeClr val="tx1"/>
                </a:solidFill>
                <a:latin typeface="+mj-lt"/>
                <a:ea typeface="ＭＳ Ｐゴシック" pitchFamily="34" charset="-128"/>
                <a:cs typeface="Times New Roman" pitchFamily="18" charset="0"/>
              </a:rPr>
              <a:t>Examples – PC software such as editing, graphics programs, project management tools, databases and drawing packages.</a:t>
            </a:r>
          </a:p>
          <a:p>
            <a:pPr marL="658368" lvl="1" indent="-246888" algn="just" eaLnBrk="1" fontAlgn="auto" hangingPunct="1">
              <a:spcAft>
                <a:spcPts val="0"/>
              </a:spcAft>
              <a:buFont typeface="Georgia" pitchFamily="18" charset="0"/>
              <a:buNone/>
              <a:defRPr/>
            </a:pPr>
            <a:endParaRPr lang="en-US" sz="2200" dirty="0">
              <a:solidFill>
                <a:schemeClr val="tx1"/>
              </a:solidFill>
              <a:latin typeface="+mj-lt"/>
              <a:ea typeface="ＭＳ Ｐゴシック" pitchFamily="34" charset="-128"/>
              <a:cs typeface="Times New Roman" pitchFamily="18" charset="0"/>
            </a:endParaRPr>
          </a:p>
          <a:p>
            <a:pPr marL="365760" indent="-256032" algn="just" eaLnBrk="1" fontAlgn="auto" hangingPunct="1">
              <a:spcAft>
                <a:spcPts val="0"/>
              </a:spcAft>
              <a:buClr>
                <a:schemeClr val="accent3"/>
              </a:buClr>
              <a:buFont typeface="Georgia" pitchFamily="18" charset="0"/>
              <a:buNone/>
              <a:defRPr/>
            </a:pPr>
            <a:r>
              <a:rPr lang="en-US" sz="2200" b="1" dirty="0">
                <a:latin typeface="+mj-lt"/>
                <a:ea typeface="ＭＳ Ｐゴシック" pitchFamily="34" charset="-128"/>
                <a:cs typeface="Times New Roman" pitchFamily="18" charset="0"/>
              </a:rPr>
              <a:t>Customized products</a:t>
            </a:r>
          </a:p>
          <a:p>
            <a:pPr marL="754380" lvl="1" indent="-342900" algn="just">
              <a:defRPr/>
            </a:pPr>
            <a:r>
              <a:rPr lang="en-US" sz="2200" dirty="0">
                <a:solidFill>
                  <a:schemeClr val="tx1"/>
                </a:solidFill>
                <a:latin typeface="+mj-lt"/>
                <a:ea typeface="ＭＳ Ｐゴシック" pitchFamily="34" charset="-128"/>
                <a:cs typeface="Times New Roman" pitchFamily="18" charset="0"/>
              </a:rPr>
              <a:t>Software that is commissioned by </a:t>
            </a:r>
            <a:r>
              <a:rPr lang="en-US" sz="2200" b="1" dirty="0">
                <a:solidFill>
                  <a:schemeClr val="tx1"/>
                </a:solidFill>
                <a:latin typeface="+mj-lt"/>
                <a:ea typeface="ＭＳ Ｐゴシック" pitchFamily="34" charset="-128"/>
                <a:cs typeface="Times New Roman" pitchFamily="18" charset="0"/>
              </a:rPr>
              <a:t>a specific customer </a:t>
            </a:r>
            <a:r>
              <a:rPr lang="en-US" sz="2200" dirty="0">
                <a:solidFill>
                  <a:schemeClr val="tx1"/>
                </a:solidFill>
                <a:latin typeface="+mj-lt"/>
                <a:ea typeface="ＭＳ Ｐゴシック" pitchFamily="34" charset="-128"/>
                <a:cs typeface="Times New Roman" pitchFamily="18" charset="0"/>
              </a:rPr>
              <a:t>to meet their own needs. </a:t>
            </a:r>
          </a:p>
          <a:p>
            <a:pPr marL="754380" lvl="1" indent="-342900" algn="just">
              <a:defRPr/>
            </a:pPr>
            <a:r>
              <a:rPr lang="en-US" sz="2200" dirty="0">
                <a:solidFill>
                  <a:schemeClr val="tx1"/>
                </a:solidFill>
                <a:latin typeface="+mj-lt"/>
                <a:ea typeface="ＭＳ Ｐゴシック" pitchFamily="34" charset="-128"/>
                <a:cs typeface="Times New Roman" pitchFamily="18" charset="0"/>
              </a:rPr>
              <a:t>Examples–systems written to support a particular business process and air traffic control software.</a:t>
            </a:r>
          </a:p>
        </p:txBody>
      </p:sp>
      <p:sp>
        <p:nvSpPr>
          <p:cNvPr id="1331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96DBCA4-15E5-49F7-898A-EB5BC48845B4}" type="slidenum">
              <a:rPr lang="en-US" sz="1200" smtClean="0">
                <a:solidFill>
                  <a:srgbClr val="FFFFFF"/>
                </a:solidFill>
                <a:latin typeface="Segoe UI Symbol" pitchFamily="34" charset="0"/>
                <a:ea typeface="Segoe UI Symbol" pitchFamily="34" charset="0"/>
              </a:rPr>
              <a:pPr eaLnBrk="1" hangingPunct="1"/>
              <a:t>14</a:t>
            </a:fld>
            <a:endParaRPr lang="en-US" sz="1200" dirty="0">
              <a:solidFill>
                <a:srgbClr val="FFFFFF"/>
              </a:solidFill>
              <a:latin typeface="Segoe UI Symbol" pitchFamily="34" charset="0"/>
              <a:ea typeface="Segoe UI Symbol" pitchFamily="34" charset="0"/>
            </a:endParaRPr>
          </a:p>
        </p:txBody>
      </p:sp>
      <p:sp>
        <p:nvSpPr>
          <p:cNvPr id="2" name="Date Placeholder 1"/>
          <p:cNvSpPr>
            <a:spLocks noGrp="1"/>
          </p:cNvSpPr>
          <p:nvPr>
            <p:ph type="dt" sz="half" idx="10"/>
          </p:nvPr>
        </p:nvSpPr>
        <p:spPr/>
        <p:txBody>
          <a:bodyPr/>
          <a:lstStyle/>
          <a:p>
            <a:pPr>
              <a:defRPr/>
            </a:pPr>
            <a:fld id="{624DF556-43FC-418E-B694-0E315AF84F9B}" type="datetime1">
              <a:rPr lang="en-US" smtClean="0">
                <a:latin typeface="+mj-lt"/>
              </a:rPr>
              <a:t>9/19/2022</a:t>
            </a:fld>
            <a:endParaRPr lang="en-US" dirty="0">
              <a:latin typeface="+mj-lt"/>
            </a:endParaRPr>
          </a:p>
        </p:txBody>
      </p:sp>
      <p:sp>
        <p:nvSpPr>
          <p:cNvPr id="3" name="Footer Placeholder 2"/>
          <p:cNvSpPr>
            <a:spLocks noGrp="1"/>
          </p:cNvSpPr>
          <p:nvPr>
            <p:ph type="ftr" sz="quarter" idx="11"/>
          </p:nvPr>
        </p:nvSpPr>
        <p:spPr/>
        <p:txBody>
          <a:bodyPr/>
          <a:lstStyle/>
          <a:p>
            <a:pPr>
              <a:defRPr/>
            </a:pPr>
            <a:r>
              <a:rPr lang="en-US">
                <a:latin typeface="+mj-lt"/>
              </a:rPr>
              <a:t>CSC291 - Software Engineering Concepts</a:t>
            </a:r>
            <a:endParaRPr lang="en-US"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a typeface="ＭＳ Ｐゴシック" pitchFamily="34" charset="-128"/>
                <a:cs typeface="Times New Roman" pitchFamily="18" charset="0"/>
              </a:rPr>
              <a:t>Software Products</a:t>
            </a:r>
            <a:endParaRPr lang="en-US" dirty="0"/>
          </a:p>
        </p:txBody>
      </p:sp>
      <p:sp>
        <p:nvSpPr>
          <p:cNvPr id="3" name="Content Placeholder 2"/>
          <p:cNvSpPr>
            <a:spLocks noGrp="1"/>
          </p:cNvSpPr>
          <p:nvPr>
            <p:ph idx="1"/>
          </p:nvPr>
        </p:nvSpPr>
        <p:spPr/>
        <p:txBody>
          <a:bodyPr/>
          <a:lstStyle/>
          <a:p>
            <a:pPr algn="just"/>
            <a:r>
              <a:rPr lang="en-US" dirty="0"/>
              <a:t>The distinction in generic and customized software products is becoming blurred.</a:t>
            </a:r>
          </a:p>
          <a:p>
            <a:pPr algn="just"/>
            <a:r>
              <a:rPr lang="en-US" dirty="0"/>
              <a:t>More and more systems are being built with a generic product as a base, which is then adapted to suit the requirements of a customer.</a:t>
            </a:r>
          </a:p>
          <a:p>
            <a:pPr algn="just"/>
            <a:endParaRPr lang="en-US" dirty="0"/>
          </a:p>
          <a:p>
            <a:pPr algn="just"/>
            <a:r>
              <a:rPr lang="en-US" dirty="0"/>
              <a:t>Example: Enterprise Resource Planning (ERP) systems such as SAP (System Application and Products).</a:t>
            </a:r>
          </a:p>
          <a:p>
            <a:endParaRPr lang="en-US" dirty="0"/>
          </a:p>
        </p:txBody>
      </p:sp>
      <p:sp>
        <p:nvSpPr>
          <p:cNvPr id="4" name="Date Placeholder 3"/>
          <p:cNvSpPr>
            <a:spLocks noGrp="1"/>
          </p:cNvSpPr>
          <p:nvPr>
            <p:ph type="dt" sz="half" idx="10"/>
          </p:nvPr>
        </p:nvSpPr>
        <p:spPr/>
        <p:txBody>
          <a:bodyPr/>
          <a:lstStyle/>
          <a:p>
            <a:pPr>
              <a:defRPr/>
            </a:pPr>
            <a:fld id="{254856AF-BE0C-4DA0-B16A-B80D631A2A35}" type="datetime1">
              <a:rPr lang="en-US" smtClean="0"/>
              <a:t>9/19/2022</a:t>
            </a:fld>
            <a:endParaRPr lang="en-US"/>
          </a:p>
        </p:txBody>
      </p:sp>
      <p:sp>
        <p:nvSpPr>
          <p:cNvPr id="5" name="Footer Placeholder 4"/>
          <p:cNvSpPr>
            <a:spLocks noGrp="1"/>
          </p:cNvSpPr>
          <p:nvPr>
            <p:ph type="ftr" sz="quarter" idx="11"/>
          </p:nvPr>
        </p:nvSpPr>
        <p:spPr/>
        <p:txBody>
          <a:bodyPr/>
          <a:lstStyle/>
          <a:p>
            <a:pPr>
              <a:defRPr/>
            </a:pPr>
            <a:r>
              <a:rPr lang="en-US"/>
              <a:t>CSC291 - Software Engineering Concepts</a:t>
            </a:r>
          </a:p>
        </p:txBody>
      </p:sp>
      <p:sp>
        <p:nvSpPr>
          <p:cNvPr id="6" name="Slide Number Placeholder 5"/>
          <p:cNvSpPr>
            <a:spLocks noGrp="1"/>
          </p:cNvSpPr>
          <p:nvPr>
            <p:ph type="sldNum" sz="quarter" idx="12"/>
          </p:nvPr>
        </p:nvSpPr>
        <p:spPr/>
        <p:txBody>
          <a:bodyPr/>
          <a:lstStyle/>
          <a:p>
            <a:pPr>
              <a:defRPr/>
            </a:pPr>
            <a:fld id="{4CECA143-544A-4A15-A433-D0FA028FC3E0}" type="slidenum">
              <a:rPr lang="en-US" smtClean="0"/>
              <a:pPr>
                <a:defRPr/>
              </a:pPr>
              <a:t>15</a:t>
            </a:fld>
            <a:endParaRPr lang="en-US"/>
          </a:p>
        </p:txBody>
      </p:sp>
    </p:spTree>
    <p:extLst>
      <p:ext uri="{BB962C8B-B14F-4D97-AF65-F5344CB8AC3E}">
        <p14:creationId xmlns:p14="http://schemas.microsoft.com/office/powerpoint/2010/main" val="3609347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1000" y="533400"/>
            <a:ext cx="8229600" cy="1066800"/>
          </a:xfrm>
        </p:spPr>
        <p:txBody>
          <a:bodyPr>
            <a:normAutofit/>
          </a:bodyPr>
          <a:lstStyle/>
          <a:p>
            <a:pPr eaLnBrk="1" hangingPunct="1"/>
            <a:r>
              <a:rPr lang="en-US" dirty="0">
                <a:solidFill>
                  <a:srgbClr val="C00000"/>
                </a:solidFill>
                <a:cs typeface="Times New Roman" pitchFamily="18" charset="0"/>
              </a:rPr>
              <a:t>Software Crises</a:t>
            </a:r>
          </a:p>
        </p:txBody>
      </p:sp>
      <p:sp>
        <p:nvSpPr>
          <p:cNvPr id="16387" name="Content Placeholder 2"/>
          <p:cNvSpPr>
            <a:spLocks noGrp="1"/>
          </p:cNvSpPr>
          <p:nvPr>
            <p:ph idx="1"/>
          </p:nvPr>
        </p:nvSpPr>
        <p:spPr>
          <a:xfrm>
            <a:off x="457200" y="1752600"/>
            <a:ext cx="8229600" cy="4821238"/>
          </a:xfrm>
        </p:spPr>
        <p:txBody>
          <a:bodyPr/>
          <a:lstStyle/>
          <a:p>
            <a:pPr algn="just" eaLnBrk="1" hangingPunct="1"/>
            <a:endParaRPr lang="en-US" sz="2200" dirty="0">
              <a:latin typeface="+mj-lt"/>
              <a:cs typeface="Times New Roman" pitchFamily="18" charset="0"/>
            </a:endParaRPr>
          </a:p>
          <a:p>
            <a:pPr algn="just" eaLnBrk="1" hangingPunct="1"/>
            <a:r>
              <a:rPr lang="en-US" sz="2200" dirty="0">
                <a:latin typeface="+mj-lt"/>
                <a:cs typeface="Times New Roman" pitchFamily="18" charset="0"/>
              </a:rPr>
              <a:t>In the early 60s, software suffered from a  problem, which we call the </a:t>
            </a:r>
            <a:r>
              <a:rPr lang="en-US" sz="2200" i="1" dirty="0">
                <a:latin typeface="+mj-lt"/>
                <a:cs typeface="Times New Roman" pitchFamily="18" charset="0"/>
              </a:rPr>
              <a:t>Software Crisis</a:t>
            </a:r>
          </a:p>
          <a:p>
            <a:pPr algn="just" eaLnBrk="1" hangingPunct="1">
              <a:buFont typeface="Georgia" pitchFamily="18" charset="0"/>
              <a:buNone/>
            </a:pPr>
            <a:endParaRPr lang="en-US" sz="2200" i="1" dirty="0">
              <a:latin typeface="+mj-lt"/>
              <a:cs typeface="Times New Roman" pitchFamily="18" charset="0"/>
            </a:endParaRPr>
          </a:p>
          <a:p>
            <a:pPr algn="just" eaLnBrk="1" hangingPunct="1"/>
            <a:r>
              <a:rPr lang="en-US" sz="2200" dirty="0">
                <a:latin typeface="+mj-lt"/>
                <a:cs typeface="Times New Roman" pitchFamily="18" charset="0"/>
              </a:rPr>
              <a:t>The techniques that were used to develop small software were not applicable for large software systems.</a:t>
            </a:r>
          </a:p>
          <a:p>
            <a:pPr algn="just" eaLnBrk="1" hangingPunct="1">
              <a:buFont typeface="Georgia" pitchFamily="18" charset="0"/>
              <a:buNone/>
            </a:pPr>
            <a:endParaRPr lang="en-US" sz="2200" dirty="0">
              <a:latin typeface="+mj-lt"/>
              <a:cs typeface="Times New Roman" pitchFamily="18" charset="0"/>
            </a:endParaRPr>
          </a:p>
          <a:p>
            <a:pPr algn="just" eaLnBrk="1" hangingPunct="1"/>
            <a:r>
              <a:rPr lang="en-US" sz="2200" dirty="0">
                <a:latin typeface="+mj-lt"/>
                <a:cs typeface="Times New Roman" pitchFamily="18" charset="0"/>
              </a:rPr>
              <a:t>In most of the cases the software that was built using the old tools and techniques was not complete</a:t>
            </a:r>
            <a:r>
              <a:rPr lang="en-US" sz="2200" dirty="0">
                <a:latin typeface="+mj-lt"/>
              </a:rPr>
              <a:t>.</a:t>
            </a:r>
          </a:p>
          <a:p>
            <a:pPr algn="just" eaLnBrk="1" hangingPunct="1">
              <a:buFont typeface="Georgia" pitchFamily="18" charset="0"/>
              <a:buNone/>
            </a:pPr>
            <a:endParaRPr lang="en-US" sz="2200" dirty="0"/>
          </a:p>
          <a:p>
            <a:pPr eaLnBrk="1" hangingPunct="1"/>
            <a:endParaRPr lang="en-US" sz="24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48874C70-D039-48AD-8BF7-CD2B0D651439}" type="datetime1">
              <a:rPr lang="en-US" smtClean="0"/>
              <a:t>9/19/2022</a:t>
            </a:fld>
            <a:endParaRPr lang="en-US"/>
          </a:p>
        </p:txBody>
      </p:sp>
      <p:sp>
        <p:nvSpPr>
          <p:cNvPr id="3" name="Footer Placeholder 2"/>
          <p:cNvSpPr>
            <a:spLocks noGrp="1"/>
          </p:cNvSpPr>
          <p:nvPr>
            <p:ph type="ftr" sz="quarter" idx="11"/>
          </p:nvPr>
        </p:nvSpPr>
        <p:spPr/>
        <p:txBody>
          <a:bodyPr/>
          <a:lstStyle/>
          <a:p>
            <a:pPr>
              <a:defRPr/>
            </a:pPr>
            <a:r>
              <a:rPr lang="en-US"/>
              <a:t>CSC291 - Software Engineering Concepts</a:t>
            </a:r>
          </a:p>
        </p:txBody>
      </p:sp>
      <p:sp>
        <p:nvSpPr>
          <p:cNvPr id="4" name="Slide Number Placeholder 3"/>
          <p:cNvSpPr>
            <a:spLocks noGrp="1"/>
          </p:cNvSpPr>
          <p:nvPr>
            <p:ph type="sldNum" sz="quarter" idx="12"/>
          </p:nvPr>
        </p:nvSpPr>
        <p:spPr/>
        <p:txBody>
          <a:bodyPr/>
          <a:lstStyle/>
          <a:p>
            <a:pPr>
              <a:defRPr/>
            </a:pPr>
            <a:fld id="{4CECA143-544A-4A15-A433-D0FA028FC3E0}"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304800"/>
            <a:ext cx="8229600" cy="1295400"/>
          </a:xfrm>
        </p:spPr>
        <p:txBody>
          <a:bodyPr>
            <a:normAutofit/>
          </a:bodyPr>
          <a:lstStyle/>
          <a:p>
            <a:pPr eaLnBrk="1" hangingPunct="1"/>
            <a:r>
              <a:rPr lang="en-US" dirty="0">
                <a:solidFill>
                  <a:srgbClr val="C00000"/>
                </a:solidFill>
                <a:cs typeface="Times New Roman" pitchFamily="18" charset="0"/>
              </a:rPr>
              <a:t>Software Crises</a:t>
            </a:r>
          </a:p>
        </p:txBody>
      </p:sp>
      <p:sp>
        <p:nvSpPr>
          <p:cNvPr id="17411" name="Content Placeholder 2"/>
          <p:cNvSpPr>
            <a:spLocks noGrp="1"/>
          </p:cNvSpPr>
          <p:nvPr>
            <p:ph idx="1"/>
          </p:nvPr>
        </p:nvSpPr>
        <p:spPr>
          <a:xfrm>
            <a:off x="457200" y="1600200"/>
            <a:ext cx="8229600" cy="4973638"/>
          </a:xfrm>
        </p:spPr>
        <p:txBody>
          <a:bodyPr/>
          <a:lstStyle/>
          <a:p>
            <a:pPr algn="just" eaLnBrk="1" hangingPunct="1"/>
            <a:r>
              <a:rPr lang="en-US" sz="2200" dirty="0">
                <a:latin typeface="+mj-lt"/>
                <a:cs typeface="Times New Roman" pitchFamily="18" charset="0"/>
              </a:rPr>
              <a:t>Most of the time it was delivered too late.</a:t>
            </a:r>
          </a:p>
          <a:p>
            <a:pPr algn="just" eaLnBrk="1" hangingPunct="1"/>
            <a:r>
              <a:rPr lang="en-US" sz="2200" dirty="0">
                <a:latin typeface="+mj-lt"/>
                <a:cs typeface="Times New Roman" pitchFamily="18" charset="0"/>
              </a:rPr>
              <a:t>Most of the projects were over-budgeted.</a:t>
            </a:r>
          </a:p>
          <a:p>
            <a:pPr algn="just" eaLnBrk="1" hangingPunct="1"/>
            <a:r>
              <a:rPr lang="en-US" sz="2200" dirty="0">
                <a:latin typeface="+mj-lt"/>
                <a:cs typeface="Times New Roman" pitchFamily="18" charset="0"/>
              </a:rPr>
              <a:t>And, in most of the cases, systems built using these techniques were not reliable.</a:t>
            </a:r>
          </a:p>
          <a:p>
            <a:pPr lvl="1" algn="just" eaLnBrk="1" hangingPunct="1"/>
            <a:r>
              <a:rPr lang="en-US" sz="2200" b="1" dirty="0">
                <a:solidFill>
                  <a:schemeClr val="tx1"/>
                </a:solidFill>
                <a:latin typeface="+mj-lt"/>
                <a:cs typeface="Times New Roman" pitchFamily="18" charset="0"/>
              </a:rPr>
              <a:t>A conference was held in 1960 in which the term “software crisis” was introduced</a:t>
            </a:r>
          </a:p>
          <a:p>
            <a:pPr algn="just" eaLnBrk="1" hangingPunct="1">
              <a:buFont typeface="Georgia" pitchFamily="18" charset="0"/>
              <a:buNone/>
            </a:pPr>
            <a:r>
              <a:rPr lang="en-US" sz="2200" b="1" dirty="0">
                <a:latin typeface="+mj-lt"/>
                <a:cs typeface="Times New Roman" pitchFamily="18" charset="0"/>
              </a:rPr>
              <a:t>Conclusion:</a:t>
            </a:r>
          </a:p>
          <a:p>
            <a:pPr lvl="1" algn="just" eaLnBrk="1" hangingPunct="1"/>
            <a:r>
              <a:rPr lang="en-US" sz="2200" dirty="0">
                <a:solidFill>
                  <a:schemeClr val="tx1"/>
                </a:solidFill>
                <a:latin typeface="+mj-lt"/>
                <a:cs typeface="Times New Roman" pitchFamily="18" charset="0"/>
              </a:rPr>
              <a:t>Software engineering is the result of the software crisis when people realized that it was not possible to construct complex software using the techniques applicable in 1960s.</a:t>
            </a:r>
          </a:p>
          <a:p>
            <a:pPr lvl="1" algn="just" eaLnBrk="1" hangingPunct="1"/>
            <a:r>
              <a:rPr lang="en-US" sz="2200" dirty="0">
                <a:solidFill>
                  <a:schemeClr val="tx1"/>
                </a:solidFill>
                <a:latin typeface="+mj-lt"/>
                <a:cs typeface="Times New Roman" pitchFamily="18" charset="0"/>
              </a:rPr>
              <a:t> An important result of this was that people realized that just coding was not enough; we also need to apply engineering principles</a:t>
            </a:r>
            <a:r>
              <a:rPr lang="en-US" sz="2200" dirty="0">
                <a:solidFill>
                  <a:schemeClr val="tx1"/>
                </a:solidFill>
                <a:latin typeface="Times New Roman" pitchFamily="18" charset="0"/>
                <a:cs typeface="Times New Roman" pitchFamily="18" charset="0"/>
              </a:rPr>
              <a:t>. </a:t>
            </a:r>
          </a:p>
          <a:p>
            <a:pPr lvl="1" eaLnBrk="1" hangingPunct="1">
              <a:buFont typeface="Georgia" pitchFamily="18" charset="0"/>
              <a:buNone/>
            </a:pPr>
            <a:endParaRPr lang="en-US" sz="2200" dirty="0">
              <a:latin typeface="Times New Roman" pitchFamily="18" charset="0"/>
              <a:cs typeface="Times New Roman" pitchFamily="18" charset="0"/>
            </a:endParaRPr>
          </a:p>
          <a:p>
            <a:pPr algn="just" eaLnBrk="1" hangingPunct="1">
              <a:buFont typeface="Georgia" pitchFamily="18" charset="0"/>
              <a:buNone/>
            </a:pPr>
            <a:endParaRPr lang="en-US" sz="2400" dirty="0"/>
          </a:p>
          <a:p>
            <a:pPr eaLnBrk="1" hangingPunct="1"/>
            <a:endParaRPr lang="en-US" sz="24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E9B36861-E0CA-4DBD-A97F-B0ADFA0A82F4}" type="datetime1">
              <a:rPr lang="en-US" smtClean="0"/>
              <a:t>9/19/2022</a:t>
            </a:fld>
            <a:endParaRPr lang="en-US"/>
          </a:p>
        </p:txBody>
      </p:sp>
      <p:sp>
        <p:nvSpPr>
          <p:cNvPr id="3" name="Footer Placeholder 2"/>
          <p:cNvSpPr>
            <a:spLocks noGrp="1"/>
          </p:cNvSpPr>
          <p:nvPr>
            <p:ph type="ftr" sz="quarter" idx="11"/>
          </p:nvPr>
        </p:nvSpPr>
        <p:spPr/>
        <p:txBody>
          <a:bodyPr/>
          <a:lstStyle/>
          <a:p>
            <a:pPr>
              <a:defRPr/>
            </a:pPr>
            <a:r>
              <a:rPr lang="en-US"/>
              <a:t>CSC291 - Software Engineering Concepts</a:t>
            </a:r>
          </a:p>
        </p:txBody>
      </p:sp>
      <p:sp>
        <p:nvSpPr>
          <p:cNvPr id="4" name="Slide Number Placeholder 3"/>
          <p:cNvSpPr>
            <a:spLocks noGrp="1"/>
          </p:cNvSpPr>
          <p:nvPr>
            <p:ph type="sldNum" sz="quarter" idx="12"/>
          </p:nvPr>
        </p:nvSpPr>
        <p:spPr/>
        <p:txBody>
          <a:bodyPr/>
          <a:lstStyle/>
          <a:p>
            <a:pPr>
              <a:defRPr/>
            </a:pPr>
            <a:fld id="{4CECA143-544A-4A15-A433-D0FA028FC3E0}"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What is Engineering?</a:t>
            </a:r>
          </a:p>
        </p:txBody>
      </p:sp>
      <p:sp>
        <p:nvSpPr>
          <p:cNvPr id="3" name="Content Placeholder 2"/>
          <p:cNvSpPr>
            <a:spLocks noGrp="1"/>
          </p:cNvSpPr>
          <p:nvPr>
            <p:ph idx="1"/>
          </p:nvPr>
        </p:nvSpPr>
        <p:spPr/>
        <p:txBody>
          <a:bodyPr/>
          <a:lstStyle/>
          <a:p>
            <a:endParaRPr lang="en-US" dirty="0"/>
          </a:p>
          <a:p>
            <a:pPr algn="just"/>
            <a:r>
              <a:rPr lang="en-US" dirty="0"/>
              <a:t>The process of productive use of scientific knowledge is called Engineering.</a:t>
            </a:r>
          </a:p>
          <a:p>
            <a:pPr algn="just"/>
            <a:endParaRPr lang="en-US" dirty="0"/>
          </a:p>
          <a:p>
            <a:pPr algn="just"/>
            <a:r>
              <a:rPr lang="en-US" dirty="0"/>
              <a:t>The process of utilizing knowledge and principles to design, build, and analyze objects.</a:t>
            </a:r>
          </a:p>
        </p:txBody>
      </p:sp>
      <p:sp>
        <p:nvSpPr>
          <p:cNvPr id="4" name="Date Placeholder 3"/>
          <p:cNvSpPr>
            <a:spLocks noGrp="1"/>
          </p:cNvSpPr>
          <p:nvPr>
            <p:ph type="dt" sz="half" idx="10"/>
          </p:nvPr>
        </p:nvSpPr>
        <p:spPr/>
        <p:txBody>
          <a:bodyPr/>
          <a:lstStyle/>
          <a:p>
            <a:pPr>
              <a:defRPr/>
            </a:pPr>
            <a:fld id="{E649D47E-C5F5-47CD-BF30-035981DDE7FF}" type="datetime1">
              <a:rPr lang="en-US" smtClean="0"/>
              <a:t>9/19/2022</a:t>
            </a:fld>
            <a:endParaRPr lang="en-US"/>
          </a:p>
        </p:txBody>
      </p:sp>
      <p:sp>
        <p:nvSpPr>
          <p:cNvPr id="5" name="Footer Placeholder 4"/>
          <p:cNvSpPr>
            <a:spLocks noGrp="1"/>
          </p:cNvSpPr>
          <p:nvPr>
            <p:ph type="ftr" sz="quarter" idx="11"/>
          </p:nvPr>
        </p:nvSpPr>
        <p:spPr/>
        <p:txBody>
          <a:bodyPr/>
          <a:lstStyle/>
          <a:p>
            <a:pPr>
              <a:defRPr/>
            </a:pPr>
            <a:r>
              <a:rPr lang="en-US"/>
              <a:t>CSC291 - Software Engineering Concepts</a:t>
            </a:r>
          </a:p>
        </p:txBody>
      </p:sp>
      <p:sp>
        <p:nvSpPr>
          <p:cNvPr id="6" name="Slide Number Placeholder 5"/>
          <p:cNvSpPr>
            <a:spLocks noGrp="1"/>
          </p:cNvSpPr>
          <p:nvPr>
            <p:ph type="sldNum" sz="quarter" idx="12"/>
          </p:nvPr>
        </p:nvSpPr>
        <p:spPr/>
        <p:txBody>
          <a:bodyPr/>
          <a:lstStyle/>
          <a:p>
            <a:pPr>
              <a:defRPr/>
            </a:pPr>
            <a:fld id="{4CECA143-544A-4A15-A433-D0FA028FC3E0}" type="slidenum">
              <a:rPr lang="en-US" smtClean="0"/>
              <a:pPr>
                <a:defRPr/>
              </a:pPr>
              <a:t>18</a:t>
            </a:fld>
            <a:endParaRPr lang="en-US"/>
          </a:p>
        </p:txBody>
      </p:sp>
    </p:spTree>
    <p:extLst>
      <p:ext uri="{BB962C8B-B14F-4D97-AF65-F5344CB8AC3E}">
        <p14:creationId xmlns:p14="http://schemas.microsoft.com/office/powerpoint/2010/main" val="825559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dirty="0">
                <a:solidFill>
                  <a:srgbClr val="C00000"/>
                </a:solidFill>
                <a:cs typeface="Times New Roman" pitchFamily="18" charset="0"/>
              </a:rPr>
              <a:t>Software Engineering</a:t>
            </a:r>
          </a:p>
        </p:txBody>
      </p:sp>
      <p:sp>
        <p:nvSpPr>
          <p:cNvPr id="18435" name="Rectangle 3"/>
          <p:cNvSpPr>
            <a:spLocks noGrp="1" noChangeArrowheads="1"/>
          </p:cNvSpPr>
          <p:nvPr>
            <p:ph idx="1"/>
          </p:nvPr>
        </p:nvSpPr>
        <p:spPr/>
        <p:txBody>
          <a:bodyPr/>
          <a:lstStyle/>
          <a:p>
            <a:pPr algn="ctr" eaLnBrk="1" hangingPunct="1">
              <a:buFont typeface="Georgia" pitchFamily="18" charset="0"/>
              <a:buNone/>
            </a:pPr>
            <a:endParaRPr lang="en-US" sz="2400" dirty="0">
              <a:latin typeface="Times New Roman" pitchFamily="18" charset="0"/>
              <a:cs typeface="Times New Roman" pitchFamily="18" charset="0"/>
            </a:endParaRPr>
          </a:p>
          <a:p>
            <a:pPr algn="ctr" eaLnBrk="1" hangingPunct="1">
              <a:buFont typeface="Georgia" pitchFamily="18" charset="0"/>
              <a:buNone/>
            </a:pPr>
            <a:endParaRPr lang="en-US" sz="2400" dirty="0">
              <a:latin typeface="Times New Roman" pitchFamily="18" charset="0"/>
              <a:cs typeface="Times New Roman" pitchFamily="18" charset="0"/>
            </a:endParaRPr>
          </a:p>
          <a:p>
            <a:pPr algn="ctr" eaLnBrk="1" hangingPunct="1">
              <a:buFont typeface="Georgia" pitchFamily="18" charset="0"/>
              <a:buNone/>
            </a:pPr>
            <a:endParaRPr lang="en-US" sz="2400" dirty="0">
              <a:latin typeface="Times New Roman" pitchFamily="18" charset="0"/>
              <a:cs typeface="Times New Roman" pitchFamily="18" charset="0"/>
            </a:endParaRPr>
          </a:p>
          <a:p>
            <a:pPr algn="just" eaLnBrk="1" hangingPunct="1">
              <a:buFont typeface="Georgia" pitchFamily="18" charset="0"/>
              <a:buNone/>
            </a:pPr>
            <a:r>
              <a:rPr lang="en-US" sz="2400" dirty="0">
                <a:latin typeface="+mj-lt"/>
                <a:cs typeface="Times New Roman" pitchFamily="18" charset="0"/>
              </a:rPr>
              <a:t>The science concerned with putting computer science</a:t>
            </a:r>
          </a:p>
          <a:p>
            <a:pPr algn="just" eaLnBrk="1" hangingPunct="1">
              <a:buFont typeface="Georgia" pitchFamily="18" charset="0"/>
              <a:buNone/>
            </a:pPr>
            <a:r>
              <a:rPr lang="en-US" sz="2400" dirty="0">
                <a:latin typeface="+mj-lt"/>
                <a:cs typeface="Times New Roman" pitchFamily="18" charset="0"/>
              </a:rPr>
              <a:t>knowledge to practical use.</a:t>
            </a:r>
          </a:p>
          <a:p>
            <a:pPr eaLnBrk="1" hangingPunct="1">
              <a:buFontTx/>
              <a:buNone/>
            </a:pPr>
            <a:endParaRPr lang="en-US" b="1" dirty="0"/>
          </a:p>
        </p:txBody>
      </p:sp>
      <p:sp>
        <p:nvSpPr>
          <p:cNvPr id="2" name="Date Placeholder 1"/>
          <p:cNvSpPr>
            <a:spLocks noGrp="1"/>
          </p:cNvSpPr>
          <p:nvPr>
            <p:ph type="dt" sz="half" idx="10"/>
          </p:nvPr>
        </p:nvSpPr>
        <p:spPr/>
        <p:txBody>
          <a:bodyPr/>
          <a:lstStyle/>
          <a:p>
            <a:pPr>
              <a:defRPr/>
            </a:pPr>
            <a:fld id="{26834D24-DFA4-4A42-9F75-BCEC1031B5F1}" type="datetime1">
              <a:rPr lang="en-US" smtClean="0"/>
              <a:t>9/19/2022</a:t>
            </a:fld>
            <a:endParaRPr lang="en-US"/>
          </a:p>
        </p:txBody>
      </p:sp>
      <p:sp>
        <p:nvSpPr>
          <p:cNvPr id="3" name="Footer Placeholder 2"/>
          <p:cNvSpPr>
            <a:spLocks noGrp="1"/>
          </p:cNvSpPr>
          <p:nvPr>
            <p:ph type="ftr" sz="quarter" idx="11"/>
          </p:nvPr>
        </p:nvSpPr>
        <p:spPr/>
        <p:txBody>
          <a:bodyPr/>
          <a:lstStyle/>
          <a:p>
            <a:pPr>
              <a:defRPr/>
            </a:pPr>
            <a:r>
              <a:rPr lang="en-US"/>
              <a:t>CSC291 - Software Engineering Concepts</a:t>
            </a:r>
          </a:p>
        </p:txBody>
      </p:sp>
      <p:sp>
        <p:nvSpPr>
          <p:cNvPr id="4" name="Slide Number Placeholder 3"/>
          <p:cNvSpPr>
            <a:spLocks noGrp="1"/>
          </p:cNvSpPr>
          <p:nvPr>
            <p:ph type="sldNum" sz="quarter" idx="12"/>
          </p:nvPr>
        </p:nvSpPr>
        <p:spPr/>
        <p:txBody>
          <a:bodyPr/>
          <a:lstStyle/>
          <a:p>
            <a:pPr>
              <a:defRPr/>
            </a:pPr>
            <a:fld id="{4CECA143-544A-4A15-A433-D0FA028FC3E0}"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F66D-093C-4D1C-96C1-677B5525098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0ABDC3C-3C9B-4236-A188-9BD234C3300D}"/>
              </a:ext>
            </a:extLst>
          </p:cNvPr>
          <p:cNvSpPr>
            <a:spLocks noGrp="1"/>
          </p:cNvSpPr>
          <p:nvPr>
            <p:ph idx="1"/>
          </p:nvPr>
        </p:nvSpPr>
        <p:spPr/>
        <p:txBody>
          <a:bodyPr/>
          <a:lstStyle/>
          <a:p>
            <a:r>
              <a:rPr lang="en-US" dirty="0"/>
              <a:t>Basic concepts of Software Engineering</a:t>
            </a:r>
          </a:p>
          <a:p>
            <a:r>
              <a:rPr lang="en-US" dirty="0"/>
              <a:t>Role of software in our lives</a:t>
            </a:r>
          </a:p>
          <a:p>
            <a:r>
              <a:rPr lang="en-US" dirty="0"/>
              <a:t>Attributes of good Software</a:t>
            </a:r>
          </a:p>
          <a:p>
            <a:r>
              <a:rPr lang="en-US" dirty="0"/>
              <a:t>Categories of Computer Software</a:t>
            </a:r>
          </a:p>
          <a:p>
            <a:r>
              <a:rPr lang="en-US" dirty="0"/>
              <a:t>Understand some ethical and professional issues that are important for software engineers.</a:t>
            </a:r>
          </a:p>
        </p:txBody>
      </p:sp>
      <p:sp>
        <p:nvSpPr>
          <p:cNvPr id="4" name="Date Placeholder 3">
            <a:extLst>
              <a:ext uri="{FF2B5EF4-FFF2-40B4-BE49-F238E27FC236}">
                <a16:creationId xmlns:a16="http://schemas.microsoft.com/office/drawing/2014/main" id="{17E004F6-42E9-42B7-ADC1-52687A07AB7F}"/>
              </a:ext>
            </a:extLst>
          </p:cNvPr>
          <p:cNvSpPr>
            <a:spLocks noGrp="1"/>
          </p:cNvSpPr>
          <p:nvPr>
            <p:ph type="dt" sz="half" idx="10"/>
          </p:nvPr>
        </p:nvSpPr>
        <p:spPr/>
        <p:txBody>
          <a:bodyPr/>
          <a:lstStyle/>
          <a:p>
            <a:pPr>
              <a:defRPr/>
            </a:pPr>
            <a:fld id="{1442E268-9FF9-487F-BEA0-90F5DE495349}" type="datetime1">
              <a:rPr lang="en-US" smtClean="0"/>
              <a:t>9/19/2022</a:t>
            </a:fld>
            <a:endParaRPr lang="en-US"/>
          </a:p>
        </p:txBody>
      </p:sp>
      <p:sp>
        <p:nvSpPr>
          <p:cNvPr id="6" name="Slide Number Placeholder 5">
            <a:extLst>
              <a:ext uri="{FF2B5EF4-FFF2-40B4-BE49-F238E27FC236}">
                <a16:creationId xmlns:a16="http://schemas.microsoft.com/office/drawing/2014/main" id="{0AC409AF-5BFD-4929-A14F-F825614B8D09}"/>
              </a:ext>
            </a:extLst>
          </p:cNvPr>
          <p:cNvSpPr>
            <a:spLocks noGrp="1"/>
          </p:cNvSpPr>
          <p:nvPr>
            <p:ph type="sldNum" sz="quarter" idx="12"/>
          </p:nvPr>
        </p:nvSpPr>
        <p:spPr/>
        <p:txBody>
          <a:bodyPr/>
          <a:lstStyle/>
          <a:p>
            <a:pPr>
              <a:defRPr/>
            </a:pPr>
            <a:fld id="{4CECA143-544A-4A15-A433-D0FA028FC3E0}" type="slidenum">
              <a:rPr lang="en-US" smtClean="0"/>
              <a:pPr>
                <a:defRPr/>
              </a:pPr>
              <a:t>2</a:t>
            </a:fld>
            <a:endParaRPr lang="en-US"/>
          </a:p>
        </p:txBody>
      </p:sp>
    </p:spTree>
    <p:extLst>
      <p:ext uri="{BB962C8B-B14F-4D97-AF65-F5344CB8AC3E}">
        <p14:creationId xmlns:p14="http://schemas.microsoft.com/office/powerpoint/2010/main" val="1052091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81000"/>
            <a:ext cx="8458200" cy="1143000"/>
          </a:xfrm>
        </p:spPr>
        <p:txBody>
          <a:bodyPr>
            <a:normAutofit/>
          </a:bodyPr>
          <a:lstStyle/>
          <a:p>
            <a:pPr eaLnBrk="1" hangingPunct="1"/>
            <a:r>
              <a:rPr lang="en-US" dirty="0">
                <a:solidFill>
                  <a:srgbClr val="C00000"/>
                </a:solidFill>
                <a:cs typeface="Times New Roman" pitchFamily="18" charset="0"/>
              </a:rPr>
              <a:t>Software Engineering - IEEE</a:t>
            </a:r>
            <a:endParaRPr lang="en-US" sz="2800" dirty="0">
              <a:solidFill>
                <a:srgbClr val="C00000"/>
              </a:solidFill>
              <a:cs typeface="Times New Roman" pitchFamily="18" charset="0"/>
            </a:endParaRPr>
          </a:p>
        </p:txBody>
      </p:sp>
      <p:sp>
        <p:nvSpPr>
          <p:cNvPr id="19459" name="Rectangle 3"/>
          <p:cNvSpPr>
            <a:spLocks noGrp="1" noChangeArrowheads="1"/>
          </p:cNvSpPr>
          <p:nvPr>
            <p:ph idx="1"/>
          </p:nvPr>
        </p:nvSpPr>
        <p:spPr>
          <a:xfrm>
            <a:off x="304800" y="1524000"/>
            <a:ext cx="8458200" cy="4724400"/>
          </a:xfrm>
        </p:spPr>
        <p:txBody>
          <a:bodyPr/>
          <a:lstStyle/>
          <a:p>
            <a:pPr lvl="1" eaLnBrk="1" hangingPunct="1">
              <a:buFont typeface="Georgia" pitchFamily="18" charset="0"/>
              <a:buNone/>
            </a:pPr>
            <a:endParaRPr lang="en-US" i="1" dirty="0">
              <a:solidFill>
                <a:schemeClr val="tx1"/>
              </a:solidFill>
              <a:latin typeface="Times New Roman" pitchFamily="18" charset="0"/>
              <a:ea typeface="ＭＳ Ｐゴシック" pitchFamily="34" charset="-128"/>
              <a:cs typeface="Times New Roman" pitchFamily="18" charset="0"/>
            </a:endParaRPr>
          </a:p>
          <a:p>
            <a:pPr lvl="1" eaLnBrk="1" hangingPunct="1">
              <a:buFont typeface="Georgia" pitchFamily="18" charset="0"/>
              <a:buNone/>
            </a:pPr>
            <a:endParaRPr lang="en-US" sz="2200" i="1" dirty="0">
              <a:solidFill>
                <a:schemeClr val="tx1"/>
              </a:solidFill>
              <a:latin typeface="Times New Roman" pitchFamily="18" charset="0"/>
              <a:ea typeface="ＭＳ Ｐゴシック" pitchFamily="34" charset="-128"/>
              <a:cs typeface="Times New Roman" pitchFamily="18" charset="0"/>
            </a:endParaRPr>
          </a:p>
          <a:p>
            <a:pPr marL="0" indent="0" algn="just">
              <a:buNone/>
            </a:pPr>
            <a:r>
              <a:rPr lang="en-US" sz="2600" dirty="0">
                <a:solidFill>
                  <a:schemeClr val="tx1"/>
                </a:solidFill>
                <a:latin typeface="+mj-lt"/>
                <a:ea typeface="ＭＳ Ｐゴシック" pitchFamily="34" charset="-128"/>
                <a:cs typeface="Times New Roman" pitchFamily="18" charset="0"/>
              </a:rPr>
              <a:t>The application of a systematic, disciplined, quantifiable approach to the development, operation, and maintenance of software; that is, the application of engineering to software.  </a:t>
            </a:r>
          </a:p>
        </p:txBody>
      </p:sp>
      <p:sp>
        <p:nvSpPr>
          <p:cNvPr id="2" name="Date Placeholder 1"/>
          <p:cNvSpPr>
            <a:spLocks noGrp="1"/>
          </p:cNvSpPr>
          <p:nvPr>
            <p:ph type="dt" sz="half" idx="10"/>
          </p:nvPr>
        </p:nvSpPr>
        <p:spPr/>
        <p:txBody>
          <a:bodyPr/>
          <a:lstStyle/>
          <a:p>
            <a:pPr>
              <a:defRPr/>
            </a:pPr>
            <a:fld id="{7758E6D8-6565-4BBD-A3C0-804AF4D1BD2F}" type="datetime1">
              <a:rPr lang="en-US" smtClean="0"/>
              <a:t>9/19/2022</a:t>
            </a:fld>
            <a:endParaRPr lang="en-US"/>
          </a:p>
        </p:txBody>
      </p:sp>
      <p:sp>
        <p:nvSpPr>
          <p:cNvPr id="3" name="Footer Placeholder 2"/>
          <p:cNvSpPr>
            <a:spLocks noGrp="1"/>
          </p:cNvSpPr>
          <p:nvPr>
            <p:ph type="ftr" sz="quarter" idx="11"/>
          </p:nvPr>
        </p:nvSpPr>
        <p:spPr/>
        <p:txBody>
          <a:bodyPr/>
          <a:lstStyle/>
          <a:p>
            <a:pPr>
              <a:defRPr/>
            </a:pPr>
            <a:r>
              <a:rPr lang="en-US"/>
              <a:t>CSC291 - Software Engineering Concepts</a:t>
            </a:r>
          </a:p>
        </p:txBody>
      </p:sp>
      <p:sp>
        <p:nvSpPr>
          <p:cNvPr id="4" name="Slide Number Placeholder 3"/>
          <p:cNvSpPr>
            <a:spLocks noGrp="1"/>
          </p:cNvSpPr>
          <p:nvPr>
            <p:ph type="sldNum" sz="quarter" idx="12"/>
          </p:nvPr>
        </p:nvSpPr>
        <p:spPr/>
        <p:txBody>
          <a:bodyPr/>
          <a:lstStyle/>
          <a:p>
            <a:pPr>
              <a:defRPr/>
            </a:pPr>
            <a:fld id="{4CECA143-544A-4A15-A433-D0FA028FC3E0}"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2133600"/>
            <a:ext cx="815340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US" sz="2600" dirty="0">
                <a:latin typeface="+mj-lt"/>
                <a:cs typeface="Times New Roman" pitchFamily="18" charset="0"/>
              </a:rPr>
              <a:t>‘All aspects of software production’ Software engineering is not just concerned with the technical processes of software development but also with activities such as software project management and with the development of tools, methods and theories to support software production</a:t>
            </a:r>
            <a:r>
              <a:rPr lang="en-US" sz="2200" dirty="0">
                <a:latin typeface="+mj-lt"/>
                <a:cs typeface="Times New Roman" pitchFamily="18" charset="0"/>
              </a:rPr>
              <a:t>.</a:t>
            </a:r>
          </a:p>
        </p:txBody>
      </p:sp>
      <p:sp>
        <p:nvSpPr>
          <p:cNvPr id="20483" name="Rectangle 3"/>
          <p:cNvSpPr>
            <a:spLocks noChangeArrowheads="1"/>
          </p:cNvSpPr>
          <p:nvPr/>
        </p:nvSpPr>
        <p:spPr bwMode="auto">
          <a:xfrm>
            <a:off x="381000" y="4572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000" dirty="0">
                <a:solidFill>
                  <a:srgbClr val="C00000"/>
                </a:solidFill>
                <a:latin typeface="+mj-lt"/>
                <a:cs typeface="Times New Roman" pitchFamily="18" charset="0"/>
              </a:rPr>
              <a:t>Software Engineering - </a:t>
            </a:r>
            <a:r>
              <a:rPr lang="en-US" sz="4000" dirty="0" err="1">
                <a:solidFill>
                  <a:srgbClr val="C00000"/>
                </a:solidFill>
                <a:latin typeface="+mj-lt"/>
                <a:cs typeface="Times New Roman" pitchFamily="18" charset="0"/>
              </a:rPr>
              <a:t>Sommerville</a:t>
            </a:r>
            <a:endParaRPr lang="en-US" sz="4000" dirty="0">
              <a:solidFill>
                <a:srgbClr val="C00000"/>
              </a:solidFill>
              <a:latin typeface="+mj-lt"/>
              <a:cs typeface="Times New Roman" pitchFamily="18" charset="0"/>
            </a:endParaRPr>
          </a:p>
        </p:txBody>
      </p:sp>
      <p:sp>
        <p:nvSpPr>
          <p:cNvPr id="2" name="Date Placeholder 1"/>
          <p:cNvSpPr>
            <a:spLocks noGrp="1"/>
          </p:cNvSpPr>
          <p:nvPr>
            <p:ph type="dt" sz="half" idx="10"/>
          </p:nvPr>
        </p:nvSpPr>
        <p:spPr/>
        <p:txBody>
          <a:bodyPr/>
          <a:lstStyle/>
          <a:p>
            <a:pPr>
              <a:defRPr/>
            </a:pPr>
            <a:fld id="{5277EDE0-860C-4C3B-B084-6900B3A668F1}" type="datetime1">
              <a:rPr lang="en-US" smtClean="0"/>
              <a:t>9/19/2022</a:t>
            </a:fld>
            <a:endParaRPr lang="en-US"/>
          </a:p>
        </p:txBody>
      </p:sp>
      <p:sp>
        <p:nvSpPr>
          <p:cNvPr id="3" name="Footer Placeholder 2"/>
          <p:cNvSpPr>
            <a:spLocks noGrp="1"/>
          </p:cNvSpPr>
          <p:nvPr>
            <p:ph type="ftr" sz="quarter" idx="11"/>
          </p:nvPr>
        </p:nvSpPr>
        <p:spPr/>
        <p:txBody>
          <a:bodyPr/>
          <a:lstStyle/>
          <a:p>
            <a:pPr>
              <a:defRPr/>
            </a:pPr>
            <a:r>
              <a:rPr lang="en-US"/>
              <a:t>CSC291 - Software Engineering Concepts</a:t>
            </a:r>
          </a:p>
        </p:txBody>
      </p:sp>
      <p:sp>
        <p:nvSpPr>
          <p:cNvPr id="4" name="Slide Number Placeholder 3"/>
          <p:cNvSpPr>
            <a:spLocks noGrp="1"/>
          </p:cNvSpPr>
          <p:nvPr>
            <p:ph type="sldNum" sz="quarter" idx="12"/>
          </p:nvPr>
        </p:nvSpPr>
        <p:spPr/>
        <p:txBody>
          <a:bodyPr/>
          <a:lstStyle/>
          <a:p>
            <a:pPr>
              <a:defRPr/>
            </a:pPr>
            <a:fld id="{7B086910-7AD0-4284-9154-4A6C3219C380}"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74689" y="495300"/>
            <a:ext cx="8229600" cy="990600"/>
          </a:xfrm>
        </p:spPr>
        <p:txBody>
          <a:bodyPr>
            <a:normAutofit/>
          </a:bodyPr>
          <a:lstStyle/>
          <a:p>
            <a:pPr eaLnBrk="1" hangingPunct="1"/>
            <a:r>
              <a:rPr lang="en-US" sz="3200" dirty="0">
                <a:solidFill>
                  <a:srgbClr val="C00000"/>
                </a:solidFill>
                <a:cs typeface="Times New Roman" pitchFamily="18" charset="0"/>
              </a:rPr>
              <a:t>Computer Science vs. Software Engineering</a:t>
            </a:r>
            <a:endParaRPr lang="en-US" sz="3600" dirty="0">
              <a:solidFill>
                <a:srgbClr val="C00000"/>
              </a:solidFill>
              <a:cs typeface="Times New Roman" pitchFamily="18" charset="0"/>
            </a:endParaRPr>
          </a:p>
        </p:txBody>
      </p:sp>
      <p:sp>
        <p:nvSpPr>
          <p:cNvPr id="21507" name="Content Placeholder 2"/>
          <p:cNvSpPr>
            <a:spLocks noGrp="1"/>
          </p:cNvSpPr>
          <p:nvPr>
            <p:ph idx="1"/>
          </p:nvPr>
        </p:nvSpPr>
        <p:spPr>
          <a:xfrm>
            <a:off x="457200" y="1600200"/>
            <a:ext cx="8229600" cy="1828800"/>
          </a:xfrm>
        </p:spPr>
        <p:txBody>
          <a:bodyPr>
            <a:normAutofit/>
          </a:bodyPr>
          <a:lstStyle/>
          <a:p>
            <a:pPr algn="just" eaLnBrk="1" hangingPunct="1">
              <a:buFont typeface="Georgia" pitchFamily="18" charset="0"/>
              <a:buNone/>
            </a:pPr>
            <a:r>
              <a:rPr lang="en-GB" sz="2400" dirty="0">
                <a:solidFill>
                  <a:srgbClr val="000000"/>
                </a:solidFill>
                <a:latin typeface="Times New Roman" pitchFamily="18" charset="0"/>
                <a:ea typeface="ＭＳ Ｐゴシック" pitchFamily="34" charset="-128"/>
                <a:cs typeface="Times New Roman" pitchFamily="18" charset="0"/>
              </a:rPr>
              <a:t>	</a:t>
            </a:r>
            <a:r>
              <a:rPr lang="en-GB" sz="2000" dirty="0">
                <a:solidFill>
                  <a:srgbClr val="000000"/>
                </a:solidFill>
                <a:latin typeface="+mj-lt"/>
                <a:ea typeface="ＭＳ Ｐゴシック" pitchFamily="34" charset="-128"/>
                <a:cs typeface="Times New Roman" pitchFamily="18" charset="0"/>
              </a:rPr>
              <a:t>Computer science focuses on theory and fundamentals; software engineering is concerned with the practicalities of developing and delivering useful software/ deals with the practical problems of producing software.</a:t>
            </a:r>
          </a:p>
          <a:p>
            <a:pPr algn="just" eaLnBrk="1" hangingPunct="1">
              <a:buFont typeface="Georgia" pitchFamily="18" charset="0"/>
              <a:buNone/>
            </a:pPr>
            <a:endParaRPr lang="en-GB" sz="2200" dirty="0">
              <a:solidFill>
                <a:srgbClr val="000000"/>
              </a:solidFill>
              <a:latin typeface="+mj-lt"/>
              <a:ea typeface="ＭＳ Ｐゴシック" pitchFamily="34" charset="-128"/>
              <a:cs typeface="Times New Roman" pitchFamily="18" charset="0"/>
            </a:endParaRPr>
          </a:p>
          <a:p>
            <a:pPr algn="just" eaLnBrk="1" hangingPunct="1">
              <a:buFont typeface="Georgia" pitchFamily="18" charset="0"/>
              <a:buNone/>
            </a:pPr>
            <a:endParaRPr lang="en-GB" sz="2200" dirty="0">
              <a:solidFill>
                <a:srgbClr val="000000"/>
              </a:solidFill>
              <a:latin typeface="+mj-lt"/>
              <a:ea typeface="ＭＳ Ｐゴシック" pitchFamily="34" charset="-128"/>
              <a:cs typeface="Times New Roman" pitchFamily="18" charset="0"/>
            </a:endParaRPr>
          </a:p>
          <a:p>
            <a:pPr algn="just" eaLnBrk="1" hangingPunct="1">
              <a:buFont typeface="Georgia" pitchFamily="18" charset="0"/>
              <a:buNone/>
            </a:pPr>
            <a:endParaRPr lang="en-GB" sz="2200" dirty="0">
              <a:solidFill>
                <a:srgbClr val="000000"/>
              </a:solidFill>
              <a:latin typeface="Times New Roman" pitchFamily="18" charset="0"/>
              <a:ea typeface="ＭＳ Ｐゴシック" pitchFamily="34" charset="-128"/>
              <a:cs typeface="Times New Roman" pitchFamily="18" charset="0"/>
            </a:endParaRPr>
          </a:p>
          <a:p>
            <a:pPr algn="just" eaLnBrk="1" hangingPunct="1">
              <a:buFont typeface="Georgia" pitchFamily="18" charset="0"/>
              <a:buNone/>
            </a:pPr>
            <a:endParaRPr lang="en-US" dirty="0">
              <a:ea typeface="ＭＳ Ｐゴシック" pitchFamily="34" charset="-128"/>
              <a:cs typeface="Times New Roman" pitchFamily="18" charset="0"/>
            </a:endParaRPr>
          </a:p>
        </p:txBody>
      </p:sp>
      <p:sp>
        <p:nvSpPr>
          <p:cNvPr id="4" name="Title 1"/>
          <p:cNvSpPr txBox="1">
            <a:spLocks/>
          </p:cNvSpPr>
          <p:nvPr/>
        </p:nvSpPr>
        <p:spPr bwMode="auto">
          <a:xfrm>
            <a:off x="457200" y="3124200"/>
            <a:ext cx="8229600" cy="914400"/>
          </a:xfrm>
          <a:prstGeom prst="rect">
            <a:avLst/>
          </a:prstGeom>
          <a:noFill/>
          <a:ln w="9525">
            <a:noFill/>
            <a:miter lim="800000"/>
            <a:headEnd/>
            <a:tailEnd/>
          </a:ln>
        </p:spPr>
        <p:txBody>
          <a:bodyPr anchor="ctr"/>
          <a:lstStyle/>
          <a:p>
            <a:pPr>
              <a:defRPr/>
            </a:pPr>
            <a:r>
              <a:rPr lang="en-US" sz="2800" spc="-100" dirty="0">
                <a:solidFill>
                  <a:srgbClr val="C00000"/>
                </a:solidFill>
                <a:latin typeface="+mj-lt"/>
                <a:ea typeface="+mj-ea"/>
                <a:cs typeface="Times New Roman" pitchFamily="18" charset="0"/>
              </a:rPr>
              <a:t>System engineering vs. Software Engineering</a:t>
            </a:r>
            <a:endParaRPr lang="en-US" sz="3200" dirty="0">
              <a:solidFill>
                <a:srgbClr val="C00000"/>
              </a:solidFill>
              <a:ea typeface="+mj-ea"/>
              <a:cs typeface="Times New Roman" pitchFamily="18" charset="0"/>
            </a:endParaRPr>
          </a:p>
        </p:txBody>
      </p:sp>
      <p:sp>
        <p:nvSpPr>
          <p:cNvPr id="21509" name="Content Placeholder 2"/>
          <p:cNvSpPr txBox="1">
            <a:spLocks/>
          </p:cNvSpPr>
          <p:nvPr/>
        </p:nvSpPr>
        <p:spPr bwMode="auto">
          <a:xfrm>
            <a:off x="609600" y="4038600"/>
            <a:ext cx="7924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GB" sz="2000" dirty="0">
                <a:solidFill>
                  <a:srgbClr val="000000"/>
                </a:solidFill>
                <a:latin typeface="+mj-lt"/>
                <a:ea typeface="ＭＳ Ｐゴシック" pitchFamily="34" charset="-128"/>
                <a:cs typeface="Times New Roman" pitchFamily="18" charset="0"/>
              </a:rPr>
              <a:t>System engineering is concerned with all aspects of computer-based systems development including hardware, software and process engineering. Software engineering is part of this.</a:t>
            </a:r>
          </a:p>
          <a:p>
            <a:pPr algn="just" eaLnBrk="1" hangingPunct="1"/>
            <a:r>
              <a:rPr lang="en-US" sz="2000" dirty="0">
                <a:solidFill>
                  <a:srgbClr val="000000"/>
                </a:solidFill>
                <a:latin typeface="+mj-lt"/>
                <a:ea typeface="ＭＳ Ｐゴシック" pitchFamily="34" charset="-128"/>
                <a:cs typeface="Times New Roman" pitchFamily="18" charset="0"/>
              </a:rPr>
              <a:t>                                                    Or</a:t>
            </a:r>
          </a:p>
          <a:p>
            <a:pPr algn="just" eaLnBrk="1" hangingPunct="1"/>
            <a:r>
              <a:rPr lang="en-US" sz="2000" dirty="0">
                <a:solidFill>
                  <a:srgbClr val="000000"/>
                </a:solidFill>
                <a:latin typeface="+mj-lt"/>
                <a:ea typeface="ＭＳ Ｐゴシック" pitchFamily="34" charset="-128"/>
                <a:cs typeface="Times New Roman" pitchFamily="18" charset="0"/>
              </a:rPr>
              <a:t>System engineering is concerned with all aspects of the development and evolution of complex systems where software plays a major role. </a:t>
            </a:r>
            <a:endParaRPr lang="en-GB" sz="2000" dirty="0">
              <a:solidFill>
                <a:srgbClr val="000000"/>
              </a:solidFill>
              <a:latin typeface="+mj-lt"/>
              <a:ea typeface="ＭＳ Ｐゴシック" pitchFamily="34" charset="-128"/>
              <a:cs typeface="Times New Roman" pitchFamily="18" charset="0"/>
            </a:endParaRPr>
          </a:p>
          <a:p>
            <a:pPr algn="just" eaLnBrk="1" hangingPunct="1"/>
            <a:endParaRPr lang="en-GB" sz="2200" dirty="0">
              <a:solidFill>
                <a:srgbClr val="000000"/>
              </a:solidFill>
              <a:latin typeface="+mj-lt"/>
              <a:ea typeface="ＭＳ Ｐゴシック" pitchFamily="34" charset="-128"/>
              <a:cs typeface="Times New Roman" pitchFamily="18" charset="0"/>
            </a:endParaRPr>
          </a:p>
          <a:p>
            <a:pPr algn="just" eaLnBrk="1" hangingPunct="1"/>
            <a:endParaRPr lang="en-GB" sz="2200" dirty="0">
              <a:solidFill>
                <a:srgbClr val="000000"/>
              </a:solidFill>
              <a:latin typeface="+mj-lt"/>
              <a:ea typeface="ＭＳ Ｐゴシック" pitchFamily="34" charset="-128"/>
              <a:cs typeface="Times New Roman" pitchFamily="18" charset="0"/>
            </a:endParaRPr>
          </a:p>
        </p:txBody>
      </p:sp>
      <p:sp>
        <p:nvSpPr>
          <p:cNvPr id="2" name="Date Placeholder 1"/>
          <p:cNvSpPr>
            <a:spLocks noGrp="1"/>
          </p:cNvSpPr>
          <p:nvPr>
            <p:ph type="dt" sz="half" idx="10"/>
          </p:nvPr>
        </p:nvSpPr>
        <p:spPr/>
        <p:txBody>
          <a:bodyPr/>
          <a:lstStyle/>
          <a:p>
            <a:pPr>
              <a:defRPr/>
            </a:pPr>
            <a:fld id="{234846D1-259E-4A4E-88BF-1172C9B58B7E}" type="datetime1">
              <a:rPr lang="en-US" smtClean="0"/>
              <a:t>9/19/2022</a:t>
            </a:fld>
            <a:endParaRPr lang="en-US"/>
          </a:p>
        </p:txBody>
      </p:sp>
      <p:sp>
        <p:nvSpPr>
          <p:cNvPr id="3" name="Footer Placeholder 2"/>
          <p:cNvSpPr>
            <a:spLocks noGrp="1"/>
          </p:cNvSpPr>
          <p:nvPr>
            <p:ph type="ftr" sz="quarter" idx="11"/>
          </p:nvPr>
        </p:nvSpPr>
        <p:spPr/>
        <p:txBody>
          <a:bodyPr/>
          <a:lstStyle/>
          <a:p>
            <a:pPr>
              <a:defRPr/>
            </a:pPr>
            <a:r>
              <a:rPr lang="en-US"/>
              <a:t>CSC291 - Software Engineering Concepts</a:t>
            </a:r>
          </a:p>
        </p:txBody>
      </p:sp>
      <p:sp>
        <p:nvSpPr>
          <p:cNvPr id="5" name="Slide Number Placeholder 4"/>
          <p:cNvSpPr>
            <a:spLocks noGrp="1"/>
          </p:cNvSpPr>
          <p:nvPr>
            <p:ph type="sldNum" sz="quarter" idx="12"/>
          </p:nvPr>
        </p:nvSpPr>
        <p:spPr/>
        <p:txBody>
          <a:bodyPr/>
          <a:lstStyle/>
          <a:p>
            <a:pPr>
              <a:defRPr/>
            </a:pPr>
            <a:fld id="{4CECA143-544A-4A15-A433-D0FA028FC3E0}"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381000" y="533400"/>
            <a:ext cx="8153400" cy="1066800"/>
          </a:xfrm>
        </p:spPr>
        <p:txBody>
          <a:bodyPr>
            <a:normAutofit/>
          </a:bodyPr>
          <a:lstStyle/>
          <a:p>
            <a:r>
              <a:rPr lang="en-GB" dirty="0">
                <a:solidFill>
                  <a:srgbClr val="C00000"/>
                </a:solidFill>
                <a:cs typeface="Times New Roman" pitchFamily="18" charset="0"/>
              </a:rPr>
              <a:t>Software Costs</a:t>
            </a:r>
          </a:p>
        </p:txBody>
      </p:sp>
      <p:sp>
        <p:nvSpPr>
          <p:cNvPr id="22531" name="Rectangle 5"/>
          <p:cNvSpPr>
            <a:spLocks noGrp="1" noChangeArrowheads="1"/>
          </p:cNvSpPr>
          <p:nvPr>
            <p:ph idx="1"/>
          </p:nvPr>
        </p:nvSpPr>
        <p:spPr/>
        <p:txBody>
          <a:bodyPr>
            <a:normAutofit/>
          </a:bodyPr>
          <a:lstStyle/>
          <a:p>
            <a:pPr marL="0" indent="0" algn="just">
              <a:buNone/>
            </a:pPr>
            <a:endParaRPr lang="en-GB" sz="2200" dirty="0">
              <a:latin typeface="+mj-lt"/>
              <a:cs typeface="Times New Roman" pitchFamily="18" charset="0"/>
            </a:endParaRPr>
          </a:p>
          <a:p>
            <a:pPr algn="just"/>
            <a:r>
              <a:rPr lang="en-GB" sz="2200" dirty="0">
                <a:latin typeface="+mj-lt"/>
                <a:cs typeface="Times New Roman" pitchFamily="18" charset="0"/>
              </a:rPr>
              <a:t>Software costs more to maintain than it does to develop. For systems with a long life, maintenance costs may be several times development costs.</a:t>
            </a:r>
          </a:p>
          <a:p>
            <a:pPr algn="just"/>
            <a:endParaRPr lang="en-GB" sz="2200" dirty="0">
              <a:latin typeface="+mj-lt"/>
              <a:cs typeface="Times New Roman" pitchFamily="18" charset="0"/>
            </a:endParaRPr>
          </a:p>
          <a:p>
            <a:pPr algn="just"/>
            <a:r>
              <a:rPr lang="en-GB" sz="2200" dirty="0">
                <a:latin typeface="+mj-lt"/>
                <a:cs typeface="Times New Roman" pitchFamily="18" charset="0"/>
              </a:rPr>
              <a:t>For custom software, evolution costs often exceed development costs.</a:t>
            </a:r>
          </a:p>
          <a:p>
            <a:pPr algn="just"/>
            <a:endParaRPr lang="en-GB" sz="2200" dirty="0">
              <a:latin typeface="+mj-lt"/>
              <a:cs typeface="Times New Roman" pitchFamily="18" charset="0"/>
            </a:endParaRPr>
          </a:p>
          <a:p>
            <a:pPr algn="just"/>
            <a:r>
              <a:rPr lang="en-GB" sz="2200" dirty="0">
                <a:latin typeface="+mj-lt"/>
                <a:cs typeface="Times New Roman" pitchFamily="18" charset="0"/>
              </a:rPr>
              <a:t>Roughly </a:t>
            </a:r>
            <a:r>
              <a:rPr lang="en-GB" sz="2200" b="1" dirty="0">
                <a:latin typeface="+mj-lt"/>
                <a:cs typeface="Times New Roman" pitchFamily="18" charset="0"/>
              </a:rPr>
              <a:t>60% </a:t>
            </a:r>
            <a:r>
              <a:rPr lang="en-GB" sz="2200" dirty="0">
                <a:latin typeface="+mj-lt"/>
                <a:cs typeface="Times New Roman" pitchFamily="18" charset="0"/>
              </a:rPr>
              <a:t>of costs are development costs, </a:t>
            </a:r>
            <a:r>
              <a:rPr lang="en-GB" sz="2200" b="1" dirty="0">
                <a:latin typeface="+mj-lt"/>
                <a:cs typeface="Times New Roman" pitchFamily="18" charset="0"/>
              </a:rPr>
              <a:t>40% </a:t>
            </a:r>
            <a:r>
              <a:rPr lang="en-GB" sz="2200" dirty="0">
                <a:latin typeface="+mj-lt"/>
                <a:cs typeface="Times New Roman" pitchFamily="18" charset="0"/>
              </a:rPr>
              <a:t>are testing costs. </a:t>
            </a:r>
          </a:p>
          <a:p>
            <a:pPr algn="just"/>
            <a:endParaRPr lang="en-GB" sz="2200" dirty="0">
              <a:latin typeface="+mj-lt"/>
              <a:cs typeface="Times New Roman" pitchFamily="18" charset="0"/>
            </a:endParaRPr>
          </a:p>
          <a:p>
            <a:pPr marL="0" indent="0" algn="just">
              <a:buNone/>
            </a:pPr>
            <a:endParaRPr lang="en-GB" sz="2200" dirty="0">
              <a:latin typeface="Times New Roman" pitchFamily="18" charset="0"/>
              <a:cs typeface="Times New Roman" pitchFamily="18" charset="0"/>
            </a:endParaRPr>
          </a:p>
          <a:p>
            <a:pPr algn="just"/>
            <a:endParaRPr lang="en-GB" sz="2200" dirty="0">
              <a:latin typeface="Times New Roman" pitchFamily="18" charset="0"/>
              <a:cs typeface="Times New Roman" pitchFamily="18" charset="0"/>
            </a:endParaRPr>
          </a:p>
          <a:p>
            <a:pPr algn="just"/>
            <a:endParaRPr lang="en-GB" sz="22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4694BC2D-4E78-4DC4-AC84-F76B86D62051}" type="datetime1">
              <a:rPr lang="en-US" smtClean="0">
                <a:latin typeface="+mj-lt"/>
              </a:rPr>
              <a:t>9/19/2022</a:t>
            </a:fld>
            <a:endParaRPr lang="en-US" dirty="0">
              <a:latin typeface="+mj-lt"/>
            </a:endParaRPr>
          </a:p>
        </p:txBody>
      </p:sp>
      <p:sp>
        <p:nvSpPr>
          <p:cNvPr id="3" name="Footer Placeholder 2"/>
          <p:cNvSpPr>
            <a:spLocks noGrp="1"/>
          </p:cNvSpPr>
          <p:nvPr>
            <p:ph type="ftr" sz="quarter" idx="11"/>
          </p:nvPr>
        </p:nvSpPr>
        <p:spPr/>
        <p:txBody>
          <a:bodyPr/>
          <a:lstStyle/>
          <a:p>
            <a:pPr>
              <a:defRPr/>
            </a:pPr>
            <a:r>
              <a:rPr lang="en-US">
                <a:latin typeface="+mj-lt"/>
              </a:rPr>
              <a:t>CSC291 - Software Engineering Concepts</a:t>
            </a:r>
            <a:endParaRPr lang="en-US" dirty="0">
              <a:latin typeface="+mj-lt"/>
            </a:endParaRPr>
          </a:p>
        </p:txBody>
      </p:sp>
      <p:sp>
        <p:nvSpPr>
          <p:cNvPr id="4" name="Slide Number Placeholder 3"/>
          <p:cNvSpPr>
            <a:spLocks noGrp="1"/>
          </p:cNvSpPr>
          <p:nvPr>
            <p:ph type="sldNum" sz="quarter" idx="12"/>
          </p:nvPr>
        </p:nvSpPr>
        <p:spPr/>
        <p:txBody>
          <a:bodyPr/>
          <a:lstStyle/>
          <a:p>
            <a:pPr>
              <a:defRPr/>
            </a:pPr>
            <a:fld id="{4CECA143-544A-4A15-A433-D0FA028FC3E0}" type="slidenum">
              <a:rPr lang="en-US" sz="1200" smtClean="0">
                <a:latin typeface="+mj-lt"/>
              </a:rPr>
              <a:pPr>
                <a:defRPr/>
              </a:pPr>
              <a:t>23</a:t>
            </a:fld>
            <a:endParaRPr lang="en-US" sz="1200" dirty="0">
              <a:latin typeface="+mj-l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381000" y="609600"/>
            <a:ext cx="8763000" cy="1066800"/>
          </a:xfrm>
        </p:spPr>
        <p:txBody>
          <a:bodyPr>
            <a:noAutofit/>
          </a:bodyPr>
          <a:lstStyle/>
          <a:p>
            <a:r>
              <a:rPr lang="en-GB" sz="3600" dirty="0">
                <a:solidFill>
                  <a:srgbClr val="C00000"/>
                </a:solidFill>
                <a:cs typeface="Times New Roman" pitchFamily="18" charset="0"/>
              </a:rPr>
              <a:t>What are the costs of software engineering?</a:t>
            </a:r>
          </a:p>
        </p:txBody>
      </p:sp>
      <p:sp>
        <p:nvSpPr>
          <p:cNvPr id="23555" name="Rectangle 5"/>
          <p:cNvSpPr>
            <a:spLocks noGrp="1" noChangeArrowheads="1"/>
          </p:cNvSpPr>
          <p:nvPr>
            <p:ph idx="1"/>
          </p:nvPr>
        </p:nvSpPr>
        <p:spPr/>
        <p:txBody>
          <a:bodyPr/>
          <a:lstStyle/>
          <a:p>
            <a:pPr algn="just">
              <a:buFont typeface="Georgia" pitchFamily="18" charset="0"/>
              <a:buNone/>
            </a:pPr>
            <a:endParaRPr lang="en-GB" sz="2200" dirty="0">
              <a:latin typeface="+mj-lt"/>
              <a:cs typeface="Times New Roman" pitchFamily="18" charset="0"/>
            </a:endParaRPr>
          </a:p>
          <a:p>
            <a:pPr algn="just"/>
            <a:r>
              <a:rPr lang="en-GB" sz="2200" dirty="0">
                <a:latin typeface="+mj-lt"/>
                <a:cs typeface="Times New Roman" pitchFamily="18" charset="0"/>
              </a:rPr>
              <a:t>Costs vary depending on the type of system being developed and the requirements of system attributes such as performance and system reliability.</a:t>
            </a:r>
          </a:p>
          <a:p>
            <a:pPr algn="just">
              <a:buFont typeface="Georgia" pitchFamily="18" charset="0"/>
              <a:buNone/>
            </a:pPr>
            <a:endParaRPr lang="en-GB" sz="2200" dirty="0">
              <a:latin typeface="+mj-lt"/>
              <a:cs typeface="Times New Roman" pitchFamily="18" charset="0"/>
            </a:endParaRPr>
          </a:p>
          <a:p>
            <a:pPr algn="just"/>
            <a:r>
              <a:rPr lang="en-GB" sz="2200" dirty="0">
                <a:latin typeface="+mj-lt"/>
                <a:cs typeface="Times New Roman" pitchFamily="18" charset="0"/>
              </a:rPr>
              <a:t>Distribution of costs depends on the development model that is used.</a:t>
            </a:r>
          </a:p>
          <a:p>
            <a:pPr algn="just"/>
            <a:endParaRPr lang="en-GB" sz="2200" dirty="0">
              <a:latin typeface="+mj-lt"/>
              <a:cs typeface="Times New Roman" pitchFamily="18" charset="0"/>
            </a:endParaRPr>
          </a:p>
          <a:p>
            <a:pPr algn="just"/>
            <a:r>
              <a:rPr lang="en-GB" sz="2200" dirty="0">
                <a:latin typeface="+mj-lt"/>
                <a:cs typeface="Times New Roman" pitchFamily="18" charset="0"/>
              </a:rPr>
              <a:t>Software engineering is concerned with cost-effective software development.</a:t>
            </a:r>
          </a:p>
        </p:txBody>
      </p:sp>
      <p:sp>
        <p:nvSpPr>
          <p:cNvPr id="2" name="Date Placeholder 1"/>
          <p:cNvSpPr>
            <a:spLocks noGrp="1"/>
          </p:cNvSpPr>
          <p:nvPr>
            <p:ph type="dt" sz="half" idx="10"/>
          </p:nvPr>
        </p:nvSpPr>
        <p:spPr/>
        <p:txBody>
          <a:bodyPr/>
          <a:lstStyle/>
          <a:p>
            <a:pPr>
              <a:defRPr/>
            </a:pPr>
            <a:fld id="{8DF3F386-45FC-43C0-8028-326A67D2187E}" type="datetime1">
              <a:rPr lang="en-US" smtClean="0"/>
              <a:t>9/19/2022</a:t>
            </a:fld>
            <a:endParaRPr lang="en-US"/>
          </a:p>
        </p:txBody>
      </p:sp>
      <p:sp>
        <p:nvSpPr>
          <p:cNvPr id="3" name="Footer Placeholder 2"/>
          <p:cNvSpPr>
            <a:spLocks noGrp="1"/>
          </p:cNvSpPr>
          <p:nvPr>
            <p:ph type="ftr" sz="quarter" idx="11"/>
          </p:nvPr>
        </p:nvSpPr>
        <p:spPr/>
        <p:txBody>
          <a:bodyPr/>
          <a:lstStyle/>
          <a:p>
            <a:pPr>
              <a:defRPr/>
            </a:pPr>
            <a:r>
              <a:rPr lang="en-US"/>
              <a:t>CSC291 - Software Engineering Concepts</a:t>
            </a:r>
          </a:p>
        </p:txBody>
      </p:sp>
      <p:sp>
        <p:nvSpPr>
          <p:cNvPr id="4" name="Slide Number Placeholder 3"/>
          <p:cNvSpPr>
            <a:spLocks noGrp="1"/>
          </p:cNvSpPr>
          <p:nvPr>
            <p:ph type="sldNum" sz="quarter" idx="12"/>
          </p:nvPr>
        </p:nvSpPr>
        <p:spPr/>
        <p:txBody>
          <a:bodyPr/>
          <a:lstStyle/>
          <a:p>
            <a:pPr>
              <a:defRPr/>
            </a:pPr>
            <a:fld id="{4CECA143-544A-4A15-A433-D0FA028FC3E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Ethics</a:t>
            </a:r>
          </a:p>
        </p:txBody>
      </p:sp>
      <p:sp>
        <p:nvSpPr>
          <p:cNvPr id="3" name="Content Placeholder 2"/>
          <p:cNvSpPr>
            <a:spLocks noGrp="1"/>
          </p:cNvSpPr>
          <p:nvPr>
            <p:ph idx="1"/>
          </p:nvPr>
        </p:nvSpPr>
        <p:spPr/>
        <p:txBody>
          <a:bodyPr>
            <a:normAutofit/>
          </a:bodyPr>
          <a:lstStyle/>
          <a:p>
            <a:pPr marL="0" indent="0" algn="just">
              <a:buNone/>
            </a:pPr>
            <a:r>
              <a:rPr lang="en-US" altLang="en-US" dirty="0"/>
              <a:t>“Software engineers are those who contribute by direct participation or by teaching, to the analysis, specification, design, development, certification, maintenance, and testing of software systems.”</a:t>
            </a:r>
          </a:p>
          <a:p>
            <a:pPr lvl="1" algn="just">
              <a:buFont typeface="Wingdings" pitchFamily="2" charset="2"/>
              <a:buChar char="v"/>
            </a:pPr>
            <a:r>
              <a:rPr lang="en-US" altLang="en-US" dirty="0"/>
              <a:t>  </a:t>
            </a:r>
            <a:r>
              <a:rPr lang="en-US" altLang="en-US" b="1" dirty="0"/>
              <a:t>Confidentiality</a:t>
            </a:r>
          </a:p>
          <a:p>
            <a:pPr marL="274320" lvl="1" indent="0" algn="just">
              <a:buNone/>
            </a:pPr>
            <a:r>
              <a:rPr lang="en-US" altLang="en-US" dirty="0"/>
              <a:t>	</a:t>
            </a:r>
            <a:r>
              <a:rPr lang="en-GB" altLang="en-US" dirty="0"/>
              <a:t>should normally respect the confidentiality of your employers or 	clients irrespective of whether a formal confidentiality 	agreement has been signed. </a:t>
            </a:r>
            <a:endParaRPr lang="en-US" altLang="en-US" dirty="0"/>
          </a:p>
          <a:p>
            <a:pPr lvl="1" algn="just">
              <a:buFont typeface="Wingdings" pitchFamily="2" charset="2"/>
              <a:buChar char="v"/>
            </a:pPr>
            <a:r>
              <a:rPr lang="en-US" altLang="en-US" dirty="0"/>
              <a:t>  </a:t>
            </a:r>
            <a:r>
              <a:rPr lang="en-US" altLang="en-US" b="1" dirty="0"/>
              <a:t>Competence</a:t>
            </a:r>
          </a:p>
          <a:p>
            <a:pPr marL="274320" lvl="1" indent="0" algn="just">
              <a:buNone/>
            </a:pPr>
            <a:r>
              <a:rPr lang="en-US" altLang="en-US" dirty="0"/>
              <a:t>	</a:t>
            </a:r>
            <a:r>
              <a:rPr lang="en-GB" altLang="en-US" dirty="0"/>
              <a:t>You should not misrepresent your level of competence. You 	should not knowingly accept work that is outside your 	competence. </a:t>
            </a:r>
            <a:endParaRPr lang="en-US" altLang="en-US" dirty="0"/>
          </a:p>
          <a:p>
            <a:endParaRPr lang="en-US" dirty="0"/>
          </a:p>
        </p:txBody>
      </p:sp>
      <p:sp>
        <p:nvSpPr>
          <p:cNvPr id="4" name="Date Placeholder 3"/>
          <p:cNvSpPr>
            <a:spLocks noGrp="1"/>
          </p:cNvSpPr>
          <p:nvPr>
            <p:ph type="dt" sz="half" idx="10"/>
          </p:nvPr>
        </p:nvSpPr>
        <p:spPr/>
        <p:txBody>
          <a:bodyPr/>
          <a:lstStyle/>
          <a:p>
            <a:pPr>
              <a:defRPr/>
            </a:pPr>
            <a:fld id="{488BAE9F-3725-4FB1-ACF5-FD4AAD498859}" type="datetime1">
              <a:rPr lang="en-US" smtClean="0"/>
              <a:t>9/19/2022</a:t>
            </a:fld>
            <a:endParaRPr lang="en-US"/>
          </a:p>
        </p:txBody>
      </p:sp>
      <p:sp>
        <p:nvSpPr>
          <p:cNvPr id="5" name="Footer Placeholder 4"/>
          <p:cNvSpPr>
            <a:spLocks noGrp="1"/>
          </p:cNvSpPr>
          <p:nvPr>
            <p:ph type="ftr" sz="quarter" idx="11"/>
          </p:nvPr>
        </p:nvSpPr>
        <p:spPr/>
        <p:txBody>
          <a:bodyPr/>
          <a:lstStyle/>
          <a:p>
            <a:pPr>
              <a:defRPr/>
            </a:pPr>
            <a:r>
              <a:rPr lang="en-US"/>
              <a:t>CSE291 - Introduction to Software Engineering</a:t>
            </a:r>
          </a:p>
        </p:txBody>
      </p:sp>
      <p:sp>
        <p:nvSpPr>
          <p:cNvPr id="6" name="Slide Number Placeholder 5"/>
          <p:cNvSpPr>
            <a:spLocks noGrp="1"/>
          </p:cNvSpPr>
          <p:nvPr>
            <p:ph type="sldNum" sz="quarter" idx="12"/>
          </p:nvPr>
        </p:nvSpPr>
        <p:spPr/>
        <p:txBody>
          <a:bodyPr/>
          <a:lstStyle/>
          <a:p>
            <a:pPr>
              <a:defRPr/>
            </a:pPr>
            <a:fld id="{4CECA143-544A-4A15-A433-D0FA028FC3E0}" type="slidenum">
              <a:rPr lang="en-US" smtClean="0"/>
              <a:pPr>
                <a:defRPr/>
              </a:pPr>
              <a:t>25</a:t>
            </a:fld>
            <a:endParaRPr lang="en-US"/>
          </a:p>
        </p:txBody>
      </p:sp>
    </p:spTree>
    <p:extLst>
      <p:ext uri="{BB962C8B-B14F-4D97-AF65-F5344CB8AC3E}">
        <p14:creationId xmlns:p14="http://schemas.microsoft.com/office/powerpoint/2010/main" val="3618695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Ethics</a:t>
            </a:r>
          </a:p>
        </p:txBody>
      </p:sp>
      <p:sp>
        <p:nvSpPr>
          <p:cNvPr id="3" name="Content Placeholder 2"/>
          <p:cNvSpPr>
            <a:spLocks noGrp="1"/>
          </p:cNvSpPr>
          <p:nvPr>
            <p:ph idx="1"/>
          </p:nvPr>
        </p:nvSpPr>
        <p:spPr/>
        <p:txBody>
          <a:bodyPr/>
          <a:lstStyle/>
          <a:p>
            <a:pPr lvl="1" algn="just">
              <a:buFont typeface="Wingdings" pitchFamily="2" charset="2"/>
              <a:buChar char="v"/>
            </a:pPr>
            <a:r>
              <a:rPr lang="en-US" altLang="en-US" dirty="0"/>
              <a:t> </a:t>
            </a:r>
            <a:r>
              <a:rPr lang="en-US" altLang="en-US" b="1" dirty="0"/>
              <a:t>Intellectual property rights</a:t>
            </a:r>
          </a:p>
          <a:p>
            <a:pPr marL="274320" lvl="1" indent="0" algn="just">
              <a:buNone/>
            </a:pPr>
            <a:endParaRPr lang="en-US" altLang="en-US" b="1" dirty="0"/>
          </a:p>
          <a:p>
            <a:pPr marL="548640" lvl="2" indent="0" algn="just">
              <a:buNone/>
            </a:pPr>
            <a:r>
              <a:rPr lang="en-GB" altLang="en-US" sz="2000" dirty="0"/>
              <a:t>You should be aware of local laws governing the use of intellectual property such as patents and copyright. You should be careful to ensure that the intellectual property of employers and clients is protected.</a:t>
            </a:r>
          </a:p>
          <a:p>
            <a:pPr marL="548640" lvl="2" indent="0" algn="just">
              <a:buNone/>
            </a:pPr>
            <a:r>
              <a:rPr lang="en-GB" altLang="en-US" sz="2000" dirty="0"/>
              <a:t> </a:t>
            </a:r>
            <a:endParaRPr lang="en-US" altLang="en-US" sz="2000" dirty="0"/>
          </a:p>
          <a:p>
            <a:pPr lvl="1" algn="just">
              <a:buFont typeface="Wingdings" pitchFamily="2" charset="2"/>
              <a:buChar char="v"/>
            </a:pPr>
            <a:r>
              <a:rPr lang="en-US" altLang="en-US" dirty="0"/>
              <a:t>   </a:t>
            </a:r>
            <a:r>
              <a:rPr lang="en-US" altLang="en-US" b="1" dirty="0"/>
              <a:t>Computer misuse</a:t>
            </a:r>
          </a:p>
          <a:p>
            <a:pPr marL="274320" lvl="1" indent="0" algn="just">
              <a:buNone/>
            </a:pPr>
            <a:endParaRPr lang="en-US" altLang="en-US" b="1" dirty="0"/>
          </a:p>
          <a:p>
            <a:pPr marL="548640" lvl="2" indent="0" algn="just">
              <a:buNone/>
            </a:pPr>
            <a:r>
              <a:rPr lang="en-GB" altLang="en-US" sz="2000" dirty="0"/>
              <a:t>You should not use your technical skills to misuse other people’s computers. Computer misuse ranges from relatively trivial (game playing on an employer’s machine, say) to extremely serious (dissemination of viruses). </a:t>
            </a:r>
            <a:endParaRPr lang="en-US" altLang="en-US" sz="2000" dirty="0"/>
          </a:p>
          <a:p>
            <a:pPr marL="274320" lvl="1" indent="0" algn="just">
              <a:buNone/>
            </a:pPr>
            <a:r>
              <a:rPr lang="en-US" dirty="0"/>
              <a:t>      </a:t>
            </a:r>
          </a:p>
        </p:txBody>
      </p:sp>
      <p:sp>
        <p:nvSpPr>
          <p:cNvPr id="4" name="Date Placeholder 3"/>
          <p:cNvSpPr>
            <a:spLocks noGrp="1"/>
          </p:cNvSpPr>
          <p:nvPr>
            <p:ph type="dt" sz="half" idx="10"/>
          </p:nvPr>
        </p:nvSpPr>
        <p:spPr/>
        <p:txBody>
          <a:bodyPr/>
          <a:lstStyle/>
          <a:p>
            <a:pPr>
              <a:defRPr/>
            </a:pPr>
            <a:fld id="{488BAE9F-3725-4FB1-ACF5-FD4AAD498859}" type="datetime1">
              <a:rPr lang="en-US" smtClean="0"/>
              <a:t>9/19/2022</a:t>
            </a:fld>
            <a:endParaRPr lang="en-US"/>
          </a:p>
        </p:txBody>
      </p:sp>
      <p:sp>
        <p:nvSpPr>
          <p:cNvPr id="5" name="Footer Placeholder 4"/>
          <p:cNvSpPr>
            <a:spLocks noGrp="1"/>
          </p:cNvSpPr>
          <p:nvPr>
            <p:ph type="ftr" sz="quarter" idx="11"/>
          </p:nvPr>
        </p:nvSpPr>
        <p:spPr/>
        <p:txBody>
          <a:bodyPr/>
          <a:lstStyle/>
          <a:p>
            <a:pPr>
              <a:defRPr/>
            </a:pPr>
            <a:r>
              <a:rPr lang="en-US"/>
              <a:t>CSE291 - Introduction to Software Engineering</a:t>
            </a:r>
          </a:p>
        </p:txBody>
      </p:sp>
      <p:sp>
        <p:nvSpPr>
          <p:cNvPr id="6" name="Slide Number Placeholder 5"/>
          <p:cNvSpPr>
            <a:spLocks noGrp="1"/>
          </p:cNvSpPr>
          <p:nvPr>
            <p:ph type="sldNum" sz="quarter" idx="12"/>
          </p:nvPr>
        </p:nvSpPr>
        <p:spPr/>
        <p:txBody>
          <a:bodyPr/>
          <a:lstStyle/>
          <a:p>
            <a:pPr>
              <a:defRPr/>
            </a:pPr>
            <a:fld id="{4CECA143-544A-4A15-A433-D0FA028FC3E0}" type="slidenum">
              <a:rPr lang="en-US" smtClean="0"/>
              <a:pPr>
                <a:defRPr/>
              </a:pPr>
              <a:t>26</a:t>
            </a:fld>
            <a:endParaRPr lang="en-US"/>
          </a:p>
        </p:txBody>
      </p:sp>
    </p:spTree>
    <p:extLst>
      <p:ext uri="{BB962C8B-B14F-4D97-AF65-F5344CB8AC3E}">
        <p14:creationId xmlns:p14="http://schemas.microsoft.com/office/powerpoint/2010/main" val="358996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ACM/IEEE - CS Code of Ethics</a:t>
            </a:r>
            <a:endParaRPr lang="en-US" dirty="0"/>
          </a:p>
        </p:txBody>
      </p:sp>
      <p:sp>
        <p:nvSpPr>
          <p:cNvPr id="3" name="Content Placeholder 2"/>
          <p:cNvSpPr>
            <a:spLocks noGrp="1"/>
          </p:cNvSpPr>
          <p:nvPr>
            <p:ph idx="1"/>
          </p:nvPr>
        </p:nvSpPr>
        <p:spPr/>
        <p:txBody>
          <a:bodyPr/>
          <a:lstStyle/>
          <a:p>
            <a:pPr marL="0" indent="0" algn="just">
              <a:lnSpc>
                <a:spcPct val="90000"/>
              </a:lnSpc>
              <a:buNone/>
            </a:pPr>
            <a:r>
              <a:rPr lang="en-US" altLang="en-US" dirty="0">
                <a:solidFill>
                  <a:schemeClr val="accent1">
                    <a:lumMod val="50000"/>
                  </a:schemeClr>
                </a:solidFill>
                <a:latin typeface="Times New Roman" panose="02020603050405020304" pitchFamily="18" charset="0"/>
              </a:rPr>
              <a:t>1. </a:t>
            </a:r>
            <a:r>
              <a:rPr lang="en-US" altLang="en-US" b="1" dirty="0">
                <a:solidFill>
                  <a:schemeClr val="accent1">
                    <a:lumMod val="50000"/>
                  </a:schemeClr>
                </a:solidFill>
                <a:latin typeface="+mj-lt"/>
              </a:rPr>
              <a:t>PUBLIC</a:t>
            </a:r>
            <a:r>
              <a:rPr lang="en-US" altLang="en-US" dirty="0">
                <a:solidFill>
                  <a:schemeClr val="accent1">
                    <a:lumMod val="50000"/>
                  </a:schemeClr>
                </a:solidFill>
                <a:latin typeface="+mj-lt"/>
              </a:rPr>
              <a:t> </a:t>
            </a:r>
            <a:r>
              <a:rPr lang="en-US" altLang="en-US" b="1" dirty="0">
                <a:latin typeface="+mj-lt"/>
              </a:rPr>
              <a:t>-</a:t>
            </a:r>
            <a:r>
              <a:rPr lang="en-US" altLang="en-US" dirty="0">
                <a:latin typeface="+mj-lt"/>
              </a:rPr>
              <a:t> Software engineers shall act consistently with the public interest.</a:t>
            </a:r>
          </a:p>
          <a:p>
            <a:pPr marL="0" indent="0" algn="just">
              <a:lnSpc>
                <a:spcPct val="90000"/>
              </a:lnSpc>
              <a:buNone/>
            </a:pPr>
            <a:endParaRPr lang="en-US" altLang="en-US" dirty="0">
              <a:latin typeface="+mj-lt"/>
            </a:endParaRPr>
          </a:p>
          <a:p>
            <a:pPr marL="0" indent="0" algn="just">
              <a:lnSpc>
                <a:spcPct val="90000"/>
              </a:lnSpc>
              <a:buNone/>
            </a:pPr>
            <a:r>
              <a:rPr lang="en-US" altLang="en-US" dirty="0">
                <a:solidFill>
                  <a:schemeClr val="accent1">
                    <a:lumMod val="50000"/>
                  </a:schemeClr>
                </a:solidFill>
                <a:latin typeface="+mj-lt"/>
              </a:rPr>
              <a:t>2. </a:t>
            </a:r>
            <a:r>
              <a:rPr lang="en-US" altLang="en-US" b="1" dirty="0">
                <a:solidFill>
                  <a:schemeClr val="accent1">
                    <a:lumMod val="50000"/>
                  </a:schemeClr>
                </a:solidFill>
                <a:latin typeface="+mj-lt"/>
              </a:rPr>
              <a:t>CLIENT AND EMPLOYER </a:t>
            </a:r>
            <a:r>
              <a:rPr lang="en-US" altLang="en-US" b="1" dirty="0">
                <a:latin typeface="+mj-lt"/>
              </a:rPr>
              <a:t>-</a:t>
            </a:r>
            <a:r>
              <a:rPr lang="en-US" altLang="en-US" dirty="0">
                <a:latin typeface="+mj-lt"/>
              </a:rPr>
              <a:t> Software engineers shall act in a manner that is in the best interests of their client and employer, consistent with the public interest.</a:t>
            </a:r>
          </a:p>
          <a:p>
            <a:pPr marL="0" indent="0" algn="just">
              <a:lnSpc>
                <a:spcPct val="90000"/>
              </a:lnSpc>
              <a:buNone/>
            </a:pPr>
            <a:endParaRPr lang="en-US" altLang="en-US" dirty="0">
              <a:solidFill>
                <a:schemeClr val="accent1">
                  <a:lumMod val="50000"/>
                </a:schemeClr>
              </a:solidFill>
              <a:latin typeface="+mj-lt"/>
            </a:endParaRPr>
          </a:p>
          <a:p>
            <a:pPr marL="0" indent="0" algn="just">
              <a:lnSpc>
                <a:spcPct val="90000"/>
              </a:lnSpc>
              <a:buNone/>
            </a:pPr>
            <a:r>
              <a:rPr lang="en-US" altLang="en-US" dirty="0">
                <a:solidFill>
                  <a:schemeClr val="accent1">
                    <a:lumMod val="50000"/>
                  </a:schemeClr>
                </a:solidFill>
                <a:latin typeface="+mj-lt"/>
              </a:rPr>
              <a:t>3. </a:t>
            </a:r>
            <a:r>
              <a:rPr lang="en-US" altLang="en-US" b="1" dirty="0">
                <a:solidFill>
                  <a:schemeClr val="accent1">
                    <a:lumMod val="50000"/>
                  </a:schemeClr>
                </a:solidFill>
                <a:latin typeface="+mj-lt"/>
              </a:rPr>
              <a:t>PRODUCT</a:t>
            </a:r>
            <a:r>
              <a:rPr lang="en-US" altLang="en-US" dirty="0">
                <a:solidFill>
                  <a:schemeClr val="accent1">
                    <a:lumMod val="50000"/>
                  </a:schemeClr>
                </a:solidFill>
                <a:latin typeface="+mj-lt"/>
              </a:rPr>
              <a:t> </a:t>
            </a:r>
            <a:r>
              <a:rPr lang="en-US" altLang="en-US" b="1" dirty="0">
                <a:latin typeface="+mj-lt"/>
              </a:rPr>
              <a:t>-</a:t>
            </a:r>
            <a:r>
              <a:rPr lang="en-US" altLang="en-US" dirty="0">
                <a:latin typeface="+mj-lt"/>
              </a:rPr>
              <a:t> Software engineers shall ensure that their products and related modifications meet the highest professional standards possible.</a:t>
            </a:r>
          </a:p>
          <a:p>
            <a:pPr marL="0" indent="0" algn="just">
              <a:lnSpc>
                <a:spcPct val="90000"/>
              </a:lnSpc>
              <a:buNone/>
            </a:pPr>
            <a:endParaRPr lang="en-US" altLang="en-US" dirty="0">
              <a:solidFill>
                <a:schemeClr val="accent1">
                  <a:lumMod val="50000"/>
                </a:schemeClr>
              </a:solidFill>
              <a:latin typeface="+mj-lt"/>
            </a:endParaRPr>
          </a:p>
          <a:p>
            <a:pPr marL="0" indent="0" algn="just">
              <a:lnSpc>
                <a:spcPct val="90000"/>
              </a:lnSpc>
              <a:buNone/>
            </a:pPr>
            <a:r>
              <a:rPr lang="en-US" altLang="en-US" dirty="0">
                <a:solidFill>
                  <a:schemeClr val="accent1">
                    <a:lumMod val="50000"/>
                  </a:schemeClr>
                </a:solidFill>
                <a:latin typeface="+mj-lt"/>
              </a:rPr>
              <a:t>4. </a:t>
            </a:r>
            <a:r>
              <a:rPr lang="en-US" altLang="en-US" b="1" dirty="0">
                <a:solidFill>
                  <a:schemeClr val="accent1">
                    <a:lumMod val="50000"/>
                  </a:schemeClr>
                </a:solidFill>
                <a:latin typeface="+mj-lt"/>
              </a:rPr>
              <a:t>JUDGMENT </a:t>
            </a:r>
            <a:r>
              <a:rPr lang="en-US" altLang="en-US" b="1" dirty="0">
                <a:latin typeface="+mj-lt"/>
              </a:rPr>
              <a:t>- </a:t>
            </a:r>
            <a:r>
              <a:rPr lang="en-US" altLang="en-US" dirty="0">
                <a:latin typeface="+mj-lt"/>
              </a:rPr>
              <a:t>Software engineers shall maintain integrity and independence in their professional judgment.</a:t>
            </a:r>
          </a:p>
          <a:p>
            <a:endParaRPr lang="en-US" dirty="0">
              <a:latin typeface="+mj-lt"/>
            </a:endParaRPr>
          </a:p>
        </p:txBody>
      </p:sp>
      <p:sp>
        <p:nvSpPr>
          <p:cNvPr id="4" name="Date Placeholder 3"/>
          <p:cNvSpPr>
            <a:spLocks noGrp="1"/>
          </p:cNvSpPr>
          <p:nvPr>
            <p:ph type="dt" sz="half" idx="10"/>
          </p:nvPr>
        </p:nvSpPr>
        <p:spPr/>
        <p:txBody>
          <a:bodyPr/>
          <a:lstStyle/>
          <a:p>
            <a:pPr>
              <a:defRPr/>
            </a:pPr>
            <a:fld id="{6D329EF9-10AF-4323-8E0A-230361F32167}" type="datetime1">
              <a:rPr lang="en-US" smtClean="0"/>
              <a:t>9/19/2022</a:t>
            </a:fld>
            <a:endParaRPr lang="en-US"/>
          </a:p>
        </p:txBody>
      </p:sp>
      <p:sp>
        <p:nvSpPr>
          <p:cNvPr id="6" name="Slide Number Placeholder 5"/>
          <p:cNvSpPr>
            <a:spLocks noGrp="1"/>
          </p:cNvSpPr>
          <p:nvPr>
            <p:ph type="sldNum" sz="quarter" idx="12"/>
          </p:nvPr>
        </p:nvSpPr>
        <p:spPr/>
        <p:txBody>
          <a:bodyPr/>
          <a:lstStyle/>
          <a:p>
            <a:pPr>
              <a:defRPr/>
            </a:pPr>
            <a:fld id="{4CECA143-544A-4A15-A433-D0FA028FC3E0}" type="slidenum">
              <a:rPr lang="en-US" smtClean="0"/>
              <a:pPr>
                <a:defRPr/>
              </a:pPr>
              <a:t>27</a:t>
            </a:fld>
            <a:endParaRPr lang="en-US"/>
          </a:p>
        </p:txBody>
      </p:sp>
    </p:spTree>
    <p:extLst>
      <p:ext uri="{BB962C8B-B14F-4D97-AF65-F5344CB8AC3E}">
        <p14:creationId xmlns:p14="http://schemas.microsoft.com/office/powerpoint/2010/main" val="3128084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ACM/IEEE - CS Code of Ethics</a:t>
            </a:r>
            <a:endParaRPr lang="en-US" dirty="0"/>
          </a:p>
        </p:txBody>
      </p:sp>
      <p:sp>
        <p:nvSpPr>
          <p:cNvPr id="3" name="Content Placeholder 2"/>
          <p:cNvSpPr>
            <a:spLocks noGrp="1"/>
          </p:cNvSpPr>
          <p:nvPr>
            <p:ph idx="1"/>
          </p:nvPr>
        </p:nvSpPr>
        <p:spPr/>
        <p:txBody>
          <a:bodyPr>
            <a:normAutofit fontScale="92500"/>
          </a:bodyPr>
          <a:lstStyle/>
          <a:p>
            <a:pPr marL="0" indent="0" algn="just">
              <a:lnSpc>
                <a:spcPct val="90000"/>
              </a:lnSpc>
              <a:buNone/>
            </a:pPr>
            <a:r>
              <a:rPr lang="en-US" altLang="en-US" dirty="0">
                <a:solidFill>
                  <a:schemeClr val="accent1">
                    <a:lumMod val="50000"/>
                  </a:schemeClr>
                </a:solidFill>
                <a:latin typeface="+mj-lt"/>
              </a:rPr>
              <a:t>5. </a:t>
            </a:r>
            <a:r>
              <a:rPr lang="en-US" altLang="en-US" b="1" dirty="0">
                <a:solidFill>
                  <a:schemeClr val="accent1">
                    <a:lumMod val="50000"/>
                  </a:schemeClr>
                </a:solidFill>
                <a:latin typeface="+mj-lt"/>
              </a:rPr>
              <a:t>MANAGEMENT </a:t>
            </a:r>
            <a:r>
              <a:rPr lang="en-US" altLang="en-US" b="1" dirty="0">
                <a:latin typeface="+mj-lt"/>
              </a:rPr>
              <a:t>- </a:t>
            </a:r>
            <a:r>
              <a:rPr lang="en-US" altLang="en-US" dirty="0">
                <a:latin typeface="+mj-lt"/>
              </a:rPr>
              <a:t>Software engineering managers and leaders shall subscribe to and promote an ethical approach to the management of software development and maintenance.</a:t>
            </a:r>
          </a:p>
          <a:p>
            <a:pPr marL="0" indent="0" algn="just">
              <a:lnSpc>
                <a:spcPct val="90000"/>
              </a:lnSpc>
              <a:buNone/>
            </a:pPr>
            <a:endParaRPr lang="en-US" altLang="en-US" dirty="0">
              <a:latin typeface="+mj-lt"/>
            </a:endParaRPr>
          </a:p>
          <a:p>
            <a:pPr marL="0" indent="0" algn="just">
              <a:lnSpc>
                <a:spcPct val="90000"/>
              </a:lnSpc>
              <a:buNone/>
            </a:pPr>
            <a:r>
              <a:rPr lang="en-US" altLang="en-US" dirty="0">
                <a:solidFill>
                  <a:schemeClr val="accent1">
                    <a:lumMod val="50000"/>
                  </a:schemeClr>
                </a:solidFill>
                <a:latin typeface="+mj-lt"/>
              </a:rPr>
              <a:t>6. </a:t>
            </a:r>
            <a:r>
              <a:rPr lang="en-US" altLang="en-US" b="1" dirty="0">
                <a:solidFill>
                  <a:schemeClr val="accent1">
                    <a:lumMod val="50000"/>
                  </a:schemeClr>
                </a:solidFill>
                <a:latin typeface="+mj-lt"/>
              </a:rPr>
              <a:t>PROFESSION </a:t>
            </a:r>
            <a:r>
              <a:rPr lang="en-US" altLang="en-US" b="1" dirty="0">
                <a:latin typeface="+mj-lt"/>
              </a:rPr>
              <a:t>- </a:t>
            </a:r>
            <a:r>
              <a:rPr lang="en-US" altLang="en-US" dirty="0">
                <a:latin typeface="+mj-lt"/>
              </a:rPr>
              <a:t>Software engineers shall advance the integrity and reputation of the profession consistent with the public interest.</a:t>
            </a:r>
          </a:p>
          <a:p>
            <a:pPr marL="0" indent="0" algn="just">
              <a:lnSpc>
                <a:spcPct val="90000"/>
              </a:lnSpc>
              <a:buNone/>
            </a:pPr>
            <a:endParaRPr lang="en-US" altLang="en-US" dirty="0">
              <a:latin typeface="+mj-lt"/>
            </a:endParaRPr>
          </a:p>
          <a:p>
            <a:pPr marL="0" indent="0" algn="just">
              <a:lnSpc>
                <a:spcPct val="90000"/>
              </a:lnSpc>
              <a:buNone/>
            </a:pPr>
            <a:r>
              <a:rPr lang="en-US" altLang="en-US" dirty="0">
                <a:solidFill>
                  <a:schemeClr val="accent1">
                    <a:lumMod val="50000"/>
                  </a:schemeClr>
                </a:solidFill>
                <a:latin typeface="+mj-lt"/>
              </a:rPr>
              <a:t>7. </a:t>
            </a:r>
            <a:r>
              <a:rPr lang="en-US" altLang="en-US" b="1" dirty="0">
                <a:solidFill>
                  <a:schemeClr val="accent1">
                    <a:lumMod val="50000"/>
                  </a:schemeClr>
                </a:solidFill>
                <a:latin typeface="+mj-lt"/>
              </a:rPr>
              <a:t>COLLEAGUES </a:t>
            </a:r>
            <a:r>
              <a:rPr lang="en-US" altLang="en-US" b="1" dirty="0">
                <a:latin typeface="+mj-lt"/>
              </a:rPr>
              <a:t>- </a:t>
            </a:r>
            <a:r>
              <a:rPr lang="en-US" altLang="en-US" dirty="0">
                <a:latin typeface="+mj-lt"/>
              </a:rPr>
              <a:t>Software engineers shall be fair to and supportive of their colleagues.</a:t>
            </a:r>
          </a:p>
          <a:p>
            <a:pPr marL="0" indent="0" algn="just">
              <a:lnSpc>
                <a:spcPct val="90000"/>
              </a:lnSpc>
              <a:buNone/>
            </a:pPr>
            <a:endParaRPr lang="en-US" altLang="en-US" dirty="0">
              <a:latin typeface="+mj-lt"/>
            </a:endParaRPr>
          </a:p>
          <a:p>
            <a:pPr marL="0" indent="0" algn="just">
              <a:lnSpc>
                <a:spcPct val="90000"/>
              </a:lnSpc>
              <a:buNone/>
            </a:pPr>
            <a:r>
              <a:rPr lang="en-US" altLang="en-US" dirty="0">
                <a:solidFill>
                  <a:schemeClr val="accent1">
                    <a:lumMod val="50000"/>
                  </a:schemeClr>
                </a:solidFill>
                <a:latin typeface="+mj-lt"/>
              </a:rPr>
              <a:t>8. </a:t>
            </a:r>
            <a:r>
              <a:rPr lang="en-US" altLang="en-US" b="1" dirty="0">
                <a:solidFill>
                  <a:schemeClr val="accent1">
                    <a:lumMod val="50000"/>
                  </a:schemeClr>
                </a:solidFill>
                <a:latin typeface="+mj-lt"/>
              </a:rPr>
              <a:t>SELF </a:t>
            </a:r>
            <a:r>
              <a:rPr lang="en-US" altLang="en-US" b="1" dirty="0">
                <a:latin typeface="+mj-lt"/>
              </a:rPr>
              <a:t>- </a:t>
            </a:r>
            <a:r>
              <a:rPr lang="en-US" altLang="en-US" dirty="0">
                <a:latin typeface="+mj-lt"/>
              </a:rPr>
              <a:t>Software engineers shall participate in lifelong learning regarding the practice of their profession and shall promote an ethical approach to the practice of the profession.</a:t>
            </a:r>
          </a:p>
          <a:p>
            <a:endParaRPr lang="en-US" dirty="0"/>
          </a:p>
        </p:txBody>
      </p:sp>
      <p:sp>
        <p:nvSpPr>
          <p:cNvPr id="4" name="Date Placeholder 3"/>
          <p:cNvSpPr>
            <a:spLocks noGrp="1"/>
          </p:cNvSpPr>
          <p:nvPr>
            <p:ph type="dt" sz="half" idx="10"/>
          </p:nvPr>
        </p:nvSpPr>
        <p:spPr/>
        <p:txBody>
          <a:bodyPr/>
          <a:lstStyle/>
          <a:p>
            <a:pPr>
              <a:defRPr/>
            </a:pPr>
            <a:fld id="{1879BFB0-E3F1-45EE-946A-73ED5DC284E7}" type="datetime1">
              <a:rPr lang="en-US" smtClean="0"/>
              <a:t>9/19/2022</a:t>
            </a:fld>
            <a:endParaRPr lang="en-US"/>
          </a:p>
        </p:txBody>
      </p:sp>
      <p:sp>
        <p:nvSpPr>
          <p:cNvPr id="6" name="Slide Number Placeholder 5"/>
          <p:cNvSpPr>
            <a:spLocks noGrp="1"/>
          </p:cNvSpPr>
          <p:nvPr>
            <p:ph type="sldNum" sz="quarter" idx="12"/>
          </p:nvPr>
        </p:nvSpPr>
        <p:spPr/>
        <p:txBody>
          <a:bodyPr/>
          <a:lstStyle/>
          <a:p>
            <a:pPr>
              <a:defRPr/>
            </a:pPr>
            <a:fld id="{4CECA143-544A-4A15-A433-D0FA028FC3E0}" type="slidenum">
              <a:rPr lang="en-US" smtClean="0"/>
              <a:pPr>
                <a:defRPr/>
              </a:pPr>
              <a:t>28</a:t>
            </a:fld>
            <a:endParaRPr lang="en-US"/>
          </a:p>
        </p:txBody>
      </p:sp>
    </p:spTree>
    <p:extLst>
      <p:ext uri="{BB962C8B-B14F-4D97-AF65-F5344CB8AC3E}">
        <p14:creationId xmlns:p14="http://schemas.microsoft.com/office/powerpoint/2010/main" val="2099476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457200"/>
            <a:ext cx="8382000" cy="995363"/>
          </a:xfrm>
        </p:spPr>
        <p:txBody>
          <a:bodyPr>
            <a:normAutofit fontScale="90000"/>
          </a:bodyPr>
          <a:lstStyle/>
          <a:p>
            <a:pPr eaLnBrk="1" hangingPunct="1"/>
            <a:br>
              <a:rPr lang="en-GB" sz="3600" dirty="0">
                <a:latin typeface="Times New Roman" pitchFamily="18" charset="0"/>
                <a:ea typeface="ＭＳ Ｐゴシック" pitchFamily="34" charset="-128"/>
                <a:cs typeface="Times New Roman" pitchFamily="18" charset="0"/>
              </a:rPr>
            </a:br>
            <a:r>
              <a:rPr lang="en-GB" sz="4400" dirty="0">
                <a:solidFill>
                  <a:srgbClr val="C00000"/>
                </a:solidFill>
                <a:ea typeface="ＭＳ Ｐゴシック" pitchFamily="34" charset="-128"/>
                <a:cs typeface="Times New Roman" pitchFamily="18" charset="0"/>
              </a:rPr>
              <a:t>FAQ about Software Engineering</a:t>
            </a:r>
            <a:br>
              <a:rPr lang="en-GB" sz="3600" dirty="0">
                <a:latin typeface="Times New Roman" pitchFamily="18" charset="0"/>
                <a:ea typeface="ＭＳ Ｐゴシック" pitchFamily="34" charset="-128"/>
                <a:cs typeface="Times New Roman" pitchFamily="18" charset="0"/>
              </a:rPr>
            </a:br>
            <a:endParaRPr lang="en-US" sz="3600" dirty="0">
              <a:latin typeface="Times New Roman" pitchFamily="18" charset="0"/>
              <a:ea typeface="ＭＳ Ｐゴシック" pitchFamily="34" charset="-128"/>
              <a:cs typeface="Times New Roman" pitchFamily="18" charset="0"/>
            </a:endParaRPr>
          </a:p>
        </p:txBody>
      </p:sp>
      <p:sp>
        <p:nvSpPr>
          <p:cNvPr id="28675" name="Slide Number Placeholder 3"/>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A618388-CD8A-4F64-83F5-11186060FF73}" type="slidenum">
              <a:rPr lang="en-US" sz="1800" smtClean="0">
                <a:solidFill>
                  <a:srgbClr val="FFFFFF"/>
                </a:solidFill>
              </a:rPr>
              <a:pPr eaLnBrk="1" hangingPunct="1"/>
              <a:t>29</a:t>
            </a:fld>
            <a:endParaRPr lang="en-US" sz="1800">
              <a:solidFill>
                <a:srgbClr val="FFFFFF"/>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323281370"/>
              </p:ext>
            </p:extLst>
          </p:nvPr>
        </p:nvGraphicFramePr>
        <p:xfrm>
          <a:off x="152400" y="1636713"/>
          <a:ext cx="8839200" cy="4992687"/>
        </p:xfrm>
        <a:graphic>
          <a:graphicData uri="http://schemas.openxmlformats.org/drawingml/2006/table">
            <a:tbl>
              <a:tblPr/>
              <a:tblGrid>
                <a:gridCol w="3784759">
                  <a:extLst>
                    <a:ext uri="{9D8B030D-6E8A-4147-A177-3AD203B41FA5}">
                      <a16:colId xmlns:a16="http://schemas.microsoft.com/office/drawing/2014/main" val="20000"/>
                    </a:ext>
                  </a:extLst>
                </a:gridCol>
                <a:gridCol w="5054441">
                  <a:extLst>
                    <a:ext uri="{9D8B030D-6E8A-4147-A177-3AD203B41FA5}">
                      <a16:colId xmlns:a16="http://schemas.microsoft.com/office/drawing/2014/main" val="20001"/>
                    </a:ext>
                  </a:extLst>
                </a:gridCol>
              </a:tblGrid>
              <a:tr h="55998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FFFFFF"/>
                          </a:solidFill>
                          <a:effectLst/>
                          <a:latin typeface="Arial" charset="0"/>
                          <a:ea typeface="ＭＳ Ｐゴシック" charset="0"/>
                          <a:cs typeface="Arial" charset="0"/>
                        </a:rPr>
                        <a:t>Question</a:t>
                      </a:r>
                      <a:endParaRPr kumimoji="0" lang="en-GB" sz="1400" b="1" i="0" u="none" strike="noStrike" cap="none" normalizeH="0" baseline="0" dirty="0">
                        <a:ln>
                          <a:noFill/>
                        </a:ln>
                        <a:solidFill>
                          <a:srgbClr val="000000"/>
                        </a:solidFill>
                        <a:effectLst/>
                        <a:latin typeface="Arial" charset="0"/>
                        <a:ea typeface="Times New Roman" charset="0"/>
                        <a:cs typeface="Arial" charset="0"/>
                      </a:endParaRPr>
                    </a:p>
                  </a:txBody>
                  <a:tcPr marL="73024" marR="73024" marT="73033" marB="7303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Answer</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8813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software?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Computer programs, data structures and associated documentation. Software products may be developed for a particular customer or may be developed for a general market.</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1"/>
                  </a:ext>
                </a:extLst>
              </a:tr>
              <a:tr h="83604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are the attributes of good software?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Good software should deliver the required functionality and performance to the user and should be maintainable, dependable and usable.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8433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software engineering?</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Software engineering is an engineering discipline that is concerned with all aspects of software production.</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3"/>
                  </a:ext>
                </a:extLst>
              </a:tr>
              <a:tr h="83604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computer science?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Computer science focuses on theory and fundamentals; software engineering is concerned with the practicalities of developing and delivering useful software.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08813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system engineering?</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System engineering is concerned with all aspects of computer-based systems development including hardware, software and process engineering. Software engineering is part of this more general process.</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3DA91FDD-75A8-41FA-B66F-552CB06A741F}" type="datetime1">
              <a:rPr lang="en-US" smtClean="0"/>
              <a:t>9/19/2022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0691A1C-CF31-4DC3-BA93-A5178A660471}"/>
              </a:ext>
            </a:extLst>
          </p:cNvPr>
          <p:cNvSpPr>
            <a:spLocks noGrp="1" noChangeArrowheads="1"/>
          </p:cNvSpPr>
          <p:nvPr>
            <p:ph type="title"/>
          </p:nvPr>
        </p:nvSpPr>
        <p:spPr>
          <a:xfrm>
            <a:off x="0" y="457200"/>
            <a:ext cx="8458200" cy="1066800"/>
          </a:xfrm>
        </p:spPr>
        <p:txBody>
          <a:bodyPr/>
          <a:lstStyle/>
          <a:p>
            <a:pPr eaLnBrk="1" hangingPunct="1"/>
            <a:r>
              <a:rPr lang="en-US" altLang="en-US" sz="3200" b="1" dirty="0">
                <a:latin typeface="Times New Roman" panose="02020603050405020304" pitchFamily="18" charset="0"/>
                <a:cs typeface="Times New Roman" panose="02020603050405020304" pitchFamily="18" charset="0"/>
              </a:rPr>
              <a:t>    </a:t>
            </a:r>
            <a:r>
              <a:rPr lang="en-US" altLang="en-US" dirty="0">
                <a:cs typeface="Times New Roman" panose="02020603050405020304" pitchFamily="18" charset="0"/>
              </a:rPr>
              <a:t>What is software?</a:t>
            </a:r>
          </a:p>
        </p:txBody>
      </p:sp>
      <p:sp>
        <p:nvSpPr>
          <p:cNvPr id="27651" name="Rectangle 3">
            <a:extLst>
              <a:ext uri="{FF2B5EF4-FFF2-40B4-BE49-F238E27FC236}">
                <a16:creationId xmlns:a16="http://schemas.microsoft.com/office/drawing/2014/main" id="{20AFE0F5-EEF0-4BAA-A644-111F7BB3F343}"/>
              </a:ext>
            </a:extLst>
          </p:cNvPr>
          <p:cNvSpPr>
            <a:spLocks noGrp="1" noChangeArrowheads="1"/>
          </p:cNvSpPr>
          <p:nvPr>
            <p:ph idx="1"/>
          </p:nvPr>
        </p:nvSpPr>
        <p:spPr>
          <a:xfrm>
            <a:off x="228600" y="2249488"/>
            <a:ext cx="8458200" cy="4324350"/>
          </a:xfrm>
        </p:spPr>
        <p:txBody>
          <a:bodyPr/>
          <a:lstStyle/>
          <a:p>
            <a:pPr lvl="1" algn="ctr" eaLnBrk="1" hangingPunct="1">
              <a:buFontTx/>
              <a:buChar char="-"/>
            </a:pPr>
            <a:endParaRPr lang="en-US" altLang="en-US" sz="2200" i="1" dirty="0">
              <a:solidFill>
                <a:schemeClr val="tx1"/>
              </a:solidFill>
              <a:latin typeface="Times New Roman" panose="02020603050405020304" pitchFamily="18" charset="0"/>
              <a:cs typeface="Times New Roman" panose="02020603050405020304" pitchFamily="18" charset="0"/>
            </a:endParaRPr>
          </a:p>
          <a:p>
            <a:pPr lvl="1" algn="ctr" eaLnBrk="1" hangingPunct="1">
              <a:buFontTx/>
              <a:buChar char="-"/>
            </a:pPr>
            <a:endParaRPr lang="en-US" altLang="en-US" sz="2200" i="1" dirty="0">
              <a:latin typeface="Times New Roman" panose="02020603050405020304" pitchFamily="18" charset="0"/>
              <a:cs typeface="Times New Roman" panose="02020603050405020304" pitchFamily="18" charset="0"/>
            </a:endParaRPr>
          </a:p>
          <a:p>
            <a:pPr lvl="1" algn="ctr" eaLnBrk="1" hangingPunct="1">
              <a:buFontTx/>
              <a:buChar char="-"/>
            </a:pPr>
            <a:r>
              <a:rPr lang="en-US" altLang="en-US" sz="2200" i="1" dirty="0">
                <a:solidFill>
                  <a:schemeClr val="tx1"/>
                </a:solidFill>
                <a:latin typeface="Times New Roman" panose="02020603050405020304" pitchFamily="18" charset="0"/>
                <a:cs typeface="Times New Roman" panose="02020603050405020304" pitchFamily="18" charset="0"/>
              </a:rPr>
              <a:t>Usually  referred  to as the “code”.</a:t>
            </a:r>
          </a:p>
          <a:p>
            <a:pPr lvl="1" algn="just" eaLnBrk="1" hangingPunct="1">
              <a:buFont typeface="Georgia" panose="02040502050405020303" pitchFamily="18" charset="0"/>
              <a:buNone/>
            </a:pPr>
            <a:endParaRPr lang="en-US" altLang="en-US" sz="2200" dirty="0">
              <a:solidFill>
                <a:schemeClr val="tx1"/>
              </a:solidFill>
              <a:latin typeface="Times New Roman" panose="02020603050405020304" pitchFamily="18" charset="0"/>
              <a:cs typeface="Times New Roman" panose="02020603050405020304" pitchFamily="18" charset="0"/>
            </a:endParaRPr>
          </a:p>
        </p:txBody>
      </p:sp>
      <p:sp>
        <p:nvSpPr>
          <p:cNvPr id="27652" name="Date Placeholder 1">
            <a:extLst>
              <a:ext uri="{FF2B5EF4-FFF2-40B4-BE49-F238E27FC236}">
                <a16:creationId xmlns:a16="http://schemas.microsoft.com/office/drawing/2014/main" id="{A29372D9-C151-480A-B559-A3D21B1B09C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B71745-6DFB-45CA-AF16-872943570EA9}" type="datetime1">
              <a:rPr lang="en-US" altLang="en-US" sz="800" smtClean="0">
                <a:solidFill>
                  <a:schemeClr val="accent2"/>
                </a:solidFill>
              </a:rPr>
              <a:pPr/>
              <a:t>9/19/2022</a:t>
            </a:fld>
            <a:endParaRPr lang="en-US" altLang="en-US" sz="800">
              <a:solidFill>
                <a:schemeClr val="accent2"/>
              </a:solidFill>
            </a:endParaRPr>
          </a:p>
        </p:txBody>
      </p:sp>
    </p:spTree>
    <p:extLst>
      <p:ext uri="{BB962C8B-B14F-4D97-AF65-F5344CB8AC3E}">
        <p14:creationId xmlns:p14="http://schemas.microsoft.com/office/powerpoint/2010/main" val="1927309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Reading</a:t>
            </a:r>
          </a:p>
        </p:txBody>
      </p:sp>
      <p:sp>
        <p:nvSpPr>
          <p:cNvPr id="3" name="Content Placeholder 2"/>
          <p:cNvSpPr>
            <a:spLocks noGrp="1"/>
          </p:cNvSpPr>
          <p:nvPr>
            <p:ph idx="1"/>
          </p:nvPr>
        </p:nvSpPr>
        <p:spPr/>
        <p:txBody>
          <a:bodyPr/>
          <a:lstStyle/>
          <a:p>
            <a:pPr algn="just"/>
            <a:r>
              <a:rPr lang="en-US" b="1" i="1" dirty="0"/>
              <a:t>Chapter 1:</a:t>
            </a:r>
            <a:r>
              <a:rPr lang="en-US" b="1" dirty="0"/>
              <a:t> INTRODUCTION</a:t>
            </a:r>
          </a:p>
          <a:p>
            <a:pPr marL="0" indent="0" algn="just">
              <a:buNone/>
            </a:pPr>
            <a:r>
              <a:rPr lang="en-US" dirty="0"/>
              <a:t>  Software Engineering by Ian </a:t>
            </a:r>
            <a:r>
              <a:rPr lang="en-US" dirty="0" err="1"/>
              <a:t>Sommerville</a:t>
            </a:r>
            <a:r>
              <a:rPr lang="en-US" dirty="0"/>
              <a:t> </a:t>
            </a:r>
          </a:p>
        </p:txBody>
      </p:sp>
      <p:sp>
        <p:nvSpPr>
          <p:cNvPr id="4" name="Date Placeholder 3"/>
          <p:cNvSpPr>
            <a:spLocks noGrp="1"/>
          </p:cNvSpPr>
          <p:nvPr>
            <p:ph type="dt" sz="half" idx="10"/>
          </p:nvPr>
        </p:nvSpPr>
        <p:spPr/>
        <p:txBody>
          <a:bodyPr/>
          <a:lstStyle/>
          <a:p>
            <a:fld id="{894BB1EC-80B4-4BBE-877B-1F83C42F501A}" type="datetime1">
              <a:rPr lang="en-US" smtClean="0"/>
              <a:t>9/19/2022</a:t>
            </a:fld>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30</a:t>
            </a:fld>
            <a:endParaRPr lang="en-US" dirty="0"/>
          </a:p>
        </p:txBody>
      </p:sp>
    </p:spTree>
    <p:extLst>
      <p:ext uri="{BB962C8B-B14F-4D97-AF65-F5344CB8AC3E}">
        <p14:creationId xmlns:p14="http://schemas.microsoft.com/office/powerpoint/2010/main" val="44544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AFCFB7F-D4A9-499B-89E4-6C6650B6E5C8}"/>
              </a:ext>
            </a:extLst>
          </p:cNvPr>
          <p:cNvSpPr>
            <a:spLocks noGrp="1" noChangeArrowheads="1"/>
          </p:cNvSpPr>
          <p:nvPr>
            <p:ph type="title"/>
          </p:nvPr>
        </p:nvSpPr>
        <p:spPr>
          <a:xfrm>
            <a:off x="0" y="457200"/>
            <a:ext cx="8534400" cy="1066800"/>
          </a:xfrm>
        </p:spPr>
        <p:txBody>
          <a:bodyPr/>
          <a:lstStyle/>
          <a:p>
            <a:pPr eaLnBrk="1" hangingPunct="1"/>
            <a:r>
              <a:rPr lang="en-US" altLang="en-US" sz="3200" b="1" dirty="0">
                <a:latin typeface="Times New Roman" panose="02020603050405020304" pitchFamily="18" charset="0"/>
                <a:cs typeface="Times New Roman" panose="02020603050405020304" pitchFamily="18" charset="0"/>
              </a:rPr>
              <a:t>      </a:t>
            </a:r>
            <a:r>
              <a:rPr lang="en-US" altLang="en-US" dirty="0">
                <a:cs typeface="Times New Roman" panose="02020603050405020304" pitchFamily="18" charset="0"/>
              </a:rPr>
              <a:t>Software</a:t>
            </a:r>
            <a:r>
              <a:rPr lang="en-US" altLang="en-US" sz="3200" b="1" dirty="0">
                <a:latin typeface="Times New Roman" panose="02020603050405020304" pitchFamily="18" charset="0"/>
                <a:cs typeface="Times New Roman" panose="02020603050405020304" pitchFamily="18" charset="0"/>
              </a:rPr>
              <a:t> –IEEE definition</a:t>
            </a:r>
          </a:p>
        </p:txBody>
      </p:sp>
      <p:sp>
        <p:nvSpPr>
          <p:cNvPr id="28675" name="Rectangle 3">
            <a:extLst>
              <a:ext uri="{FF2B5EF4-FFF2-40B4-BE49-F238E27FC236}">
                <a16:creationId xmlns:a16="http://schemas.microsoft.com/office/drawing/2014/main" id="{055A8461-8C9C-4213-8D7C-8F436EF7887D}"/>
              </a:ext>
            </a:extLst>
          </p:cNvPr>
          <p:cNvSpPr>
            <a:spLocks noGrp="1" noChangeArrowheads="1"/>
          </p:cNvSpPr>
          <p:nvPr>
            <p:ph idx="1"/>
          </p:nvPr>
        </p:nvSpPr>
        <p:spPr>
          <a:xfrm>
            <a:off x="228600" y="2057400"/>
            <a:ext cx="8458200" cy="4324350"/>
          </a:xfrm>
        </p:spPr>
        <p:txBody>
          <a:bodyPr/>
          <a:lstStyle/>
          <a:p>
            <a:pPr lvl="1" algn="just" eaLnBrk="1" hangingPunct="1">
              <a:buFont typeface="Georgia" panose="02040502050405020303" pitchFamily="18" charset="0"/>
              <a:buNone/>
            </a:pPr>
            <a:endParaRPr lang="en-US" altLang="en-US" sz="2200" dirty="0">
              <a:solidFill>
                <a:schemeClr val="tx1"/>
              </a:solidFill>
              <a:latin typeface="Times New Roman" panose="02020603050405020304" pitchFamily="18" charset="0"/>
              <a:cs typeface="Times New Roman" panose="02020603050405020304" pitchFamily="18" charset="0"/>
            </a:endParaRPr>
          </a:p>
          <a:p>
            <a:pPr lvl="1" algn="just" eaLnBrk="1" hangingPunct="1">
              <a:buFont typeface="Georgia" panose="02040502050405020303" pitchFamily="18" charset="0"/>
              <a:buNone/>
            </a:pPr>
            <a:r>
              <a:rPr lang="en-US" altLang="en-US" sz="2400" dirty="0">
                <a:solidFill>
                  <a:schemeClr val="tx1"/>
                </a:solidFill>
                <a:latin typeface="Times New Roman" panose="02020603050405020304" pitchFamily="18" charset="0"/>
                <a:cs typeface="Times New Roman" panose="02020603050405020304" pitchFamily="18" charset="0"/>
              </a:rPr>
              <a:t>Software is:</a:t>
            </a:r>
          </a:p>
          <a:p>
            <a:pPr lvl="1" algn="just" eaLnBrk="1" hangingPunct="1">
              <a:buFont typeface="Georgia" panose="02040502050405020303" pitchFamily="18" charset="0"/>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lvl="1" algn="just" eaLnBrk="1" hangingPunct="1">
              <a:buFont typeface="Georgia" panose="02040502050405020303" pitchFamily="18" charset="0"/>
              <a:buNone/>
            </a:pPr>
            <a:r>
              <a:rPr lang="en-US" altLang="en-US" sz="2400" dirty="0">
                <a:solidFill>
                  <a:schemeClr val="tx1"/>
                </a:solidFill>
                <a:latin typeface="Times New Roman" panose="02020603050405020304" pitchFamily="18" charset="0"/>
                <a:cs typeface="Times New Roman" panose="02020603050405020304" pitchFamily="18" charset="0"/>
              </a:rPr>
              <a:t>	Computer programs, Procedure, and possibly associated documentation and data pertaining to the operation of a computer system.</a:t>
            </a:r>
          </a:p>
        </p:txBody>
      </p:sp>
      <p:sp>
        <p:nvSpPr>
          <p:cNvPr id="28676" name="Date Placeholder 1">
            <a:extLst>
              <a:ext uri="{FF2B5EF4-FFF2-40B4-BE49-F238E27FC236}">
                <a16:creationId xmlns:a16="http://schemas.microsoft.com/office/drawing/2014/main" id="{CFE0DD5B-A38F-4B2B-9A22-24BEDB8A2AE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2D7CA3-02F3-4784-BE27-9D2ED5B73CC1}" type="datetime1">
              <a:rPr lang="en-US" altLang="en-US" sz="800" smtClean="0">
                <a:solidFill>
                  <a:schemeClr val="accent2"/>
                </a:solidFill>
              </a:rPr>
              <a:pPr/>
              <a:t>9/19/2022</a:t>
            </a:fld>
            <a:endParaRPr lang="en-US" altLang="en-US" sz="8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DC1AD8E-D7B3-45AA-A8AE-9E15B0BA0CCC}"/>
              </a:ext>
            </a:extLst>
          </p:cNvPr>
          <p:cNvSpPr>
            <a:spLocks noGrp="1" noChangeArrowheads="1"/>
          </p:cNvSpPr>
          <p:nvPr>
            <p:ph type="title"/>
          </p:nvPr>
        </p:nvSpPr>
        <p:spPr>
          <a:xfrm>
            <a:off x="0" y="457200"/>
            <a:ext cx="8229600" cy="1066800"/>
          </a:xfrm>
        </p:spPr>
        <p:txBody>
          <a:bodyPr/>
          <a:lstStyle/>
          <a:p>
            <a:pPr eaLnBrk="1" hangingPunct="1"/>
            <a:r>
              <a:rPr lang="en-US" altLang="en-US" sz="3200" b="1" dirty="0">
                <a:latin typeface="Times New Roman" panose="02020603050405020304" pitchFamily="18" charset="0"/>
                <a:cs typeface="Times New Roman" panose="02020603050405020304" pitchFamily="18" charset="0"/>
              </a:rPr>
              <a:t>  </a:t>
            </a:r>
            <a:r>
              <a:rPr lang="en-US" altLang="en-US" dirty="0">
                <a:cs typeface="Times New Roman" panose="02020603050405020304" pitchFamily="18" charset="0"/>
              </a:rPr>
              <a:t>Software Components</a:t>
            </a:r>
          </a:p>
        </p:txBody>
      </p:sp>
      <p:sp>
        <p:nvSpPr>
          <p:cNvPr id="18435" name="Rectangle 3">
            <a:extLst>
              <a:ext uri="{FF2B5EF4-FFF2-40B4-BE49-F238E27FC236}">
                <a16:creationId xmlns:a16="http://schemas.microsoft.com/office/drawing/2014/main" id="{59133C7F-15F0-408F-B215-A804E97B9013}"/>
              </a:ext>
            </a:extLst>
          </p:cNvPr>
          <p:cNvSpPr>
            <a:spLocks noGrp="1" noChangeArrowheads="1"/>
          </p:cNvSpPr>
          <p:nvPr>
            <p:ph idx="1"/>
          </p:nvPr>
        </p:nvSpPr>
        <p:spPr>
          <a:xfrm>
            <a:off x="228600" y="1524000"/>
            <a:ext cx="8458200" cy="5105400"/>
          </a:xfrm>
        </p:spPr>
        <p:txBody>
          <a:bodyPr>
            <a:normAutofit/>
          </a:bodyPr>
          <a:lstStyle/>
          <a:p>
            <a:pPr eaLnBrk="1" hangingPunct="1">
              <a:buFont typeface="Georgia" panose="02040502050405020303" pitchFamily="18" charset="0"/>
              <a:buNone/>
              <a:defRPr/>
            </a:pPr>
            <a:r>
              <a:rPr lang="en-US" sz="2000" dirty="0">
                <a:latin typeface="Times New Roman" pitchFamily="18" charset="0"/>
                <a:cs typeface="Times New Roman" pitchFamily="18" charset="0"/>
              </a:rPr>
              <a:t>According to IEEE definition of software </a:t>
            </a:r>
          </a:p>
          <a:p>
            <a:pPr lvl="1" algn="just" eaLnBrk="1" hangingPunct="1">
              <a:defRPr/>
            </a:pPr>
            <a:endParaRPr lang="en-US" i="1" dirty="0">
              <a:solidFill>
                <a:schemeClr val="tx1"/>
              </a:solidFill>
              <a:latin typeface="Times New Roman" pitchFamily="18" charset="0"/>
              <a:cs typeface="Times New Roman" pitchFamily="18" charset="0"/>
            </a:endParaRPr>
          </a:p>
          <a:p>
            <a:pPr lvl="1" algn="just" eaLnBrk="1" hangingPunct="1">
              <a:defRPr/>
            </a:pPr>
            <a:r>
              <a:rPr lang="en-US" i="1" dirty="0">
                <a:solidFill>
                  <a:schemeClr val="tx1"/>
                </a:solidFill>
                <a:latin typeface="Times New Roman" pitchFamily="18" charset="0"/>
                <a:cs typeface="Times New Roman" pitchFamily="18" charset="0"/>
              </a:rPr>
              <a:t>Computer Programs(the “code”)</a:t>
            </a:r>
          </a:p>
          <a:p>
            <a:pPr lvl="3" indent="-246063" algn="just" eaLnBrk="1" hangingPunct="1">
              <a:buFont typeface="Arial" charset="0"/>
              <a:buChar char="•"/>
              <a:defRPr/>
            </a:pPr>
            <a:r>
              <a:rPr lang="en-US" sz="2000" i="1" dirty="0">
                <a:solidFill>
                  <a:schemeClr val="tx1"/>
                </a:solidFill>
                <a:latin typeface="Times New Roman" pitchFamily="18" charset="0"/>
                <a:cs typeface="Times New Roman" pitchFamily="18" charset="0"/>
              </a:rPr>
              <a:t>desired features</a:t>
            </a:r>
          </a:p>
          <a:p>
            <a:pPr lvl="3" indent="-246063" algn="just" eaLnBrk="1" hangingPunct="1">
              <a:buFont typeface="Arial" charset="0"/>
              <a:buChar char="•"/>
              <a:defRPr/>
            </a:pPr>
            <a:r>
              <a:rPr lang="en-US" sz="2000" i="1" dirty="0">
                <a:solidFill>
                  <a:schemeClr val="tx1"/>
                </a:solidFill>
                <a:latin typeface="Times New Roman" pitchFamily="18" charset="0"/>
                <a:cs typeface="Times New Roman" pitchFamily="18" charset="0"/>
              </a:rPr>
              <a:t>functions and </a:t>
            </a:r>
          </a:p>
          <a:p>
            <a:pPr lvl="3" indent="-246063" algn="just" eaLnBrk="1" hangingPunct="1">
              <a:buFont typeface="Arial" charset="0"/>
              <a:buChar char="•"/>
              <a:defRPr/>
            </a:pPr>
            <a:r>
              <a:rPr lang="en-US" sz="2000" i="1" dirty="0">
                <a:solidFill>
                  <a:schemeClr val="tx1"/>
                </a:solidFill>
                <a:latin typeface="Times New Roman" pitchFamily="18" charset="0"/>
                <a:cs typeface="Times New Roman" pitchFamily="18" charset="0"/>
              </a:rPr>
              <a:t>performance.</a:t>
            </a:r>
          </a:p>
          <a:p>
            <a:pPr lvl="3" indent="-246063" algn="just" eaLnBrk="1" hangingPunct="1">
              <a:buFont typeface="Arial" charset="0"/>
              <a:buChar char="•"/>
              <a:defRPr/>
            </a:pPr>
            <a:r>
              <a:rPr lang="en-US" sz="2000" i="1" dirty="0">
                <a:solidFill>
                  <a:schemeClr val="tx1"/>
                </a:solidFill>
                <a:latin typeface="Times New Roman" pitchFamily="18" charset="0"/>
                <a:cs typeface="Times New Roman" pitchFamily="18" charset="0"/>
              </a:rPr>
              <a:t>They activate the computer to perform the required applications.</a:t>
            </a:r>
          </a:p>
          <a:p>
            <a:pPr lvl="1" algn="just" eaLnBrk="1" hangingPunct="1">
              <a:defRPr/>
            </a:pPr>
            <a:r>
              <a:rPr lang="en-US" i="1" dirty="0">
                <a:solidFill>
                  <a:schemeClr val="tx1"/>
                </a:solidFill>
                <a:latin typeface="Times New Roman" pitchFamily="18" charset="0"/>
                <a:cs typeface="Times New Roman" pitchFamily="18" charset="0"/>
              </a:rPr>
              <a:t> Procedures </a:t>
            </a:r>
          </a:p>
          <a:p>
            <a:pPr lvl="2" algn="just" eaLnBrk="1" hangingPunct="1">
              <a:defRPr/>
            </a:pPr>
            <a:r>
              <a:rPr lang="en-US" sz="2000" i="1" dirty="0">
                <a:solidFill>
                  <a:schemeClr val="tx1"/>
                </a:solidFill>
                <a:latin typeface="Times New Roman" pitchFamily="18" charset="0"/>
                <a:cs typeface="Times New Roman" pitchFamily="18" charset="0"/>
              </a:rPr>
              <a:t>Are required to define</a:t>
            </a:r>
          </a:p>
          <a:p>
            <a:pPr lvl="3" algn="just">
              <a:buFont typeface="Arial" pitchFamily="34" charset="0"/>
              <a:buChar char="•"/>
              <a:defRPr/>
            </a:pPr>
            <a:r>
              <a:rPr lang="en-US" sz="2000" i="1" dirty="0">
                <a:solidFill>
                  <a:schemeClr val="tx1"/>
                </a:solidFill>
                <a:latin typeface="Times New Roman" pitchFamily="18" charset="0"/>
                <a:cs typeface="Times New Roman" pitchFamily="18" charset="0"/>
              </a:rPr>
              <a:t>The Order and schedule in which the programs are performed</a:t>
            </a:r>
          </a:p>
          <a:p>
            <a:pPr lvl="3" algn="just">
              <a:buFont typeface="Arial" pitchFamily="34" charset="0"/>
              <a:buChar char="•"/>
              <a:defRPr/>
            </a:pPr>
            <a:r>
              <a:rPr lang="en-US" sz="2000" i="1" dirty="0">
                <a:solidFill>
                  <a:schemeClr val="tx1"/>
                </a:solidFill>
                <a:latin typeface="Times New Roman" pitchFamily="18" charset="0"/>
                <a:cs typeface="Times New Roman" pitchFamily="18" charset="0"/>
              </a:rPr>
              <a:t>The method employed</a:t>
            </a:r>
          </a:p>
        </p:txBody>
      </p:sp>
      <p:sp>
        <p:nvSpPr>
          <p:cNvPr id="29700" name="Date Placeholder 1">
            <a:extLst>
              <a:ext uri="{FF2B5EF4-FFF2-40B4-BE49-F238E27FC236}">
                <a16:creationId xmlns:a16="http://schemas.microsoft.com/office/drawing/2014/main" id="{B99EC515-B3D9-4FE2-8B6D-EF331E550BB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E9C551-3BF4-4B39-86A8-150DD2E6897F}" type="datetime1">
              <a:rPr lang="en-US" altLang="en-US" sz="800" smtClean="0">
                <a:solidFill>
                  <a:schemeClr val="accent2"/>
                </a:solidFill>
              </a:rPr>
              <a:pPr/>
              <a:t>9/19/2022</a:t>
            </a:fld>
            <a:endParaRPr lang="en-US" altLang="en-US" sz="8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8FD22D9-88DD-4386-AA9A-4BE3CF96C61F}"/>
              </a:ext>
            </a:extLst>
          </p:cNvPr>
          <p:cNvSpPr>
            <a:spLocks noGrp="1" noChangeArrowheads="1"/>
          </p:cNvSpPr>
          <p:nvPr>
            <p:ph type="title"/>
          </p:nvPr>
        </p:nvSpPr>
        <p:spPr>
          <a:xfrm>
            <a:off x="0" y="381000"/>
            <a:ext cx="8229600" cy="1066800"/>
          </a:xfrm>
        </p:spPr>
        <p:txBody>
          <a:bodyPr/>
          <a:lstStyle/>
          <a:p>
            <a:pPr eaLnBrk="1" hangingPunct="1"/>
            <a:r>
              <a:rPr lang="en-US" altLang="en-US" sz="3200" b="1" dirty="0">
                <a:latin typeface="Times New Roman" panose="02020603050405020304" pitchFamily="18" charset="0"/>
                <a:cs typeface="Times New Roman" panose="02020603050405020304" pitchFamily="18" charset="0"/>
              </a:rPr>
              <a:t>  </a:t>
            </a:r>
            <a:r>
              <a:rPr lang="en-US" altLang="en-US" dirty="0">
                <a:cs typeface="Times New Roman" panose="02020603050405020304" pitchFamily="18" charset="0"/>
              </a:rPr>
              <a:t>Software Components</a:t>
            </a:r>
          </a:p>
        </p:txBody>
      </p:sp>
      <p:sp>
        <p:nvSpPr>
          <p:cNvPr id="31747" name="Rectangle 3">
            <a:extLst>
              <a:ext uri="{FF2B5EF4-FFF2-40B4-BE49-F238E27FC236}">
                <a16:creationId xmlns:a16="http://schemas.microsoft.com/office/drawing/2014/main" id="{37046EEF-4397-4C2A-8592-71FDCFE04E62}"/>
              </a:ext>
            </a:extLst>
          </p:cNvPr>
          <p:cNvSpPr>
            <a:spLocks noGrp="1" noChangeArrowheads="1"/>
          </p:cNvSpPr>
          <p:nvPr>
            <p:ph idx="1"/>
          </p:nvPr>
        </p:nvSpPr>
        <p:spPr>
          <a:xfrm>
            <a:off x="228600" y="1752600"/>
            <a:ext cx="8458200" cy="4821238"/>
          </a:xfrm>
        </p:spPr>
        <p:txBody>
          <a:bodyPr>
            <a:normAutofit/>
          </a:bodyPr>
          <a:lstStyle/>
          <a:p>
            <a:pPr lvl="1" algn="just" eaLnBrk="1" hangingPunct="1"/>
            <a:r>
              <a:rPr lang="en-US" altLang="en-US" sz="2200" i="1" dirty="0">
                <a:solidFill>
                  <a:schemeClr val="tx1"/>
                </a:solidFill>
                <a:latin typeface="Times New Roman" panose="02020603050405020304" pitchFamily="18" charset="0"/>
                <a:cs typeface="Times New Roman" panose="02020603050405020304" pitchFamily="18" charset="0"/>
              </a:rPr>
              <a:t>The data </a:t>
            </a:r>
          </a:p>
          <a:p>
            <a:pPr lvl="2" algn="just" eaLnBrk="1" hangingPunct="1"/>
            <a:r>
              <a:rPr lang="en-US" altLang="en-US" sz="2200" i="1" dirty="0">
                <a:solidFill>
                  <a:schemeClr val="tx1"/>
                </a:solidFill>
                <a:latin typeface="Times New Roman" panose="02020603050405020304" pitchFamily="18" charset="0"/>
                <a:cs typeface="Times New Roman" panose="02020603050405020304" pitchFamily="18" charset="0"/>
              </a:rPr>
              <a:t>on which the program operates</a:t>
            </a:r>
          </a:p>
          <a:p>
            <a:pPr lvl="2" algn="just" eaLnBrk="1" hangingPunct="1"/>
            <a:r>
              <a:rPr lang="en-US" altLang="en-US" sz="2200" i="1" dirty="0">
                <a:solidFill>
                  <a:schemeClr val="tx1"/>
                </a:solidFill>
                <a:latin typeface="Times New Roman" panose="02020603050405020304" pitchFamily="18" charset="0"/>
                <a:cs typeface="Times New Roman" panose="02020603050405020304" pitchFamily="18" charset="0"/>
              </a:rPr>
              <a:t>Standard Test Data</a:t>
            </a:r>
          </a:p>
          <a:p>
            <a:pPr lvl="1" algn="just" eaLnBrk="1" hangingPunct="1"/>
            <a:r>
              <a:rPr lang="en-US" altLang="en-US" sz="2200" i="1" dirty="0">
                <a:solidFill>
                  <a:schemeClr val="tx1"/>
                </a:solidFill>
                <a:latin typeface="Times New Roman" panose="02020603050405020304" pitchFamily="18" charset="0"/>
                <a:cs typeface="Times New Roman" panose="02020603050405020304" pitchFamily="18" charset="0"/>
              </a:rPr>
              <a:t>Documents </a:t>
            </a:r>
          </a:p>
          <a:p>
            <a:pPr lvl="2" algn="just" eaLnBrk="1" hangingPunct="1"/>
            <a:r>
              <a:rPr lang="en-US" altLang="en-US" sz="2200" i="1" dirty="0">
                <a:solidFill>
                  <a:schemeClr val="tx1"/>
                </a:solidFill>
                <a:latin typeface="Times New Roman" panose="02020603050405020304" pitchFamily="18" charset="0"/>
                <a:cs typeface="Times New Roman" panose="02020603050405020304" pitchFamily="18" charset="0"/>
              </a:rPr>
              <a:t>The development documentation (the requirements </a:t>
            </a:r>
            <a:r>
              <a:rPr lang="fr-FR" altLang="en-US" sz="2200" i="1" dirty="0">
                <a:solidFill>
                  <a:schemeClr val="tx1"/>
                </a:solidFill>
                <a:latin typeface="Times New Roman" panose="02020603050405020304" pitchFamily="18" charset="0"/>
                <a:cs typeface="Times New Roman" panose="02020603050405020304" pitchFamily="18" charset="0"/>
              </a:rPr>
              <a:t>report, design reports, program descriptions, etc.)</a:t>
            </a:r>
          </a:p>
          <a:p>
            <a:pPr lvl="2" algn="just" eaLnBrk="1" hangingPunct="1"/>
            <a:r>
              <a:rPr lang="en-US" altLang="en-US" sz="2200" i="1" dirty="0">
                <a:solidFill>
                  <a:schemeClr val="tx1"/>
                </a:solidFill>
                <a:latin typeface="Times New Roman" panose="02020603050405020304" pitchFamily="18" charset="0"/>
                <a:cs typeface="Times New Roman" panose="02020603050405020304" pitchFamily="18" charset="0"/>
              </a:rPr>
              <a:t>The user’s documentation (the “user’s manual”, etc.)</a:t>
            </a:r>
          </a:p>
          <a:p>
            <a:pPr lvl="2" algn="just" eaLnBrk="1" hangingPunct="1"/>
            <a:r>
              <a:rPr lang="en-US" altLang="en-US" sz="2200" i="1" dirty="0">
                <a:solidFill>
                  <a:schemeClr val="tx1"/>
                </a:solidFill>
                <a:latin typeface="Times New Roman" panose="02020603050405020304" pitchFamily="18" charset="0"/>
                <a:cs typeface="Times New Roman" panose="02020603050405020304" pitchFamily="18" charset="0"/>
              </a:rPr>
              <a:t>The maintenance documentation(the “programmer’s software manual”, etc.)</a:t>
            </a:r>
          </a:p>
          <a:p>
            <a:pPr>
              <a:buFont typeface="Georgia" panose="02040502050405020303" pitchFamily="18" charset="0"/>
              <a:buNone/>
            </a:pPr>
            <a:r>
              <a:rPr lang="en-US" altLang="en-US" sz="2200" i="1" dirty="0">
                <a:latin typeface="Times New Roman" panose="02020603050405020304" pitchFamily="18" charset="0"/>
                <a:cs typeface="Times New Roman" panose="02020603050405020304" pitchFamily="18" charset="0"/>
              </a:rPr>
              <a:t>	</a:t>
            </a:r>
          </a:p>
          <a:p>
            <a:pPr>
              <a:buFont typeface="Georgia" panose="02040502050405020303" pitchFamily="18" charset="0"/>
              <a:buNone/>
            </a:pPr>
            <a:r>
              <a:rPr lang="en-US" altLang="en-US" sz="2200" i="1" dirty="0">
                <a:latin typeface="Times New Roman" panose="02020603050405020304" pitchFamily="18" charset="0"/>
                <a:cs typeface="Times New Roman" panose="02020603050405020304" pitchFamily="18" charset="0"/>
              </a:rPr>
              <a:t>    </a:t>
            </a:r>
          </a:p>
        </p:txBody>
      </p:sp>
      <p:sp>
        <p:nvSpPr>
          <p:cNvPr id="31748" name="Date Placeholder 1">
            <a:extLst>
              <a:ext uri="{FF2B5EF4-FFF2-40B4-BE49-F238E27FC236}">
                <a16:creationId xmlns:a16="http://schemas.microsoft.com/office/drawing/2014/main" id="{68CDFB0D-C983-4092-A174-F0813E7BE01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53F15A-3735-4F47-807A-A4DFC43FA660}" type="datetime1">
              <a:rPr lang="en-US" altLang="en-US" sz="800" smtClean="0">
                <a:solidFill>
                  <a:schemeClr val="accent2"/>
                </a:solidFill>
              </a:rPr>
              <a:pPr/>
              <a:t>9/19/2022</a:t>
            </a:fld>
            <a:endParaRPr lang="en-US" altLang="en-US" sz="8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304800" y="457200"/>
            <a:ext cx="8382000" cy="1143000"/>
          </a:xfrm>
        </p:spPr>
        <p:txBody>
          <a:bodyPr>
            <a:normAutofit/>
          </a:bodyPr>
          <a:lstStyle/>
          <a:p>
            <a:pPr eaLnBrk="1" hangingPunct="1"/>
            <a:r>
              <a:rPr lang="en-US" dirty="0">
                <a:solidFill>
                  <a:srgbClr val="C00000"/>
                </a:solidFill>
                <a:cs typeface="Times New Roman" pitchFamily="18" charset="0"/>
              </a:rPr>
              <a:t>Role of Software </a:t>
            </a:r>
          </a:p>
        </p:txBody>
      </p:sp>
      <p:sp>
        <p:nvSpPr>
          <p:cNvPr id="14339" name="Rectangle 5"/>
          <p:cNvSpPr>
            <a:spLocks noGrp="1" noChangeArrowheads="1"/>
          </p:cNvSpPr>
          <p:nvPr>
            <p:ph idx="1"/>
          </p:nvPr>
        </p:nvSpPr>
        <p:spPr>
          <a:xfrm>
            <a:off x="457200" y="1600200"/>
            <a:ext cx="8382000" cy="4724400"/>
          </a:xfrm>
        </p:spPr>
        <p:txBody>
          <a:bodyPr/>
          <a:lstStyle/>
          <a:p>
            <a:pPr algn="just" eaLnBrk="1" hangingPunct="1">
              <a:buFont typeface="Georgia" pitchFamily="18" charset="0"/>
              <a:buNone/>
            </a:pPr>
            <a:r>
              <a:rPr lang="en-US" sz="2200" dirty="0">
                <a:latin typeface="+mj-lt"/>
                <a:cs typeface="Times New Roman" pitchFamily="18" charset="0"/>
              </a:rPr>
              <a:t>  A person might be involved with software more than 100 times, often without even realizing that.</a:t>
            </a:r>
          </a:p>
          <a:p>
            <a:pPr algn="just" eaLnBrk="1" hangingPunct="1">
              <a:buFont typeface="Georgia" pitchFamily="18" charset="0"/>
              <a:buNone/>
            </a:pPr>
            <a:endParaRPr lang="en-US" sz="2200" dirty="0">
              <a:latin typeface="+mj-lt"/>
              <a:cs typeface="Times New Roman" pitchFamily="18" charset="0"/>
            </a:endParaRPr>
          </a:p>
          <a:p>
            <a:pPr algn="just" eaLnBrk="1" hangingPunct="1">
              <a:lnSpc>
                <a:spcPct val="150000"/>
              </a:lnSpc>
              <a:buFont typeface="Georgia" pitchFamily="18" charset="0"/>
              <a:buNone/>
            </a:pPr>
            <a:r>
              <a:rPr lang="en-US" sz="2200" dirty="0">
                <a:latin typeface="+mj-lt"/>
                <a:cs typeface="Times New Roman" pitchFamily="18" charset="0"/>
              </a:rPr>
              <a:t>We might use a computer </a:t>
            </a:r>
          </a:p>
          <a:p>
            <a:pPr algn="just" eaLnBrk="1" hangingPunct="1">
              <a:lnSpc>
                <a:spcPct val="150000"/>
              </a:lnSpc>
            </a:pPr>
            <a:r>
              <a:rPr lang="en-US" sz="2200" dirty="0">
                <a:latin typeface="+mj-lt"/>
                <a:cs typeface="Times New Roman" pitchFamily="18" charset="0"/>
              </a:rPr>
              <a:t>To check email or weather prediction</a:t>
            </a:r>
          </a:p>
          <a:p>
            <a:pPr algn="just" eaLnBrk="1" hangingPunct="1">
              <a:lnSpc>
                <a:spcPct val="150000"/>
              </a:lnSpc>
            </a:pPr>
            <a:r>
              <a:rPr lang="en-US" sz="2200" dirty="0">
                <a:latin typeface="+mj-lt"/>
                <a:cs typeface="Times New Roman" pitchFamily="18" charset="0"/>
              </a:rPr>
              <a:t>Kitchen appliances</a:t>
            </a:r>
          </a:p>
          <a:p>
            <a:pPr algn="just" eaLnBrk="1" hangingPunct="1">
              <a:lnSpc>
                <a:spcPct val="150000"/>
              </a:lnSpc>
            </a:pPr>
            <a:r>
              <a:rPr lang="en-US" sz="2200" dirty="0">
                <a:latin typeface="+mj-lt"/>
                <a:cs typeface="Times New Roman" pitchFamily="18" charset="0"/>
              </a:rPr>
              <a:t>Traffic signals are now computer controlled</a:t>
            </a:r>
          </a:p>
          <a:p>
            <a:pPr algn="just" eaLnBrk="1" hangingPunct="1">
              <a:lnSpc>
                <a:spcPct val="150000"/>
              </a:lnSpc>
            </a:pPr>
            <a:r>
              <a:rPr lang="en-US" sz="2200" dirty="0">
                <a:latin typeface="+mj-lt"/>
                <a:cs typeface="Times New Roman" pitchFamily="18" charset="0"/>
              </a:rPr>
              <a:t>Mostly we use credit cards in a computerized gasoline pumps.</a:t>
            </a:r>
          </a:p>
          <a:p>
            <a:pPr algn="just" eaLnBrk="1" hangingPunct="1"/>
            <a:endParaRPr lang="en-US" sz="2200" dirty="0">
              <a:latin typeface="+mj-lt"/>
              <a:cs typeface="Times New Roman" pitchFamily="18" charset="0"/>
            </a:endParaRPr>
          </a:p>
          <a:p>
            <a:pPr eaLnBrk="1" hangingPunct="1">
              <a:buFont typeface="Georgia" pitchFamily="18" charset="0"/>
              <a:buNone/>
            </a:pPr>
            <a:endParaRPr lang="en-US" sz="24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5F8793BD-7685-4601-B466-1A5400B8EF4D}" type="datetime1">
              <a:rPr lang="en-US" smtClean="0"/>
              <a:t>9/19/2022</a:t>
            </a:fld>
            <a:endParaRPr lang="en-US"/>
          </a:p>
        </p:txBody>
      </p:sp>
      <p:sp>
        <p:nvSpPr>
          <p:cNvPr id="4" name="Slide Number Placeholder 3"/>
          <p:cNvSpPr>
            <a:spLocks noGrp="1"/>
          </p:cNvSpPr>
          <p:nvPr>
            <p:ph type="sldNum" sz="quarter" idx="12"/>
          </p:nvPr>
        </p:nvSpPr>
        <p:spPr/>
        <p:txBody>
          <a:bodyPr/>
          <a:lstStyle/>
          <a:p>
            <a:pPr>
              <a:defRPr/>
            </a:pPr>
            <a:fld id="{4CECA143-544A-4A15-A433-D0FA028FC3E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28600" y="381000"/>
            <a:ext cx="8915400" cy="1143000"/>
          </a:xfrm>
        </p:spPr>
        <p:txBody>
          <a:bodyPr>
            <a:normAutofit/>
          </a:bodyPr>
          <a:lstStyle/>
          <a:p>
            <a:r>
              <a:rPr lang="en-US" dirty="0">
                <a:solidFill>
                  <a:srgbClr val="C00000"/>
                </a:solidFill>
                <a:cs typeface="Times New Roman" pitchFamily="18" charset="0"/>
              </a:rPr>
              <a:t>Role of Software </a:t>
            </a:r>
            <a:endParaRPr lang="en-US" dirty="0">
              <a:latin typeface="Times New Roman" pitchFamily="18" charset="0"/>
              <a:cs typeface="Times New Roman" pitchFamily="18" charset="0"/>
            </a:endParaRPr>
          </a:p>
        </p:txBody>
      </p:sp>
      <p:sp>
        <p:nvSpPr>
          <p:cNvPr id="15363" name="Rectangle 5"/>
          <p:cNvSpPr>
            <a:spLocks noGrp="1" noChangeArrowheads="1"/>
          </p:cNvSpPr>
          <p:nvPr>
            <p:ph idx="1"/>
          </p:nvPr>
        </p:nvSpPr>
        <p:spPr>
          <a:xfrm>
            <a:off x="457200" y="1600200"/>
            <a:ext cx="8382000" cy="4495800"/>
          </a:xfrm>
        </p:spPr>
        <p:txBody>
          <a:bodyPr>
            <a:normAutofit/>
          </a:bodyPr>
          <a:lstStyle/>
          <a:p>
            <a:pPr algn="just" eaLnBrk="1" hangingPunct="1">
              <a:lnSpc>
                <a:spcPct val="150000"/>
              </a:lnSpc>
            </a:pPr>
            <a:r>
              <a:rPr lang="en-US" sz="2200" dirty="0">
                <a:latin typeface="+mj-lt"/>
                <a:cs typeface="Times New Roman" pitchFamily="18" charset="0"/>
              </a:rPr>
              <a:t>Our bank system is highly computerized</a:t>
            </a:r>
          </a:p>
          <a:p>
            <a:pPr algn="just" eaLnBrk="1" hangingPunct="1">
              <a:lnSpc>
                <a:spcPct val="150000"/>
              </a:lnSpc>
            </a:pPr>
            <a:r>
              <a:rPr lang="en-US" sz="2200" dirty="0">
                <a:latin typeface="+mj-lt"/>
                <a:cs typeface="Times New Roman" pitchFamily="18" charset="0"/>
              </a:rPr>
              <a:t>Use of telephones, fax, e-mail or internet, all of these requires Software</a:t>
            </a:r>
          </a:p>
          <a:p>
            <a:pPr algn="just" eaLnBrk="1" hangingPunct="1">
              <a:lnSpc>
                <a:spcPct val="150000"/>
              </a:lnSpc>
            </a:pPr>
            <a:r>
              <a:rPr lang="en-US" sz="2200" dirty="0">
                <a:latin typeface="+mj-lt"/>
                <a:cs typeface="Times New Roman" pitchFamily="18" charset="0"/>
              </a:rPr>
              <a:t>Hotel arrangements will be handled by computers and software</a:t>
            </a:r>
          </a:p>
          <a:p>
            <a:pPr algn="just" eaLnBrk="1" hangingPunct="1">
              <a:lnSpc>
                <a:spcPct val="150000"/>
              </a:lnSpc>
            </a:pPr>
            <a:r>
              <a:rPr lang="en-US" sz="2200" dirty="0">
                <a:latin typeface="+mj-lt"/>
                <a:cs typeface="Times New Roman" pitchFamily="18" charset="0"/>
              </a:rPr>
              <a:t>Airplane &amp; Air traffic control is highly computerized</a:t>
            </a:r>
          </a:p>
          <a:p>
            <a:pPr algn="just" eaLnBrk="1" hangingPunct="1">
              <a:lnSpc>
                <a:spcPct val="150000"/>
              </a:lnSpc>
            </a:pPr>
            <a:r>
              <a:rPr lang="en-US" sz="2200" dirty="0">
                <a:latin typeface="+mj-lt"/>
                <a:cs typeface="Times New Roman" pitchFamily="18" charset="0"/>
              </a:rPr>
              <a:t>Medical Instruments and diagnostic procedures are now computerized</a:t>
            </a:r>
          </a:p>
          <a:p>
            <a:pPr lvl="1" eaLnBrk="1" hangingPunct="1">
              <a:lnSpc>
                <a:spcPct val="150000"/>
              </a:lnSpc>
              <a:buFont typeface="Georgia" pitchFamily="18" charset="0"/>
              <a:buNone/>
            </a:pPr>
            <a:endParaRPr lang="en-US" sz="2200" dirty="0">
              <a:latin typeface="Times New Roman" pitchFamily="18" charset="0"/>
              <a:cs typeface="Times New Roman" pitchFamily="18" charset="0"/>
            </a:endParaRPr>
          </a:p>
          <a:p>
            <a:pPr lvl="1" eaLnBrk="1" hangingPunct="1">
              <a:lnSpc>
                <a:spcPct val="150000"/>
              </a:lnSpc>
              <a:buFont typeface="Georgia" pitchFamily="18" charset="0"/>
              <a:buNone/>
            </a:pPr>
            <a:endParaRPr lang="en-US" sz="2400" dirty="0">
              <a:latin typeface="Times New Roman" pitchFamily="18" charset="0"/>
              <a:cs typeface="Times New Roman" pitchFamily="18" charset="0"/>
            </a:endParaRPr>
          </a:p>
          <a:p>
            <a:pPr eaLnBrk="1" hangingPunct="1">
              <a:lnSpc>
                <a:spcPct val="150000"/>
              </a:lnSpc>
              <a:buFont typeface="Georgia" pitchFamily="18" charset="0"/>
              <a:buNone/>
            </a:pPr>
            <a:endParaRPr lang="en-US" sz="24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9134242F-7597-4702-92DC-8F4CEEF2BCC7}" type="datetime1">
              <a:rPr lang="en-US" smtClean="0"/>
              <a:t>9/19/2022</a:t>
            </a:fld>
            <a:endParaRPr lang="en-US"/>
          </a:p>
        </p:txBody>
      </p:sp>
      <p:sp>
        <p:nvSpPr>
          <p:cNvPr id="4" name="Slide Number Placeholder 3"/>
          <p:cNvSpPr>
            <a:spLocks noGrp="1"/>
          </p:cNvSpPr>
          <p:nvPr>
            <p:ph type="sldNum" sz="quarter" idx="12"/>
          </p:nvPr>
        </p:nvSpPr>
        <p:spPr/>
        <p:txBody>
          <a:bodyPr/>
          <a:lstStyle/>
          <a:p>
            <a:pPr>
              <a:defRPr/>
            </a:pPr>
            <a:fld id="{4CECA143-544A-4A15-A433-D0FA028FC3E0}"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dirty="0">
                <a:solidFill>
                  <a:srgbClr val="C00000"/>
                </a:solidFill>
                <a:cs typeface="Times New Roman" pitchFamily="18" charset="0"/>
              </a:rPr>
              <a:t>Essential Attributes of Good Software</a:t>
            </a:r>
          </a:p>
        </p:txBody>
      </p:sp>
      <p:sp>
        <p:nvSpPr>
          <p:cNvPr id="11267" name="Content Placeholder 2"/>
          <p:cNvSpPr>
            <a:spLocks noGrp="1"/>
          </p:cNvSpPr>
          <p:nvPr>
            <p:ph idx="1"/>
          </p:nvPr>
        </p:nvSpPr>
        <p:spPr/>
        <p:txBody>
          <a:bodyPr/>
          <a:lstStyle/>
          <a:p>
            <a:r>
              <a:rPr lang="en-US" sz="2000" dirty="0">
                <a:latin typeface="+mj-lt"/>
                <a:cs typeface="Times New Roman" pitchFamily="18" charset="0"/>
              </a:rPr>
              <a:t>The Software Should deliver the required functionality and performance to the user.</a:t>
            </a:r>
          </a:p>
          <a:p>
            <a:pPr marL="0" indent="0">
              <a:buNone/>
            </a:pPr>
            <a:endParaRPr lang="en-US" sz="2000" dirty="0">
              <a:latin typeface="+mj-lt"/>
              <a:cs typeface="Times New Roman" pitchFamily="18" charset="0"/>
            </a:endParaRPr>
          </a:p>
          <a:p>
            <a:pPr eaLnBrk="1" hangingPunct="1"/>
            <a:r>
              <a:rPr lang="en-US" sz="2000" dirty="0">
                <a:latin typeface="+mj-lt"/>
                <a:cs typeface="Times New Roman" pitchFamily="18" charset="0"/>
              </a:rPr>
              <a:t>Maintainability</a:t>
            </a:r>
          </a:p>
          <a:p>
            <a:pPr marL="548640" lvl="2" indent="0">
              <a:buNone/>
            </a:pPr>
            <a:r>
              <a:rPr lang="en-US" sz="2000" dirty="0"/>
              <a:t>Software should be written in such a way that it may evolve to meet the changing needs of customers. This is a critical attribute because software change is an inevitable consequence of a changing business environment.</a:t>
            </a:r>
          </a:p>
          <a:p>
            <a:pPr marL="548640" lvl="2" indent="0">
              <a:buNone/>
            </a:pPr>
            <a:endParaRPr lang="en-US" sz="2000" dirty="0">
              <a:latin typeface="+mj-lt"/>
              <a:cs typeface="Times New Roman" pitchFamily="18" charset="0"/>
            </a:endParaRPr>
          </a:p>
          <a:p>
            <a:pPr eaLnBrk="1" hangingPunct="1"/>
            <a:r>
              <a:rPr lang="en-US" sz="2000" dirty="0"/>
              <a:t>Dependability </a:t>
            </a:r>
          </a:p>
          <a:p>
            <a:pPr lvl="2"/>
            <a:r>
              <a:rPr lang="en-US" sz="2000" dirty="0"/>
              <a:t>Software dependability has a range of characteristics, including reliability, security and safety. Dependable software should not cause physical or economic damage in the event of system failure.</a:t>
            </a:r>
            <a:endParaRPr lang="en-US" sz="2000" b="1" dirty="0">
              <a:latin typeface="+mj-lt"/>
              <a:cs typeface="Times New Roman" pitchFamily="18" charset="0"/>
            </a:endParaRPr>
          </a:p>
          <a:p>
            <a:pPr lvl="1">
              <a:buNone/>
            </a:pPr>
            <a:endParaRPr lang="en-US"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dirty="0"/>
          </a:p>
        </p:txBody>
      </p:sp>
      <p:sp>
        <p:nvSpPr>
          <p:cNvPr id="2" name="Date Placeholder 1"/>
          <p:cNvSpPr>
            <a:spLocks noGrp="1"/>
          </p:cNvSpPr>
          <p:nvPr>
            <p:ph type="dt" sz="half" idx="10"/>
          </p:nvPr>
        </p:nvSpPr>
        <p:spPr/>
        <p:txBody>
          <a:bodyPr/>
          <a:lstStyle/>
          <a:p>
            <a:pPr>
              <a:defRPr/>
            </a:pPr>
            <a:fld id="{F779B10A-9A4B-4F9C-AB1E-071B0C233ED5}" type="datetime1">
              <a:rPr lang="en-US" smtClean="0"/>
              <a:t>9/19/2022</a:t>
            </a:fld>
            <a:endParaRPr lang="en-US"/>
          </a:p>
        </p:txBody>
      </p:sp>
      <p:sp>
        <p:nvSpPr>
          <p:cNvPr id="4" name="Slide Number Placeholder 3"/>
          <p:cNvSpPr>
            <a:spLocks noGrp="1"/>
          </p:cNvSpPr>
          <p:nvPr>
            <p:ph type="sldNum" sz="quarter" idx="12"/>
          </p:nvPr>
        </p:nvSpPr>
        <p:spPr/>
        <p:txBody>
          <a:bodyPr/>
          <a:lstStyle/>
          <a:p>
            <a:pPr>
              <a:defRPr/>
            </a:pPr>
            <a:fld id="{4CECA143-544A-4A15-A433-D0FA028FC3E0}"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9605</TotalTime>
  <Words>1952</Words>
  <Application>Microsoft Office PowerPoint</Application>
  <PresentationFormat>On-screen Show (4:3)</PresentationFormat>
  <Paragraphs>296</Paragraphs>
  <Slides>30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Georgia</vt:lpstr>
      <vt:lpstr>Google Sans</vt:lpstr>
      <vt:lpstr>Segoe UI Symbol</vt:lpstr>
      <vt:lpstr>Times New Roman</vt:lpstr>
      <vt:lpstr>Wingdings</vt:lpstr>
      <vt:lpstr>Clarity</vt:lpstr>
      <vt:lpstr>      CSE291- Introduction to Software Engineering (FALL 2022)</vt:lpstr>
      <vt:lpstr>Objectives</vt:lpstr>
      <vt:lpstr>    What is software?</vt:lpstr>
      <vt:lpstr>      Software –IEEE definition</vt:lpstr>
      <vt:lpstr>  Software Components</vt:lpstr>
      <vt:lpstr>  Software Components</vt:lpstr>
      <vt:lpstr>Role of Software </vt:lpstr>
      <vt:lpstr>Role of Software </vt:lpstr>
      <vt:lpstr>Essential Attributes of Good Software</vt:lpstr>
      <vt:lpstr>Attributes of Good Software</vt:lpstr>
      <vt:lpstr>Categories of Computer Software</vt:lpstr>
      <vt:lpstr>Categories of Computer Software</vt:lpstr>
      <vt:lpstr>Categories of Computer Software</vt:lpstr>
      <vt:lpstr>Software Products</vt:lpstr>
      <vt:lpstr>Software Products</vt:lpstr>
      <vt:lpstr>Software Crises</vt:lpstr>
      <vt:lpstr>Software Crises</vt:lpstr>
      <vt:lpstr>What is Engineering?</vt:lpstr>
      <vt:lpstr>Software Engineering</vt:lpstr>
      <vt:lpstr>Software Engineering - IEEE</vt:lpstr>
      <vt:lpstr>PowerPoint Presentation</vt:lpstr>
      <vt:lpstr>Computer Science vs. Software Engineering</vt:lpstr>
      <vt:lpstr>Software Costs</vt:lpstr>
      <vt:lpstr>What are the costs of software engineering?</vt:lpstr>
      <vt:lpstr>Software Engineering Ethics</vt:lpstr>
      <vt:lpstr>Software Engineering Ethics</vt:lpstr>
      <vt:lpstr>ACM/IEEE - CS Code of Ethics</vt:lpstr>
      <vt:lpstr>ACM/IEEE - CS Code of Ethics</vt:lpstr>
      <vt:lpstr> FAQ about Software Engineering </vt:lpstr>
      <vt:lpstr>Chapter Reading</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sidra</dc:creator>
  <cp:lastModifiedBy>Miss</cp:lastModifiedBy>
  <cp:revision>299</cp:revision>
  <dcterms:created xsi:type="dcterms:W3CDTF">2008-08-13T03:46:03Z</dcterms:created>
  <dcterms:modified xsi:type="dcterms:W3CDTF">2022-09-19T07:44:55Z</dcterms:modified>
</cp:coreProperties>
</file>