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3" r:id="rId1"/>
  </p:sldMasterIdLst>
  <p:notesMasterIdLst>
    <p:notesMasterId r:id="rId35"/>
  </p:notesMasterIdLst>
  <p:sldIdLst>
    <p:sldId id="256" r:id="rId2"/>
    <p:sldId id="352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261" r:id="rId15"/>
    <p:sldId id="262" r:id="rId16"/>
    <p:sldId id="341" r:id="rId17"/>
    <p:sldId id="340" r:id="rId18"/>
    <p:sldId id="339" r:id="rId19"/>
    <p:sldId id="338" r:id="rId20"/>
    <p:sldId id="342" r:id="rId21"/>
    <p:sldId id="343" r:id="rId22"/>
    <p:sldId id="354" r:id="rId23"/>
    <p:sldId id="344" r:id="rId24"/>
    <p:sldId id="345" r:id="rId25"/>
    <p:sldId id="346" r:id="rId26"/>
    <p:sldId id="350" r:id="rId27"/>
    <p:sldId id="355" r:id="rId28"/>
    <p:sldId id="271" r:id="rId29"/>
    <p:sldId id="347" r:id="rId30"/>
    <p:sldId id="348" r:id="rId31"/>
    <p:sldId id="349" r:id="rId32"/>
    <p:sldId id="351" r:id="rId33"/>
    <p:sldId id="35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 autoAdjust="0"/>
    <p:restoredTop sz="89680" autoAdjust="0"/>
  </p:normalViewPr>
  <p:slideViewPr>
    <p:cSldViewPr>
      <p:cViewPr varScale="1">
        <p:scale>
          <a:sx n="76" d="100"/>
          <a:sy n="76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A4089-EB80-4C00-96ED-EB51D01B424F}" type="doc">
      <dgm:prSet loTypeId="urn:microsoft.com/office/officeart/2005/8/layout/cycle2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5CB5BCFA-E402-4E40-963D-50B88D8C8CA4}">
      <dgm:prSet phldrT="[Text]" custT="1"/>
      <dgm:spPr/>
      <dgm:t>
        <a:bodyPr/>
        <a:lstStyle/>
        <a:p>
          <a:r>
            <a:rPr lang="en-US" sz="1800" b="1" dirty="0"/>
            <a:t>1 / 4</a:t>
          </a:r>
        </a:p>
        <a:p>
          <a:r>
            <a:rPr lang="en-US" sz="1800" dirty="0"/>
            <a:t>Listen to Customer</a:t>
          </a:r>
        </a:p>
      </dgm:t>
    </dgm:pt>
    <dgm:pt modelId="{3337E42A-ABD9-4A28-B61A-A77B58471EB3}" type="parTrans" cxnId="{B11A7C3D-A541-41CF-A6D4-816F77D9499E}">
      <dgm:prSet/>
      <dgm:spPr/>
      <dgm:t>
        <a:bodyPr/>
        <a:lstStyle/>
        <a:p>
          <a:endParaRPr lang="en-US" sz="1800"/>
        </a:p>
      </dgm:t>
    </dgm:pt>
    <dgm:pt modelId="{F8D54FD3-E944-4843-B5C9-682B5E40E819}" type="sibTrans" cxnId="{B11A7C3D-A541-41CF-A6D4-816F77D9499E}">
      <dgm:prSet custT="1"/>
      <dgm:spPr/>
      <dgm:t>
        <a:bodyPr/>
        <a:lstStyle/>
        <a:p>
          <a:endParaRPr lang="en-US" sz="1800"/>
        </a:p>
      </dgm:t>
    </dgm:pt>
    <dgm:pt modelId="{4760321F-CC14-4F98-805F-4B80B2694993}">
      <dgm:prSet phldrT="[Text]" custT="1"/>
      <dgm:spPr/>
      <dgm:t>
        <a:bodyPr/>
        <a:lstStyle/>
        <a:p>
          <a:r>
            <a:rPr lang="en-US" sz="1800" b="1" dirty="0"/>
            <a:t>2</a:t>
          </a:r>
        </a:p>
        <a:p>
          <a:r>
            <a:rPr lang="en-US" sz="1800" dirty="0"/>
            <a:t>Build / Revise prototypes</a:t>
          </a:r>
        </a:p>
      </dgm:t>
    </dgm:pt>
    <dgm:pt modelId="{C9F7B93F-980C-45A0-9B40-A8B1A8620952}" type="parTrans" cxnId="{423B4813-A121-48F9-8DEC-9AC7414411F7}">
      <dgm:prSet/>
      <dgm:spPr/>
      <dgm:t>
        <a:bodyPr/>
        <a:lstStyle/>
        <a:p>
          <a:endParaRPr lang="en-US" sz="1800"/>
        </a:p>
      </dgm:t>
    </dgm:pt>
    <dgm:pt modelId="{B898701E-7F79-4E1E-94A9-A801B7524686}" type="sibTrans" cxnId="{423B4813-A121-48F9-8DEC-9AC7414411F7}">
      <dgm:prSet custT="1"/>
      <dgm:spPr/>
      <dgm:t>
        <a:bodyPr/>
        <a:lstStyle/>
        <a:p>
          <a:endParaRPr lang="en-US" sz="1800"/>
        </a:p>
      </dgm:t>
    </dgm:pt>
    <dgm:pt modelId="{DCC57EA6-C532-4616-A799-D0DB48A91476}">
      <dgm:prSet phldrT="[Text]" custT="1"/>
      <dgm:spPr/>
      <dgm:t>
        <a:bodyPr/>
        <a:lstStyle/>
        <a:p>
          <a:r>
            <a:rPr lang="en-US" sz="1800" b="1" dirty="0"/>
            <a:t>3</a:t>
          </a:r>
        </a:p>
        <a:p>
          <a:r>
            <a:rPr lang="en-US" sz="1800" dirty="0"/>
            <a:t>Customer Test-Drives prototypes</a:t>
          </a:r>
        </a:p>
      </dgm:t>
    </dgm:pt>
    <dgm:pt modelId="{11BD3362-5361-47DE-B0F3-6A9D43DAEAEF}" type="parTrans" cxnId="{7CD9418B-745F-4B3F-A65F-D767BEC94A62}">
      <dgm:prSet/>
      <dgm:spPr/>
      <dgm:t>
        <a:bodyPr/>
        <a:lstStyle/>
        <a:p>
          <a:endParaRPr lang="en-US" sz="1800"/>
        </a:p>
      </dgm:t>
    </dgm:pt>
    <dgm:pt modelId="{5FF5B679-9B31-430A-AB7C-595231080B5B}" type="sibTrans" cxnId="{7CD9418B-745F-4B3F-A65F-D767BEC94A62}">
      <dgm:prSet custT="1"/>
      <dgm:spPr/>
      <dgm:t>
        <a:bodyPr/>
        <a:lstStyle/>
        <a:p>
          <a:endParaRPr lang="en-US" sz="1800"/>
        </a:p>
      </dgm:t>
    </dgm:pt>
    <dgm:pt modelId="{12561789-D27D-41CA-A03D-758B70A5976C}" type="pres">
      <dgm:prSet presAssocID="{566A4089-EB80-4C00-96ED-EB51D01B424F}" presName="cycle" presStyleCnt="0">
        <dgm:presLayoutVars>
          <dgm:dir/>
          <dgm:resizeHandles val="exact"/>
        </dgm:presLayoutVars>
      </dgm:prSet>
      <dgm:spPr/>
    </dgm:pt>
    <dgm:pt modelId="{FF5EE7E0-5D46-4BC3-B157-9314EF8FB781}" type="pres">
      <dgm:prSet presAssocID="{5CB5BCFA-E402-4E40-963D-50B88D8C8CA4}" presName="node" presStyleLbl="node1" presStyleIdx="0" presStyleCnt="3">
        <dgm:presLayoutVars>
          <dgm:bulletEnabled val="1"/>
        </dgm:presLayoutVars>
      </dgm:prSet>
      <dgm:spPr/>
    </dgm:pt>
    <dgm:pt modelId="{23ECFE79-0D2F-46EE-8635-98A17BBF6AAB}" type="pres">
      <dgm:prSet presAssocID="{F8D54FD3-E944-4843-B5C9-682B5E40E819}" presName="sibTrans" presStyleLbl="sibTrans2D1" presStyleIdx="0" presStyleCnt="3"/>
      <dgm:spPr/>
    </dgm:pt>
    <dgm:pt modelId="{48E9BB70-3465-406D-8845-4B6AE3BA7CFD}" type="pres">
      <dgm:prSet presAssocID="{F8D54FD3-E944-4843-B5C9-682B5E40E819}" presName="connectorText" presStyleLbl="sibTrans2D1" presStyleIdx="0" presStyleCnt="3"/>
      <dgm:spPr/>
    </dgm:pt>
    <dgm:pt modelId="{5375E26C-0C66-4582-8599-ECDF237398B3}" type="pres">
      <dgm:prSet presAssocID="{4760321F-CC14-4F98-805F-4B80B2694993}" presName="node" presStyleLbl="node1" presStyleIdx="1" presStyleCnt="3">
        <dgm:presLayoutVars>
          <dgm:bulletEnabled val="1"/>
        </dgm:presLayoutVars>
      </dgm:prSet>
      <dgm:spPr/>
    </dgm:pt>
    <dgm:pt modelId="{60CDF216-4C2E-437D-9D4E-4B452E1DFD41}" type="pres">
      <dgm:prSet presAssocID="{B898701E-7F79-4E1E-94A9-A801B7524686}" presName="sibTrans" presStyleLbl="sibTrans2D1" presStyleIdx="1" presStyleCnt="3"/>
      <dgm:spPr/>
    </dgm:pt>
    <dgm:pt modelId="{F2ACAA5E-E96C-4C54-8272-0ADAD12FB5A6}" type="pres">
      <dgm:prSet presAssocID="{B898701E-7F79-4E1E-94A9-A801B7524686}" presName="connectorText" presStyleLbl="sibTrans2D1" presStyleIdx="1" presStyleCnt="3"/>
      <dgm:spPr/>
    </dgm:pt>
    <dgm:pt modelId="{6215B8DE-CCA5-4B58-BC75-2CDB805870F0}" type="pres">
      <dgm:prSet presAssocID="{DCC57EA6-C532-4616-A799-D0DB48A91476}" presName="node" presStyleLbl="node1" presStyleIdx="2" presStyleCnt="3">
        <dgm:presLayoutVars>
          <dgm:bulletEnabled val="1"/>
        </dgm:presLayoutVars>
      </dgm:prSet>
      <dgm:spPr/>
    </dgm:pt>
    <dgm:pt modelId="{ACD3529C-CD4F-41AD-BBC8-CF9727AA57C4}" type="pres">
      <dgm:prSet presAssocID="{5FF5B679-9B31-430A-AB7C-595231080B5B}" presName="sibTrans" presStyleLbl="sibTrans2D1" presStyleIdx="2" presStyleCnt="3"/>
      <dgm:spPr/>
    </dgm:pt>
    <dgm:pt modelId="{63A4A43E-BDE3-4BC0-9367-74ED48FA699B}" type="pres">
      <dgm:prSet presAssocID="{5FF5B679-9B31-430A-AB7C-595231080B5B}" presName="connectorText" presStyleLbl="sibTrans2D1" presStyleIdx="2" presStyleCnt="3"/>
      <dgm:spPr/>
    </dgm:pt>
  </dgm:ptLst>
  <dgm:cxnLst>
    <dgm:cxn modelId="{423B4813-A121-48F9-8DEC-9AC7414411F7}" srcId="{566A4089-EB80-4C00-96ED-EB51D01B424F}" destId="{4760321F-CC14-4F98-805F-4B80B2694993}" srcOrd="1" destOrd="0" parTransId="{C9F7B93F-980C-45A0-9B40-A8B1A8620952}" sibTransId="{B898701E-7F79-4E1E-94A9-A801B7524686}"/>
    <dgm:cxn modelId="{AD6DD934-9AF2-4046-9BB3-055A6C22A1A5}" type="presOf" srcId="{5FF5B679-9B31-430A-AB7C-595231080B5B}" destId="{63A4A43E-BDE3-4BC0-9367-74ED48FA699B}" srcOrd="1" destOrd="0" presId="urn:microsoft.com/office/officeart/2005/8/layout/cycle2"/>
    <dgm:cxn modelId="{B11A7C3D-A541-41CF-A6D4-816F77D9499E}" srcId="{566A4089-EB80-4C00-96ED-EB51D01B424F}" destId="{5CB5BCFA-E402-4E40-963D-50B88D8C8CA4}" srcOrd="0" destOrd="0" parTransId="{3337E42A-ABD9-4A28-B61A-A77B58471EB3}" sibTransId="{F8D54FD3-E944-4843-B5C9-682B5E40E819}"/>
    <dgm:cxn modelId="{8CAE1A6D-22DB-4A2B-961C-8089E2C345F7}" type="presOf" srcId="{5FF5B679-9B31-430A-AB7C-595231080B5B}" destId="{ACD3529C-CD4F-41AD-BBC8-CF9727AA57C4}" srcOrd="0" destOrd="0" presId="urn:microsoft.com/office/officeart/2005/8/layout/cycle2"/>
    <dgm:cxn modelId="{CD5A3D55-B9C9-47F7-AA76-235785D8EED3}" type="presOf" srcId="{F8D54FD3-E944-4843-B5C9-682B5E40E819}" destId="{23ECFE79-0D2F-46EE-8635-98A17BBF6AAB}" srcOrd="0" destOrd="0" presId="urn:microsoft.com/office/officeart/2005/8/layout/cycle2"/>
    <dgm:cxn modelId="{90116281-B8E0-4627-A2CA-F332C6AD19B6}" type="presOf" srcId="{B898701E-7F79-4E1E-94A9-A801B7524686}" destId="{F2ACAA5E-E96C-4C54-8272-0ADAD12FB5A6}" srcOrd="1" destOrd="0" presId="urn:microsoft.com/office/officeart/2005/8/layout/cycle2"/>
    <dgm:cxn modelId="{7CD9418B-745F-4B3F-A65F-D767BEC94A62}" srcId="{566A4089-EB80-4C00-96ED-EB51D01B424F}" destId="{DCC57EA6-C532-4616-A799-D0DB48A91476}" srcOrd="2" destOrd="0" parTransId="{11BD3362-5361-47DE-B0F3-6A9D43DAEAEF}" sibTransId="{5FF5B679-9B31-430A-AB7C-595231080B5B}"/>
    <dgm:cxn modelId="{D2E82CB2-7083-43FD-B555-B92C1D554472}" type="presOf" srcId="{DCC57EA6-C532-4616-A799-D0DB48A91476}" destId="{6215B8DE-CCA5-4B58-BC75-2CDB805870F0}" srcOrd="0" destOrd="0" presId="urn:microsoft.com/office/officeart/2005/8/layout/cycle2"/>
    <dgm:cxn modelId="{290BB6C9-B952-4D30-8D70-5C6A116A8A0A}" type="presOf" srcId="{5CB5BCFA-E402-4E40-963D-50B88D8C8CA4}" destId="{FF5EE7E0-5D46-4BC3-B157-9314EF8FB781}" srcOrd="0" destOrd="0" presId="urn:microsoft.com/office/officeart/2005/8/layout/cycle2"/>
    <dgm:cxn modelId="{413EF1CD-BE53-4939-922A-D6EAB1DD3249}" type="presOf" srcId="{F8D54FD3-E944-4843-B5C9-682B5E40E819}" destId="{48E9BB70-3465-406D-8845-4B6AE3BA7CFD}" srcOrd="1" destOrd="0" presId="urn:microsoft.com/office/officeart/2005/8/layout/cycle2"/>
    <dgm:cxn modelId="{990AAAD9-F8A3-4EA1-AED8-12C2867B72C7}" type="presOf" srcId="{4760321F-CC14-4F98-805F-4B80B2694993}" destId="{5375E26C-0C66-4582-8599-ECDF237398B3}" srcOrd="0" destOrd="0" presId="urn:microsoft.com/office/officeart/2005/8/layout/cycle2"/>
    <dgm:cxn modelId="{EC1DBDEA-156A-4F61-B9BA-F2BE1FC68A39}" type="presOf" srcId="{566A4089-EB80-4C00-96ED-EB51D01B424F}" destId="{12561789-D27D-41CA-A03D-758B70A5976C}" srcOrd="0" destOrd="0" presId="urn:microsoft.com/office/officeart/2005/8/layout/cycle2"/>
    <dgm:cxn modelId="{969A6FEB-A352-4CAE-AC9E-90D770EB8517}" type="presOf" srcId="{B898701E-7F79-4E1E-94A9-A801B7524686}" destId="{60CDF216-4C2E-437D-9D4E-4B452E1DFD41}" srcOrd="0" destOrd="0" presId="urn:microsoft.com/office/officeart/2005/8/layout/cycle2"/>
    <dgm:cxn modelId="{5AB5F4D4-8AB9-459D-8346-BFFF9A0ADC22}" type="presParOf" srcId="{12561789-D27D-41CA-A03D-758B70A5976C}" destId="{FF5EE7E0-5D46-4BC3-B157-9314EF8FB781}" srcOrd="0" destOrd="0" presId="urn:microsoft.com/office/officeart/2005/8/layout/cycle2"/>
    <dgm:cxn modelId="{91237444-B575-411B-BE93-098840AE613E}" type="presParOf" srcId="{12561789-D27D-41CA-A03D-758B70A5976C}" destId="{23ECFE79-0D2F-46EE-8635-98A17BBF6AAB}" srcOrd="1" destOrd="0" presId="urn:microsoft.com/office/officeart/2005/8/layout/cycle2"/>
    <dgm:cxn modelId="{22F7B3A1-5DC8-4ABA-9960-05D7769C5928}" type="presParOf" srcId="{23ECFE79-0D2F-46EE-8635-98A17BBF6AAB}" destId="{48E9BB70-3465-406D-8845-4B6AE3BA7CFD}" srcOrd="0" destOrd="0" presId="urn:microsoft.com/office/officeart/2005/8/layout/cycle2"/>
    <dgm:cxn modelId="{BC0ABEC4-1AFA-48B0-AF33-82668EF302A5}" type="presParOf" srcId="{12561789-D27D-41CA-A03D-758B70A5976C}" destId="{5375E26C-0C66-4582-8599-ECDF237398B3}" srcOrd="2" destOrd="0" presId="urn:microsoft.com/office/officeart/2005/8/layout/cycle2"/>
    <dgm:cxn modelId="{15FA6305-00BB-44D3-91C8-B763250E3DC1}" type="presParOf" srcId="{12561789-D27D-41CA-A03D-758B70A5976C}" destId="{60CDF216-4C2E-437D-9D4E-4B452E1DFD41}" srcOrd="3" destOrd="0" presId="urn:microsoft.com/office/officeart/2005/8/layout/cycle2"/>
    <dgm:cxn modelId="{D3638642-3148-4CB3-AB20-9700B74FADDF}" type="presParOf" srcId="{60CDF216-4C2E-437D-9D4E-4B452E1DFD41}" destId="{F2ACAA5E-E96C-4C54-8272-0ADAD12FB5A6}" srcOrd="0" destOrd="0" presId="urn:microsoft.com/office/officeart/2005/8/layout/cycle2"/>
    <dgm:cxn modelId="{3560FBED-7D11-48A1-B5C0-2E0B61681564}" type="presParOf" srcId="{12561789-D27D-41CA-A03D-758B70A5976C}" destId="{6215B8DE-CCA5-4B58-BC75-2CDB805870F0}" srcOrd="4" destOrd="0" presId="urn:microsoft.com/office/officeart/2005/8/layout/cycle2"/>
    <dgm:cxn modelId="{23913FAF-E5CE-43EA-AD78-278D89AA8874}" type="presParOf" srcId="{12561789-D27D-41CA-A03D-758B70A5976C}" destId="{ACD3529C-CD4F-41AD-BBC8-CF9727AA57C4}" srcOrd="5" destOrd="0" presId="urn:microsoft.com/office/officeart/2005/8/layout/cycle2"/>
    <dgm:cxn modelId="{687821C2-0C05-4C11-B830-CA79E8D140B5}" type="presParOf" srcId="{ACD3529C-CD4F-41AD-BBC8-CF9727AA57C4}" destId="{63A4A43E-BDE3-4BC0-9367-74ED48FA69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EE7E0-5D46-4BC3-B157-9314EF8FB781}">
      <dsp:nvSpPr>
        <dsp:cNvPr id="0" name=""/>
        <dsp:cNvSpPr/>
      </dsp:nvSpPr>
      <dsp:spPr>
        <a:xfrm>
          <a:off x="2521669" y="1085"/>
          <a:ext cx="2119461" cy="21194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 / 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Listen to Customer</a:t>
          </a:r>
        </a:p>
      </dsp:txBody>
      <dsp:txXfrm>
        <a:off x="2832057" y="311473"/>
        <a:ext cx="1498685" cy="1498685"/>
      </dsp:txXfrm>
    </dsp:sp>
    <dsp:sp modelId="{23ECFE79-0D2F-46EE-8635-98A17BBF6AAB}">
      <dsp:nvSpPr>
        <dsp:cNvPr id="0" name=""/>
        <dsp:cNvSpPr/>
      </dsp:nvSpPr>
      <dsp:spPr>
        <a:xfrm rot="3600000">
          <a:off x="4087371" y="2066945"/>
          <a:ext cx="562824" cy="715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129583" y="2136896"/>
        <a:ext cx="393977" cy="429190"/>
      </dsp:txXfrm>
    </dsp:sp>
    <dsp:sp modelId="{5375E26C-0C66-4582-8599-ECDF237398B3}">
      <dsp:nvSpPr>
        <dsp:cNvPr id="0" name=""/>
        <dsp:cNvSpPr/>
      </dsp:nvSpPr>
      <dsp:spPr>
        <a:xfrm>
          <a:off x="4112366" y="2756253"/>
          <a:ext cx="2119461" cy="21194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/ Revise prototypes</a:t>
          </a:r>
        </a:p>
      </dsp:txBody>
      <dsp:txXfrm>
        <a:off x="4422754" y="3066641"/>
        <a:ext cx="1498685" cy="1498685"/>
      </dsp:txXfrm>
    </dsp:sp>
    <dsp:sp modelId="{60CDF216-4C2E-437D-9D4E-4B452E1DFD41}">
      <dsp:nvSpPr>
        <dsp:cNvPr id="0" name=""/>
        <dsp:cNvSpPr/>
      </dsp:nvSpPr>
      <dsp:spPr>
        <a:xfrm rot="10800000">
          <a:off x="3315916" y="3458324"/>
          <a:ext cx="562824" cy="715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484763" y="3601388"/>
        <a:ext cx="393977" cy="429190"/>
      </dsp:txXfrm>
    </dsp:sp>
    <dsp:sp modelId="{6215B8DE-CCA5-4B58-BC75-2CDB805870F0}">
      <dsp:nvSpPr>
        <dsp:cNvPr id="0" name=""/>
        <dsp:cNvSpPr/>
      </dsp:nvSpPr>
      <dsp:spPr>
        <a:xfrm>
          <a:off x="930972" y="2756253"/>
          <a:ext cx="2119461" cy="21194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Test-Drives prototypes</a:t>
          </a:r>
        </a:p>
      </dsp:txBody>
      <dsp:txXfrm>
        <a:off x="1241360" y="3066641"/>
        <a:ext cx="1498685" cy="1498685"/>
      </dsp:txXfrm>
    </dsp:sp>
    <dsp:sp modelId="{ACD3529C-CD4F-41AD-BBC8-CF9727AA57C4}">
      <dsp:nvSpPr>
        <dsp:cNvPr id="0" name=""/>
        <dsp:cNvSpPr/>
      </dsp:nvSpPr>
      <dsp:spPr>
        <a:xfrm rot="18000000">
          <a:off x="2496675" y="2094535"/>
          <a:ext cx="562824" cy="715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38887" y="2310712"/>
        <a:ext cx="393977" cy="42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A62E0A-EBD3-48BD-911D-BA55EA318C0D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B4D39A-D25D-480D-AB96-A08967E4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2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4D39A-D25D-480D-AB96-A08967E4082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94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68A76-3D49-471A-80C0-C3CDDE9F650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5AE0D-353C-4AC8-9449-69705DA3A7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4AD26-44A5-446A-B584-D86E37FD5A2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DBE2E-AB2C-450C-9F80-22E0A2787D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05EDC-558B-489C-9D1A-636FD735BA2D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0B48F-275F-4B11-9A36-0F3DBAD058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76346-B16D-4ED2-B924-9B8A45D34DA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5BFA8-D214-466D-AEF3-FA63C3AFD941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259D8-7B11-4556-B89D-CF5053D97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DFCEE-EC52-4957-8FAA-0533D75E92FB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E9686-7BB6-4720-BDEC-9ACAC5892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F8A69-3C64-4417-B965-2A6FE15802EA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8114E-08A7-4929-BB19-B9B9E884E5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513FE-99AE-4987-8259-B6F3D720CC34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DFD43-7B17-4839-B016-410BF59C22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ECBE3D-C988-4C4D-BC7E-E6ED8A860B16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86910-7AD0-4284-9154-4A6C3219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FF66CC-6854-4387-ACE9-DD00BC494038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E411-4FA8-448A-B4B3-8202B5DDED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46C76-34A8-438F-A2A3-223366629BBE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A4FC4-C37C-4675-8ABA-1AE94FFC3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41DA9B-470B-40C9-AD1C-9686C004F17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C40421-925F-4082-BA86-2260C7B64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81400"/>
            <a:ext cx="5105400" cy="1905000"/>
          </a:xfrm>
        </p:spPr>
        <p:txBody>
          <a:bodyPr>
            <a:normAutofit/>
          </a:bodyPr>
          <a:lstStyle/>
          <a:p>
            <a:pPr marL="63500" algn="ctr" eaLnBrk="1" hangingPunct="1"/>
            <a:endParaRPr lang="en-US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63500" algn="ctr" eaLnBrk="1" hangingPunct="1"/>
            <a:r>
              <a:rPr lang="en-US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Lecture 4</a:t>
            </a:r>
          </a:p>
          <a:p>
            <a:pPr marL="63500" algn="ctr" eaLnBrk="1" hangingPunct="1"/>
            <a:r>
              <a:rPr lang="en-US" sz="28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Software Process and Process Models</a:t>
            </a:r>
          </a:p>
          <a:p>
            <a:pPr marL="63500"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12BF7E-6E40-4D59-B645-A70CF481B4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524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cap="none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3600" cap="none" dirty="0">
                <a:solidFill>
                  <a:srgbClr val="C00000"/>
                </a:solidFill>
                <a:cs typeface="Times New Roman" pitchFamily="18" charset="0"/>
              </a:rPr>
              <a:t>CSE291- Introduction to Software Engineering</a:t>
            </a:r>
            <a:br>
              <a:rPr lang="en-US" sz="3600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>(FALL 2022)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5BD4B-D7E1-451F-ADC8-357275CE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8343"/>
            <a:ext cx="12096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Prototyping</a:t>
            </a:r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343400" y="1828800"/>
            <a:ext cx="2057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Requirements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143000" y="1905000"/>
            <a:ext cx="2057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Engineer</a:t>
            </a:r>
          </a:p>
          <a:p>
            <a:pPr algn="ctr"/>
            <a:r>
              <a:rPr lang="en-US" dirty="0">
                <a:latin typeface="Tahoma" pitchFamily="34" charset="0"/>
              </a:rPr>
              <a:t>Product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867400" y="2743200"/>
            <a:ext cx="2057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Quick</a:t>
            </a:r>
          </a:p>
          <a:p>
            <a:pPr algn="ctr"/>
            <a:r>
              <a:rPr lang="en-US">
                <a:latin typeface="Tahoma" pitchFamily="34" charset="0"/>
              </a:rPr>
              <a:t>Design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91200" y="4038600"/>
            <a:ext cx="2133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Build</a:t>
            </a:r>
          </a:p>
          <a:p>
            <a:pPr algn="ctr"/>
            <a:r>
              <a:rPr lang="en-US">
                <a:latin typeface="Tahoma" pitchFamily="34" charset="0"/>
              </a:rPr>
              <a:t>Prototype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657600" y="5257800"/>
            <a:ext cx="2057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Evaluate</a:t>
            </a:r>
          </a:p>
          <a:p>
            <a:pPr algn="ctr"/>
            <a:r>
              <a:rPr lang="en-US">
                <a:latin typeface="Tahoma" pitchFamily="34" charset="0"/>
              </a:rPr>
              <a:t>Prototype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219200" y="4495800"/>
            <a:ext cx="2057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Refine</a:t>
            </a:r>
          </a:p>
          <a:p>
            <a:pPr algn="ctr"/>
            <a:r>
              <a:rPr lang="en-US">
                <a:latin typeface="Tahoma" pitchFamily="34" charset="0"/>
              </a:rPr>
              <a:t>Prototype</a:t>
            </a:r>
          </a:p>
        </p:txBody>
      </p:sp>
      <p:cxnSp>
        <p:nvCxnSpPr>
          <p:cNvPr id="13" name="AutoShape 8"/>
          <p:cNvCxnSpPr>
            <a:cxnSpLocks noChangeShapeType="1"/>
            <a:stCxn id="7" idx="3"/>
            <a:endCxn id="9" idx="0"/>
          </p:cNvCxnSpPr>
          <p:nvPr/>
        </p:nvCxnSpPr>
        <p:spPr bwMode="auto">
          <a:xfrm>
            <a:off x="6400800" y="2171700"/>
            <a:ext cx="4953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14" name="AutoShape 9"/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6858000" y="3505200"/>
            <a:ext cx="38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15" name="AutoShape 10"/>
          <p:cNvCxnSpPr>
            <a:cxnSpLocks noChangeShapeType="1"/>
            <a:stCxn id="10" idx="2"/>
            <a:endCxn id="11" idx="3"/>
          </p:cNvCxnSpPr>
          <p:nvPr/>
        </p:nvCxnSpPr>
        <p:spPr bwMode="auto">
          <a:xfrm rot="5400000">
            <a:off x="5867400" y="4648200"/>
            <a:ext cx="838200" cy="114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16" name="AutoShape 11"/>
          <p:cNvCxnSpPr>
            <a:cxnSpLocks noChangeShapeType="1"/>
            <a:stCxn id="11" idx="1"/>
            <a:endCxn id="12" idx="2"/>
          </p:cNvCxnSpPr>
          <p:nvPr/>
        </p:nvCxnSpPr>
        <p:spPr bwMode="auto">
          <a:xfrm rot="10800000">
            <a:off x="2247900" y="5257800"/>
            <a:ext cx="14097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1143000" y="3276600"/>
            <a:ext cx="2133600" cy="762000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Tahoma" pitchFamily="34" charset="0"/>
              </a:rPr>
              <a:t>Changes</a:t>
            </a:r>
            <a:r>
              <a:rPr lang="en-US" sz="2800" dirty="0">
                <a:latin typeface="Tahoma" pitchFamily="34" charset="0"/>
              </a:rPr>
              <a:t>?</a:t>
            </a:r>
          </a:p>
        </p:txBody>
      </p:sp>
      <p:cxnSp>
        <p:nvCxnSpPr>
          <p:cNvPr id="18" name="AutoShape 13"/>
          <p:cNvCxnSpPr>
            <a:cxnSpLocks noChangeShapeType="1"/>
            <a:stCxn id="12" idx="0"/>
            <a:endCxn id="17" idx="2"/>
          </p:cNvCxnSpPr>
          <p:nvPr/>
        </p:nvCxnSpPr>
        <p:spPr bwMode="auto">
          <a:xfrm flipH="1" flipV="1">
            <a:off x="2209800" y="4038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19" name="AutoShape 14"/>
          <p:cNvCxnSpPr>
            <a:cxnSpLocks noChangeShapeType="1"/>
            <a:stCxn id="17" idx="0"/>
            <a:endCxn id="8" idx="2"/>
          </p:cNvCxnSpPr>
          <p:nvPr/>
        </p:nvCxnSpPr>
        <p:spPr bwMode="auto">
          <a:xfrm flipH="1" flipV="1">
            <a:off x="2171700" y="2667000"/>
            <a:ext cx="38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20" name="AutoShape 15"/>
          <p:cNvCxnSpPr>
            <a:cxnSpLocks noChangeShapeType="1"/>
            <a:stCxn id="17" idx="3"/>
            <a:endCxn id="9" idx="1"/>
          </p:cNvCxnSpPr>
          <p:nvPr/>
        </p:nvCxnSpPr>
        <p:spPr bwMode="auto">
          <a:xfrm flipV="1">
            <a:off x="3276600" y="3124200"/>
            <a:ext cx="2590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810000" y="30480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Yes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286000" y="274320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No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019800" y="5715000"/>
            <a:ext cx="216376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(Pressman, 1996)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DAFA8-DF67-4B78-B831-5B3CDB70A7A0}" type="datetime1">
              <a:rPr lang="en-US" smtClean="0"/>
              <a:t>9/29/2022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Advantages:</a:t>
            </a:r>
          </a:p>
          <a:p>
            <a:pPr algn="just"/>
            <a:r>
              <a:rPr lang="en-US" dirty="0"/>
              <a:t>Users are actively involved in the development</a:t>
            </a:r>
          </a:p>
          <a:p>
            <a:pPr algn="just"/>
            <a:r>
              <a:rPr lang="en-US" dirty="0"/>
              <a:t>Users get a better understanding of the system being developed.</a:t>
            </a:r>
          </a:p>
          <a:p>
            <a:pPr algn="just"/>
            <a:r>
              <a:rPr lang="en-US" dirty="0"/>
              <a:t>Errors can be detected much earlier.</a:t>
            </a:r>
          </a:p>
          <a:p>
            <a:pPr algn="just"/>
            <a:r>
              <a:rPr lang="en-US" dirty="0"/>
              <a:t>Quicker user feedback is available leading to better solutions.</a:t>
            </a:r>
          </a:p>
          <a:p>
            <a:pPr algn="just">
              <a:buNone/>
            </a:pPr>
            <a:r>
              <a:rPr lang="en-US" b="1" dirty="0"/>
              <a:t>Disadvantages:</a:t>
            </a:r>
          </a:p>
          <a:p>
            <a:pPr algn="just"/>
            <a:r>
              <a:rPr lang="en-US" dirty="0"/>
              <a:t>Practically, this methodology may increase the complexity of the system as scope of the system may expand beyond original plans.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56381-9D85-44F9-AC9B-E8ED64CA6A04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Applicability: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Prototype model should be used when the desired system needs to have a lot of interaction with the end users.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Typically, online systems, web interfaces have a very high amount of interaction with end users, are best suited for Prototype model.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40551A-8507-4D36-A3C2-4D6831044CE1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0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  <a:buSzPct val="90000"/>
            </a:pPr>
            <a:r>
              <a:rPr lang="en-GB" dirty="0"/>
              <a:t>Based on systematic reuse where systems are integrated from existing components.</a:t>
            </a:r>
          </a:p>
          <a:p>
            <a:pPr algn="just">
              <a:lnSpc>
                <a:spcPct val="90000"/>
              </a:lnSpc>
              <a:buSzPct val="90000"/>
            </a:pPr>
            <a:r>
              <a:rPr lang="en-GB" dirty="0"/>
              <a:t>People working on the project </a:t>
            </a:r>
            <a:r>
              <a:rPr lang="en-GB" dirty="0">
                <a:sym typeface="Wingdings" pitchFamily="2" charset="2"/>
              </a:rPr>
              <a:t> Know of design or code (similar to that required) Modify them as needed  incorporate them into their system</a:t>
            </a:r>
          </a:p>
          <a:p>
            <a:pPr algn="just">
              <a:lnSpc>
                <a:spcPct val="90000"/>
              </a:lnSpc>
              <a:buSzPct val="90000"/>
            </a:pPr>
            <a:r>
              <a:rPr lang="en-GB" dirty="0"/>
              <a:t>Process stages</a:t>
            </a:r>
          </a:p>
          <a:p>
            <a:pPr marL="760730" indent="-455613" algn="just">
              <a:lnSpc>
                <a:spcPct val="90000"/>
              </a:lnSpc>
            </a:pPr>
            <a:r>
              <a:rPr lang="en-GB" dirty="0"/>
              <a:t>Component analysis</a:t>
            </a:r>
          </a:p>
          <a:p>
            <a:pPr marL="760730" indent="-455613" algn="just">
              <a:lnSpc>
                <a:spcPct val="90000"/>
              </a:lnSpc>
            </a:pPr>
            <a:r>
              <a:rPr lang="en-GB" dirty="0"/>
              <a:t>Requirements modification</a:t>
            </a:r>
          </a:p>
          <a:p>
            <a:pPr marL="760730" indent="-455613" algn="just">
              <a:lnSpc>
                <a:spcPct val="90000"/>
              </a:lnSpc>
            </a:pPr>
            <a:r>
              <a:rPr lang="en-GB" dirty="0"/>
              <a:t>System design with reuse</a:t>
            </a:r>
          </a:p>
          <a:p>
            <a:pPr marL="760730" indent="-455613" algn="just">
              <a:lnSpc>
                <a:spcPct val="90000"/>
              </a:lnSpc>
            </a:pPr>
            <a:r>
              <a:rPr lang="en-GB" dirty="0"/>
              <a:t>Development and integration</a:t>
            </a:r>
          </a:p>
          <a:p>
            <a:pPr marL="465138" indent="-465138" algn="just">
              <a:lnSpc>
                <a:spcPct val="90000"/>
              </a:lnSpc>
            </a:pPr>
            <a:endParaRPr lang="en-GB" dirty="0"/>
          </a:p>
          <a:p>
            <a:pPr marL="465138" indent="-465138" algn="just">
              <a:lnSpc>
                <a:spcPct val="90000"/>
              </a:lnSpc>
            </a:pPr>
            <a:r>
              <a:rPr lang="en-GB" dirty="0"/>
              <a:t>This approach is becoming increasingly used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61E52D-60C1-4CAF-B450-5FB6A2A7AD62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CBD/CBSE is the Solution…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45734"/>
            <a:ext cx="7543801" cy="1045104"/>
          </a:xfrm>
        </p:spPr>
        <p:txBody>
          <a:bodyPr>
            <a:normAutofit/>
          </a:bodyPr>
          <a:lstStyle/>
          <a:p>
            <a:r>
              <a:rPr lang="en-US" sz="2400" dirty="0"/>
              <a:t>Systems should be assembled from existing components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1545-FED9-4E1E-B5B5-81027997E95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831" y="2890838"/>
            <a:ext cx="7787969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C10D-9A20-45C9-81B8-D02A56C20C48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222C-D571-4D9E-B322-BE90327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CSE291 - Introduction to Software Engineering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Components!!!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Following other engineering disciplines (civil and electrical), software engineering is looking to develop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catalogue of software building blocks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1545-FED9-4E1E-B5B5-81027997E95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667000"/>
            <a:ext cx="2647950" cy="359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31DC-A178-4CCF-9774-B30EEDF70247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1446-701E-4DA3-8121-21CC36B7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CSE291 - Introduction to Software Engineering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8686800" cy="19050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FDE87B-C785-4BDF-A6A4-4FBC3FC69AD3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5138" indent="-465138" algn="just">
              <a:lnSpc>
                <a:spcPct val="90000"/>
              </a:lnSpc>
              <a:buNone/>
            </a:pPr>
            <a:r>
              <a:rPr lang="en-GB" b="1" dirty="0"/>
              <a:t>Component analysis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Given the requirement  specification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Search is made for  components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Usually there is no exact match.</a:t>
            </a:r>
          </a:p>
          <a:p>
            <a:pPr marL="465138" indent="-465138" algn="just">
              <a:lnSpc>
                <a:spcPct val="90000"/>
              </a:lnSpc>
              <a:buNone/>
            </a:pPr>
            <a:r>
              <a:rPr lang="en-GB" b="1" dirty="0"/>
              <a:t> Requirement Modification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Requirements are analysed—using information of discovered components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If modifications are impossible— component analysis activity may be re-entered to search for alternate solution</a:t>
            </a:r>
          </a:p>
          <a:p>
            <a:pPr marL="465138" indent="-465138" algn="just">
              <a:lnSpc>
                <a:spcPct val="90000"/>
              </a:lnSpc>
              <a:buNone/>
            </a:pPr>
            <a:r>
              <a:rPr lang="en-GB" b="1" dirty="0"/>
              <a:t>System Design with Reuse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/>
              <a:t>Frame work of system is designed or an existing frame work is reused</a:t>
            </a:r>
            <a:r>
              <a:rPr lang="en-GB" sz="2100" dirty="0"/>
              <a:t>.</a:t>
            </a:r>
          </a:p>
          <a:p>
            <a:pPr marL="465138" indent="-465138" algn="just">
              <a:lnSpc>
                <a:spcPct val="90000"/>
              </a:lnSpc>
              <a:buNone/>
            </a:pPr>
            <a:r>
              <a:rPr lang="en-GB" b="1" dirty="0"/>
              <a:t>Development and integration Software</a:t>
            </a:r>
          </a:p>
          <a:p>
            <a:pPr lvl="1" algn="just"/>
            <a:r>
              <a:rPr lang="en-GB" sz="2400" dirty="0"/>
              <a:t>Existing software /modified and newly developed components are integrated.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470B7-D108-44CA-ACF7-A36398F4EE06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lnSpc>
                <a:spcPct val="90000"/>
              </a:lnSpc>
              <a:buNone/>
            </a:pPr>
            <a:r>
              <a:rPr lang="en-GB" b="1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Reduce the amount of software to be developed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Reducing cost and risk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Faster delivery of software</a:t>
            </a:r>
          </a:p>
          <a:p>
            <a:pPr marL="465138" indent="-465138">
              <a:lnSpc>
                <a:spcPct val="90000"/>
              </a:lnSpc>
              <a:buNone/>
            </a:pPr>
            <a:endParaRPr lang="en-GB" b="1" dirty="0"/>
          </a:p>
          <a:p>
            <a:pPr marL="465138" indent="-465138">
              <a:lnSpc>
                <a:spcPct val="90000"/>
              </a:lnSpc>
              <a:buNone/>
            </a:pPr>
            <a:r>
              <a:rPr lang="en-GB" b="1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Requirement changes—may lead to a system that does not meet the real needs of users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Control over the system evolution is lost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0954C3-A4A3-4605-9D9B-333849D9B3D1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endParaRPr lang="en-GB" sz="2800" dirty="0"/>
          </a:p>
          <a:p>
            <a:pPr>
              <a:buNone/>
            </a:pPr>
            <a:r>
              <a:rPr lang="en-GB" sz="2800" dirty="0"/>
              <a:t>Two (related) process models</a:t>
            </a:r>
          </a:p>
          <a:p>
            <a:pPr>
              <a:buNone/>
            </a:pPr>
            <a:endParaRPr lang="en-GB" sz="2800" dirty="0"/>
          </a:p>
          <a:p>
            <a:pPr lvl="1"/>
            <a:r>
              <a:rPr lang="en-GB" sz="2800" dirty="0"/>
              <a:t>Incremental delivery</a:t>
            </a:r>
          </a:p>
          <a:p>
            <a:pPr lvl="1"/>
            <a:r>
              <a:rPr lang="en-GB" sz="2800" dirty="0"/>
              <a:t>Spiral development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C809AD-DB37-4F42-9A9E-985DEA030280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9A7-2074-41C8-BB28-4C6B7D8F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5FE5-9EF4-4864-A43D-F77AF749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Models</a:t>
            </a:r>
          </a:p>
          <a:p>
            <a:pPr lvl="1"/>
            <a:r>
              <a:rPr lang="en-US" dirty="0"/>
              <a:t>Exploratory</a:t>
            </a:r>
          </a:p>
          <a:p>
            <a:pPr lvl="1"/>
            <a:r>
              <a:rPr lang="en-US" dirty="0"/>
              <a:t>Prototyping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dirty="0"/>
              <a:t>Component Based Software Engineering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Iterative Models</a:t>
            </a:r>
          </a:p>
          <a:p>
            <a:pPr lvl="1"/>
            <a:r>
              <a:rPr lang="en-US" dirty="0"/>
              <a:t>Incremental Model</a:t>
            </a:r>
          </a:p>
          <a:p>
            <a:pPr lvl="1"/>
            <a:r>
              <a:rPr lang="en-US" dirty="0"/>
              <a:t>Spiral Model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2B22-29F1-47EB-9C73-D45F8043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6BC9B-AC25-4FE1-98B9-86D5811F92E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C856-7928-4452-AF03-4F17622C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1443-5CDA-4AEB-BF77-24A98E78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ct val="50000"/>
              </a:spcAft>
              <a:buNone/>
            </a:pPr>
            <a:endParaRPr lang="en-GB" i="1" dirty="0"/>
          </a:p>
          <a:p>
            <a:pPr algn="just">
              <a:spcAft>
                <a:spcPct val="50000"/>
              </a:spcAft>
              <a:buNone/>
            </a:pPr>
            <a:r>
              <a:rPr lang="en-GB" i="1" dirty="0"/>
              <a:t>“The software specification, design and implementation are broken down into a series of increments that are each developed in turn”</a:t>
            </a:r>
          </a:p>
          <a:p>
            <a:pPr algn="just">
              <a:spcAft>
                <a:spcPct val="50000"/>
              </a:spcAft>
            </a:pPr>
            <a:r>
              <a:rPr lang="en-GB" dirty="0"/>
              <a:t>System development is decomposed into increments and each delivers a proportion of the system.</a:t>
            </a:r>
          </a:p>
          <a:p>
            <a:pPr algn="just">
              <a:spcAft>
                <a:spcPct val="50000"/>
              </a:spcAft>
            </a:pPr>
            <a:r>
              <a:rPr lang="en-GB" dirty="0"/>
              <a:t>Increments are developed based on their requirement priorities. 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142DA-924A-45D5-9015-37C59B63B909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C5745-9766-4EA9-880E-1CCCED505208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2712389"/>
            <a:ext cx="8172017" cy="27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5D9504-9241-09FC-8D95-0697B77E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91399" cy="44195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8784-875C-2FEC-ADAF-C3E3FA45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76346-B16D-4ED2-B924-9B8A45D34DA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DF64-03B8-0143-00D4-5A83769E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D1B9-EC89-3424-7A4F-6103522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Delivery(Steps)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Customer identify—services provided by the system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Then identify which of the services  are most important and which are least important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No of delivery increments are then identified with sub-set of the system functionality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Highest priority services delivered first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Requirements for the first increment are defined in detail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First Increment is developed and delivered ..customer can put into service.(Benefit for customer?)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During development ….further requirements analysis for later increments can take place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1D656-8D5B-431C-92B0-555894A7DDE5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70000"/>
              <a:buNone/>
              <a:defRPr/>
            </a:pPr>
            <a:r>
              <a:rPr lang="en-GB" sz="2300" b="1" dirty="0"/>
              <a:t>Advantages: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Customer value can be delivered with each increment so system functionality is available earlier.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Early increments act as a prototype to help elicit requirements for later increments.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Lower risk of overall project failure.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The highest priority system services tend to receive the most testing.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70000"/>
              <a:buNone/>
              <a:defRPr/>
            </a:pPr>
            <a:r>
              <a:rPr lang="en-GB" sz="2300" b="1" dirty="0"/>
              <a:t>Disadvantages: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Can be difficult to map the customer’s requirements onto increments of the right size.</a:t>
            </a:r>
          </a:p>
          <a:p>
            <a:pPr marL="525780" indent="-342900" algn="just"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defRPr/>
            </a:pPr>
            <a:r>
              <a:rPr lang="en-GB" dirty="0"/>
              <a:t>Hard to identify common functions.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C4D5C6-8F6C-4AC0-9265-26F5B02C79B9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software process is represented as spiral, rather than a sequence of activities with some backtracking from one activity to another.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Each loop in spiral represents a phase of the software process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Innermost loop might be concerned with system feasibility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Next loop with requirements definition…next with system designed and so on.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52A90-8480-4A4A-945D-C890E1C9B1FC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 of the Software Process</a:t>
            </a:r>
            <a:endParaRPr lang="en-US" dirty="0"/>
          </a:p>
        </p:txBody>
      </p:sp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991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A251F-D68C-4D6A-A795-A6AE07A8A191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3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302-FC46-3245-C78A-780024B0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814143-5742-A166-4769-CE5C6368C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00100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B4CE-FC9B-1B7C-9053-2F02B0C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76346-B16D-4ED2-B924-9B8A45D34DA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1654-8E79-01A8-E8B3-DC2E4F62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6D7B-B138-D608-57AE-0C963949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799" cy="14507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Spiral Model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xfrm>
            <a:off x="228600" y="1737360"/>
            <a:ext cx="4881562" cy="44507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Simplified form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Waterfall model plus risk analysis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Precede each phase by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Alternatives (build, reuse, buy, sub-contract)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Risk analysis (lack of experience, new technology, tight schedules)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Follow each phase by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Planning of next phase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6093" y="731524"/>
            <a:ext cx="4033839" cy="558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53D7F-A494-4867-B492-7F5BF86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7590E-E202-4FA6-8010-41D417BF5068}" type="datetime1">
              <a:rPr lang="en-US" smtClean="0"/>
              <a:t>9/29/2022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9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dirty="0"/>
              <a:t>Each loop in spiral is split into four sectors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Objective setting</a:t>
            </a:r>
          </a:p>
          <a:p>
            <a:pPr lvl="1"/>
            <a:r>
              <a:rPr lang="en-GB" sz="2200" dirty="0"/>
              <a:t>Specific objectives for that phase of the project are identified</a:t>
            </a:r>
          </a:p>
          <a:p>
            <a:pPr lvl="1"/>
            <a:r>
              <a:rPr lang="en-GB" sz="2200" dirty="0"/>
              <a:t> Identify Constraints </a:t>
            </a:r>
            <a:r>
              <a:rPr lang="en-GB" sz="2200" dirty="0">
                <a:sym typeface="Wingdings" pitchFamily="2" charset="2"/>
              </a:rPr>
              <a:t> on process &amp; product.</a:t>
            </a:r>
          </a:p>
          <a:p>
            <a:pPr lvl="1"/>
            <a:r>
              <a:rPr lang="en-GB" sz="2200" dirty="0">
                <a:sym typeface="Wingdings" pitchFamily="2" charset="2"/>
              </a:rPr>
              <a:t> </a:t>
            </a:r>
            <a:r>
              <a:rPr lang="en-GB" sz="2200" dirty="0"/>
              <a:t>Detail management plan is drawn up</a:t>
            </a:r>
          </a:p>
          <a:p>
            <a:pPr lvl="1"/>
            <a:r>
              <a:rPr lang="en-GB" sz="2200" dirty="0"/>
              <a:t> Identify Project risks</a:t>
            </a:r>
          </a:p>
          <a:p>
            <a:pPr lvl="1"/>
            <a:r>
              <a:rPr lang="en-GB" sz="2200" dirty="0"/>
              <a:t> Alternative strategies on these risks ...may be planned 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A7F7DB-46C7-4285-A6A5-87096FD323B0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Evolutionary Development:</a:t>
            </a:r>
          </a:p>
          <a:p>
            <a:pPr algn="just"/>
            <a:r>
              <a:rPr lang="en-US" dirty="0"/>
              <a:t>Includes the activities of  specification, development and validation</a:t>
            </a:r>
          </a:p>
          <a:p>
            <a:pPr algn="just"/>
            <a:r>
              <a:rPr lang="en-US" dirty="0"/>
              <a:t>Initial system is developed from abstract specification</a:t>
            </a:r>
          </a:p>
          <a:p>
            <a:pPr algn="just"/>
            <a:r>
              <a:rPr lang="en-US" dirty="0"/>
              <a:t>Then refined with customer input to produce a system that satisfies the customer’ s needs.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Two types of evolutionary development</a:t>
            </a:r>
          </a:p>
          <a:p>
            <a:pPr marL="566928" indent="-457200" algn="just">
              <a:buAutoNum type="arabicPeriod"/>
            </a:pPr>
            <a:r>
              <a:rPr lang="en-US" dirty="0"/>
              <a:t>Exploratory</a:t>
            </a:r>
          </a:p>
          <a:p>
            <a:pPr marL="566928" indent="-457200" algn="just">
              <a:buAutoNum type="arabicPeriod"/>
            </a:pPr>
            <a:r>
              <a:rPr lang="en-US" dirty="0"/>
              <a:t>Prototyping</a:t>
            </a:r>
          </a:p>
          <a:p>
            <a:pPr algn="just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68618-D4C6-49F9-A622-3CD99D7F4CC3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sz="2200" b="1" dirty="0"/>
              <a:t>Risk assessment and reduction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GB" sz="2200" dirty="0"/>
              <a:t>For every identified risk </a:t>
            </a:r>
            <a:r>
              <a:rPr lang="en-GB" sz="2200" dirty="0">
                <a:sym typeface="Wingdings" pitchFamily="2" charset="2"/>
              </a:rPr>
              <a:t> Detailed analysis is carried out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GB" sz="2200" dirty="0">
                <a:sym typeface="Wingdings" pitchFamily="2" charset="2"/>
              </a:rPr>
              <a:t>Steps are taken to reduce the risk</a:t>
            </a:r>
          </a:p>
          <a:p>
            <a:pPr marL="109728" lvl="1" indent="0">
              <a:buClr>
                <a:schemeClr val="bg1">
                  <a:lumMod val="50000"/>
                </a:schemeClr>
              </a:buClr>
              <a:buNone/>
            </a:pPr>
            <a:r>
              <a:rPr lang="en-GB" sz="2200" dirty="0"/>
              <a:t>E.g. </a:t>
            </a:r>
          </a:p>
          <a:p>
            <a:pPr marL="365760" lvl="1" indent="-256032">
              <a:buClr>
                <a:schemeClr val="accent3"/>
              </a:buClr>
              <a:buNone/>
            </a:pPr>
            <a:r>
              <a:rPr lang="en-GB" sz="2200" b="1" dirty="0"/>
              <a:t>Risk : </a:t>
            </a:r>
          </a:p>
          <a:p>
            <a:pPr marL="365760" lvl="1" indent="-256032">
              <a:buClr>
                <a:schemeClr val="accent3"/>
              </a:buClr>
              <a:buNone/>
            </a:pPr>
            <a:r>
              <a:rPr lang="en-GB" sz="2200" dirty="0"/>
              <a:t>	Requirements are inappropriate</a:t>
            </a:r>
          </a:p>
          <a:p>
            <a:pPr marL="365760" lvl="1" indent="-256032">
              <a:buClr>
                <a:schemeClr val="accent3"/>
              </a:buClr>
              <a:buNone/>
            </a:pPr>
            <a:r>
              <a:rPr lang="en-GB" sz="2200" b="1" dirty="0"/>
              <a:t>Solution / Strategy</a:t>
            </a:r>
          </a:p>
          <a:p>
            <a:pPr marL="365760" lvl="1" indent="-256032">
              <a:buClr>
                <a:schemeClr val="accent3"/>
              </a:buClr>
              <a:buNone/>
            </a:pPr>
            <a:r>
              <a:rPr lang="en-GB" sz="2200" dirty="0"/>
              <a:t>	A prototype system may be developed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/>
              <a:t>* Risks are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US" sz="2200" dirty="0"/>
              <a:t>poorly understood requirements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US" sz="2200" dirty="0"/>
              <a:t>poorly understood architecture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US" sz="2200" dirty="0"/>
              <a:t>performance problems</a:t>
            </a:r>
          </a:p>
          <a:p>
            <a:pPr marL="726948" lvl="2" indent="-342900">
              <a:buClr>
                <a:schemeClr val="bg1">
                  <a:lumMod val="50000"/>
                </a:schemeClr>
              </a:buClr>
            </a:pPr>
            <a:r>
              <a:rPr lang="en-US" sz="2200" dirty="0"/>
              <a:t>important missing features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2DDC5-37DD-414E-A703-A28FCFEA6B32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200" b="1" dirty="0"/>
              <a:t>Development and validation</a:t>
            </a:r>
          </a:p>
          <a:p>
            <a:pPr lvl="1" algn="just"/>
            <a:r>
              <a:rPr lang="en-GB" sz="2200" dirty="0"/>
              <a:t>A development model for the system is chosen  which can be any of the generic models</a:t>
            </a:r>
          </a:p>
          <a:p>
            <a:pPr lvl="1" algn="just"/>
            <a:r>
              <a:rPr lang="en-GB" sz="2200" dirty="0"/>
              <a:t>For example, if user interface risks are dominant, an appropriate model may be “Evolutionary Prototyping”.</a:t>
            </a:r>
          </a:p>
          <a:p>
            <a:pPr lvl="1" algn="just"/>
            <a:r>
              <a:rPr lang="en-GB" sz="2200" dirty="0"/>
              <a:t>Selection of model will depend on your risk analysis.</a:t>
            </a:r>
          </a:p>
          <a:p>
            <a:pPr marL="0" indent="0" algn="just">
              <a:buNone/>
            </a:pPr>
            <a:r>
              <a:rPr lang="en-GB" sz="2200" b="1" dirty="0"/>
              <a:t>Planning</a:t>
            </a:r>
          </a:p>
          <a:p>
            <a:pPr lvl="1" algn="just"/>
            <a:r>
              <a:rPr lang="en-GB" sz="2200" dirty="0"/>
              <a:t>The project is reviewed </a:t>
            </a:r>
          </a:p>
          <a:p>
            <a:pPr lvl="1" algn="just"/>
            <a:r>
              <a:rPr lang="en-GB" sz="2200" dirty="0"/>
              <a:t>Decision made whether to continue with a further loop of the spiral</a:t>
            </a:r>
          </a:p>
          <a:p>
            <a:pPr lvl="1" algn="just"/>
            <a:r>
              <a:rPr lang="en-GB" sz="2200" dirty="0"/>
              <a:t>If decided to continue, the next phase of the spiral is planned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A8063-0D85-435B-BC82-13BFDE44FF04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Model(Example)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evolution of Microsoft Operating System, Compilers and other operating systems.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Large Scale projects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5B88B-FE3F-4499-ABD9-5DA80F41650B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Chapter 2:</a:t>
            </a:r>
            <a:r>
              <a:rPr lang="en-US" b="1" dirty="0"/>
              <a:t> </a:t>
            </a:r>
            <a:r>
              <a:rPr lang="en-US" b="1"/>
              <a:t>Software Processes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  Software Engineering by Ian </a:t>
            </a:r>
            <a:r>
              <a:rPr lang="en-US" dirty="0" err="1"/>
              <a:t>Sommerville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1F1C-DB2F-4DF3-8104-C81DE48DE6A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CSE291 - Introduction to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en-US" b="1" dirty="0"/>
              <a:t>Exploratory Model</a:t>
            </a:r>
          </a:p>
          <a:p>
            <a:pPr lvl="0" algn="just">
              <a:buNone/>
            </a:pPr>
            <a:endParaRPr lang="en-US" b="1" dirty="0"/>
          </a:p>
          <a:p>
            <a:pPr algn="just"/>
            <a:r>
              <a:rPr lang="en-GB" dirty="0"/>
              <a:t>Objective of the process is to </a:t>
            </a:r>
            <a:r>
              <a:rPr lang="en-GB" b="1" dirty="0"/>
              <a:t>work with customers </a:t>
            </a:r>
            <a:r>
              <a:rPr lang="en-GB" dirty="0"/>
              <a:t>to explore their requirements and deliver a final system.</a:t>
            </a:r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dirty="0"/>
              <a:t>The development starts with the parts of the system that are understood.</a:t>
            </a:r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dirty="0"/>
              <a:t>The system evolves by adding new features proposed by customer. </a:t>
            </a:r>
          </a:p>
          <a:p>
            <a:pPr algn="just">
              <a:buNone/>
            </a:pPr>
            <a:endParaRPr lang="en-GB" dirty="0"/>
          </a:p>
          <a:p>
            <a:pPr algn="just"/>
            <a:r>
              <a:rPr lang="en-US" dirty="0"/>
              <a:t>This model works best in situations where few, or none, of the system or product requirements are known in detail.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EDC34-0751-4E99-87CE-250FC21642BB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Models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2516187"/>
            <a:ext cx="8229600" cy="3733800"/>
            <a:chOff x="914400" y="2743200"/>
            <a:chExt cx="7772400" cy="3733800"/>
          </a:xfrm>
        </p:grpSpPr>
        <p:sp>
          <p:nvSpPr>
            <p:cNvPr id="9" name="Rectangle 8"/>
            <p:cNvSpPr/>
            <p:nvPr/>
          </p:nvSpPr>
          <p:spPr>
            <a:xfrm>
              <a:off x="914400" y="3962400"/>
              <a:ext cx="1219200" cy="685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Outline Description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6248400" y="2743200"/>
              <a:ext cx="2438400" cy="3733800"/>
              <a:chOff x="6248400" y="2743200"/>
              <a:chExt cx="2438400" cy="3733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248400" y="2743200"/>
                <a:ext cx="2438400" cy="3733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58000" y="3124200"/>
                <a:ext cx="12954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Initial Version</a:t>
                </a:r>
                <a:endParaRPr lang="en-GB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000" y="5181600"/>
                <a:ext cx="12954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Final</a:t>
                </a: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Version</a:t>
                </a:r>
                <a:endParaRPr lang="en-GB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7" name="Group 14"/>
              <p:cNvGrpSpPr/>
              <p:nvPr/>
            </p:nvGrpSpPr>
            <p:grpSpPr>
              <a:xfrm>
                <a:off x="6858000" y="4038600"/>
                <a:ext cx="1447800" cy="838200"/>
                <a:chOff x="1752600" y="5638800"/>
                <a:chExt cx="1447800" cy="838200"/>
              </a:xfrm>
              <a:solidFill>
                <a:schemeClr val="bg1"/>
              </a:solidFill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905000" y="5791200"/>
                  <a:ext cx="1295400" cy="685800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828800" y="5715000"/>
                  <a:ext cx="1295400" cy="685800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752600" y="5638800"/>
                  <a:ext cx="1295400" cy="685800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Intermediate Version</a:t>
                  </a:r>
                  <a:endParaRPr lang="en-GB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048000" y="2743200"/>
              <a:ext cx="2438400" cy="3733800"/>
              <a:chOff x="3352800" y="2743200"/>
              <a:chExt cx="2438400" cy="37338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52800" y="2743200"/>
                <a:ext cx="2438400" cy="3733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17" name="Flowchart: Alternate Process 16"/>
              <p:cNvSpPr/>
              <p:nvPr/>
            </p:nvSpPr>
            <p:spPr>
              <a:xfrm>
                <a:off x="3733800" y="3200400"/>
                <a:ext cx="1676400" cy="5334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Specification</a:t>
                </a:r>
                <a:endParaRPr lang="en-GB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Flowchart: Alternate Process 17"/>
              <p:cNvSpPr/>
              <p:nvPr/>
            </p:nvSpPr>
            <p:spPr>
              <a:xfrm>
                <a:off x="3733800" y="4191000"/>
                <a:ext cx="1676400" cy="5334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Development</a:t>
                </a:r>
                <a:endParaRPr lang="en-GB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Flowchart: Alternate Process 18"/>
              <p:cNvSpPr/>
              <p:nvPr/>
            </p:nvSpPr>
            <p:spPr>
              <a:xfrm>
                <a:off x="3733800" y="5181600"/>
                <a:ext cx="1676400" cy="5334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Validation</a:t>
                </a:r>
                <a:endParaRPr lang="en-GB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4724401" y="3962400"/>
                <a:ext cx="457200" cy="3175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4725194" y="4952206"/>
                <a:ext cx="457200" cy="158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4038601" y="3962400"/>
                <a:ext cx="457200" cy="3175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4039394" y="4952206"/>
                <a:ext cx="457200" cy="158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>
              <a:off x="5486400" y="3276600"/>
              <a:ext cx="762000" cy="1588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343400"/>
              <a:ext cx="762000" cy="1588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4" idx="1"/>
              <a:endCxn id="16" idx="3"/>
            </p:cNvCxnSpPr>
            <p:nvPr/>
          </p:nvCxnSpPr>
          <p:spPr>
            <a:xfrm rot="10800000">
              <a:off x="5486400" y="4610100"/>
              <a:ext cx="762000" cy="1588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5486400" y="3505200"/>
              <a:ext cx="762000" cy="1588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V="1">
            <a:off x="1748118" y="4116387"/>
            <a:ext cx="968188" cy="158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8B18A1-9EBE-4160-B95D-BB0E7FF05865}" type="datetime1">
              <a:rPr lang="en-US" smtClean="0"/>
              <a:t>9/29/2022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endParaRPr lang="en-GB" sz="2200" b="1" dirty="0"/>
          </a:p>
          <a:p>
            <a:pPr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b="1" dirty="0"/>
              <a:t>Problems:</a:t>
            </a:r>
          </a:p>
          <a:p>
            <a:pPr marL="800100" lvl="2" indent="-342900"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dirty="0"/>
              <a:t>Lack of process visibility</a:t>
            </a:r>
          </a:p>
          <a:p>
            <a:pPr marL="800100" lvl="2" indent="-342900"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dirty="0"/>
              <a:t>Systems are often poorly structured</a:t>
            </a:r>
          </a:p>
          <a:p>
            <a:pPr marL="800100" lvl="2" indent="-342900"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endParaRPr lang="en-GB" sz="2200" dirty="0"/>
          </a:p>
          <a:p>
            <a:pPr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b="1" dirty="0"/>
              <a:t>Applicability:</a:t>
            </a:r>
          </a:p>
          <a:p>
            <a:pPr marL="800100" lvl="2" indent="-342900"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dirty="0"/>
              <a:t>For small or medium-size interactive systems</a:t>
            </a:r>
          </a:p>
          <a:p>
            <a:pPr marL="800100" lvl="2" indent="-342900">
              <a:lnSpc>
                <a:spcPct val="125000"/>
              </a:lnSpc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/>
            </a:pPr>
            <a:r>
              <a:rPr lang="en-GB" sz="2200" dirty="0"/>
              <a:t>For parts of large systems (e.g. the user interface)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DDDE8-AD38-496B-97C6-FBE2D2C0471B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Prototyping  Model</a:t>
            </a:r>
          </a:p>
          <a:p>
            <a:pPr lvl="0" algn="just"/>
            <a:r>
              <a:rPr lang="en-US" dirty="0"/>
              <a:t>When a customer defines a set of general objectives for a software but does not identify </a:t>
            </a:r>
            <a:r>
              <a:rPr lang="en-US" b="1" dirty="0"/>
              <a:t>detailed I/O </a:t>
            </a:r>
            <a:r>
              <a:rPr lang="en-US" dirty="0"/>
              <a:t>or </a:t>
            </a:r>
            <a:r>
              <a:rPr lang="en-US" b="1" dirty="0"/>
              <a:t>processing requirements.</a:t>
            </a:r>
          </a:p>
          <a:p>
            <a:pPr lvl="0" algn="just"/>
            <a:r>
              <a:rPr lang="en-US" dirty="0"/>
              <a:t>A prototype is built to understand the requirements.</a:t>
            </a:r>
          </a:p>
          <a:p>
            <a:pPr lvl="0" algn="just"/>
            <a:r>
              <a:rPr lang="en-US" dirty="0"/>
              <a:t>By using this prototype, the client can get an “actual feel” of the system</a:t>
            </a:r>
          </a:p>
          <a:p>
            <a:pPr lvl="0" algn="just"/>
            <a:r>
              <a:rPr lang="en-US" dirty="0"/>
              <a:t>The interactions with prototype can enable the client to better understand the requirements of the desired system</a:t>
            </a:r>
          </a:p>
          <a:p>
            <a:pPr lvl="0" algn="just"/>
            <a:r>
              <a:rPr lang="en-US" dirty="0"/>
              <a:t>Prototyping is an attractive idea for complicated and large systems.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E76B8-F0D5-425B-AC3A-91312EA4FBF9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200" b="1" dirty="0"/>
              <a:t>Prototyping  Model</a:t>
            </a:r>
          </a:p>
          <a:p>
            <a:pPr algn="just">
              <a:buNone/>
            </a:pPr>
            <a:endParaRPr lang="en-US" sz="2200" b="1" dirty="0"/>
          </a:p>
          <a:p>
            <a:pPr lvl="0" algn="just">
              <a:buNone/>
            </a:pPr>
            <a:r>
              <a:rPr lang="en-US" sz="2200" dirty="0"/>
              <a:t>Consists of 4 iterating phases:</a:t>
            </a:r>
          </a:p>
          <a:p>
            <a:pPr lvl="1" algn="just"/>
            <a:r>
              <a:rPr lang="en-US" sz="2200" dirty="0"/>
              <a:t>Requirements gathering.</a:t>
            </a:r>
          </a:p>
          <a:p>
            <a:pPr lvl="1" algn="just"/>
            <a:r>
              <a:rPr lang="en-US" sz="2200" dirty="0"/>
              <a:t>Design and build prototype.</a:t>
            </a:r>
          </a:p>
          <a:p>
            <a:pPr lvl="1" algn="just"/>
            <a:r>
              <a:rPr lang="en-US" sz="2200" dirty="0"/>
              <a:t>Evaluate prototype with customer.</a:t>
            </a:r>
          </a:p>
          <a:p>
            <a:pPr lvl="1" algn="just"/>
            <a:r>
              <a:rPr lang="en-US" sz="2200" dirty="0"/>
              <a:t>Refine requirements.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8C7B4-7D8B-4301-AEFC-EACCC9B4A66E}" type="datetime1">
              <a:rPr lang="en-US" smtClean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pc="0" dirty="0"/>
              <a:t>Prototype Model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564795"/>
              </p:ext>
            </p:extLst>
          </p:nvPr>
        </p:nvGraphicFramePr>
        <p:xfrm>
          <a:off x="0" y="1447800"/>
          <a:ext cx="716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122985" y="1424781"/>
            <a:ext cx="3810000" cy="157003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 </a:t>
            </a:r>
            <a:r>
              <a:rPr lang="en-US" sz="1600" dirty="0">
                <a:latin typeface="+mj-lt"/>
              </a:rPr>
              <a:t>Requirements gathering.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</a:t>
            </a:r>
            <a:r>
              <a:rPr lang="en-US" sz="1600" dirty="0">
                <a:latin typeface="+mj-lt"/>
              </a:rPr>
              <a:t>  Design and build SW prototype.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3.</a:t>
            </a:r>
            <a:r>
              <a:rPr lang="en-US" sz="1600" dirty="0">
                <a:latin typeface="+mj-lt"/>
              </a:rPr>
              <a:t>  Evaluate prototype with customer.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  </a:t>
            </a:r>
            <a:r>
              <a:rPr lang="en-US" sz="1600" dirty="0">
                <a:latin typeface="+mj-lt"/>
              </a:rPr>
              <a:t>Refine requirements.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3546B-C1DE-424E-85D5-136B30F5E641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CSE291 - Introduction to Software Engineering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CA143-544A-4A15-A433-D0FA028FC3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1537</Words>
  <Application>Microsoft Office PowerPoint</Application>
  <PresentationFormat>On-screen Show (4:3)</PresentationFormat>
  <Paragraphs>331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Libre Baskerville</vt:lpstr>
      <vt:lpstr>Tahoma</vt:lpstr>
      <vt:lpstr>Times New Roman</vt:lpstr>
      <vt:lpstr>Wingdings</vt:lpstr>
      <vt:lpstr>Clarity</vt:lpstr>
      <vt:lpstr>      CSE291- Introduction to Software Engineering (FALL 2022)</vt:lpstr>
      <vt:lpstr>Objectives</vt:lpstr>
      <vt:lpstr>Evolutionary Models</vt:lpstr>
      <vt:lpstr>Evolutionary Models</vt:lpstr>
      <vt:lpstr>Exploratory Models</vt:lpstr>
      <vt:lpstr>Exploratory Model</vt:lpstr>
      <vt:lpstr>Evolutionary Models</vt:lpstr>
      <vt:lpstr>Evolutionary Models</vt:lpstr>
      <vt:lpstr>Prototype Model</vt:lpstr>
      <vt:lpstr>Prototyping</vt:lpstr>
      <vt:lpstr>Prototype Model</vt:lpstr>
      <vt:lpstr>Prototype Model</vt:lpstr>
      <vt:lpstr>Component-based Software Engineering</vt:lpstr>
      <vt:lpstr> The CBD/CBSE is the Solution…</vt:lpstr>
      <vt:lpstr>Why Components!!! </vt:lpstr>
      <vt:lpstr>Component-based Software Engineering</vt:lpstr>
      <vt:lpstr>Component-based Software Engineering</vt:lpstr>
      <vt:lpstr>Component-based Software Engineering</vt:lpstr>
      <vt:lpstr>Process Iteration</vt:lpstr>
      <vt:lpstr>Incremental Approach</vt:lpstr>
      <vt:lpstr>Incremental Development</vt:lpstr>
      <vt:lpstr>PowerPoint Presentation</vt:lpstr>
      <vt:lpstr>Incremental Delivery(Steps)</vt:lpstr>
      <vt:lpstr>Incremental Model</vt:lpstr>
      <vt:lpstr>Spiral Model</vt:lpstr>
      <vt:lpstr>Spiral Model of the Software Process</vt:lpstr>
      <vt:lpstr>Spiral Model</vt:lpstr>
      <vt:lpstr>Spiral Model</vt:lpstr>
      <vt:lpstr>Spiral Model Sectors</vt:lpstr>
      <vt:lpstr>Spiral Model Sectors</vt:lpstr>
      <vt:lpstr>Spiral Model Sectors</vt:lpstr>
      <vt:lpstr>Spiral Model(Example)</vt:lpstr>
      <vt:lpstr>Chapter Reading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sidra</dc:creator>
  <cp:lastModifiedBy>Miss</cp:lastModifiedBy>
  <cp:revision>349</cp:revision>
  <dcterms:created xsi:type="dcterms:W3CDTF">2008-08-13T03:46:03Z</dcterms:created>
  <dcterms:modified xsi:type="dcterms:W3CDTF">2022-09-29T04:54:36Z</dcterms:modified>
</cp:coreProperties>
</file>