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08" r:id="rId2"/>
  </p:sldMasterIdLst>
  <p:notesMasterIdLst>
    <p:notesMasterId r:id="rId34"/>
  </p:notesMasterIdLst>
  <p:handoutMasterIdLst>
    <p:handoutMasterId r:id="rId35"/>
  </p:handoutMasterIdLst>
  <p:sldIdLst>
    <p:sldId id="295" r:id="rId3"/>
    <p:sldId id="293" r:id="rId4"/>
    <p:sldId id="261" r:id="rId5"/>
    <p:sldId id="262" r:id="rId6"/>
    <p:sldId id="264" r:id="rId7"/>
    <p:sldId id="265" r:id="rId8"/>
    <p:sldId id="266" r:id="rId9"/>
    <p:sldId id="268" r:id="rId10"/>
    <p:sldId id="308" r:id="rId11"/>
    <p:sldId id="274" r:id="rId12"/>
    <p:sldId id="258" r:id="rId13"/>
    <p:sldId id="281" r:id="rId14"/>
    <p:sldId id="354" r:id="rId15"/>
    <p:sldId id="356" r:id="rId16"/>
    <p:sldId id="284" r:id="rId17"/>
    <p:sldId id="355" r:id="rId18"/>
    <p:sldId id="280" r:id="rId19"/>
    <p:sldId id="286" r:id="rId20"/>
    <p:sldId id="290" r:id="rId21"/>
    <p:sldId id="288" r:id="rId22"/>
    <p:sldId id="289" r:id="rId23"/>
    <p:sldId id="291" r:id="rId24"/>
    <p:sldId id="296" r:id="rId25"/>
    <p:sldId id="297" r:id="rId26"/>
    <p:sldId id="304" r:id="rId27"/>
    <p:sldId id="305" r:id="rId28"/>
    <p:sldId id="306" r:id="rId29"/>
    <p:sldId id="307" r:id="rId30"/>
    <p:sldId id="292" r:id="rId31"/>
    <p:sldId id="303" r:id="rId32"/>
    <p:sldId id="299" r:id="rId3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80" d="100"/>
          <a:sy n="80" d="100"/>
        </p:scale>
        <p:origin x="112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6434"/>
          </a:xfrm>
          <a:prstGeom prst="rect">
            <a:avLst/>
          </a:prstGeom>
        </p:spPr>
        <p:txBody>
          <a:bodyPr vert="horz" lIns="93177" tIns="46589" rIns="93177" bIns="46589" rtlCol="0"/>
          <a:lstStyle>
            <a:lvl1pPr algn="r">
              <a:defRPr sz="1200"/>
            </a:lvl1pPr>
          </a:lstStyle>
          <a:p>
            <a:fld id="{CDD292DF-A89E-487F-A2F8-DB078E13499C}" type="datetimeFigureOut">
              <a:rPr lang="en-US" smtClean="0"/>
              <a:t>10/3/2022</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9D03435-17A9-4C87-AA6B-811DD7BD1426}" type="slidenum">
              <a:rPr lang="en-US" smtClean="0"/>
              <a:t>‹#›</a:t>
            </a:fld>
            <a:endParaRPr lang="en-US"/>
          </a:p>
        </p:txBody>
      </p:sp>
    </p:spTree>
    <p:extLst>
      <p:ext uri="{BB962C8B-B14F-4D97-AF65-F5344CB8AC3E}">
        <p14:creationId xmlns:p14="http://schemas.microsoft.com/office/powerpoint/2010/main" val="1546041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78CA847-4A74-4ED8-B970-DB5660C561A5}" type="datetimeFigureOut">
              <a:rPr lang="en-US" smtClean="0"/>
              <a:pPr/>
              <a:t>10/3/2022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545D3B6-AD8D-42AC-8CAA-0DAD72297694}" type="slidenum">
              <a:rPr lang="en-US" smtClean="0"/>
              <a:pPr/>
              <a:t>‹#›</a:t>
            </a:fld>
            <a:endParaRPr lang="en-US" dirty="0"/>
          </a:p>
        </p:txBody>
      </p:sp>
    </p:spTree>
    <p:extLst>
      <p:ext uri="{BB962C8B-B14F-4D97-AF65-F5344CB8AC3E}">
        <p14:creationId xmlns:p14="http://schemas.microsoft.com/office/powerpoint/2010/main" val="65439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B79FF4C-1FB3-4BA0-8E05-FB80E858F391}" type="slidenum">
              <a:rPr lang="en-US"/>
              <a:pPr fontAlgn="base">
                <a:spcBef>
                  <a:spcPct val="0"/>
                </a:spcBef>
                <a:spcAft>
                  <a:spcPct val="0"/>
                </a:spcAft>
              </a:pPr>
              <a:t>17</a:t>
            </a:fld>
            <a:endParaRPr lang="en-US" dirty="0"/>
          </a:p>
        </p:txBody>
      </p:sp>
    </p:spTree>
    <p:extLst>
      <p:ext uri="{BB962C8B-B14F-4D97-AF65-F5344CB8AC3E}">
        <p14:creationId xmlns:p14="http://schemas.microsoft.com/office/powerpoint/2010/main" val="60869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E79D6-1BA8-4409-B0A7-94FA2E07E08F}"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40E274-F601-4256-A5A0-AD69DD6A3013}"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43E5C-4343-411D-8AB2-E51C909CE580}"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C2B02B-E859-4AD1-B269-945F0DB442A7}"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304EAD-C13A-4E3F-92C0-39A97F5D0AFE}"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A9E09-9805-4AFD-8016-0EDFF8ADF8E0}"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98DBDC-21B0-46B7-8695-4407218DC377}" type="datetime1">
              <a:rPr lang="en-US" smtClean="0"/>
              <a:t>10/3/2022</a:t>
            </a:fld>
            <a:endParaRPr lang="en-US" dirty="0"/>
          </a:p>
        </p:txBody>
      </p:sp>
      <p:sp>
        <p:nvSpPr>
          <p:cNvPr id="6" name="Footer Placeholder 5"/>
          <p:cNvSpPr>
            <a:spLocks noGrp="1"/>
          </p:cNvSpPr>
          <p:nvPr>
            <p:ph type="ftr" sz="quarter" idx="11"/>
          </p:nvPr>
        </p:nvSpPr>
        <p:spPr/>
        <p:txBody>
          <a:bodyPr/>
          <a:lstStyle/>
          <a:p>
            <a:r>
              <a:rPr lang="en-GB"/>
              <a:t>CSE291 - Introduction to Software Engineering </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3CC11A-7A31-4874-AB98-C5F5404A679F}" type="datetime1">
              <a:rPr lang="en-US" smtClean="0"/>
              <a:t>10/3/2022</a:t>
            </a:fld>
            <a:endParaRPr lang="en-US" dirty="0"/>
          </a:p>
        </p:txBody>
      </p:sp>
      <p:sp>
        <p:nvSpPr>
          <p:cNvPr id="8" name="Footer Placeholder 7"/>
          <p:cNvSpPr>
            <a:spLocks noGrp="1"/>
          </p:cNvSpPr>
          <p:nvPr>
            <p:ph type="ftr" sz="quarter" idx="11"/>
          </p:nvPr>
        </p:nvSpPr>
        <p:spPr/>
        <p:txBody>
          <a:bodyPr/>
          <a:lstStyle/>
          <a:p>
            <a:r>
              <a:rPr lang="en-GB"/>
              <a:t>CSE291 - Introduction to Software Engineering </a:t>
            </a:r>
            <a:endParaRPr lang="en-US" dirty="0"/>
          </a:p>
        </p:txBody>
      </p:sp>
      <p:sp>
        <p:nvSpPr>
          <p:cNvPr id="9" name="Slide Number Placeholder 8"/>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0E927C-6CB3-4944-927E-E8E180DF20C1}" type="datetime1">
              <a:rPr lang="en-US" smtClean="0"/>
              <a:t>10/3/2022</a:t>
            </a:fld>
            <a:endParaRPr lang="en-US" dirty="0"/>
          </a:p>
        </p:txBody>
      </p:sp>
      <p:sp>
        <p:nvSpPr>
          <p:cNvPr id="4" name="Footer Placeholder 3"/>
          <p:cNvSpPr>
            <a:spLocks noGrp="1"/>
          </p:cNvSpPr>
          <p:nvPr>
            <p:ph type="ftr" sz="quarter" idx="11"/>
          </p:nvPr>
        </p:nvSpPr>
        <p:spPr/>
        <p:txBody>
          <a:bodyPr/>
          <a:lstStyle/>
          <a:p>
            <a:r>
              <a:rPr lang="en-GB"/>
              <a:t>CSE291 - Introduction to Software Engineering </a:t>
            </a:r>
            <a:endParaRPr lang="en-US" dirty="0"/>
          </a:p>
        </p:txBody>
      </p:sp>
      <p:sp>
        <p:nvSpPr>
          <p:cNvPr id="5" name="Slide Number Placeholder 4"/>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2AA0F-BD41-4869-A796-7DB7B35711DA}" type="datetime1">
              <a:rPr lang="en-US" smtClean="0"/>
              <a:t>10/3/2022</a:t>
            </a:fld>
            <a:endParaRPr lang="en-US" dirty="0"/>
          </a:p>
        </p:txBody>
      </p:sp>
      <p:sp>
        <p:nvSpPr>
          <p:cNvPr id="3" name="Footer Placeholder 2"/>
          <p:cNvSpPr>
            <a:spLocks noGrp="1"/>
          </p:cNvSpPr>
          <p:nvPr>
            <p:ph type="ftr" sz="quarter" idx="11"/>
          </p:nvPr>
        </p:nvSpPr>
        <p:spPr/>
        <p:txBody>
          <a:bodyPr/>
          <a:lstStyle/>
          <a:p>
            <a:r>
              <a:rPr lang="en-GB"/>
              <a:t>CSE291 - Introduction to Software Engineering </a:t>
            </a: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F60298-EA16-4C12-8386-DBF7F36B7AD0}" type="datetime1">
              <a:rPr lang="en-US" smtClean="0"/>
              <a:t>10/3/2022</a:t>
            </a:fld>
            <a:endParaRPr lang="en-US" dirty="0"/>
          </a:p>
        </p:txBody>
      </p:sp>
      <p:sp>
        <p:nvSpPr>
          <p:cNvPr id="6" name="Footer Placeholder 5"/>
          <p:cNvSpPr>
            <a:spLocks noGrp="1"/>
          </p:cNvSpPr>
          <p:nvPr>
            <p:ph type="ftr" sz="quarter" idx="11"/>
          </p:nvPr>
        </p:nvSpPr>
        <p:spPr/>
        <p:txBody>
          <a:bodyPr/>
          <a:lstStyle/>
          <a:p>
            <a:r>
              <a:rPr lang="en-GB"/>
              <a:t>CSE291 - Introduction to Software Engineering </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C336DDF-9BBA-44C4-B494-F7611DAEC4BF}"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E092A9-FB4E-4FD4-A80D-E4FF0E027E7A}" type="datetime1">
              <a:rPr lang="en-US" smtClean="0"/>
              <a:t>10/3/2022</a:t>
            </a:fld>
            <a:endParaRPr lang="en-US" dirty="0"/>
          </a:p>
        </p:txBody>
      </p:sp>
      <p:sp>
        <p:nvSpPr>
          <p:cNvPr id="6" name="Footer Placeholder 5"/>
          <p:cNvSpPr>
            <a:spLocks noGrp="1"/>
          </p:cNvSpPr>
          <p:nvPr>
            <p:ph type="ftr" sz="quarter" idx="11"/>
          </p:nvPr>
        </p:nvSpPr>
        <p:spPr/>
        <p:txBody>
          <a:bodyPr/>
          <a:lstStyle/>
          <a:p>
            <a:r>
              <a:rPr lang="en-GB"/>
              <a:t>CSE291 - Introduction to Software Engineering </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23436-D691-4E5E-8E3F-9ADCDC0CAF90}"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522D3-1035-4A35-8301-87040FBAE440}"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725054-B7EC-4C44-99D9-251B5CEA6C1F}"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7624D8-72CD-4490-90F6-1D3BA792C64A}" type="datetime1">
              <a:rPr lang="en-US" smtClean="0"/>
              <a:t>10/3/2022</a:t>
            </a:fld>
            <a:endParaRPr lang="en-US" dirty="0"/>
          </a:p>
        </p:txBody>
      </p:sp>
      <p:sp>
        <p:nvSpPr>
          <p:cNvPr id="6" name="Footer Placeholder 5"/>
          <p:cNvSpPr>
            <a:spLocks noGrp="1"/>
          </p:cNvSpPr>
          <p:nvPr>
            <p:ph type="ftr" sz="quarter" idx="11"/>
          </p:nvPr>
        </p:nvSpPr>
        <p:spPr/>
        <p:txBody>
          <a:bodyPr/>
          <a:lstStyle/>
          <a:p>
            <a:r>
              <a:rPr lang="en-GB"/>
              <a:t>CSE291 - Introduction to Software Engineering </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F8D98-AB09-4D68-BD72-0CF829E54399}" type="datetime1">
              <a:rPr lang="en-US" smtClean="0"/>
              <a:t>10/3/2022</a:t>
            </a:fld>
            <a:endParaRPr lang="en-US" dirty="0"/>
          </a:p>
        </p:txBody>
      </p:sp>
      <p:sp>
        <p:nvSpPr>
          <p:cNvPr id="8" name="Footer Placeholder 7"/>
          <p:cNvSpPr>
            <a:spLocks noGrp="1"/>
          </p:cNvSpPr>
          <p:nvPr>
            <p:ph type="ftr" sz="quarter" idx="11"/>
          </p:nvPr>
        </p:nvSpPr>
        <p:spPr/>
        <p:txBody>
          <a:bodyPr/>
          <a:lstStyle/>
          <a:p>
            <a:r>
              <a:rPr lang="en-GB"/>
              <a:t>CSE291 - Introduction to Software Engineering </a:t>
            </a:r>
            <a:endParaRPr lang="en-US" dirty="0"/>
          </a:p>
        </p:txBody>
      </p:sp>
      <p:sp>
        <p:nvSpPr>
          <p:cNvPr id="9" name="Slide Number Placeholder 8"/>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20F22E-2345-4FAB-922F-D1926E0E0177}" type="datetime1">
              <a:rPr lang="en-US" smtClean="0"/>
              <a:t>10/3/2022</a:t>
            </a:fld>
            <a:endParaRPr lang="en-US" dirty="0"/>
          </a:p>
        </p:txBody>
      </p:sp>
      <p:sp>
        <p:nvSpPr>
          <p:cNvPr id="4" name="Footer Placeholder 3"/>
          <p:cNvSpPr>
            <a:spLocks noGrp="1"/>
          </p:cNvSpPr>
          <p:nvPr>
            <p:ph type="ftr" sz="quarter" idx="11"/>
          </p:nvPr>
        </p:nvSpPr>
        <p:spPr/>
        <p:txBody>
          <a:bodyPr/>
          <a:lstStyle/>
          <a:p>
            <a:r>
              <a:rPr lang="en-GB"/>
              <a:t>CSE291 - Introduction to Software Engineering </a:t>
            </a:r>
            <a:endParaRPr lang="en-US" dirty="0"/>
          </a:p>
        </p:txBody>
      </p:sp>
      <p:sp>
        <p:nvSpPr>
          <p:cNvPr id="5" name="Slide Number Placeholder 4"/>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CA927-3215-40E9-A61B-C266BC62D4C0}" type="datetime1">
              <a:rPr lang="en-US" smtClean="0"/>
              <a:t>10/3/2022</a:t>
            </a:fld>
            <a:endParaRPr lang="en-US" dirty="0"/>
          </a:p>
        </p:txBody>
      </p:sp>
      <p:sp>
        <p:nvSpPr>
          <p:cNvPr id="3" name="Footer Placeholder 2"/>
          <p:cNvSpPr>
            <a:spLocks noGrp="1"/>
          </p:cNvSpPr>
          <p:nvPr>
            <p:ph type="ftr" sz="quarter" idx="11"/>
          </p:nvPr>
        </p:nvSpPr>
        <p:spPr/>
        <p:txBody>
          <a:bodyPr/>
          <a:lstStyle/>
          <a:p>
            <a:r>
              <a:rPr lang="en-GB"/>
              <a:t>CSE291 - Introduction to Software Engineering </a:t>
            </a: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97D11C-1839-4421-AC57-322289C3E4F2}" type="datetime1">
              <a:rPr lang="en-US" smtClean="0"/>
              <a:t>10/3/2022</a:t>
            </a:fld>
            <a:endParaRPr lang="en-US" dirty="0"/>
          </a:p>
        </p:txBody>
      </p:sp>
      <p:sp>
        <p:nvSpPr>
          <p:cNvPr id="6" name="Footer Placeholder 5"/>
          <p:cNvSpPr>
            <a:spLocks noGrp="1"/>
          </p:cNvSpPr>
          <p:nvPr>
            <p:ph type="ftr" sz="quarter" idx="11"/>
          </p:nvPr>
        </p:nvSpPr>
        <p:spPr/>
        <p:txBody>
          <a:bodyPr/>
          <a:lstStyle/>
          <a:p>
            <a:r>
              <a:rPr lang="en-GB"/>
              <a:t>CSE291 - Introduction to Software Engineering </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9B56FD-FDCD-4686-829B-D0327369FD4A}" type="datetime1">
              <a:rPr lang="en-US" smtClean="0"/>
              <a:t>10/3/2022</a:t>
            </a:fld>
            <a:endParaRPr lang="en-US" dirty="0"/>
          </a:p>
        </p:txBody>
      </p:sp>
      <p:sp>
        <p:nvSpPr>
          <p:cNvPr id="6" name="Footer Placeholder 5"/>
          <p:cNvSpPr>
            <a:spLocks noGrp="1"/>
          </p:cNvSpPr>
          <p:nvPr>
            <p:ph type="ftr" sz="quarter" idx="11"/>
          </p:nvPr>
        </p:nvSpPr>
        <p:spPr/>
        <p:txBody>
          <a:bodyPr/>
          <a:lstStyle/>
          <a:p>
            <a:r>
              <a:rPr lang="en-GB"/>
              <a:t>CSE291 - Introduction to Software Engineering </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4AF6D96-E0E8-4CC0-9D55-12507C3BB92E}" type="datetime1">
              <a:rPr lang="en-US" smtClean="0"/>
              <a:t>10/3/2022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GB"/>
              <a:t>CSE291 - Introduction to Software Engineering </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A68DB68-8052-4758-A647-54338E95D83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CA04AB1-CF62-4449-B3E6-87E103751E97}" type="datetime1">
              <a:rPr lang="en-US" smtClean="0"/>
              <a:t>10/3/2022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GB"/>
              <a:t>CSE291 - Introduction to Software Engineering </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A68DB68-8052-4758-A647-54338E95D83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subTitle" idx="1"/>
          </p:nvPr>
        </p:nvSpPr>
        <p:spPr>
          <a:xfrm>
            <a:off x="1981200" y="3581400"/>
            <a:ext cx="5105400" cy="1905000"/>
          </a:xfrm>
        </p:spPr>
        <p:txBody>
          <a:bodyPr>
            <a:normAutofit/>
          </a:bodyPr>
          <a:lstStyle/>
          <a:p>
            <a:pPr marL="63500" algn="ctr" eaLnBrk="1" hangingPunct="1"/>
            <a:endParaRPr lang="en-US" sz="2000" dirty="0">
              <a:solidFill>
                <a:schemeClr val="tx1"/>
              </a:solidFill>
              <a:latin typeface="+mj-lt"/>
              <a:cs typeface="Times New Roman" pitchFamily="18" charset="0"/>
            </a:endParaRPr>
          </a:p>
          <a:p>
            <a:pPr marL="63500" algn="ctr" eaLnBrk="1" hangingPunct="1"/>
            <a:r>
              <a:rPr lang="en-US" sz="2000" dirty="0">
                <a:solidFill>
                  <a:schemeClr val="tx1"/>
                </a:solidFill>
                <a:latin typeface="+mj-lt"/>
                <a:cs typeface="Times New Roman" pitchFamily="18" charset="0"/>
              </a:rPr>
              <a:t>Lecture 6</a:t>
            </a:r>
          </a:p>
          <a:p>
            <a:pPr marL="63500" algn="ctr" eaLnBrk="1" hangingPunct="1"/>
            <a:r>
              <a:rPr lang="en-US" sz="2800" b="1" dirty="0">
                <a:solidFill>
                  <a:schemeClr val="tx1"/>
                </a:solidFill>
                <a:latin typeface="+mj-lt"/>
                <a:cs typeface="Times New Roman" pitchFamily="18" charset="0"/>
              </a:rPr>
              <a:t>RAD and Agile Software Development</a:t>
            </a:r>
          </a:p>
          <a:p>
            <a:pPr marL="63500" algn="ctr" eaLnBrk="1" hangingPunct="1"/>
            <a:endParaRPr lang="en-US" dirty="0">
              <a:latin typeface="Times New Roman" pitchFamily="18" charset="0"/>
              <a:cs typeface="Times New Roman" pitchFamily="18" charset="0"/>
            </a:endParaRPr>
          </a:p>
        </p:txBody>
      </p:sp>
      <p:sp>
        <p:nvSpPr>
          <p:cNvPr id="7" name="Rectangle 2">
            <a:extLst>
              <a:ext uri="{FF2B5EF4-FFF2-40B4-BE49-F238E27FC236}">
                <a16:creationId xmlns:a16="http://schemas.microsoft.com/office/drawing/2014/main" id="{BD4B1BF2-A4EB-448D-A935-B166DBFD0E92}"/>
              </a:ext>
            </a:extLst>
          </p:cNvPr>
          <p:cNvSpPr>
            <a:spLocks noGrp="1" noChangeArrowheads="1"/>
          </p:cNvSpPr>
          <p:nvPr>
            <p:ph type="ctrTitle"/>
          </p:nvPr>
        </p:nvSpPr>
        <p:spPr>
          <a:xfrm>
            <a:off x="685800" y="1828800"/>
            <a:ext cx="7772400" cy="1524000"/>
          </a:xfrm>
        </p:spPr>
        <p:txBody>
          <a:bodyPr>
            <a:normAutofit fontScale="90000"/>
          </a:bodyPr>
          <a:lstStyle/>
          <a:p>
            <a:pPr algn="ctr">
              <a:defRPr/>
            </a:pP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cap="none" dirty="0">
                <a:solidFill>
                  <a:srgbClr val="C00000"/>
                </a:solidFill>
                <a:cs typeface="Times New Roman" pitchFamily="18" charset="0"/>
              </a:rPr>
            </a:br>
            <a:r>
              <a:rPr lang="en-US" sz="3600" cap="none" dirty="0">
                <a:solidFill>
                  <a:srgbClr val="C00000"/>
                </a:solidFill>
                <a:cs typeface="Times New Roman" pitchFamily="18" charset="0"/>
              </a:rPr>
              <a:t>CSE291- Introduction to Software Engineering</a:t>
            </a:r>
            <a:br>
              <a:rPr lang="en-US" sz="3600" dirty="0">
                <a:solidFill>
                  <a:srgbClr val="C00000"/>
                </a:solidFill>
                <a:cs typeface="Times New Roman" pitchFamily="18" charset="0"/>
              </a:rPr>
            </a:br>
            <a:r>
              <a:rPr lang="en-US" sz="3600" dirty="0">
                <a:solidFill>
                  <a:srgbClr val="C00000"/>
                </a:solidFill>
                <a:cs typeface="Times New Roman" pitchFamily="18" charset="0"/>
              </a:rPr>
              <a:t>(FALL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US" dirty="0"/>
          </a:p>
          <a:p>
            <a:pPr algn="ctr">
              <a:buNone/>
            </a:pPr>
            <a:endParaRPr lang="en-US" dirty="0"/>
          </a:p>
          <a:p>
            <a:pPr algn="ctr">
              <a:buNone/>
            </a:pPr>
            <a:r>
              <a:rPr lang="en-US" sz="4400" dirty="0">
                <a:solidFill>
                  <a:srgbClr val="C00000"/>
                </a:solidFill>
                <a:latin typeface="+mj-lt"/>
                <a:cs typeface="Times New Roman" pitchFamily="18" charset="0"/>
              </a:rPr>
              <a:t>Agile Software Development</a:t>
            </a:r>
          </a:p>
          <a:p>
            <a:pPr algn="ctr">
              <a:buNone/>
            </a:pPr>
            <a:r>
              <a:rPr lang="en-US" sz="3600" dirty="0">
                <a:latin typeface="Times New Roman" pitchFamily="18" charset="0"/>
                <a:cs typeface="Times New Roman" pitchFamily="18" charset="0"/>
              </a:rPr>
              <a:t> </a:t>
            </a:r>
          </a:p>
        </p:txBody>
      </p:sp>
      <p:sp>
        <p:nvSpPr>
          <p:cNvPr id="3" name="Date Placeholder 2"/>
          <p:cNvSpPr>
            <a:spLocks noGrp="1"/>
          </p:cNvSpPr>
          <p:nvPr>
            <p:ph type="dt" sz="half" idx="10"/>
          </p:nvPr>
        </p:nvSpPr>
        <p:spPr/>
        <p:txBody>
          <a:bodyPr/>
          <a:lstStyle/>
          <a:p>
            <a:fld id="{FF3FC396-DA9F-4376-834D-304E68EDD3A1}" type="datetime1">
              <a:rPr lang="en-US" smtClean="0"/>
              <a:t>10/3/2022</a:t>
            </a:fld>
            <a:endParaRPr lang="en-US" dirty="0"/>
          </a:p>
        </p:txBody>
      </p:sp>
      <p:sp>
        <p:nvSpPr>
          <p:cNvPr id="4" name="Footer Placeholder 3"/>
          <p:cNvSpPr>
            <a:spLocks noGrp="1"/>
          </p:cNvSpPr>
          <p:nvPr>
            <p:ph type="ftr" sz="quarter" idx="11"/>
          </p:nvPr>
        </p:nvSpPr>
        <p:spPr/>
        <p:txBody>
          <a:bodyPr/>
          <a:lstStyle/>
          <a:p>
            <a:r>
              <a:rPr lang="en-GB"/>
              <a:t>CSE291 - Introduction to Software Engineering </a:t>
            </a:r>
            <a:endParaRPr lang="en-US" dirty="0"/>
          </a:p>
        </p:txBody>
      </p:sp>
      <p:sp>
        <p:nvSpPr>
          <p:cNvPr id="5" name="Slide Number Placeholder 4"/>
          <p:cNvSpPr>
            <a:spLocks noGrp="1"/>
          </p:cNvSpPr>
          <p:nvPr>
            <p:ph type="sldNum" sz="quarter" idx="12"/>
          </p:nvPr>
        </p:nvSpPr>
        <p:spPr/>
        <p:txBody>
          <a:bodyPr/>
          <a:lstStyle/>
          <a:p>
            <a:fld id="{0A68DB68-8052-4758-A647-54338E95D837}"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rrowheads="1"/>
          </p:cNvSpPr>
          <p:nvPr>
            <p:ph type="title"/>
          </p:nvPr>
        </p:nvSpPr>
        <p:spPr>
          <a:xfrm>
            <a:off x="228600" y="457200"/>
            <a:ext cx="8077200" cy="944166"/>
          </a:xfrm>
        </p:spPr>
        <p:txBody>
          <a:bodyPr>
            <a:normAutofit/>
          </a:bodyPr>
          <a:lstStyle/>
          <a:p>
            <a:pPr eaLnBrk="1" hangingPunct="1">
              <a:defRPr/>
            </a:pPr>
            <a:r>
              <a:rPr lang="en-US" sz="3600" dirty="0">
                <a:ea typeface="+mj-ea"/>
                <a:cs typeface="+mj-cs"/>
              </a:rPr>
              <a:t>An Agile Process</a:t>
            </a:r>
          </a:p>
        </p:txBody>
      </p:sp>
      <p:sp>
        <p:nvSpPr>
          <p:cNvPr id="831491" name="Rectangle 3"/>
          <p:cNvSpPr>
            <a:spLocks noGrp="1" noRot="1" noChangeArrowheads="1"/>
          </p:cNvSpPr>
          <p:nvPr>
            <p:ph idx="1"/>
          </p:nvPr>
        </p:nvSpPr>
        <p:spPr>
          <a:xfrm>
            <a:off x="457200" y="1295400"/>
            <a:ext cx="8534400" cy="5105400"/>
          </a:xfrm>
        </p:spPr>
        <p:txBody>
          <a:bodyPr>
            <a:normAutofit/>
          </a:bodyPr>
          <a:lstStyle/>
          <a:p>
            <a:pPr algn="just" eaLnBrk="1" hangingPunct="1">
              <a:buNone/>
              <a:defRPr/>
            </a:pPr>
            <a:endParaRPr lang="en-US" sz="2200" dirty="0">
              <a:ea typeface="ＭＳ Ｐゴシック" pitchFamily="30" charset="-128"/>
            </a:endParaRPr>
          </a:p>
          <a:p>
            <a:pPr marL="0" indent="0" algn="just">
              <a:buNone/>
            </a:pPr>
            <a:r>
              <a:rPr lang="en-US" sz="2200" dirty="0">
                <a:latin typeface="+mj-lt"/>
              </a:rPr>
              <a:t>Agile means being able to “Deliver quickly. Change quickly. Change often” </a:t>
            </a:r>
          </a:p>
          <a:p>
            <a:pPr marL="0" indent="0" algn="just">
              <a:buNone/>
            </a:pPr>
            <a:endParaRPr lang="en-US" sz="2200" dirty="0">
              <a:latin typeface="+mj-lt"/>
            </a:endParaRPr>
          </a:p>
          <a:p>
            <a:pPr algn="just" eaLnBrk="1" hangingPunct="1">
              <a:defRPr/>
            </a:pPr>
            <a:r>
              <a:rPr lang="en-US" sz="2200" dirty="0">
                <a:latin typeface="+mj-lt"/>
                <a:ea typeface="ＭＳ Ｐゴシック" pitchFamily="30" charset="-128"/>
                <a:cs typeface="Times New Roman" pitchFamily="18" charset="0"/>
              </a:rPr>
              <a:t>Develops software iteratively</a:t>
            </a:r>
          </a:p>
          <a:p>
            <a:pPr algn="just" eaLnBrk="1" hangingPunct="1">
              <a:defRPr/>
            </a:pPr>
            <a:r>
              <a:rPr lang="en-US" sz="2200" dirty="0">
                <a:latin typeface="+mj-lt"/>
                <a:ea typeface="ＭＳ Ｐゴシック" pitchFamily="30" charset="-128"/>
                <a:cs typeface="Times New Roman" pitchFamily="18" charset="0"/>
              </a:rPr>
              <a:t>Delivers multiple ‘software increments’</a:t>
            </a:r>
          </a:p>
          <a:p>
            <a:pPr algn="just" eaLnBrk="1" hangingPunct="1">
              <a:defRPr/>
            </a:pPr>
            <a:r>
              <a:rPr lang="en-US" sz="2200" dirty="0">
                <a:latin typeface="+mj-lt"/>
                <a:ea typeface="ＭＳ Ｐゴシック" pitchFamily="30" charset="-128"/>
                <a:cs typeface="Times New Roman" pitchFamily="18" charset="0"/>
              </a:rPr>
              <a:t>Adapts as changes occur</a:t>
            </a:r>
          </a:p>
        </p:txBody>
      </p:sp>
      <p:sp>
        <p:nvSpPr>
          <p:cNvPr id="6147" name="Slide Number Placeholder 4"/>
          <p:cNvSpPr>
            <a:spLocks noGrp="1"/>
          </p:cNvSpPr>
          <p:nvPr>
            <p:ph type="sldNum" sz="quarter" idx="12"/>
          </p:nvPr>
        </p:nvSpPr>
        <p:spPr>
          <a:noFill/>
        </p:spPr>
        <p:txBody>
          <a:bodyPr/>
          <a:lstStyle/>
          <a:p>
            <a:fld id="{496F2E9F-1B8F-411E-8EB0-5C8E62A4066D}" type="slidenum">
              <a:rPr lang="en-US" smtClean="0"/>
              <a:pPr/>
              <a:t>11</a:t>
            </a:fld>
            <a:endParaRPr lang="en-US" dirty="0"/>
          </a:p>
        </p:txBody>
      </p:sp>
      <p:sp>
        <p:nvSpPr>
          <p:cNvPr id="2" name="Date Placeholder 1"/>
          <p:cNvSpPr>
            <a:spLocks noGrp="1"/>
          </p:cNvSpPr>
          <p:nvPr>
            <p:ph type="dt" sz="half" idx="10"/>
          </p:nvPr>
        </p:nvSpPr>
        <p:spPr/>
        <p:txBody>
          <a:bodyPr/>
          <a:lstStyle/>
          <a:p>
            <a:fld id="{FEF74D3F-D26B-4466-A607-4788104FD609}" type="datetime1">
              <a:rPr lang="en-US" smtClean="0"/>
              <a:t>10/3/2022</a:t>
            </a:fld>
            <a:endParaRPr lang="en-US" dirty="0"/>
          </a:p>
        </p:txBody>
      </p:sp>
      <p:sp>
        <p:nvSpPr>
          <p:cNvPr id="3" name="Footer Placeholder 2"/>
          <p:cNvSpPr>
            <a:spLocks noGrp="1"/>
          </p:cNvSpPr>
          <p:nvPr>
            <p:ph type="ftr" sz="quarter" idx="11"/>
          </p:nvPr>
        </p:nvSpPr>
        <p:spPr/>
        <p:txBody>
          <a:bodyPr/>
          <a:lstStyle/>
          <a:p>
            <a:r>
              <a:rPr lang="en-GB"/>
              <a:t>CSE291 - Introduction to Software Engineering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457200" y="381000"/>
            <a:ext cx="8305800" cy="1143000"/>
          </a:xfrm>
        </p:spPr>
        <p:txBody>
          <a:bodyPr>
            <a:noAutofit/>
          </a:bodyPr>
          <a:lstStyle/>
          <a:p>
            <a:pPr eaLnBrk="1" hangingPunct="1">
              <a:defRPr/>
            </a:pPr>
            <a:r>
              <a:rPr lang="en-US" sz="3200" dirty="0"/>
              <a:t>The Manifesto for Agile Software Development</a:t>
            </a:r>
          </a:p>
        </p:txBody>
      </p:sp>
      <p:sp>
        <p:nvSpPr>
          <p:cNvPr id="829443" name="Text Box 3"/>
          <p:cNvSpPr txBox="1">
            <a:spLocks noChangeArrowheads="1"/>
          </p:cNvSpPr>
          <p:nvPr/>
        </p:nvSpPr>
        <p:spPr bwMode="auto">
          <a:xfrm>
            <a:off x="625475" y="1981200"/>
            <a:ext cx="7956551" cy="2654573"/>
          </a:xfrm>
          <a:prstGeom prst="rect">
            <a:avLst/>
          </a:prstGeom>
          <a:noFill/>
          <a:ln w="12700">
            <a:noFill/>
            <a:miter lim="800000"/>
            <a:headEnd/>
            <a:tailEnd/>
          </a:ln>
          <a:effectLst/>
        </p:spPr>
        <p:txBody>
          <a:bodyPr wrap="square">
            <a:spAutoFit/>
          </a:bodyPr>
          <a:lstStyle/>
          <a:p>
            <a:pPr algn="just">
              <a:spcBef>
                <a:spcPts val="600"/>
              </a:spcBef>
              <a:defRPr/>
            </a:pPr>
            <a:r>
              <a:rPr lang="en-US" sz="2200" dirty="0">
                <a:latin typeface="+mj-lt"/>
                <a:cs typeface="Times New Roman" pitchFamily="18" charset="0"/>
              </a:rPr>
              <a:t>“We are uncovering better ways of developing software by doing it and helping others to do it. Through this work we have come to value: </a:t>
            </a:r>
          </a:p>
          <a:p>
            <a:pPr algn="just">
              <a:spcBef>
                <a:spcPts val="600"/>
              </a:spcBef>
              <a:defRPr/>
            </a:pPr>
            <a:endParaRPr lang="en-US" sz="2200" dirty="0">
              <a:latin typeface="+mj-lt"/>
              <a:cs typeface="Times New Roman" pitchFamily="18" charset="0"/>
            </a:endParaRPr>
          </a:p>
          <a:p>
            <a:pPr marL="342900" indent="-342900" algn="just">
              <a:spcBef>
                <a:spcPts val="300"/>
              </a:spcBef>
              <a:buClr>
                <a:schemeClr val="bg1">
                  <a:lumMod val="50000"/>
                </a:schemeClr>
              </a:buClr>
              <a:buFont typeface="Arial" pitchFamily="34" charset="0"/>
              <a:buChar char="•"/>
              <a:defRPr/>
            </a:pPr>
            <a:r>
              <a:rPr lang="en-US" sz="2200" i="1" dirty="0">
                <a:latin typeface="+mj-lt"/>
                <a:cs typeface="Times New Roman" pitchFamily="18" charset="0"/>
              </a:rPr>
              <a:t>Working software</a:t>
            </a:r>
            <a:r>
              <a:rPr lang="en-US" sz="2200" dirty="0">
                <a:latin typeface="+mj-lt"/>
                <a:cs typeface="Times New Roman" pitchFamily="18" charset="0"/>
              </a:rPr>
              <a:t> over comprehensive documentation </a:t>
            </a:r>
          </a:p>
          <a:p>
            <a:pPr marL="342900" indent="-342900" algn="just">
              <a:spcBef>
                <a:spcPts val="300"/>
              </a:spcBef>
              <a:buClr>
                <a:schemeClr val="bg1">
                  <a:lumMod val="50000"/>
                </a:schemeClr>
              </a:buClr>
              <a:buFont typeface="Arial" pitchFamily="34" charset="0"/>
              <a:buChar char="•"/>
              <a:defRPr/>
            </a:pPr>
            <a:r>
              <a:rPr lang="en-US" sz="2200" i="1" dirty="0">
                <a:latin typeface="+mj-lt"/>
                <a:cs typeface="Times New Roman" pitchFamily="18" charset="0"/>
              </a:rPr>
              <a:t>Customer collaboration</a:t>
            </a:r>
            <a:endParaRPr lang="en-US" sz="2200" dirty="0">
              <a:latin typeface="+mj-lt"/>
              <a:cs typeface="Times New Roman" pitchFamily="18" charset="0"/>
            </a:endParaRPr>
          </a:p>
          <a:p>
            <a:pPr marL="342900" indent="-342900" algn="just">
              <a:spcBef>
                <a:spcPts val="300"/>
              </a:spcBef>
              <a:buClr>
                <a:schemeClr val="bg1">
                  <a:lumMod val="50000"/>
                </a:schemeClr>
              </a:buClr>
              <a:buFont typeface="Arial" pitchFamily="34" charset="0"/>
              <a:buChar char="•"/>
              <a:defRPr/>
            </a:pPr>
            <a:r>
              <a:rPr lang="en-US" sz="2200" i="1" dirty="0">
                <a:latin typeface="+mj-lt"/>
                <a:cs typeface="Times New Roman" pitchFamily="18" charset="0"/>
              </a:rPr>
              <a:t>Responding to change</a:t>
            </a:r>
            <a:r>
              <a:rPr lang="en-US" sz="2200" dirty="0">
                <a:latin typeface="+mj-lt"/>
                <a:cs typeface="Times New Roman" pitchFamily="18" charset="0"/>
              </a:rPr>
              <a:t> over following a plan </a:t>
            </a:r>
          </a:p>
        </p:txBody>
      </p:sp>
      <p:sp>
        <p:nvSpPr>
          <p:cNvPr id="2" name="Date Placeholder 1"/>
          <p:cNvSpPr>
            <a:spLocks noGrp="1"/>
          </p:cNvSpPr>
          <p:nvPr>
            <p:ph type="dt" sz="half" idx="10"/>
          </p:nvPr>
        </p:nvSpPr>
        <p:spPr/>
        <p:txBody>
          <a:bodyPr/>
          <a:lstStyle/>
          <a:p>
            <a:fld id="{A732AE6D-6288-4FAC-AFE2-903431333661}" type="datetime1">
              <a:rPr lang="en-US" smtClean="0"/>
              <a:t>10/3/2022</a:t>
            </a:fld>
            <a:endParaRPr lang="en-US" dirty="0"/>
          </a:p>
        </p:txBody>
      </p:sp>
      <p:sp>
        <p:nvSpPr>
          <p:cNvPr id="3" name="Footer Placeholder 2"/>
          <p:cNvSpPr>
            <a:spLocks noGrp="1"/>
          </p:cNvSpPr>
          <p:nvPr>
            <p:ph type="ftr" sz="quarter" idx="11"/>
          </p:nvPr>
        </p:nvSpPr>
        <p:spPr/>
        <p:txBody>
          <a:bodyPr/>
          <a:lstStyle/>
          <a:p>
            <a:r>
              <a:rPr lang="en-GB"/>
              <a:t>CSE291 - Introduction to Software Engineering </a:t>
            </a: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12</a:t>
            </a:fld>
            <a:endParaRPr lang="en-US" dirty="0"/>
          </a:p>
        </p:txBody>
      </p:sp>
    </p:spTree>
    <p:extLst>
      <p:ext uri="{BB962C8B-B14F-4D97-AF65-F5344CB8AC3E}">
        <p14:creationId xmlns:p14="http://schemas.microsoft.com/office/powerpoint/2010/main" val="1980376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a:t>
            </a:r>
            <a:r>
              <a:rPr lang="en-US" dirty="0"/>
              <a:t> is “Agility”?</a:t>
            </a:r>
          </a:p>
        </p:txBody>
      </p:sp>
      <p:sp>
        <p:nvSpPr>
          <p:cNvPr id="3" name="Content Placeholder 2"/>
          <p:cNvSpPr>
            <a:spLocks noGrp="1"/>
          </p:cNvSpPr>
          <p:nvPr>
            <p:ph idx="1"/>
          </p:nvPr>
        </p:nvSpPr>
        <p:spPr>
          <a:xfrm>
            <a:off x="457200" y="1905000"/>
            <a:ext cx="8229600" cy="4572000"/>
          </a:xfrm>
        </p:spPr>
        <p:txBody>
          <a:bodyPr>
            <a:normAutofit/>
          </a:bodyPr>
          <a:lstStyle/>
          <a:p>
            <a:pPr lvl="0"/>
            <a:endParaRPr lang="en-US" sz="2100" dirty="0"/>
          </a:p>
          <a:p>
            <a:pPr lvl="0"/>
            <a:r>
              <a:rPr lang="en-US" sz="2100" dirty="0"/>
              <a:t>Effective (rapid and adaptive) response to change</a:t>
            </a:r>
          </a:p>
          <a:p>
            <a:pPr lvl="0"/>
            <a:r>
              <a:rPr lang="en-US" sz="2100" dirty="0"/>
              <a:t>Effective communication among all stakeholders</a:t>
            </a:r>
          </a:p>
          <a:p>
            <a:pPr lvl="0"/>
            <a:r>
              <a:rPr lang="en-US" sz="2100" dirty="0"/>
              <a:t>Drawing the customer onto the team</a:t>
            </a:r>
          </a:p>
          <a:p>
            <a:pPr lvl="0"/>
            <a:r>
              <a:rPr lang="en-US" sz="2100" dirty="0"/>
              <a:t>Organizing a team so that it is in control of the work performed</a:t>
            </a:r>
          </a:p>
          <a:p>
            <a:pPr lvl="0"/>
            <a:r>
              <a:rPr lang="en-US" sz="2100" dirty="0"/>
              <a:t>Rapid, incremental delivery of software</a:t>
            </a:r>
          </a:p>
          <a:p>
            <a:endParaRPr lang="en-US" sz="2100" dirty="0"/>
          </a:p>
          <a:p>
            <a:endParaRPr lang="en-US" sz="2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Process</a:t>
            </a:r>
          </a:p>
        </p:txBody>
      </p:sp>
      <p:sp>
        <p:nvSpPr>
          <p:cNvPr id="3" name="Content Placeholder 2"/>
          <p:cNvSpPr>
            <a:spLocks noGrp="1"/>
          </p:cNvSpPr>
          <p:nvPr>
            <p:ph idx="1"/>
          </p:nvPr>
        </p:nvSpPr>
        <p:spPr/>
        <p:txBody>
          <a:bodyPr/>
          <a:lstStyle/>
          <a:p>
            <a:pPr lvl="0"/>
            <a:r>
              <a:rPr lang="en-US" dirty="0"/>
              <a:t>Is driven by customer descriptions of what is required (scenarios)</a:t>
            </a:r>
          </a:p>
          <a:p>
            <a:pPr lvl="0"/>
            <a:r>
              <a:rPr lang="en-US" dirty="0"/>
              <a:t>Recognizes that plans are short-lived</a:t>
            </a:r>
          </a:p>
          <a:p>
            <a:pPr lvl="0"/>
            <a:r>
              <a:rPr lang="en-US" dirty="0"/>
              <a:t>Develops software iteratively with a heavy emphasis on construction activities</a:t>
            </a:r>
          </a:p>
          <a:p>
            <a:pPr lvl="0"/>
            <a:r>
              <a:rPr lang="en-US" dirty="0"/>
              <a:t>Delivers multiple ‘software increments’</a:t>
            </a:r>
          </a:p>
          <a:p>
            <a:pPr lvl="0"/>
            <a:r>
              <a:rPr lang="en-US" dirty="0"/>
              <a:t>Adapts as changes occur</a:t>
            </a:r>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381000" y="381000"/>
            <a:ext cx="8229600" cy="762000"/>
          </a:xfrm>
        </p:spPr>
        <p:txBody>
          <a:bodyPr>
            <a:normAutofit/>
          </a:bodyPr>
          <a:lstStyle/>
          <a:p>
            <a:r>
              <a:rPr lang="en-US" sz="3600" dirty="0">
                <a:cs typeface="Times New Roman" pitchFamily="18" charset="0"/>
              </a:rPr>
              <a:t>The</a:t>
            </a:r>
            <a:r>
              <a:rPr lang="en-US" sz="3200" dirty="0">
                <a:cs typeface="Times New Roman" pitchFamily="18" charset="0"/>
              </a:rPr>
              <a:t> Principles Of  Agile Methods</a:t>
            </a:r>
            <a:r>
              <a:rPr lang="en-GB" sz="3200" dirty="0">
                <a:cs typeface="Times New Roman" pitchFamily="18" charset="0"/>
              </a:rPr>
              <a:t> </a:t>
            </a:r>
            <a:endParaRPr lang="en-US" sz="3200" dirty="0">
              <a:cs typeface="Times New Roman" pitchFamily="18" charset="0"/>
            </a:endParaRPr>
          </a:p>
        </p:txBody>
      </p:sp>
      <p:sp>
        <p:nvSpPr>
          <p:cNvPr id="5" name="Slide Number Placeholder 4"/>
          <p:cNvSpPr>
            <a:spLocks noGrp="1"/>
          </p:cNvSpPr>
          <p:nvPr>
            <p:ph type="sldNum" sz="quarter" idx="12"/>
          </p:nvPr>
        </p:nvSpPr>
        <p:spPr/>
        <p:txBody>
          <a:bodyPr/>
          <a:lstStyle/>
          <a:p>
            <a:fld id="{64E98267-5C3E-45FD-9041-99A017A44513}" type="slidenum">
              <a:rPr lang="en-US"/>
              <a:pPr/>
              <a:t>15</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46889221"/>
              </p:ext>
            </p:extLst>
          </p:nvPr>
        </p:nvGraphicFramePr>
        <p:xfrm>
          <a:off x="152400" y="1371600"/>
          <a:ext cx="8839200" cy="5170825"/>
        </p:xfrm>
        <a:graphic>
          <a:graphicData uri="http://schemas.openxmlformats.org/drawingml/2006/table">
            <a:tbl>
              <a:tblPr/>
              <a:tblGrid>
                <a:gridCol w="2458350">
                  <a:extLst>
                    <a:ext uri="{9D8B030D-6E8A-4147-A177-3AD203B41FA5}">
                      <a16:colId xmlns:a16="http://schemas.microsoft.com/office/drawing/2014/main" val="20000"/>
                    </a:ext>
                  </a:extLst>
                </a:gridCol>
                <a:gridCol w="6246820">
                  <a:extLst>
                    <a:ext uri="{9D8B030D-6E8A-4147-A177-3AD203B41FA5}">
                      <a16:colId xmlns:a16="http://schemas.microsoft.com/office/drawing/2014/main" val="20001"/>
                    </a:ext>
                  </a:extLst>
                </a:gridCol>
                <a:gridCol w="134030">
                  <a:extLst>
                    <a:ext uri="{9D8B030D-6E8A-4147-A177-3AD203B41FA5}">
                      <a16:colId xmlns:a16="http://schemas.microsoft.com/office/drawing/2014/main" val="20002"/>
                    </a:ext>
                  </a:extLst>
                </a:gridCol>
              </a:tblGrid>
              <a:tr h="5334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pitchFamily="18" charset="0"/>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pitchFamily="18" charset="0"/>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990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pitchFamily="18" charset="0"/>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pitchFamily="18" charset="0"/>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83835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pitchFamily="18" charset="0"/>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pitchFamily="18" charset="0"/>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101331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pitchFamily="18" charset="0"/>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pitchFamily="18" charset="0"/>
                        </a:rPr>
                        <a:t>The skills of the development team should be recognized. Team members should be left to develop their own ways of working.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7818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pitchFamily="18" charset="0"/>
                        </a:rPr>
                        <a:t>Adapt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pitchFamily="18" charset="0"/>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101331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pitchFamily="18" charset="0"/>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pitchFamily="18" charset="0"/>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fld id="{C74CE925-7681-4E3C-A5C6-3D5DDE641DC9}" type="datetime1">
              <a:rPr lang="en-US" smtClean="0"/>
              <a:t>10/3/2022</a:t>
            </a:fld>
            <a:endParaRPr lang="en-US" dirty="0"/>
          </a:p>
        </p:txBody>
      </p:sp>
      <p:sp>
        <p:nvSpPr>
          <p:cNvPr id="3" name="Footer Placeholder 2"/>
          <p:cNvSpPr>
            <a:spLocks noGrp="1"/>
          </p:cNvSpPr>
          <p:nvPr>
            <p:ph type="ftr" sz="quarter" idx="11"/>
          </p:nvPr>
        </p:nvSpPr>
        <p:spPr/>
        <p:txBody>
          <a:bodyPr/>
          <a:lstStyle/>
          <a:p>
            <a:r>
              <a:rPr lang="en-GB"/>
              <a:t>CSE291 - Introduction to Software Engineering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A8E2-A08A-6C52-BBA0-18689E1FFDED}"/>
              </a:ext>
            </a:extLst>
          </p:cNvPr>
          <p:cNvSpPr>
            <a:spLocks noGrp="1"/>
          </p:cNvSpPr>
          <p:nvPr>
            <p:ph type="title"/>
          </p:nvPr>
        </p:nvSpPr>
        <p:spPr>
          <a:xfrm>
            <a:off x="457200" y="533400"/>
            <a:ext cx="8229600" cy="762000"/>
          </a:xfrm>
        </p:spPr>
        <p:txBody>
          <a:bodyPr>
            <a:normAutofit/>
          </a:bodyPr>
          <a:lstStyle/>
          <a:p>
            <a:r>
              <a:rPr lang="en-US" sz="3600" dirty="0"/>
              <a:t>Issues</a:t>
            </a:r>
            <a:endParaRPr lang="en-PK" sz="3600" dirty="0"/>
          </a:p>
        </p:txBody>
      </p:sp>
      <p:sp>
        <p:nvSpPr>
          <p:cNvPr id="3" name="Content Placeholder 2">
            <a:extLst>
              <a:ext uri="{FF2B5EF4-FFF2-40B4-BE49-F238E27FC236}">
                <a16:creationId xmlns:a16="http://schemas.microsoft.com/office/drawing/2014/main" id="{3988067A-0897-C1A0-29E8-BACE66FFF9A5}"/>
              </a:ext>
            </a:extLst>
          </p:cNvPr>
          <p:cNvSpPr>
            <a:spLocks noGrp="1"/>
          </p:cNvSpPr>
          <p:nvPr>
            <p:ph idx="1"/>
          </p:nvPr>
        </p:nvSpPr>
        <p:spPr>
          <a:xfrm>
            <a:off x="457200" y="1371600"/>
            <a:ext cx="8229600" cy="5105400"/>
          </a:xfrm>
        </p:spPr>
        <p:txBody>
          <a:bodyPr>
            <a:normAutofit/>
          </a:bodyPr>
          <a:lstStyle/>
          <a:p>
            <a:pPr marL="457200" indent="-457200" algn="just">
              <a:buFont typeface="Arial" pitchFamily="34" charset="0"/>
              <a:buAutoNum type="arabicPeriod"/>
            </a:pPr>
            <a:r>
              <a:rPr lang="en-US" sz="1800" dirty="0"/>
              <a:t>Customer involvement  - its success depends on having a customer who is willing and able to spend time with the development team and who can represent all system stakeholders. </a:t>
            </a:r>
          </a:p>
          <a:p>
            <a:pPr marL="457200" indent="-457200" algn="just">
              <a:buFont typeface="Arial" pitchFamily="34" charset="0"/>
              <a:buAutoNum type="arabicPeriod"/>
            </a:pPr>
            <a:endParaRPr lang="en-US" sz="1800" dirty="0"/>
          </a:p>
          <a:p>
            <a:pPr marL="457200" indent="-457200" algn="just">
              <a:buFont typeface="Arial" pitchFamily="34" charset="0"/>
              <a:buAutoNum type="arabicPeriod"/>
            </a:pPr>
            <a:r>
              <a:rPr lang="en-US" sz="1800" dirty="0"/>
              <a:t>Individual team members may not have suitable personalities. They may therefore not interact well with other team members.</a:t>
            </a:r>
          </a:p>
          <a:p>
            <a:pPr marL="457200" indent="-457200" algn="just">
              <a:buFont typeface="Arial" pitchFamily="34" charset="0"/>
              <a:buAutoNum type="arabicPeriod"/>
            </a:pPr>
            <a:endParaRPr lang="en-US" sz="1800" dirty="0"/>
          </a:p>
          <a:p>
            <a:pPr marL="457200" indent="-457200" algn="just">
              <a:buFont typeface="Arial" pitchFamily="34" charset="0"/>
              <a:buAutoNum type="arabicPeriod"/>
            </a:pPr>
            <a:r>
              <a:rPr lang="en-US" sz="1800" dirty="0"/>
              <a:t>Prioritizing changes can be extremely difficult, especially in systems where there are many stakeholders. </a:t>
            </a:r>
          </a:p>
          <a:p>
            <a:pPr marL="457200" indent="-457200" algn="just">
              <a:buFont typeface="Arial" pitchFamily="34" charset="0"/>
              <a:buAutoNum type="arabicPeriod"/>
            </a:pPr>
            <a:endParaRPr lang="en-US" sz="1800" dirty="0"/>
          </a:p>
          <a:p>
            <a:pPr marL="457200" indent="-457200" algn="just">
              <a:buFont typeface="Arial" pitchFamily="34" charset="0"/>
              <a:buAutoNum type="arabicPeriod"/>
            </a:pPr>
            <a:r>
              <a:rPr lang="en-US" sz="1800" dirty="0"/>
              <a:t>Maintaining simplicity requires extra work. Under pressure from delivery schedules, the team members may not have time to carry out desirable system simplifications</a:t>
            </a:r>
            <a:r>
              <a:rPr lang="en-US" sz="1600" dirty="0"/>
              <a:t>.</a:t>
            </a:r>
            <a:endParaRPr lang="en-PK" sz="1600" dirty="0"/>
          </a:p>
        </p:txBody>
      </p:sp>
      <p:sp>
        <p:nvSpPr>
          <p:cNvPr id="4" name="Date Placeholder 3">
            <a:extLst>
              <a:ext uri="{FF2B5EF4-FFF2-40B4-BE49-F238E27FC236}">
                <a16:creationId xmlns:a16="http://schemas.microsoft.com/office/drawing/2014/main" id="{C7DACE2B-485E-487E-E5ED-E7E49067D008}"/>
              </a:ext>
            </a:extLst>
          </p:cNvPr>
          <p:cNvSpPr>
            <a:spLocks noGrp="1"/>
          </p:cNvSpPr>
          <p:nvPr>
            <p:ph type="dt" sz="half" idx="10"/>
          </p:nvPr>
        </p:nvSpPr>
        <p:spPr/>
        <p:txBody>
          <a:bodyPr/>
          <a:lstStyle/>
          <a:p>
            <a:fld id="{2C336DDF-9BBA-44C4-B494-F7611DAEC4BF}" type="datetime1">
              <a:rPr lang="en-US" smtClean="0"/>
              <a:t>10/3/2022</a:t>
            </a:fld>
            <a:endParaRPr lang="en-US" dirty="0"/>
          </a:p>
        </p:txBody>
      </p:sp>
      <p:sp>
        <p:nvSpPr>
          <p:cNvPr id="5" name="Footer Placeholder 4">
            <a:extLst>
              <a:ext uri="{FF2B5EF4-FFF2-40B4-BE49-F238E27FC236}">
                <a16:creationId xmlns:a16="http://schemas.microsoft.com/office/drawing/2014/main" id="{A2587E20-FE9B-0EA1-45A1-BB0F995A8167}"/>
              </a:ext>
            </a:extLst>
          </p:cNvPr>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a:extLst>
              <a:ext uri="{FF2B5EF4-FFF2-40B4-BE49-F238E27FC236}">
                <a16:creationId xmlns:a16="http://schemas.microsoft.com/office/drawing/2014/main" id="{13A98D51-9305-2A80-F324-518A7FA7C60E}"/>
              </a:ext>
            </a:extLst>
          </p:cNvPr>
          <p:cNvSpPr>
            <a:spLocks noGrp="1"/>
          </p:cNvSpPr>
          <p:nvPr>
            <p:ph type="sldNum" sz="quarter" idx="12"/>
          </p:nvPr>
        </p:nvSpPr>
        <p:spPr/>
        <p:txBody>
          <a:bodyPr/>
          <a:lstStyle/>
          <a:p>
            <a:fld id="{0A68DB68-8052-4758-A647-54338E95D837}" type="slidenum">
              <a:rPr lang="en-US" smtClean="0"/>
              <a:pPr/>
              <a:t>16</a:t>
            </a:fld>
            <a:endParaRPr lang="en-US" dirty="0"/>
          </a:p>
        </p:txBody>
      </p:sp>
    </p:spTree>
    <p:extLst>
      <p:ext uri="{BB962C8B-B14F-4D97-AF65-F5344CB8AC3E}">
        <p14:creationId xmlns:p14="http://schemas.microsoft.com/office/powerpoint/2010/main" val="624474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r>
              <a:rPr lang="en-US" dirty="0"/>
              <a:t>Existing Agile Methods</a:t>
            </a:r>
          </a:p>
        </p:txBody>
      </p:sp>
      <p:sp>
        <p:nvSpPr>
          <p:cNvPr id="12291" name="Content Placeholder 2"/>
          <p:cNvSpPr>
            <a:spLocks noGrp="1"/>
          </p:cNvSpPr>
          <p:nvPr>
            <p:ph idx="1"/>
          </p:nvPr>
        </p:nvSpPr>
        <p:spPr/>
        <p:txBody>
          <a:bodyPr/>
          <a:lstStyle/>
          <a:p>
            <a:endParaRPr lang="en-US" dirty="0"/>
          </a:p>
          <a:p>
            <a:r>
              <a:rPr lang="en-US" sz="2000" dirty="0">
                <a:cs typeface="Times New Roman" pitchFamily="18" charset="0"/>
              </a:rPr>
              <a:t>Extreme Programming (“XP”)</a:t>
            </a:r>
          </a:p>
          <a:p>
            <a:r>
              <a:rPr lang="en-US" sz="2000" dirty="0"/>
              <a:t>Adaptive Software Development (ASD)</a:t>
            </a:r>
          </a:p>
          <a:p>
            <a:r>
              <a:rPr lang="en-US" sz="2000" dirty="0"/>
              <a:t>Scrum</a:t>
            </a:r>
          </a:p>
          <a:p>
            <a:r>
              <a:rPr lang="en-US" sz="2000" dirty="0"/>
              <a:t>Dynamic Systems Development Method (DSDM)</a:t>
            </a:r>
          </a:p>
          <a:p>
            <a:r>
              <a:rPr lang="en-US" sz="2000" dirty="0"/>
              <a:t>Feature Drive Development (FDD)</a:t>
            </a:r>
          </a:p>
          <a:p>
            <a:r>
              <a:rPr lang="en-US" sz="2000" dirty="0"/>
              <a:t>Lean Software Development (LSD)</a:t>
            </a:r>
          </a:p>
          <a:p>
            <a:r>
              <a:rPr lang="en-US" sz="2000" dirty="0"/>
              <a:t>Agile Modeling (AM)</a:t>
            </a:r>
          </a:p>
          <a:p>
            <a:r>
              <a:rPr lang="en-US" sz="2000" dirty="0"/>
              <a:t>Agile Unified Process (AUP)</a:t>
            </a:r>
          </a:p>
          <a:p>
            <a:r>
              <a:rPr lang="en-US" sz="2000" dirty="0"/>
              <a:t>Kanban, and DevOps.</a:t>
            </a:r>
            <a:endParaRPr lang="en-US" sz="2000" dirty="0">
              <a:cs typeface="Times New Roman" pitchFamily="18" charset="0"/>
            </a:endParaRPr>
          </a:p>
          <a:p>
            <a:pPr>
              <a:buNone/>
            </a:pPr>
            <a:endParaRPr lang="en-US" sz="24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4CB8B45B-E9AF-46A7-84C6-3A14BAECDD30}" type="datetime1">
              <a:rPr lang="en-US" smtClean="0"/>
              <a:t>10/3/2022</a:t>
            </a:fld>
            <a:endParaRPr lang="en-US" dirty="0"/>
          </a:p>
        </p:txBody>
      </p:sp>
      <p:sp>
        <p:nvSpPr>
          <p:cNvPr id="3" name="Footer Placeholder 2"/>
          <p:cNvSpPr>
            <a:spLocks noGrp="1"/>
          </p:cNvSpPr>
          <p:nvPr>
            <p:ph type="ftr" sz="quarter" idx="11"/>
          </p:nvPr>
        </p:nvSpPr>
        <p:spPr/>
        <p:txBody>
          <a:bodyPr/>
          <a:lstStyle/>
          <a:p>
            <a:r>
              <a:rPr lang="en-GB"/>
              <a:t>CSE291 - Introduction to Software Engineering </a:t>
            </a: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normAutofit/>
          </a:bodyPr>
          <a:lstStyle/>
          <a:p>
            <a:r>
              <a:rPr lang="en-US" dirty="0">
                <a:cs typeface="Times New Roman" pitchFamily="18" charset="0"/>
              </a:rPr>
              <a:t>Extreme Programming</a:t>
            </a:r>
          </a:p>
        </p:txBody>
      </p:sp>
      <p:sp>
        <p:nvSpPr>
          <p:cNvPr id="16386" name="Rectangle 3"/>
          <p:cNvSpPr>
            <a:spLocks noGrp="1" noChangeArrowheads="1"/>
          </p:cNvSpPr>
          <p:nvPr>
            <p:ph idx="1"/>
          </p:nvPr>
        </p:nvSpPr>
        <p:spPr/>
        <p:txBody>
          <a:bodyPr>
            <a:normAutofit/>
          </a:bodyPr>
          <a:lstStyle/>
          <a:p>
            <a:pPr algn="just">
              <a:lnSpc>
                <a:spcPct val="90000"/>
              </a:lnSpc>
            </a:pPr>
            <a:endParaRPr lang="en-US" sz="2200" dirty="0">
              <a:latin typeface="Times New Roman" pitchFamily="18" charset="0"/>
              <a:cs typeface="Times New Roman" pitchFamily="18" charset="0"/>
            </a:endParaRPr>
          </a:p>
          <a:p>
            <a:pPr marL="0" indent="0" algn="just">
              <a:lnSpc>
                <a:spcPct val="90000"/>
              </a:lnSpc>
              <a:buNone/>
            </a:pPr>
            <a:r>
              <a:rPr lang="en-US" sz="2000" dirty="0">
                <a:latin typeface="+mj-lt"/>
                <a:cs typeface="Times New Roman" pitchFamily="18" charset="0"/>
              </a:rPr>
              <a:t>Perhaps the best-known and most widely used agile method.</a:t>
            </a:r>
          </a:p>
          <a:p>
            <a:pPr algn="just">
              <a:lnSpc>
                <a:spcPct val="90000"/>
              </a:lnSpc>
              <a:buNone/>
            </a:pPr>
            <a:endParaRPr lang="en-US" sz="2000" dirty="0">
              <a:latin typeface="+mj-lt"/>
              <a:cs typeface="Times New Roman" pitchFamily="18" charset="0"/>
            </a:endParaRPr>
          </a:p>
          <a:p>
            <a:pPr lvl="1" algn="just">
              <a:lnSpc>
                <a:spcPct val="90000"/>
              </a:lnSpc>
            </a:pPr>
            <a:r>
              <a:rPr lang="en-US" dirty="0">
                <a:solidFill>
                  <a:schemeClr val="tx1"/>
                </a:solidFill>
                <a:latin typeface="+mj-lt"/>
                <a:cs typeface="Times New Roman" pitchFamily="18" charset="0"/>
              </a:rPr>
              <a:t>In extreme programming, all requirements are expressed as scenarios (called user stories), which are implemented directly as a series of tasks. </a:t>
            </a:r>
          </a:p>
          <a:p>
            <a:pPr marL="274320" lvl="1" indent="0" algn="just">
              <a:lnSpc>
                <a:spcPct val="90000"/>
              </a:lnSpc>
              <a:buNone/>
            </a:pPr>
            <a:endParaRPr lang="en-US" dirty="0">
              <a:solidFill>
                <a:schemeClr val="tx1"/>
              </a:solidFill>
              <a:latin typeface="+mj-lt"/>
              <a:cs typeface="Times New Roman" pitchFamily="18" charset="0"/>
            </a:endParaRPr>
          </a:p>
          <a:p>
            <a:pPr lvl="1" algn="just">
              <a:lnSpc>
                <a:spcPct val="90000"/>
              </a:lnSpc>
            </a:pPr>
            <a:r>
              <a:rPr lang="en-US" dirty="0">
                <a:solidFill>
                  <a:schemeClr val="tx1"/>
                </a:solidFill>
                <a:latin typeface="+mj-lt"/>
                <a:cs typeface="Times New Roman" pitchFamily="18" charset="0"/>
              </a:rPr>
              <a:t>Programmers work in pairs and develop tests for each task before writing the code. </a:t>
            </a:r>
          </a:p>
          <a:p>
            <a:pPr marL="274320" lvl="1" indent="0" algn="just">
              <a:lnSpc>
                <a:spcPct val="90000"/>
              </a:lnSpc>
              <a:buNone/>
            </a:pPr>
            <a:endParaRPr lang="en-US" dirty="0">
              <a:solidFill>
                <a:schemeClr val="tx1"/>
              </a:solidFill>
              <a:latin typeface="+mj-lt"/>
              <a:cs typeface="Times New Roman" pitchFamily="18" charset="0"/>
            </a:endParaRPr>
          </a:p>
          <a:p>
            <a:pPr lvl="1" algn="just">
              <a:lnSpc>
                <a:spcPct val="90000"/>
              </a:lnSpc>
            </a:pPr>
            <a:r>
              <a:rPr lang="en-US" dirty="0">
                <a:solidFill>
                  <a:schemeClr val="tx1"/>
                </a:solidFill>
                <a:latin typeface="+mj-lt"/>
                <a:cs typeface="Times New Roman" pitchFamily="18" charset="0"/>
              </a:rPr>
              <a:t>All tests must be successfully executed when new code is integrated into the system. </a:t>
            </a:r>
          </a:p>
          <a:p>
            <a:pPr marL="274320" lvl="1" indent="0" algn="just">
              <a:lnSpc>
                <a:spcPct val="90000"/>
              </a:lnSpc>
              <a:buNone/>
            </a:pPr>
            <a:endParaRPr lang="en-US" dirty="0">
              <a:solidFill>
                <a:schemeClr val="tx1"/>
              </a:solidFill>
              <a:latin typeface="+mj-lt"/>
              <a:cs typeface="Times New Roman" pitchFamily="18" charset="0"/>
            </a:endParaRPr>
          </a:p>
          <a:p>
            <a:pPr lvl="1" algn="just">
              <a:lnSpc>
                <a:spcPct val="90000"/>
              </a:lnSpc>
            </a:pPr>
            <a:r>
              <a:rPr lang="en-US" dirty="0">
                <a:solidFill>
                  <a:schemeClr val="tx1"/>
                </a:solidFill>
                <a:latin typeface="+mj-lt"/>
                <a:cs typeface="Times New Roman" pitchFamily="18" charset="0"/>
              </a:rPr>
              <a:t>There is a short time gap between releases of the system.</a:t>
            </a:r>
          </a:p>
        </p:txBody>
      </p:sp>
      <p:sp>
        <p:nvSpPr>
          <p:cNvPr id="4" name="Slide Number Placeholder 3"/>
          <p:cNvSpPr>
            <a:spLocks noGrp="1"/>
          </p:cNvSpPr>
          <p:nvPr>
            <p:ph type="sldNum" sz="quarter" idx="12"/>
          </p:nvPr>
        </p:nvSpPr>
        <p:spPr/>
        <p:txBody>
          <a:bodyPr/>
          <a:lstStyle/>
          <a:p>
            <a:fld id="{6213D322-5EFB-4E07-910A-A8BB4DF9F878}" type="slidenum">
              <a:rPr lang="en-US"/>
              <a:pPr/>
              <a:t>18</a:t>
            </a:fld>
            <a:endParaRPr lang="en-US" dirty="0"/>
          </a:p>
        </p:txBody>
      </p:sp>
      <p:sp>
        <p:nvSpPr>
          <p:cNvPr id="2" name="Date Placeholder 1"/>
          <p:cNvSpPr>
            <a:spLocks noGrp="1"/>
          </p:cNvSpPr>
          <p:nvPr>
            <p:ph type="dt" sz="half" idx="10"/>
          </p:nvPr>
        </p:nvSpPr>
        <p:spPr/>
        <p:txBody>
          <a:bodyPr/>
          <a:lstStyle/>
          <a:p>
            <a:fld id="{6B2AFC87-8724-4224-9D9E-7544FDE4524D}" type="datetime1">
              <a:rPr lang="en-US" smtClean="0"/>
              <a:t>10/3/2022</a:t>
            </a:fld>
            <a:endParaRPr lang="en-US" dirty="0"/>
          </a:p>
        </p:txBody>
      </p:sp>
      <p:sp>
        <p:nvSpPr>
          <p:cNvPr id="3" name="Footer Placeholder 2"/>
          <p:cNvSpPr>
            <a:spLocks noGrp="1"/>
          </p:cNvSpPr>
          <p:nvPr>
            <p:ph type="ftr" sz="quarter" idx="11"/>
          </p:nvPr>
        </p:nvSpPr>
        <p:spPr/>
        <p:txBody>
          <a:bodyPr/>
          <a:lstStyle/>
          <a:p>
            <a:r>
              <a:rPr lang="en-GB"/>
              <a:t>CSE291 - Introduction to Software Engineering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Rot="1" noChangeArrowheads="1"/>
          </p:cNvSpPr>
          <p:nvPr>
            <p:ph type="title"/>
          </p:nvPr>
        </p:nvSpPr>
        <p:spPr>
          <a:xfrm>
            <a:off x="533400" y="381000"/>
            <a:ext cx="7750175" cy="914400"/>
          </a:xfrm>
        </p:spPr>
        <p:txBody>
          <a:bodyPr>
            <a:normAutofit/>
          </a:bodyPr>
          <a:lstStyle/>
          <a:p>
            <a:pPr eaLnBrk="1" hangingPunct="1">
              <a:defRPr/>
            </a:pPr>
            <a:r>
              <a:rPr lang="en-US" sz="3600" dirty="0">
                <a:cs typeface="Times New Roman" pitchFamily="18" charset="0"/>
              </a:rPr>
              <a:t>Extreme Programming (XP)</a:t>
            </a:r>
          </a:p>
        </p:txBody>
      </p:sp>
      <p:sp>
        <p:nvSpPr>
          <p:cNvPr id="832515" name="Rectangle 3"/>
          <p:cNvSpPr>
            <a:spLocks noGrp="1" noRot="1" noChangeArrowheads="1"/>
          </p:cNvSpPr>
          <p:nvPr>
            <p:ph idx="1"/>
          </p:nvPr>
        </p:nvSpPr>
        <p:spPr>
          <a:xfrm>
            <a:off x="457200" y="1600201"/>
            <a:ext cx="8229600" cy="4825218"/>
          </a:xfrm>
        </p:spPr>
        <p:txBody>
          <a:bodyPr>
            <a:noAutofit/>
          </a:bodyPr>
          <a:lstStyle/>
          <a:p>
            <a:pPr algn="just">
              <a:buNone/>
            </a:pPr>
            <a:r>
              <a:rPr lang="en-US" sz="2000" b="1" dirty="0">
                <a:latin typeface="+mj-lt"/>
                <a:cs typeface="Times New Roman" pitchFamily="18" charset="0"/>
              </a:rPr>
              <a:t>XP Values</a:t>
            </a:r>
          </a:p>
          <a:p>
            <a:pPr algn="just"/>
            <a:r>
              <a:rPr lang="en-US" sz="2000" dirty="0">
                <a:latin typeface="+mj-lt"/>
                <a:cs typeface="Times New Roman" pitchFamily="18" charset="0"/>
              </a:rPr>
              <a:t>Communication(Be together with your customer and fellow programmers, and talk to each other )</a:t>
            </a:r>
          </a:p>
          <a:p>
            <a:pPr algn="just">
              <a:buNone/>
            </a:pPr>
            <a:endParaRPr lang="en-US" sz="2000" dirty="0">
              <a:latin typeface="+mj-lt"/>
              <a:cs typeface="Times New Roman" pitchFamily="18" charset="0"/>
            </a:endParaRPr>
          </a:p>
          <a:p>
            <a:pPr algn="just"/>
            <a:r>
              <a:rPr lang="en-US" sz="2000" dirty="0">
                <a:latin typeface="+mj-lt"/>
                <a:cs typeface="Times New Roman" pitchFamily="18" charset="0"/>
              </a:rPr>
              <a:t>Simplicity (Use simple design and programming practices, and simple methods of planning, tracking, and reporting)</a:t>
            </a:r>
          </a:p>
          <a:p>
            <a:pPr algn="just">
              <a:buNone/>
            </a:pPr>
            <a:endParaRPr lang="en-US" sz="2000" dirty="0">
              <a:latin typeface="+mj-lt"/>
              <a:cs typeface="Times New Roman" pitchFamily="18" charset="0"/>
            </a:endParaRPr>
          </a:p>
          <a:p>
            <a:pPr algn="just"/>
            <a:r>
              <a:rPr lang="en-US" sz="2000" dirty="0">
                <a:latin typeface="+mj-lt"/>
                <a:cs typeface="Times New Roman" pitchFamily="18" charset="0"/>
              </a:rPr>
              <a:t>Feedback(Test your program and your practices, using feedback to steer the project)</a:t>
            </a:r>
          </a:p>
          <a:p>
            <a:pPr>
              <a:buNone/>
            </a:pPr>
            <a:endParaRPr lang="en-US" sz="2200" dirty="0">
              <a:latin typeface="Times New Roman" pitchFamily="18" charset="0"/>
              <a:cs typeface="Times New Roman" pitchFamily="18" charset="0"/>
            </a:endParaRPr>
          </a:p>
        </p:txBody>
      </p:sp>
      <p:sp>
        <p:nvSpPr>
          <p:cNvPr id="7171" name="Slide Number Placeholder 4"/>
          <p:cNvSpPr>
            <a:spLocks noGrp="1"/>
          </p:cNvSpPr>
          <p:nvPr>
            <p:ph type="sldNum" sz="quarter" idx="12"/>
          </p:nvPr>
        </p:nvSpPr>
        <p:spPr>
          <a:noFill/>
        </p:spPr>
        <p:txBody>
          <a:bodyPr/>
          <a:lstStyle/>
          <a:p>
            <a:fld id="{9DB3AF1D-D84A-4E7D-93E9-F00832155C18}" type="slidenum">
              <a:rPr lang="en-US" smtClean="0"/>
              <a:pPr/>
              <a:t>19</a:t>
            </a:fld>
            <a:endParaRPr lang="en-US" dirty="0"/>
          </a:p>
        </p:txBody>
      </p:sp>
      <p:sp>
        <p:nvSpPr>
          <p:cNvPr id="2" name="Date Placeholder 1"/>
          <p:cNvSpPr>
            <a:spLocks noGrp="1"/>
          </p:cNvSpPr>
          <p:nvPr>
            <p:ph type="dt" sz="half" idx="10"/>
          </p:nvPr>
        </p:nvSpPr>
        <p:spPr/>
        <p:txBody>
          <a:bodyPr/>
          <a:lstStyle/>
          <a:p>
            <a:fld id="{DDAB727E-A915-46D4-A8A6-2D88E3BAB029}" type="datetime1">
              <a:rPr lang="en-US" smtClean="0"/>
              <a:t>10/3/2022</a:t>
            </a:fld>
            <a:endParaRPr lang="en-US" dirty="0"/>
          </a:p>
        </p:txBody>
      </p:sp>
      <p:sp>
        <p:nvSpPr>
          <p:cNvPr id="3" name="Footer Placeholder 2"/>
          <p:cNvSpPr>
            <a:spLocks noGrp="1"/>
          </p:cNvSpPr>
          <p:nvPr>
            <p:ph type="ftr" sz="quarter" idx="11"/>
          </p:nvPr>
        </p:nvSpPr>
        <p:spPr/>
        <p:txBody>
          <a:bodyPr/>
          <a:lstStyle/>
          <a:p>
            <a:r>
              <a:rPr lang="en-GB"/>
              <a:t>CSE291 - Introduction to Software Engineering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Objectives</a:t>
            </a:r>
          </a:p>
        </p:txBody>
      </p:sp>
      <p:sp>
        <p:nvSpPr>
          <p:cNvPr id="2" name="Content Placeholder 1"/>
          <p:cNvSpPr>
            <a:spLocks noGrp="1"/>
          </p:cNvSpPr>
          <p:nvPr>
            <p:ph idx="1"/>
          </p:nvPr>
        </p:nvSpPr>
        <p:spPr/>
        <p:txBody>
          <a:bodyPr>
            <a:normAutofit/>
          </a:bodyPr>
          <a:lstStyle/>
          <a:p>
            <a:pPr>
              <a:buNone/>
            </a:pPr>
            <a:endParaRPr lang="en-US" sz="2200" dirty="0"/>
          </a:p>
          <a:p>
            <a:pPr algn="just">
              <a:buFont typeface="Wingdings" panose="05000000000000000000" pitchFamily="2" charset="2"/>
              <a:buChar char="§"/>
            </a:pPr>
            <a:r>
              <a:rPr lang="en-US" sz="2200" dirty="0"/>
              <a:t> understand how an iterative, incremental software development approach leads to faster delivery of more useful software </a:t>
            </a:r>
          </a:p>
          <a:p>
            <a:pPr marL="0" indent="0" algn="just">
              <a:buNone/>
            </a:pPr>
            <a:endParaRPr lang="en-US" sz="2200" dirty="0"/>
          </a:p>
          <a:p>
            <a:pPr algn="just">
              <a:buFont typeface="Wingdings" panose="05000000000000000000" pitchFamily="2" charset="2"/>
              <a:buChar char="§"/>
            </a:pPr>
            <a:r>
              <a:rPr lang="en-US" sz="2200" dirty="0"/>
              <a:t>understand the differences between agile development methods and software development methods that rely on documented specifications and designs</a:t>
            </a:r>
          </a:p>
          <a:p>
            <a:pPr marL="0" indent="0" algn="just">
              <a:buNone/>
            </a:pPr>
            <a:endParaRPr lang="en-US" sz="2200" dirty="0"/>
          </a:p>
          <a:p>
            <a:pPr algn="just"/>
            <a:r>
              <a:rPr lang="en-US" sz="2200" dirty="0"/>
              <a:t> know the principles, practices and some of the limitations of</a:t>
            </a:r>
          </a:p>
          <a:p>
            <a:pPr algn="just">
              <a:buNone/>
            </a:pPr>
            <a:r>
              <a:rPr lang="en-US" sz="2200" dirty="0"/>
              <a:t>   extreme programming</a:t>
            </a:r>
          </a:p>
        </p:txBody>
      </p:sp>
      <p:sp>
        <p:nvSpPr>
          <p:cNvPr id="4" name="Date Placeholder 3"/>
          <p:cNvSpPr>
            <a:spLocks noGrp="1"/>
          </p:cNvSpPr>
          <p:nvPr>
            <p:ph type="dt" sz="half" idx="10"/>
          </p:nvPr>
        </p:nvSpPr>
        <p:spPr/>
        <p:txBody>
          <a:bodyPr/>
          <a:lstStyle/>
          <a:p>
            <a:fld id="{4A02AD0C-1FCA-4BFE-B754-8B70FF4AE2EE}"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457200"/>
            <a:ext cx="8229600" cy="762000"/>
          </a:xfrm>
        </p:spPr>
        <p:txBody>
          <a:bodyPr>
            <a:normAutofit fontScale="90000"/>
          </a:bodyPr>
          <a:lstStyle/>
          <a:p>
            <a:r>
              <a:rPr lang="en-US" dirty="0">
                <a:cs typeface="Times New Roman" pitchFamily="18" charset="0"/>
              </a:rPr>
              <a:t>Extreme Programming Core Practices (A)</a:t>
            </a:r>
            <a:endParaRPr lang="en-US" sz="2800" b="1"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81E512CA-B0E6-4F44-A6F5-98C563E4CF6C}" type="datetime1">
              <a:rPr lang="en-US" smtClean="0"/>
              <a:t>10/3/2022</a:t>
            </a:fld>
            <a:endParaRPr lang="en-US" dirty="0"/>
          </a:p>
        </p:txBody>
      </p:sp>
      <p:sp>
        <p:nvSpPr>
          <p:cNvPr id="3" name="Footer Placeholder 2"/>
          <p:cNvSpPr>
            <a:spLocks noGrp="1"/>
          </p:cNvSpPr>
          <p:nvPr>
            <p:ph type="ftr" sz="quarter" idx="11"/>
          </p:nvPr>
        </p:nvSpPr>
        <p:spPr/>
        <p:txBody>
          <a:bodyPr/>
          <a:lstStyle/>
          <a:p>
            <a:r>
              <a:rPr lang="en-GB"/>
              <a:t>CSE291 - Introduction to Software Engineering </a:t>
            </a:r>
            <a:endParaRPr lang="en-US" dirty="0"/>
          </a:p>
        </p:txBody>
      </p:sp>
      <p:sp>
        <p:nvSpPr>
          <p:cNvPr id="5" name="Slide Number Placeholder 4"/>
          <p:cNvSpPr>
            <a:spLocks noGrp="1"/>
          </p:cNvSpPr>
          <p:nvPr>
            <p:ph type="sldNum" sz="quarter" idx="12"/>
          </p:nvPr>
        </p:nvSpPr>
        <p:spPr/>
        <p:txBody>
          <a:bodyPr/>
          <a:lstStyle/>
          <a:p>
            <a:fld id="{E1A7BFEF-14F8-4092-A823-5A9F64FBCBBC}" type="slidenum">
              <a:rPr lang="en-US"/>
              <a:pPr/>
              <a:t>20</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22930783"/>
              </p:ext>
            </p:extLst>
          </p:nvPr>
        </p:nvGraphicFramePr>
        <p:xfrm>
          <a:off x="152400" y="1295400"/>
          <a:ext cx="8782050" cy="5164703"/>
        </p:xfrm>
        <a:graphic>
          <a:graphicData uri="http://schemas.openxmlformats.org/drawingml/2006/table">
            <a:tbl>
              <a:tblPr/>
              <a:tblGrid>
                <a:gridCol w="2488582">
                  <a:extLst>
                    <a:ext uri="{9D8B030D-6E8A-4147-A177-3AD203B41FA5}">
                      <a16:colId xmlns:a16="http://schemas.microsoft.com/office/drawing/2014/main" val="20000"/>
                    </a:ext>
                  </a:extLst>
                </a:gridCol>
                <a:gridCol w="6293468">
                  <a:extLst>
                    <a:ext uri="{9D8B030D-6E8A-4147-A177-3AD203B41FA5}">
                      <a16:colId xmlns:a16="http://schemas.microsoft.com/office/drawing/2014/main" val="20001"/>
                    </a:ext>
                  </a:extLst>
                </a:gridCol>
              </a:tblGrid>
              <a:tr h="55096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kern="1200" cap="none" normalizeH="0" baseline="0" dirty="0">
                          <a:ln>
                            <a:noFill/>
                          </a:ln>
                          <a:solidFill>
                            <a:srgbClr val="000000"/>
                          </a:solidFill>
                          <a:effectLst/>
                          <a:latin typeface="Arial" charset="0"/>
                          <a:ea typeface="ＭＳ Ｐゴシック" pitchFamily="30" charset="-128"/>
                          <a:cs typeface="Arial" charset="0"/>
                        </a:rPr>
                        <a:t>Principle or practice</a:t>
                      </a:r>
                    </a:p>
                  </a:txBody>
                  <a:tcPr marL="73025" marR="73025"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kern="1200" cap="none" normalizeH="0" baseline="0" dirty="0">
                          <a:ln>
                            <a:noFill/>
                          </a:ln>
                          <a:solidFill>
                            <a:srgbClr val="000000"/>
                          </a:solidFill>
                          <a:effectLst/>
                          <a:latin typeface="Arial" charset="0"/>
                          <a:ea typeface="ＭＳ Ｐゴシック" pitchFamily="30" charset="-128"/>
                          <a:cs typeface="Arial" charset="0"/>
                        </a:rPr>
                        <a:t>Description</a:t>
                      </a:r>
                    </a:p>
                  </a:txBody>
                  <a:tcPr marL="73025" marR="73025"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9683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000000"/>
                          </a:solidFill>
                          <a:effectLst/>
                          <a:latin typeface="Arial" charset="0"/>
                          <a:ea typeface="ＭＳ Ｐゴシック" pitchFamily="30" charset="-128"/>
                          <a:cs typeface="Arial" charset="0"/>
                        </a:rPr>
                        <a:t>Incremental planning</a:t>
                      </a: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000000"/>
                          </a:solidFill>
                          <a:effectLst/>
                          <a:latin typeface="Arial" charset="0"/>
                          <a:ea typeface="ＭＳ Ｐゴシック" pitchFamily="30" charset="-128"/>
                          <a:cs typeface="Arial" charset="0"/>
                        </a:rPr>
                        <a:t> Requirements are recorded on story cards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000000"/>
                          </a:solidFill>
                          <a:effectLst/>
                          <a:latin typeface="Arial" charset="0"/>
                          <a:ea typeface="ＭＳ Ｐゴシック" pitchFamily="30" charset="-128"/>
                          <a:cs typeface="Arial" charset="0"/>
                        </a:rPr>
                        <a:t> The developers break these stories into development </a:t>
                      </a:r>
                      <a:r>
                        <a:rPr kumimoji="0" lang="en-GB" altLang="en-US" sz="1600" b="0" i="0" u="none" strike="noStrike" kern="1200" cap="none" normalizeH="0" baseline="0" dirty="0">
                          <a:ln>
                            <a:noFill/>
                          </a:ln>
                          <a:solidFill>
                            <a:srgbClr val="000000"/>
                          </a:solidFill>
                          <a:effectLst/>
                          <a:latin typeface="Arial" charset="0"/>
                          <a:ea typeface="ＭＳ Ｐゴシック" pitchFamily="30" charset="-128"/>
                          <a:cs typeface="Arial" charset="0"/>
                        </a:rPr>
                        <a:t>‘</a:t>
                      </a:r>
                      <a:r>
                        <a:rPr kumimoji="0" lang="en-GB" sz="1600" b="0" i="0" u="none" strike="noStrike" kern="1200" cap="none" normalizeH="0" baseline="0" dirty="0">
                          <a:ln>
                            <a:noFill/>
                          </a:ln>
                          <a:solidFill>
                            <a:srgbClr val="000000"/>
                          </a:solidFill>
                          <a:effectLst/>
                          <a:latin typeface="Arial" charset="0"/>
                          <a:ea typeface="ＭＳ Ｐゴシック" pitchFamily="30" charset="-128"/>
                          <a:cs typeface="Arial" charset="0"/>
                        </a:rPr>
                        <a:t>Tasks</a:t>
                      </a:r>
                      <a:r>
                        <a:rPr kumimoji="0" lang="en-GB" altLang="en-US" sz="1600" b="0" i="0" u="none" strike="noStrike" kern="1200" cap="none" normalizeH="0" baseline="0" dirty="0">
                          <a:ln>
                            <a:noFill/>
                          </a:ln>
                          <a:solidFill>
                            <a:srgbClr val="000000"/>
                          </a:solidFill>
                          <a:effectLst/>
                          <a:latin typeface="Arial" charset="0"/>
                          <a:ea typeface="ＭＳ Ｐゴシック" pitchFamily="30" charset="-128"/>
                          <a:cs typeface="Arial" charset="0"/>
                        </a:rPr>
                        <a:t>’</a:t>
                      </a:r>
                      <a:r>
                        <a:rPr kumimoji="0" lang="en-GB" sz="1600" b="0" i="0" u="none" strike="noStrike" kern="1200" cap="none" normalizeH="0" baseline="0" dirty="0">
                          <a:ln>
                            <a:noFill/>
                          </a:ln>
                          <a:solidFill>
                            <a:srgbClr val="000000"/>
                          </a:solidFill>
                          <a:effectLst/>
                          <a:latin typeface="Arial" charset="0"/>
                          <a:ea typeface="ＭＳ Ｐゴシック" pitchFamily="30" charset="-128"/>
                          <a:cs typeface="Arial" charset="0"/>
                        </a:rPr>
                        <a:t>. </a:t>
                      </a: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11677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000000"/>
                          </a:solidFill>
                          <a:effectLst/>
                          <a:latin typeface="Arial" charset="0"/>
                          <a:ea typeface="ＭＳ Ｐゴシック" pitchFamily="30" charset="-128"/>
                          <a:cs typeface="Arial" charset="0"/>
                        </a:rPr>
                        <a:t>Small releases</a:t>
                      </a: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000000"/>
                          </a:solidFill>
                          <a:effectLst/>
                          <a:latin typeface="Arial" charset="0"/>
                          <a:ea typeface="ＭＳ Ｐゴシック" pitchFamily="30" charset="-128"/>
                          <a:cs typeface="Arial" charset="0"/>
                        </a:rPr>
                        <a:t>The minimal useful set of functionality that provides business value is developed first.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000000"/>
                          </a:solidFill>
                          <a:effectLst/>
                          <a:latin typeface="Arial" charset="0"/>
                          <a:ea typeface="ＭＳ Ｐゴシック" pitchFamily="30" charset="-128"/>
                          <a:cs typeface="Arial" charset="0"/>
                        </a:rPr>
                        <a:t>Releases of the system are frequent and incrementally add functionality to the first release.</a:t>
                      </a: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767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000000"/>
                          </a:solidFill>
                          <a:effectLst/>
                          <a:latin typeface="Arial" charset="0"/>
                          <a:ea typeface="ＭＳ Ｐゴシック" pitchFamily="30" charset="-128"/>
                          <a:cs typeface="Arial" charset="0"/>
                        </a:rPr>
                        <a:t>Simple design </a:t>
                      </a: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000000"/>
                          </a:solidFill>
                          <a:effectLst/>
                          <a:latin typeface="Arial" charset="0"/>
                          <a:ea typeface="ＭＳ Ｐゴシック" pitchFamily="30" charset="-128"/>
                          <a:cs typeface="Arial" charset="0"/>
                        </a:rPr>
                        <a:t>Enough design is carried out to meet the current requirements and no more.</a:t>
                      </a: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96169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000000"/>
                          </a:solidFill>
                          <a:effectLst/>
                          <a:latin typeface="Arial" charset="0"/>
                          <a:ea typeface="ＭＳ Ｐゴシック" pitchFamily="30" charset="-128"/>
                          <a:cs typeface="Arial" charset="0"/>
                        </a:rPr>
                        <a:t>Test-first development</a:t>
                      </a: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000000"/>
                          </a:solidFill>
                          <a:effectLst/>
                          <a:latin typeface="Arial" charset="0"/>
                          <a:ea typeface="ＭＳ Ｐゴシック" pitchFamily="30" charset="-128"/>
                          <a:cs typeface="Arial" charset="0"/>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96169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000000"/>
                          </a:solidFill>
                          <a:effectLst/>
                          <a:latin typeface="Arial" charset="0"/>
                          <a:ea typeface="ＭＳ Ｐゴシック" pitchFamily="30" charset="-128"/>
                          <a:cs typeface="Arial" charset="0"/>
                        </a:rPr>
                        <a:t>Refactoring</a:t>
                      </a: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000000"/>
                          </a:solidFill>
                          <a:effectLst/>
                          <a:latin typeface="Arial" charset="0"/>
                          <a:ea typeface="ＭＳ Ｐゴシック" pitchFamily="30" charset="-128"/>
                          <a:cs typeface="Arial" charset="0"/>
                        </a:rPr>
                        <a:t>All developers are expected to refactor / restructure the code continuously as soon as possible code improvements are found.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000000"/>
                          </a:solidFill>
                          <a:effectLst/>
                          <a:latin typeface="Arial" charset="0"/>
                          <a:ea typeface="ＭＳ Ｐゴシック" pitchFamily="30" charset="-128"/>
                          <a:cs typeface="Arial" charset="0"/>
                        </a:rPr>
                        <a:t>This keeps the code simple and maintainable.</a:t>
                      </a: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381000"/>
            <a:ext cx="8229600" cy="685800"/>
          </a:xfrm>
        </p:spPr>
        <p:txBody>
          <a:bodyPr>
            <a:normAutofit fontScale="90000"/>
          </a:bodyPr>
          <a:lstStyle/>
          <a:p>
            <a:r>
              <a:rPr lang="en-US" dirty="0">
                <a:cs typeface="Times New Roman" pitchFamily="18" charset="0"/>
              </a:rPr>
              <a:t>Extreme Programming Core Practices (B)</a:t>
            </a:r>
          </a:p>
        </p:txBody>
      </p:sp>
      <p:sp>
        <p:nvSpPr>
          <p:cNvPr id="2" name="Date Placeholder 1"/>
          <p:cNvSpPr>
            <a:spLocks noGrp="1"/>
          </p:cNvSpPr>
          <p:nvPr>
            <p:ph type="dt" sz="half" idx="10"/>
          </p:nvPr>
        </p:nvSpPr>
        <p:spPr/>
        <p:txBody>
          <a:bodyPr/>
          <a:lstStyle/>
          <a:p>
            <a:fld id="{F73EC3BD-2E09-4BC9-8F49-A4FCE0E2755F}" type="datetime1">
              <a:rPr lang="en-US" smtClean="0"/>
              <a:t>10/3/2022</a:t>
            </a:fld>
            <a:endParaRPr lang="en-US" dirty="0"/>
          </a:p>
        </p:txBody>
      </p:sp>
      <p:sp>
        <p:nvSpPr>
          <p:cNvPr id="3" name="Footer Placeholder 2"/>
          <p:cNvSpPr>
            <a:spLocks noGrp="1"/>
          </p:cNvSpPr>
          <p:nvPr>
            <p:ph type="ftr" sz="quarter" idx="11"/>
          </p:nvPr>
        </p:nvSpPr>
        <p:spPr/>
        <p:txBody>
          <a:bodyPr/>
          <a:lstStyle/>
          <a:p>
            <a:r>
              <a:rPr lang="en-GB"/>
              <a:t>CSE291 - Introduction to Software Engineering </a:t>
            </a:r>
            <a:endParaRPr lang="en-US" dirty="0"/>
          </a:p>
        </p:txBody>
      </p:sp>
      <p:sp>
        <p:nvSpPr>
          <p:cNvPr id="5" name="Slide Number Placeholder 4"/>
          <p:cNvSpPr>
            <a:spLocks noGrp="1"/>
          </p:cNvSpPr>
          <p:nvPr>
            <p:ph type="sldNum" sz="quarter" idx="12"/>
          </p:nvPr>
        </p:nvSpPr>
        <p:spPr/>
        <p:txBody>
          <a:bodyPr/>
          <a:lstStyle/>
          <a:p>
            <a:fld id="{FC250DB7-5DD1-4DBE-92A4-305EEEB06667}" type="slidenum">
              <a:rPr lang="en-US"/>
              <a:pPr/>
              <a:t>21</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90328214"/>
              </p:ext>
            </p:extLst>
          </p:nvPr>
        </p:nvGraphicFramePr>
        <p:xfrm>
          <a:off x="152400" y="1142998"/>
          <a:ext cx="8763000" cy="5410201"/>
        </p:xfrm>
        <a:graphic>
          <a:graphicData uri="http://schemas.openxmlformats.org/drawingml/2006/table">
            <a:tbl>
              <a:tblPr/>
              <a:tblGrid>
                <a:gridCol w="2437929">
                  <a:extLst>
                    <a:ext uri="{9D8B030D-6E8A-4147-A177-3AD203B41FA5}">
                      <a16:colId xmlns:a16="http://schemas.microsoft.com/office/drawing/2014/main" val="20000"/>
                    </a:ext>
                  </a:extLst>
                </a:gridCol>
                <a:gridCol w="6325071">
                  <a:extLst>
                    <a:ext uri="{9D8B030D-6E8A-4147-A177-3AD203B41FA5}">
                      <a16:colId xmlns:a16="http://schemas.microsoft.com/office/drawing/2014/main" val="20001"/>
                    </a:ext>
                  </a:extLst>
                </a:gridCol>
              </a:tblGrid>
              <a:tr h="75103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ＭＳ Ｐゴシック" pitchFamily="30" charset="-128"/>
                          <a:cs typeface="Arial" charset="0"/>
                        </a:rPr>
                        <a:t>Pair programming</a:t>
                      </a:r>
                      <a:endParaRPr kumimoji="0" lang="en-GB" sz="1600" b="0" i="0" u="none" strike="noStrike" cap="none" normalizeH="0" baseline="0" dirty="0">
                        <a:ln>
                          <a:noFill/>
                        </a:ln>
                        <a:solidFill>
                          <a:srgbClr val="000000"/>
                        </a:solidFill>
                        <a:effectLst/>
                        <a:latin typeface="Arial"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ＭＳ Ｐゴシック" pitchFamily="30" charset="-128"/>
                          <a:cs typeface="Arial" charset="0"/>
                        </a:rPr>
                        <a:t>Developers work in pairs, checking each other</a:t>
                      </a:r>
                      <a:r>
                        <a:rPr kumimoji="0" lang="en-GB" altLang="en-US" sz="1600" b="0" i="0" u="none" strike="noStrike" cap="none" normalizeH="0" baseline="0" dirty="0">
                          <a:ln>
                            <a:noFill/>
                          </a:ln>
                          <a:solidFill>
                            <a:srgbClr val="000000"/>
                          </a:solidFill>
                          <a:effectLst/>
                          <a:latin typeface="Arial" charset="0"/>
                          <a:ea typeface="ＭＳ Ｐゴシック" pitchFamily="30" charset="-128"/>
                          <a:cs typeface="Arial" charset="0"/>
                        </a:rPr>
                        <a:t>’</a:t>
                      </a:r>
                      <a:r>
                        <a:rPr kumimoji="0" lang="en-GB" sz="1600" b="0" i="0" u="none" strike="noStrike" cap="none" normalizeH="0" baseline="0" dirty="0">
                          <a:ln>
                            <a:noFill/>
                          </a:ln>
                          <a:solidFill>
                            <a:srgbClr val="000000"/>
                          </a:solidFill>
                          <a:effectLst/>
                          <a:latin typeface="Arial" charset="0"/>
                          <a:ea typeface="ＭＳ Ｐゴシック" pitchFamily="30" charset="-128"/>
                          <a:cs typeface="Arial" charset="0"/>
                        </a:rPr>
                        <a:t>s work and providing the support to always do a good job.</a:t>
                      </a:r>
                      <a:endParaRPr kumimoji="0" lang="en-GB" sz="1600" b="0" i="0" u="none" strike="noStrike" cap="none" normalizeH="0" baseline="0" dirty="0">
                        <a:ln>
                          <a:noFill/>
                        </a:ln>
                        <a:solidFill>
                          <a:srgbClr val="000000"/>
                        </a:solidFill>
                        <a:effectLst/>
                        <a:latin typeface="Arial"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0"/>
                  </a:ext>
                </a:extLst>
              </a:tr>
              <a:tr h="101759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ＭＳ Ｐゴシック" pitchFamily="30" charset="-128"/>
                          <a:cs typeface="Arial" charset="0"/>
                        </a:rPr>
                        <a:t>Collective ownership</a:t>
                      </a:r>
                      <a:endParaRPr kumimoji="0" lang="en-GB" sz="1600" b="0" i="0" u="none" strike="noStrike" cap="none" normalizeH="0" baseline="0" dirty="0">
                        <a:ln>
                          <a:noFill/>
                        </a:ln>
                        <a:solidFill>
                          <a:srgbClr val="000000"/>
                        </a:solidFill>
                        <a:effectLst/>
                        <a:latin typeface="Arial"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ＭＳ Ｐゴシック" pitchFamily="30" charset="-128"/>
                          <a:cs typeface="Arial" charset="0"/>
                        </a:rPr>
                        <a:t>The pairs of developers work on all areas of the system, all the developers take responsibility for all of the code. Anyone can change anything.</a:t>
                      </a:r>
                      <a:endParaRPr kumimoji="0" lang="en-GB" sz="1600" b="0" i="0" u="none" strike="noStrike" cap="none" normalizeH="0" baseline="0" dirty="0">
                        <a:ln>
                          <a:noFill/>
                        </a:ln>
                        <a:solidFill>
                          <a:srgbClr val="000000"/>
                        </a:solidFill>
                        <a:effectLst/>
                        <a:latin typeface="Arial"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01759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ＭＳ Ｐゴシック" pitchFamily="30" charset="-128"/>
                          <a:cs typeface="Arial" charset="0"/>
                        </a:rPr>
                        <a:t>Continuous integration</a:t>
                      </a:r>
                      <a:endParaRPr kumimoji="0" lang="en-GB" sz="1600" b="0" i="0" u="none" strike="noStrike" cap="none" normalizeH="0" baseline="0" dirty="0">
                        <a:ln>
                          <a:noFill/>
                        </a:ln>
                        <a:solidFill>
                          <a:srgbClr val="000000"/>
                        </a:solidFill>
                        <a:effectLst/>
                        <a:latin typeface="Arial"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ＭＳ Ｐゴシック" pitchFamily="30" charset="-128"/>
                          <a:cs typeface="Arial" charset="0"/>
                        </a:rPr>
                        <a:t>As soon as the work on a task is complete, it is integrated into the whole system. After any such integration, all the unit tests in the system must pass.</a:t>
                      </a:r>
                      <a:endParaRPr kumimoji="0" lang="en-GB" sz="1600" b="0" i="0" u="none" strike="noStrike" cap="none" normalizeH="0" baseline="0" dirty="0">
                        <a:ln>
                          <a:noFill/>
                        </a:ln>
                        <a:solidFill>
                          <a:srgbClr val="000000"/>
                        </a:solidFill>
                        <a:effectLst/>
                        <a:latin typeface="Arial"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01759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ＭＳ Ｐゴシック" pitchFamily="30" charset="-128"/>
                          <a:cs typeface="Arial" charset="0"/>
                        </a:rPr>
                        <a:t>Sustainable pace</a:t>
                      </a:r>
                      <a:endParaRPr kumimoji="0" lang="en-GB" sz="1600" b="0" i="0" u="none" strike="noStrike" cap="none" normalizeH="0" baseline="0" dirty="0">
                        <a:ln>
                          <a:noFill/>
                        </a:ln>
                        <a:solidFill>
                          <a:srgbClr val="000000"/>
                        </a:solidFill>
                        <a:effectLst/>
                        <a:latin typeface="Arial"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ＭＳ Ｐゴシック" pitchFamily="30" charset="-128"/>
                          <a:cs typeface="Arial" charset="0"/>
                        </a:rPr>
                        <a:t>Large amounts of overtime are not considered acceptable as the net effect is often to reduce code quality and productivity</a:t>
                      </a:r>
                      <a:endParaRPr kumimoji="0" lang="en-GB" sz="1600" b="0" i="0" u="none" strike="noStrike" cap="none" normalizeH="0" baseline="0" dirty="0">
                        <a:ln>
                          <a:noFill/>
                        </a:ln>
                        <a:solidFill>
                          <a:srgbClr val="000000"/>
                        </a:solidFill>
                        <a:effectLst/>
                        <a:latin typeface="Arial"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60636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ＭＳ Ｐゴシック" pitchFamily="30" charset="-128"/>
                          <a:cs typeface="Arial" charset="0"/>
                        </a:rPr>
                        <a:t>On-site customer</a:t>
                      </a:r>
                      <a:endParaRPr kumimoji="0" lang="en-GB" sz="1600" b="0" i="0" u="none" strike="noStrike" cap="none" normalizeH="0" baseline="0" dirty="0">
                        <a:ln>
                          <a:noFill/>
                        </a:ln>
                        <a:solidFill>
                          <a:srgbClr val="000000"/>
                        </a:solidFill>
                        <a:effectLst/>
                        <a:latin typeface="Arial"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ＭＳ Ｐゴシック" pitchFamily="30" charset="-128"/>
                          <a:cs typeface="Arial" charset="0"/>
                        </a:rPr>
                        <a:t>A representative of the end-user of the system (the customer) should be available full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ＭＳ Ｐゴシック" pitchFamily="30" charset="-128"/>
                          <a:cs typeface="Arial" charset="0"/>
                        </a:rPr>
                        <a:t>In an extreme programming process, the customer is a member of the development team and is responsible for bringing system requirements to the team for implementation.</a:t>
                      </a:r>
                      <a:endParaRPr kumimoji="0" lang="en-GB" sz="1600" b="0" i="0" u="none" strike="noStrike" cap="none" normalizeH="0" baseline="0" dirty="0">
                        <a:ln>
                          <a:noFill/>
                        </a:ln>
                        <a:solidFill>
                          <a:srgbClr val="000000"/>
                        </a:solidFill>
                        <a:effectLst/>
                        <a:latin typeface="Arial"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rtlCol="0">
            <a:noAutofit/>
          </a:bodyPr>
          <a:lstStyle/>
          <a:p>
            <a:pPr fontAlgn="auto">
              <a:spcAft>
                <a:spcPts val="0"/>
              </a:spcAft>
              <a:defRPr/>
            </a:pPr>
            <a:r>
              <a:rPr lang="en-US" sz="3200" dirty="0">
                <a:cs typeface="Times New Roman" pitchFamily="18" charset="0"/>
              </a:rPr>
              <a:t>The Extreme Programming Release Cycle</a:t>
            </a:r>
            <a:r>
              <a:rPr lang="en-GB" sz="3200" dirty="0">
                <a:cs typeface="Times New Roman" pitchFamily="18" charset="0"/>
              </a:rPr>
              <a:t> </a:t>
            </a:r>
            <a:endParaRPr lang="en-US" sz="3200" dirty="0">
              <a:cs typeface="Times New Roman" pitchFamily="18" charset="0"/>
            </a:endParaRPr>
          </a:p>
        </p:txBody>
      </p:sp>
      <p:sp>
        <p:nvSpPr>
          <p:cNvPr id="2" name="Date Placeholder 1"/>
          <p:cNvSpPr>
            <a:spLocks noGrp="1"/>
          </p:cNvSpPr>
          <p:nvPr>
            <p:ph type="dt" sz="half" idx="10"/>
          </p:nvPr>
        </p:nvSpPr>
        <p:spPr/>
        <p:txBody>
          <a:bodyPr/>
          <a:lstStyle/>
          <a:p>
            <a:fld id="{9B2E014D-C249-4F02-AF0D-69FB6B807FAB}" type="datetime1">
              <a:rPr lang="en-US" smtClean="0"/>
              <a:t>10/3/2022</a:t>
            </a:fld>
            <a:endParaRPr lang="en-US" dirty="0"/>
          </a:p>
        </p:txBody>
      </p:sp>
      <p:sp>
        <p:nvSpPr>
          <p:cNvPr id="3" name="Footer Placeholder 2"/>
          <p:cNvSpPr>
            <a:spLocks noGrp="1"/>
          </p:cNvSpPr>
          <p:nvPr>
            <p:ph type="ftr" sz="quarter" idx="11"/>
          </p:nvPr>
        </p:nvSpPr>
        <p:spPr/>
        <p:txBody>
          <a:bodyPr/>
          <a:lstStyle/>
          <a:p>
            <a:r>
              <a:rPr lang="en-GB"/>
              <a:t>CSE291 - Introduction to Software Engineering </a:t>
            </a:r>
            <a:endParaRPr lang="en-US" dirty="0"/>
          </a:p>
        </p:txBody>
      </p:sp>
      <p:sp>
        <p:nvSpPr>
          <p:cNvPr id="5" name="Slide Number Placeholder 4"/>
          <p:cNvSpPr>
            <a:spLocks noGrp="1"/>
          </p:cNvSpPr>
          <p:nvPr>
            <p:ph type="sldNum" sz="quarter" idx="12"/>
          </p:nvPr>
        </p:nvSpPr>
        <p:spPr/>
        <p:txBody>
          <a:bodyPr/>
          <a:lstStyle/>
          <a:p>
            <a:fld id="{9DD71C6D-052C-4BE3-88E1-4DE1ABA137C7}" type="slidenum">
              <a:rPr lang="en-US"/>
              <a:pPr/>
              <a:t>22</a:t>
            </a:fld>
            <a:endParaRPr lang="en-US" dirty="0"/>
          </a:p>
        </p:txBody>
      </p:sp>
      <p:pic>
        <p:nvPicPr>
          <p:cNvPr id="18434" name="Picture 3" descr="3.3-XP-ReleaseCycle.eps"/>
          <p:cNvPicPr>
            <a:picLocks noChangeAspect="1"/>
          </p:cNvPicPr>
          <p:nvPr/>
        </p:nvPicPr>
        <p:blipFill>
          <a:blip r:embed="rId2" cstate="print"/>
          <a:srcRect/>
          <a:stretch>
            <a:fillRect/>
          </a:stretch>
        </p:blipFill>
        <p:spPr bwMode="auto">
          <a:xfrm>
            <a:off x="1192213" y="2371725"/>
            <a:ext cx="6557962" cy="285591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 Story Card For Downloading Document</a:t>
            </a:r>
          </a:p>
        </p:txBody>
      </p:sp>
      <p:sp>
        <p:nvSpPr>
          <p:cNvPr id="4" name="Date Placeholder 3"/>
          <p:cNvSpPr>
            <a:spLocks noGrp="1"/>
          </p:cNvSpPr>
          <p:nvPr>
            <p:ph type="dt" sz="half" idx="10"/>
          </p:nvPr>
        </p:nvSpPr>
        <p:spPr/>
        <p:txBody>
          <a:bodyPr/>
          <a:lstStyle/>
          <a:p>
            <a:fld id="{0FF2CFE7-B085-434C-9728-64F1F0DDF4F2}" type="datetime1">
              <a:rPr lang="en-US" smtClean="0"/>
              <a:t>10/3/2022</a:t>
            </a:fld>
            <a:endParaRPr lang="en-US" dirty="0"/>
          </a:p>
        </p:txBody>
      </p:sp>
      <p:sp>
        <p:nvSpPr>
          <p:cNvPr id="5" name="Slide Number Placeholder 4"/>
          <p:cNvSpPr>
            <a:spLocks noGrp="1"/>
          </p:cNvSpPr>
          <p:nvPr>
            <p:ph type="sldNum" sz="quarter" idx="12"/>
          </p:nvPr>
        </p:nvSpPr>
        <p:spPr/>
        <p:txBody>
          <a:bodyPr/>
          <a:lstStyle/>
          <a:p>
            <a:fld id="{0A68DB68-8052-4758-A647-54338E95D837}" type="slidenum">
              <a:rPr lang="en-US" smtClean="0"/>
              <a:pPr/>
              <a:t>23</a:t>
            </a:fld>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6629400" cy="4062413"/>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BD0076AE-484F-43F5-890F-68B012D0C683}"/>
              </a:ext>
            </a:extLst>
          </p:cNvPr>
          <p:cNvSpPr>
            <a:spLocks noGrp="1"/>
          </p:cNvSpPr>
          <p:nvPr>
            <p:ph type="ftr" sz="quarter" idx="11"/>
          </p:nvPr>
        </p:nvSpPr>
        <p:spPr/>
        <p:txBody>
          <a:bodyPr/>
          <a:lstStyle/>
          <a:p>
            <a:r>
              <a:rPr lang="en-GB"/>
              <a:t>CSE291 - Introduction to Software Engineering </a:t>
            </a:r>
            <a:endParaRPr lang="en-US" dirty="0"/>
          </a:p>
        </p:txBody>
      </p:sp>
    </p:spTree>
    <p:extLst>
      <p:ext uri="{BB962C8B-B14F-4D97-AF65-F5344CB8AC3E}">
        <p14:creationId xmlns:p14="http://schemas.microsoft.com/office/powerpoint/2010/main" val="696562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Cards</a:t>
            </a:r>
          </a:p>
        </p:txBody>
      </p:sp>
      <p:sp>
        <p:nvSpPr>
          <p:cNvPr id="4" name="Date Placeholder 3"/>
          <p:cNvSpPr>
            <a:spLocks noGrp="1"/>
          </p:cNvSpPr>
          <p:nvPr>
            <p:ph type="dt" sz="half" idx="10"/>
          </p:nvPr>
        </p:nvSpPr>
        <p:spPr/>
        <p:txBody>
          <a:bodyPr/>
          <a:lstStyle/>
          <a:p>
            <a:fld id="{54FC247B-3982-4A13-8BFF-8D4A06111B18}" type="datetime1">
              <a:rPr lang="en-US" smtClean="0"/>
              <a:t>10/3/2022</a:t>
            </a:fld>
            <a:endParaRPr lang="en-US" dirty="0"/>
          </a:p>
        </p:txBody>
      </p:sp>
      <p:sp>
        <p:nvSpPr>
          <p:cNvPr id="5" name="Slide Number Placeholder 4"/>
          <p:cNvSpPr>
            <a:spLocks noGrp="1"/>
          </p:cNvSpPr>
          <p:nvPr>
            <p:ph type="sldNum" sz="quarter" idx="12"/>
          </p:nvPr>
        </p:nvSpPr>
        <p:spPr/>
        <p:txBody>
          <a:bodyPr/>
          <a:lstStyle/>
          <a:p>
            <a:fld id="{0A68DB68-8052-4758-A647-54338E95D837}" type="slidenum">
              <a:rPr lang="en-US" smtClean="0"/>
              <a:pPr/>
              <a:t>24</a:t>
            </a:fld>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6324600" cy="4011613"/>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6DDA3F4-6D9B-4C42-BA1C-D0B86CB0AFCF}"/>
              </a:ext>
            </a:extLst>
          </p:cNvPr>
          <p:cNvSpPr>
            <a:spLocks noGrp="1"/>
          </p:cNvSpPr>
          <p:nvPr>
            <p:ph type="ftr" sz="quarter" idx="11"/>
          </p:nvPr>
        </p:nvSpPr>
        <p:spPr/>
        <p:txBody>
          <a:bodyPr/>
          <a:lstStyle/>
          <a:p>
            <a:r>
              <a:rPr lang="en-GB"/>
              <a:t>CSE291 - Introduction to Software Engineering </a:t>
            </a:r>
            <a:endParaRPr lang="en-US" dirty="0"/>
          </a:p>
        </p:txBody>
      </p:sp>
    </p:spTree>
    <p:extLst>
      <p:ext uri="{BB962C8B-B14F-4D97-AF65-F5344CB8AC3E}">
        <p14:creationId xmlns:p14="http://schemas.microsoft.com/office/powerpoint/2010/main" val="1480595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32C2-A778-46DA-9DCC-81F569A23829}"/>
              </a:ext>
            </a:extLst>
          </p:cNvPr>
          <p:cNvSpPr>
            <a:spLocks noGrp="1"/>
          </p:cNvSpPr>
          <p:nvPr>
            <p:ph type="title"/>
          </p:nvPr>
        </p:nvSpPr>
        <p:spPr/>
        <p:txBody>
          <a:bodyPr>
            <a:normAutofit/>
          </a:bodyPr>
          <a:lstStyle/>
          <a:p>
            <a:r>
              <a:rPr lang="en-US" sz="3600" dirty="0"/>
              <a:t>Testing in XP</a:t>
            </a:r>
          </a:p>
        </p:txBody>
      </p:sp>
      <p:sp>
        <p:nvSpPr>
          <p:cNvPr id="3" name="Content Placeholder 2">
            <a:extLst>
              <a:ext uri="{FF2B5EF4-FFF2-40B4-BE49-F238E27FC236}">
                <a16:creationId xmlns:a16="http://schemas.microsoft.com/office/drawing/2014/main" id="{CD926D2B-074F-4162-B579-1129E6D75F7F}"/>
              </a:ext>
            </a:extLst>
          </p:cNvPr>
          <p:cNvSpPr>
            <a:spLocks noGrp="1"/>
          </p:cNvSpPr>
          <p:nvPr>
            <p:ph idx="1"/>
          </p:nvPr>
        </p:nvSpPr>
        <p:spPr/>
        <p:txBody>
          <a:bodyPr/>
          <a:lstStyle/>
          <a:p>
            <a:pPr marL="0" indent="0" algn="just">
              <a:buNone/>
            </a:pPr>
            <a:endParaRPr lang="en-US" dirty="0"/>
          </a:p>
          <a:p>
            <a:pPr marL="0" indent="0" algn="just">
              <a:buNone/>
            </a:pPr>
            <a:r>
              <a:rPr lang="en-US" sz="2000" dirty="0"/>
              <a:t>Test-first development and the use of automated test harnesses are major strengths of the XP approach. </a:t>
            </a:r>
          </a:p>
          <a:p>
            <a:pPr marL="0" indent="0" algn="just">
              <a:buNone/>
            </a:pPr>
            <a:endParaRPr lang="en-US" sz="2000" dirty="0"/>
          </a:p>
          <a:p>
            <a:pPr marL="0" indent="0" algn="just">
              <a:buNone/>
            </a:pPr>
            <a:r>
              <a:rPr lang="en-US" sz="2000" dirty="0"/>
              <a:t>Rather than writing the program code, then writing the tests of that code, test-first development means that the test is written before the code. </a:t>
            </a:r>
          </a:p>
        </p:txBody>
      </p:sp>
      <p:sp>
        <p:nvSpPr>
          <p:cNvPr id="4" name="Date Placeholder 3">
            <a:extLst>
              <a:ext uri="{FF2B5EF4-FFF2-40B4-BE49-F238E27FC236}">
                <a16:creationId xmlns:a16="http://schemas.microsoft.com/office/drawing/2014/main" id="{349A6CB0-D7EE-4E9E-B516-66C062EA5055}"/>
              </a:ext>
            </a:extLst>
          </p:cNvPr>
          <p:cNvSpPr>
            <a:spLocks noGrp="1"/>
          </p:cNvSpPr>
          <p:nvPr>
            <p:ph type="dt" sz="half" idx="10"/>
          </p:nvPr>
        </p:nvSpPr>
        <p:spPr/>
        <p:txBody>
          <a:bodyPr/>
          <a:lstStyle/>
          <a:p>
            <a:fld id="{B4304EAD-C13A-4E3F-92C0-39A97F5D0AFE}" type="datetime1">
              <a:rPr lang="en-US" smtClean="0"/>
              <a:t>10/3/2022</a:t>
            </a:fld>
            <a:endParaRPr lang="en-US" dirty="0"/>
          </a:p>
        </p:txBody>
      </p:sp>
      <p:sp>
        <p:nvSpPr>
          <p:cNvPr id="5" name="Footer Placeholder 4">
            <a:extLst>
              <a:ext uri="{FF2B5EF4-FFF2-40B4-BE49-F238E27FC236}">
                <a16:creationId xmlns:a16="http://schemas.microsoft.com/office/drawing/2014/main" id="{F421954C-C639-4EF4-A086-8E11F0B35A14}"/>
              </a:ext>
            </a:extLst>
          </p:cNvPr>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a:extLst>
              <a:ext uri="{FF2B5EF4-FFF2-40B4-BE49-F238E27FC236}">
                <a16:creationId xmlns:a16="http://schemas.microsoft.com/office/drawing/2014/main" id="{18100008-431D-44C4-B8AC-60A8F247C8D4}"/>
              </a:ext>
            </a:extLst>
          </p:cNvPr>
          <p:cNvSpPr>
            <a:spLocks noGrp="1"/>
          </p:cNvSpPr>
          <p:nvPr>
            <p:ph type="sldNum" sz="quarter" idx="12"/>
          </p:nvPr>
        </p:nvSpPr>
        <p:spPr/>
        <p:txBody>
          <a:bodyPr/>
          <a:lstStyle/>
          <a:p>
            <a:fld id="{0A68DB68-8052-4758-A647-54338E95D837}" type="slidenum">
              <a:rPr lang="en-US" smtClean="0"/>
              <a:pPr/>
              <a:t>25</a:t>
            </a:fld>
            <a:endParaRPr lang="en-US" dirty="0"/>
          </a:p>
        </p:txBody>
      </p:sp>
    </p:spTree>
    <p:extLst>
      <p:ext uri="{BB962C8B-B14F-4D97-AF65-F5344CB8AC3E}">
        <p14:creationId xmlns:p14="http://schemas.microsoft.com/office/powerpoint/2010/main" val="1351089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53AC-86F8-4C76-BEAA-AD27FC8C4B02}"/>
              </a:ext>
            </a:extLst>
          </p:cNvPr>
          <p:cNvSpPr>
            <a:spLocks noGrp="1"/>
          </p:cNvSpPr>
          <p:nvPr>
            <p:ph type="title"/>
          </p:nvPr>
        </p:nvSpPr>
        <p:spPr/>
        <p:txBody>
          <a:bodyPr>
            <a:normAutofit fontScale="90000"/>
          </a:bodyPr>
          <a:lstStyle/>
          <a:p>
            <a:pPr algn="ctr"/>
            <a:r>
              <a:rPr lang="en-US" dirty="0"/>
              <a:t>Test case description for credit card validity</a:t>
            </a:r>
          </a:p>
        </p:txBody>
      </p:sp>
      <p:pic>
        <p:nvPicPr>
          <p:cNvPr id="8" name="Content Placeholder 7">
            <a:extLst>
              <a:ext uri="{FF2B5EF4-FFF2-40B4-BE49-F238E27FC236}">
                <a16:creationId xmlns:a16="http://schemas.microsoft.com/office/drawing/2014/main" id="{173E0073-6025-4A96-803B-B1E3F4A396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4" t="3062" r="6006" b="8931"/>
          <a:stretch/>
        </p:blipFill>
        <p:spPr>
          <a:xfrm>
            <a:off x="914400" y="1524000"/>
            <a:ext cx="7391400" cy="4800600"/>
          </a:xfrm>
        </p:spPr>
      </p:pic>
      <p:sp>
        <p:nvSpPr>
          <p:cNvPr id="4" name="Date Placeholder 3">
            <a:extLst>
              <a:ext uri="{FF2B5EF4-FFF2-40B4-BE49-F238E27FC236}">
                <a16:creationId xmlns:a16="http://schemas.microsoft.com/office/drawing/2014/main" id="{F4A1A3B2-45DA-4F44-B8B3-791BD036CD15}"/>
              </a:ext>
            </a:extLst>
          </p:cNvPr>
          <p:cNvSpPr>
            <a:spLocks noGrp="1"/>
          </p:cNvSpPr>
          <p:nvPr>
            <p:ph type="dt" sz="half" idx="10"/>
          </p:nvPr>
        </p:nvSpPr>
        <p:spPr/>
        <p:txBody>
          <a:bodyPr/>
          <a:lstStyle/>
          <a:p>
            <a:fld id="{B4304EAD-C13A-4E3F-92C0-39A97F5D0AFE}" type="datetime1">
              <a:rPr lang="en-US" smtClean="0"/>
              <a:t>10/3/2022</a:t>
            </a:fld>
            <a:endParaRPr lang="en-US" dirty="0"/>
          </a:p>
        </p:txBody>
      </p:sp>
      <p:sp>
        <p:nvSpPr>
          <p:cNvPr id="5" name="Footer Placeholder 4">
            <a:extLst>
              <a:ext uri="{FF2B5EF4-FFF2-40B4-BE49-F238E27FC236}">
                <a16:creationId xmlns:a16="http://schemas.microsoft.com/office/drawing/2014/main" id="{365DFC10-CBE2-4E12-A27F-BA82CA28C462}"/>
              </a:ext>
            </a:extLst>
          </p:cNvPr>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a:extLst>
              <a:ext uri="{FF2B5EF4-FFF2-40B4-BE49-F238E27FC236}">
                <a16:creationId xmlns:a16="http://schemas.microsoft.com/office/drawing/2014/main" id="{D7A837F6-0224-46DD-9320-2138EAF6AAD0}"/>
              </a:ext>
            </a:extLst>
          </p:cNvPr>
          <p:cNvSpPr>
            <a:spLocks noGrp="1"/>
          </p:cNvSpPr>
          <p:nvPr>
            <p:ph type="sldNum" sz="quarter" idx="12"/>
          </p:nvPr>
        </p:nvSpPr>
        <p:spPr/>
        <p:txBody>
          <a:bodyPr/>
          <a:lstStyle/>
          <a:p>
            <a:fld id="{0A68DB68-8052-4758-A647-54338E95D837}" type="slidenum">
              <a:rPr lang="en-US" smtClean="0"/>
              <a:pPr/>
              <a:t>26</a:t>
            </a:fld>
            <a:endParaRPr lang="en-US" dirty="0"/>
          </a:p>
        </p:txBody>
      </p:sp>
    </p:spTree>
    <p:extLst>
      <p:ext uri="{BB962C8B-B14F-4D97-AF65-F5344CB8AC3E}">
        <p14:creationId xmlns:p14="http://schemas.microsoft.com/office/powerpoint/2010/main" val="2018408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FB58-4A8F-4A7C-AA4E-0AC85C346636}"/>
              </a:ext>
            </a:extLst>
          </p:cNvPr>
          <p:cNvSpPr>
            <a:spLocks noGrp="1"/>
          </p:cNvSpPr>
          <p:nvPr>
            <p:ph type="title"/>
          </p:nvPr>
        </p:nvSpPr>
        <p:spPr>
          <a:xfrm>
            <a:off x="152400" y="533400"/>
            <a:ext cx="8534400" cy="990600"/>
          </a:xfrm>
        </p:spPr>
        <p:txBody>
          <a:bodyPr>
            <a:normAutofit/>
          </a:bodyPr>
          <a:lstStyle/>
          <a:p>
            <a:r>
              <a:rPr lang="en-US" sz="3600" dirty="0"/>
              <a:t>Pair Programming</a:t>
            </a:r>
          </a:p>
        </p:txBody>
      </p:sp>
      <p:sp>
        <p:nvSpPr>
          <p:cNvPr id="3" name="Content Placeholder 2">
            <a:extLst>
              <a:ext uri="{FF2B5EF4-FFF2-40B4-BE49-F238E27FC236}">
                <a16:creationId xmlns:a16="http://schemas.microsoft.com/office/drawing/2014/main" id="{7C9E35EB-0CFC-4F54-8F09-8AFF34643352}"/>
              </a:ext>
            </a:extLst>
          </p:cNvPr>
          <p:cNvSpPr>
            <a:spLocks noGrp="1"/>
          </p:cNvSpPr>
          <p:nvPr>
            <p:ph idx="1"/>
          </p:nvPr>
        </p:nvSpPr>
        <p:spPr>
          <a:xfrm>
            <a:off x="152400" y="1600200"/>
            <a:ext cx="8686800" cy="4876800"/>
          </a:xfrm>
        </p:spPr>
        <p:txBody>
          <a:bodyPr>
            <a:normAutofit/>
          </a:bodyPr>
          <a:lstStyle/>
          <a:p>
            <a:pPr marL="0" indent="0">
              <a:buNone/>
            </a:pPr>
            <a:r>
              <a:rPr lang="en-US" sz="2000" dirty="0"/>
              <a:t>Another innovative practice that has been introduced is that programmers work in pairs to develop the software.</a:t>
            </a:r>
          </a:p>
          <a:p>
            <a:pPr marL="0" indent="0">
              <a:buNone/>
            </a:pPr>
            <a:endParaRPr lang="en-US" sz="2000" dirty="0"/>
          </a:p>
          <a:p>
            <a:pPr marL="0" indent="0">
              <a:buNone/>
            </a:pPr>
            <a:r>
              <a:rPr lang="en-US" sz="2000" dirty="0"/>
              <a:t>The use of pair programming has a number of advantages:</a:t>
            </a:r>
          </a:p>
          <a:p>
            <a:pPr marL="0" indent="0">
              <a:buNone/>
            </a:pPr>
            <a:endParaRPr lang="en-US" sz="2000" dirty="0"/>
          </a:p>
          <a:p>
            <a:pPr marL="457200" indent="-457200" algn="just">
              <a:buAutoNum type="arabicPeriod"/>
            </a:pPr>
            <a:r>
              <a:rPr lang="en-US" sz="2000" dirty="0"/>
              <a:t>It supports the idea of common ownership and responsibility for the system. where the software is owned by the team as a whole and individuals are not held responsible for problems with the code. </a:t>
            </a:r>
          </a:p>
          <a:p>
            <a:pPr marL="0" indent="0" algn="just">
              <a:buNone/>
            </a:pPr>
            <a:endParaRPr lang="en-US" sz="2000" dirty="0"/>
          </a:p>
          <a:p>
            <a:pPr marL="457200" indent="-457200" algn="just">
              <a:buAutoNum type="arabicPeriod"/>
            </a:pPr>
            <a:r>
              <a:rPr lang="en-US" sz="2000" dirty="0"/>
              <a:t>It acts as an informal review process because each line of code is looked at by at least two people.</a:t>
            </a:r>
          </a:p>
          <a:p>
            <a:pPr marL="0" indent="0" algn="just">
              <a:buNone/>
            </a:pPr>
            <a:endParaRPr lang="en-US" dirty="0"/>
          </a:p>
        </p:txBody>
      </p:sp>
      <p:sp>
        <p:nvSpPr>
          <p:cNvPr id="4" name="Date Placeholder 3">
            <a:extLst>
              <a:ext uri="{FF2B5EF4-FFF2-40B4-BE49-F238E27FC236}">
                <a16:creationId xmlns:a16="http://schemas.microsoft.com/office/drawing/2014/main" id="{30692C8C-3B58-48D4-A097-69C4806ACC68}"/>
              </a:ext>
            </a:extLst>
          </p:cNvPr>
          <p:cNvSpPr>
            <a:spLocks noGrp="1"/>
          </p:cNvSpPr>
          <p:nvPr>
            <p:ph type="dt" sz="half" idx="10"/>
          </p:nvPr>
        </p:nvSpPr>
        <p:spPr/>
        <p:txBody>
          <a:bodyPr/>
          <a:lstStyle/>
          <a:p>
            <a:fld id="{B4304EAD-C13A-4E3F-92C0-39A97F5D0AFE}" type="datetime1">
              <a:rPr lang="en-US" smtClean="0"/>
              <a:t>10/3/2022</a:t>
            </a:fld>
            <a:endParaRPr lang="en-US" dirty="0"/>
          </a:p>
        </p:txBody>
      </p:sp>
      <p:sp>
        <p:nvSpPr>
          <p:cNvPr id="5" name="Footer Placeholder 4">
            <a:extLst>
              <a:ext uri="{FF2B5EF4-FFF2-40B4-BE49-F238E27FC236}">
                <a16:creationId xmlns:a16="http://schemas.microsoft.com/office/drawing/2014/main" id="{45FD4C80-5D25-418B-8503-A158D7D6B89F}"/>
              </a:ext>
            </a:extLst>
          </p:cNvPr>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a:extLst>
              <a:ext uri="{FF2B5EF4-FFF2-40B4-BE49-F238E27FC236}">
                <a16:creationId xmlns:a16="http://schemas.microsoft.com/office/drawing/2014/main" id="{DD730BEA-6C0B-42C1-8501-6FADB3AFE554}"/>
              </a:ext>
            </a:extLst>
          </p:cNvPr>
          <p:cNvSpPr>
            <a:spLocks noGrp="1"/>
          </p:cNvSpPr>
          <p:nvPr>
            <p:ph type="sldNum" sz="quarter" idx="12"/>
          </p:nvPr>
        </p:nvSpPr>
        <p:spPr/>
        <p:txBody>
          <a:bodyPr/>
          <a:lstStyle/>
          <a:p>
            <a:fld id="{0A68DB68-8052-4758-A647-54338E95D837}" type="slidenum">
              <a:rPr lang="en-US" smtClean="0"/>
              <a:pPr/>
              <a:t>27</a:t>
            </a:fld>
            <a:endParaRPr lang="en-US" dirty="0"/>
          </a:p>
        </p:txBody>
      </p:sp>
    </p:spTree>
    <p:extLst>
      <p:ext uri="{BB962C8B-B14F-4D97-AF65-F5344CB8AC3E}">
        <p14:creationId xmlns:p14="http://schemas.microsoft.com/office/powerpoint/2010/main" val="1085466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E8B8-C1F1-441A-9FF1-A4CA58451C65}"/>
              </a:ext>
            </a:extLst>
          </p:cNvPr>
          <p:cNvSpPr>
            <a:spLocks noGrp="1"/>
          </p:cNvSpPr>
          <p:nvPr>
            <p:ph type="title"/>
          </p:nvPr>
        </p:nvSpPr>
        <p:spPr/>
        <p:txBody>
          <a:bodyPr>
            <a:normAutofit/>
          </a:bodyPr>
          <a:lstStyle/>
          <a:p>
            <a:r>
              <a:rPr lang="en-US" sz="3600" dirty="0"/>
              <a:t>Pair Programming</a:t>
            </a:r>
          </a:p>
        </p:txBody>
      </p:sp>
      <p:sp>
        <p:nvSpPr>
          <p:cNvPr id="3" name="Content Placeholder 2">
            <a:extLst>
              <a:ext uri="{FF2B5EF4-FFF2-40B4-BE49-F238E27FC236}">
                <a16:creationId xmlns:a16="http://schemas.microsoft.com/office/drawing/2014/main" id="{0B1AFC40-197E-435C-95AE-14E03875B3F5}"/>
              </a:ext>
            </a:extLst>
          </p:cNvPr>
          <p:cNvSpPr>
            <a:spLocks noGrp="1"/>
          </p:cNvSpPr>
          <p:nvPr>
            <p:ph idx="1"/>
          </p:nvPr>
        </p:nvSpPr>
        <p:spPr/>
        <p:txBody>
          <a:bodyPr/>
          <a:lstStyle/>
          <a:p>
            <a:endParaRPr lang="en-US" dirty="0"/>
          </a:p>
          <a:p>
            <a:pPr algn="just"/>
            <a:r>
              <a:rPr lang="en-US" sz="2000" dirty="0"/>
              <a:t>It helps support refactoring, which is a process of software improvement. A principle of XP is that the software should be constantly refactored. That is, parts of the code should be rewritten to improve their clarity or structure.</a:t>
            </a:r>
          </a:p>
        </p:txBody>
      </p:sp>
      <p:sp>
        <p:nvSpPr>
          <p:cNvPr id="4" name="Date Placeholder 3">
            <a:extLst>
              <a:ext uri="{FF2B5EF4-FFF2-40B4-BE49-F238E27FC236}">
                <a16:creationId xmlns:a16="http://schemas.microsoft.com/office/drawing/2014/main" id="{093F0C88-E6B1-453E-BF62-3DDF6F240292}"/>
              </a:ext>
            </a:extLst>
          </p:cNvPr>
          <p:cNvSpPr>
            <a:spLocks noGrp="1"/>
          </p:cNvSpPr>
          <p:nvPr>
            <p:ph type="dt" sz="half" idx="10"/>
          </p:nvPr>
        </p:nvSpPr>
        <p:spPr/>
        <p:txBody>
          <a:bodyPr/>
          <a:lstStyle/>
          <a:p>
            <a:fld id="{B4304EAD-C13A-4E3F-92C0-39A97F5D0AFE}" type="datetime1">
              <a:rPr lang="en-US" smtClean="0"/>
              <a:t>10/3/2022</a:t>
            </a:fld>
            <a:endParaRPr lang="en-US" dirty="0"/>
          </a:p>
        </p:txBody>
      </p:sp>
      <p:sp>
        <p:nvSpPr>
          <p:cNvPr id="5" name="Footer Placeholder 4">
            <a:extLst>
              <a:ext uri="{FF2B5EF4-FFF2-40B4-BE49-F238E27FC236}">
                <a16:creationId xmlns:a16="http://schemas.microsoft.com/office/drawing/2014/main" id="{AC1DC0A9-66C3-4318-AED3-F17E1C5F63A1}"/>
              </a:ext>
            </a:extLst>
          </p:cNvPr>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a:extLst>
              <a:ext uri="{FF2B5EF4-FFF2-40B4-BE49-F238E27FC236}">
                <a16:creationId xmlns:a16="http://schemas.microsoft.com/office/drawing/2014/main" id="{61D9549F-0D6F-4869-908A-9603EE98A84C}"/>
              </a:ext>
            </a:extLst>
          </p:cNvPr>
          <p:cNvSpPr>
            <a:spLocks noGrp="1"/>
          </p:cNvSpPr>
          <p:nvPr>
            <p:ph type="sldNum" sz="quarter" idx="12"/>
          </p:nvPr>
        </p:nvSpPr>
        <p:spPr/>
        <p:txBody>
          <a:bodyPr/>
          <a:lstStyle/>
          <a:p>
            <a:fld id="{0A68DB68-8052-4758-A647-54338E95D837}" type="slidenum">
              <a:rPr lang="en-US" smtClean="0"/>
              <a:pPr/>
              <a:t>28</a:t>
            </a:fld>
            <a:endParaRPr lang="en-US" dirty="0"/>
          </a:p>
        </p:txBody>
      </p:sp>
    </p:spTree>
    <p:extLst>
      <p:ext uri="{BB962C8B-B14F-4D97-AF65-F5344CB8AC3E}">
        <p14:creationId xmlns:p14="http://schemas.microsoft.com/office/powerpoint/2010/main" val="3313297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p:txBody>
          <a:bodyPr>
            <a:normAutofit/>
          </a:bodyPr>
          <a:lstStyle/>
          <a:p>
            <a:r>
              <a:rPr lang="en-US" sz="3600" dirty="0">
                <a:cs typeface="Times New Roman" pitchFamily="18" charset="0"/>
              </a:rPr>
              <a:t>Agile Method Applicability</a:t>
            </a:r>
          </a:p>
        </p:txBody>
      </p:sp>
      <p:sp>
        <p:nvSpPr>
          <p:cNvPr id="3" name="Content Placeholder 2"/>
          <p:cNvSpPr>
            <a:spLocks noGrp="1"/>
          </p:cNvSpPr>
          <p:nvPr>
            <p:ph idx="1"/>
          </p:nvPr>
        </p:nvSpPr>
        <p:spPr/>
        <p:txBody>
          <a:bodyPr rtlCol="0">
            <a:normAutofit/>
          </a:bodyPr>
          <a:lstStyle/>
          <a:p>
            <a:pPr algn="just" fontAlgn="auto">
              <a:spcAft>
                <a:spcPts val="0"/>
              </a:spcAft>
              <a:buFont typeface="Arial"/>
              <a:buChar char="•"/>
              <a:defRPr/>
            </a:pPr>
            <a:endParaRPr lang="en-GB" sz="2400" dirty="0">
              <a:latin typeface="Times New Roman" pitchFamily="18" charset="0"/>
              <a:cs typeface="Times New Roman" pitchFamily="18" charset="0"/>
            </a:endParaRPr>
          </a:p>
          <a:p>
            <a:pPr algn="just" fontAlgn="auto">
              <a:spcAft>
                <a:spcPts val="0"/>
              </a:spcAft>
              <a:buFont typeface="Arial"/>
              <a:buChar char="•"/>
              <a:defRPr/>
            </a:pPr>
            <a:r>
              <a:rPr lang="en-GB" sz="2000" dirty="0">
                <a:cs typeface="Times New Roman" pitchFamily="18" charset="0"/>
              </a:rPr>
              <a:t>Product development where a software company is developing a small or medium-sized product for sale. </a:t>
            </a:r>
          </a:p>
          <a:p>
            <a:pPr algn="just" fontAlgn="auto">
              <a:spcAft>
                <a:spcPts val="0"/>
              </a:spcAft>
              <a:buNone/>
              <a:defRPr/>
            </a:pPr>
            <a:endParaRPr lang="en-GB" sz="2000" dirty="0">
              <a:cs typeface="Times New Roman" pitchFamily="18" charset="0"/>
            </a:endParaRPr>
          </a:p>
          <a:p>
            <a:pPr algn="just" fontAlgn="auto">
              <a:spcAft>
                <a:spcPts val="0"/>
              </a:spcAft>
              <a:buFont typeface="Arial"/>
              <a:buChar char="•"/>
              <a:defRPr/>
            </a:pPr>
            <a:r>
              <a:rPr lang="en-GB" sz="2000" dirty="0">
                <a:cs typeface="Times New Roman" pitchFamily="18" charset="0"/>
              </a:rPr>
              <a:t>Custom system development within an organization, where there is a clear commitment from the customer to become involved in the development process</a:t>
            </a:r>
          </a:p>
          <a:p>
            <a:pPr marL="0" indent="0" algn="just" fontAlgn="auto">
              <a:spcAft>
                <a:spcPts val="0"/>
              </a:spcAft>
              <a:buNone/>
              <a:defRPr/>
            </a:pPr>
            <a:endParaRPr lang="en-GB" sz="2000" dirty="0">
              <a:cs typeface="Times New Roman" pitchFamily="18" charset="0"/>
            </a:endParaRPr>
          </a:p>
          <a:p>
            <a:pPr marL="182880" marR="0" lvl="0" indent="-182880" algn="just" defTabSz="914400" rtl="0" eaLnBrk="1" fontAlgn="auto" latinLnBrk="0" hangingPunct="1">
              <a:lnSpc>
                <a:spcPct val="100000"/>
              </a:lnSpc>
              <a:spcBef>
                <a:spcPct val="20000"/>
              </a:spcBef>
              <a:spcAft>
                <a:spcPts val="0"/>
              </a:spcAft>
              <a:buClr>
                <a:srgbClr val="7A7A7A"/>
              </a:buClr>
              <a:buSzPct val="85000"/>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Best suited to the development of small or medium-sized business systems and personal computer products. </a:t>
            </a:r>
          </a:p>
          <a:p>
            <a:pPr marL="0" marR="0" lvl="0" indent="0" algn="just" defTabSz="914400" rtl="0" eaLnBrk="1" fontAlgn="auto" latinLnBrk="0" hangingPunct="1">
              <a:lnSpc>
                <a:spcPct val="100000"/>
              </a:lnSpc>
              <a:spcBef>
                <a:spcPct val="20000"/>
              </a:spcBef>
              <a:spcAft>
                <a:spcPts val="0"/>
              </a:spcAft>
              <a:buClr>
                <a:srgbClr val="7A7A7A"/>
              </a:buClr>
              <a:buSzPct val="85000"/>
              <a:buFont typeface="Arial" pitchFamily="34" charset="0"/>
              <a:buNone/>
              <a:tabLst/>
              <a:defRPr/>
            </a:pP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p>
            <a:pPr algn="just" fontAlgn="auto">
              <a:spcAft>
                <a:spcPts val="0"/>
              </a:spcAft>
              <a:buNone/>
              <a:defRPr/>
            </a:pPr>
            <a:endParaRPr lang="en-GB" sz="22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4CEE552-B465-4386-9517-19AB4EC0C655}" type="slidenum">
              <a:rPr lang="en-US"/>
              <a:pPr/>
              <a:t>29</a:t>
            </a:fld>
            <a:endParaRPr lang="en-US" dirty="0"/>
          </a:p>
        </p:txBody>
      </p:sp>
      <p:sp>
        <p:nvSpPr>
          <p:cNvPr id="2" name="Date Placeholder 1"/>
          <p:cNvSpPr>
            <a:spLocks noGrp="1"/>
          </p:cNvSpPr>
          <p:nvPr>
            <p:ph type="dt" sz="half" idx="10"/>
          </p:nvPr>
        </p:nvSpPr>
        <p:spPr/>
        <p:txBody>
          <a:bodyPr/>
          <a:lstStyle/>
          <a:p>
            <a:fld id="{655AEB0E-F671-4B41-957A-8FEAFF6AB777}" type="datetime1">
              <a:rPr lang="en-US" smtClean="0"/>
              <a:t>10/3/2022</a:t>
            </a:fld>
            <a:endParaRPr lang="en-US" dirty="0"/>
          </a:p>
        </p:txBody>
      </p:sp>
      <p:sp>
        <p:nvSpPr>
          <p:cNvPr id="4" name="Footer Placeholder 3"/>
          <p:cNvSpPr>
            <a:spLocks noGrp="1"/>
          </p:cNvSpPr>
          <p:nvPr>
            <p:ph type="ftr" sz="quarter" idx="11"/>
          </p:nvPr>
        </p:nvSpPr>
        <p:spPr/>
        <p:txBody>
          <a:bodyPr/>
          <a:lstStyle/>
          <a:p>
            <a:r>
              <a:rPr lang="en-GB"/>
              <a:t>CSE291 - Introduction to Software Engineering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title"/>
          </p:nvPr>
        </p:nvSpPr>
        <p:spPr/>
        <p:txBody>
          <a:bodyPr>
            <a:normAutofit/>
          </a:bodyPr>
          <a:lstStyle/>
          <a:p>
            <a:r>
              <a:rPr lang="en-US" dirty="0"/>
              <a:t>Rapid Application Development</a:t>
            </a:r>
          </a:p>
        </p:txBody>
      </p:sp>
      <p:sp>
        <p:nvSpPr>
          <p:cNvPr id="3" name="Content Placeholder 2"/>
          <p:cNvSpPr>
            <a:spLocks noGrp="1"/>
          </p:cNvSpPr>
          <p:nvPr>
            <p:ph idx="1"/>
          </p:nvPr>
        </p:nvSpPr>
        <p:spPr>
          <a:xfrm>
            <a:off x="457200" y="1600200"/>
            <a:ext cx="8305800" cy="4525963"/>
          </a:xfrm>
        </p:spPr>
        <p:txBody>
          <a:bodyPr>
            <a:normAutofit/>
          </a:bodyPr>
          <a:lstStyle/>
          <a:p>
            <a:pPr>
              <a:lnSpc>
                <a:spcPct val="80000"/>
              </a:lnSpc>
            </a:pPr>
            <a:endParaRPr lang="en-US" sz="2200" dirty="0">
              <a:latin typeface="Times New Roman" pitchFamily="18" charset="0"/>
              <a:cs typeface="Times New Roman" pitchFamily="18" charset="0"/>
            </a:endParaRPr>
          </a:p>
          <a:p>
            <a:pPr algn="just">
              <a:lnSpc>
                <a:spcPct val="80000"/>
              </a:lnSpc>
            </a:pPr>
            <a:r>
              <a:rPr lang="en-US" sz="2200" dirty="0">
                <a:latin typeface="+mj-lt"/>
                <a:cs typeface="Times New Roman" pitchFamily="18" charset="0"/>
              </a:rPr>
              <a:t>Rapid development and delivery is now often the most important requirement for software systems –why?</a:t>
            </a:r>
          </a:p>
          <a:p>
            <a:pPr algn="just">
              <a:lnSpc>
                <a:spcPct val="80000"/>
              </a:lnSpc>
            </a:pPr>
            <a:endParaRPr lang="en-US" sz="2200" dirty="0">
              <a:solidFill>
                <a:schemeClr val="tx1"/>
              </a:solidFill>
              <a:latin typeface="+mj-lt"/>
              <a:cs typeface="Times New Roman" pitchFamily="18" charset="0"/>
            </a:endParaRPr>
          </a:p>
          <a:p>
            <a:pPr algn="just">
              <a:lnSpc>
                <a:spcPct val="80000"/>
              </a:lnSpc>
            </a:pPr>
            <a:r>
              <a:rPr lang="en-US" sz="2200" dirty="0">
                <a:solidFill>
                  <a:schemeClr val="tx1"/>
                </a:solidFill>
                <a:latin typeface="+mj-lt"/>
                <a:cs typeface="Times New Roman" pitchFamily="18" charset="0"/>
              </a:rPr>
              <a:t>Businesses  now operate in a rapidly changing environment –they have to respond to new opportunities</a:t>
            </a:r>
          </a:p>
          <a:p>
            <a:pPr algn="just">
              <a:lnSpc>
                <a:spcPct val="80000"/>
              </a:lnSpc>
            </a:pPr>
            <a:endParaRPr lang="en-US" sz="2200" dirty="0">
              <a:solidFill>
                <a:schemeClr val="tx1"/>
              </a:solidFill>
              <a:latin typeface="+mj-lt"/>
              <a:cs typeface="Times New Roman" pitchFamily="18" charset="0"/>
            </a:endParaRPr>
          </a:p>
          <a:p>
            <a:pPr algn="just">
              <a:lnSpc>
                <a:spcPct val="80000"/>
              </a:lnSpc>
            </a:pPr>
            <a:r>
              <a:rPr lang="en-US" sz="2200" dirty="0">
                <a:solidFill>
                  <a:schemeClr val="tx1"/>
                </a:solidFill>
                <a:latin typeface="+mj-lt"/>
                <a:cs typeface="Times New Roman" pitchFamily="18" charset="0"/>
              </a:rPr>
              <a:t>Software has to evolve quickly to reflect changing business needs.</a:t>
            </a:r>
          </a:p>
        </p:txBody>
      </p:sp>
      <p:sp>
        <p:nvSpPr>
          <p:cNvPr id="4" name="Slide Number Placeholder 3"/>
          <p:cNvSpPr>
            <a:spLocks noGrp="1"/>
          </p:cNvSpPr>
          <p:nvPr>
            <p:ph type="sldNum" sz="quarter" idx="12"/>
          </p:nvPr>
        </p:nvSpPr>
        <p:spPr/>
        <p:txBody>
          <a:bodyPr/>
          <a:lstStyle/>
          <a:p>
            <a:fld id="{2C2F9FAA-AE7C-4D8B-B692-73FC0CB0616E}" type="slidenum">
              <a:rPr lang="en-US"/>
              <a:pPr/>
              <a:t>3</a:t>
            </a:fld>
            <a:endParaRPr lang="en-US" dirty="0"/>
          </a:p>
        </p:txBody>
      </p:sp>
      <p:sp>
        <p:nvSpPr>
          <p:cNvPr id="2" name="Date Placeholder 1"/>
          <p:cNvSpPr>
            <a:spLocks noGrp="1"/>
          </p:cNvSpPr>
          <p:nvPr>
            <p:ph type="dt" sz="half" idx="10"/>
          </p:nvPr>
        </p:nvSpPr>
        <p:spPr/>
        <p:txBody>
          <a:bodyPr/>
          <a:lstStyle/>
          <a:p>
            <a:fld id="{6FA7FBA8-1A5C-462E-8FF4-B570AA3E41E5}"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C22CB-A48E-48F4-8689-4972BEEE41A2}"/>
              </a:ext>
            </a:extLst>
          </p:cNvPr>
          <p:cNvSpPr>
            <a:spLocks noGrp="1"/>
          </p:cNvSpPr>
          <p:nvPr>
            <p:ph type="title"/>
          </p:nvPr>
        </p:nvSpPr>
        <p:spPr/>
        <p:txBody>
          <a:bodyPr>
            <a:normAutofit/>
          </a:bodyPr>
          <a:lstStyle/>
          <a:p>
            <a:r>
              <a:rPr lang="en-US" sz="3600" dirty="0">
                <a:cs typeface="Times New Roman" pitchFamily="18" charset="0"/>
              </a:rPr>
              <a:t>Agile Method Applicability</a:t>
            </a:r>
            <a:endParaRPr lang="en-US" sz="3600" dirty="0"/>
          </a:p>
        </p:txBody>
      </p:sp>
      <p:sp>
        <p:nvSpPr>
          <p:cNvPr id="3" name="Content Placeholder 2">
            <a:extLst>
              <a:ext uri="{FF2B5EF4-FFF2-40B4-BE49-F238E27FC236}">
                <a16:creationId xmlns:a16="http://schemas.microsoft.com/office/drawing/2014/main" id="{EC2B12F9-7BB3-43EE-BC44-774FFAE5559D}"/>
              </a:ext>
            </a:extLst>
          </p:cNvPr>
          <p:cNvSpPr>
            <a:spLocks noGrp="1"/>
          </p:cNvSpPr>
          <p:nvPr>
            <p:ph idx="1"/>
          </p:nvPr>
        </p:nvSpPr>
        <p:spPr/>
        <p:txBody>
          <a:bodyPr>
            <a:normAutofit/>
          </a:bodyPr>
          <a:lstStyle/>
          <a:p>
            <a:pPr algn="just"/>
            <a:endParaRPr lang="en-US" sz="2000" dirty="0"/>
          </a:p>
          <a:p>
            <a:pPr algn="just"/>
            <a:r>
              <a:rPr lang="en-US" sz="2000" dirty="0"/>
              <a:t>Not well suited to large-scale systems development with the development teams in different places and where there may be complex interactions with other hardware and software systems. </a:t>
            </a:r>
          </a:p>
          <a:p>
            <a:pPr marL="0" indent="0" algn="just">
              <a:buNone/>
            </a:pPr>
            <a:endParaRPr lang="en-US" sz="2000" dirty="0"/>
          </a:p>
          <a:p>
            <a:pPr algn="just"/>
            <a:r>
              <a:rPr lang="en-US" sz="2000" dirty="0"/>
              <a:t>Nor should agile methods be used for critical systems development where a detailed analysis of all of the system requirements is necessary to understand their safety or security implications.</a:t>
            </a:r>
          </a:p>
        </p:txBody>
      </p:sp>
      <p:sp>
        <p:nvSpPr>
          <p:cNvPr id="4" name="Date Placeholder 3">
            <a:extLst>
              <a:ext uri="{FF2B5EF4-FFF2-40B4-BE49-F238E27FC236}">
                <a16:creationId xmlns:a16="http://schemas.microsoft.com/office/drawing/2014/main" id="{E73C63EB-B10E-4F94-9BD8-71576F646E26}"/>
              </a:ext>
            </a:extLst>
          </p:cNvPr>
          <p:cNvSpPr>
            <a:spLocks noGrp="1"/>
          </p:cNvSpPr>
          <p:nvPr>
            <p:ph type="dt" sz="half" idx="10"/>
          </p:nvPr>
        </p:nvSpPr>
        <p:spPr/>
        <p:txBody>
          <a:bodyPr/>
          <a:lstStyle/>
          <a:p>
            <a:fld id="{2C336DDF-9BBA-44C4-B494-F7611DAEC4BF}" type="datetime1">
              <a:rPr lang="en-US" smtClean="0"/>
              <a:t>10/3/2022</a:t>
            </a:fld>
            <a:endParaRPr lang="en-US" dirty="0"/>
          </a:p>
        </p:txBody>
      </p:sp>
      <p:sp>
        <p:nvSpPr>
          <p:cNvPr id="5" name="Footer Placeholder 4">
            <a:extLst>
              <a:ext uri="{FF2B5EF4-FFF2-40B4-BE49-F238E27FC236}">
                <a16:creationId xmlns:a16="http://schemas.microsoft.com/office/drawing/2014/main" id="{F19057B7-566E-451F-9517-B7FF201ED8AE}"/>
              </a:ext>
            </a:extLst>
          </p:cNvPr>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a:extLst>
              <a:ext uri="{FF2B5EF4-FFF2-40B4-BE49-F238E27FC236}">
                <a16:creationId xmlns:a16="http://schemas.microsoft.com/office/drawing/2014/main" id="{C48796F0-651E-40BE-805E-F3DDDEC5EE00}"/>
              </a:ext>
            </a:extLst>
          </p:cNvPr>
          <p:cNvSpPr>
            <a:spLocks noGrp="1"/>
          </p:cNvSpPr>
          <p:nvPr>
            <p:ph type="sldNum" sz="quarter" idx="12"/>
          </p:nvPr>
        </p:nvSpPr>
        <p:spPr/>
        <p:txBody>
          <a:bodyPr/>
          <a:lstStyle/>
          <a:p>
            <a:fld id="{0A68DB68-8052-4758-A647-54338E95D837}" type="slidenum">
              <a:rPr lang="en-US" smtClean="0"/>
              <a:pPr/>
              <a:t>30</a:t>
            </a:fld>
            <a:endParaRPr lang="en-US" dirty="0"/>
          </a:p>
        </p:txBody>
      </p:sp>
    </p:spTree>
    <p:extLst>
      <p:ext uri="{BB962C8B-B14F-4D97-AF65-F5344CB8AC3E}">
        <p14:creationId xmlns:p14="http://schemas.microsoft.com/office/powerpoint/2010/main" val="1504860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Reading</a:t>
            </a:r>
          </a:p>
        </p:txBody>
      </p:sp>
      <p:sp>
        <p:nvSpPr>
          <p:cNvPr id="3" name="Content Placeholder 2"/>
          <p:cNvSpPr>
            <a:spLocks noGrp="1"/>
          </p:cNvSpPr>
          <p:nvPr>
            <p:ph idx="1"/>
          </p:nvPr>
        </p:nvSpPr>
        <p:spPr/>
        <p:txBody>
          <a:bodyPr/>
          <a:lstStyle/>
          <a:p>
            <a:pPr algn="just"/>
            <a:r>
              <a:rPr lang="en-US" b="1" i="1" dirty="0"/>
              <a:t>Chapter 3</a:t>
            </a:r>
            <a:r>
              <a:rPr lang="en-US" b="1" dirty="0"/>
              <a:t>, Agile Software Development,</a:t>
            </a:r>
          </a:p>
          <a:p>
            <a:pPr marL="0" indent="0" algn="just">
              <a:buNone/>
            </a:pPr>
            <a:r>
              <a:rPr lang="en-US" dirty="0"/>
              <a:t>  Software Engineering by Ian </a:t>
            </a:r>
            <a:r>
              <a:rPr lang="en-US" dirty="0" err="1"/>
              <a:t>Sommerville</a:t>
            </a:r>
            <a:r>
              <a:rPr lang="en-US" dirty="0"/>
              <a:t> </a:t>
            </a:r>
          </a:p>
        </p:txBody>
      </p:sp>
      <p:sp>
        <p:nvSpPr>
          <p:cNvPr id="4" name="Date Placeholder 3"/>
          <p:cNvSpPr>
            <a:spLocks noGrp="1"/>
          </p:cNvSpPr>
          <p:nvPr>
            <p:ph type="dt" sz="half" idx="10"/>
          </p:nvPr>
        </p:nvSpPr>
        <p:spPr/>
        <p:txBody>
          <a:bodyPr/>
          <a:lstStyle/>
          <a:p>
            <a:fld id="{3A8CFDE5-7835-4EC2-96BB-CA508F958E78}"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31</a:t>
            </a:fld>
            <a:endParaRPr lang="en-US" dirty="0"/>
          </a:p>
        </p:txBody>
      </p:sp>
    </p:spTree>
    <p:extLst>
      <p:ext uri="{BB962C8B-B14F-4D97-AF65-F5344CB8AC3E}">
        <p14:creationId xmlns:p14="http://schemas.microsoft.com/office/powerpoint/2010/main" val="44544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382000" cy="990600"/>
          </a:xfrm>
        </p:spPr>
        <p:txBody>
          <a:bodyPr>
            <a:normAutofit fontScale="90000"/>
          </a:bodyPr>
          <a:lstStyle/>
          <a:p>
            <a:r>
              <a:rPr lang="en-US" sz="4400" dirty="0"/>
              <a:t>RAD (Rapid Application Development</a:t>
            </a:r>
            <a:r>
              <a:rPr lang="en-US" dirty="0"/>
              <a:t>)</a:t>
            </a:r>
          </a:p>
        </p:txBody>
      </p:sp>
      <p:sp>
        <p:nvSpPr>
          <p:cNvPr id="3" name="Content Placeholder 2"/>
          <p:cNvSpPr>
            <a:spLocks noGrp="1"/>
          </p:cNvSpPr>
          <p:nvPr>
            <p:ph idx="1"/>
          </p:nvPr>
        </p:nvSpPr>
        <p:spPr>
          <a:xfrm>
            <a:off x="457200" y="1600200"/>
            <a:ext cx="8305800" cy="4525963"/>
          </a:xfrm>
        </p:spPr>
        <p:txBody>
          <a:bodyPr>
            <a:normAutofit/>
          </a:bodyPr>
          <a:lstStyle/>
          <a:p>
            <a:pPr algn="just">
              <a:buNone/>
            </a:pPr>
            <a:r>
              <a:rPr lang="en-US" dirty="0"/>
              <a:t> </a:t>
            </a:r>
          </a:p>
          <a:p>
            <a:pPr algn="just">
              <a:buNone/>
            </a:pPr>
            <a:r>
              <a:rPr lang="en-US" sz="2400" i="1" dirty="0">
                <a:latin typeface="+mj-lt"/>
                <a:cs typeface="Times New Roman" pitchFamily="18" charset="0"/>
              </a:rPr>
              <a:t>	</a:t>
            </a:r>
          </a:p>
          <a:p>
            <a:pPr algn="just">
              <a:buNone/>
            </a:pPr>
            <a:r>
              <a:rPr lang="en-US" sz="2200" i="1" dirty="0">
                <a:latin typeface="+mj-lt"/>
                <a:cs typeface="Times New Roman" pitchFamily="18" charset="0"/>
              </a:rPr>
              <a:t>  “Rapid Application Development (RAD) is a development lifecycle designed to give </a:t>
            </a:r>
            <a:r>
              <a:rPr lang="en-US" sz="2200" b="1" i="1" dirty="0">
                <a:latin typeface="+mj-lt"/>
                <a:cs typeface="Times New Roman" pitchFamily="18" charset="0"/>
              </a:rPr>
              <a:t>much faster development </a:t>
            </a:r>
            <a:r>
              <a:rPr lang="en-US" sz="2200" i="1" dirty="0">
                <a:latin typeface="+mj-lt"/>
                <a:cs typeface="Times New Roman" pitchFamily="18" charset="0"/>
              </a:rPr>
              <a:t>and </a:t>
            </a:r>
            <a:r>
              <a:rPr lang="en-US" sz="2200" b="1" i="1" dirty="0">
                <a:latin typeface="+mj-lt"/>
                <a:cs typeface="Times New Roman" pitchFamily="18" charset="0"/>
              </a:rPr>
              <a:t>higher-quality results </a:t>
            </a:r>
            <a:r>
              <a:rPr lang="en-US" sz="2200" i="1" dirty="0">
                <a:latin typeface="+mj-lt"/>
                <a:cs typeface="Times New Roman" pitchFamily="18" charset="0"/>
              </a:rPr>
              <a:t>than those achieved with the traditional lifecycle.”</a:t>
            </a:r>
          </a:p>
          <a:p>
            <a:pPr algn="just">
              <a:buNone/>
            </a:pPr>
            <a:endParaRPr lang="en-US" sz="2400" i="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C7CA3C9-E8AA-4C7C-A41D-D2E4F4C0C344}"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endParaRPr lang="en-US" sz="2200" dirty="0">
              <a:latin typeface="Times New Roman" pitchFamily="18" charset="0"/>
              <a:cs typeface="Times New Roman" pitchFamily="18" charset="0"/>
            </a:endParaRPr>
          </a:p>
          <a:p>
            <a:pPr algn="just"/>
            <a:r>
              <a:rPr lang="en-US" sz="2200" dirty="0">
                <a:latin typeface="+mj-lt"/>
                <a:cs typeface="Times New Roman" pitchFamily="18" charset="0"/>
              </a:rPr>
              <a:t>RAD takes advantage of </a:t>
            </a:r>
            <a:r>
              <a:rPr lang="en-US" sz="2200" b="1" dirty="0">
                <a:latin typeface="+mj-lt"/>
                <a:cs typeface="Times New Roman" pitchFamily="18" charset="0"/>
              </a:rPr>
              <a:t>automated tools and techniques</a:t>
            </a:r>
            <a:r>
              <a:rPr lang="en-US" sz="2200" dirty="0">
                <a:latin typeface="+mj-lt"/>
                <a:cs typeface="Times New Roman" pitchFamily="18" charset="0"/>
              </a:rPr>
              <a:t>.</a:t>
            </a:r>
          </a:p>
          <a:p>
            <a:pPr algn="just">
              <a:buNone/>
            </a:pPr>
            <a:endParaRPr lang="en-US" sz="2200" dirty="0">
              <a:latin typeface="+mj-lt"/>
              <a:cs typeface="Times New Roman" pitchFamily="18" charset="0"/>
            </a:endParaRPr>
          </a:p>
          <a:p>
            <a:pPr algn="just"/>
            <a:r>
              <a:rPr lang="en-US" sz="2200" dirty="0">
                <a:latin typeface="+mj-lt"/>
                <a:cs typeface="Times New Roman" pitchFamily="18" charset="0"/>
              </a:rPr>
              <a:t>RAD replaces hand-design and coding processes, which are dependent upon the skills of isolated individuals, with automated design and coding</a:t>
            </a:r>
          </a:p>
          <a:p>
            <a:pPr algn="just">
              <a:buNone/>
            </a:pPr>
            <a:endParaRPr lang="en-US" sz="2200" dirty="0">
              <a:latin typeface="+mj-lt"/>
              <a:cs typeface="Times New Roman" pitchFamily="18" charset="0"/>
            </a:endParaRPr>
          </a:p>
          <a:p>
            <a:pPr algn="just"/>
            <a:r>
              <a:rPr lang="en-US" sz="2200" dirty="0">
                <a:latin typeface="+mj-lt"/>
                <a:cs typeface="Times New Roman" pitchFamily="18" charset="0"/>
              </a:rPr>
              <a:t>The availability of powerful</a:t>
            </a:r>
            <a:r>
              <a:rPr lang="en-US" sz="2200" b="1" dirty="0">
                <a:latin typeface="+mj-lt"/>
                <a:cs typeface="Times New Roman" pitchFamily="18" charset="0"/>
              </a:rPr>
              <a:t> CASE (Computer Aided Software Engineering) </a:t>
            </a:r>
            <a:r>
              <a:rPr lang="en-US" sz="2200" dirty="0">
                <a:latin typeface="+mj-lt"/>
                <a:cs typeface="Times New Roman" pitchFamily="18" charset="0"/>
              </a:rPr>
              <a:t>software makes it possible for developers to create systems much faster than ever before.</a:t>
            </a:r>
            <a:endParaRPr lang="en-US" sz="2200" i="1" dirty="0">
              <a:latin typeface="+mj-lt"/>
              <a:cs typeface="Times New Roman" pitchFamily="18" charset="0"/>
            </a:endParaRPr>
          </a:p>
          <a:p>
            <a:pPr algn="just">
              <a:buNone/>
            </a:pPr>
            <a:endParaRPr lang="en-US" sz="2200" i="1" dirty="0">
              <a:latin typeface="Times New Roman" pitchFamily="18" charset="0"/>
              <a:cs typeface="Times New Roman" pitchFamily="18" charset="0"/>
            </a:endParaRPr>
          </a:p>
          <a:p>
            <a:pPr algn="just">
              <a:buNone/>
            </a:pPr>
            <a:endParaRPr lang="en-US" dirty="0"/>
          </a:p>
        </p:txBody>
      </p:sp>
      <p:sp>
        <p:nvSpPr>
          <p:cNvPr id="4" name="Date Placeholder 3"/>
          <p:cNvSpPr>
            <a:spLocks noGrp="1"/>
          </p:cNvSpPr>
          <p:nvPr>
            <p:ph type="dt" sz="half" idx="10"/>
          </p:nvPr>
        </p:nvSpPr>
        <p:spPr/>
        <p:txBody>
          <a:bodyPr/>
          <a:lstStyle/>
          <a:p>
            <a:fld id="{532CB697-8C06-4BF4-B2C9-D8FCBC3EB243}"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5</a:t>
            </a:fld>
            <a:endParaRPr lang="en-US" dirty="0"/>
          </a:p>
        </p:txBody>
      </p:sp>
      <p:sp>
        <p:nvSpPr>
          <p:cNvPr id="8" name="Title 1"/>
          <p:cNvSpPr>
            <a:spLocks noGrp="1"/>
          </p:cNvSpPr>
          <p:nvPr>
            <p:ph type="title"/>
          </p:nvPr>
        </p:nvSpPr>
        <p:spPr/>
        <p:txBody>
          <a:bodyPr>
            <a:normAutofit/>
          </a:bodyPr>
          <a:lstStyle/>
          <a:p>
            <a:r>
              <a:rPr lang="en-US" dirty="0"/>
              <a:t>RAD(Rapid Application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81000"/>
            <a:ext cx="8229600" cy="1143000"/>
          </a:xfrm>
        </p:spPr>
        <p:txBody>
          <a:bodyPr>
            <a:normAutofit/>
          </a:bodyPr>
          <a:lstStyle/>
          <a:p>
            <a:pPr algn="l"/>
            <a:r>
              <a:rPr lang="en-US" sz="4000" spc="-100" dirty="0">
                <a:solidFill>
                  <a:srgbClr val="C00000"/>
                </a:solidFill>
                <a:latin typeface="Arial" pitchFamily="34" charset="0"/>
                <a:cs typeface="Arial" pitchFamily="34" charset="0"/>
              </a:rPr>
              <a:t>Essential Aspects of RAD</a:t>
            </a:r>
          </a:p>
        </p:txBody>
      </p:sp>
      <p:pic>
        <p:nvPicPr>
          <p:cNvPr id="1026" name="Picture 2"/>
          <p:cNvPicPr>
            <a:picLocks noGrp="1" noChangeAspect="1" noChangeArrowheads="1"/>
          </p:cNvPicPr>
          <p:nvPr>
            <p:ph idx="1"/>
          </p:nvPr>
        </p:nvPicPr>
        <p:blipFill>
          <a:blip r:embed="rId2" cstate="print"/>
          <a:stretch>
            <a:fillRect/>
          </a:stretch>
        </p:blipFill>
        <p:spPr bwMode="auto">
          <a:xfrm>
            <a:off x="457200" y="2385712"/>
            <a:ext cx="8229600" cy="3305775"/>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71352E01-E95C-4FC2-94AF-5A2DE6FA9434}" type="datetime1">
              <a:rPr lang="en-US" smtClean="0"/>
              <a:t>10/3/2022</a:t>
            </a:fld>
            <a:endParaRPr lang="en-US" dirty="0"/>
          </a:p>
        </p:txBody>
      </p:sp>
      <p:sp>
        <p:nvSpPr>
          <p:cNvPr id="5" name="Slide Number Placeholder 4"/>
          <p:cNvSpPr>
            <a:spLocks noGrp="1"/>
          </p:cNvSpPr>
          <p:nvPr>
            <p:ph type="sldNum" sz="quarter" idx="12"/>
          </p:nvPr>
        </p:nvSpPr>
        <p:spPr/>
        <p:txBody>
          <a:bodyPr/>
          <a:lstStyle/>
          <a:p>
            <a:fld id="{0A68DB68-8052-4758-A647-54338E95D837}" type="slidenum">
              <a:rPr lang="en-US" smtClean="0"/>
              <a:pPr/>
              <a:t>6</a:t>
            </a:fld>
            <a:endParaRPr lang="en-US" dirty="0"/>
          </a:p>
        </p:txBody>
      </p:sp>
      <p:sp>
        <p:nvSpPr>
          <p:cNvPr id="4" name="Footer Placeholder 3">
            <a:extLst>
              <a:ext uri="{FF2B5EF4-FFF2-40B4-BE49-F238E27FC236}">
                <a16:creationId xmlns:a16="http://schemas.microsoft.com/office/drawing/2014/main" id="{156E18AC-C83B-4BCE-9B32-0676FB61B505}"/>
              </a:ext>
            </a:extLst>
          </p:cNvPr>
          <p:cNvSpPr>
            <a:spLocks noGrp="1"/>
          </p:cNvSpPr>
          <p:nvPr>
            <p:ph type="ftr" sz="quarter" idx="11"/>
          </p:nvPr>
        </p:nvSpPr>
        <p:spPr/>
        <p:txBody>
          <a:bodyPr/>
          <a:lstStyle/>
          <a:p>
            <a:r>
              <a:rPr lang="en-GB"/>
              <a:t>CSE291 - Introduction to Software Engineering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81000"/>
            <a:ext cx="8229600" cy="1143000"/>
          </a:xfrm>
        </p:spPr>
        <p:txBody>
          <a:bodyPr>
            <a:normAutofit/>
          </a:bodyPr>
          <a:lstStyle/>
          <a:p>
            <a:r>
              <a:rPr lang="en-US" dirty="0">
                <a:solidFill>
                  <a:srgbClr val="C00000"/>
                </a:solidFill>
                <a:cs typeface="Arial" pitchFamily="34" charset="0"/>
              </a:rPr>
              <a:t>RAD</a:t>
            </a:r>
            <a:r>
              <a:rPr lang="en-US" dirty="0"/>
              <a:t>(Rapid Application Development)</a:t>
            </a:r>
          </a:p>
        </p:txBody>
      </p:sp>
      <p:sp>
        <p:nvSpPr>
          <p:cNvPr id="2" name="Content Placeholder 1"/>
          <p:cNvSpPr>
            <a:spLocks noGrp="1"/>
          </p:cNvSpPr>
          <p:nvPr>
            <p:ph idx="1"/>
          </p:nvPr>
        </p:nvSpPr>
        <p:spPr/>
        <p:txBody>
          <a:bodyPr>
            <a:normAutofit/>
          </a:bodyPr>
          <a:lstStyle/>
          <a:p>
            <a:pPr algn="justLow">
              <a:buNone/>
            </a:pPr>
            <a:r>
              <a:rPr lang="en-US" sz="2000" b="1" dirty="0">
                <a:cs typeface="Times New Roman" pitchFamily="18" charset="0"/>
              </a:rPr>
              <a:t>Methodology</a:t>
            </a:r>
          </a:p>
          <a:p>
            <a:pPr marL="0" indent="0" algn="justLow">
              <a:buNone/>
            </a:pPr>
            <a:r>
              <a:rPr lang="en-US" sz="2000" dirty="0">
                <a:cs typeface="Times New Roman" pitchFamily="18" charset="0"/>
              </a:rPr>
              <a:t>Combining the best available techniques</a:t>
            </a:r>
          </a:p>
          <a:p>
            <a:pPr lvl="1" algn="justLow"/>
            <a:r>
              <a:rPr lang="en-US" dirty="0">
                <a:cs typeface="Times New Roman" pitchFamily="18" charset="0"/>
              </a:rPr>
              <a:t>Using evolutionary prototypes/ incremental </a:t>
            </a:r>
          </a:p>
          <a:p>
            <a:pPr lvl="1" algn="justLow"/>
            <a:r>
              <a:rPr lang="en-US" dirty="0">
                <a:cs typeface="Times New Roman" pitchFamily="18" charset="0"/>
              </a:rPr>
              <a:t>Using best suitable requirement elicitation technique for</a:t>
            </a:r>
            <a:r>
              <a:rPr lang="en-US" dirty="0">
                <a:cs typeface="Times New Roman" pitchFamily="18" charset="0"/>
                <a:sym typeface="Wingdings" pitchFamily="2" charset="2"/>
              </a:rPr>
              <a:t> </a:t>
            </a:r>
            <a:r>
              <a:rPr lang="en-US">
                <a:cs typeface="Times New Roman" pitchFamily="18" charset="0"/>
                <a:sym typeface="Wingdings" pitchFamily="2" charset="2"/>
              </a:rPr>
              <a:t>requirement gathering and </a:t>
            </a:r>
            <a:r>
              <a:rPr lang="en-US" dirty="0">
                <a:cs typeface="Times New Roman" pitchFamily="18" charset="0"/>
                <a:sym typeface="Wingdings" pitchFamily="2" charset="2"/>
              </a:rPr>
              <a:t>review design</a:t>
            </a:r>
            <a:endParaRPr lang="en-US" dirty="0">
              <a:cs typeface="Times New Roman" pitchFamily="18" charset="0"/>
            </a:endParaRPr>
          </a:p>
          <a:p>
            <a:pPr lvl="1" algn="justLow"/>
            <a:r>
              <a:rPr lang="en-US" dirty="0">
                <a:cs typeface="Times New Roman" pitchFamily="18" charset="0"/>
              </a:rPr>
              <a:t>Selecting a set of CASE tools for modeling, prototyping and code reusability.</a:t>
            </a:r>
          </a:p>
          <a:p>
            <a:pPr marL="182880" lvl="1" algn="justLow">
              <a:buNone/>
            </a:pPr>
            <a:r>
              <a:rPr lang="en-US" altLang="en-US" b="1" dirty="0">
                <a:cs typeface="Times New Roman" pitchFamily="18" charset="0"/>
              </a:rPr>
              <a:t>People</a:t>
            </a:r>
          </a:p>
          <a:p>
            <a:pPr lvl="2" eaLnBrk="1" hangingPunct="1">
              <a:lnSpc>
                <a:spcPct val="90000"/>
              </a:lnSpc>
            </a:pPr>
            <a:r>
              <a:rPr lang="en-US" altLang="en-US" sz="2000" dirty="0"/>
              <a:t>Type of project team required</a:t>
            </a:r>
          </a:p>
          <a:p>
            <a:pPr marL="182880" lvl="1" algn="justLow">
              <a:lnSpc>
                <a:spcPct val="90000"/>
              </a:lnSpc>
              <a:buNone/>
            </a:pPr>
            <a:r>
              <a:rPr lang="en-US" altLang="en-US" b="1" dirty="0">
                <a:cs typeface="Times New Roman" pitchFamily="18" charset="0"/>
              </a:rPr>
              <a:t>Management</a:t>
            </a:r>
          </a:p>
          <a:p>
            <a:pPr lvl="2" eaLnBrk="1" hangingPunct="1">
              <a:lnSpc>
                <a:spcPct val="90000"/>
              </a:lnSpc>
            </a:pPr>
            <a:r>
              <a:rPr lang="en-US" altLang="en-US" sz="2000" dirty="0"/>
              <a:t>Management’s commitment in providing faster and timely Application</a:t>
            </a:r>
          </a:p>
          <a:p>
            <a:pPr marL="182880" lvl="1" algn="justLow">
              <a:lnSpc>
                <a:spcPct val="90000"/>
              </a:lnSpc>
              <a:buNone/>
            </a:pPr>
            <a:r>
              <a:rPr lang="en-US" altLang="en-US" b="1" dirty="0">
                <a:cs typeface="Times New Roman" pitchFamily="18" charset="0"/>
              </a:rPr>
              <a:t>Tools</a:t>
            </a:r>
          </a:p>
          <a:p>
            <a:pPr lvl="2" eaLnBrk="1" hangingPunct="1">
              <a:lnSpc>
                <a:spcPct val="90000"/>
              </a:lnSpc>
            </a:pPr>
            <a:r>
              <a:rPr lang="en-US" altLang="en-US" sz="2000" dirty="0"/>
              <a:t>Computerized tools</a:t>
            </a:r>
          </a:p>
          <a:p>
            <a:pPr marL="274320" lvl="1" indent="0" algn="justLow">
              <a:buNone/>
            </a:pPr>
            <a:endParaRPr lang="en-US" dirty="0">
              <a:latin typeface="+mj-lt"/>
              <a:cs typeface="Times New Roman" pitchFamily="18" charset="0"/>
            </a:endParaRPr>
          </a:p>
        </p:txBody>
      </p:sp>
      <p:sp>
        <p:nvSpPr>
          <p:cNvPr id="4" name="Date Placeholder 3"/>
          <p:cNvSpPr>
            <a:spLocks noGrp="1"/>
          </p:cNvSpPr>
          <p:nvPr>
            <p:ph type="dt" sz="half" idx="10"/>
          </p:nvPr>
        </p:nvSpPr>
        <p:spPr/>
        <p:txBody>
          <a:bodyPr/>
          <a:lstStyle/>
          <a:p>
            <a:fld id="{56E196C7-8E3D-4860-97C1-271FEFBC261C}"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09600"/>
            <a:ext cx="8229600" cy="838200"/>
          </a:xfrm>
        </p:spPr>
        <p:txBody>
          <a:bodyPr>
            <a:normAutofit/>
          </a:bodyPr>
          <a:lstStyle/>
          <a:p>
            <a:r>
              <a:rPr lang="en-US" sz="3600" dirty="0">
                <a:cs typeface="Times New Roman" pitchFamily="18" charset="0"/>
              </a:rPr>
              <a:t>Structure of RAD Life Cycle</a:t>
            </a:r>
          </a:p>
        </p:txBody>
      </p:sp>
      <p:sp>
        <p:nvSpPr>
          <p:cNvPr id="2" name="Content Placeholder 1"/>
          <p:cNvSpPr>
            <a:spLocks noGrp="1"/>
          </p:cNvSpPr>
          <p:nvPr>
            <p:ph idx="1"/>
          </p:nvPr>
        </p:nvSpPr>
        <p:spPr>
          <a:xfrm>
            <a:off x="533400" y="1371600"/>
            <a:ext cx="8229600" cy="5181600"/>
          </a:xfrm>
        </p:spPr>
        <p:txBody>
          <a:bodyPr>
            <a:normAutofit/>
          </a:bodyPr>
          <a:lstStyle/>
          <a:p>
            <a:pPr marL="566928" indent="-457200" algn="just">
              <a:buNone/>
            </a:pPr>
            <a:endParaRPr lang="en-US" sz="1800" b="1" dirty="0">
              <a:cs typeface="Times New Roman" pitchFamily="18" charset="0"/>
            </a:endParaRPr>
          </a:p>
          <a:p>
            <a:pPr marL="566928" indent="-457200" algn="just">
              <a:buNone/>
            </a:pPr>
            <a:r>
              <a:rPr lang="en-US" sz="1800" b="1" dirty="0">
                <a:cs typeface="Times New Roman" pitchFamily="18" charset="0"/>
              </a:rPr>
              <a:t>Requirement Planning  –  Concept definition Stage</a:t>
            </a:r>
          </a:p>
          <a:p>
            <a:pPr lvl="1" algn="just"/>
            <a:r>
              <a:rPr lang="en-US" sz="1800" dirty="0">
                <a:cs typeface="Times New Roman" pitchFamily="18" charset="0"/>
              </a:rPr>
              <a:t>Defines Business functions /Requirements</a:t>
            </a:r>
          </a:p>
          <a:p>
            <a:pPr lvl="1" algn="just"/>
            <a:r>
              <a:rPr lang="en-US" sz="1800" dirty="0">
                <a:cs typeface="Times New Roman" pitchFamily="18" charset="0"/>
              </a:rPr>
              <a:t>Determine the system’s scope.</a:t>
            </a:r>
          </a:p>
          <a:p>
            <a:pPr algn="just">
              <a:buNone/>
            </a:pPr>
            <a:r>
              <a:rPr lang="en-US" sz="1800" b="1" dirty="0">
                <a:cs typeface="Times New Roman" pitchFamily="18" charset="0"/>
              </a:rPr>
              <a:t>	User Design – Functional Design Stage</a:t>
            </a:r>
          </a:p>
          <a:p>
            <a:pPr lvl="1" algn="just"/>
            <a:r>
              <a:rPr lang="en-US" sz="1800" dirty="0">
                <a:cs typeface="Times New Roman" pitchFamily="18" charset="0"/>
              </a:rPr>
              <a:t>uses workshops </a:t>
            </a:r>
          </a:p>
          <a:p>
            <a:pPr lvl="2" algn="just"/>
            <a:r>
              <a:rPr lang="en-US" dirty="0">
                <a:solidFill>
                  <a:schemeClr val="tx1"/>
                </a:solidFill>
                <a:cs typeface="Times New Roman" pitchFamily="18" charset="0"/>
              </a:rPr>
              <a:t>To model the system’s data and processes </a:t>
            </a:r>
          </a:p>
          <a:p>
            <a:pPr lvl="2" algn="just"/>
            <a:r>
              <a:rPr lang="en-US" dirty="0">
                <a:cs typeface="Times New Roman" pitchFamily="18" charset="0"/>
              </a:rPr>
              <a:t>To </a:t>
            </a:r>
            <a:r>
              <a:rPr lang="en-US" dirty="0">
                <a:solidFill>
                  <a:schemeClr val="tx1"/>
                </a:solidFill>
                <a:cs typeface="Times New Roman" pitchFamily="18" charset="0"/>
              </a:rPr>
              <a:t>build a working prototype of critical system components(I require)</a:t>
            </a:r>
          </a:p>
          <a:p>
            <a:pPr lvl="1" algn="just">
              <a:buNone/>
            </a:pPr>
            <a:r>
              <a:rPr lang="en-US" sz="1800" b="1" dirty="0">
                <a:solidFill>
                  <a:schemeClr val="tx1"/>
                </a:solidFill>
                <a:cs typeface="Times New Roman" pitchFamily="18" charset="0"/>
              </a:rPr>
              <a:t>Construction </a:t>
            </a:r>
            <a:r>
              <a:rPr lang="en-US" sz="1800" b="1" dirty="0">
                <a:cs typeface="Times New Roman" pitchFamily="18" charset="0"/>
              </a:rPr>
              <a:t> – Development Stage</a:t>
            </a:r>
            <a:endParaRPr lang="en-US" sz="1800" b="1" dirty="0">
              <a:solidFill>
                <a:schemeClr val="tx1"/>
              </a:solidFill>
              <a:cs typeface="Times New Roman" pitchFamily="18" charset="0"/>
            </a:endParaRPr>
          </a:p>
          <a:p>
            <a:pPr lvl="1" algn="just"/>
            <a:r>
              <a:rPr lang="en-US" sz="1800" dirty="0">
                <a:cs typeface="Times New Roman" pitchFamily="18" charset="0"/>
              </a:rPr>
              <a:t>completes the construction of application system</a:t>
            </a:r>
          </a:p>
          <a:p>
            <a:pPr algn="just">
              <a:buNone/>
            </a:pPr>
            <a:r>
              <a:rPr lang="en-US" sz="1800" b="1" dirty="0">
                <a:cs typeface="Times New Roman" pitchFamily="18" charset="0"/>
              </a:rPr>
              <a:t>	  Implementation – Deployment Stage</a:t>
            </a:r>
          </a:p>
          <a:p>
            <a:pPr lvl="1" algn="just"/>
            <a:r>
              <a:rPr lang="en-US" sz="1800" dirty="0">
                <a:cs typeface="Times New Roman" pitchFamily="18" charset="0"/>
              </a:rPr>
              <a:t>Many of the programming components have already been tested since RAD emphasis reuse. This reduces overall testing time. But new components must be tested and all interfaces must be fully exercised.</a:t>
            </a:r>
          </a:p>
        </p:txBody>
      </p:sp>
      <p:sp>
        <p:nvSpPr>
          <p:cNvPr id="4" name="Date Placeholder 3"/>
          <p:cNvSpPr>
            <a:spLocks noGrp="1"/>
          </p:cNvSpPr>
          <p:nvPr>
            <p:ph type="dt" sz="half" idx="10"/>
          </p:nvPr>
        </p:nvSpPr>
        <p:spPr/>
        <p:txBody>
          <a:bodyPr/>
          <a:lstStyle/>
          <a:p>
            <a:fld id="{ABE9D216-0229-4DBF-9665-AF2EFD391B6F}" type="datetime1">
              <a:rPr lang="en-US" smtClean="0"/>
              <a:t>10/3/2022</a:t>
            </a:fld>
            <a:endParaRPr lang="en-US" dirty="0"/>
          </a:p>
        </p:txBody>
      </p:sp>
      <p:sp>
        <p:nvSpPr>
          <p:cNvPr id="5" name="Footer Placeholder 4"/>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EBDE-D2B8-A281-EACE-CD9C530AE362}"/>
              </a:ext>
            </a:extLst>
          </p:cNvPr>
          <p:cNvSpPr>
            <a:spLocks noGrp="1"/>
          </p:cNvSpPr>
          <p:nvPr>
            <p:ph type="title"/>
          </p:nvPr>
        </p:nvSpPr>
        <p:spPr/>
        <p:txBody>
          <a:bodyPr/>
          <a:lstStyle/>
          <a:p>
            <a:r>
              <a:rPr lang="en-US" sz="3600" dirty="0">
                <a:cs typeface="Times New Roman" pitchFamily="18" charset="0"/>
              </a:rPr>
              <a:t>Advantages</a:t>
            </a:r>
            <a:r>
              <a:rPr lang="en-US" dirty="0"/>
              <a:t> and Disadvantages</a:t>
            </a:r>
            <a:endParaRPr lang="en-PK" dirty="0"/>
          </a:p>
        </p:txBody>
      </p:sp>
      <p:sp>
        <p:nvSpPr>
          <p:cNvPr id="3" name="Content Placeholder 2">
            <a:extLst>
              <a:ext uri="{FF2B5EF4-FFF2-40B4-BE49-F238E27FC236}">
                <a16:creationId xmlns:a16="http://schemas.microsoft.com/office/drawing/2014/main" id="{FB3B0944-4461-8AF2-BD90-453412369A91}"/>
              </a:ext>
            </a:extLst>
          </p:cNvPr>
          <p:cNvSpPr>
            <a:spLocks noGrp="1"/>
          </p:cNvSpPr>
          <p:nvPr>
            <p:ph idx="1"/>
          </p:nvPr>
        </p:nvSpPr>
        <p:spPr/>
        <p:txBody>
          <a:bodyPr/>
          <a:lstStyle/>
          <a:p>
            <a:pPr algn="just"/>
            <a:endParaRPr lang="en-US" sz="2000" dirty="0"/>
          </a:p>
          <a:p>
            <a:pPr algn="just"/>
            <a:r>
              <a:rPr lang="en-US" sz="2000" dirty="0"/>
              <a:t>RAD reduces the development time and reusability of components help to speed up development. </a:t>
            </a:r>
          </a:p>
          <a:p>
            <a:pPr marL="0" indent="0" algn="just">
              <a:buNone/>
            </a:pPr>
            <a:endParaRPr lang="en-US" sz="2000" dirty="0"/>
          </a:p>
          <a:p>
            <a:pPr algn="just"/>
            <a:r>
              <a:rPr lang="en-US" sz="2000" dirty="0"/>
              <a:t>For large projects RAD require highly skilled engineers in the team. Both end customer and developer should be committed to complete the system in a much abbreviated time frame. If commitment is lacking RAD will fail. </a:t>
            </a:r>
            <a:endParaRPr lang="en-PK" dirty="0"/>
          </a:p>
        </p:txBody>
      </p:sp>
      <p:sp>
        <p:nvSpPr>
          <p:cNvPr id="4" name="Date Placeholder 3">
            <a:extLst>
              <a:ext uri="{FF2B5EF4-FFF2-40B4-BE49-F238E27FC236}">
                <a16:creationId xmlns:a16="http://schemas.microsoft.com/office/drawing/2014/main" id="{8833506A-63C1-4FCA-E240-06C1B449EED0}"/>
              </a:ext>
            </a:extLst>
          </p:cNvPr>
          <p:cNvSpPr>
            <a:spLocks noGrp="1"/>
          </p:cNvSpPr>
          <p:nvPr>
            <p:ph type="dt" sz="half" idx="10"/>
          </p:nvPr>
        </p:nvSpPr>
        <p:spPr/>
        <p:txBody>
          <a:bodyPr/>
          <a:lstStyle/>
          <a:p>
            <a:fld id="{2C336DDF-9BBA-44C4-B494-F7611DAEC4BF}" type="datetime1">
              <a:rPr lang="en-US" smtClean="0"/>
              <a:t>10/3/2022</a:t>
            </a:fld>
            <a:endParaRPr lang="en-US" dirty="0"/>
          </a:p>
        </p:txBody>
      </p:sp>
      <p:sp>
        <p:nvSpPr>
          <p:cNvPr id="5" name="Footer Placeholder 4">
            <a:extLst>
              <a:ext uri="{FF2B5EF4-FFF2-40B4-BE49-F238E27FC236}">
                <a16:creationId xmlns:a16="http://schemas.microsoft.com/office/drawing/2014/main" id="{CA697512-EE46-19B0-2695-DAA4F7D0B7E3}"/>
              </a:ext>
            </a:extLst>
          </p:cNvPr>
          <p:cNvSpPr>
            <a:spLocks noGrp="1"/>
          </p:cNvSpPr>
          <p:nvPr>
            <p:ph type="ftr" sz="quarter" idx="11"/>
          </p:nvPr>
        </p:nvSpPr>
        <p:spPr/>
        <p:txBody>
          <a:bodyPr/>
          <a:lstStyle/>
          <a:p>
            <a:r>
              <a:rPr lang="en-GB"/>
              <a:t>CSE291 - Introduction to Software Engineering </a:t>
            </a:r>
            <a:endParaRPr lang="en-US" dirty="0"/>
          </a:p>
        </p:txBody>
      </p:sp>
      <p:sp>
        <p:nvSpPr>
          <p:cNvPr id="6" name="Slide Number Placeholder 5">
            <a:extLst>
              <a:ext uri="{FF2B5EF4-FFF2-40B4-BE49-F238E27FC236}">
                <a16:creationId xmlns:a16="http://schemas.microsoft.com/office/drawing/2014/main" id="{4199E142-87C1-71F5-65DB-67BEA529CF9B}"/>
              </a:ext>
            </a:extLst>
          </p:cNvPr>
          <p:cNvSpPr>
            <a:spLocks noGrp="1"/>
          </p:cNvSpPr>
          <p:nvPr>
            <p:ph type="sldNum" sz="quarter" idx="12"/>
          </p:nvPr>
        </p:nvSpPr>
        <p:spPr/>
        <p:txBody>
          <a:bodyPr/>
          <a:lstStyle/>
          <a:p>
            <a:fld id="{0A68DB68-8052-4758-A647-54338E95D837}" type="slidenum">
              <a:rPr lang="en-US" smtClean="0"/>
              <a:pPr/>
              <a:t>9</a:t>
            </a:fld>
            <a:endParaRPr lang="en-US" dirty="0"/>
          </a:p>
        </p:txBody>
      </p:sp>
    </p:spTree>
    <p:extLst>
      <p:ext uri="{BB962C8B-B14F-4D97-AF65-F5344CB8AC3E}">
        <p14:creationId xmlns:p14="http://schemas.microsoft.com/office/powerpoint/2010/main" val="507630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1_Clarit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2317</TotalTime>
  <Words>1881</Words>
  <Application>Microsoft Office PowerPoint</Application>
  <PresentationFormat>On-screen Show (4:3)</PresentationFormat>
  <Paragraphs>290</Paragraphs>
  <Slides>31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Calibri</vt:lpstr>
      <vt:lpstr>Times New Roman</vt:lpstr>
      <vt:lpstr>Wingdings</vt:lpstr>
      <vt:lpstr>Clarity</vt:lpstr>
      <vt:lpstr>1_Clarity</vt:lpstr>
      <vt:lpstr>      CSE291- Introduction to Software Engineering (FALL 2022)</vt:lpstr>
      <vt:lpstr>Objectives</vt:lpstr>
      <vt:lpstr>Rapid Application Development</vt:lpstr>
      <vt:lpstr>RAD (Rapid Application Development)</vt:lpstr>
      <vt:lpstr>RAD(Rapid Application Development)</vt:lpstr>
      <vt:lpstr>Essential Aspects of RAD</vt:lpstr>
      <vt:lpstr>RAD(Rapid Application Development)</vt:lpstr>
      <vt:lpstr>Structure of RAD Life Cycle</vt:lpstr>
      <vt:lpstr>Advantages and Disadvantages</vt:lpstr>
      <vt:lpstr>PowerPoint Presentation</vt:lpstr>
      <vt:lpstr>An Agile Process</vt:lpstr>
      <vt:lpstr>The Manifesto for Agile Software Development</vt:lpstr>
      <vt:lpstr>What is “Agility”?</vt:lpstr>
      <vt:lpstr>Agile Process</vt:lpstr>
      <vt:lpstr>The Principles Of  Agile Methods </vt:lpstr>
      <vt:lpstr>Issues</vt:lpstr>
      <vt:lpstr>Existing Agile Methods</vt:lpstr>
      <vt:lpstr>Extreme Programming</vt:lpstr>
      <vt:lpstr>Extreme Programming (XP)</vt:lpstr>
      <vt:lpstr>Extreme Programming Core Practices (A)</vt:lpstr>
      <vt:lpstr>Extreme Programming Core Practices (B)</vt:lpstr>
      <vt:lpstr>The Extreme Programming Release Cycle </vt:lpstr>
      <vt:lpstr>Example – Story Card For Downloading Document</vt:lpstr>
      <vt:lpstr>Task Cards</vt:lpstr>
      <vt:lpstr>Testing in XP</vt:lpstr>
      <vt:lpstr>Test case description for credit card validity</vt:lpstr>
      <vt:lpstr>Pair Programming</vt:lpstr>
      <vt:lpstr>Pair Programming</vt:lpstr>
      <vt:lpstr>Agile Method Applicability</vt:lpstr>
      <vt:lpstr>Agile Method Applicability</vt:lpstr>
      <vt:lpstr>Chapter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“Agility”?</dc:title>
  <dc:creator>user</dc:creator>
  <cp:lastModifiedBy>Miss</cp:lastModifiedBy>
  <cp:revision>277</cp:revision>
  <cp:lastPrinted>2018-09-24T05:36:36Z</cp:lastPrinted>
  <dcterms:created xsi:type="dcterms:W3CDTF">2014-09-24T14:35:43Z</dcterms:created>
  <dcterms:modified xsi:type="dcterms:W3CDTF">2022-10-03T08:58:37Z</dcterms:modified>
</cp:coreProperties>
</file>