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7"/>
  </p:notesMasterIdLst>
  <p:handoutMasterIdLst>
    <p:handoutMasterId r:id="rId38"/>
  </p:handoutMasterIdLst>
  <p:sldIdLst>
    <p:sldId id="295" r:id="rId2"/>
    <p:sldId id="293" r:id="rId3"/>
    <p:sldId id="343" r:id="rId4"/>
    <p:sldId id="342" r:id="rId5"/>
    <p:sldId id="362" r:id="rId6"/>
    <p:sldId id="363" r:id="rId7"/>
    <p:sldId id="320" r:id="rId8"/>
    <p:sldId id="313" r:id="rId9"/>
    <p:sldId id="340" r:id="rId10"/>
    <p:sldId id="341" r:id="rId11"/>
    <p:sldId id="361" r:id="rId12"/>
    <p:sldId id="350" r:id="rId13"/>
    <p:sldId id="307" r:id="rId14"/>
    <p:sldId id="310" r:id="rId15"/>
    <p:sldId id="323" r:id="rId16"/>
    <p:sldId id="311" r:id="rId17"/>
    <p:sldId id="325" r:id="rId18"/>
    <p:sldId id="326" r:id="rId19"/>
    <p:sldId id="367" r:id="rId20"/>
    <p:sldId id="368" r:id="rId21"/>
    <p:sldId id="365" r:id="rId22"/>
    <p:sldId id="366" r:id="rId23"/>
    <p:sldId id="357" r:id="rId24"/>
    <p:sldId id="358" r:id="rId25"/>
    <p:sldId id="359" r:id="rId26"/>
    <p:sldId id="360" r:id="rId27"/>
    <p:sldId id="328" r:id="rId28"/>
    <p:sldId id="329" r:id="rId29"/>
    <p:sldId id="330" r:id="rId30"/>
    <p:sldId id="314" r:id="rId31"/>
    <p:sldId id="335" r:id="rId32"/>
    <p:sldId id="336" r:id="rId33"/>
    <p:sldId id="337" r:id="rId34"/>
    <p:sldId id="338" r:id="rId35"/>
    <p:sldId id="369"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77" d="100"/>
          <a:sy n="77" d="100"/>
        </p:scale>
        <p:origin x="128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0824D42-F73C-449C-8F32-EFC8F21020B6}" type="datetimeFigureOut">
              <a:rPr lang="en-US" smtClean="0"/>
              <a:t>10/10/2022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558DF94-DC00-41AE-8E37-E0914EA1F848}" type="slidenum">
              <a:rPr lang="en-US" smtClean="0"/>
              <a:t>‹#›</a:t>
            </a:fld>
            <a:endParaRPr lang="en-US"/>
          </a:p>
        </p:txBody>
      </p:sp>
    </p:spTree>
    <p:extLst>
      <p:ext uri="{BB962C8B-B14F-4D97-AF65-F5344CB8AC3E}">
        <p14:creationId xmlns:p14="http://schemas.microsoft.com/office/powerpoint/2010/main" val="3512331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78CA847-4A74-4ED8-B970-DB5660C561A5}" type="datetimeFigureOut">
              <a:rPr lang="en-US" smtClean="0"/>
              <a:pPr/>
              <a:t>10/10/2022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545D3B6-AD8D-42AC-8CAA-0DAD72297694}" type="slidenum">
              <a:rPr lang="en-US" smtClean="0"/>
              <a:pPr/>
              <a:t>‹#›</a:t>
            </a:fld>
            <a:endParaRPr lang="en-US" dirty="0"/>
          </a:p>
        </p:txBody>
      </p:sp>
    </p:spTree>
    <p:extLst>
      <p:ext uri="{BB962C8B-B14F-4D97-AF65-F5344CB8AC3E}">
        <p14:creationId xmlns:p14="http://schemas.microsoft.com/office/powerpoint/2010/main" val="65439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pPr/>
              <a:t>1</a:t>
            </a:fld>
            <a:endParaRPr lang="en-US" dirty="0"/>
          </a:p>
        </p:txBody>
      </p:sp>
    </p:spTree>
    <p:extLst>
      <p:ext uri="{BB962C8B-B14F-4D97-AF65-F5344CB8AC3E}">
        <p14:creationId xmlns:p14="http://schemas.microsoft.com/office/powerpoint/2010/main" val="22465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pPr/>
              <a:t>2</a:t>
            </a:fld>
            <a:endParaRPr lang="en-US" dirty="0"/>
          </a:p>
        </p:txBody>
      </p:sp>
    </p:spTree>
    <p:extLst>
      <p:ext uri="{BB962C8B-B14F-4D97-AF65-F5344CB8AC3E}">
        <p14:creationId xmlns:p14="http://schemas.microsoft.com/office/powerpoint/2010/main" val="344502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64BCD3-6535-444A-AE9B-384011C8A2B2}" type="datetime1">
              <a:rPr lang="en-US" smtClean="0"/>
              <a:t>10/10/2022</a:t>
            </a:fld>
            <a:endParaRPr lang="en-US" dirty="0"/>
          </a:p>
        </p:txBody>
      </p:sp>
      <p:sp>
        <p:nvSpPr>
          <p:cNvPr id="5" name="Footer Placeholder 4"/>
          <p:cNvSpPr>
            <a:spLocks noGrp="1"/>
          </p:cNvSpPr>
          <p:nvPr>
            <p:ph type="ftr" sz="quarter" idx="11"/>
          </p:nvPr>
        </p:nvSpPr>
        <p:spPr/>
        <p:txBody>
          <a:bodyPr/>
          <a:lstStyle/>
          <a:p>
            <a:r>
              <a:rPr lang="en-US"/>
              <a:t>CSE291-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D9D1F-C827-41A5-BB84-226A2E6D825B}" type="datetime1">
              <a:rPr lang="en-US" smtClean="0"/>
              <a:t>10/10/2022</a:t>
            </a:fld>
            <a:endParaRPr lang="en-US" dirty="0"/>
          </a:p>
        </p:txBody>
      </p:sp>
      <p:sp>
        <p:nvSpPr>
          <p:cNvPr id="5" name="Footer Placeholder 4"/>
          <p:cNvSpPr>
            <a:spLocks noGrp="1"/>
          </p:cNvSpPr>
          <p:nvPr>
            <p:ph type="ftr" sz="quarter" idx="11"/>
          </p:nvPr>
        </p:nvSpPr>
        <p:spPr/>
        <p:txBody>
          <a:bodyPr/>
          <a:lstStyle/>
          <a:p>
            <a:r>
              <a:rPr lang="en-US"/>
              <a:t>CSE291-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DCB56-90B8-4876-85FE-B401E59B3ECA}" type="datetime1">
              <a:rPr lang="en-US" smtClean="0"/>
              <a:t>10/10/2022</a:t>
            </a:fld>
            <a:endParaRPr lang="en-US" dirty="0"/>
          </a:p>
        </p:txBody>
      </p:sp>
      <p:sp>
        <p:nvSpPr>
          <p:cNvPr id="5" name="Footer Placeholder 4"/>
          <p:cNvSpPr>
            <a:spLocks noGrp="1"/>
          </p:cNvSpPr>
          <p:nvPr>
            <p:ph type="ftr" sz="quarter" idx="11"/>
          </p:nvPr>
        </p:nvSpPr>
        <p:spPr/>
        <p:txBody>
          <a:bodyPr/>
          <a:lstStyle/>
          <a:p>
            <a:r>
              <a:rPr lang="en-US"/>
              <a:t>CSE291-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0D233-F2F6-4E66-8E8E-5690D699BA1A}" type="datetime1">
              <a:rPr lang="en-US" smtClean="0"/>
              <a:t>10/10/2022</a:t>
            </a:fld>
            <a:endParaRPr lang="en-US" dirty="0"/>
          </a:p>
        </p:txBody>
      </p:sp>
      <p:sp>
        <p:nvSpPr>
          <p:cNvPr id="5" name="Footer Placeholder 4"/>
          <p:cNvSpPr>
            <a:spLocks noGrp="1"/>
          </p:cNvSpPr>
          <p:nvPr>
            <p:ph type="ftr" sz="quarter" idx="11"/>
          </p:nvPr>
        </p:nvSpPr>
        <p:spPr/>
        <p:txBody>
          <a:bodyPr/>
          <a:lstStyle/>
          <a:p>
            <a:r>
              <a:rPr lang="en-US"/>
              <a:t>CSE291-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CB11A-2319-46F1-AEE7-286CD5D3FB55}" type="datetime1">
              <a:rPr lang="en-US" smtClean="0"/>
              <a:t>10/10/2022</a:t>
            </a:fld>
            <a:endParaRPr lang="en-US" dirty="0"/>
          </a:p>
        </p:txBody>
      </p:sp>
      <p:sp>
        <p:nvSpPr>
          <p:cNvPr id="5" name="Footer Placeholder 4"/>
          <p:cNvSpPr>
            <a:spLocks noGrp="1"/>
          </p:cNvSpPr>
          <p:nvPr>
            <p:ph type="ftr" sz="quarter" idx="11"/>
          </p:nvPr>
        </p:nvSpPr>
        <p:spPr/>
        <p:txBody>
          <a:bodyPr/>
          <a:lstStyle/>
          <a:p>
            <a:r>
              <a:rPr lang="en-US"/>
              <a:t>CSE291-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C2255-4C25-442E-9DDF-79A9A435B9E4}" type="datetime1">
              <a:rPr lang="en-US" smtClean="0"/>
              <a:t>10/10/2022</a:t>
            </a:fld>
            <a:endParaRPr lang="en-US" dirty="0"/>
          </a:p>
        </p:txBody>
      </p:sp>
      <p:sp>
        <p:nvSpPr>
          <p:cNvPr id="6" name="Footer Placeholder 5"/>
          <p:cNvSpPr>
            <a:spLocks noGrp="1"/>
          </p:cNvSpPr>
          <p:nvPr>
            <p:ph type="ftr" sz="quarter" idx="11"/>
          </p:nvPr>
        </p:nvSpPr>
        <p:spPr/>
        <p:txBody>
          <a:bodyPr/>
          <a:lstStyle/>
          <a:p>
            <a:r>
              <a:rPr lang="en-US"/>
              <a:t>CSE291-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4CB1B-7D1D-49F1-925B-7909021BCBD8}" type="datetime1">
              <a:rPr lang="en-US" smtClean="0"/>
              <a:t>10/10/2022</a:t>
            </a:fld>
            <a:endParaRPr lang="en-US" dirty="0"/>
          </a:p>
        </p:txBody>
      </p:sp>
      <p:sp>
        <p:nvSpPr>
          <p:cNvPr id="8" name="Footer Placeholder 7"/>
          <p:cNvSpPr>
            <a:spLocks noGrp="1"/>
          </p:cNvSpPr>
          <p:nvPr>
            <p:ph type="ftr" sz="quarter" idx="11"/>
          </p:nvPr>
        </p:nvSpPr>
        <p:spPr/>
        <p:txBody>
          <a:bodyPr/>
          <a:lstStyle/>
          <a:p>
            <a:r>
              <a:rPr lang="en-US"/>
              <a:t>CSE291- Introduction to Software Engineering</a:t>
            </a:r>
            <a:endParaRPr lang="en-US" dirty="0"/>
          </a:p>
        </p:txBody>
      </p:sp>
      <p:sp>
        <p:nvSpPr>
          <p:cNvPr id="9" name="Slide Number Placeholder 8"/>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7AD001-7751-4D55-8E43-3D3A5A070245}"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AAFA6-753A-469A-8116-FFD14ABEAF72}"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E4BF2-8A96-4DB5-B791-52524C806E01}" type="datetime1">
              <a:rPr lang="en-US" smtClean="0"/>
              <a:t>10/10/2022</a:t>
            </a:fld>
            <a:endParaRPr lang="en-US" dirty="0"/>
          </a:p>
        </p:txBody>
      </p:sp>
      <p:sp>
        <p:nvSpPr>
          <p:cNvPr id="6" name="Footer Placeholder 5"/>
          <p:cNvSpPr>
            <a:spLocks noGrp="1"/>
          </p:cNvSpPr>
          <p:nvPr>
            <p:ph type="ftr" sz="quarter" idx="11"/>
          </p:nvPr>
        </p:nvSpPr>
        <p:spPr/>
        <p:txBody>
          <a:bodyPr/>
          <a:lstStyle/>
          <a:p>
            <a:r>
              <a:rPr lang="en-US"/>
              <a:t>CSE291-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3067-E8F1-4953-A0E8-D8561B51E24D}" type="datetime1">
              <a:rPr lang="en-US" smtClean="0"/>
              <a:t>10/10/2022</a:t>
            </a:fld>
            <a:endParaRPr lang="en-US" dirty="0"/>
          </a:p>
        </p:txBody>
      </p:sp>
      <p:sp>
        <p:nvSpPr>
          <p:cNvPr id="6" name="Footer Placeholder 5"/>
          <p:cNvSpPr>
            <a:spLocks noGrp="1"/>
          </p:cNvSpPr>
          <p:nvPr>
            <p:ph type="ftr" sz="quarter" idx="11"/>
          </p:nvPr>
        </p:nvSpPr>
        <p:spPr/>
        <p:txBody>
          <a:bodyPr/>
          <a:lstStyle/>
          <a:p>
            <a:r>
              <a:rPr lang="en-US"/>
              <a:t>CSE291-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3AC8789-76D0-4CC4-B5B8-AF820CC64710}" type="datetime1">
              <a:rPr lang="en-US" smtClean="0"/>
              <a:t>10/10/2022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CSE291- Introduction to Software Engineering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68DB68-8052-4758-A647-54338E95D8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2590800" y="3581400"/>
            <a:ext cx="38100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eaLnBrk="1" hangingPunct="1"/>
            <a:r>
              <a:rPr lang="en-US" sz="2000">
                <a:solidFill>
                  <a:schemeClr val="tx1"/>
                </a:solidFill>
                <a:latin typeface="+mj-lt"/>
                <a:cs typeface="Times New Roman" pitchFamily="18" charset="0"/>
              </a:rPr>
              <a:t>Lecture 6</a:t>
            </a:r>
            <a:endParaRPr lang="en-US" sz="2000" dirty="0">
              <a:solidFill>
                <a:schemeClr val="tx1"/>
              </a:solidFill>
              <a:latin typeface="+mj-lt"/>
              <a:cs typeface="Times New Roman" pitchFamily="18" charset="0"/>
            </a:endParaRPr>
          </a:p>
          <a:p>
            <a:pPr marL="63500" algn="ctr" eaLnBrk="1" hangingPunct="1"/>
            <a:r>
              <a:rPr lang="en-US" sz="2800" b="1" dirty="0">
                <a:solidFill>
                  <a:schemeClr val="tx1"/>
                </a:solidFill>
                <a:latin typeface="+mj-lt"/>
                <a:cs typeface="Times New Roman" pitchFamily="18" charset="0"/>
              </a:rPr>
              <a:t>Requirement Engineering</a:t>
            </a:r>
          </a:p>
          <a:p>
            <a:pPr marL="63500" algn="ctr" eaLnBrk="1" hangingPunct="1"/>
            <a:endParaRPr lang="en-US" dirty="0">
              <a:latin typeface="Times New Roman" pitchFamily="18" charset="0"/>
              <a:cs typeface="Times New Roman" pitchFamily="18" charset="0"/>
            </a:endParaRPr>
          </a:p>
        </p:txBody>
      </p:sp>
      <p:sp>
        <p:nvSpPr>
          <p:cNvPr id="7" name="Rectangle 2">
            <a:extLst>
              <a:ext uri="{FF2B5EF4-FFF2-40B4-BE49-F238E27FC236}">
                <a16:creationId xmlns:a16="http://schemas.microsoft.com/office/drawing/2014/main" id="{B5A86017-DE38-4FA5-A653-C52A1E667741}"/>
              </a:ext>
            </a:extLst>
          </p:cNvPr>
          <p:cNvSpPr>
            <a:spLocks noGrp="1" noChangeArrowheads="1"/>
          </p:cNvSpPr>
          <p:nvPr>
            <p:ph type="ctrTitle"/>
          </p:nvPr>
        </p:nvSpPr>
        <p:spPr>
          <a:xfrm>
            <a:off x="685800" y="1828800"/>
            <a:ext cx="7772400" cy="1524000"/>
          </a:xfrm>
        </p:spPr>
        <p:txBody>
          <a:bodyPr>
            <a:normAutofit fontScale="90000"/>
          </a:bodyPr>
          <a:lstStyle/>
          <a:p>
            <a:pPr algn="ctr">
              <a:defRPr/>
            </a:pP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cap="none" dirty="0">
                <a:solidFill>
                  <a:srgbClr val="C00000"/>
                </a:solidFill>
                <a:cs typeface="Times New Roman" pitchFamily="18" charset="0"/>
              </a:rPr>
              <a:t>CSE291- Introduction to Software Engineering</a:t>
            </a:r>
            <a:br>
              <a:rPr lang="en-US" sz="3600" dirty="0">
                <a:solidFill>
                  <a:srgbClr val="C00000"/>
                </a:solidFill>
                <a:cs typeface="Times New Roman" pitchFamily="18" charset="0"/>
              </a:rPr>
            </a:br>
            <a:r>
              <a:rPr lang="en-US" sz="3600" dirty="0">
                <a:solidFill>
                  <a:srgbClr val="C00000"/>
                </a:solidFill>
                <a:cs typeface="Times New Roman" pitchFamily="18" charset="0"/>
              </a:rPr>
              <a:t>(FALL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Example</a:t>
            </a:r>
            <a:endParaRPr lang="fr-FR" altLang="en-US" dirty="0"/>
          </a:p>
        </p:txBody>
      </p:sp>
      <p:sp>
        <p:nvSpPr>
          <p:cNvPr id="16387" name="Rectangle 3"/>
          <p:cNvSpPr>
            <a:spLocks noGrp="1" noChangeArrowheads="1"/>
          </p:cNvSpPr>
          <p:nvPr>
            <p:ph sz="quarter" idx="1"/>
          </p:nvPr>
        </p:nvSpPr>
        <p:spPr>
          <a:xfrm>
            <a:off x="457200" y="1600200"/>
            <a:ext cx="8497888" cy="4114800"/>
          </a:xfrm>
        </p:spPr>
        <p:txBody>
          <a:bodyPr/>
          <a:lstStyle/>
          <a:p>
            <a:pPr marL="0" indent="0" algn="just" eaLnBrk="1" hangingPunct="1">
              <a:lnSpc>
                <a:spcPct val="90000"/>
              </a:lnSpc>
              <a:buNone/>
            </a:pPr>
            <a:r>
              <a:rPr lang="en-US" altLang="en-US" sz="2200" i="1" dirty="0"/>
              <a:t>User requirement:</a:t>
            </a:r>
            <a:r>
              <a:rPr lang="en-US" altLang="en-US" sz="2200" dirty="0"/>
              <a:t> The library system should provide a way to allow a student to borrow a book from the library.</a:t>
            </a:r>
          </a:p>
          <a:p>
            <a:pPr algn="just" eaLnBrk="1" hangingPunct="1">
              <a:lnSpc>
                <a:spcPct val="90000"/>
              </a:lnSpc>
              <a:buFont typeface="Wingdings 3" panose="05040102010807070707" pitchFamily="18" charset="2"/>
              <a:buNone/>
            </a:pPr>
            <a:endParaRPr lang="en-US" altLang="en-US" sz="2200" dirty="0"/>
          </a:p>
          <a:p>
            <a:pPr marL="0" indent="0" algn="just" eaLnBrk="1" hangingPunct="1">
              <a:lnSpc>
                <a:spcPct val="90000"/>
              </a:lnSpc>
              <a:buNone/>
            </a:pPr>
            <a:r>
              <a:rPr lang="en-US" altLang="en-US" sz="2200" i="1" dirty="0"/>
              <a:t>System requirement:</a:t>
            </a:r>
            <a:r>
              <a:rPr lang="en-US" altLang="en-US" sz="2200" dirty="0"/>
              <a:t> </a:t>
            </a:r>
            <a:r>
              <a:rPr lang="en-US" altLang="en-US" sz="2200" dirty="0">
                <a:cs typeface="Times New Roman" panose="02020603050405020304" pitchFamily="18" charset="0"/>
              </a:rPr>
              <a:t>The library system should provide a withdraw interaction that allows a student to withdraw a book given the </a:t>
            </a:r>
            <a:r>
              <a:rPr lang="en-US" altLang="en-US" sz="2200" i="1" u="sng" dirty="0" err="1">
                <a:cs typeface="Times New Roman" panose="02020603050405020304" pitchFamily="18" charset="0"/>
              </a:rPr>
              <a:t>isbn</a:t>
            </a:r>
            <a:r>
              <a:rPr lang="en-US" altLang="en-US" sz="2200" u="sng" dirty="0">
                <a:cs typeface="Times New Roman" panose="02020603050405020304" pitchFamily="18" charset="0"/>
              </a:rPr>
              <a:t> and copy </a:t>
            </a:r>
            <a:r>
              <a:rPr lang="en-US" altLang="en-US" sz="2200" i="1" u="sng" dirty="0">
                <a:cs typeface="Times New Roman" panose="02020603050405020304" pitchFamily="18" charset="0"/>
              </a:rPr>
              <a:t>number</a:t>
            </a:r>
            <a:r>
              <a:rPr lang="en-US" altLang="en-US" sz="2200" u="sng" dirty="0">
                <a:cs typeface="Times New Roman" panose="02020603050405020304" pitchFamily="18" charset="0"/>
              </a:rPr>
              <a:t> of the book</a:t>
            </a:r>
            <a:r>
              <a:rPr lang="en-US" altLang="en-US" sz="2200" dirty="0">
                <a:cs typeface="Times New Roman" panose="02020603050405020304" pitchFamily="18" charset="0"/>
              </a:rPr>
              <a:t> to be withdrawn. </a:t>
            </a:r>
          </a:p>
          <a:p>
            <a:pPr algn="just" eaLnBrk="1" hangingPunct="1">
              <a:lnSpc>
                <a:spcPct val="90000"/>
              </a:lnSpc>
              <a:buFont typeface="Wingdings 3" panose="05040102010807070707" pitchFamily="18" charset="2"/>
              <a:buNone/>
            </a:pPr>
            <a:endParaRPr lang="en-US" altLang="en-US" sz="2200" dirty="0">
              <a:cs typeface="Times New Roman" panose="02020603050405020304" pitchFamily="18" charset="0"/>
            </a:endParaRPr>
          </a:p>
          <a:p>
            <a:pPr marL="0" indent="0" algn="just" eaLnBrk="1" hangingPunct="1">
              <a:lnSpc>
                <a:spcPct val="90000"/>
              </a:lnSpc>
              <a:buNone/>
            </a:pPr>
            <a:r>
              <a:rPr lang="en-US" altLang="en-US" sz="2200" dirty="0">
                <a:cs typeface="Times New Roman" panose="02020603050405020304" pitchFamily="18" charset="0"/>
              </a:rPr>
              <a:t>The interaction fails if: the book is already withdrawn, the book is not in the library's collection, the student has already withdrawn 5 books, the student owes more than $5, the book is on hold by someone else. Otherwise…(</a:t>
            </a:r>
            <a:r>
              <a:rPr lang="en-US" altLang="en-US" sz="2200" i="1" dirty="0">
                <a:cs typeface="Times New Roman" panose="02020603050405020304" pitchFamily="18" charset="0"/>
              </a:rPr>
              <a:t>To be completed</a:t>
            </a:r>
            <a:r>
              <a:rPr lang="en-US" altLang="en-US" sz="2200" dirty="0">
                <a:cs typeface="Times New Roman" panose="02020603050405020304" pitchFamily="18" charset="0"/>
              </a:rPr>
              <a:t>)</a:t>
            </a:r>
            <a:endParaRPr lang="en-US" altLang="en-US" sz="2200" dirty="0"/>
          </a:p>
        </p:txBody>
      </p:sp>
      <p:sp>
        <p:nvSpPr>
          <p:cNvPr id="2" name="Date Placeholder 1"/>
          <p:cNvSpPr>
            <a:spLocks noGrp="1"/>
          </p:cNvSpPr>
          <p:nvPr>
            <p:ph type="dt" sz="half" idx="10"/>
          </p:nvPr>
        </p:nvSpPr>
        <p:spPr/>
        <p:txBody>
          <a:bodyPr/>
          <a:lstStyle/>
          <a:p>
            <a:fld id="{30E585AA-AC7C-4D57-BFE5-82BE47972D6E}"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10</a:t>
            </a:fld>
            <a:endParaRPr lang="en-US" dirty="0"/>
          </a:p>
        </p:txBody>
      </p:sp>
    </p:spTree>
    <p:extLst>
      <p:ext uri="{BB962C8B-B14F-4D97-AF65-F5344CB8AC3E}">
        <p14:creationId xmlns:p14="http://schemas.microsoft.com/office/powerpoint/2010/main" val="40639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Types Of Requirements</a:t>
            </a:r>
            <a:endParaRPr lang="fr-FR" altLang="en-US" dirty="0"/>
          </a:p>
        </p:txBody>
      </p:sp>
      <p:sp>
        <p:nvSpPr>
          <p:cNvPr id="15363" name="Rectangle 3"/>
          <p:cNvSpPr>
            <a:spLocks noGrp="1" noChangeArrowheads="1"/>
          </p:cNvSpPr>
          <p:nvPr>
            <p:ph sz="quarter" idx="1"/>
          </p:nvPr>
        </p:nvSpPr>
        <p:spPr>
          <a:xfrm>
            <a:off x="533400" y="1600200"/>
            <a:ext cx="8229600" cy="4648200"/>
          </a:xfrm>
        </p:spPr>
        <p:txBody>
          <a:bodyPr/>
          <a:lstStyle/>
          <a:p>
            <a:pPr algn="just">
              <a:buFont typeface="Wingdings 3" panose="05040102010807070707" pitchFamily="18" charset="2"/>
              <a:buNone/>
            </a:pPr>
            <a:endParaRPr lang="en-US" altLang="en-US" sz="2200" b="1" dirty="0"/>
          </a:p>
          <a:p>
            <a:pPr algn="just">
              <a:buFont typeface="Wingdings 3" panose="05040102010807070707" pitchFamily="18" charset="2"/>
              <a:buNone/>
            </a:pPr>
            <a:r>
              <a:rPr lang="en-US" altLang="en-US" sz="2200" b="1" dirty="0"/>
              <a:t>Business Requirements</a:t>
            </a:r>
          </a:p>
          <a:p>
            <a:pPr algn="just">
              <a:buFont typeface="Wingdings 3" panose="05040102010807070707" pitchFamily="18" charset="2"/>
              <a:buNone/>
            </a:pPr>
            <a:endParaRPr lang="en-US" altLang="en-US" sz="2200" b="1" dirty="0"/>
          </a:p>
          <a:p>
            <a:pPr algn="just">
              <a:buFont typeface="Wingdings 3" panose="05040102010807070707" pitchFamily="18" charset="2"/>
              <a:buNone/>
            </a:pPr>
            <a:r>
              <a:rPr lang="en-US" altLang="en-US" sz="2200" dirty="0"/>
              <a:t>	These are used to state the high-level business objectives of the organization or customer requesting the system or product. </a:t>
            </a:r>
          </a:p>
          <a:p>
            <a:pPr algn="just">
              <a:buFont typeface="Wingdings 3" panose="05040102010807070707" pitchFamily="18" charset="2"/>
              <a:buNone/>
            </a:pPr>
            <a:endParaRPr lang="en-US" altLang="en-US" sz="2200" dirty="0"/>
          </a:p>
          <a:p>
            <a:pPr algn="just">
              <a:buFont typeface="Wingdings 3" panose="05040102010807070707" pitchFamily="18" charset="2"/>
              <a:buNone/>
            </a:pPr>
            <a:r>
              <a:rPr lang="en-US" altLang="en-US" sz="2200" dirty="0"/>
              <a:t>	They are used to document main system features and functionalities without going into their nitty-gritty details. </a:t>
            </a:r>
          </a:p>
          <a:p>
            <a:pPr algn="just">
              <a:buFont typeface="Wingdings 3" panose="05040102010807070707" pitchFamily="18" charset="2"/>
              <a:buNone/>
            </a:pPr>
            <a:r>
              <a:rPr lang="en-US" altLang="en-US" sz="2200" dirty="0"/>
              <a:t>	</a:t>
            </a:r>
          </a:p>
          <a:p>
            <a:pPr algn="just">
              <a:buFont typeface="Wingdings 3" panose="05040102010807070707" pitchFamily="18" charset="2"/>
              <a:buNone/>
            </a:pPr>
            <a:r>
              <a:rPr lang="en-US" altLang="en-US" sz="2200" dirty="0"/>
              <a:t>	They are captured in a document describing the </a:t>
            </a:r>
            <a:r>
              <a:rPr lang="en-US" altLang="en-US" sz="2200" b="1" dirty="0"/>
              <a:t>project vision and scope</a:t>
            </a:r>
            <a:r>
              <a:rPr lang="en-US" altLang="en-US" sz="2200" dirty="0"/>
              <a:t>.</a:t>
            </a:r>
          </a:p>
        </p:txBody>
      </p:sp>
      <p:sp>
        <p:nvSpPr>
          <p:cNvPr id="2" name="Date Placeholder 1"/>
          <p:cNvSpPr>
            <a:spLocks noGrp="1"/>
          </p:cNvSpPr>
          <p:nvPr>
            <p:ph type="dt" sz="half" idx="10"/>
          </p:nvPr>
        </p:nvSpPr>
        <p:spPr/>
        <p:txBody>
          <a:bodyPr/>
          <a:lstStyle/>
          <a:p>
            <a:fld id="{D6D925A6-31A0-475D-A5B5-537B1D7333F8}"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11</a:t>
            </a:fld>
            <a:endParaRPr lang="en-US" dirty="0"/>
          </a:p>
        </p:txBody>
      </p:sp>
    </p:spTree>
    <p:extLst>
      <p:ext uri="{BB962C8B-B14F-4D97-AF65-F5344CB8AC3E}">
        <p14:creationId xmlns:p14="http://schemas.microsoft.com/office/powerpoint/2010/main" val="130502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Requirements</a:t>
            </a:r>
            <a:endParaRPr lang="en-US" dirty="0"/>
          </a:p>
        </p:txBody>
      </p:sp>
      <p:sp>
        <p:nvSpPr>
          <p:cNvPr id="3" name="Content Placeholder 2"/>
          <p:cNvSpPr>
            <a:spLocks noGrp="1"/>
          </p:cNvSpPr>
          <p:nvPr>
            <p:ph idx="1"/>
          </p:nvPr>
        </p:nvSpPr>
        <p:spPr/>
        <p:txBody>
          <a:bodyPr/>
          <a:lstStyle/>
          <a:p>
            <a:pPr lvl="1"/>
            <a:endParaRPr lang="en-GB" dirty="0"/>
          </a:p>
          <a:p>
            <a:pPr marL="0" indent="0">
              <a:buNone/>
            </a:pPr>
            <a:r>
              <a:rPr lang="en-GB" dirty="0"/>
              <a:t>Software system requirements are often classified as</a:t>
            </a:r>
          </a:p>
          <a:p>
            <a:pPr marL="0" indent="0">
              <a:buNone/>
            </a:pPr>
            <a:r>
              <a:rPr lang="en-GB" dirty="0"/>
              <a:t> </a:t>
            </a:r>
          </a:p>
          <a:p>
            <a:pPr lvl="2"/>
            <a:r>
              <a:rPr lang="en-GB" sz="2000" dirty="0"/>
              <a:t>Functional requirements</a:t>
            </a:r>
          </a:p>
          <a:p>
            <a:pPr lvl="2"/>
            <a:r>
              <a:rPr lang="en-GB" sz="2000" dirty="0"/>
              <a:t>Non-functional requirements </a:t>
            </a:r>
          </a:p>
          <a:p>
            <a:pPr marL="0" indent="0">
              <a:buNone/>
            </a:pP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12</a:t>
            </a:fld>
            <a:endParaRPr lang="en-US" dirty="0"/>
          </a:p>
        </p:txBody>
      </p:sp>
      <p:sp>
        <p:nvSpPr>
          <p:cNvPr id="5" name="Date Placeholder 4"/>
          <p:cNvSpPr>
            <a:spLocks noGrp="1"/>
          </p:cNvSpPr>
          <p:nvPr>
            <p:ph type="dt" sz="half" idx="10"/>
          </p:nvPr>
        </p:nvSpPr>
        <p:spPr/>
        <p:txBody>
          <a:bodyPr/>
          <a:lstStyle/>
          <a:p>
            <a:fld id="{186F7C72-9173-4130-8643-779CCBA04280}" type="datetime1">
              <a:rPr lang="en-US" smtClean="0"/>
              <a:t>10/10/2022</a:t>
            </a:fld>
            <a:endParaRPr lang="en-US" dirty="0"/>
          </a:p>
        </p:txBody>
      </p:sp>
      <p:sp>
        <p:nvSpPr>
          <p:cNvPr id="6" name="Footer Placeholder 5"/>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33532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en-US"/>
              <a:t>Functional Requirements</a:t>
            </a:r>
          </a:p>
        </p:txBody>
      </p:sp>
      <p:sp>
        <p:nvSpPr>
          <p:cNvPr id="386051" name="Rectangle 3"/>
          <p:cNvSpPr>
            <a:spLocks noGrp="1" noChangeArrowheads="1"/>
          </p:cNvSpPr>
          <p:nvPr>
            <p:ph type="body" idx="1"/>
          </p:nvPr>
        </p:nvSpPr>
        <p:spPr/>
        <p:txBody>
          <a:bodyPr>
            <a:normAutofit/>
          </a:bodyPr>
          <a:lstStyle/>
          <a:p>
            <a:pPr marL="0" indent="0" algn="just">
              <a:lnSpc>
                <a:spcPct val="90000"/>
              </a:lnSpc>
              <a:buNone/>
            </a:pPr>
            <a:r>
              <a:rPr lang="en-GB" altLang="en-US" dirty="0"/>
              <a:t>These are statements of services the system should provide.</a:t>
            </a:r>
          </a:p>
          <a:p>
            <a:pPr algn="just">
              <a:buFont typeface="Wingdings 3" panose="05040102010807070707" pitchFamily="18" charset="2"/>
              <a:buNone/>
            </a:pPr>
            <a:r>
              <a:rPr lang="en-US" altLang="en-US" dirty="0"/>
              <a:t>	</a:t>
            </a:r>
          </a:p>
          <a:p>
            <a:pPr lvl="1" algn="just"/>
            <a:r>
              <a:rPr lang="en-US" altLang="en-US" dirty="0"/>
              <a:t>Services the system should provide.</a:t>
            </a:r>
          </a:p>
          <a:p>
            <a:pPr lvl="1" algn="just"/>
            <a:r>
              <a:rPr lang="en-US" altLang="en-US" dirty="0"/>
              <a:t>How the system should react to particular input.</a:t>
            </a:r>
          </a:p>
          <a:p>
            <a:pPr lvl="1" algn="just"/>
            <a:r>
              <a:rPr lang="en-US" altLang="en-US" dirty="0"/>
              <a:t>How the system should behave in a particular situations.</a:t>
            </a:r>
          </a:p>
          <a:p>
            <a:pPr lvl="1" algn="ctr">
              <a:buFont typeface="Wingdings 3" panose="05040102010807070707" pitchFamily="18" charset="2"/>
              <a:buNone/>
            </a:pPr>
            <a:r>
              <a:rPr lang="en-US" altLang="en-US" dirty="0"/>
              <a:t> </a:t>
            </a:r>
          </a:p>
          <a:p>
            <a:pPr lvl="1" algn="ctr">
              <a:buFont typeface="Wingdings 3" panose="05040102010807070707" pitchFamily="18" charset="2"/>
              <a:buNone/>
            </a:pPr>
            <a:r>
              <a:rPr lang="en-US" altLang="en-US" dirty="0"/>
              <a:t>or</a:t>
            </a:r>
          </a:p>
          <a:p>
            <a:pPr lvl="1" algn="just">
              <a:buFont typeface="Wingdings 3" panose="05040102010807070707" pitchFamily="18" charset="2"/>
              <a:buNone/>
            </a:pPr>
            <a:endParaRPr lang="en-US" altLang="en-US" dirty="0"/>
          </a:p>
          <a:p>
            <a:pPr marL="0" indent="0" algn="ctr">
              <a:buNone/>
            </a:pPr>
            <a:r>
              <a:rPr lang="en-US" altLang="en-US" dirty="0"/>
              <a:t>What the system should not do</a:t>
            </a:r>
          </a:p>
          <a:p>
            <a:pPr marL="0" indent="0" algn="just">
              <a:lnSpc>
                <a:spcPct val="90000"/>
              </a:lnSpc>
              <a:buNone/>
            </a:pPr>
            <a:endParaRPr lang="en-GB" altLang="en-US"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13</a:t>
            </a:fld>
            <a:endParaRPr lang="en-US" dirty="0"/>
          </a:p>
        </p:txBody>
      </p:sp>
      <p:sp>
        <p:nvSpPr>
          <p:cNvPr id="3" name="Date Placeholder 2"/>
          <p:cNvSpPr>
            <a:spLocks noGrp="1"/>
          </p:cNvSpPr>
          <p:nvPr>
            <p:ph type="dt" sz="half" idx="10"/>
          </p:nvPr>
        </p:nvSpPr>
        <p:spPr/>
        <p:txBody>
          <a:bodyPr/>
          <a:lstStyle/>
          <a:p>
            <a:fld id="{52D4BC6E-422F-4B83-B35E-F3299FAC6AE2}"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134922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en-US" sz="4000"/>
              <a:t>Non-functional Requirements (NFR’s)</a:t>
            </a:r>
          </a:p>
        </p:txBody>
      </p:sp>
      <p:sp>
        <p:nvSpPr>
          <p:cNvPr id="390147" name="Rectangle 3"/>
          <p:cNvSpPr>
            <a:spLocks noGrp="1" noChangeArrowheads="1"/>
          </p:cNvSpPr>
          <p:nvPr>
            <p:ph type="body" idx="1"/>
          </p:nvPr>
        </p:nvSpPr>
        <p:spPr/>
        <p:txBody>
          <a:bodyPr/>
          <a:lstStyle/>
          <a:p>
            <a:pPr algn="just">
              <a:lnSpc>
                <a:spcPct val="90000"/>
              </a:lnSpc>
            </a:pPr>
            <a:endParaRPr lang="en-GB" altLang="en-US" dirty="0"/>
          </a:p>
          <a:p>
            <a:pPr algn="just">
              <a:lnSpc>
                <a:spcPct val="90000"/>
              </a:lnSpc>
            </a:pPr>
            <a:r>
              <a:rPr lang="en-GB" altLang="en-US" dirty="0"/>
              <a:t>These are constraints on the services or functions offered by the system. </a:t>
            </a:r>
          </a:p>
          <a:p>
            <a:pPr marL="0" indent="0" algn="just">
              <a:lnSpc>
                <a:spcPct val="90000"/>
              </a:lnSpc>
              <a:buNone/>
            </a:pPr>
            <a:endParaRPr lang="en-GB" altLang="en-US" dirty="0"/>
          </a:p>
          <a:p>
            <a:pPr algn="just">
              <a:lnSpc>
                <a:spcPct val="90000"/>
              </a:lnSpc>
            </a:pPr>
            <a:r>
              <a:rPr lang="en-GB" altLang="en-US" dirty="0"/>
              <a:t>They include timing constraints, constraints on the development process and constraints imposed by standards. </a:t>
            </a:r>
          </a:p>
          <a:p>
            <a:pPr marL="0" indent="0" algn="just">
              <a:lnSpc>
                <a:spcPct val="90000"/>
              </a:lnSpc>
              <a:buNone/>
            </a:pPr>
            <a:endParaRPr lang="en-GB" altLang="en-US" dirty="0"/>
          </a:p>
          <a:p>
            <a:pPr algn="just">
              <a:lnSpc>
                <a:spcPct val="90000"/>
              </a:lnSpc>
            </a:pPr>
            <a:r>
              <a:rPr lang="en-GB" altLang="en-US" dirty="0"/>
              <a:t>Non-functional requirements often apply to the system as a whole. They do not usually just apply to individual system features or services.</a:t>
            </a:r>
          </a:p>
          <a:p>
            <a:pPr algn="just">
              <a:lnSpc>
                <a:spcPct val="90000"/>
              </a:lnSpc>
            </a:pPr>
            <a:endParaRPr lang="en-US" altLang="en-US"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14</a:t>
            </a:fld>
            <a:endParaRPr lang="en-US" dirty="0"/>
          </a:p>
        </p:txBody>
      </p:sp>
      <p:sp>
        <p:nvSpPr>
          <p:cNvPr id="3" name="Date Placeholder 2"/>
          <p:cNvSpPr>
            <a:spLocks noGrp="1"/>
          </p:cNvSpPr>
          <p:nvPr>
            <p:ph type="dt" sz="half" idx="10"/>
          </p:nvPr>
        </p:nvSpPr>
        <p:spPr/>
        <p:txBody>
          <a:bodyPr/>
          <a:lstStyle/>
          <a:p>
            <a:fld id="{5C2D711B-E57E-42F8-80F2-1B48A38C5634}"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311103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381000"/>
            <a:ext cx="8229600" cy="990600"/>
          </a:xfrm>
        </p:spPr>
        <p:txBody>
          <a:bodyPr/>
          <a:lstStyle/>
          <a:p>
            <a:r>
              <a:rPr lang="en-US" altLang="en-US" dirty="0"/>
              <a:t>Types of NFR’s</a:t>
            </a:r>
            <a:endParaRPr lang="fr-FR" altLang="en-US" dirty="0"/>
          </a:p>
        </p:txBody>
      </p:sp>
      <p:pic>
        <p:nvPicPr>
          <p:cNvPr id="18435" name="Picture 4"/>
          <p:cNvPicPr>
            <a:picLocks noGrp="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4800" y="1219200"/>
            <a:ext cx="8610600" cy="5257800"/>
          </a:xfrm>
          <a:noFill/>
        </p:spPr>
      </p:pic>
      <p:sp>
        <p:nvSpPr>
          <p:cNvPr id="2" name="Slide Number Placeholder 1"/>
          <p:cNvSpPr>
            <a:spLocks noGrp="1"/>
          </p:cNvSpPr>
          <p:nvPr>
            <p:ph type="sldNum" sz="quarter" idx="12"/>
          </p:nvPr>
        </p:nvSpPr>
        <p:spPr/>
        <p:txBody>
          <a:bodyPr/>
          <a:lstStyle/>
          <a:p>
            <a:fld id="{0A68DB68-8052-4758-A647-54338E95D837}" type="slidenum">
              <a:rPr lang="en-US" smtClean="0"/>
              <a:pPr/>
              <a:t>15</a:t>
            </a:fld>
            <a:endParaRPr lang="en-US" dirty="0"/>
          </a:p>
        </p:txBody>
      </p:sp>
      <p:sp>
        <p:nvSpPr>
          <p:cNvPr id="3" name="Date Placeholder 2"/>
          <p:cNvSpPr>
            <a:spLocks noGrp="1"/>
          </p:cNvSpPr>
          <p:nvPr>
            <p:ph type="dt" sz="half" idx="10"/>
          </p:nvPr>
        </p:nvSpPr>
        <p:spPr/>
        <p:txBody>
          <a:bodyPr/>
          <a:lstStyle/>
          <a:p>
            <a:fld id="{1BBBF5C5-7453-4BA6-8707-D5B8345BD4F3}"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373591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en-US" dirty="0"/>
              <a:t>Types of NFR’s (Contd..)</a:t>
            </a:r>
          </a:p>
        </p:txBody>
      </p:sp>
      <p:sp>
        <p:nvSpPr>
          <p:cNvPr id="391171" name="Rectangle 3"/>
          <p:cNvSpPr>
            <a:spLocks noGrp="1" noChangeArrowheads="1"/>
          </p:cNvSpPr>
          <p:nvPr>
            <p:ph type="body" idx="1"/>
          </p:nvPr>
        </p:nvSpPr>
        <p:spPr>
          <a:xfrm>
            <a:off x="457200" y="1600200"/>
            <a:ext cx="8458200" cy="5029200"/>
          </a:xfrm>
        </p:spPr>
        <p:txBody>
          <a:bodyPr/>
          <a:lstStyle/>
          <a:p>
            <a:pPr marL="0" indent="0" algn="just">
              <a:lnSpc>
                <a:spcPct val="80000"/>
              </a:lnSpc>
              <a:buNone/>
            </a:pPr>
            <a:r>
              <a:rPr lang="en-US" altLang="en-US" b="1" dirty="0"/>
              <a:t>Product requirements</a:t>
            </a:r>
          </a:p>
          <a:p>
            <a:pPr marL="274320" lvl="1" indent="0" algn="just">
              <a:lnSpc>
                <a:spcPct val="80000"/>
              </a:lnSpc>
              <a:buNone/>
            </a:pPr>
            <a:r>
              <a:rPr lang="en-US" altLang="en-US" sz="2400" dirty="0"/>
              <a:t>Requirements which specify that the delivered product must behave in a particular way.</a:t>
            </a:r>
          </a:p>
          <a:p>
            <a:pPr marL="274320" lvl="1" indent="0" algn="just">
              <a:lnSpc>
                <a:spcPct val="80000"/>
              </a:lnSpc>
              <a:buNone/>
            </a:pPr>
            <a:r>
              <a:rPr lang="en-US" altLang="en-US" sz="2400" dirty="0"/>
              <a:t>e.g. execution speed, reliability, Usability, etc.</a:t>
            </a:r>
          </a:p>
          <a:p>
            <a:pPr marL="0" indent="0" algn="just">
              <a:lnSpc>
                <a:spcPct val="80000"/>
              </a:lnSpc>
              <a:buNone/>
            </a:pPr>
            <a:r>
              <a:rPr lang="en-US" altLang="en-US" b="1" dirty="0"/>
              <a:t>Organizational requirements</a:t>
            </a:r>
          </a:p>
          <a:p>
            <a:pPr marL="274320" lvl="1" indent="0" algn="just">
              <a:lnSpc>
                <a:spcPct val="80000"/>
              </a:lnSpc>
              <a:buNone/>
            </a:pPr>
            <a:r>
              <a:rPr lang="en-US" altLang="en-US" sz="2400" dirty="0"/>
              <a:t>Requirements which are a consequence of organizational policies and procedures in the customer’s and developer's organization.</a:t>
            </a:r>
          </a:p>
          <a:p>
            <a:pPr marL="0" indent="0" algn="just">
              <a:lnSpc>
                <a:spcPct val="80000"/>
              </a:lnSpc>
              <a:buNone/>
            </a:pPr>
            <a:r>
              <a:rPr lang="en-US" altLang="en-US" b="1" dirty="0"/>
              <a:t>External requirements</a:t>
            </a:r>
          </a:p>
          <a:p>
            <a:pPr marL="274320" lvl="1" indent="0" algn="just">
              <a:lnSpc>
                <a:spcPct val="80000"/>
              </a:lnSpc>
              <a:buNone/>
            </a:pPr>
            <a:r>
              <a:rPr lang="en-US" altLang="en-US" sz="2400" dirty="0"/>
              <a:t>Requirements which arise from factors which are external to the system and its development process</a:t>
            </a:r>
          </a:p>
          <a:p>
            <a:pPr marL="274320" lvl="1" indent="0" algn="just">
              <a:lnSpc>
                <a:spcPct val="80000"/>
              </a:lnSpc>
              <a:buNone/>
            </a:pPr>
            <a:r>
              <a:rPr lang="en-US" altLang="en-US" sz="2400" dirty="0"/>
              <a:t>e.g. legislative requirements, etc.</a:t>
            </a:r>
          </a:p>
          <a:p>
            <a:pPr algn="just">
              <a:lnSpc>
                <a:spcPct val="80000"/>
              </a:lnSpc>
            </a:pPr>
            <a:endParaRPr lang="en-US" altLang="en-US" sz="2800"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16</a:t>
            </a:fld>
            <a:endParaRPr lang="en-US" dirty="0"/>
          </a:p>
        </p:txBody>
      </p:sp>
      <p:sp>
        <p:nvSpPr>
          <p:cNvPr id="3" name="Date Placeholder 2"/>
          <p:cNvSpPr>
            <a:spLocks noGrp="1"/>
          </p:cNvSpPr>
          <p:nvPr>
            <p:ph type="dt" sz="half" idx="10"/>
          </p:nvPr>
        </p:nvSpPr>
        <p:spPr/>
        <p:txBody>
          <a:bodyPr/>
          <a:lstStyle/>
          <a:p>
            <a:fld id="{08B394F4-8763-4C5B-A4BF-E1EEDADBA8C4}"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91027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493713"/>
            <a:ext cx="7772400" cy="877887"/>
          </a:xfrm>
        </p:spPr>
        <p:txBody>
          <a:bodyPr/>
          <a:lstStyle/>
          <a:p>
            <a:r>
              <a:rPr lang="en-US" altLang="en-US" dirty="0"/>
              <a:t>Types of NFR’s (Contd..)</a:t>
            </a:r>
          </a:p>
        </p:txBody>
      </p:sp>
      <p:sp>
        <p:nvSpPr>
          <p:cNvPr id="19459" name="Content Placeholder 2"/>
          <p:cNvSpPr>
            <a:spLocks noGrp="1"/>
          </p:cNvSpPr>
          <p:nvPr>
            <p:ph idx="1"/>
          </p:nvPr>
        </p:nvSpPr>
        <p:spPr>
          <a:xfrm>
            <a:off x="685800" y="1447800"/>
            <a:ext cx="7989888" cy="4495800"/>
          </a:xfrm>
        </p:spPr>
        <p:txBody>
          <a:bodyPr/>
          <a:lstStyle/>
          <a:p>
            <a:pPr algn="just">
              <a:buFont typeface="Wingdings 3" panose="05040102010807070707" pitchFamily="18" charset="2"/>
              <a:buNone/>
            </a:pPr>
            <a:r>
              <a:rPr lang="en-US" altLang="en-US" sz="2000" b="1" dirty="0"/>
              <a:t> </a:t>
            </a:r>
          </a:p>
          <a:p>
            <a:pPr algn="just">
              <a:buFont typeface="Wingdings 3" panose="05040102010807070707" pitchFamily="18" charset="2"/>
              <a:buNone/>
            </a:pPr>
            <a:r>
              <a:rPr lang="en-US" altLang="en-US" sz="2000" b="1" dirty="0"/>
              <a:t>Reliability Requirements:</a:t>
            </a:r>
          </a:p>
          <a:p>
            <a:pPr algn="just">
              <a:buFont typeface="Wingdings 3" panose="05040102010807070707" pitchFamily="18" charset="2"/>
              <a:buNone/>
            </a:pPr>
            <a:r>
              <a:rPr lang="en-US" altLang="en-US" sz="2400" b="1" dirty="0"/>
              <a:t> 	</a:t>
            </a:r>
            <a:r>
              <a:rPr lang="en-US" altLang="en-US" sz="2200" dirty="0"/>
              <a:t>Reliability requirements deal with the failure to provide service.</a:t>
            </a:r>
          </a:p>
          <a:p>
            <a:pPr algn="just">
              <a:buFont typeface="Wingdings 3" panose="05040102010807070707" pitchFamily="18" charset="2"/>
              <a:buNone/>
            </a:pPr>
            <a:r>
              <a:rPr lang="en-US" altLang="en-US" sz="2400" dirty="0"/>
              <a:t>	</a:t>
            </a:r>
          </a:p>
          <a:p>
            <a:pPr algn="just">
              <a:buFont typeface="Wingdings 3" panose="05040102010807070707" pitchFamily="18" charset="2"/>
              <a:buNone/>
            </a:pPr>
            <a:r>
              <a:rPr lang="en-US" altLang="en-US" sz="2000" b="1" dirty="0"/>
              <a:t>Example :</a:t>
            </a:r>
          </a:p>
          <a:p>
            <a:pPr algn="just">
              <a:buFont typeface="Wingdings 3" panose="05040102010807070707" pitchFamily="18" charset="2"/>
              <a:buNone/>
            </a:pPr>
            <a:r>
              <a:rPr lang="en-US" altLang="en-US" sz="2400" dirty="0"/>
              <a:t>	</a:t>
            </a:r>
            <a:r>
              <a:rPr lang="en-US" altLang="en-US" sz="2200" dirty="0"/>
              <a:t>The failure frequency of a heart-monitoring unit that will operate in a hospital’s intensive care ward is required to be less than one in 20 years. Its heart attack detection function is required to have a failure rate of less than one per million cases.</a:t>
            </a:r>
          </a:p>
        </p:txBody>
      </p:sp>
      <p:sp>
        <p:nvSpPr>
          <p:cNvPr id="2" name="Slide Number Placeholder 1"/>
          <p:cNvSpPr>
            <a:spLocks noGrp="1"/>
          </p:cNvSpPr>
          <p:nvPr>
            <p:ph type="sldNum" sz="quarter" idx="12"/>
          </p:nvPr>
        </p:nvSpPr>
        <p:spPr/>
        <p:txBody>
          <a:bodyPr/>
          <a:lstStyle/>
          <a:p>
            <a:fld id="{0A68DB68-8052-4758-A647-54338E95D837}" type="slidenum">
              <a:rPr lang="en-US" smtClean="0"/>
              <a:pPr/>
              <a:t>17</a:t>
            </a:fld>
            <a:endParaRPr lang="en-US" dirty="0"/>
          </a:p>
        </p:txBody>
      </p:sp>
      <p:sp>
        <p:nvSpPr>
          <p:cNvPr id="3" name="Date Placeholder 2"/>
          <p:cNvSpPr>
            <a:spLocks noGrp="1"/>
          </p:cNvSpPr>
          <p:nvPr>
            <p:ph type="dt" sz="half" idx="10"/>
          </p:nvPr>
        </p:nvSpPr>
        <p:spPr/>
        <p:txBody>
          <a:bodyPr/>
          <a:lstStyle/>
          <a:p>
            <a:fld id="{825EB9F8-5CD4-418A-AE73-4AF9EFBF3EE1}"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3229531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Types of NFR’s (Contd..)</a:t>
            </a:r>
          </a:p>
        </p:txBody>
      </p:sp>
      <p:sp>
        <p:nvSpPr>
          <p:cNvPr id="3" name="Content Placeholder 2"/>
          <p:cNvSpPr>
            <a:spLocks noGrp="1"/>
          </p:cNvSpPr>
          <p:nvPr>
            <p:ph sz="quarter" idx="1"/>
          </p:nvPr>
        </p:nvSpPr>
        <p:spPr>
          <a:xfrm>
            <a:off x="457200" y="1219200"/>
            <a:ext cx="8229600" cy="4937125"/>
          </a:xfrm>
        </p:spPr>
        <p:txBody>
          <a:bodyPr>
            <a:normAutofit fontScale="92500"/>
          </a:bodyPr>
          <a:lstStyle/>
          <a:p>
            <a:pPr marL="457200" indent="-457200" algn="just" fontAlgn="auto">
              <a:spcAft>
                <a:spcPts val="0"/>
              </a:spcAft>
              <a:buFont typeface="Wingdings 3" panose="05040102010807070707" pitchFamily="18" charset="2"/>
              <a:buNone/>
              <a:defRPr/>
            </a:pPr>
            <a:endParaRPr lang="en-US" sz="2200" b="1" dirty="0"/>
          </a:p>
          <a:p>
            <a:pPr marL="457200" indent="-457200" algn="just" fontAlgn="auto">
              <a:spcAft>
                <a:spcPts val="0"/>
              </a:spcAft>
              <a:buFont typeface="Wingdings 3" panose="05040102010807070707" pitchFamily="18" charset="2"/>
              <a:buNone/>
              <a:defRPr/>
            </a:pPr>
            <a:r>
              <a:rPr lang="en-US" sz="2200" b="1" dirty="0"/>
              <a:t>Efficiency Requirements:</a:t>
            </a:r>
          </a:p>
          <a:p>
            <a:pPr marL="457200" indent="-457200" algn="just" fontAlgn="auto">
              <a:spcAft>
                <a:spcPts val="0"/>
              </a:spcAft>
              <a:buFont typeface="Wingdings 3" panose="05040102010807070707" pitchFamily="18" charset="2"/>
              <a:buNone/>
              <a:defRPr/>
            </a:pPr>
            <a:endParaRPr lang="en-US" sz="2200" b="1" dirty="0"/>
          </a:p>
          <a:p>
            <a:pPr algn="just">
              <a:defRPr/>
            </a:pPr>
            <a:r>
              <a:rPr lang="en-US" sz="2200" dirty="0"/>
              <a:t>Deals with the hardware resources needed to perform the functions of the software.</a:t>
            </a:r>
          </a:p>
          <a:p>
            <a:pPr algn="just">
              <a:defRPr/>
            </a:pPr>
            <a:r>
              <a:rPr lang="en-US" sz="2200" dirty="0"/>
              <a:t>The main hardware resources to be considered are the computer’s</a:t>
            </a:r>
          </a:p>
          <a:p>
            <a:pPr algn="just">
              <a:buFont typeface="Wingdings 3" panose="05040102010807070707" pitchFamily="18" charset="2"/>
              <a:buNone/>
              <a:defRPr/>
            </a:pPr>
            <a:r>
              <a:rPr lang="en-US" sz="2200" dirty="0"/>
              <a:t>	processing capabilities (measured in MIPS – million instructions per second, MHz or megahertz etc.), its data storage capability in terms of memory and disk capacity (measured in MBs – megabytes, GBs – gigabytes, etc.) and the data communication capability of the communication lines (usually measured in KBPS – kilobits per second., etc)</a:t>
            </a:r>
          </a:p>
          <a:p>
            <a:pPr algn="just">
              <a:defRPr/>
            </a:pPr>
            <a:r>
              <a:rPr lang="en-US" sz="2200" dirty="0"/>
              <a:t>The requirements may include the maximum values at which the hardware resources will be applied in the developed software system.</a:t>
            </a: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F461BEF-772E-494D-A885-57E3647568AD}" type="slidenum">
              <a:rPr lang="en-US" altLang="en-US" sz="1400">
                <a:solidFill>
                  <a:schemeClr val="bg1"/>
                </a:solidFill>
                <a:latin typeface="+mj-lt"/>
              </a:rPr>
              <a:pPr eaLnBrk="1" hangingPunct="1"/>
              <a:t>18</a:t>
            </a:fld>
            <a:endParaRPr lang="en-US" altLang="en-US" sz="1400" dirty="0">
              <a:solidFill>
                <a:schemeClr val="bg1"/>
              </a:solidFill>
              <a:latin typeface="+mj-lt"/>
            </a:endParaRPr>
          </a:p>
        </p:txBody>
      </p:sp>
      <p:sp>
        <p:nvSpPr>
          <p:cNvPr id="2" name="Date Placeholder 1"/>
          <p:cNvSpPr>
            <a:spLocks noGrp="1"/>
          </p:cNvSpPr>
          <p:nvPr>
            <p:ph type="dt" sz="half" idx="10"/>
          </p:nvPr>
        </p:nvSpPr>
        <p:spPr/>
        <p:txBody>
          <a:bodyPr/>
          <a:lstStyle/>
          <a:p>
            <a:fld id="{F55276F4-D3D8-4A6C-BC67-BCF9C97D8362}"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3369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3" y="485775"/>
            <a:ext cx="8280400" cy="885825"/>
          </a:xfrm>
        </p:spPr>
        <p:txBody>
          <a:bodyPr/>
          <a:lstStyle/>
          <a:p>
            <a:r>
              <a:rPr lang="en-US" altLang="en-US" dirty="0"/>
              <a:t>Types of NFR’s (Contd..)</a:t>
            </a:r>
          </a:p>
        </p:txBody>
      </p:sp>
      <p:sp>
        <p:nvSpPr>
          <p:cNvPr id="18435" name="Content Placeholder 2"/>
          <p:cNvSpPr>
            <a:spLocks noGrp="1"/>
          </p:cNvSpPr>
          <p:nvPr>
            <p:ph idx="1"/>
          </p:nvPr>
        </p:nvSpPr>
        <p:spPr>
          <a:xfrm>
            <a:off x="516904" y="1534287"/>
            <a:ext cx="8248869" cy="5105400"/>
          </a:xfrm>
        </p:spPr>
        <p:txBody>
          <a:bodyPr>
            <a:normAutofit lnSpcReduction="10000"/>
          </a:bodyPr>
          <a:lstStyle/>
          <a:p>
            <a:pPr marL="457200" indent="-457200" algn="just">
              <a:buFont typeface="Wingdings 3" panose="05040102010807070707" pitchFamily="18" charset="2"/>
              <a:buNone/>
              <a:defRPr/>
            </a:pPr>
            <a:r>
              <a:rPr lang="en-US" b="1" dirty="0"/>
              <a:t>Portability Requirements:  </a:t>
            </a:r>
          </a:p>
          <a:p>
            <a:pPr algn="just">
              <a:buFont typeface="Wingdings 3" panose="05040102010807070707" pitchFamily="18" charset="2"/>
              <a:buNone/>
              <a:defRPr/>
            </a:pPr>
            <a:r>
              <a:rPr lang="en-US" dirty="0"/>
              <a:t>	Portability requirements tend to the adaptation of a software system to other environments consisting of different hardware, different operating systems, and so forth.</a:t>
            </a:r>
          </a:p>
          <a:p>
            <a:pPr algn="just">
              <a:buFont typeface="Wingdings 3" panose="05040102010807070707" pitchFamily="18" charset="2"/>
              <a:buNone/>
              <a:defRPr/>
            </a:pPr>
            <a:endParaRPr lang="en-US" dirty="0"/>
          </a:p>
          <a:p>
            <a:pPr marL="457200" indent="-457200" algn="just">
              <a:buFont typeface="Wingdings 3" panose="05040102010807070707" pitchFamily="18" charset="2"/>
              <a:buNone/>
              <a:defRPr/>
            </a:pPr>
            <a:r>
              <a:rPr lang="en-US" b="1" dirty="0"/>
              <a:t>Interoperability Requirements:  </a:t>
            </a:r>
          </a:p>
          <a:p>
            <a:pPr algn="just">
              <a:buFont typeface="Arial" charset="0"/>
              <a:buChar char="•"/>
              <a:defRPr/>
            </a:pPr>
            <a:r>
              <a:rPr lang="en-US" dirty="0"/>
              <a:t>Interoperability describes the extent to which systems and devices can exchange data, and interpret that shared data. </a:t>
            </a:r>
          </a:p>
          <a:p>
            <a:pPr algn="just">
              <a:buFont typeface="Arial" charset="0"/>
              <a:buChar char="•"/>
              <a:defRPr/>
            </a:pPr>
            <a:r>
              <a:rPr lang="en-US" dirty="0"/>
              <a:t>For two systems to be interoperable, they must be able to exchange data and present that data such that it can be understood by a user</a:t>
            </a:r>
          </a:p>
          <a:p>
            <a:pPr algn="just">
              <a:buFont typeface="Wingdings 3" panose="05040102010807070707" pitchFamily="18" charset="2"/>
              <a:buNone/>
              <a:defRPr/>
            </a:pPr>
            <a:endParaRPr lang="en-US" sz="2200" dirty="0"/>
          </a:p>
          <a:p>
            <a:pPr algn="just">
              <a:defRPr/>
            </a:pPr>
            <a:endParaRPr lang="en-US" sz="2200" b="1" dirty="0"/>
          </a:p>
          <a:p>
            <a:pPr algn="just">
              <a:buFont typeface="Wingdings 3" panose="05040102010807070707" pitchFamily="18" charset="2"/>
              <a:buNone/>
              <a:defRPr/>
            </a:pPr>
            <a:endParaRPr lang="en-US" sz="2200"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19</a:t>
            </a:fld>
            <a:endParaRPr lang="en-US" dirty="0"/>
          </a:p>
        </p:txBody>
      </p:sp>
      <p:sp>
        <p:nvSpPr>
          <p:cNvPr id="3" name="Date Placeholder 2"/>
          <p:cNvSpPr>
            <a:spLocks noGrp="1"/>
          </p:cNvSpPr>
          <p:nvPr>
            <p:ph type="dt" sz="half" idx="10"/>
          </p:nvPr>
        </p:nvSpPr>
        <p:spPr/>
        <p:txBody>
          <a:bodyPr/>
          <a:lstStyle/>
          <a:p>
            <a:fld id="{58A79781-FA92-49E1-A380-4B9D900CDE41}"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160316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Outline</a:t>
            </a:r>
          </a:p>
        </p:txBody>
      </p:sp>
      <p:sp>
        <p:nvSpPr>
          <p:cNvPr id="2" name="Content Placeholder 1"/>
          <p:cNvSpPr>
            <a:spLocks noGrp="1"/>
          </p:cNvSpPr>
          <p:nvPr>
            <p:ph idx="1"/>
          </p:nvPr>
        </p:nvSpPr>
        <p:spPr/>
        <p:txBody>
          <a:bodyPr>
            <a:normAutofit/>
          </a:bodyPr>
          <a:lstStyle/>
          <a:p>
            <a:endParaRPr lang="en-US" sz="2200" dirty="0"/>
          </a:p>
          <a:p>
            <a:r>
              <a:rPr lang="en-US" sz="2200" dirty="0"/>
              <a:t>Software Requirements</a:t>
            </a:r>
          </a:p>
          <a:p>
            <a:r>
              <a:rPr lang="en-US" sz="2200" dirty="0"/>
              <a:t>Types of Requirements</a:t>
            </a:r>
          </a:p>
          <a:p>
            <a:r>
              <a:rPr lang="en-US" sz="2200" dirty="0"/>
              <a:t> Role of Requirement</a:t>
            </a:r>
          </a:p>
          <a:p>
            <a:r>
              <a:rPr lang="en-US" sz="2200" dirty="0"/>
              <a:t>Stakeholders</a:t>
            </a:r>
          </a:p>
          <a:p>
            <a:endParaRPr lang="en-US" sz="2200" dirty="0"/>
          </a:p>
          <a:p>
            <a:endParaRPr lang="en-US" sz="2200" dirty="0"/>
          </a:p>
          <a:p>
            <a:pPr marL="0" indent="0">
              <a:buNone/>
            </a:pPr>
            <a:endParaRPr lang="en-US" sz="2200"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a:t>
            </a:fld>
            <a:endParaRPr lang="en-US" dirty="0"/>
          </a:p>
        </p:txBody>
      </p:sp>
      <p:sp>
        <p:nvSpPr>
          <p:cNvPr id="4" name="Date Placeholder 3"/>
          <p:cNvSpPr>
            <a:spLocks noGrp="1"/>
          </p:cNvSpPr>
          <p:nvPr>
            <p:ph type="dt" sz="half" idx="10"/>
          </p:nvPr>
        </p:nvSpPr>
        <p:spPr/>
        <p:txBody>
          <a:bodyPr/>
          <a:lstStyle/>
          <a:p>
            <a:fld id="{5027E9AB-7305-443E-B3A2-1232C629C33F}" type="datetime1">
              <a:rPr lang="en-US" smtClean="0"/>
              <a:t>10/10/2022</a:t>
            </a:fld>
            <a:endParaRPr lang="en-US" dirty="0"/>
          </a:p>
        </p:txBody>
      </p:sp>
      <p:sp>
        <p:nvSpPr>
          <p:cNvPr id="5" name="Footer Placeholder 4"/>
          <p:cNvSpPr>
            <a:spLocks noGrp="1"/>
          </p:cNvSpPr>
          <p:nvPr>
            <p:ph type="ftr" sz="quarter" idx="11"/>
          </p:nvPr>
        </p:nvSpPr>
        <p:spPr/>
        <p:txBody>
          <a:bodyPr/>
          <a:lstStyle/>
          <a:p>
            <a:r>
              <a:rPr lang="en-US"/>
              <a:t>CSE291- Introduction to Software Engineering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685800" y="1341438"/>
            <a:ext cx="7772400" cy="4895850"/>
          </a:xfrm>
        </p:spPr>
        <p:txBody>
          <a:bodyPr/>
          <a:lstStyle/>
          <a:p>
            <a:pPr algn="just"/>
            <a:endParaRPr lang="en-US" altLang="en-US" sz="2000" b="1" u="sng" dirty="0"/>
          </a:p>
          <a:p>
            <a:pPr algn="just"/>
            <a:endParaRPr lang="en-US" altLang="en-US" sz="2000" b="1" u="sng" dirty="0"/>
          </a:p>
          <a:p>
            <a:pPr algn="just">
              <a:buFont typeface="Wingdings 3" panose="05040102010807070707" pitchFamily="18" charset="2"/>
              <a:buNone/>
            </a:pPr>
            <a:r>
              <a:rPr lang="en-US" altLang="en-US" sz="2200" b="1" dirty="0"/>
              <a:t>Integrity</a:t>
            </a:r>
            <a:r>
              <a:rPr lang="en-US" altLang="en-US" sz="2200" dirty="0"/>
              <a:t> – deal with system security that prevent unauthorized persons access.</a:t>
            </a:r>
          </a:p>
          <a:p>
            <a:pPr algn="just">
              <a:buFont typeface="Wingdings 3" panose="05040102010807070707" pitchFamily="18" charset="2"/>
              <a:buNone/>
            </a:pPr>
            <a:endParaRPr lang="en-US" altLang="en-US" sz="2200" dirty="0"/>
          </a:p>
          <a:p>
            <a:pPr algn="just">
              <a:buFont typeface="Wingdings 3" panose="05040102010807070707" pitchFamily="18" charset="2"/>
              <a:buNone/>
            </a:pPr>
            <a:endParaRPr lang="en-US" altLang="en-US" sz="2200" dirty="0"/>
          </a:p>
          <a:p>
            <a:pPr algn="just">
              <a:buFont typeface="Wingdings 3" panose="05040102010807070707" pitchFamily="18" charset="2"/>
              <a:buNone/>
            </a:pPr>
            <a:r>
              <a:rPr lang="en-US" altLang="en-US" sz="2200" b="1" dirty="0"/>
              <a:t>Usability  </a:t>
            </a:r>
            <a:r>
              <a:rPr lang="en-US" altLang="en-US" sz="2200" dirty="0"/>
              <a:t>– deals with the scope of staff resources needed to train new employees and to operate the software system.</a:t>
            </a:r>
          </a:p>
          <a:p>
            <a:pPr algn="just"/>
            <a:endParaRPr lang="en-US" altLang="en-US" sz="2200" dirty="0"/>
          </a:p>
          <a:p>
            <a:pPr algn="just">
              <a:buFont typeface="Wingdings 3" panose="05040102010807070707" pitchFamily="18" charset="2"/>
              <a:buNone/>
            </a:pPr>
            <a:endParaRPr lang="en-US" altLang="en-US" sz="1600" dirty="0"/>
          </a:p>
        </p:txBody>
      </p:sp>
      <p:sp>
        <p:nvSpPr>
          <p:cNvPr id="4" name="Title 1"/>
          <p:cNvSpPr>
            <a:spLocks noGrp="1"/>
          </p:cNvSpPr>
          <p:nvPr>
            <p:ph type="title"/>
          </p:nvPr>
        </p:nvSpPr>
        <p:spPr>
          <a:xfrm>
            <a:off x="468313" y="485775"/>
            <a:ext cx="8280400" cy="885825"/>
          </a:xfrm>
        </p:spPr>
        <p:txBody>
          <a:bodyPr/>
          <a:lstStyle/>
          <a:p>
            <a:r>
              <a:rPr lang="en-US" altLang="en-US" dirty="0"/>
              <a:t>Types of NFR’s (Contd..)</a:t>
            </a:r>
          </a:p>
        </p:txBody>
      </p:sp>
      <p:sp>
        <p:nvSpPr>
          <p:cNvPr id="3" name="Date Placeholder 2"/>
          <p:cNvSpPr>
            <a:spLocks noGrp="1"/>
          </p:cNvSpPr>
          <p:nvPr>
            <p:ph type="dt" sz="half" idx="10"/>
          </p:nvPr>
        </p:nvSpPr>
        <p:spPr/>
        <p:txBody>
          <a:bodyPr/>
          <a:lstStyle/>
          <a:p>
            <a:fld id="{C06C40CB-F60E-47E8-9AE6-9C7D31006C7C}" type="datetime1">
              <a:rPr lang="en-US" smtClean="0"/>
              <a:t>10/10/2022</a:t>
            </a:fld>
            <a:endParaRPr lang="en-US" dirty="0"/>
          </a:p>
        </p:txBody>
      </p:sp>
      <p:sp>
        <p:nvSpPr>
          <p:cNvPr id="5" name="Footer Placeholder 4"/>
          <p:cNvSpPr>
            <a:spLocks noGrp="1"/>
          </p:cNvSpPr>
          <p:nvPr>
            <p:ph type="ftr" sz="quarter" idx="11"/>
          </p:nvPr>
        </p:nvSpPr>
        <p:spPr/>
        <p:txBody>
          <a:bodyPr/>
          <a:lstStyle/>
          <a:p>
            <a:r>
              <a:rPr lang="en-US"/>
              <a:t>CSE291-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20</a:t>
            </a:fld>
            <a:endParaRPr lang="en-US" dirty="0"/>
          </a:p>
        </p:txBody>
      </p:sp>
    </p:spTree>
    <p:extLst>
      <p:ext uri="{BB962C8B-B14F-4D97-AF65-F5344CB8AC3E}">
        <p14:creationId xmlns:p14="http://schemas.microsoft.com/office/powerpoint/2010/main" val="123667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533400"/>
            <a:ext cx="8229600" cy="1066800"/>
          </a:xfrm>
        </p:spPr>
        <p:txBody>
          <a:bodyPr/>
          <a:lstStyle/>
          <a:p>
            <a:r>
              <a:rPr lang="en-US" altLang="en-US" dirty="0"/>
              <a:t>Integrity</a:t>
            </a:r>
          </a:p>
        </p:txBody>
      </p:sp>
      <p:sp>
        <p:nvSpPr>
          <p:cNvPr id="409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674039-ED8E-4039-B5D0-55D6BA38BD66}" type="slidenum">
              <a:rPr lang="en-US" altLang="en-US" sz="1400">
                <a:solidFill>
                  <a:schemeClr val="bg1"/>
                </a:solidFill>
                <a:latin typeface="+mj-lt"/>
              </a:rPr>
              <a:pPr eaLnBrk="1" hangingPunct="1"/>
              <a:t>21</a:t>
            </a:fld>
            <a:endParaRPr lang="en-US" altLang="en-US" sz="1400" dirty="0">
              <a:solidFill>
                <a:schemeClr val="bg1"/>
              </a:solidFill>
              <a:latin typeface="+mj-lt"/>
            </a:endParaRPr>
          </a:p>
        </p:txBody>
      </p:sp>
      <p:pic>
        <p:nvPicPr>
          <p:cNvPr id="4096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4800" y="1600200"/>
            <a:ext cx="8610600" cy="4419600"/>
          </a:xfrm>
          <a:noFill/>
        </p:spPr>
      </p:pic>
      <p:sp>
        <p:nvSpPr>
          <p:cNvPr id="2" name="Date Placeholder 1"/>
          <p:cNvSpPr>
            <a:spLocks noGrp="1"/>
          </p:cNvSpPr>
          <p:nvPr>
            <p:ph type="dt" sz="half" idx="10"/>
          </p:nvPr>
        </p:nvSpPr>
        <p:spPr/>
        <p:txBody>
          <a:bodyPr/>
          <a:lstStyle/>
          <a:p>
            <a:fld id="{95DDE690-6A81-4DFE-A8BA-B51A14CA7F40}"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4251873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t>Usability</a:t>
            </a:r>
          </a:p>
        </p:txBody>
      </p:sp>
      <p:sp>
        <p:nvSpPr>
          <p:cNvPr id="419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A0C2C6-CF06-4D45-90BF-AA31AE78EB0A}" type="slidenum">
              <a:rPr lang="en-US" altLang="en-US" sz="1400">
                <a:solidFill>
                  <a:schemeClr val="bg1"/>
                </a:solidFill>
                <a:latin typeface="+mj-lt"/>
              </a:rPr>
              <a:pPr eaLnBrk="1" hangingPunct="1"/>
              <a:t>22</a:t>
            </a:fld>
            <a:endParaRPr lang="en-US" altLang="en-US" sz="1400" dirty="0">
              <a:solidFill>
                <a:schemeClr val="bg1"/>
              </a:solidFill>
              <a:latin typeface="+mj-lt"/>
            </a:endParaRPr>
          </a:p>
        </p:txBody>
      </p:sp>
      <p:pic>
        <p:nvPicPr>
          <p:cNvPr id="4198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5086" r="2316"/>
          <a:stretch>
            <a:fillRect/>
          </a:stretch>
        </p:blipFill>
        <p:spPr>
          <a:xfrm>
            <a:off x="609600" y="1676400"/>
            <a:ext cx="8153400" cy="3886200"/>
          </a:xfrm>
          <a:noFill/>
        </p:spPr>
      </p:pic>
      <p:sp>
        <p:nvSpPr>
          <p:cNvPr id="2" name="Date Placeholder 1"/>
          <p:cNvSpPr>
            <a:spLocks noGrp="1"/>
          </p:cNvSpPr>
          <p:nvPr>
            <p:ph type="dt" sz="half" idx="10"/>
          </p:nvPr>
        </p:nvSpPr>
        <p:spPr/>
        <p:txBody>
          <a:bodyPr/>
          <a:lstStyle/>
          <a:p>
            <a:fld id="{2B460B69-757C-425F-B860-D2594E7F8D4F}"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1639105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62455" y="533400"/>
            <a:ext cx="8229600" cy="990600"/>
          </a:xfrm>
        </p:spPr>
        <p:txBody>
          <a:bodyPr>
            <a:normAutofit/>
          </a:bodyPr>
          <a:lstStyle/>
          <a:p>
            <a:r>
              <a:rPr lang="en-US" altLang="en-US" dirty="0"/>
              <a:t>Example: A Word Processor</a:t>
            </a:r>
          </a:p>
        </p:txBody>
      </p:sp>
      <p:sp>
        <p:nvSpPr>
          <p:cNvPr id="26627" name="Content Placeholder 2"/>
          <p:cNvSpPr>
            <a:spLocks noGrp="1"/>
          </p:cNvSpPr>
          <p:nvPr>
            <p:ph sz="quarter" idx="1"/>
          </p:nvPr>
        </p:nvSpPr>
        <p:spPr>
          <a:xfrm>
            <a:off x="457200" y="1447800"/>
            <a:ext cx="8229600" cy="4708525"/>
          </a:xfrm>
        </p:spPr>
        <p:txBody>
          <a:bodyPr/>
          <a:lstStyle/>
          <a:p>
            <a:pPr algn="just">
              <a:buFont typeface="Wingdings 3" panose="05040102010807070707" pitchFamily="18" charset="2"/>
              <a:buNone/>
            </a:pPr>
            <a:r>
              <a:rPr lang="en-US" altLang="en-US" sz="2200" dirty="0"/>
              <a:t>	</a:t>
            </a:r>
          </a:p>
          <a:p>
            <a:pPr algn="just">
              <a:buFont typeface="Wingdings 3" panose="05040102010807070707" pitchFamily="18" charset="2"/>
              <a:buNone/>
            </a:pPr>
            <a:r>
              <a:rPr lang="en-US" altLang="en-US" sz="2200" dirty="0"/>
              <a:t>	Let us now look at an example to understand the difference between these different types of requirements. </a:t>
            </a:r>
          </a:p>
          <a:p>
            <a:pPr algn="just">
              <a:buFont typeface="Wingdings 3" panose="05040102010807070707" pitchFamily="18" charset="2"/>
              <a:buNone/>
            </a:pPr>
            <a:r>
              <a:rPr lang="en-US" altLang="en-US" sz="2200" dirty="0"/>
              <a:t>	</a:t>
            </a:r>
          </a:p>
          <a:p>
            <a:pPr algn="just">
              <a:buFont typeface="Wingdings 3" panose="05040102010807070707" pitchFamily="18" charset="2"/>
              <a:buNone/>
            </a:pPr>
            <a:r>
              <a:rPr lang="en-US" altLang="en-US" sz="2200" dirty="0"/>
              <a:t>	Let us assume that we have a word-processing system that does not have a spell checker. In order to be able to sell the product, it is determined that it must have a spell checker</a:t>
            </a:r>
          </a:p>
          <a:p>
            <a:pPr algn="just"/>
            <a:endParaRPr lang="en-US" altLang="en-US"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23</a:t>
            </a:fld>
            <a:endParaRPr lang="en-US" dirty="0"/>
          </a:p>
        </p:txBody>
      </p:sp>
      <p:sp>
        <p:nvSpPr>
          <p:cNvPr id="3" name="Date Placeholder 2"/>
          <p:cNvSpPr>
            <a:spLocks noGrp="1"/>
          </p:cNvSpPr>
          <p:nvPr>
            <p:ph type="dt" sz="half" idx="10"/>
          </p:nvPr>
        </p:nvSpPr>
        <p:spPr/>
        <p:txBody>
          <a:bodyPr/>
          <a:lstStyle/>
          <a:p>
            <a:fld id="{3C8F7301-6272-4300-931C-11716240743C}"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373176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533400"/>
            <a:ext cx="8229600" cy="838200"/>
          </a:xfrm>
        </p:spPr>
        <p:txBody>
          <a:bodyPr>
            <a:normAutofit/>
          </a:bodyPr>
          <a:lstStyle/>
          <a:p>
            <a:r>
              <a:rPr lang="en-US" altLang="en-US" dirty="0"/>
              <a:t>Contd..</a:t>
            </a:r>
          </a:p>
        </p:txBody>
      </p:sp>
      <p:sp>
        <p:nvSpPr>
          <p:cNvPr id="27651" name="Content Placeholder 2"/>
          <p:cNvSpPr>
            <a:spLocks noGrp="1"/>
          </p:cNvSpPr>
          <p:nvPr>
            <p:ph sz="quarter" idx="1"/>
          </p:nvPr>
        </p:nvSpPr>
        <p:spPr>
          <a:xfrm>
            <a:off x="457200" y="1371600"/>
            <a:ext cx="8229600" cy="4953000"/>
          </a:xfrm>
        </p:spPr>
        <p:txBody>
          <a:bodyPr>
            <a:normAutofit lnSpcReduction="10000"/>
          </a:bodyPr>
          <a:lstStyle/>
          <a:p>
            <a:pPr algn="just"/>
            <a:r>
              <a:rPr lang="en-US" altLang="en-US" sz="2200" b="1" dirty="0"/>
              <a:t>Business Requirement </a:t>
            </a:r>
            <a:r>
              <a:rPr lang="en-US" altLang="en-US" sz="2200" dirty="0"/>
              <a:t>could be stated as: </a:t>
            </a:r>
          </a:p>
          <a:p>
            <a:pPr algn="just">
              <a:buFont typeface="Wingdings 3" panose="05040102010807070707" pitchFamily="18" charset="2"/>
              <a:buNone/>
            </a:pPr>
            <a:r>
              <a:rPr lang="en-US" altLang="en-US" sz="2200" i="1" dirty="0"/>
              <a:t>	user will be able to correct spelling errors in a document efficiently.</a:t>
            </a:r>
            <a:r>
              <a:rPr lang="en-US" altLang="en-US" sz="2200" dirty="0"/>
              <a:t> Hence, the Spell checker will be included as a feature in the product.</a:t>
            </a:r>
          </a:p>
          <a:p>
            <a:pPr algn="just">
              <a:buFont typeface="Wingdings 3" panose="05040102010807070707" pitchFamily="18" charset="2"/>
              <a:buNone/>
            </a:pPr>
            <a:r>
              <a:rPr lang="en-US" altLang="en-US" sz="2200" dirty="0"/>
              <a:t> </a:t>
            </a:r>
          </a:p>
          <a:p>
            <a:pPr algn="just"/>
            <a:r>
              <a:rPr lang="en-US" altLang="en-US" sz="2200" dirty="0"/>
              <a:t>In the next step we need to describe what tasks must be included to accomplish the above-mentioned business requirement.</a:t>
            </a:r>
          </a:p>
          <a:p>
            <a:pPr algn="just">
              <a:buFont typeface="Wingdings 3" panose="05040102010807070707" pitchFamily="18" charset="2"/>
              <a:buNone/>
            </a:pPr>
            <a:r>
              <a:rPr lang="en-US" altLang="en-US" sz="2200" dirty="0"/>
              <a:t> </a:t>
            </a:r>
          </a:p>
          <a:p>
            <a:pPr algn="just"/>
            <a:r>
              <a:rPr lang="en-US" altLang="en-US" sz="2200" dirty="0"/>
              <a:t>The resulting </a:t>
            </a:r>
            <a:r>
              <a:rPr lang="en-US" altLang="en-US" sz="2200" b="1" dirty="0"/>
              <a:t>User Requirement </a:t>
            </a:r>
            <a:r>
              <a:rPr lang="en-US" altLang="en-US" sz="2200" dirty="0"/>
              <a:t>could be as follows: </a:t>
            </a:r>
          </a:p>
          <a:p>
            <a:pPr algn="just">
              <a:buFont typeface="Wingdings 3" panose="05040102010807070707" pitchFamily="18" charset="2"/>
              <a:buNone/>
            </a:pPr>
            <a:r>
              <a:rPr lang="en-US" altLang="en-US" sz="2200" i="1" dirty="0"/>
              <a:t> 	Finding spelling errors in the document and deciding whether to replace each misspelled word with one chosen from a list of suggested words. </a:t>
            </a:r>
            <a:r>
              <a:rPr lang="en-US" altLang="en-US" sz="2200" dirty="0"/>
              <a:t>It is important to note that this requirement is written from a user’s perspective</a:t>
            </a:r>
            <a:r>
              <a:rPr lang="en-US" altLang="en-US" sz="2800" dirty="0"/>
              <a:t>. </a:t>
            </a:r>
          </a:p>
          <a:p>
            <a:pPr>
              <a:buFont typeface="Wingdings 3" panose="05040102010807070707" pitchFamily="18" charset="2"/>
              <a:buNone/>
            </a:pPr>
            <a:endParaRPr lang="en-US" altLang="en-US"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24</a:t>
            </a:fld>
            <a:endParaRPr lang="en-US" dirty="0"/>
          </a:p>
        </p:txBody>
      </p:sp>
      <p:sp>
        <p:nvSpPr>
          <p:cNvPr id="3" name="Date Placeholder 2"/>
          <p:cNvSpPr>
            <a:spLocks noGrp="1"/>
          </p:cNvSpPr>
          <p:nvPr>
            <p:ph type="dt" sz="half" idx="10"/>
          </p:nvPr>
        </p:nvSpPr>
        <p:spPr/>
        <p:txBody>
          <a:bodyPr/>
          <a:lstStyle/>
          <a:p>
            <a:fld id="{62BB807A-1758-4B43-B61A-8FCC9F1488B8}"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218527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Contd..</a:t>
            </a:r>
          </a:p>
        </p:txBody>
      </p:sp>
      <p:sp>
        <p:nvSpPr>
          <p:cNvPr id="28675" name="Content Placeholder 2"/>
          <p:cNvSpPr>
            <a:spLocks noGrp="1"/>
          </p:cNvSpPr>
          <p:nvPr>
            <p:ph sz="quarter" idx="1"/>
          </p:nvPr>
        </p:nvSpPr>
        <p:spPr>
          <a:xfrm>
            <a:off x="457200" y="1524000"/>
            <a:ext cx="8229600" cy="4572000"/>
          </a:xfrm>
        </p:spPr>
        <p:txBody>
          <a:bodyPr/>
          <a:lstStyle/>
          <a:p>
            <a:pPr algn="just"/>
            <a:r>
              <a:rPr lang="en-US" altLang="en-US" sz="2200" dirty="0"/>
              <a:t>After documenting the user’s perspective in the form of user requirements, we look at the system’s perspective:</a:t>
            </a:r>
          </a:p>
          <a:p>
            <a:pPr algn="just"/>
            <a:r>
              <a:rPr lang="en-US" altLang="en-US" sz="2200" dirty="0"/>
              <a:t>what is the functionality provided by the system and how will it help the user to accomplish these tasks. </a:t>
            </a:r>
          </a:p>
          <a:p>
            <a:pPr algn="just">
              <a:buFont typeface="Wingdings 3" panose="05040102010807070707" pitchFamily="18" charset="2"/>
              <a:buNone/>
            </a:pPr>
            <a:r>
              <a:rPr lang="en-US" altLang="en-US" sz="2200" dirty="0"/>
              <a:t>	The </a:t>
            </a:r>
            <a:r>
              <a:rPr lang="en-US" altLang="en-US" sz="2200" b="1" dirty="0"/>
              <a:t>functional requirement </a:t>
            </a:r>
            <a:r>
              <a:rPr lang="en-US" altLang="en-US" sz="2200" dirty="0"/>
              <a:t>for the same user requirement could be written as follows: </a:t>
            </a:r>
          </a:p>
          <a:p>
            <a:pPr lvl="1" algn="just"/>
            <a:r>
              <a:rPr lang="en-US" altLang="en-US" i="1" dirty="0"/>
              <a:t>The spell checker will find and highlight misspelled words. </a:t>
            </a:r>
          </a:p>
          <a:p>
            <a:pPr lvl="1" algn="just"/>
            <a:r>
              <a:rPr lang="en-US" altLang="en-US" i="1" dirty="0"/>
              <a:t>It will then display a dialog box with suggested replacements. </a:t>
            </a:r>
          </a:p>
          <a:p>
            <a:pPr lvl="1" algn="just"/>
            <a:r>
              <a:rPr lang="en-US" altLang="en-US" i="1" dirty="0"/>
              <a:t>The user will be allowed to select from the list of suggested replacements.</a:t>
            </a:r>
          </a:p>
          <a:p>
            <a:pPr lvl="1" algn="just"/>
            <a:r>
              <a:rPr lang="en-US" altLang="en-US" i="1" dirty="0"/>
              <a:t>Upon selection it will replace the misspelled word with the selected word. </a:t>
            </a:r>
            <a:endParaRPr lang="en-US" altLang="en-US"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25</a:t>
            </a:fld>
            <a:endParaRPr lang="en-US" dirty="0"/>
          </a:p>
        </p:txBody>
      </p:sp>
      <p:sp>
        <p:nvSpPr>
          <p:cNvPr id="3" name="Date Placeholder 2"/>
          <p:cNvSpPr>
            <a:spLocks noGrp="1"/>
          </p:cNvSpPr>
          <p:nvPr>
            <p:ph type="dt" sz="half" idx="10"/>
          </p:nvPr>
        </p:nvSpPr>
        <p:spPr/>
        <p:txBody>
          <a:bodyPr/>
          <a:lstStyle/>
          <a:p>
            <a:fld id="{6E6D8A6E-7964-420B-AFE8-4F4C7B610890}"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82225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Contd..</a:t>
            </a:r>
          </a:p>
        </p:txBody>
      </p:sp>
      <p:sp>
        <p:nvSpPr>
          <p:cNvPr id="29699" name="Content Placeholder 2"/>
          <p:cNvSpPr>
            <a:spLocks noGrp="1"/>
          </p:cNvSpPr>
          <p:nvPr>
            <p:ph sz="quarter" idx="1"/>
          </p:nvPr>
        </p:nvSpPr>
        <p:spPr>
          <a:xfrm>
            <a:off x="457200" y="1524000"/>
            <a:ext cx="8229600" cy="4632325"/>
          </a:xfrm>
        </p:spPr>
        <p:txBody>
          <a:bodyPr/>
          <a:lstStyle/>
          <a:p>
            <a:pPr algn="just"/>
            <a:endParaRPr lang="en-US" altLang="en-US" sz="2200" dirty="0"/>
          </a:p>
          <a:p>
            <a:pPr algn="just"/>
            <a:r>
              <a:rPr lang="en-US" altLang="en-US" sz="2200" dirty="0"/>
              <a:t>Finally, a </a:t>
            </a:r>
            <a:r>
              <a:rPr lang="en-US" altLang="en-US" sz="2200" b="1" dirty="0"/>
              <a:t>non-functional requirement </a:t>
            </a:r>
            <a:r>
              <a:rPr lang="en-US" altLang="en-US" sz="2200" dirty="0"/>
              <a:t>of the system could require that it must be integrated into the existing word-processor that runs on windows platform</a:t>
            </a:r>
          </a:p>
          <a:p>
            <a:pPr algn="just">
              <a:buFont typeface="Wingdings 3" panose="05040102010807070707" pitchFamily="18" charset="2"/>
              <a:buNone/>
            </a:pPr>
            <a:endParaRPr lang="en-US" altLang="en-US"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26</a:t>
            </a:fld>
            <a:endParaRPr lang="en-US" dirty="0"/>
          </a:p>
        </p:txBody>
      </p:sp>
      <p:sp>
        <p:nvSpPr>
          <p:cNvPr id="3" name="Date Placeholder 2"/>
          <p:cNvSpPr>
            <a:spLocks noGrp="1"/>
          </p:cNvSpPr>
          <p:nvPr>
            <p:ph type="dt" sz="half" idx="10"/>
          </p:nvPr>
        </p:nvSpPr>
        <p:spPr/>
        <p:txBody>
          <a:bodyPr/>
          <a:lstStyle/>
          <a:p>
            <a:fld id="{0F049B28-C234-4BB3-BBF7-242CDA8C8959}"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3348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Autofit/>
          </a:bodyPr>
          <a:lstStyle/>
          <a:p>
            <a:r>
              <a:rPr lang="en-US" altLang="en-US" sz="2400" dirty="0"/>
              <a:t>The Need For Comprehensive Software Non -Functional</a:t>
            </a:r>
            <a:br>
              <a:rPr lang="en-US" altLang="en-US" sz="2400" dirty="0"/>
            </a:br>
            <a:r>
              <a:rPr lang="en-US" altLang="en-US" sz="2400" dirty="0"/>
              <a:t>Requirements</a:t>
            </a:r>
          </a:p>
        </p:txBody>
      </p:sp>
      <p:sp>
        <p:nvSpPr>
          <p:cNvPr id="235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E5686A4-48C7-42B1-A247-91AE80F97FC3}" type="slidenum">
              <a:rPr lang="en-US" altLang="en-US" sz="1400">
                <a:solidFill>
                  <a:schemeClr val="bg1"/>
                </a:solidFill>
                <a:latin typeface="+mj-lt"/>
              </a:rPr>
              <a:pPr eaLnBrk="1" hangingPunct="1"/>
              <a:t>27</a:t>
            </a:fld>
            <a:endParaRPr lang="en-US" altLang="en-US" sz="1400" dirty="0">
              <a:solidFill>
                <a:schemeClr val="bg1"/>
              </a:solidFill>
              <a:latin typeface="+mj-lt"/>
            </a:endParaRPr>
          </a:p>
        </p:txBody>
      </p:sp>
      <p:pic>
        <p:nvPicPr>
          <p:cNvPr id="2355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1869" r="6541"/>
          <a:stretch>
            <a:fillRect/>
          </a:stretch>
        </p:blipFill>
        <p:spPr>
          <a:xfrm>
            <a:off x="533400" y="1981200"/>
            <a:ext cx="8001000" cy="3657600"/>
          </a:xfrm>
          <a:noFill/>
        </p:spPr>
      </p:pic>
      <p:sp>
        <p:nvSpPr>
          <p:cNvPr id="2" name="Date Placeholder 1"/>
          <p:cNvSpPr>
            <a:spLocks noGrp="1"/>
          </p:cNvSpPr>
          <p:nvPr>
            <p:ph type="dt" sz="half" idx="10"/>
          </p:nvPr>
        </p:nvSpPr>
        <p:spPr/>
        <p:txBody>
          <a:bodyPr/>
          <a:lstStyle/>
          <a:p>
            <a:fld id="{63E7DE1B-52C8-4733-BA9C-ED379AA4C95F}"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641593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altLang="en-US" dirty="0"/>
              <a:t>Contd</a:t>
            </a:r>
            <a:r>
              <a:rPr lang="en-US" altLang="en-US" sz="3600" dirty="0"/>
              <a:t>..</a:t>
            </a:r>
          </a:p>
        </p:txBody>
      </p:sp>
      <p:sp>
        <p:nvSpPr>
          <p:cNvPr id="245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126255F-E72B-44F2-85A0-4EDC61C3E28B}" type="slidenum">
              <a:rPr lang="en-US" altLang="en-US" sz="1400">
                <a:solidFill>
                  <a:schemeClr val="bg1"/>
                </a:solidFill>
                <a:latin typeface="+mj-lt"/>
              </a:rPr>
              <a:pPr eaLnBrk="1" hangingPunct="1"/>
              <a:t>28</a:t>
            </a:fld>
            <a:endParaRPr lang="en-US" altLang="en-US" sz="1400" dirty="0">
              <a:solidFill>
                <a:schemeClr val="bg1"/>
              </a:solidFill>
              <a:latin typeface="+mj-lt"/>
            </a:endParaRPr>
          </a:p>
        </p:txBody>
      </p:sp>
      <p:pic>
        <p:nvPicPr>
          <p:cNvPr id="2458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r="1942"/>
          <a:stretch>
            <a:fillRect/>
          </a:stretch>
        </p:blipFill>
        <p:spPr>
          <a:xfrm>
            <a:off x="381000" y="2057400"/>
            <a:ext cx="8229600" cy="3733800"/>
          </a:xfrm>
          <a:noFill/>
        </p:spPr>
      </p:pic>
      <p:sp>
        <p:nvSpPr>
          <p:cNvPr id="2" name="Date Placeholder 1"/>
          <p:cNvSpPr>
            <a:spLocks noGrp="1"/>
          </p:cNvSpPr>
          <p:nvPr>
            <p:ph type="dt" sz="half" idx="10"/>
          </p:nvPr>
        </p:nvSpPr>
        <p:spPr/>
        <p:txBody>
          <a:bodyPr/>
          <a:lstStyle/>
          <a:p>
            <a:fld id="{0007487A-9897-4E33-869A-D4ED6D3CBE99}"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337430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Contd</a:t>
            </a:r>
            <a:r>
              <a:rPr lang="en-US" altLang="en-US" sz="2800" dirty="0"/>
              <a:t>..</a:t>
            </a:r>
          </a:p>
        </p:txBody>
      </p:sp>
      <p:sp>
        <p:nvSpPr>
          <p:cNvPr id="25603" name="Content Placeholder 2"/>
          <p:cNvSpPr>
            <a:spLocks noGrp="1"/>
          </p:cNvSpPr>
          <p:nvPr>
            <p:ph sz="quarter" idx="1"/>
          </p:nvPr>
        </p:nvSpPr>
        <p:spPr>
          <a:xfrm>
            <a:off x="457200" y="1600200"/>
            <a:ext cx="8229600" cy="4556125"/>
          </a:xfrm>
        </p:spPr>
        <p:txBody>
          <a:bodyPr/>
          <a:lstStyle/>
          <a:p>
            <a:pPr algn="just"/>
            <a:endParaRPr lang="en-US" altLang="en-US" sz="2200" dirty="0"/>
          </a:p>
          <a:p>
            <a:pPr algn="just"/>
            <a:r>
              <a:rPr lang="en-US" altLang="en-US" sz="2200" dirty="0"/>
              <a:t>Mostly software projects satisfactorily fulfilled the basic requirements for correct calculations (correct inventory figures, correct average class’s score, correct loan interest, etc.)</a:t>
            </a:r>
          </a:p>
          <a:p>
            <a:pPr algn="just">
              <a:buFont typeface="Wingdings 3" panose="05040102010807070707" pitchFamily="18" charset="2"/>
              <a:buNone/>
            </a:pPr>
            <a:r>
              <a:rPr lang="en-US" altLang="en-US" sz="2200" dirty="0"/>
              <a:t> </a:t>
            </a:r>
          </a:p>
          <a:p>
            <a:pPr algn="just"/>
            <a:r>
              <a:rPr lang="en-US" altLang="en-US" sz="2200" dirty="0"/>
              <a:t>Software projects suffered from poor performance in important areas such as maintenance, reliability, software reuse, or training.</a:t>
            </a:r>
          </a:p>
          <a:p>
            <a:pPr algn="just">
              <a:buFont typeface="Wingdings 3" panose="05040102010807070707" pitchFamily="18" charset="2"/>
              <a:buNone/>
            </a:pPr>
            <a:endParaRPr lang="en-US" altLang="en-US" sz="2200" dirty="0"/>
          </a:p>
          <a:p>
            <a:pPr marL="0" indent="0" algn="just">
              <a:buFont typeface="Wingdings 3" panose="05040102010807070707" pitchFamily="18" charset="2"/>
              <a:buNone/>
            </a:pPr>
            <a:r>
              <a:rPr lang="en-US" altLang="en-US" dirty="0"/>
              <a:t>Cause for the poor performance - lack of predefined requirements</a:t>
            </a:r>
          </a:p>
          <a:p>
            <a:pPr algn="just">
              <a:buFont typeface="Wingdings 3" panose="05040102010807070707" pitchFamily="18" charset="2"/>
              <a:buNone/>
            </a:pPr>
            <a:endParaRPr lang="en-US" altLang="en-US" dirty="0"/>
          </a:p>
          <a:p>
            <a:pPr algn="just">
              <a:buFont typeface="Wingdings 3" panose="05040102010807070707" pitchFamily="18" charset="2"/>
              <a:buNone/>
            </a:pPr>
            <a:endParaRPr lang="en-US" altLang="en-US" dirty="0"/>
          </a:p>
          <a:p>
            <a:pPr algn="just">
              <a:buFont typeface="Wingdings 3" panose="05040102010807070707" pitchFamily="18" charset="2"/>
              <a:buNone/>
            </a:pPr>
            <a:endParaRPr lang="en-US" altLang="en-US" dirty="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22A4F20-0FF4-4205-9DF8-4899419D295C}" type="slidenum">
              <a:rPr lang="en-US" altLang="en-US" sz="1400">
                <a:solidFill>
                  <a:schemeClr val="bg1"/>
                </a:solidFill>
                <a:latin typeface="+mj-lt"/>
              </a:rPr>
              <a:pPr eaLnBrk="1" hangingPunct="1"/>
              <a:t>29</a:t>
            </a:fld>
            <a:endParaRPr lang="en-US" altLang="en-US" sz="1400" dirty="0">
              <a:solidFill>
                <a:schemeClr val="bg1"/>
              </a:solidFill>
              <a:latin typeface="+mj-lt"/>
            </a:endParaRPr>
          </a:p>
        </p:txBody>
      </p:sp>
      <p:sp>
        <p:nvSpPr>
          <p:cNvPr id="2" name="Date Placeholder 1"/>
          <p:cNvSpPr>
            <a:spLocks noGrp="1"/>
          </p:cNvSpPr>
          <p:nvPr>
            <p:ph type="dt" sz="half" idx="10"/>
          </p:nvPr>
        </p:nvSpPr>
        <p:spPr/>
        <p:txBody>
          <a:bodyPr/>
          <a:lstStyle/>
          <a:p>
            <a:fld id="{2A7A5012-109E-44F3-B9FD-E026B70DEA55}"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38118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0488" tIns="44450" rIns="90488" bIns="44450"/>
          <a:lstStyle/>
          <a:p>
            <a:pPr eaLnBrk="1" hangingPunct="1"/>
            <a:r>
              <a:rPr lang="en-US" altLang="en-US" dirty="0"/>
              <a:t>Requirements</a:t>
            </a:r>
          </a:p>
        </p:txBody>
      </p:sp>
      <p:sp>
        <p:nvSpPr>
          <p:cNvPr id="143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4474F2-1C1D-4E42-89D9-C7F520C52E2A}" type="slidenum">
              <a:rPr lang="en-US" altLang="en-US" sz="1400">
                <a:solidFill>
                  <a:schemeClr val="bg1"/>
                </a:solidFill>
                <a:latin typeface="+mj-lt"/>
              </a:rPr>
              <a:pPr eaLnBrk="1" hangingPunct="1"/>
              <a:t>3</a:t>
            </a:fld>
            <a:endParaRPr lang="en-US" altLang="en-US" sz="1400" dirty="0">
              <a:solidFill>
                <a:schemeClr val="bg1"/>
              </a:solidFill>
              <a:latin typeface="+mj-lt"/>
            </a:endParaRPr>
          </a:p>
        </p:txBody>
      </p:sp>
      <p:sp>
        <p:nvSpPr>
          <p:cNvPr id="14340" name="Rectangle 3"/>
          <p:cNvSpPr>
            <a:spLocks noGrp="1" noChangeArrowheads="1"/>
          </p:cNvSpPr>
          <p:nvPr>
            <p:ph sz="quarter" idx="1"/>
          </p:nvPr>
        </p:nvSpPr>
        <p:spPr>
          <a:xfrm>
            <a:off x="457200" y="1219200"/>
            <a:ext cx="8229600" cy="4937125"/>
          </a:xfrm>
        </p:spPr>
        <p:txBody>
          <a:bodyPr lIns="90488" tIns="44450" rIns="90488" bIns="44450"/>
          <a:lstStyle/>
          <a:p>
            <a:pPr algn="just" eaLnBrk="1" hangingPunct="1">
              <a:buFont typeface="Wingdings 3" panose="05040102010807070707" pitchFamily="18" charset="2"/>
              <a:buNone/>
            </a:pPr>
            <a:r>
              <a:rPr lang="en-US" altLang="en-US" dirty="0"/>
              <a:t>	</a:t>
            </a:r>
          </a:p>
          <a:p>
            <a:pPr algn="just" eaLnBrk="1" hangingPunct="1">
              <a:buFont typeface="Wingdings 3" panose="05040102010807070707" pitchFamily="18" charset="2"/>
              <a:buNone/>
            </a:pPr>
            <a:r>
              <a:rPr lang="en-US" altLang="en-US" sz="2200" dirty="0"/>
              <a:t> IEEE Standard 729 defines it as </a:t>
            </a:r>
          </a:p>
          <a:p>
            <a:pPr algn="just" eaLnBrk="1" hangingPunct="1">
              <a:buFont typeface="Wingdings 3" panose="05040102010807070707" pitchFamily="18" charset="2"/>
              <a:buNone/>
            </a:pPr>
            <a:endParaRPr lang="en-US" altLang="en-US" sz="2200" dirty="0"/>
          </a:p>
          <a:p>
            <a:pPr algn="just" eaLnBrk="1" hangingPunct="1"/>
            <a:r>
              <a:rPr lang="en-US" altLang="en-US" sz="2200" dirty="0"/>
              <a:t>“A condition or capability needed by a user to solve a problem or achieve an objective”</a:t>
            </a:r>
          </a:p>
          <a:p>
            <a:pPr algn="just" eaLnBrk="1" hangingPunct="1">
              <a:buFont typeface="Wingdings 3" panose="05040102010807070707" pitchFamily="18" charset="2"/>
              <a:buNone/>
            </a:pPr>
            <a:r>
              <a:rPr lang="en-US" altLang="en-US" sz="2200" dirty="0"/>
              <a:t> </a:t>
            </a:r>
          </a:p>
          <a:p>
            <a:pPr algn="just" eaLnBrk="1" hangingPunct="1"/>
            <a:r>
              <a:rPr lang="en-US" altLang="en-US" sz="2200" dirty="0"/>
              <a:t> “A condition or capability that must be met or possessed by a system...to satisfy a </a:t>
            </a:r>
            <a:r>
              <a:rPr lang="en-US" altLang="en-US" sz="2200" dirty="0">
                <a:solidFill>
                  <a:schemeClr val="accent3">
                    <a:lumMod val="75000"/>
                  </a:schemeClr>
                </a:solidFill>
              </a:rPr>
              <a:t>contract, standard, specification, or other formally imposed document”</a:t>
            </a:r>
          </a:p>
        </p:txBody>
      </p:sp>
      <p:sp>
        <p:nvSpPr>
          <p:cNvPr id="2" name="Date Placeholder 1"/>
          <p:cNvSpPr>
            <a:spLocks noGrp="1"/>
          </p:cNvSpPr>
          <p:nvPr>
            <p:ph type="dt" sz="half" idx="10"/>
          </p:nvPr>
        </p:nvSpPr>
        <p:spPr/>
        <p:txBody>
          <a:bodyPr/>
          <a:lstStyle/>
          <a:p>
            <a:fld id="{9A3864D0-F6D1-465C-87DF-9A307188678A}"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417139044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en-US" dirty="0"/>
              <a:t>Specifying the Requirements</a:t>
            </a:r>
          </a:p>
        </p:txBody>
      </p:sp>
      <p:sp>
        <p:nvSpPr>
          <p:cNvPr id="395267" name="Rectangle 3"/>
          <p:cNvSpPr>
            <a:spLocks noGrp="1" noChangeArrowheads="1"/>
          </p:cNvSpPr>
          <p:nvPr>
            <p:ph type="body" idx="1"/>
          </p:nvPr>
        </p:nvSpPr>
        <p:spPr/>
        <p:txBody>
          <a:bodyPr/>
          <a:lstStyle/>
          <a:p>
            <a:pPr marL="0" indent="0" algn="just">
              <a:buNone/>
            </a:pPr>
            <a:r>
              <a:rPr lang="en-US" altLang="en-US" dirty="0"/>
              <a:t>Functional and nonfunctional requirements should be specified in such a way that they are understandable by system users who don’t have detailed technical knowledge.</a:t>
            </a:r>
          </a:p>
          <a:p>
            <a:pPr algn="just"/>
            <a:endParaRPr lang="en-US" altLang="en-US" dirty="0"/>
          </a:p>
          <a:p>
            <a:pPr marL="0" indent="0" algn="just">
              <a:buNone/>
            </a:pPr>
            <a:r>
              <a:rPr lang="en-US" altLang="en-US" dirty="0"/>
              <a:t>These requirements are defined using natural language, tables and diagrams as these can be understood by all users.</a:t>
            </a:r>
          </a:p>
          <a:p>
            <a:pPr algn="just"/>
            <a:endParaRPr lang="en-US" altLang="en-US"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30</a:t>
            </a:fld>
            <a:endParaRPr lang="en-US" dirty="0"/>
          </a:p>
        </p:txBody>
      </p:sp>
      <p:sp>
        <p:nvSpPr>
          <p:cNvPr id="3" name="Date Placeholder 2"/>
          <p:cNvSpPr>
            <a:spLocks noGrp="1"/>
          </p:cNvSpPr>
          <p:nvPr>
            <p:ph type="dt" sz="half" idx="10"/>
          </p:nvPr>
        </p:nvSpPr>
        <p:spPr/>
        <p:txBody>
          <a:bodyPr/>
          <a:lstStyle/>
          <a:p>
            <a:fld id="{414FD971-F60A-4EF0-B395-E15F4619F76C}"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3922420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en-US" dirty="0"/>
              <a:t>Guidelines</a:t>
            </a:r>
          </a:p>
        </p:txBody>
      </p:sp>
      <p:sp>
        <p:nvSpPr>
          <p:cNvPr id="396291" name="Rectangle 3"/>
          <p:cNvSpPr>
            <a:spLocks noGrp="1" noChangeArrowheads="1"/>
          </p:cNvSpPr>
          <p:nvPr>
            <p:ph type="body" idx="1"/>
          </p:nvPr>
        </p:nvSpPr>
        <p:spPr>
          <a:xfrm>
            <a:off x="457200" y="1371600"/>
            <a:ext cx="8229600" cy="5334000"/>
          </a:xfrm>
        </p:spPr>
        <p:txBody>
          <a:bodyPr>
            <a:normAutofit/>
          </a:bodyPr>
          <a:lstStyle/>
          <a:p>
            <a:pPr marL="0" indent="0" algn="just">
              <a:buNone/>
            </a:pPr>
            <a:r>
              <a:rPr lang="en-US" altLang="en-US" dirty="0"/>
              <a:t>While specifying or writing the requirements, following guidelines must be followed:</a:t>
            </a:r>
          </a:p>
          <a:p>
            <a:pPr lvl="1" algn="just"/>
            <a:r>
              <a:rPr lang="en-US" altLang="en-US" sz="2400" dirty="0"/>
              <a:t>Invent a standard format and use it for all requirements.</a:t>
            </a:r>
          </a:p>
          <a:p>
            <a:pPr lvl="1" algn="just"/>
            <a:r>
              <a:rPr lang="en-US" altLang="en-US" sz="2400" dirty="0"/>
              <a:t>Use language in a consistent way. </a:t>
            </a:r>
          </a:p>
          <a:p>
            <a:pPr lvl="1" algn="just"/>
            <a:r>
              <a:rPr lang="en-US" altLang="en-US" sz="2400" dirty="0"/>
              <a:t>Avoid the use of computer jargons.</a:t>
            </a:r>
          </a:p>
          <a:p>
            <a:pPr lvl="1" algn="just"/>
            <a:r>
              <a:rPr lang="en-US" altLang="en-US" sz="2400" dirty="0"/>
              <a:t>Separate functional and non-functional requirements.</a:t>
            </a:r>
          </a:p>
          <a:p>
            <a:pPr lvl="1" algn="just"/>
            <a:r>
              <a:rPr lang="en-US" altLang="en-US" sz="2400" dirty="0"/>
              <a:t>Distinguish requirements priorities</a:t>
            </a:r>
          </a:p>
          <a:p>
            <a:pPr lvl="2" algn="just"/>
            <a:r>
              <a:rPr lang="en-US" altLang="en-US" sz="2200" dirty="0"/>
              <a:t>Example: </a:t>
            </a:r>
            <a:r>
              <a:rPr lang="en-US" altLang="en-US" sz="2200" dirty="0" err="1"/>
              <a:t>MoSCoW</a:t>
            </a:r>
            <a:r>
              <a:rPr lang="en-US" altLang="en-US" sz="2200" dirty="0"/>
              <a:t> (Must, Shall, Could, Want/Will (no TBD))</a:t>
            </a:r>
          </a:p>
          <a:p>
            <a:pPr lvl="1" algn="just"/>
            <a:r>
              <a:rPr lang="en-US" altLang="en-US" sz="2400" dirty="0"/>
              <a:t>Testable (write test cases)</a:t>
            </a:r>
          </a:p>
          <a:p>
            <a:pPr lvl="1" algn="just"/>
            <a:endParaRPr lang="en-US" altLang="en-US" sz="2400" dirty="0"/>
          </a:p>
          <a:p>
            <a:pPr algn="just"/>
            <a:endParaRPr lang="en-US" altLang="en-US" sz="2800"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31</a:t>
            </a:fld>
            <a:endParaRPr lang="en-US" dirty="0"/>
          </a:p>
        </p:txBody>
      </p:sp>
      <p:sp>
        <p:nvSpPr>
          <p:cNvPr id="3" name="Date Placeholder 2"/>
          <p:cNvSpPr>
            <a:spLocks noGrp="1"/>
          </p:cNvSpPr>
          <p:nvPr>
            <p:ph type="dt" sz="half" idx="10"/>
          </p:nvPr>
        </p:nvSpPr>
        <p:spPr/>
        <p:txBody>
          <a:bodyPr/>
          <a:lstStyle/>
          <a:p>
            <a:fld id="{4180F2F9-B904-4740-AD01-D823D252D3FE}"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432894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 the problem</a:t>
            </a:r>
          </a:p>
        </p:txBody>
      </p:sp>
      <p:sp>
        <p:nvSpPr>
          <p:cNvPr id="3" name="Content Placeholder 2"/>
          <p:cNvSpPr>
            <a:spLocks noGrp="1"/>
          </p:cNvSpPr>
          <p:nvPr>
            <p:ph idx="1"/>
          </p:nvPr>
        </p:nvSpPr>
        <p:spPr>
          <a:xfrm>
            <a:off x="457200" y="1600200"/>
            <a:ext cx="8229600" cy="2286000"/>
          </a:xfrm>
        </p:spPr>
        <p:txBody>
          <a:bodyPr/>
          <a:lstStyle/>
          <a:p>
            <a:pPr marL="0" indent="0" algn="just">
              <a:buNone/>
            </a:pPr>
            <a:r>
              <a:rPr lang="en-US" altLang="en-US" dirty="0"/>
              <a:t>If sales for current month are below target sales, then report is to be printed unless difference between target sales and actual sales is less than half of difference between target sales and actual sales in previous month, or if difference between target sales and actual sales for the current month is less than 5%.</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32</a:t>
            </a:fld>
            <a:endParaRPr lang="en-US" dirty="0"/>
          </a:p>
        </p:txBody>
      </p:sp>
      <p:sp>
        <p:nvSpPr>
          <p:cNvPr id="4" name="Date Placeholder 3"/>
          <p:cNvSpPr>
            <a:spLocks noGrp="1"/>
          </p:cNvSpPr>
          <p:nvPr>
            <p:ph type="dt" sz="half" idx="10"/>
          </p:nvPr>
        </p:nvSpPr>
        <p:spPr/>
        <p:txBody>
          <a:bodyPr/>
          <a:lstStyle/>
          <a:p>
            <a:fld id="{5714FE59-9023-4A71-BE3D-13DD24F34851}" type="datetime1">
              <a:rPr lang="en-US" smtClean="0"/>
              <a:t>10/10/2022</a:t>
            </a:fld>
            <a:endParaRPr lang="en-US" dirty="0"/>
          </a:p>
        </p:txBody>
      </p:sp>
      <p:sp>
        <p:nvSpPr>
          <p:cNvPr id="6" name="Footer Placeholder 5"/>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698560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lnSpc>
                <a:spcPct val="90000"/>
              </a:lnSpc>
              <a:buNone/>
            </a:pPr>
            <a:r>
              <a:rPr lang="en-US" altLang="en-US" sz="2200" dirty="0"/>
              <a:t>Problems: </a:t>
            </a:r>
          </a:p>
          <a:p>
            <a:pPr lvl="1">
              <a:lnSpc>
                <a:spcPct val="90000"/>
              </a:lnSpc>
            </a:pPr>
            <a:r>
              <a:rPr lang="en-US" altLang="en-US" sz="2200" dirty="0"/>
              <a:t>Difficult to read</a:t>
            </a:r>
          </a:p>
          <a:p>
            <a:pPr lvl="1">
              <a:lnSpc>
                <a:spcPct val="90000"/>
              </a:lnSpc>
            </a:pPr>
            <a:r>
              <a:rPr lang="en-US" altLang="en-US" sz="2200" dirty="0"/>
              <a:t>Ambiguity: sales and actual sales, 5% of what?</a:t>
            </a:r>
          </a:p>
          <a:p>
            <a:pPr lvl="1">
              <a:lnSpc>
                <a:spcPct val="90000"/>
              </a:lnSpc>
            </a:pPr>
            <a:r>
              <a:rPr lang="en-US" altLang="en-US" sz="2200" dirty="0"/>
              <a:t>Incomplete: what if sales are above target sales?</a:t>
            </a:r>
            <a:endParaRPr lang="fr-FR" altLang="en-US" sz="2200"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33</a:t>
            </a:fld>
            <a:endParaRPr lang="en-US" dirty="0"/>
          </a:p>
        </p:txBody>
      </p:sp>
      <p:sp>
        <p:nvSpPr>
          <p:cNvPr id="4" name="Date Placeholder 3"/>
          <p:cNvSpPr>
            <a:spLocks noGrp="1"/>
          </p:cNvSpPr>
          <p:nvPr>
            <p:ph type="dt" sz="half" idx="10"/>
          </p:nvPr>
        </p:nvSpPr>
        <p:spPr/>
        <p:txBody>
          <a:bodyPr/>
          <a:lstStyle/>
          <a:p>
            <a:fld id="{73849AF8-BC39-47FF-8EC9-C2F12BCBB851}" type="datetime1">
              <a:rPr lang="en-US" smtClean="0"/>
              <a:t>10/10/2022</a:t>
            </a:fld>
            <a:endParaRPr lang="en-US" dirty="0"/>
          </a:p>
        </p:txBody>
      </p:sp>
      <p:sp>
        <p:nvSpPr>
          <p:cNvPr id="6" name="Footer Placeholder 5"/>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4094130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304800"/>
            <a:ext cx="8229600" cy="990600"/>
          </a:xfrm>
        </p:spPr>
        <p:txBody>
          <a:bodyPr>
            <a:normAutofit fontScale="90000"/>
          </a:bodyPr>
          <a:lstStyle/>
          <a:p>
            <a:br>
              <a:rPr lang="en-US" altLang="en-US" dirty="0"/>
            </a:br>
            <a:r>
              <a:rPr lang="en-US" altLang="en-US" sz="4400" dirty="0"/>
              <a:t>Stakeholders</a:t>
            </a:r>
            <a:br>
              <a:rPr lang="en-US" altLang="en-US" b="1" dirty="0"/>
            </a:br>
            <a:endParaRPr lang="en-US" altLang="en-US" dirty="0"/>
          </a:p>
        </p:txBody>
      </p:sp>
      <p:sp>
        <p:nvSpPr>
          <p:cNvPr id="38915" name="Content Placeholder 2"/>
          <p:cNvSpPr>
            <a:spLocks noGrp="1"/>
          </p:cNvSpPr>
          <p:nvPr>
            <p:ph sz="quarter" idx="1"/>
          </p:nvPr>
        </p:nvSpPr>
        <p:spPr>
          <a:xfrm>
            <a:off x="457200" y="1219200"/>
            <a:ext cx="8229600" cy="990600"/>
          </a:xfrm>
        </p:spPr>
        <p:txBody>
          <a:bodyPr/>
          <a:lstStyle/>
          <a:p>
            <a:pPr algn="just">
              <a:buFont typeface="Wingdings 3" panose="05040102010807070707" pitchFamily="18" charset="2"/>
              <a:buNone/>
            </a:pPr>
            <a:r>
              <a:rPr lang="en-US" altLang="en-US" sz="2400" dirty="0"/>
              <a:t>	Stakeholders are different people who would be interested in the software.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2900" y="2209800"/>
            <a:ext cx="8458200" cy="4648200"/>
          </a:xfrm>
          <a:prstGeom prst="rect">
            <a:avLst/>
          </a:prstGeom>
          <a:noFill/>
        </p:spPr>
      </p:pic>
      <p:sp>
        <p:nvSpPr>
          <p:cNvPr id="2" name="Slide Number Placeholder 1"/>
          <p:cNvSpPr>
            <a:spLocks noGrp="1"/>
          </p:cNvSpPr>
          <p:nvPr>
            <p:ph type="sldNum" sz="quarter" idx="12"/>
          </p:nvPr>
        </p:nvSpPr>
        <p:spPr/>
        <p:txBody>
          <a:bodyPr/>
          <a:lstStyle/>
          <a:p>
            <a:fld id="{0A68DB68-8052-4758-A647-54338E95D837}" type="slidenum">
              <a:rPr lang="en-US" smtClean="0"/>
              <a:pPr/>
              <a:t>34</a:t>
            </a:fld>
            <a:endParaRPr lang="en-US" dirty="0"/>
          </a:p>
        </p:txBody>
      </p:sp>
      <p:sp>
        <p:nvSpPr>
          <p:cNvPr id="3" name="Date Placeholder 2"/>
          <p:cNvSpPr>
            <a:spLocks noGrp="1"/>
          </p:cNvSpPr>
          <p:nvPr>
            <p:ph type="dt" sz="half" idx="10"/>
          </p:nvPr>
        </p:nvSpPr>
        <p:spPr/>
        <p:txBody>
          <a:bodyPr/>
          <a:lstStyle/>
          <a:p>
            <a:fld id="{BA20AA4F-5D6C-4783-A2A4-CB354D9DC21C}" type="datetime1">
              <a:rPr lang="en-US" smtClean="0"/>
              <a:t>10/10/2022</a:t>
            </a:fld>
            <a:endParaRPr lang="en-US" dirty="0"/>
          </a:p>
        </p:txBody>
      </p:sp>
      <p:sp>
        <p:nvSpPr>
          <p:cNvPr id="5" name="Footer Placeholder 4"/>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459284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4</a:t>
            </a:r>
            <a:r>
              <a:rPr lang="en-US" b="1" dirty="0"/>
              <a:t>, Requirement Engineering,</a:t>
            </a:r>
          </a:p>
          <a:p>
            <a:pPr marL="0" indent="0" algn="just">
              <a:buNone/>
            </a:pPr>
            <a:r>
              <a:rPr lang="en-US" dirty="0"/>
              <a:t>  Software Engineering by Ian </a:t>
            </a:r>
            <a:r>
              <a:rPr lang="en-US" dirty="0" err="1"/>
              <a:t>Sommerville</a:t>
            </a:r>
            <a:r>
              <a:rPr lang="en-US" dirty="0"/>
              <a:t> </a:t>
            </a:r>
          </a:p>
          <a:p>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35</a:t>
            </a:fld>
            <a:endParaRPr lang="en-US" dirty="0"/>
          </a:p>
        </p:txBody>
      </p:sp>
      <p:sp>
        <p:nvSpPr>
          <p:cNvPr id="5" name="Date Placeholder 4"/>
          <p:cNvSpPr>
            <a:spLocks noGrp="1"/>
          </p:cNvSpPr>
          <p:nvPr>
            <p:ph type="dt" sz="half" idx="10"/>
          </p:nvPr>
        </p:nvSpPr>
        <p:spPr/>
        <p:txBody>
          <a:bodyPr/>
          <a:lstStyle/>
          <a:p>
            <a:fld id="{6DAA4AD2-5C9B-4572-85A4-858AEBFBE237}" type="datetime1">
              <a:rPr lang="en-US" smtClean="0"/>
              <a:t>10/10/2022</a:t>
            </a:fld>
            <a:endParaRPr lang="en-US" dirty="0"/>
          </a:p>
        </p:txBody>
      </p:sp>
      <p:sp>
        <p:nvSpPr>
          <p:cNvPr id="6" name="Footer Placeholder 5"/>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45623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fontScale="90000"/>
          </a:bodyPr>
          <a:lstStyle/>
          <a:p>
            <a:r>
              <a:rPr lang="en-US" altLang="en-US" dirty="0"/>
              <a:t>Software Requirements and Requirement Engineering</a:t>
            </a:r>
          </a:p>
        </p:txBody>
      </p:sp>
      <p:sp>
        <p:nvSpPr>
          <p:cNvPr id="376835" name="Rectangle 3"/>
          <p:cNvSpPr>
            <a:spLocks noGrp="1" noChangeArrowheads="1"/>
          </p:cNvSpPr>
          <p:nvPr>
            <p:ph type="body" idx="1"/>
          </p:nvPr>
        </p:nvSpPr>
        <p:spPr>
          <a:xfrm>
            <a:off x="457200" y="1600200"/>
            <a:ext cx="8229600" cy="4800600"/>
          </a:xfrm>
        </p:spPr>
        <p:txBody>
          <a:bodyPr>
            <a:normAutofit/>
          </a:bodyPr>
          <a:lstStyle/>
          <a:p>
            <a:pPr marL="0" indent="0" algn="just">
              <a:buNone/>
            </a:pPr>
            <a:r>
              <a:rPr lang="en-GB" altLang="en-US" dirty="0"/>
              <a:t>The requirements for a system </a:t>
            </a:r>
          </a:p>
          <a:p>
            <a:pPr marL="274320" lvl="1" indent="0" algn="just">
              <a:buNone/>
            </a:pPr>
            <a:r>
              <a:rPr lang="en-GB" altLang="en-US" dirty="0"/>
              <a:t>are the descriptions of the services provided by the system and its operational constraints. </a:t>
            </a:r>
          </a:p>
          <a:p>
            <a:pPr marL="274320" lvl="1" indent="0" algn="just">
              <a:buNone/>
            </a:pPr>
            <a:endParaRPr lang="en-GB" altLang="en-US" dirty="0"/>
          </a:p>
          <a:p>
            <a:pPr marL="0" indent="0" algn="just">
              <a:buNone/>
            </a:pPr>
            <a:r>
              <a:rPr lang="en-GB" altLang="en-US" dirty="0"/>
              <a:t>These requirements reflect the</a:t>
            </a:r>
          </a:p>
          <a:p>
            <a:pPr marL="274320" lvl="1" indent="0" algn="just">
              <a:buNone/>
            </a:pPr>
            <a:r>
              <a:rPr lang="en-GB" altLang="en-US" dirty="0"/>
              <a:t>needs of customers for a system that helps to solve some problem such as controlling a device, placing an order or finding information. </a:t>
            </a:r>
          </a:p>
          <a:p>
            <a:pPr marL="274320" lvl="1" indent="0" algn="just">
              <a:buNone/>
            </a:pPr>
            <a:endParaRPr lang="en-US" altLang="en-US" sz="1800" dirty="0"/>
          </a:p>
          <a:p>
            <a:pPr marL="0" indent="0" algn="ctr">
              <a:buNone/>
            </a:pPr>
            <a:r>
              <a:rPr lang="en-GB" altLang="en-US" dirty="0"/>
              <a:t> </a:t>
            </a:r>
            <a:r>
              <a:rPr lang="en-GB" altLang="en-US" i="1" dirty="0"/>
              <a:t>“The process of finding out, analysing, documenting and checking these services and constraints is called requirements engineering (RE)”</a:t>
            </a:r>
            <a:endParaRPr lang="en-US" altLang="en-US" i="1"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4</a:t>
            </a:fld>
            <a:endParaRPr lang="en-US" dirty="0"/>
          </a:p>
        </p:txBody>
      </p:sp>
      <p:sp>
        <p:nvSpPr>
          <p:cNvPr id="3" name="Date Placeholder 2"/>
          <p:cNvSpPr>
            <a:spLocks noGrp="1"/>
          </p:cNvSpPr>
          <p:nvPr>
            <p:ph type="dt" sz="half" idx="10"/>
          </p:nvPr>
        </p:nvSpPr>
        <p:spPr/>
        <p:txBody>
          <a:bodyPr/>
          <a:lstStyle/>
          <a:p>
            <a:fld id="{060AB68B-A11B-4C3B-ACDF-7B6BB70D3CA6}"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27342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en-US" dirty="0"/>
              <a:t>Why Requirements?</a:t>
            </a:r>
          </a:p>
        </p:txBody>
      </p:sp>
      <p:sp>
        <p:nvSpPr>
          <p:cNvPr id="382979" name="Rectangle 3"/>
          <p:cNvSpPr>
            <a:spLocks noGrp="1" noChangeArrowheads="1"/>
          </p:cNvSpPr>
          <p:nvPr>
            <p:ph type="body" idx="1"/>
          </p:nvPr>
        </p:nvSpPr>
        <p:spPr>
          <a:xfrm>
            <a:off x="457200" y="1447800"/>
            <a:ext cx="8229600" cy="4953000"/>
          </a:xfrm>
        </p:spPr>
        <p:txBody>
          <a:bodyPr/>
          <a:lstStyle/>
          <a:p>
            <a:pPr algn="just">
              <a:lnSpc>
                <a:spcPct val="80000"/>
              </a:lnSpc>
            </a:pPr>
            <a:endParaRPr lang="en-US" altLang="en-US" sz="2800" dirty="0"/>
          </a:p>
          <a:p>
            <a:pPr marL="0" indent="0" algn="just">
              <a:lnSpc>
                <a:spcPct val="80000"/>
              </a:lnSpc>
              <a:buNone/>
            </a:pPr>
            <a:r>
              <a:rPr lang="en-US" altLang="en-US" sz="2800" dirty="0"/>
              <a:t>System customers</a:t>
            </a:r>
          </a:p>
          <a:p>
            <a:pPr marL="274320" lvl="1" indent="0" algn="just">
              <a:lnSpc>
                <a:spcPct val="80000"/>
              </a:lnSpc>
              <a:buNone/>
            </a:pPr>
            <a:r>
              <a:rPr lang="en-US" altLang="en-US" sz="2400" dirty="0"/>
              <a:t>specify the requirements and read them to check if they meet their needs.</a:t>
            </a:r>
          </a:p>
          <a:p>
            <a:pPr lvl="1" algn="just">
              <a:lnSpc>
                <a:spcPct val="80000"/>
              </a:lnSpc>
            </a:pPr>
            <a:endParaRPr lang="en-US" altLang="en-US" sz="2400" dirty="0"/>
          </a:p>
          <a:p>
            <a:pPr marL="0" indent="0" algn="just">
              <a:lnSpc>
                <a:spcPct val="80000"/>
              </a:lnSpc>
              <a:buNone/>
            </a:pPr>
            <a:r>
              <a:rPr lang="en-US" altLang="en-US" sz="2800" dirty="0"/>
              <a:t>Project managers</a:t>
            </a:r>
          </a:p>
          <a:p>
            <a:pPr marL="274320" lvl="1" indent="0" algn="just">
              <a:lnSpc>
                <a:spcPct val="80000"/>
              </a:lnSpc>
              <a:buNone/>
            </a:pPr>
            <a:r>
              <a:rPr lang="en-US" altLang="en-US" sz="2400" dirty="0"/>
              <a:t>Use the requirements document to plan a bid for system and to plan the system development process.</a:t>
            </a:r>
          </a:p>
          <a:p>
            <a:pPr lvl="1" algn="just">
              <a:lnSpc>
                <a:spcPct val="80000"/>
              </a:lnSpc>
            </a:pPr>
            <a:endParaRPr lang="en-US" altLang="en-US" sz="2400" dirty="0"/>
          </a:p>
          <a:p>
            <a:pPr marL="0" indent="0" algn="just">
              <a:lnSpc>
                <a:spcPct val="80000"/>
              </a:lnSpc>
              <a:buNone/>
            </a:pPr>
            <a:r>
              <a:rPr lang="en-US" altLang="en-US" sz="2800" dirty="0"/>
              <a:t>System engineers</a:t>
            </a:r>
          </a:p>
          <a:p>
            <a:pPr marL="274320" lvl="1" indent="0" algn="just">
              <a:lnSpc>
                <a:spcPct val="80000"/>
              </a:lnSpc>
              <a:buNone/>
            </a:pPr>
            <a:r>
              <a:rPr lang="en-US" altLang="en-US" sz="2400" dirty="0"/>
              <a:t>Use the requirements to understand what system is to be developed.</a:t>
            </a:r>
          </a:p>
          <a:p>
            <a:pPr algn="just">
              <a:lnSpc>
                <a:spcPct val="80000"/>
              </a:lnSpc>
            </a:pPr>
            <a:endParaRPr lang="en-US" altLang="en-US" sz="2800"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5</a:t>
            </a:fld>
            <a:endParaRPr lang="en-US" dirty="0"/>
          </a:p>
        </p:txBody>
      </p:sp>
      <p:sp>
        <p:nvSpPr>
          <p:cNvPr id="3" name="Date Placeholder 2"/>
          <p:cNvSpPr>
            <a:spLocks noGrp="1"/>
          </p:cNvSpPr>
          <p:nvPr>
            <p:ph type="dt" sz="half" idx="10"/>
          </p:nvPr>
        </p:nvSpPr>
        <p:spPr/>
        <p:txBody>
          <a:bodyPr/>
          <a:lstStyle/>
          <a:p>
            <a:fld id="{F945E09D-F11B-413F-9FD8-A692BC97D5AD}"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132111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en-US" dirty="0"/>
              <a:t>Why Requirements? (Contd..)</a:t>
            </a:r>
          </a:p>
        </p:txBody>
      </p:sp>
      <p:sp>
        <p:nvSpPr>
          <p:cNvPr id="382979" name="Rectangle 3"/>
          <p:cNvSpPr>
            <a:spLocks noGrp="1" noChangeArrowheads="1"/>
          </p:cNvSpPr>
          <p:nvPr>
            <p:ph type="body" idx="1"/>
          </p:nvPr>
        </p:nvSpPr>
        <p:spPr>
          <a:xfrm>
            <a:off x="457200" y="1447800"/>
            <a:ext cx="8229600" cy="5257800"/>
          </a:xfrm>
        </p:spPr>
        <p:txBody>
          <a:bodyPr/>
          <a:lstStyle/>
          <a:p>
            <a:pPr algn="just">
              <a:lnSpc>
                <a:spcPct val="80000"/>
              </a:lnSpc>
            </a:pPr>
            <a:endParaRPr lang="en-US" altLang="en-US" sz="2800" dirty="0"/>
          </a:p>
          <a:p>
            <a:pPr marL="0" indent="0" algn="just">
              <a:lnSpc>
                <a:spcPct val="80000"/>
              </a:lnSpc>
              <a:buNone/>
            </a:pPr>
            <a:r>
              <a:rPr lang="en-US" altLang="en-US" sz="2800" dirty="0"/>
              <a:t>System test engineers</a:t>
            </a:r>
          </a:p>
          <a:p>
            <a:pPr marL="274320" lvl="1" indent="0" algn="just">
              <a:lnSpc>
                <a:spcPct val="80000"/>
              </a:lnSpc>
              <a:buNone/>
            </a:pPr>
            <a:r>
              <a:rPr lang="en-US" altLang="en-US" sz="2400" dirty="0"/>
              <a:t>Use the requirements to develop validation tests for the system.</a:t>
            </a:r>
          </a:p>
          <a:p>
            <a:pPr lvl="1" algn="just">
              <a:lnSpc>
                <a:spcPct val="80000"/>
              </a:lnSpc>
            </a:pPr>
            <a:endParaRPr lang="en-US" altLang="en-US" sz="2400" dirty="0"/>
          </a:p>
          <a:p>
            <a:pPr marL="0" indent="0" algn="just">
              <a:lnSpc>
                <a:spcPct val="80000"/>
              </a:lnSpc>
              <a:buNone/>
            </a:pPr>
            <a:r>
              <a:rPr lang="en-US" altLang="en-US" sz="2800" dirty="0"/>
              <a:t>System maintenance engineers</a:t>
            </a:r>
          </a:p>
          <a:p>
            <a:pPr marL="274320" lvl="1" indent="0" algn="just">
              <a:lnSpc>
                <a:spcPct val="80000"/>
              </a:lnSpc>
              <a:buNone/>
            </a:pPr>
            <a:r>
              <a:rPr lang="en-US" altLang="en-US" sz="2400" dirty="0"/>
              <a:t>Use the requirements to help understand the system and the relationships between its parts.</a:t>
            </a:r>
          </a:p>
          <a:p>
            <a:pPr algn="just">
              <a:lnSpc>
                <a:spcPct val="80000"/>
              </a:lnSpc>
            </a:pPr>
            <a:endParaRPr lang="en-US" altLang="en-US" sz="2800" dirty="0"/>
          </a:p>
        </p:txBody>
      </p:sp>
      <p:sp>
        <p:nvSpPr>
          <p:cNvPr id="2" name="Slide Number Placeholder 1"/>
          <p:cNvSpPr>
            <a:spLocks noGrp="1"/>
          </p:cNvSpPr>
          <p:nvPr>
            <p:ph type="sldNum" sz="quarter" idx="12"/>
          </p:nvPr>
        </p:nvSpPr>
        <p:spPr/>
        <p:txBody>
          <a:bodyPr/>
          <a:lstStyle/>
          <a:p>
            <a:fld id="{0A68DB68-8052-4758-A647-54338E95D837}" type="slidenum">
              <a:rPr lang="en-US" smtClean="0"/>
              <a:pPr/>
              <a:t>6</a:t>
            </a:fld>
            <a:endParaRPr lang="en-US" dirty="0"/>
          </a:p>
        </p:txBody>
      </p:sp>
      <p:sp>
        <p:nvSpPr>
          <p:cNvPr id="3" name="Date Placeholder 2"/>
          <p:cNvSpPr>
            <a:spLocks noGrp="1"/>
          </p:cNvSpPr>
          <p:nvPr>
            <p:ph type="dt" sz="half" idx="10"/>
          </p:nvPr>
        </p:nvSpPr>
        <p:spPr/>
        <p:txBody>
          <a:bodyPr/>
          <a:lstStyle/>
          <a:p>
            <a:fld id="{754F0A73-73CC-4880-8619-E454DDDDF869}" type="datetime1">
              <a:rPr lang="en-US" smtClean="0"/>
              <a:t>10/10/2022</a:t>
            </a:fld>
            <a:endParaRPr lang="en-US" dirty="0"/>
          </a:p>
        </p:txBody>
      </p:sp>
      <p:sp>
        <p:nvSpPr>
          <p:cNvPr id="4" name="Footer Placeholder 3"/>
          <p:cNvSpPr>
            <a:spLocks noGrp="1"/>
          </p:cNvSpPr>
          <p:nvPr>
            <p:ph type="ftr" sz="quarter" idx="11"/>
          </p:nvPr>
        </p:nvSpPr>
        <p:spPr/>
        <p:txBody>
          <a:bodyPr/>
          <a:lstStyle/>
          <a:p>
            <a:r>
              <a:rPr lang="en-US"/>
              <a:t>CSE291- Introduction to Software Engineering</a:t>
            </a:r>
            <a:endParaRPr lang="en-US" dirty="0"/>
          </a:p>
        </p:txBody>
      </p:sp>
    </p:spTree>
    <p:extLst>
      <p:ext uri="{BB962C8B-B14F-4D97-AF65-F5344CB8AC3E}">
        <p14:creationId xmlns:p14="http://schemas.microsoft.com/office/powerpoint/2010/main" val="69087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225082" y="533399"/>
            <a:ext cx="8229600" cy="838201"/>
          </a:xfrm>
        </p:spPr>
        <p:txBody>
          <a:bodyPr/>
          <a:lstStyle/>
          <a:p>
            <a:pPr eaLnBrk="1" hangingPunct="1">
              <a:defRPr/>
            </a:pPr>
            <a:r>
              <a:rPr lang="en-US" dirty="0"/>
              <a:t>Role of Requirements</a:t>
            </a:r>
          </a:p>
        </p:txBody>
      </p:sp>
      <p:sp>
        <p:nvSpPr>
          <p:cNvPr id="19" name="Date Placeholder 3"/>
          <p:cNvSpPr>
            <a:spLocks noGrp="1"/>
          </p:cNvSpPr>
          <p:nvPr>
            <p:ph type="dt" sz="half" idx="10"/>
          </p:nvPr>
        </p:nvSpPr>
        <p:spPr/>
        <p:txBody>
          <a:bodyPr/>
          <a:lstStyle/>
          <a:p>
            <a:pPr>
              <a:defRPr/>
            </a:pPr>
            <a:fld id="{434EF3B6-3544-4164-8E00-23B8A4BB0AFC}" type="datetime1">
              <a:rPr lang="en-US" smtClean="0"/>
              <a:t>10/10/2022</a:t>
            </a:fld>
            <a:endParaRPr lang="en-US"/>
          </a:p>
        </p:txBody>
      </p:sp>
      <p:sp>
        <p:nvSpPr>
          <p:cNvPr id="2765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spcBef>
                <a:spcPct val="0"/>
              </a:spcBef>
              <a:buClrTx/>
              <a:buSzTx/>
              <a:buFontTx/>
              <a:buNone/>
            </a:pPr>
            <a:fld id="{C7BBB1B6-7225-42D2-B029-3D8F16483B87}" type="slidenum">
              <a:rPr lang="en-US" altLang="en-US" sz="1000"/>
              <a:pPr>
                <a:spcBef>
                  <a:spcPct val="0"/>
                </a:spcBef>
                <a:buClrTx/>
                <a:buSzTx/>
                <a:buFontTx/>
                <a:buNone/>
              </a:pPr>
              <a:t>7</a:t>
            </a:fld>
            <a:endParaRPr lang="en-US" altLang="en-US" sz="1000"/>
          </a:p>
        </p:txBody>
      </p:sp>
      <p:grpSp>
        <p:nvGrpSpPr>
          <p:cNvPr id="27653" name="Group 3"/>
          <p:cNvGrpSpPr>
            <a:grpSpLocks/>
          </p:cNvGrpSpPr>
          <p:nvPr/>
        </p:nvGrpSpPr>
        <p:grpSpPr bwMode="auto">
          <a:xfrm>
            <a:off x="1329223" y="1557527"/>
            <a:ext cx="6485553" cy="5105400"/>
            <a:chOff x="144" y="912"/>
            <a:chExt cx="5184" cy="3216"/>
          </a:xfrm>
        </p:grpSpPr>
        <p:sp>
          <p:nvSpPr>
            <p:cNvPr id="27654" name="Oval 4"/>
            <p:cNvSpPr>
              <a:spLocks noChangeArrowheads="1"/>
            </p:cNvSpPr>
            <p:nvPr/>
          </p:nvSpPr>
          <p:spPr bwMode="auto">
            <a:xfrm>
              <a:off x="2304" y="2064"/>
              <a:ext cx="1200" cy="864"/>
            </a:xfrm>
            <a:prstGeom prst="ellipse">
              <a:avLst/>
            </a:prstGeom>
            <a:solidFill>
              <a:schemeClr val="accent1"/>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1800" dirty="0">
                  <a:latin typeface="Arial" panose="020B0604020202020204" pitchFamily="34" charset="0"/>
                </a:rPr>
                <a:t>Software</a:t>
              </a:r>
            </a:p>
            <a:p>
              <a:pPr algn="ctr" eaLnBrk="1" hangingPunct="1">
                <a:spcBef>
                  <a:spcPct val="0"/>
                </a:spcBef>
                <a:buClrTx/>
                <a:buSzTx/>
                <a:buFontTx/>
                <a:buNone/>
              </a:pPr>
              <a:r>
                <a:rPr lang="en-US" altLang="en-US" sz="1800" dirty="0">
                  <a:latin typeface="Arial" panose="020B0604020202020204" pitchFamily="34" charset="0"/>
                </a:rPr>
                <a:t>Requirements</a:t>
              </a:r>
            </a:p>
          </p:txBody>
        </p:sp>
        <p:sp>
          <p:nvSpPr>
            <p:cNvPr id="27655" name="Rectangle 5"/>
            <p:cNvSpPr>
              <a:spLocks noChangeArrowheads="1"/>
            </p:cNvSpPr>
            <p:nvPr/>
          </p:nvSpPr>
          <p:spPr bwMode="auto">
            <a:xfrm>
              <a:off x="2304" y="912"/>
              <a:ext cx="1152" cy="528"/>
            </a:xfrm>
            <a:prstGeom prst="rect">
              <a:avLst/>
            </a:prstGeom>
            <a:solidFill>
              <a:schemeClr val="accent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1800" b="1">
                  <a:solidFill>
                    <a:schemeClr val="bg1"/>
                  </a:solidFill>
                  <a:latin typeface="Arial" panose="020B0604020202020204" pitchFamily="34" charset="0"/>
                </a:rPr>
                <a:t>Project</a:t>
              </a:r>
            </a:p>
            <a:p>
              <a:pPr algn="ctr" eaLnBrk="1" hangingPunct="1">
                <a:spcBef>
                  <a:spcPct val="0"/>
                </a:spcBef>
                <a:buClrTx/>
                <a:buSzTx/>
                <a:buFontTx/>
                <a:buNone/>
              </a:pPr>
              <a:r>
                <a:rPr lang="en-US" altLang="en-US" sz="1800" b="1">
                  <a:solidFill>
                    <a:schemeClr val="bg1"/>
                  </a:solidFill>
                  <a:latin typeface="Arial" panose="020B0604020202020204" pitchFamily="34" charset="0"/>
                </a:rPr>
                <a:t>Planning</a:t>
              </a:r>
            </a:p>
          </p:txBody>
        </p:sp>
        <p:sp>
          <p:nvSpPr>
            <p:cNvPr id="27656" name="Rectangle 6"/>
            <p:cNvSpPr>
              <a:spLocks noChangeArrowheads="1"/>
            </p:cNvSpPr>
            <p:nvPr/>
          </p:nvSpPr>
          <p:spPr bwMode="auto">
            <a:xfrm>
              <a:off x="4176" y="1440"/>
              <a:ext cx="1152" cy="528"/>
            </a:xfrm>
            <a:prstGeom prst="rect">
              <a:avLst/>
            </a:prstGeom>
            <a:solidFill>
              <a:schemeClr val="accent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1800" b="1">
                  <a:solidFill>
                    <a:schemeClr val="bg1"/>
                  </a:solidFill>
                  <a:latin typeface="Arial" panose="020B0604020202020204" pitchFamily="34" charset="0"/>
                </a:rPr>
                <a:t>Project</a:t>
              </a:r>
            </a:p>
            <a:p>
              <a:pPr algn="ctr" eaLnBrk="1" hangingPunct="1">
                <a:spcBef>
                  <a:spcPct val="0"/>
                </a:spcBef>
                <a:buClrTx/>
                <a:buSzTx/>
                <a:buFontTx/>
                <a:buNone/>
              </a:pPr>
              <a:r>
                <a:rPr lang="en-US" altLang="en-US" sz="1800" b="1">
                  <a:solidFill>
                    <a:schemeClr val="bg1"/>
                  </a:solidFill>
                  <a:latin typeface="Arial" panose="020B0604020202020204" pitchFamily="34" charset="0"/>
                </a:rPr>
                <a:t>Tracking</a:t>
              </a:r>
            </a:p>
          </p:txBody>
        </p:sp>
        <p:sp>
          <p:nvSpPr>
            <p:cNvPr id="27657" name="Rectangle 7"/>
            <p:cNvSpPr>
              <a:spLocks noChangeArrowheads="1"/>
            </p:cNvSpPr>
            <p:nvPr/>
          </p:nvSpPr>
          <p:spPr bwMode="auto">
            <a:xfrm>
              <a:off x="4176" y="2928"/>
              <a:ext cx="1152" cy="528"/>
            </a:xfrm>
            <a:prstGeom prst="rect">
              <a:avLst/>
            </a:prstGeom>
            <a:solidFill>
              <a:schemeClr val="accent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1800" b="1">
                  <a:solidFill>
                    <a:schemeClr val="bg1"/>
                  </a:solidFill>
                  <a:latin typeface="Arial" panose="020B0604020202020204" pitchFamily="34" charset="0"/>
                </a:rPr>
                <a:t>Change</a:t>
              </a:r>
            </a:p>
            <a:p>
              <a:pPr algn="ctr" eaLnBrk="1" hangingPunct="1">
                <a:spcBef>
                  <a:spcPct val="0"/>
                </a:spcBef>
                <a:buClrTx/>
                <a:buSzTx/>
                <a:buFontTx/>
                <a:buNone/>
              </a:pPr>
              <a:r>
                <a:rPr lang="en-US" altLang="en-US" sz="1800" b="1">
                  <a:solidFill>
                    <a:schemeClr val="bg1"/>
                  </a:solidFill>
                  <a:latin typeface="Arial" panose="020B0604020202020204" pitchFamily="34" charset="0"/>
                </a:rPr>
                <a:t>Control</a:t>
              </a:r>
            </a:p>
          </p:txBody>
        </p:sp>
        <p:sp>
          <p:nvSpPr>
            <p:cNvPr id="27658" name="Rectangle 8"/>
            <p:cNvSpPr>
              <a:spLocks noChangeArrowheads="1"/>
            </p:cNvSpPr>
            <p:nvPr/>
          </p:nvSpPr>
          <p:spPr bwMode="auto">
            <a:xfrm>
              <a:off x="2352" y="3600"/>
              <a:ext cx="1152" cy="528"/>
            </a:xfrm>
            <a:prstGeom prst="rect">
              <a:avLst/>
            </a:prstGeom>
            <a:solidFill>
              <a:schemeClr val="accent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1800" b="1">
                  <a:solidFill>
                    <a:schemeClr val="bg1"/>
                  </a:solidFill>
                  <a:latin typeface="Arial" panose="020B0604020202020204" pitchFamily="34" charset="0"/>
                </a:rPr>
                <a:t>System</a:t>
              </a:r>
            </a:p>
            <a:p>
              <a:pPr algn="ctr" eaLnBrk="1" hangingPunct="1">
                <a:spcBef>
                  <a:spcPct val="0"/>
                </a:spcBef>
                <a:buClrTx/>
                <a:buSzTx/>
                <a:buFontTx/>
                <a:buNone/>
              </a:pPr>
              <a:r>
                <a:rPr lang="en-US" altLang="en-US" sz="1800" b="1">
                  <a:solidFill>
                    <a:schemeClr val="bg1"/>
                  </a:solidFill>
                  <a:latin typeface="Arial" panose="020B0604020202020204" pitchFamily="34" charset="0"/>
                </a:rPr>
                <a:t>Testing</a:t>
              </a:r>
            </a:p>
          </p:txBody>
        </p:sp>
        <p:sp>
          <p:nvSpPr>
            <p:cNvPr id="27659" name="Rectangle 9"/>
            <p:cNvSpPr>
              <a:spLocks noChangeArrowheads="1"/>
            </p:cNvSpPr>
            <p:nvPr/>
          </p:nvSpPr>
          <p:spPr bwMode="auto">
            <a:xfrm>
              <a:off x="144" y="2928"/>
              <a:ext cx="1488" cy="528"/>
            </a:xfrm>
            <a:prstGeom prst="rect">
              <a:avLst/>
            </a:prstGeom>
            <a:solidFill>
              <a:schemeClr val="accent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1800" b="1" dirty="0">
                  <a:solidFill>
                    <a:schemeClr val="bg1"/>
                  </a:solidFill>
                  <a:latin typeface="Arial" panose="020B0604020202020204" pitchFamily="34" charset="0"/>
                </a:rPr>
                <a:t>User</a:t>
              </a:r>
            </a:p>
            <a:p>
              <a:pPr algn="ctr" eaLnBrk="1" hangingPunct="1">
                <a:spcBef>
                  <a:spcPct val="0"/>
                </a:spcBef>
                <a:buClrTx/>
                <a:buSzTx/>
                <a:buFontTx/>
                <a:buNone/>
              </a:pPr>
              <a:r>
                <a:rPr lang="en-US" altLang="en-US" sz="1800" b="1" dirty="0">
                  <a:solidFill>
                    <a:schemeClr val="bg1"/>
                  </a:solidFill>
                  <a:latin typeface="Arial" panose="020B0604020202020204" pitchFamily="34" charset="0"/>
                </a:rPr>
                <a:t>Documentation</a:t>
              </a:r>
            </a:p>
          </p:txBody>
        </p:sp>
        <p:sp>
          <p:nvSpPr>
            <p:cNvPr id="27660" name="Rectangle 10"/>
            <p:cNvSpPr>
              <a:spLocks noChangeArrowheads="1"/>
            </p:cNvSpPr>
            <p:nvPr/>
          </p:nvSpPr>
          <p:spPr bwMode="auto">
            <a:xfrm>
              <a:off x="240" y="1488"/>
              <a:ext cx="1344" cy="528"/>
            </a:xfrm>
            <a:prstGeom prst="rect">
              <a:avLst/>
            </a:prstGeom>
            <a:solidFill>
              <a:schemeClr val="accent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1800" b="1" dirty="0">
                  <a:solidFill>
                    <a:schemeClr val="bg1"/>
                  </a:solidFill>
                  <a:latin typeface="Arial" panose="020B0604020202020204" pitchFamily="34" charset="0"/>
                </a:rPr>
                <a:t>Construction</a:t>
              </a:r>
            </a:p>
            <a:p>
              <a:pPr algn="ctr" eaLnBrk="1" hangingPunct="1">
                <a:spcBef>
                  <a:spcPct val="0"/>
                </a:spcBef>
                <a:buClrTx/>
                <a:buSzTx/>
                <a:buFontTx/>
                <a:buNone/>
              </a:pPr>
              <a:r>
                <a:rPr lang="en-US" altLang="en-US" sz="1800" b="1" dirty="0">
                  <a:solidFill>
                    <a:schemeClr val="bg1"/>
                  </a:solidFill>
                  <a:latin typeface="Arial" panose="020B0604020202020204" pitchFamily="34" charset="0"/>
                </a:rPr>
                <a:t>Process</a:t>
              </a:r>
            </a:p>
          </p:txBody>
        </p:sp>
        <p:sp>
          <p:nvSpPr>
            <p:cNvPr id="27661" name="Line 11"/>
            <p:cNvSpPr>
              <a:spLocks noChangeShapeType="1"/>
            </p:cNvSpPr>
            <p:nvPr/>
          </p:nvSpPr>
          <p:spPr bwMode="auto">
            <a:xfrm flipV="1">
              <a:off x="2736" y="1440"/>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2" name="Line 12"/>
            <p:cNvSpPr>
              <a:spLocks noChangeShapeType="1"/>
            </p:cNvSpPr>
            <p:nvPr/>
          </p:nvSpPr>
          <p:spPr bwMode="auto">
            <a:xfrm>
              <a:off x="3120" y="1440"/>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3" name="Line 13"/>
            <p:cNvSpPr>
              <a:spLocks noChangeShapeType="1"/>
            </p:cNvSpPr>
            <p:nvPr/>
          </p:nvSpPr>
          <p:spPr bwMode="auto">
            <a:xfrm flipV="1">
              <a:off x="3360" y="1776"/>
              <a:ext cx="81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4" name="Line 14"/>
            <p:cNvSpPr>
              <a:spLocks noChangeShapeType="1"/>
            </p:cNvSpPr>
            <p:nvPr/>
          </p:nvSpPr>
          <p:spPr bwMode="auto">
            <a:xfrm>
              <a:off x="4752" y="196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5" name="Line 15"/>
            <p:cNvSpPr>
              <a:spLocks noChangeShapeType="1"/>
            </p:cNvSpPr>
            <p:nvPr/>
          </p:nvSpPr>
          <p:spPr bwMode="auto">
            <a:xfrm flipH="1" flipV="1">
              <a:off x="3456" y="2688"/>
              <a:ext cx="72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Line 16"/>
            <p:cNvSpPr>
              <a:spLocks noChangeShapeType="1"/>
            </p:cNvSpPr>
            <p:nvPr/>
          </p:nvSpPr>
          <p:spPr bwMode="auto">
            <a:xfrm flipH="1" flipV="1">
              <a:off x="1584" y="1872"/>
              <a:ext cx="76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Line 17"/>
            <p:cNvSpPr>
              <a:spLocks noChangeShapeType="1"/>
            </p:cNvSpPr>
            <p:nvPr/>
          </p:nvSpPr>
          <p:spPr bwMode="auto">
            <a:xfrm flipH="1">
              <a:off x="1632" y="2688"/>
              <a:ext cx="76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Line 18"/>
            <p:cNvSpPr>
              <a:spLocks noChangeShapeType="1"/>
            </p:cNvSpPr>
            <p:nvPr/>
          </p:nvSpPr>
          <p:spPr bwMode="auto">
            <a:xfrm>
              <a:off x="2928" y="2928"/>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pPr>
              <a:defRPr/>
            </a:pPr>
            <a:r>
              <a:rPr lang="en-US"/>
              <a:t>CSE291- Introduction to Software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fontAlgn="auto" hangingPunct="1">
              <a:spcAft>
                <a:spcPts val="0"/>
              </a:spcAft>
              <a:defRPr/>
            </a:pPr>
            <a:r>
              <a:rPr lang="en-US" sz="2800" dirty="0"/>
              <a:t>Why requirement engineering is important</a:t>
            </a:r>
          </a:p>
        </p:txBody>
      </p:sp>
      <p:sp>
        <p:nvSpPr>
          <p:cNvPr id="28674" name="Content Placeholder 1"/>
          <p:cNvSpPr>
            <a:spLocks noGrp="1"/>
          </p:cNvSpPr>
          <p:nvPr>
            <p:ph idx="1"/>
          </p:nvPr>
        </p:nvSpPr>
        <p:spPr>
          <a:xfrm>
            <a:off x="780248" y="1632943"/>
            <a:ext cx="7704667" cy="3332816"/>
          </a:xfrm>
        </p:spPr>
        <p:txBody>
          <a:bodyPr/>
          <a:lstStyle/>
          <a:p>
            <a:pPr marL="0" indent="0" eaLnBrk="1" hangingPunct="1">
              <a:buNone/>
            </a:pPr>
            <a:r>
              <a:rPr lang="en-US" altLang="en-US" dirty="0"/>
              <a:t>A survey on 8000 software projects</a:t>
            </a:r>
          </a:p>
          <a:p>
            <a:pPr marL="274320" lvl="1" indent="0" eaLnBrk="1" hangingPunct="1">
              <a:buNone/>
            </a:pPr>
            <a:r>
              <a:rPr lang="en-US" altLang="en-US" dirty="0"/>
              <a:t>Most of the projects failed due to incomplete requirements</a:t>
            </a:r>
          </a:p>
          <a:p>
            <a:pPr eaLnBrk="1" hangingPunct="1"/>
            <a:endParaRPr lang="en-US" altLang="en-US" dirty="0"/>
          </a:p>
          <a:p>
            <a:pPr eaLnBrk="1" hangingPunct="1"/>
            <a:r>
              <a:rPr lang="en-US" altLang="en-US" dirty="0"/>
              <a:t>Cost to fix software errors</a:t>
            </a:r>
          </a:p>
          <a:p>
            <a:pPr eaLnBrk="1" hangingPunct="1"/>
            <a:endParaRPr lang="en-US" altLang="en-US" dirty="0"/>
          </a:p>
        </p:txBody>
      </p:sp>
      <p:sp>
        <p:nvSpPr>
          <p:cNvPr id="16387" name="Date Placeholder 2"/>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7BBB99-02A7-485C-B34F-95070056C614}" type="datetime1">
              <a:rPr lang="en-US" smtClean="0"/>
              <a:t>10/10/2022</a:t>
            </a:fld>
            <a:endParaRPr lang="en-US"/>
          </a:p>
        </p:txBody>
      </p:sp>
      <p:sp>
        <p:nvSpPr>
          <p:cNvPr id="163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CSE291- Introduction to Software Engineering</a:t>
            </a:r>
          </a:p>
        </p:txBody>
      </p:sp>
      <p:sp>
        <p:nvSpPr>
          <p:cNvPr id="2867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spcBef>
                <a:spcPct val="0"/>
              </a:spcBef>
              <a:buClrTx/>
              <a:buSzTx/>
              <a:buFontTx/>
              <a:buNone/>
            </a:pPr>
            <a:fld id="{52A4CF70-F9CE-415D-BEB9-A5B82602CD72}" type="slidenum">
              <a:rPr lang="en-US" altLang="en-US" sz="1000"/>
              <a:pPr>
                <a:spcBef>
                  <a:spcPct val="0"/>
                </a:spcBef>
                <a:buClrTx/>
                <a:buSzTx/>
                <a:buFontTx/>
                <a:buNone/>
              </a:pPr>
              <a:t>8</a:t>
            </a:fld>
            <a:endParaRPr lang="en-US" altLang="en-US" sz="1000"/>
          </a:p>
        </p:txBody>
      </p:sp>
      <p:graphicFrame>
        <p:nvGraphicFramePr>
          <p:cNvPr id="7" name="Table 6"/>
          <p:cNvGraphicFramePr>
            <a:graphicFrameLocks noGrp="1"/>
          </p:cNvGraphicFramePr>
          <p:nvPr/>
        </p:nvGraphicFramePr>
        <p:xfrm>
          <a:off x="1167101" y="4224397"/>
          <a:ext cx="6096000" cy="148272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sz="1800" dirty="0"/>
                        <a:t>Requirements</a:t>
                      </a:r>
                    </a:p>
                  </a:txBody>
                  <a:tcPr marT="45700" marB="45700"/>
                </a:tc>
                <a:tc>
                  <a:txBody>
                    <a:bodyPr/>
                    <a:lstStyle/>
                    <a:p>
                      <a:r>
                        <a:rPr lang="en-US" sz="1800" dirty="0"/>
                        <a:t>1.0</a:t>
                      </a:r>
                    </a:p>
                  </a:txBody>
                  <a:tcPr marT="45700" marB="45700"/>
                </a:tc>
                <a:extLst>
                  <a:ext uri="{0D108BD9-81ED-4DB2-BD59-A6C34878D82A}">
                    <a16:rowId xmlns:a16="http://schemas.microsoft.com/office/drawing/2014/main" val="10000"/>
                  </a:ext>
                </a:extLst>
              </a:tr>
              <a:tr h="370681">
                <a:tc>
                  <a:txBody>
                    <a:bodyPr/>
                    <a:lstStyle/>
                    <a:p>
                      <a:r>
                        <a:rPr lang="en-US" sz="1800" dirty="0"/>
                        <a:t>Design</a:t>
                      </a:r>
                    </a:p>
                  </a:txBody>
                  <a:tcPr marT="45700" marB="45700"/>
                </a:tc>
                <a:tc>
                  <a:txBody>
                    <a:bodyPr/>
                    <a:lstStyle/>
                    <a:p>
                      <a:r>
                        <a:rPr lang="en-US" sz="1800" dirty="0"/>
                        <a:t>5.0</a:t>
                      </a:r>
                    </a:p>
                  </a:txBody>
                  <a:tcPr marT="45700" marB="45700"/>
                </a:tc>
                <a:extLst>
                  <a:ext uri="{0D108BD9-81ED-4DB2-BD59-A6C34878D82A}">
                    <a16:rowId xmlns:a16="http://schemas.microsoft.com/office/drawing/2014/main" val="10001"/>
                  </a:ext>
                </a:extLst>
              </a:tr>
              <a:tr h="370681">
                <a:tc>
                  <a:txBody>
                    <a:bodyPr/>
                    <a:lstStyle/>
                    <a:p>
                      <a:r>
                        <a:rPr lang="en-US" sz="1800" dirty="0"/>
                        <a:t>code</a:t>
                      </a:r>
                    </a:p>
                  </a:txBody>
                  <a:tcPr marT="45700" marB="45700"/>
                </a:tc>
                <a:tc>
                  <a:txBody>
                    <a:bodyPr/>
                    <a:lstStyle/>
                    <a:p>
                      <a:r>
                        <a:rPr lang="en-US" sz="1800" dirty="0"/>
                        <a:t>10.0</a:t>
                      </a:r>
                    </a:p>
                  </a:txBody>
                  <a:tcPr marT="45700" marB="45700"/>
                </a:tc>
                <a:extLst>
                  <a:ext uri="{0D108BD9-81ED-4DB2-BD59-A6C34878D82A}">
                    <a16:rowId xmlns:a16="http://schemas.microsoft.com/office/drawing/2014/main" val="10002"/>
                  </a:ext>
                </a:extLst>
              </a:tr>
              <a:tr h="370681">
                <a:tc>
                  <a:txBody>
                    <a:bodyPr/>
                    <a:lstStyle/>
                    <a:p>
                      <a:r>
                        <a:rPr lang="en-US" sz="1800" dirty="0"/>
                        <a:t>Testing</a:t>
                      </a:r>
                    </a:p>
                  </a:txBody>
                  <a:tcPr marT="45700" marB="45700"/>
                </a:tc>
                <a:tc>
                  <a:txBody>
                    <a:bodyPr/>
                    <a:lstStyle/>
                    <a:p>
                      <a:r>
                        <a:rPr lang="en-US" sz="1800" dirty="0"/>
                        <a:t>30.0</a:t>
                      </a:r>
                    </a:p>
                  </a:txBody>
                  <a:tcPr marT="45700" marB="45700"/>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Different Levels Of Abstraction</a:t>
            </a:r>
            <a:endParaRPr lang="fr-FR" altLang="en-US" dirty="0"/>
          </a:p>
        </p:txBody>
      </p:sp>
      <p:sp>
        <p:nvSpPr>
          <p:cNvPr id="15363" name="Rectangle 3"/>
          <p:cNvSpPr>
            <a:spLocks noGrp="1" noChangeArrowheads="1"/>
          </p:cNvSpPr>
          <p:nvPr>
            <p:ph sz="quarter" idx="1"/>
          </p:nvPr>
        </p:nvSpPr>
        <p:spPr>
          <a:xfrm>
            <a:off x="457200" y="1463675"/>
            <a:ext cx="8229600" cy="4937125"/>
          </a:xfrm>
        </p:spPr>
        <p:txBody>
          <a:bodyPr>
            <a:normAutofit lnSpcReduction="10000"/>
          </a:bodyPr>
          <a:lstStyle/>
          <a:p>
            <a:pPr eaLnBrk="1" hangingPunct="1">
              <a:lnSpc>
                <a:spcPct val="90000"/>
              </a:lnSpc>
            </a:pPr>
            <a:endParaRPr lang="en-US" altLang="en-US" dirty="0"/>
          </a:p>
          <a:p>
            <a:pPr marL="0" indent="0" algn="just" eaLnBrk="1" hangingPunct="1">
              <a:lnSpc>
                <a:spcPct val="90000"/>
              </a:lnSpc>
              <a:buNone/>
            </a:pPr>
            <a:r>
              <a:rPr lang="en-US" altLang="en-US" dirty="0"/>
              <a:t>User requirements </a:t>
            </a:r>
          </a:p>
          <a:p>
            <a:pPr marL="274320" lvl="1" indent="0" algn="just">
              <a:lnSpc>
                <a:spcPct val="90000"/>
              </a:lnSpc>
              <a:buNone/>
            </a:pPr>
            <a:r>
              <a:rPr lang="en-GB" altLang="en-US" dirty="0"/>
              <a:t>are statements, in a natural language plus diagrams, of  what services the system is expected to provide and the constraints under which it must operate. </a:t>
            </a:r>
            <a:endParaRPr lang="en-US" altLang="en-US" dirty="0"/>
          </a:p>
          <a:p>
            <a:pPr algn="just" eaLnBrk="1" hangingPunct="1">
              <a:lnSpc>
                <a:spcPct val="90000"/>
              </a:lnSpc>
              <a:buFont typeface="Wingdings 3" panose="05040102010807070707" pitchFamily="18" charset="2"/>
              <a:buNone/>
            </a:pPr>
            <a:endParaRPr lang="en-US" altLang="en-US" dirty="0"/>
          </a:p>
          <a:p>
            <a:pPr marL="0" indent="0" algn="just" eaLnBrk="1" hangingPunct="1">
              <a:lnSpc>
                <a:spcPct val="90000"/>
              </a:lnSpc>
              <a:buNone/>
            </a:pPr>
            <a:r>
              <a:rPr lang="en-US" altLang="en-US" dirty="0"/>
              <a:t>System requirements</a:t>
            </a:r>
          </a:p>
          <a:p>
            <a:pPr lvl="1" algn="just">
              <a:lnSpc>
                <a:spcPct val="90000"/>
              </a:lnSpc>
            </a:pPr>
            <a:r>
              <a:rPr lang="en-GB" altLang="en-US" dirty="0"/>
              <a:t> System requirements set out the system’s functions, services and operational constraints in detail. </a:t>
            </a:r>
          </a:p>
          <a:p>
            <a:pPr marL="274320" lvl="1" indent="0" algn="just">
              <a:lnSpc>
                <a:spcPct val="90000"/>
              </a:lnSpc>
              <a:buNone/>
            </a:pPr>
            <a:endParaRPr lang="en-GB" altLang="en-US" dirty="0"/>
          </a:p>
          <a:p>
            <a:pPr lvl="1" algn="just">
              <a:lnSpc>
                <a:spcPct val="90000"/>
              </a:lnSpc>
            </a:pPr>
            <a:r>
              <a:rPr lang="en-GB" altLang="en-US" dirty="0"/>
              <a:t>The system requirements document (sometimes called a functional specification) should be define exactly what is to be implemented.</a:t>
            </a:r>
          </a:p>
          <a:p>
            <a:pPr marL="274320" lvl="1" indent="0" algn="just">
              <a:lnSpc>
                <a:spcPct val="90000"/>
              </a:lnSpc>
              <a:buNone/>
            </a:pPr>
            <a:r>
              <a:rPr lang="en-GB" altLang="en-US" dirty="0"/>
              <a:t> </a:t>
            </a:r>
          </a:p>
          <a:p>
            <a:pPr lvl="1" algn="just">
              <a:lnSpc>
                <a:spcPct val="90000"/>
              </a:lnSpc>
            </a:pPr>
            <a:r>
              <a:rPr lang="en-GB" altLang="en-US" dirty="0"/>
              <a:t>It may be part of the contract between the system buyer and the software developers. </a:t>
            </a:r>
            <a:endParaRPr lang="en-US" altLang="en-US" dirty="0"/>
          </a:p>
        </p:txBody>
      </p:sp>
      <p:sp>
        <p:nvSpPr>
          <p:cNvPr id="2" name="Date Placeholder 1"/>
          <p:cNvSpPr>
            <a:spLocks noGrp="1"/>
          </p:cNvSpPr>
          <p:nvPr>
            <p:ph type="dt" sz="half" idx="10"/>
          </p:nvPr>
        </p:nvSpPr>
        <p:spPr/>
        <p:txBody>
          <a:bodyPr/>
          <a:lstStyle/>
          <a:p>
            <a:fld id="{842F22B6-A814-47F0-A9AC-F9DAE975FDC5}" type="datetime1">
              <a:rPr lang="en-US" smtClean="0"/>
              <a:t>10/10/2022</a:t>
            </a:fld>
            <a:endParaRPr lang="en-US" dirty="0"/>
          </a:p>
        </p:txBody>
      </p:sp>
      <p:sp>
        <p:nvSpPr>
          <p:cNvPr id="3" name="Footer Placeholder 2"/>
          <p:cNvSpPr>
            <a:spLocks noGrp="1"/>
          </p:cNvSpPr>
          <p:nvPr>
            <p:ph type="ftr" sz="quarter" idx="11"/>
          </p:nvPr>
        </p:nvSpPr>
        <p:spPr/>
        <p:txBody>
          <a:bodyPr/>
          <a:lstStyle/>
          <a:p>
            <a:r>
              <a:rPr lang="en-US"/>
              <a:t>CSE291- Introduction to Software Engineering</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9</a:t>
            </a:fld>
            <a:endParaRPr lang="en-US" dirty="0"/>
          </a:p>
        </p:txBody>
      </p:sp>
    </p:spTree>
    <p:extLst>
      <p:ext uri="{BB962C8B-B14F-4D97-AF65-F5344CB8AC3E}">
        <p14:creationId xmlns:p14="http://schemas.microsoft.com/office/powerpoint/2010/main" val="1356715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7023</TotalTime>
  <Words>1939</Words>
  <Application>Microsoft Office PowerPoint</Application>
  <PresentationFormat>On-screen Show (4:3)</PresentationFormat>
  <Paragraphs>325</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Lucida Sans Unicode</vt:lpstr>
      <vt:lpstr>Times New Roman</vt:lpstr>
      <vt:lpstr>Wingdings 3</vt:lpstr>
      <vt:lpstr>Clarity</vt:lpstr>
      <vt:lpstr>     CSE291- Introduction to Software Engineering (FALL 2022)</vt:lpstr>
      <vt:lpstr>Outline</vt:lpstr>
      <vt:lpstr>Requirements</vt:lpstr>
      <vt:lpstr>Software Requirements and Requirement Engineering</vt:lpstr>
      <vt:lpstr>Why Requirements?</vt:lpstr>
      <vt:lpstr>Why Requirements? (Contd..)</vt:lpstr>
      <vt:lpstr>Role of Requirements</vt:lpstr>
      <vt:lpstr>Why requirement engineering is important</vt:lpstr>
      <vt:lpstr>Different Levels Of Abstraction</vt:lpstr>
      <vt:lpstr>Example</vt:lpstr>
      <vt:lpstr>Types Of Requirements</vt:lpstr>
      <vt:lpstr>Types Of Requirements</vt:lpstr>
      <vt:lpstr>Functional Requirements</vt:lpstr>
      <vt:lpstr>Non-functional Requirements (NFR’s)</vt:lpstr>
      <vt:lpstr>Types of NFR’s</vt:lpstr>
      <vt:lpstr>Types of NFR’s (Contd..)</vt:lpstr>
      <vt:lpstr>Types of NFR’s (Contd..)</vt:lpstr>
      <vt:lpstr>Types of NFR’s (Contd..)</vt:lpstr>
      <vt:lpstr>Types of NFR’s (Contd..)</vt:lpstr>
      <vt:lpstr>Types of NFR’s (Contd..)</vt:lpstr>
      <vt:lpstr>Integrity</vt:lpstr>
      <vt:lpstr>Usability</vt:lpstr>
      <vt:lpstr>Example: A Word Processor</vt:lpstr>
      <vt:lpstr>Contd..</vt:lpstr>
      <vt:lpstr>Contd..</vt:lpstr>
      <vt:lpstr>Contd..</vt:lpstr>
      <vt:lpstr>The Need For Comprehensive Software Non -Functional Requirements</vt:lpstr>
      <vt:lpstr>Contd..</vt:lpstr>
      <vt:lpstr>Contd..</vt:lpstr>
      <vt:lpstr>Specifying the Requirements</vt:lpstr>
      <vt:lpstr>Guidelines</vt:lpstr>
      <vt:lpstr>Example – Identify the problem</vt:lpstr>
      <vt:lpstr>Contd..</vt:lpstr>
      <vt:lpstr> Stakeholders </vt:lpstr>
      <vt:lpstr>Chapter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“Agility”?</dc:title>
  <dc:creator>user</dc:creator>
  <cp:lastModifiedBy>Miss</cp:lastModifiedBy>
  <cp:revision>365</cp:revision>
  <cp:lastPrinted>2018-10-01T05:01:21Z</cp:lastPrinted>
  <dcterms:created xsi:type="dcterms:W3CDTF">2014-09-24T14:35:43Z</dcterms:created>
  <dcterms:modified xsi:type="dcterms:W3CDTF">2022-10-10T04:53:53Z</dcterms:modified>
</cp:coreProperties>
</file>