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1"/>
  </p:notesMasterIdLst>
  <p:handoutMasterIdLst>
    <p:handoutMasterId r:id="rId42"/>
  </p:handoutMasterIdLst>
  <p:sldIdLst>
    <p:sldId id="295" r:id="rId2"/>
    <p:sldId id="293" r:id="rId3"/>
    <p:sldId id="370" r:id="rId4"/>
    <p:sldId id="371" r:id="rId5"/>
    <p:sldId id="373" r:id="rId6"/>
    <p:sldId id="372" r:id="rId7"/>
    <p:sldId id="374" r:id="rId8"/>
    <p:sldId id="375" r:id="rId9"/>
    <p:sldId id="376" r:id="rId10"/>
    <p:sldId id="377" r:id="rId11"/>
    <p:sldId id="379" r:id="rId12"/>
    <p:sldId id="403" r:id="rId13"/>
    <p:sldId id="378" r:id="rId14"/>
    <p:sldId id="382" r:id="rId15"/>
    <p:sldId id="383" r:id="rId16"/>
    <p:sldId id="404" r:id="rId17"/>
    <p:sldId id="384" r:id="rId18"/>
    <p:sldId id="385" r:id="rId19"/>
    <p:sldId id="386" r:id="rId20"/>
    <p:sldId id="387" r:id="rId21"/>
    <p:sldId id="388" r:id="rId22"/>
    <p:sldId id="389" r:id="rId23"/>
    <p:sldId id="343" r:id="rId24"/>
    <p:sldId id="344" r:id="rId25"/>
    <p:sldId id="355" r:id="rId26"/>
    <p:sldId id="345" r:id="rId27"/>
    <p:sldId id="267" r:id="rId28"/>
    <p:sldId id="268" r:id="rId29"/>
    <p:sldId id="391" r:id="rId30"/>
    <p:sldId id="392" r:id="rId31"/>
    <p:sldId id="393" r:id="rId32"/>
    <p:sldId id="394" r:id="rId33"/>
    <p:sldId id="395" r:id="rId34"/>
    <p:sldId id="396" r:id="rId35"/>
    <p:sldId id="397" r:id="rId36"/>
    <p:sldId id="398" r:id="rId37"/>
    <p:sldId id="400" r:id="rId38"/>
    <p:sldId id="402" r:id="rId39"/>
    <p:sldId id="369"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6" d="100"/>
          <a:sy n="86" d="100"/>
        </p:scale>
        <p:origin x="15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8413AC2-84B2-43FF-94BB-EB11EFEB6E93}" type="datetimeFigureOut">
              <a:rPr lang="en-US" smtClean="0"/>
              <a:t>10/31/2022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EE5FA1F-BE4C-4B8A-B516-4391A4FD23F3}" type="slidenum">
              <a:rPr lang="en-US" smtClean="0"/>
              <a:t>‹#›</a:t>
            </a:fld>
            <a:endParaRPr lang="en-US"/>
          </a:p>
        </p:txBody>
      </p:sp>
    </p:spTree>
    <p:extLst>
      <p:ext uri="{BB962C8B-B14F-4D97-AF65-F5344CB8AC3E}">
        <p14:creationId xmlns:p14="http://schemas.microsoft.com/office/powerpoint/2010/main" val="2206573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8CA847-4A74-4ED8-B970-DB5660C561A5}" type="datetimeFigureOut">
              <a:rPr lang="en-US" smtClean="0"/>
              <a:pPr/>
              <a:t>10/31/2022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545D3B6-AD8D-42AC-8CAA-0DAD72297694}" type="slidenum">
              <a:rPr lang="en-US" smtClean="0"/>
              <a:pPr/>
              <a:t>‹#›</a:t>
            </a:fld>
            <a:endParaRPr lang="en-US" dirty="0"/>
          </a:p>
        </p:txBody>
      </p:sp>
    </p:spTree>
    <p:extLst>
      <p:ext uri="{BB962C8B-B14F-4D97-AF65-F5344CB8AC3E}">
        <p14:creationId xmlns:p14="http://schemas.microsoft.com/office/powerpoint/2010/main" val="65439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1</a:t>
            </a:fld>
            <a:endParaRPr lang="en-US" dirty="0"/>
          </a:p>
        </p:txBody>
      </p:sp>
    </p:spTree>
    <p:extLst>
      <p:ext uri="{BB962C8B-B14F-4D97-AF65-F5344CB8AC3E}">
        <p14:creationId xmlns:p14="http://schemas.microsoft.com/office/powerpoint/2010/main" val="22465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2</a:t>
            </a:fld>
            <a:endParaRPr lang="en-US" dirty="0"/>
          </a:p>
        </p:txBody>
      </p:sp>
    </p:spTree>
    <p:extLst>
      <p:ext uri="{BB962C8B-B14F-4D97-AF65-F5344CB8AC3E}">
        <p14:creationId xmlns:p14="http://schemas.microsoft.com/office/powerpoint/2010/main" val="344502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Look at how people actually perform a task (or a combination of tasks) – record and review.</a:t>
            </a:r>
          </a:p>
        </p:txBody>
      </p:sp>
      <p:sp>
        <p:nvSpPr>
          <p:cNvPr id="542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059B9B-2FEB-475D-9FCF-181372DF420F}" type="slidenum">
              <a:rPr lang="en-US" altLang="en-US"/>
              <a:pPr>
                <a:spcBef>
                  <a:spcPct val="0"/>
                </a:spcBef>
              </a:pPr>
              <a:t>24</a:t>
            </a:fld>
            <a:endParaRPr lang="en-US" altLang="en-US"/>
          </a:p>
        </p:txBody>
      </p:sp>
    </p:spTree>
    <p:extLst>
      <p:ext uri="{BB962C8B-B14F-4D97-AF65-F5344CB8AC3E}">
        <p14:creationId xmlns:p14="http://schemas.microsoft.com/office/powerpoint/2010/main" val="3326138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Look at how people actually perform a task (or a combination of tasks) – record and review.</a:t>
            </a:r>
          </a:p>
        </p:txBody>
      </p:sp>
      <p:sp>
        <p:nvSpPr>
          <p:cNvPr id="542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059B9B-2FEB-475D-9FCF-181372DF420F}" type="slidenum">
              <a:rPr lang="en-US" altLang="en-US"/>
              <a:pPr>
                <a:spcBef>
                  <a:spcPct val="0"/>
                </a:spcBef>
              </a:pPr>
              <a:t>26</a:t>
            </a:fld>
            <a:endParaRPr lang="en-US" altLang="en-US"/>
          </a:p>
        </p:txBody>
      </p:sp>
    </p:spTree>
    <p:extLst>
      <p:ext uri="{BB962C8B-B14F-4D97-AF65-F5344CB8AC3E}">
        <p14:creationId xmlns:p14="http://schemas.microsoft.com/office/powerpoint/2010/main" val="374835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en-US"/>
              <a:t>Ask a user to perform a task and observe and study what is done, ask questions during.</a:t>
            </a:r>
          </a:p>
          <a:p>
            <a:pPr eaLnBrk="1" hangingPunct="1">
              <a:spcBef>
                <a:spcPct val="0"/>
              </a:spcBef>
            </a:pPr>
            <a:endParaRPr lang="en-US" altLang="en-US"/>
          </a:p>
        </p:txBody>
      </p:sp>
      <p:sp>
        <p:nvSpPr>
          <p:cNvPr id="563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E94B4D-E5FE-4440-9D5E-C9727A7DB1B1}" type="slidenum">
              <a:rPr lang="en-US" altLang="en-US"/>
              <a:pPr>
                <a:spcBef>
                  <a:spcPct val="0"/>
                </a:spcBef>
              </a:pPr>
              <a:t>27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C7937-8AE0-45DE-B7B0-3D9628109B77}" type="datetime1">
              <a:rPr lang="en-US" smtClean="0"/>
              <a:t>10/31/2022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62B93-3F4A-4E77-9C3E-794DC1391978}" type="datetime1">
              <a:rPr lang="en-US" smtClean="0"/>
              <a:t>10/31/2022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DC30E-50AF-4D1B-AD94-4BD28005CA75}" type="datetime1">
              <a:rPr lang="en-US" smtClean="0"/>
              <a:t>10/31/2022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6FF55-2074-480F-8B25-20ECB6E45002}" type="datetime1">
              <a:rPr lang="en-US" smtClean="0"/>
              <a:t>10/31/2022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B99F5F-52E6-4BFE-8567-C544D0F9A3DF}" type="datetime1">
              <a:rPr lang="en-US" smtClean="0"/>
              <a:t>10/31/2022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8EDEA3-B018-437D-ADCB-700D07DB7F40}" type="datetime1">
              <a:rPr lang="en-US" smtClean="0"/>
              <a:t>10/31/2022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6BEB8-1A50-4560-B6E6-63E9465035A7}" type="datetime1">
              <a:rPr lang="en-US" smtClean="0"/>
              <a:t>10/31/2022</a:t>
            </a:fld>
            <a:endParaRPr lang="en-US" dirty="0"/>
          </a:p>
        </p:txBody>
      </p:sp>
      <p:sp>
        <p:nvSpPr>
          <p:cNvPr id="8" name="Footer Placeholder 7"/>
          <p:cNvSpPr>
            <a:spLocks noGrp="1"/>
          </p:cNvSpPr>
          <p:nvPr>
            <p:ph type="ftr" sz="quarter" idx="11"/>
          </p:nvPr>
        </p:nvSpPr>
        <p:spPr/>
        <p:txBody>
          <a:bodyPr/>
          <a:lstStyle/>
          <a:p>
            <a:r>
              <a:rPr lang="en-GB"/>
              <a:t>CSE291 -  Introduction to Software Engineering </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27B8E8-A0B0-4BAE-A59D-99BCCD700300}" type="datetime1">
              <a:rPr lang="en-US" smtClean="0"/>
              <a:t>10/31/2022</a:t>
            </a:fld>
            <a:endParaRPr lang="en-US" dirty="0"/>
          </a:p>
        </p:txBody>
      </p:sp>
      <p:sp>
        <p:nvSpPr>
          <p:cNvPr id="4" name="Footer Placeholder 3"/>
          <p:cNvSpPr>
            <a:spLocks noGrp="1"/>
          </p:cNvSpPr>
          <p:nvPr>
            <p:ph type="ftr" sz="quarter" idx="11"/>
          </p:nvPr>
        </p:nvSpPr>
        <p:spPr/>
        <p:txBody>
          <a:bodyPr/>
          <a:lstStyle/>
          <a:p>
            <a:r>
              <a:rPr lang="en-GB"/>
              <a:t>CSE291 -  Introduction to Software Engineering </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E9287-E2FC-4375-8AA5-75BCA356162B}" type="datetime1">
              <a:rPr lang="en-US" smtClean="0"/>
              <a:t>10/31/2022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6F3F6-2581-4218-9765-94576550EA29}" type="datetime1">
              <a:rPr lang="en-US" smtClean="0"/>
              <a:t>10/31/2022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61757E-79DE-4C55-881F-BF7BDC5C2E99}" type="datetime1">
              <a:rPr lang="en-US" smtClean="0"/>
              <a:t>10/31/2022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D0C77B9-A381-4CFD-9C5A-281A31DCE35C}" type="datetime1">
              <a:rPr lang="en-US" smtClean="0"/>
              <a:t>10/31/2022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GB"/>
              <a:t>CSE291 -  Introduction to Software Engineering </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2209800" y="3581400"/>
            <a:ext cx="4724400" cy="1905000"/>
          </a:xfrm>
        </p:spPr>
        <p:txBody>
          <a:bodyPr>
            <a:normAutofit fontScale="92500" lnSpcReduction="20000"/>
          </a:bodyPr>
          <a:lstStyle/>
          <a:p>
            <a:pPr marL="63500" algn="ctr" eaLnBrk="1" hangingPunct="1"/>
            <a:endParaRPr lang="en-US" sz="2000" dirty="0">
              <a:solidFill>
                <a:schemeClr val="tx1"/>
              </a:solidFill>
              <a:latin typeface="+mj-lt"/>
              <a:cs typeface="Times New Roman" pitchFamily="18" charset="0"/>
            </a:endParaRPr>
          </a:p>
          <a:p>
            <a:pPr marL="63500" algn="ctr" eaLnBrk="1" hangingPunct="1"/>
            <a:r>
              <a:rPr lang="en-US" sz="2000" dirty="0">
                <a:solidFill>
                  <a:schemeClr val="tx1"/>
                </a:solidFill>
                <a:latin typeface="+mj-lt"/>
                <a:cs typeface="Times New Roman" pitchFamily="18" charset="0"/>
              </a:rPr>
              <a:t>Lecture 7</a:t>
            </a:r>
          </a:p>
          <a:p>
            <a:pPr marL="63500" algn="ctr" eaLnBrk="1" hangingPunct="1"/>
            <a:r>
              <a:rPr lang="en-US" sz="2800" b="1" dirty="0">
                <a:solidFill>
                  <a:schemeClr val="tx1"/>
                </a:solidFill>
                <a:latin typeface="+mj-lt"/>
                <a:cs typeface="Times New Roman" pitchFamily="18" charset="0"/>
              </a:rPr>
              <a:t>Requirements</a:t>
            </a:r>
          </a:p>
          <a:p>
            <a:pPr marL="63500" algn="ctr" eaLnBrk="1" hangingPunct="1"/>
            <a:r>
              <a:rPr lang="en-US" sz="2800" b="1" dirty="0">
                <a:solidFill>
                  <a:schemeClr val="tx1"/>
                </a:solidFill>
                <a:latin typeface="+mj-lt"/>
                <a:cs typeface="Times New Roman" pitchFamily="18" charset="0"/>
              </a:rPr>
              <a:t>Engineering</a:t>
            </a:r>
          </a:p>
          <a:p>
            <a:pPr marL="63500" algn="ctr"/>
            <a:r>
              <a:rPr lang="en-GB" sz="2800" b="1" dirty="0">
                <a:solidFill>
                  <a:schemeClr val="tx1"/>
                </a:solidFill>
                <a:latin typeface="+mj-lt"/>
                <a:cs typeface="Times New Roman" pitchFamily="18" charset="0"/>
              </a:rPr>
              <a:t>Process</a:t>
            </a:r>
            <a:endParaRPr lang="en-US" sz="2800" b="1" dirty="0">
              <a:solidFill>
                <a:schemeClr val="tx1"/>
              </a:solidFill>
              <a:latin typeface="+mj-lt"/>
              <a:cs typeface="Times New Roman" pitchFamily="18" charset="0"/>
            </a:endParaRPr>
          </a:p>
          <a:p>
            <a:pPr marL="63500" algn="ctr" eaLnBrk="1" hangingPunct="1"/>
            <a:endParaRPr lang="en-US" dirty="0">
              <a:latin typeface="Times New Roman" pitchFamily="18" charset="0"/>
              <a:cs typeface="Times New Roman" pitchFamily="18" charset="0"/>
            </a:endParaRPr>
          </a:p>
        </p:txBody>
      </p:sp>
      <p:sp>
        <p:nvSpPr>
          <p:cNvPr id="8" name="Rectangle 2">
            <a:extLst>
              <a:ext uri="{FF2B5EF4-FFF2-40B4-BE49-F238E27FC236}">
                <a16:creationId xmlns:a16="http://schemas.microsoft.com/office/drawing/2014/main" id="{E6FCF344-562F-4FD1-9FA2-CDC659BC4D73}"/>
              </a:ext>
            </a:extLst>
          </p:cNvPr>
          <p:cNvSpPr>
            <a:spLocks noGrp="1" noChangeArrowheads="1"/>
          </p:cNvSpPr>
          <p:nvPr>
            <p:ph type="ctrTitle"/>
          </p:nvPr>
        </p:nvSpPr>
        <p:spPr>
          <a:xfrm>
            <a:off x="685800" y="1828800"/>
            <a:ext cx="7772400" cy="1524000"/>
          </a:xfrm>
        </p:spPr>
        <p:txBody>
          <a:bodyPr>
            <a:normAutofit fontScale="90000"/>
          </a:bodyPr>
          <a:lstStyle/>
          <a:p>
            <a:pPr algn="ctr">
              <a:defRPr/>
            </a:pP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cap="none" dirty="0">
                <a:solidFill>
                  <a:srgbClr val="C00000"/>
                </a:solidFill>
                <a:cs typeface="Times New Roman" pitchFamily="18" charset="0"/>
              </a:rPr>
              <a:t/>
            </a:r>
            <a:br>
              <a:rPr lang="en-US" sz="3600" cap="none" dirty="0">
                <a:solidFill>
                  <a:srgbClr val="C00000"/>
                </a:solidFill>
                <a:cs typeface="Times New Roman" pitchFamily="18" charset="0"/>
              </a:rPr>
            </a:br>
            <a:r>
              <a:rPr lang="en-US" sz="3600" cap="none" dirty="0">
                <a:solidFill>
                  <a:srgbClr val="C00000"/>
                </a:solidFill>
                <a:cs typeface="Times New Roman" pitchFamily="18" charset="0"/>
              </a:rPr>
              <a:t>CSE291- Introduction to Software Engineering</a:t>
            </a:r>
            <a:r>
              <a:rPr lang="en-US" sz="3600" dirty="0">
                <a:solidFill>
                  <a:srgbClr val="C00000"/>
                </a:solidFill>
                <a:cs typeface="Times New Roman" pitchFamily="18" charset="0"/>
              </a:rPr>
              <a:t/>
            </a:r>
            <a:br>
              <a:rPr lang="en-US" sz="3600" dirty="0">
                <a:solidFill>
                  <a:srgbClr val="C00000"/>
                </a:solidFill>
                <a:cs typeface="Times New Roman" pitchFamily="18" charset="0"/>
              </a:rPr>
            </a:br>
            <a:r>
              <a:rPr lang="en-US" sz="3600" dirty="0">
                <a:solidFill>
                  <a:srgbClr val="C00000"/>
                </a:solidFill>
                <a:cs typeface="Times New Roman" pitchFamily="18" charset="0"/>
              </a:rPr>
              <a:t>(</a:t>
            </a:r>
            <a:r>
              <a:rPr lang="en-US" sz="3600">
                <a:solidFill>
                  <a:srgbClr val="C00000"/>
                </a:solidFill>
                <a:cs typeface="Times New Roman" pitchFamily="18" charset="0"/>
              </a:rPr>
              <a:t>FALL 2022)</a:t>
            </a:r>
            <a:endParaRPr lang="en-US" sz="3600" dirty="0">
              <a:solidFill>
                <a:srgbClr val="C00000"/>
              </a:solidFill>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Elicitation and Analysis</a:t>
            </a:r>
            <a:endParaRPr lang="en-US" dirty="0"/>
          </a:p>
        </p:txBody>
      </p:sp>
      <p:sp>
        <p:nvSpPr>
          <p:cNvPr id="3" name="Content Placeholder 2"/>
          <p:cNvSpPr>
            <a:spLocks noGrp="1"/>
          </p:cNvSpPr>
          <p:nvPr>
            <p:ph idx="1"/>
          </p:nvPr>
        </p:nvSpPr>
        <p:spPr/>
        <p:txBody>
          <a:bodyPr/>
          <a:lstStyle/>
          <a:p>
            <a:pPr algn="just"/>
            <a:r>
              <a:rPr lang="en-GB" sz="2200" dirty="0"/>
              <a:t>Sometimes called requirement discovery.</a:t>
            </a:r>
          </a:p>
          <a:p>
            <a:pPr marL="0" indent="0" algn="just">
              <a:buNone/>
            </a:pPr>
            <a:endParaRPr lang="en-GB" sz="2200" dirty="0"/>
          </a:p>
          <a:p>
            <a:pPr algn="just"/>
            <a:r>
              <a:rPr lang="en-GB" sz="2200" dirty="0"/>
              <a:t>Involves technical staff (software engineers) working with customers to find out about the</a:t>
            </a:r>
          </a:p>
          <a:p>
            <a:pPr lvl="1" algn="just"/>
            <a:r>
              <a:rPr lang="en-GB" sz="2200" dirty="0"/>
              <a:t> application domain</a:t>
            </a:r>
          </a:p>
          <a:p>
            <a:pPr lvl="1" algn="just"/>
            <a:r>
              <a:rPr lang="en-GB" sz="2200" dirty="0"/>
              <a:t> the services that the system should provide and</a:t>
            </a:r>
          </a:p>
          <a:p>
            <a:pPr lvl="1" algn="just"/>
            <a:r>
              <a:rPr lang="en-GB" sz="2200" dirty="0"/>
              <a:t> the system’s operational constraints.</a:t>
            </a:r>
          </a:p>
          <a:p>
            <a:pPr lvl="1" algn="just">
              <a:buNone/>
            </a:pPr>
            <a:endParaRPr lang="en-GB" sz="2200" dirty="0"/>
          </a:p>
          <a:p>
            <a:pPr algn="just">
              <a:buNone/>
            </a:pPr>
            <a:r>
              <a:rPr lang="en-GB" sz="2200" dirty="0"/>
              <a:t>May involve a variety of people in an organization</a:t>
            </a:r>
          </a:p>
          <a:p>
            <a:pPr algn="just"/>
            <a:r>
              <a:rPr lang="en-GB" sz="2200" dirty="0"/>
              <a:t>End-users, managers, engineers involved in maintenance, domain experts etc. These are called </a:t>
            </a:r>
            <a:r>
              <a:rPr lang="en-GB" sz="2200" i="1" dirty="0"/>
              <a:t>stakeholders</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6F3AC558-CD48-4D4D-A81E-365279CFDA90}"/>
              </a:ext>
            </a:extLst>
          </p:cNvPr>
          <p:cNvSpPr>
            <a:spLocks noGrp="1"/>
          </p:cNvSpPr>
          <p:nvPr>
            <p:ph type="dt" sz="half" idx="10"/>
          </p:nvPr>
        </p:nvSpPr>
        <p:spPr/>
        <p:txBody>
          <a:bodyPr/>
          <a:lstStyle/>
          <a:p>
            <a:fld id="{C9D5FCD4-619C-49BC-83DC-812C50A68BC1}" type="datetime1">
              <a:rPr lang="en-US" smtClean="0"/>
              <a:t>10/31/2022</a:t>
            </a:fld>
            <a:endParaRPr lang="en-US" dirty="0"/>
          </a:p>
        </p:txBody>
      </p:sp>
      <p:sp>
        <p:nvSpPr>
          <p:cNvPr id="6" name="Slide Number Placeholder 5">
            <a:extLst>
              <a:ext uri="{FF2B5EF4-FFF2-40B4-BE49-F238E27FC236}">
                <a16:creationId xmlns:a16="http://schemas.microsoft.com/office/drawing/2014/main" id="{67EF7A8B-B201-4918-83EE-68A0AD8BD46E}"/>
              </a:ext>
            </a:extLst>
          </p:cNvPr>
          <p:cNvSpPr>
            <a:spLocks noGrp="1"/>
          </p:cNvSpPr>
          <p:nvPr>
            <p:ph type="sldNum" sz="quarter" idx="12"/>
          </p:nvPr>
        </p:nvSpPr>
        <p:spPr/>
        <p:txBody>
          <a:bodyPr/>
          <a:lstStyle/>
          <a:p>
            <a:fld id="{0A68DB68-8052-4758-A647-54338E95D837}" type="slidenum">
              <a:rPr lang="en-US" smtClean="0"/>
              <a:pPr/>
              <a:t>10</a:t>
            </a:fld>
            <a:endParaRPr lang="en-US" dirty="0"/>
          </a:p>
        </p:txBody>
      </p:sp>
    </p:spTree>
    <p:extLst>
      <p:ext uri="{BB962C8B-B14F-4D97-AF65-F5344CB8AC3E}">
        <p14:creationId xmlns:p14="http://schemas.microsoft.com/office/powerpoint/2010/main" val="211746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Elicitation and Analysis</a:t>
            </a:r>
            <a:endParaRPr lang="en-US" dirty="0"/>
          </a:p>
        </p:txBody>
      </p:sp>
      <p:sp>
        <p:nvSpPr>
          <p:cNvPr id="3" name="Content Placeholder 2"/>
          <p:cNvSpPr>
            <a:spLocks noGrp="1"/>
          </p:cNvSpPr>
          <p:nvPr>
            <p:ph idx="1"/>
          </p:nvPr>
        </p:nvSpPr>
        <p:spPr/>
        <p:txBody>
          <a:bodyPr>
            <a:normAutofit lnSpcReduction="10000"/>
          </a:bodyPr>
          <a:lstStyle/>
          <a:p>
            <a:pPr algn="just">
              <a:lnSpc>
                <a:spcPct val="90000"/>
              </a:lnSpc>
              <a:buNone/>
            </a:pPr>
            <a:r>
              <a:rPr lang="en-GB" b="1" dirty="0"/>
              <a:t>Process Activities</a:t>
            </a:r>
            <a:endParaRPr lang="en-GB" sz="2200" b="1" dirty="0"/>
          </a:p>
          <a:p>
            <a:pPr algn="just">
              <a:lnSpc>
                <a:spcPct val="90000"/>
              </a:lnSpc>
              <a:buFont typeface="Wingdings" pitchFamily="2" charset="2"/>
              <a:buChar char="Ø"/>
            </a:pPr>
            <a:r>
              <a:rPr lang="en-GB" sz="2200" dirty="0"/>
              <a:t>Requirements discovery</a:t>
            </a:r>
          </a:p>
          <a:p>
            <a:pPr lvl="1" algn="just">
              <a:lnSpc>
                <a:spcPct val="90000"/>
              </a:lnSpc>
            </a:pPr>
            <a:r>
              <a:rPr lang="en-GB" sz="2200" dirty="0"/>
              <a:t>Interacting with stakeholders to discover their requirements. Domain requirements are also discovered at this stage.</a:t>
            </a:r>
          </a:p>
          <a:p>
            <a:pPr lvl="1" algn="just">
              <a:lnSpc>
                <a:spcPct val="90000"/>
              </a:lnSpc>
              <a:buNone/>
            </a:pPr>
            <a:endParaRPr lang="en-GB" sz="2200" dirty="0"/>
          </a:p>
          <a:p>
            <a:pPr algn="just">
              <a:lnSpc>
                <a:spcPct val="90000"/>
              </a:lnSpc>
              <a:buFont typeface="Wingdings" pitchFamily="2" charset="2"/>
              <a:buChar char="Ø"/>
            </a:pPr>
            <a:r>
              <a:rPr lang="en-GB" sz="2200" dirty="0"/>
              <a:t>Requirements classification and organization</a:t>
            </a:r>
          </a:p>
          <a:p>
            <a:pPr lvl="1" algn="just">
              <a:lnSpc>
                <a:spcPct val="90000"/>
              </a:lnSpc>
            </a:pPr>
            <a:r>
              <a:rPr lang="en-GB" sz="2200" dirty="0"/>
              <a:t>Groups related requirements and organizes them into coherent clusters.</a:t>
            </a:r>
          </a:p>
          <a:p>
            <a:pPr lvl="1" algn="just">
              <a:lnSpc>
                <a:spcPct val="90000"/>
              </a:lnSpc>
              <a:buNone/>
            </a:pPr>
            <a:endParaRPr lang="en-GB" sz="2200" dirty="0"/>
          </a:p>
          <a:p>
            <a:pPr algn="just">
              <a:lnSpc>
                <a:spcPct val="90000"/>
              </a:lnSpc>
              <a:buFont typeface="Wingdings" pitchFamily="2" charset="2"/>
              <a:buChar char="Ø"/>
            </a:pPr>
            <a:r>
              <a:rPr lang="en-GB" sz="2200" dirty="0"/>
              <a:t>Prioritization and negotiation</a:t>
            </a:r>
          </a:p>
          <a:p>
            <a:pPr lvl="1" algn="just">
              <a:lnSpc>
                <a:spcPct val="90000"/>
              </a:lnSpc>
            </a:pPr>
            <a:r>
              <a:rPr lang="en-GB" sz="2200" dirty="0"/>
              <a:t>Prioritizing requirements and resolving requirements conflicts through negotiation.</a:t>
            </a:r>
          </a:p>
          <a:p>
            <a:pPr lvl="1" algn="just">
              <a:lnSpc>
                <a:spcPct val="90000"/>
              </a:lnSpc>
              <a:buNone/>
            </a:pPr>
            <a:endParaRPr lang="en-GB" sz="2200" dirty="0"/>
          </a:p>
          <a:p>
            <a:pPr algn="just">
              <a:lnSpc>
                <a:spcPct val="90000"/>
              </a:lnSpc>
              <a:buFont typeface="Wingdings" pitchFamily="2" charset="2"/>
              <a:buChar char="Ø"/>
            </a:pPr>
            <a:r>
              <a:rPr lang="en-GB" sz="2200" dirty="0"/>
              <a:t>Requirements documentation(Specification)</a:t>
            </a:r>
          </a:p>
          <a:p>
            <a:pPr lvl="1" algn="just">
              <a:lnSpc>
                <a:spcPct val="90000"/>
              </a:lnSpc>
            </a:pPr>
            <a:r>
              <a:rPr lang="en-GB" sz="2200" dirty="0"/>
              <a:t>Requirements are documented.</a:t>
            </a:r>
          </a:p>
          <a:p>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2C0C6C7B-1C21-4562-A91F-1300DF165FF5}"/>
              </a:ext>
            </a:extLst>
          </p:cNvPr>
          <p:cNvSpPr>
            <a:spLocks noGrp="1"/>
          </p:cNvSpPr>
          <p:nvPr>
            <p:ph type="dt" sz="half" idx="10"/>
          </p:nvPr>
        </p:nvSpPr>
        <p:spPr/>
        <p:txBody>
          <a:bodyPr/>
          <a:lstStyle/>
          <a:p>
            <a:fld id="{61AF32A8-8190-4A3E-854B-4CAE26FF3BDB}" type="datetime1">
              <a:rPr lang="en-US" smtClean="0"/>
              <a:t>10/31/2022</a:t>
            </a:fld>
            <a:endParaRPr lang="en-US" dirty="0"/>
          </a:p>
        </p:txBody>
      </p:sp>
      <p:sp>
        <p:nvSpPr>
          <p:cNvPr id="6" name="Slide Number Placeholder 5">
            <a:extLst>
              <a:ext uri="{FF2B5EF4-FFF2-40B4-BE49-F238E27FC236}">
                <a16:creationId xmlns:a16="http://schemas.microsoft.com/office/drawing/2014/main" id="{E7CE00C5-2543-4DA2-835D-B45FEA28060A}"/>
              </a:ext>
            </a:extLst>
          </p:cNvPr>
          <p:cNvSpPr>
            <a:spLocks noGrp="1"/>
          </p:cNvSpPr>
          <p:nvPr>
            <p:ph type="sldNum" sz="quarter" idx="12"/>
          </p:nvPr>
        </p:nvSpPr>
        <p:spPr/>
        <p:txBody>
          <a:bodyPr/>
          <a:lstStyle/>
          <a:p>
            <a:fld id="{0A68DB68-8052-4758-A647-54338E95D837}" type="slidenum">
              <a:rPr lang="en-US" smtClean="0"/>
              <a:pPr/>
              <a:t>11</a:t>
            </a:fld>
            <a:endParaRPr lang="en-US" dirty="0"/>
          </a:p>
        </p:txBody>
      </p:sp>
    </p:spTree>
    <p:extLst>
      <p:ext uri="{BB962C8B-B14F-4D97-AF65-F5344CB8AC3E}">
        <p14:creationId xmlns:p14="http://schemas.microsoft.com/office/powerpoint/2010/main" val="213123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Requirements Elicitation and Analysis Process</a:t>
            </a:r>
            <a:endParaRPr lang="en-US" sz="3200"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pic>
        <p:nvPicPr>
          <p:cNvPr id="7" name="Picture 6" descr="4.13 RequirementsElicit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676400" y="2133600"/>
            <a:ext cx="5562599" cy="3657600"/>
          </a:xfrm>
          <a:prstGeom prst="rect">
            <a:avLst/>
          </a:prstGeom>
        </p:spPr>
      </p:pic>
      <p:sp>
        <p:nvSpPr>
          <p:cNvPr id="3" name="Date Placeholder 2">
            <a:extLst>
              <a:ext uri="{FF2B5EF4-FFF2-40B4-BE49-F238E27FC236}">
                <a16:creationId xmlns:a16="http://schemas.microsoft.com/office/drawing/2014/main" id="{4DD16261-5080-4FAF-BE65-A711F6292D21}"/>
              </a:ext>
            </a:extLst>
          </p:cNvPr>
          <p:cNvSpPr>
            <a:spLocks noGrp="1"/>
          </p:cNvSpPr>
          <p:nvPr>
            <p:ph type="dt" sz="half" idx="10"/>
          </p:nvPr>
        </p:nvSpPr>
        <p:spPr/>
        <p:txBody>
          <a:bodyPr/>
          <a:lstStyle/>
          <a:p>
            <a:fld id="{3F072059-0E9F-4079-8EB2-0C755C1DBD26}" type="datetime1">
              <a:rPr lang="en-US" smtClean="0"/>
              <a:t>10/31/2022</a:t>
            </a:fld>
            <a:endParaRPr lang="en-US" dirty="0"/>
          </a:p>
        </p:txBody>
      </p:sp>
      <p:sp>
        <p:nvSpPr>
          <p:cNvPr id="4" name="Slide Number Placeholder 3">
            <a:extLst>
              <a:ext uri="{FF2B5EF4-FFF2-40B4-BE49-F238E27FC236}">
                <a16:creationId xmlns:a16="http://schemas.microsoft.com/office/drawing/2014/main" id="{6F663827-A1EE-4AF0-A866-CD09E3BE1AEE}"/>
              </a:ext>
            </a:extLst>
          </p:cNvPr>
          <p:cNvSpPr>
            <a:spLocks noGrp="1"/>
          </p:cNvSpPr>
          <p:nvPr>
            <p:ph type="sldNum" sz="quarter" idx="12"/>
          </p:nvPr>
        </p:nvSpPr>
        <p:spPr/>
        <p:txBody>
          <a:bodyPr/>
          <a:lstStyle/>
          <a:p>
            <a:fld id="{0A68DB68-8052-4758-A647-54338E95D837}" type="slidenum">
              <a:rPr lang="en-US" smtClean="0"/>
              <a:pPr/>
              <a:t>12</a:t>
            </a:fld>
            <a:endParaRPr lang="en-US" dirty="0"/>
          </a:p>
        </p:txBody>
      </p:sp>
    </p:spTree>
    <p:extLst>
      <p:ext uri="{BB962C8B-B14F-4D97-AF65-F5344CB8AC3E}">
        <p14:creationId xmlns:p14="http://schemas.microsoft.com/office/powerpoint/2010/main" val="372851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of Requirements Analysis</a:t>
            </a:r>
            <a:endParaRPr lang="en-US" dirty="0"/>
          </a:p>
        </p:txBody>
      </p:sp>
      <p:sp>
        <p:nvSpPr>
          <p:cNvPr id="3" name="Content Placeholder 2"/>
          <p:cNvSpPr>
            <a:spLocks noGrp="1"/>
          </p:cNvSpPr>
          <p:nvPr>
            <p:ph idx="1"/>
          </p:nvPr>
        </p:nvSpPr>
        <p:spPr/>
        <p:txBody>
          <a:bodyPr/>
          <a:lstStyle/>
          <a:p>
            <a:pPr algn="just">
              <a:buNone/>
            </a:pPr>
            <a:r>
              <a:rPr lang="en-GB" dirty="0"/>
              <a:t>Understanding stakeholder requirements is difficult for several reasons</a:t>
            </a:r>
          </a:p>
          <a:p>
            <a:pPr algn="just">
              <a:buNone/>
            </a:pPr>
            <a:endParaRPr lang="en-GB" dirty="0"/>
          </a:p>
          <a:p>
            <a:pPr algn="just"/>
            <a:r>
              <a:rPr lang="en-GB" dirty="0"/>
              <a:t>Stakeholders don’t know what they really want.</a:t>
            </a:r>
          </a:p>
          <a:p>
            <a:pPr algn="just"/>
            <a:r>
              <a:rPr lang="en-GB" dirty="0"/>
              <a:t>Stakeholders express requirements in their own terms.</a:t>
            </a:r>
          </a:p>
          <a:p>
            <a:pPr algn="just"/>
            <a:r>
              <a:rPr lang="en-GB" dirty="0"/>
              <a:t>Different stakeholders may have conflicting requirements.</a:t>
            </a:r>
          </a:p>
          <a:p>
            <a:pPr algn="just"/>
            <a:r>
              <a:rPr lang="en-GB" dirty="0"/>
              <a:t>Organizational and political factors may influence the system requirements.</a:t>
            </a:r>
          </a:p>
          <a:p>
            <a:pPr algn="just"/>
            <a:r>
              <a:rPr lang="en-GB" dirty="0"/>
              <a:t>The requirements change during the analysis process. New stakeholders may emerge and the business environment change.</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0E19AAC9-6EB7-472F-88AA-C158B4D2248E}"/>
              </a:ext>
            </a:extLst>
          </p:cNvPr>
          <p:cNvSpPr>
            <a:spLocks noGrp="1"/>
          </p:cNvSpPr>
          <p:nvPr>
            <p:ph type="dt" sz="half" idx="10"/>
          </p:nvPr>
        </p:nvSpPr>
        <p:spPr/>
        <p:txBody>
          <a:bodyPr/>
          <a:lstStyle/>
          <a:p>
            <a:fld id="{2925E8B4-2A8C-4F5F-90EA-812D2C9205C9}" type="datetime1">
              <a:rPr lang="en-US" smtClean="0"/>
              <a:t>10/31/2022</a:t>
            </a:fld>
            <a:endParaRPr lang="en-US" dirty="0"/>
          </a:p>
        </p:txBody>
      </p:sp>
      <p:sp>
        <p:nvSpPr>
          <p:cNvPr id="6" name="Slide Number Placeholder 5">
            <a:extLst>
              <a:ext uri="{FF2B5EF4-FFF2-40B4-BE49-F238E27FC236}">
                <a16:creationId xmlns:a16="http://schemas.microsoft.com/office/drawing/2014/main" id="{73AAE729-F40E-4825-95FB-1A7637A9D4F6}"/>
              </a:ext>
            </a:extLst>
          </p:cNvPr>
          <p:cNvSpPr>
            <a:spLocks noGrp="1"/>
          </p:cNvSpPr>
          <p:nvPr>
            <p:ph type="sldNum" sz="quarter" idx="12"/>
          </p:nvPr>
        </p:nvSpPr>
        <p:spPr/>
        <p:txBody>
          <a:bodyPr/>
          <a:lstStyle/>
          <a:p>
            <a:fld id="{0A68DB68-8052-4758-A647-54338E95D837}" type="slidenum">
              <a:rPr lang="en-US" smtClean="0"/>
              <a:pPr/>
              <a:t>13</a:t>
            </a:fld>
            <a:endParaRPr lang="en-US" dirty="0"/>
          </a:p>
        </p:txBody>
      </p:sp>
    </p:spTree>
    <p:extLst>
      <p:ext uri="{BB962C8B-B14F-4D97-AF65-F5344CB8AC3E}">
        <p14:creationId xmlns:p14="http://schemas.microsoft.com/office/powerpoint/2010/main" val="352925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Techniques of Requirement Discovery</a:t>
            </a:r>
          </a:p>
        </p:txBody>
      </p:sp>
      <p:sp>
        <p:nvSpPr>
          <p:cNvPr id="3" name="Content Placeholder 2"/>
          <p:cNvSpPr>
            <a:spLocks noGrp="1"/>
          </p:cNvSpPr>
          <p:nvPr>
            <p:ph idx="1"/>
          </p:nvPr>
        </p:nvSpPr>
        <p:spPr/>
        <p:txBody>
          <a:bodyPr/>
          <a:lstStyle/>
          <a:p>
            <a:pPr algn="just">
              <a:lnSpc>
                <a:spcPct val="90000"/>
              </a:lnSpc>
              <a:buNone/>
            </a:pPr>
            <a:r>
              <a:rPr lang="en-US" b="1" dirty="0"/>
              <a:t>Interview:</a:t>
            </a:r>
          </a:p>
          <a:p>
            <a:pPr algn="just">
              <a:lnSpc>
                <a:spcPct val="90000"/>
              </a:lnSpc>
            </a:pPr>
            <a:r>
              <a:rPr lang="en-US" sz="2200" dirty="0"/>
              <a:t>Formal or informal interview with the system stakeholders</a:t>
            </a:r>
          </a:p>
          <a:p>
            <a:pPr algn="just">
              <a:lnSpc>
                <a:spcPct val="90000"/>
              </a:lnSpc>
            </a:pPr>
            <a:r>
              <a:rPr lang="en-US" sz="2200" dirty="0"/>
              <a:t>In this, the RE team puts questions to stakeholders about the system that they </a:t>
            </a:r>
            <a:r>
              <a:rPr lang="en-US" sz="2200" b="1" dirty="0"/>
              <a:t>currently use </a:t>
            </a:r>
            <a:r>
              <a:rPr lang="en-US" sz="2200" dirty="0"/>
              <a:t>and the system to be developed.</a:t>
            </a:r>
          </a:p>
          <a:p>
            <a:pPr algn="just">
              <a:lnSpc>
                <a:spcPct val="90000"/>
              </a:lnSpc>
              <a:buNone/>
            </a:pPr>
            <a:endParaRPr lang="en-US" sz="2200" dirty="0"/>
          </a:p>
          <a:p>
            <a:pPr algn="just">
              <a:lnSpc>
                <a:spcPct val="90000"/>
              </a:lnSpc>
            </a:pPr>
            <a:r>
              <a:rPr lang="en-US" sz="2200" dirty="0"/>
              <a:t>There are two types of interview</a:t>
            </a:r>
          </a:p>
          <a:p>
            <a:pPr lvl="1" algn="just">
              <a:lnSpc>
                <a:spcPct val="90000"/>
              </a:lnSpc>
            </a:pPr>
            <a:r>
              <a:rPr lang="en-US" sz="2200" b="1" dirty="0"/>
              <a:t>Closed interviews: </a:t>
            </a:r>
            <a:r>
              <a:rPr lang="en-US" sz="2200" dirty="0"/>
              <a:t>where the stakeholders answers a pre-defined set of questions.</a:t>
            </a:r>
          </a:p>
          <a:p>
            <a:pPr lvl="1" algn="just">
              <a:lnSpc>
                <a:spcPct val="90000"/>
              </a:lnSpc>
            </a:pPr>
            <a:endParaRPr lang="en-US" sz="2200" dirty="0"/>
          </a:p>
          <a:p>
            <a:pPr lvl="1" algn="just">
              <a:lnSpc>
                <a:spcPct val="90000"/>
              </a:lnSpc>
            </a:pPr>
            <a:r>
              <a:rPr lang="en-US" sz="2200" b="1" dirty="0"/>
              <a:t>Open interviews: </a:t>
            </a:r>
            <a:r>
              <a:rPr lang="en-US" sz="2200" dirty="0"/>
              <a:t>in which there is no pre-defined agenda and a range of issues are explored with stakeholders.</a:t>
            </a:r>
          </a:p>
          <a:p>
            <a:pPr algn="just"/>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CB81470F-9904-43AE-A740-76EE2BF14484}"/>
              </a:ext>
            </a:extLst>
          </p:cNvPr>
          <p:cNvSpPr>
            <a:spLocks noGrp="1"/>
          </p:cNvSpPr>
          <p:nvPr>
            <p:ph type="dt" sz="half" idx="10"/>
          </p:nvPr>
        </p:nvSpPr>
        <p:spPr/>
        <p:txBody>
          <a:bodyPr/>
          <a:lstStyle/>
          <a:p>
            <a:fld id="{44BC5129-2E48-4AF3-B845-E5C6679E4AED}" type="datetime1">
              <a:rPr lang="en-US" smtClean="0"/>
              <a:t>10/31/2022</a:t>
            </a:fld>
            <a:endParaRPr lang="en-US" dirty="0"/>
          </a:p>
        </p:txBody>
      </p:sp>
      <p:sp>
        <p:nvSpPr>
          <p:cNvPr id="6" name="Slide Number Placeholder 5">
            <a:extLst>
              <a:ext uri="{FF2B5EF4-FFF2-40B4-BE49-F238E27FC236}">
                <a16:creationId xmlns:a16="http://schemas.microsoft.com/office/drawing/2014/main" id="{A1126AD1-F52C-4821-942F-1D65ADFDA530}"/>
              </a:ext>
            </a:extLst>
          </p:cNvPr>
          <p:cNvSpPr>
            <a:spLocks noGrp="1"/>
          </p:cNvSpPr>
          <p:nvPr>
            <p:ph type="sldNum" sz="quarter" idx="12"/>
          </p:nvPr>
        </p:nvSpPr>
        <p:spPr/>
        <p:txBody>
          <a:bodyPr/>
          <a:lstStyle/>
          <a:p>
            <a:fld id="{0A68DB68-8052-4758-A647-54338E95D837}" type="slidenum">
              <a:rPr lang="en-US" smtClean="0"/>
              <a:pPr/>
              <a:t>14</a:t>
            </a:fld>
            <a:endParaRPr lang="en-US" dirty="0"/>
          </a:p>
        </p:txBody>
      </p:sp>
    </p:spTree>
    <p:extLst>
      <p:ext uri="{BB962C8B-B14F-4D97-AF65-F5344CB8AC3E}">
        <p14:creationId xmlns:p14="http://schemas.microsoft.com/office/powerpoint/2010/main" val="277731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Interviewers</a:t>
            </a:r>
          </a:p>
        </p:txBody>
      </p:sp>
      <p:sp>
        <p:nvSpPr>
          <p:cNvPr id="3" name="Content Placeholder 2"/>
          <p:cNvSpPr>
            <a:spLocks noGrp="1"/>
          </p:cNvSpPr>
          <p:nvPr>
            <p:ph idx="1"/>
          </p:nvPr>
        </p:nvSpPr>
        <p:spPr/>
        <p:txBody>
          <a:bodyPr>
            <a:normAutofit/>
          </a:bodyPr>
          <a:lstStyle/>
          <a:p>
            <a:pPr algn="just">
              <a:lnSpc>
                <a:spcPct val="150000"/>
              </a:lnSpc>
            </a:pPr>
            <a:r>
              <a:rPr lang="en-US" dirty="0"/>
              <a:t>Interviewers should be open-minded.</a:t>
            </a:r>
          </a:p>
          <a:p>
            <a:pPr algn="just">
              <a:lnSpc>
                <a:spcPct val="150000"/>
              </a:lnSpc>
            </a:pPr>
            <a:r>
              <a:rPr lang="en-US" dirty="0"/>
              <a:t>Avoid pre-conceived ideas about the requirements, and willing to listen to stakeholders. </a:t>
            </a:r>
          </a:p>
          <a:p>
            <a:pPr algn="just">
              <a:lnSpc>
                <a:spcPct val="150000"/>
              </a:lnSpc>
            </a:pPr>
            <a:r>
              <a:rPr lang="en-US" dirty="0"/>
              <a:t>If the stakeholder comes up with surprising requirements , willing to change their minds about the system.</a:t>
            </a:r>
          </a:p>
          <a:p>
            <a:pPr algn="just">
              <a:lnSpc>
                <a:spcPct val="150000"/>
              </a:lnSpc>
            </a:pPr>
            <a:r>
              <a:rPr lang="en-US" dirty="0"/>
              <a:t>They prompt the interviewee to get with discussion using a question or a proposal. </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7C960E38-F4D1-4A03-A148-D965F95AF7BC}"/>
              </a:ext>
            </a:extLst>
          </p:cNvPr>
          <p:cNvSpPr>
            <a:spLocks noGrp="1"/>
          </p:cNvSpPr>
          <p:nvPr>
            <p:ph type="dt" sz="half" idx="10"/>
          </p:nvPr>
        </p:nvSpPr>
        <p:spPr/>
        <p:txBody>
          <a:bodyPr/>
          <a:lstStyle/>
          <a:p>
            <a:fld id="{5DDB54FB-65B2-4AE2-9FBD-F4CB1309337F}" type="datetime1">
              <a:rPr lang="en-US" smtClean="0"/>
              <a:t>10/31/2022</a:t>
            </a:fld>
            <a:endParaRPr lang="en-US" dirty="0"/>
          </a:p>
        </p:txBody>
      </p:sp>
      <p:sp>
        <p:nvSpPr>
          <p:cNvPr id="6" name="Slide Number Placeholder 5">
            <a:extLst>
              <a:ext uri="{FF2B5EF4-FFF2-40B4-BE49-F238E27FC236}">
                <a16:creationId xmlns:a16="http://schemas.microsoft.com/office/drawing/2014/main" id="{E047F997-3C92-43CC-B92B-E4559C6F08BA}"/>
              </a:ext>
            </a:extLst>
          </p:cNvPr>
          <p:cNvSpPr>
            <a:spLocks noGrp="1"/>
          </p:cNvSpPr>
          <p:nvPr>
            <p:ph type="sldNum" sz="quarter" idx="12"/>
          </p:nvPr>
        </p:nvSpPr>
        <p:spPr/>
        <p:txBody>
          <a:bodyPr/>
          <a:lstStyle/>
          <a:p>
            <a:fld id="{0A68DB68-8052-4758-A647-54338E95D837}" type="slidenum">
              <a:rPr lang="en-US" smtClean="0"/>
              <a:pPr/>
              <a:t>15</a:t>
            </a:fld>
            <a:endParaRPr lang="en-US" dirty="0"/>
          </a:p>
        </p:txBody>
      </p:sp>
    </p:spTree>
    <p:extLst>
      <p:ext uri="{BB962C8B-B14F-4D97-AF65-F5344CB8AC3E}">
        <p14:creationId xmlns:p14="http://schemas.microsoft.com/office/powerpoint/2010/main" val="191292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noAutofit/>
          </a:bodyPr>
          <a:lstStyle/>
          <a:p>
            <a:pPr algn="just">
              <a:lnSpc>
                <a:spcPct val="150000"/>
              </a:lnSpc>
            </a:pPr>
            <a:r>
              <a:rPr lang="en-US" sz="2200" dirty="0"/>
              <a:t>People usually find it easier to relate to real-life examples rather than abstract descriptions.</a:t>
            </a:r>
          </a:p>
          <a:p>
            <a:pPr algn="just">
              <a:lnSpc>
                <a:spcPct val="150000"/>
              </a:lnSpc>
            </a:pPr>
            <a:r>
              <a:rPr lang="en-US" sz="2200" dirty="0"/>
              <a:t>Scenarios are real-life examples of how a system can be used.</a:t>
            </a:r>
          </a:p>
          <a:p>
            <a:pPr algn="just">
              <a:lnSpc>
                <a:spcPct val="150000"/>
              </a:lnSpc>
            </a:pPr>
            <a:r>
              <a:rPr lang="en-US" sz="2200" dirty="0"/>
              <a:t>Through Scenario user can understand and criticize….how   they  might interact  with a software system.</a:t>
            </a:r>
          </a:p>
          <a:p>
            <a:pPr algn="just">
              <a:lnSpc>
                <a:spcPct val="150000"/>
              </a:lnSpc>
            </a:pPr>
            <a:r>
              <a:rPr lang="en-US" sz="2200" dirty="0"/>
              <a:t>Requirement engineers can use the information gained from this discussion to formulate the actual system requirements.</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14575C03-2899-4079-BDD1-253BEE5133E9}"/>
              </a:ext>
            </a:extLst>
          </p:cNvPr>
          <p:cNvSpPr>
            <a:spLocks noGrp="1"/>
          </p:cNvSpPr>
          <p:nvPr>
            <p:ph type="dt" sz="half" idx="10"/>
          </p:nvPr>
        </p:nvSpPr>
        <p:spPr/>
        <p:txBody>
          <a:bodyPr/>
          <a:lstStyle/>
          <a:p>
            <a:fld id="{219A03A8-7BF3-4932-8F39-F73D662EC458}" type="datetime1">
              <a:rPr lang="en-US" smtClean="0"/>
              <a:t>10/31/2022</a:t>
            </a:fld>
            <a:endParaRPr lang="en-US" dirty="0"/>
          </a:p>
        </p:txBody>
      </p:sp>
      <p:sp>
        <p:nvSpPr>
          <p:cNvPr id="6" name="Slide Number Placeholder 5">
            <a:extLst>
              <a:ext uri="{FF2B5EF4-FFF2-40B4-BE49-F238E27FC236}">
                <a16:creationId xmlns:a16="http://schemas.microsoft.com/office/drawing/2014/main" id="{A3B21CE3-CBCB-462C-B6D8-2AA6575FD2AD}"/>
              </a:ext>
            </a:extLst>
          </p:cNvPr>
          <p:cNvSpPr>
            <a:spLocks noGrp="1"/>
          </p:cNvSpPr>
          <p:nvPr>
            <p:ph type="sldNum" sz="quarter" idx="12"/>
          </p:nvPr>
        </p:nvSpPr>
        <p:spPr/>
        <p:txBody>
          <a:bodyPr/>
          <a:lstStyle/>
          <a:p>
            <a:fld id="{0A68DB68-8052-4758-A647-54338E95D837}" type="slidenum">
              <a:rPr lang="en-US" smtClean="0"/>
              <a:pPr/>
              <a:t>16</a:t>
            </a:fld>
            <a:endParaRPr lang="en-US" dirty="0"/>
          </a:p>
        </p:txBody>
      </p:sp>
    </p:spTree>
    <p:extLst>
      <p:ext uri="{BB962C8B-B14F-4D97-AF65-F5344CB8AC3E}">
        <p14:creationId xmlns:p14="http://schemas.microsoft.com/office/powerpoint/2010/main" val="300726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pPr algn="just">
              <a:buNone/>
            </a:pPr>
            <a:endParaRPr lang="en-US" sz="2200" dirty="0"/>
          </a:p>
          <a:p>
            <a:pPr algn="just">
              <a:buNone/>
            </a:pPr>
            <a:r>
              <a:rPr lang="en-US" sz="2200" dirty="0"/>
              <a:t>They should include:</a:t>
            </a:r>
          </a:p>
          <a:p>
            <a:pPr algn="just">
              <a:buNone/>
            </a:pPr>
            <a:endParaRPr lang="en-US" sz="2200" dirty="0"/>
          </a:p>
          <a:p>
            <a:pPr lvl="1" algn="just"/>
            <a:r>
              <a:rPr lang="en-US" sz="2200" dirty="0"/>
              <a:t>A description of the starting situation</a:t>
            </a:r>
          </a:p>
          <a:p>
            <a:pPr lvl="1" algn="just"/>
            <a:r>
              <a:rPr lang="en-US" sz="2200" dirty="0"/>
              <a:t>A description of the normal flow of events</a:t>
            </a:r>
          </a:p>
          <a:p>
            <a:pPr lvl="1" algn="just"/>
            <a:r>
              <a:rPr lang="en-US" sz="2200" dirty="0"/>
              <a:t>A description of what can go wrong</a:t>
            </a:r>
          </a:p>
          <a:p>
            <a:pPr lvl="1" algn="just"/>
            <a:r>
              <a:rPr lang="en-US" sz="2200" dirty="0"/>
              <a:t>Information about other concurrent activities</a:t>
            </a:r>
          </a:p>
          <a:p>
            <a:pPr lvl="1" algn="just"/>
            <a:r>
              <a:rPr lang="en-US" sz="2200" dirty="0"/>
              <a:t>A description of the state when the scenario finishes.</a:t>
            </a:r>
          </a:p>
          <a:p>
            <a:pPr algn="just"/>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BA529005-9714-4CE4-B6F1-68C4A184B734}"/>
              </a:ext>
            </a:extLst>
          </p:cNvPr>
          <p:cNvSpPr>
            <a:spLocks noGrp="1"/>
          </p:cNvSpPr>
          <p:nvPr>
            <p:ph type="dt" sz="half" idx="10"/>
          </p:nvPr>
        </p:nvSpPr>
        <p:spPr/>
        <p:txBody>
          <a:bodyPr/>
          <a:lstStyle/>
          <a:p>
            <a:fld id="{818DF681-8614-4B08-B660-F7005DA31405}" type="datetime1">
              <a:rPr lang="en-US" smtClean="0"/>
              <a:t>10/31/2022</a:t>
            </a:fld>
            <a:endParaRPr lang="en-US" dirty="0"/>
          </a:p>
        </p:txBody>
      </p:sp>
      <p:sp>
        <p:nvSpPr>
          <p:cNvPr id="6" name="Slide Number Placeholder 5">
            <a:extLst>
              <a:ext uri="{FF2B5EF4-FFF2-40B4-BE49-F238E27FC236}">
                <a16:creationId xmlns:a16="http://schemas.microsoft.com/office/drawing/2014/main" id="{82FE5E67-9259-456D-A953-92002935C024}"/>
              </a:ext>
            </a:extLst>
          </p:cNvPr>
          <p:cNvSpPr>
            <a:spLocks noGrp="1"/>
          </p:cNvSpPr>
          <p:nvPr>
            <p:ph type="sldNum" sz="quarter" idx="12"/>
          </p:nvPr>
        </p:nvSpPr>
        <p:spPr/>
        <p:txBody>
          <a:bodyPr/>
          <a:lstStyle/>
          <a:p>
            <a:fld id="{0A68DB68-8052-4758-A647-54338E95D837}" type="slidenum">
              <a:rPr lang="en-US" smtClean="0"/>
              <a:pPr/>
              <a:t>17</a:t>
            </a:fld>
            <a:endParaRPr lang="en-US" dirty="0"/>
          </a:p>
        </p:txBody>
      </p:sp>
    </p:spTree>
    <p:extLst>
      <p:ext uri="{BB962C8B-B14F-4D97-AF65-F5344CB8AC3E}">
        <p14:creationId xmlns:p14="http://schemas.microsoft.com/office/powerpoint/2010/main" val="46207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LIBSYS Scenario </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04425538"/>
              </p:ext>
            </p:extLst>
          </p:nvPr>
        </p:nvGraphicFramePr>
        <p:xfrm>
          <a:off x="304800" y="1600200"/>
          <a:ext cx="8610600" cy="4724400"/>
        </p:xfrm>
        <a:graphic>
          <a:graphicData uri="http://schemas.openxmlformats.org/presentationml/2006/ole">
            <mc:AlternateContent xmlns:mc="http://schemas.openxmlformats.org/markup-compatibility/2006">
              <mc:Choice xmlns:v="urn:schemas-microsoft-com:vml" Requires="v">
                <p:oleObj spid="_x0000_s1027" name="Document" r:id="rId3" imgW="5497885" imgH="2495626" progId="Word.Document.8">
                  <p:embed/>
                </p:oleObj>
              </mc:Choice>
              <mc:Fallback>
                <p:oleObj name="Document" r:id="rId3" imgW="5497885" imgH="2495626"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6106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a:extLst>
              <a:ext uri="{FF2B5EF4-FFF2-40B4-BE49-F238E27FC236}">
                <a16:creationId xmlns:a16="http://schemas.microsoft.com/office/drawing/2014/main" id="{049ABE78-D980-4BC6-9E52-475567F724CB}"/>
              </a:ext>
            </a:extLst>
          </p:cNvPr>
          <p:cNvSpPr>
            <a:spLocks noGrp="1"/>
          </p:cNvSpPr>
          <p:nvPr>
            <p:ph type="dt" sz="half" idx="10"/>
          </p:nvPr>
        </p:nvSpPr>
        <p:spPr/>
        <p:txBody>
          <a:bodyPr/>
          <a:lstStyle/>
          <a:p>
            <a:fld id="{D5DC7BF0-A0B5-426B-923E-BF9F30589955}" type="datetime1">
              <a:rPr lang="en-US" smtClean="0"/>
              <a:t>10/31/2022</a:t>
            </a:fld>
            <a:endParaRPr lang="en-US" dirty="0"/>
          </a:p>
        </p:txBody>
      </p:sp>
      <p:sp>
        <p:nvSpPr>
          <p:cNvPr id="4" name="Slide Number Placeholder 3">
            <a:extLst>
              <a:ext uri="{FF2B5EF4-FFF2-40B4-BE49-F238E27FC236}">
                <a16:creationId xmlns:a16="http://schemas.microsoft.com/office/drawing/2014/main" id="{1FC8DFF5-1B27-4608-B41E-C156E39F5D81}"/>
              </a:ext>
            </a:extLst>
          </p:cNvPr>
          <p:cNvSpPr>
            <a:spLocks noGrp="1"/>
          </p:cNvSpPr>
          <p:nvPr>
            <p:ph type="sldNum" sz="quarter" idx="12"/>
          </p:nvPr>
        </p:nvSpPr>
        <p:spPr/>
        <p:txBody>
          <a:bodyPr/>
          <a:lstStyle/>
          <a:p>
            <a:fld id="{0A68DB68-8052-4758-A647-54338E95D837}" type="slidenum">
              <a:rPr lang="en-US" smtClean="0"/>
              <a:pPr/>
              <a:t>18</a:t>
            </a:fld>
            <a:endParaRPr lang="en-US" dirty="0"/>
          </a:p>
        </p:txBody>
      </p:sp>
    </p:spTree>
    <p:extLst>
      <p:ext uri="{BB962C8B-B14F-4D97-AF65-F5344CB8AC3E}">
        <p14:creationId xmlns:p14="http://schemas.microsoft.com/office/powerpoint/2010/main" val="2769654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LIBSYS Scenario </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879858632"/>
              </p:ext>
            </p:extLst>
          </p:nvPr>
        </p:nvGraphicFramePr>
        <p:xfrm>
          <a:off x="457200" y="1752600"/>
          <a:ext cx="8305800" cy="4495800"/>
        </p:xfrm>
        <a:graphic>
          <a:graphicData uri="http://schemas.openxmlformats.org/presentationml/2006/ole">
            <mc:AlternateContent xmlns:mc="http://schemas.openxmlformats.org/markup-compatibility/2006">
              <mc:Choice xmlns:v="urn:schemas-microsoft-com:vml" Requires="v">
                <p:oleObj spid="_x0000_s2051" name="Document" r:id="rId3" imgW="5483860" imgH="2380849" progId="Word.Document.8">
                  <p:embed/>
                </p:oleObj>
              </mc:Choice>
              <mc:Fallback>
                <p:oleObj name="Document" r:id="rId3" imgW="5483860" imgH="2380849"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752600"/>
                        <a:ext cx="8305800" cy="4495800"/>
                      </a:xfrm>
                      <a:prstGeom prst="rect">
                        <a:avLst/>
                      </a:prstGeom>
                      <a:noFill/>
                      <a:ln>
                        <a:noFill/>
                      </a:ln>
                      <a:effectLst/>
                    </p:spPr>
                  </p:pic>
                </p:oleObj>
              </mc:Fallback>
            </mc:AlternateContent>
          </a:graphicData>
        </a:graphic>
      </p:graphicFrame>
      <p:sp>
        <p:nvSpPr>
          <p:cNvPr id="3" name="Date Placeholder 2">
            <a:extLst>
              <a:ext uri="{FF2B5EF4-FFF2-40B4-BE49-F238E27FC236}">
                <a16:creationId xmlns:a16="http://schemas.microsoft.com/office/drawing/2014/main" id="{A2F43AF4-B024-444A-84DE-3C1BBF160ECB}"/>
              </a:ext>
            </a:extLst>
          </p:cNvPr>
          <p:cNvSpPr>
            <a:spLocks noGrp="1"/>
          </p:cNvSpPr>
          <p:nvPr>
            <p:ph type="dt" sz="half" idx="10"/>
          </p:nvPr>
        </p:nvSpPr>
        <p:spPr/>
        <p:txBody>
          <a:bodyPr/>
          <a:lstStyle/>
          <a:p>
            <a:fld id="{0B19FBFA-AE9C-461B-88EA-A9F7522DE6AF}" type="datetime1">
              <a:rPr lang="en-US" smtClean="0"/>
              <a:t>10/31/2022</a:t>
            </a:fld>
            <a:endParaRPr lang="en-US" dirty="0"/>
          </a:p>
        </p:txBody>
      </p:sp>
      <p:sp>
        <p:nvSpPr>
          <p:cNvPr id="4" name="Slide Number Placeholder 3">
            <a:extLst>
              <a:ext uri="{FF2B5EF4-FFF2-40B4-BE49-F238E27FC236}">
                <a16:creationId xmlns:a16="http://schemas.microsoft.com/office/drawing/2014/main" id="{FF37C4FF-8AB3-45A4-B9D7-FC1087CEDB8F}"/>
              </a:ext>
            </a:extLst>
          </p:cNvPr>
          <p:cNvSpPr>
            <a:spLocks noGrp="1"/>
          </p:cNvSpPr>
          <p:nvPr>
            <p:ph type="sldNum" sz="quarter" idx="12"/>
          </p:nvPr>
        </p:nvSpPr>
        <p:spPr/>
        <p:txBody>
          <a:bodyPr/>
          <a:lstStyle/>
          <a:p>
            <a:fld id="{0A68DB68-8052-4758-A647-54338E95D837}" type="slidenum">
              <a:rPr lang="en-US" smtClean="0"/>
              <a:pPr/>
              <a:t>19</a:t>
            </a:fld>
            <a:endParaRPr lang="en-US" dirty="0"/>
          </a:p>
        </p:txBody>
      </p:sp>
    </p:spTree>
    <p:extLst>
      <p:ext uri="{BB962C8B-B14F-4D97-AF65-F5344CB8AC3E}">
        <p14:creationId xmlns:p14="http://schemas.microsoft.com/office/powerpoint/2010/main" val="72126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Objectives</a:t>
            </a:r>
          </a:p>
        </p:txBody>
      </p:sp>
      <p:sp>
        <p:nvSpPr>
          <p:cNvPr id="2" name="Content Placeholder 1"/>
          <p:cNvSpPr>
            <a:spLocks noGrp="1"/>
          </p:cNvSpPr>
          <p:nvPr>
            <p:ph idx="1"/>
          </p:nvPr>
        </p:nvSpPr>
        <p:spPr/>
        <p:txBody>
          <a:bodyPr>
            <a:normAutofit/>
          </a:bodyPr>
          <a:lstStyle/>
          <a:p>
            <a:endParaRPr lang="en-US" sz="2200" dirty="0"/>
          </a:p>
          <a:p>
            <a:pPr>
              <a:buNone/>
            </a:pPr>
            <a:r>
              <a:rPr lang="en-GB" dirty="0"/>
              <a:t>Requirement Engineering Process</a:t>
            </a:r>
          </a:p>
          <a:p>
            <a:pPr>
              <a:buNone/>
            </a:pPr>
            <a:endParaRPr lang="en-GB" dirty="0"/>
          </a:p>
          <a:p>
            <a:r>
              <a:rPr lang="en-GB" dirty="0"/>
              <a:t>Feasibility studies</a:t>
            </a:r>
          </a:p>
          <a:p>
            <a:r>
              <a:rPr lang="en-GB" dirty="0"/>
              <a:t>Requirements elicitation and analysis</a:t>
            </a:r>
          </a:p>
          <a:p>
            <a:r>
              <a:rPr lang="en-GB" dirty="0"/>
              <a:t>Requirements validation</a:t>
            </a:r>
          </a:p>
          <a:p>
            <a:r>
              <a:rPr lang="en-GB" dirty="0"/>
              <a:t>Requirements management</a:t>
            </a:r>
          </a:p>
          <a:p>
            <a:endParaRPr lang="en-US" sz="2200" dirty="0"/>
          </a:p>
          <a:p>
            <a:endParaRPr lang="en-US" sz="2200" dirty="0"/>
          </a:p>
          <a:p>
            <a:pPr marL="0" indent="0">
              <a:buNone/>
            </a:pPr>
            <a:endParaRPr lang="en-US" sz="2200"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805D7082-ED8B-4D6F-A8F0-807F5E26990E}"/>
              </a:ext>
            </a:extLst>
          </p:cNvPr>
          <p:cNvSpPr>
            <a:spLocks noGrp="1"/>
          </p:cNvSpPr>
          <p:nvPr>
            <p:ph type="dt" sz="half" idx="10"/>
          </p:nvPr>
        </p:nvSpPr>
        <p:spPr/>
        <p:txBody>
          <a:bodyPr/>
          <a:lstStyle/>
          <a:p>
            <a:fld id="{5F7B89C1-3C51-400C-8141-58A5B78DB630}" type="datetime1">
              <a:rPr lang="en-US" smtClean="0"/>
              <a:t>10/31/2022</a:t>
            </a:fld>
            <a:endParaRPr lang="en-US" dirty="0"/>
          </a:p>
        </p:txBody>
      </p:sp>
      <p:sp>
        <p:nvSpPr>
          <p:cNvPr id="6" name="Slide Number Placeholder 5">
            <a:extLst>
              <a:ext uri="{FF2B5EF4-FFF2-40B4-BE49-F238E27FC236}">
                <a16:creationId xmlns:a16="http://schemas.microsoft.com/office/drawing/2014/main" id="{C871ACBA-9CA2-47FE-A9CD-1E9905E4C872}"/>
              </a:ext>
            </a:extLst>
          </p:cNvPr>
          <p:cNvSpPr>
            <a:spLocks noGrp="1"/>
          </p:cNvSpPr>
          <p:nvPr>
            <p:ph type="sldNum" sz="quarter" idx="12"/>
          </p:nvPr>
        </p:nvSpPr>
        <p:spPr/>
        <p:txBody>
          <a:bodyPr/>
          <a:lstStyle/>
          <a:p>
            <a:fld id="{0A68DB68-8052-4758-A647-54338E95D837}"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a:t>
            </a:r>
            <a:endParaRPr lang="en-US" dirty="0"/>
          </a:p>
        </p:txBody>
      </p:sp>
      <p:sp>
        <p:nvSpPr>
          <p:cNvPr id="3" name="Content Placeholder 2"/>
          <p:cNvSpPr>
            <a:spLocks noGrp="1"/>
          </p:cNvSpPr>
          <p:nvPr>
            <p:ph idx="1"/>
          </p:nvPr>
        </p:nvSpPr>
        <p:spPr/>
        <p:txBody>
          <a:bodyPr>
            <a:normAutofit lnSpcReduction="10000"/>
          </a:bodyPr>
          <a:lstStyle/>
          <a:p>
            <a:pPr algn="just"/>
            <a:r>
              <a:rPr lang="en-GB" dirty="0"/>
              <a:t>Use-cases are a scenario based technique for requirement elicitation  </a:t>
            </a:r>
          </a:p>
          <a:p>
            <a:pPr algn="just"/>
            <a:endParaRPr lang="en-GB" dirty="0"/>
          </a:p>
          <a:p>
            <a:pPr algn="just"/>
            <a:r>
              <a:rPr lang="en-GB" dirty="0"/>
              <a:t>Which identify the actors in an interaction and which describe the interaction itself.</a:t>
            </a:r>
          </a:p>
          <a:p>
            <a:pPr algn="just">
              <a:buNone/>
            </a:pPr>
            <a:endParaRPr lang="en-GB" dirty="0"/>
          </a:p>
          <a:p>
            <a:pPr algn="just"/>
            <a:r>
              <a:rPr lang="en-GB" dirty="0"/>
              <a:t>A set of use cases should describe all possible interactions with the system.</a:t>
            </a:r>
          </a:p>
          <a:p>
            <a:pPr algn="just">
              <a:buNone/>
            </a:pPr>
            <a:endParaRPr lang="en-GB" dirty="0"/>
          </a:p>
          <a:p>
            <a:pPr algn="just"/>
            <a:r>
              <a:rPr lang="en-GB" dirty="0"/>
              <a:t>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CD87F821-DC8D-41EE-A10E-F03C32247815}"/>
              </a:ext>
            </a:extLst>
          </p:cNvPr>
          <p:cNvSpPr>
            <a:spLocks noGrp="1"/>
          </p:cNvSpPr>
          <p:nvPr>
            <p:ph type="dt" sz="half" idx="10"/>
          </p:nvPr>
        </p:nvSpPr>
        <p:spPr/>
        <p:txBody>
          <a:bodyPr/>
          <a:lstStyle/>
          <a:p>
            <a:fld id="{25D6B1D2-700F-42FB-BB3E-24F1BD739C44}" type="datetime1">
              <a:rPr lang="en-US" smtClean="0"/>
              <a:t>10/31/2022</a:t>
            </a:fld>
            <a:endParaRPr lang="en-US" dirty="0"/>
          </a:p>
        </p:txBody>
      </p:sp>
      <p:sp>
        <p:nvSpPr>
          <p:cNvPr id="6" name="Slide Number Placeholder 5">
            <a:extLst>
              <a:ext uri="{FF2B5EF4-FFF2-40B4-BE49-F238E27FC236}">
                <a16:creationId xmlns:a16="http://schemas.microsoft.com/office/drawing/2014/main" id="{0160CDCB-E87B-4EC9-AE4F-7AD072E3C106}"/>
              </a:ext>
            </a:extLst>
          </p:cNvPr>
          <p:cNvSpPr>
            <a:spLocks noGrp="1"/>
          </p:cNvSpPr>
          <p:nvPr>
            <p:ph type="sldNum" sz="quarter" idx="12"/>
          </p:nvPr>
        </p:nvSpPr>
        <p:spPr/>
        <p:txBody>
          <a:bodyPr/>
          <a:lstStyle/>
          <a:p>
            <a:fld id="{0A68DB68-8052-4758-A647-54338E95D837}" type="slidenum">
              <a:rPr lang="en-US" smtClean="0"/>
              <a:pPr/>
              <a:t>20</a:t>
            </a:fld>
            <a:endParaRPr lang="en-US" dirty="0"/>
          </a:p>
        </p:txBody>
      </p:sp>
    </p:spTree>
    <p:extLst>
      <p:ext uri="{BB962C8B-B14F-4D97-AF65-F5344CB8AC3E}">
        <p14:creationId xmlns:p14="http://schemas.microsoft.com/office/powerpoint/2010/main" val="408723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LIBSYS Use Cases</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pic>
        <p:nvPicPr>
          <p:cNvPr id="7" name="Picture 5" descr="7.7 LIBSYSUseCases(6.12)**.eps                                 001BEA14Macintosh HD                   B8AA5F2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010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ABD6D435-DC07-4C20-A4F0-B8078B077A3E}"/>
              </a:ext>
            </a:extLst>
          </p:cNvPr>
          <p:cNvSpPr>
            <a:spLocks noGrp="1"/>
          </p:cNvSpPr>
          <p:nvPr>
            <p:ph type="dt" sz="half" idx="10"/>
          </p:nvPr>
        </p:nvSpPr>
        <p:spPr/>
        <p:txBody>
          <a:bodyPr/>
          <a:lstStyle/>
          <a:p>
            <a:fld id="{E31CB900-EA96-4DC4-8C4E-A1568D281BC9}" type="datetime1">
              <a:rPr lang="en-US" smtClean="0"/>
              <a:t>10/31/2022</a:t>
            </a:fld>
            <a:endParaRPr lang="en-US" dirty="0"/>
          </a:p>
        </p:txBody>
      </p:sp>
      <p:sp>
        <p:nvSpPr>
          <p:cNvPr id="4" name="Slide Number Placeholder 3">
            <a:extLst>
              <a:ext uri="{FF2B5EF4-FFF2-40B4-BE49-F238E27FC236}">
                <a16:creationId xmlns:a16="http://schemas.microsoft.com/office/drawing/2014/main" id="{7DF6C005-7C4E-4FEA-B9C7-1CA382B8E4E7}"/>
              </a:ext>
            </a:extLst>
          </p:cNvPr>
          <p:cNvSpPr>
            <a:spLocks noGrp="1"/>
          </p:cNvSpPr>
          <p:nvPr>
            <p:ph type="sldNum" sz="quarter" idx="12"/>
          </p:nvPr>
        </p:nvSpPr>
        <p:spPr/>
        <p:txBody>
          <a:bodyPr/>
          <a:lstStyle/>
          <a:p>
            <a:fld id="{0A68DB68-8052-4758-A647-54338E95D837}" type="slidenum">
              <a:rPr lang="en-US" smtClean="0"/>
              <a:pPr/>
              <a:t>21</a:t>
            </a:fld>
            <a:endParaRPr lang="en-US" dirty="0"/>
          </a:p>
        </p:txBody>
      </p:sp>
    </p:spTree>
    <p:extLst>
      <p:ext uri="{BB962C8B-B14F-4D97-AF65-F5344CB8AC3E}">
        <p14:creationId xmlns:p14="http://schemas.microsoft.com/office/powerpoint/2010/main" val="3646933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and Organizational Factors</a:t>
            </a:r>
            <a:endParaRPr lang="en-US" dirty="0"/>
          </a:p>
        </p:txBody>
      </p:sp>
      <p:sp>
        <p:nvSpPr>
          <p:cNvPr id="3" name="Content Placeholder 2"/>
          <p:cNvSpPr>
            <a:spLocks noGrp="1"/>
          </p:cNvSpPr>
          <p:nvPr>
            <p:ph idx="1"/>
          </p:nvPr>
        </p:nvSpPr>
        <p:spPr/>
        <p:txBody>
          <a:bodyPr/>
          <a:lstStyle/>
          <a:p>
            <a:pPr algn="just"/>
            <a:endParaRPr lang="en-GB" dirty="0"/>
          </a:p>
          <a:p>
            <a:pPr algn="just"/>
            <a:r>
              <a:rPr lang="en-GB" dirty="0"/>
              <a:t>Software systems do not exist in isolation – they are used in a social and organizational context. </a:t>
            </a:r>
          </a:p>
          <a:p>
            <a:pPr algn="just"/>
            <a:endParaRPr lang="en-GB" dirty="0"/>
          </a:p>
          <a:p>
            <a:pPr algn="just"/>
            <a:r>
              <a:rPr lang="en-GB" dirty="0"/>
              <a:t>This can influence or even dominate the system requirements.</a:t>
            </a:r>
          </a:p>
          <a:p>
            <a:pPr algn="just">
              <a:buNone/>
            </a:pPr>
            <a:endParaRPr lang="en-GB" dirty="0"/>
          </a:p>
          <a:p>
            <a:pPr algn="just"/>
            <a:r>
              <a:rPr lang="en-GB" dirty="0"/>
              <a:t>Good analysts must be sensitive to these factors.</a:t>
            </a:r>
          </a:p>
          <a:p>
            <a:pPr marL="0" indent="0" algn="just">
              <a:buNone/>
            </a:pPr>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FAB8E6AF-94B6-49DE-8F77-F4D819A94133}"/>
              </a:ext>
            </a:extLst>
          </p:cNvPr>
          <p:cNvSpPr>
            <a:spLocks noGrp="1"/>
          </p:cNvSpPr>
          <p:nvPr>
            <p:ph type="dt" sz="half" idx="10"/>
          </p:nvPr>
        </p:nvSpPr>
        <p:spPr/>
        <p:txBody>
          <a:bodyPr/>
          <a:lstStyle/>
          <a:p>
            <a:fld id="{B3E45270-1EC7-4AE5-9383-426786E007D6}" type="datetime1">
              <a:rPr lang="en-US" smtClean="0"/>
              <a:t>10/31/2022</a:t>
            </a:fld>
            <a:endParaRPr lang="en-US" dirty="0"/>
          </a:p>
        </p:txBody>
      </p:sp>
      <p:sp>
        <p:nvSpPr>
          <p:cNvPr id="6" name="Slide Number Placeholder 5">
            <a:extLst>
              <a:ext uri="{FF2B5EF4-FFF2-40B4-BE49-F238E27FC236}">
                <a16:creationId xmlns:a16="http://schemas.microsoft.com/office/drawing/2014/main" id="{08EA63FC-243E-45FE-97DA-74DFF5F84171}"/>
              </a:ext>
            </a:extLst>
          </p:cNvPr>
          <p:cNvSpPr>
            <a:spLocks noGrp="1"/>
          </p:cNvSpPr>
          <p:nvPr>
            <p:ph type="sldNum" sz="quarter" idx="12"/>
          </p:nvPr>
        </p:nvSpPr>
        <p:spPr/>
        <p:txBody>
          <a:bodyPr/>
          <a:lstStyle/>
          <a:p>
            <a:fld id="{0A68DB68-8052-4758-A647-54338E95D837}" type="slidenum">
              <a:rPr lang="en-US" smtClean="0"/>
              <a:pPr/>
              <a:t>22</a:t>
            </a:fld>
            <a:endParaRPr lang="en-US" dirty="0"/>
          </a:p>
        </p:txBody>
      </p:sp>
    </p:spTree>
    <p:extLst>
      <p:ext uri="{BB962C8B-B14F-4D97-AF65-F5344CB8AC3E}">
        <p14:creationId xmlns:p14="http://schemas.microsoft.com/office/powerpoint/2010/main" val="176502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749827"/>
            <a:ext cx="8153400" cy="894416"/>
          </a:xfrm>
        </p:spPr>
        <p:txBody>
          <a:bodyPr>
            <a:normAutofit fontScale="90000"/>
          </a:bodyPr>
          <a:lstStyle/>
          <a:p>
            <a:pPr>
              <a:defRPr/>
            </a:pPr>
            <a:r>
              <a:rPr lang="en-US" dirty="0"/>
              <a:t>Ethnography</a:t>
            </a:r>
            <a:br>
              <a:rPr lang="en-US" dirty="0"/>
            </a:br>
            <a:endParaRPr lang="en-US" dirty="0"/>
          </a:p>
        </p:txBody>
      </p:sp>
      <p:sp>
        <p:nvSpPr>
          <p:cNvPr id="52226" name="Content Placeholder 2"/>
          <p:cNvSpPr>
            <a:spLocks noGrp="1"/>
          </p:cNvSpPr>
          <p:nvPr>
            <p:ph idx="1"/>
          </p:nvPr>
        </p:nvSpPr>
        <p:spPr>
          <a:xfrm>
            <a:off x="533400" y="1753972"/>
            <a:ext cx="8173453" cy="4354201"/>
          </a:xfrm>
        </p:spPr>
        <p:txBody>
          <a:bodyPr>
            <a:normAutofit/>
          </a:bodyPr>
          <a:lstStyle/>
          <a:p>
            <a:pPr algn="just"/>
            <a:r>
              <a:rPr lang="en-GB" sz="2200" dirty="0"/>
              <a:t>is the study of people in their natural setting, involves the analyst actively or passively participating in the normal activities of the users over an extended period of time and collect information on the operations being performed.</a:t>
            </a:r>
          </a:p>
          <a:p>
            <a:pPr marL="0" indent="0" algn="just">
              <a:buNone/>
            </a:pPr>
            <a:endParaRPr lang="en-GB" sz="2200" dirty="0"/>
          </a:p>
          <a:p>
            <a:pPr algn="just"/>
            <a:r>
              <a:rPr lang="en-GB" sz="2200" dirty="0"/>
              <a:t>In practice, ethnography is particularly effective when the need for a new system is a result of existing problems with processes and procedures.</a:t>
            </a:r>
          </a:p>
          <a:p>
            <a:pPr marL="0" indent="0" algn="just">
              <a:buNone/>
            </a:pPr>
            <a:endParaRPr lang="en-GB" sz="2200" dirty="0"/>
          </a:p>
          <a:p>
            <a:pPr algn="just"/>
            <a:r>
              <a:rPr lang="en-GB" sz="2200" dirty="0"/>
              <a:t>These techniques are especially useful when addressing contextual factors such as </a:t>
            </a:r>
            <a:r>
              <a:rPr lang="en-GB" sz="2200" b="1" dirty="0"/>
              <a:t>usability</a:t>
            </a:r>
            <a:r>
              <a:rPr lang="en-GB" sz="2200" dirty="0"/>
              <a:t>  </a:t>
            </a:r>
            <a:endParaRPr lang="en-US" altLang="en-US" sz="2200" b="1" dirty="0"/>
          </a:p>
        </p:txBody>
      </p:sp>
      <p:sp>
        <p:nvSpPr>
          <p:cNvPr id="28676"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0EEF0AB-9B70-4188-8B3B-5A5B6BBBBE88}" type="datetime1">
              <a:rPr lang="en-US" smtClean="0"/>
              <a:t>10/31/2022</a:t>
            </a:fld>
            <a:endParaRPr lang="en-US"/>
          </a:p>
        </p:txBody>
      </p:sp>
      <p:sp>
        <p:nvSpPr>
          <p:cNvPr id="28678"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CSE291 -  Introduction to Software Engineering </a:t>
            </a:r>
          </a:p>
        </p:txBody>
      </p:sp>
      <p:sp>
        <p:nvSpPr>
          <p:cNvPr id="52229"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spcBef>
                <a:spcPct val="0"/>
              </a:spcBef>
              <a:buClrTx/>
              <a:buSzTx/>
              <a:buFontTx/>
              <a:buNone/>
            </a:pPr>
            <a:fld id="{D5DEB984-7932-4BC9-A773-99D6DA21B8A3}" type="slidenum">
              <a:rPr lang="en-US" altLang="en-US" sz="1000"/>
              <a:pPr>
                <a:spcBef>
                  <a:spcPct val="0"/>
                </a:spcBef>
                <a:buClrTx/>
                <a:buSzTx/>
                <a:buFontTx/>
                <a:buNone/>
              </a:pPr>
              <a:t>23</a:t>
            </a:fld>
            <a:endParaRPr lang="en-US" altLang="en-US" sz="1000"/>
          </a:p>
        </p:txBody>
      </p:sp>
    </p:spTree>
    <p:extLst>
      <p:ext uri="{BB962C8B-B14F-4D97-AF65-F5344CB8AC3E}">
        <p14:creationId xmlns:p14="http://schemas.microsoft.com/office/powerpoint/2010/main" val="2636066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814754"/>
            <a:ext cx="8077201" cy="762000"/>
          </a:xfrm>
        </p:spPr>
        <p:txBody>
          <a:bodyPr>
            <a:noAutofit/>
          </a:bodyPr>
          <a:lstStyle/>
          <a:p>
            <a:pPr>
              <a:defRPr/>
            </a:pPr>
            <a:r>
              <a:rPr lang="en-US" dirty="0"/>
              <a:t>Prototyping </a:t>
            </a:r>
            <a:br>
              <a:rPr lang="en-US" dirty="0"/>
            </a:br>
            <a:endParaRPr lang="en-US" dirty="0"/>
          </a:p>
        </p:txBody>
      </p:sp>
      <p:sp>
        <p:nvSpPr>
          <p:cNvPr id="53250" name="Content Placeholder 2"/>
          <p:cNvSpPr>
            <a:spLocks noGrp="1"/>
          </p:cNvSpPr>
          <p:nvPr>
            <p:ph idx="1"/>
          </p:nvPr>
        </p:nvSpPr>
        <p:spPr>
          <a:xfrm>
            <a:off x="777571" y="1600200"/>
            <a:ext cx="7704667" cy="3810000"/>
          </a:xfrm>
        </p:spPr>
        <p:txBody>
          <a:bodyPr>
            <a:normAutofit/>
          </a:bodyPr>
          <a:lstStyle/>
          <a:p>
            <a:pPr algn="just"/>
            <a:r>
              <a:rPr lang="en-GB" dirty="0"/>
              <a:t>Providing stakeholders with prototypes of the system to support the investigation of possible solutions is an effective way to gather detailed information and relevant feedback</a:t>
            </a:r>
          </a:p>
          <a:p>
            <a:pPr marL="0" indent="0" algn="just">
              <a:buNone/>
            </a:pPr>
            <a:endParaRPr lang="en-GB" dirty="0"/>
          </a:p>
          <a:p>
            <a:pPr algn="just"/>
            <a:r>
              <a:rPr lang="en-GB" dirty="0"/>
              <a:t>This technique is particularly useful when developing human-computer interfaces, or where the stakeholders are unfamiliar with the available solutions.</a:t>
            </a:r>
            <a:endParaRPr lang="en-US" b="1" dirty="0"/>
          </a:p>
        </p:txBody>
      </p:sp>
      <p:sp>
        <p:nvSpPr>
          <p:cNvPr id="29700"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07A589E-1065-4459-8B5C-9040576E3069}" type="datetime1">
              <a:rPr lang="en-US" smtClean="0"/>
              <a:t>10/31/2022</a:t>
            </a:fld>
            <a:endParaRPr lang="en-US"/>
          </a:p>
        </p:txBody>
      </p:sp>
      <p:sp>
        <p:nvSpPr>
          <p:cNvPr id="29702"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CSE291 -  Introduction to Software Engineering </a:t>
            </a:r>
          </a:p>
        </p:txBody>
      </p:sp>
      <p:sp>
        <p:nvSpPr>
          <p:cNvPr id="5325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spcBef>
                <a:spcPct val="0"/>
              </a:spcBef>
              <a:buClrTx/>
              <a:buSzTx/>
              <a:buFontTx/>
              <a:buNone/>
            </a:pPr>
            <a:fld id="{7930C59C-1615-44D2-9CE8-7CC043C93F77}" type="slidenum">
              <a:rPr lang="en-US" altLang="en-US" sz="1000"/>
              <a:pPr>
                <a:spcBef>
                  <a:spcPct val="0"/>
                </a:spcBef>
                <a:buClrTx/>
                <a:buSzTx/>
                <a:buFontTx/>
                <a:buNone/>
              </a:pPr>
              <a:t>24</a:t>
            </a:fld>
            <a:endParaRPr lang="en-US" altLang="en-US" sz="1000"/>
          </a:p>
        </p:txBody>
      </p:sp>
    </p:spTree>
    <p:extLst>
      <p:ext uri="{BB962C8B-B14F-4D97-AF65-F5344CB8AC3E}">
        <p14:creationId xmlns:p14="http://schemas.microsoft.com/office/powerpoint/2010/main" val="129531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686800" cy="838200"/>
          </a:xfrm>
        </p:spPr>
        <p:txBody>
          <a:bodyPr>
            <a:normAutofit fontScale="90000"/>
          </a:bodyPr>
          <a:lstStyle/>
          <a:p>
            <a:pPr fontAlgn="auto">
              <a:spcAft>
                <a:spcPts val="0"/>
              </a:spcAft>
              <a:defRPr/>
            </a:pPr>
            <a:r>
              <a:rPr lang="en-US" sz="3600" dirty="0">
                <a:latin typeface="Arial" pitchFamily="34" charset="0"/>
                <a:cs typeface="Arial" pitchFamily="34" charset="0"/>
              </a:rPr>
              <a:t/>
            </a:r>
            <a:br>
              <a:rPr lang="en-US" sz="3600" dirty="0">
                <a:latin typeface="Arial" pitchFamily="34" charset="0"/>
                <a:cs typeface="Arial" pitchFamily="34" charset="0"/>
              </a:rPr>
            </a:br>
            <a:r>
              <a:rPr lang="en-US" sz="3600" dirty="0">
                <a:latin typeface="Arial" pitchFamily="34" charset="0"/>
                <a:cs typeface="Arial" pitchFamily="34" charset="0"/>
              </a:rPr>
              <a:t>    </a:t>
            </a:r>
            <a:r>
              <a:rPr lang="en-US" sz="4400" dirty="0"/>
              <a:t>Elicitation</a:t>
            </a:r>
            <a:r>
              <a:rPr lang="en-US" sz="3600" dirty="0">
                <a:latin typeface="Arial" pitchFamily="34" charset="0"/>
                <a:cs typeface="Arial" pitchFamily="34" charset="0"/>
              </a:rPr>
              <a:t> </a:t>
            </a:r>
            <a:r>
              <a:rPr lang="en-US" sz="4400" dirty="0">
                <a:cs typeface="Arial" pitchFamily="34" charset="0"/>
              </a:rPr>
              <a:t>Workshops</a:t>
            </a:r>
            <a:r>
              <a:rPr lang="en-US" sz="3600" dirty="0">
                <a:latin typeface="Arial" pitchFamily="34" charset="0"/>
                <a:cs typeface="Arial" pitchFamily="34" charset="0"/>
              </a:rPr>
              <a:t/>
            </a:r>
            <a:br>
              <a:rPr lang="en-US" sz="3600" dirty="0">
                <a:latin typeface="Arial" pitchFamily="34" charset="0"/>
                <a:cs typeface="Arial" pitchFamily="34" charset="0"/>
              </a:rPr>
            </a:br>
            <a:endParaRPr lang="en-US" sz="3600" dirty="0"/>
          </a:p>
        </p:txBody>
      </p:sp>
      <p:sp>
        <p:nvSpPr>
          <p:cNvPr id="65539" name="Content Placeholder 2"/>
          <p:cNvSpPr>
            <a:spLocks noGrp="1"/>
          </p:cNvSpPr>
          <p:nvPr>
            <p:ph idx="1"/>
          </p:nvPr>
        </p:nvSpPr>
        <p:spPr>
          <a:xfrm>
            <a:off x="457200" y="1600200"/>
            <a:ext cx="8382000" cy="4800600"/>
          </a:xfrm>
        </p:spPr>
        <p:txBody>
          <a:bodyPr/>
          <a:lstStyle/>
          <a:p>
            <a:pPr marL="0" indent="0" algn="just">
              <a:buNone/>
            </a:pPr>
            <a:r>
              <a:rPr lang="en-US" altLang="en-US" dirty="0"/>
              <a:t>Requirement analyst frequently facilitates elicitation workshops. The following guidelines are followed during elicitation workshops.</a:t>
            </a:r>
          </a:p>
          <a:p>
            <a:pPr marL="0" indent="0">
              <a:buNone/>
            </a:pPr>
            <a:endParaRPr lang="en-US" altLang="en-US" dirty="0"/>
          </a:p>
          <a:p>
            <a:pPr lvl="1"/>
            <a:r>
              <a:rPr lang="en-US" altLang="en-US" dirty="0"/>
              <a:t>Set the ground rules</a:t>
            </a:r>
          </a:p>
          <a:p>
            <a:pPr lvl="1"/>
            <a:r>
              <a:rPr lang="en-US" altLang="en-US" dirty="0"/>
              <a:t>Stay in scope</a:t>
            </a:r>
          </a:p>
          <a:p>
            <a:pPr lvl="1"/>
            <a:r>
              <a:rPr lang="en-US" altLang="en-US" dirty="0"/>
              <a:t>Time box discussions</a:t>
            </a:r>
          </a:p>
          <a:p>
            <a:pPr lvl="1"/>
            <a:r>
              <a:rPr lang="en-US" altLang="en-US" dirty="0"/>
              <a:t>Keep team small and select appropriate members</a:t>
            </a:r>
          </a:p>
          <a:p>
            <a:pPr lvl="1"/>
            <a:r>
              <a:rPr lang="en-US" altLang="en-US" dirty="0"/>
              <a:t>Keep everyone engaged</a:t>
            </a:r>
          </a:p>
        </p:txBody>
      </p:sp>
      <p:sp>
        <p:nvSpPr>
          <p:cNvPr id="3" name="Date Placeholder 2"/>
          <p:cNvSpPr>
            <a:spLocks noGrp="1"/>
          </p:cNvSpPr>
          <p:nvPr>
            <p:ph type="dt" sz="half" idx="10"/>
          </p:nvPr>
        </p:nvSpPr>
        <p:spPr/>
        <p:txBody>
          <a:bodyPr/>
          <a:lstStyle/>
          <a:p>
            <a:pPr>
              <a:defRPr/>
            </a:pPr>
            <a:fld id="{F9214A0C-27EA-4879-875C-A5AD49DD2F16}" type="datetime1">
              <a:rPr lang="en-US" smtClean="0"/>
              <a:t>10/31/2022</a:t>
            </a:fld>
            <a:endParaRPr lang="en-US"/>
          </a:p>
        </p:txBody>
      </p:sp>
      <p:sp>
        <p:nvSpPr>
          <p:cNvPr id="4" name="Footer Placeholder 3"/>
          <p:cNvSpPr>
            <a:spLocks noGrp="1"/>
          </p:cNvSpPr>
          <p:nvPr>
            <p:ph type="ftr" sz="quarter" idx="11"/>
          </p:nvPr>
        </p:nvSpPr>
        <p:spPr/>
        <p:txBody>
          <a:bodyPr/>
          <a:lstStyle/>
          <a:p>
            <a:pPr>
              <a:defRPr/>
            </a:pPr>
            <a:r>
              <a:rPr lang="en-US"/>
              <a:t>CSE291 -  Introduction to Software Engineering </a:t>
            </a:r>
          </a:p>
        </p:txBody>
      </p:sp>
      <p:sp>
        <p:nvSpPr>
          <p:cNvPr id="5" name="Slide Number Placeholder 4"/>
          <p:cNvSpPr>
            <a:spLocks noGrp="1"/>
          </p:cNvSpPr>
          <p:nvPr>
            <p:ph type="sldNum" sz="quarter" idx="12"/>
          </p:nvPr>
        </p:nvSpPr>
        <p:spPr/>
        <p:txBody>
          <a:bodyPr/>
          <a:lstStyle/>
          <a:p>
            <a:fld id="{51EAB33D-38B2-4165-B6F1-A69E718ADCC5}" type="slidenum">
              <a:rPr lang="en-US" altLang="en-US" smtClean="0"/>
              <a:pPr/>
              <a:t>25</a:t>
            </a:fld>
            <a:endParaRPr lang="en-US" altLang="en-US"/>
          </a:p>
        </p:txBody>
      </p:sp>
    </p:spTree>
    <p:extLst>
      <p:ext uri="{BB962C8B-B14F-4D97-AF65-F5344CB8AC3E}">
        <p14:creationId xmlns:p14="http://schemas.microsoft.com/office/powerpoint/2010/main" val="198262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1"/>
            <a:ext cx="8229600" cy="990599"/>
          </a:xfrm>
        </p:spPr>
        <p:txBody>
          <a:bodyPr>
            <a:normAutofit/>
          </a:bodyPr>
          <a:lstStyle/>
          <a:p>
            <a:pPr eaLnBrk="1" fontAlgn="auto" hangingPunct="1">
              <a:spcAft>
                <a:spcPts val="0"/>
              </a:spcAft>
              <a:defRPr/>
            </a:pPr>
            <a:r>
              <a:rPr lang="en-US" dirty="0"/>
              <a:t>Joint Application Development (JAD)</a:t>
            </a:r>
          </a:p>
        </p:txBody>
      </p:sp>
      <p:sp>
        <p:nvSpPr>
          <p:cNvPr id="53250" name="Content Placeholder 2"/>
          <p:cNvSpPr>
            <a:spLocks noGrp="1"/>
          </p:cNvSpPr>
          <p:nvPr>
            <p:ph idx="1"/>
          </p:nvPr>
        </p:nvSpPr>
        <p:spPr>
          <a:xfrm>
            <a:off x="777571" y="1828800"/>
            <a:ext cx="7704667" cy="3332816"/>
          </a:xfrm>
        </p:spPr>
        <p:txBody>
          <a:bodyPr/>
          <a:lstStyle/>
          <a:p>
            <a:pPr marL="0" indent="0" algn="just">
              <a:buNone/>
            </a:pPr>
            <a:r>
              <a:rPr lang="en-GB" dirty="0"/>
              <a:t>Joint Application Development (JAD) involves all the available stakeholders investigating through general discussion both the problems to be solved, and the available solutions to those problems.</a:t>
            </a:r>
          </a:p>
          <a:p>
            <a:pPr marL="0" indent="0" algn="just">
              <a:buNone/>
            </a:pPr>
            <a:endParaRPr lang="en-GB" dirty="0"/>
          </a:p>
          <a:p>
            <a:pPr marL="0" indent="0" algn="just">
              <a:buNone/>
            </a:pPr>
            <a:r>
              <a:rPr lang="en-GB" dirty="0"/>
              <a:t>JAD sessions are typically well</a:t>
            </a:r>
            <a:r>
              <a:rPr lang="en-US" b="1" dirty="0"/>
              <a:t> </a:t>
            </a:r>
            <a:r>
              <a:rPr lang="en-GB" dirty="0"/>
              <a:t>structured with defined steps, actions, and roles for participants (including a specialist facilitator). </a:t>
            </a:r>
          </a:p>
        </p:txBody>
      </p:sp>
      <p:sp>
        <p:nvSpPr>
          <p:cNvPr id="29700"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7D2E0EF-87F5-43A1-AB00-0CCE2B239837}" type="datetime1">
              <a:rPr lang="en-US" smtClean="0"/>
              <a:t>10/31/2022</a:t>
            </a:fld>
            <a:endParaRPr lang="en-US"/>
          </a:p>
        </p:txBody>
      </p:sp>
      <p:sp>
        <p:nvSpPr>
          <p:cNvPr id="29702"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CSE291 -  Introduction to Software Engineering </a:t>
            </a:r>
          </a:p>
        </p:txBody>
      </p:sp>
      <p:sp>
        <p:nvSpPr>
          <p:cNvPr id="5325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spcBef>
                <a:spcPct val="0"/>
              </a:spcBef>
              <a:buClrTx/>
              <a:buSzTx/>
              <a:buFontTx/>
              <a:buNone/>
            </a:pPr>
            <a:fld id="{7930C59C-1615-44D2-9CE8-7CC043C93F77}" type="slidenum">
              <a:rPr lang="en-US" altLang="en-US" sz="1000"/>
              <a:pPr>
                <a:spcBef>
                  <a:spcPct val="0"/>
                </a:spcBef>
                <a:buClrTx/>
                <a:buSzTx/>
                <a:buFontTx/>
                <a:buNone/>
              </a:pPr>
              <a:t>26</a:t>
            </a:fld>
            <a:endParaRPr lang="en-US" altLang="en-US" sz="1000"/>
          </a:p>
        </p:txBody>
      </p:sp>
    </p:spTree>
    <p:extLst>
      <p:ext uri="{BB962C8B-B14F-4D97-AF65-F5344CB8AC3E}">
        <p14:creationId xmlns:p14="http://schemas.microsoft.com/office/powerpoint/2010/main" val="383664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45" y="838200"/>
            <a:ext cx="8229600" cy="781983"/>
          </a:xfrm>
        </p:spPr>
        <p:txBody>
          <a:bodyPr>
            <a:normAutofit fontScale="90000"/>
          </a:bodyPr>
          <a:lstStyle/>
          <a:p>
            <a:pPr>
              <a:defRPr/>
            </a:pPr>
            <a:r>
              <a:rPr lang="en-GB" sz="4400" dirty="0"/>
              <a:t>Brainstorming </a:t>
            </a:r>
            <a:r>
              <a:rPr lang="en-GB" b="1" dirty="0"/>
              <a:t/>
            </a:r>
            <a:br>
              <a:rPr lang="en-GB" b="1" dirty="0"/>
            </a:br>
            <a:endParaRPr lang="en-US" dirty="0"/>
          </a:p>
        </p:txBody>
      </p:sp>
      <p:sp>
        <p:nvSpPr>
          <p:cNvPr id="55298" name="Content Placeholder 2"/>
          <p:cNvSpPr>
            <a:spLocks noGrp="1"/>
          </p:cNvSpPr>
          <p:nvPr>
            <p:ph idx="1"/>
          </p:nvPr>
        </p:nvSpPr>
        <p:spPr>
          <a:xfrm>
            <a:off x="438182" y="1828800"/>
            <a:ext cx="7704667" cy="4399616"/>
          </a:xfrm>
        </p:spPr>
        <p:txBody>
          <a:bodyPr>
            <a:normAutofit/>
          </a:bodyPr>
          <a:lstStyle/>
          <a:p>
            <a:pPr algn="just"/>
            <a:r>
              <a:rPr lang="en-GB" dirty="0"/>
              <a:t>is a process where participants from different stakeholder groups engage in informal discussion to rapidly generate as many ideas as possible without focusing on any one in particular. </a:t>
            </a:r>
          </a:p>
          <a:p>
            <a:pPr marL="0" indent="0" algn="just">
              <a:buNone/>
            </a:pPr>
            <a:endParaRPr lang="en-GB" dirty="0"/>
          </a:p>
          <a:p>
            <a:pPr algn="just"/>
            <a:r>
              <a:rPr lang="en-GB" dirty="0"/>
              <a:t>One of the advantages in using brainstorming is that it promotes freethinking and expression, and allows the discovery of new and innovative solutions to existing problems.</a:t>
            </a:r>
            <a:endParaRPr lang="en-US" altLang="en-US" dirty="0"/>
          </a:p>
        </p:txBody>
      </p:sp>
      <p:sp>
        <p:nvSpPr>
          <p:cNvPr id="30724"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021C6CF-4999-4C45-88AA-C362E8FCCFB2}" type="datetime1">
              <a:rPr lang="en-US" smtClean="0"/>
              <a:t>10/31/2022</a:t>
            </a:fld>
            <a:endParaRPr lang="en-US"/>
          </a:p>
        </p:txBody>
      </p:sp>
      <p:sp>
        <p:nvSpPr>
          <p:cNvPr id="30726"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CSE291 -  Introduction to Software Engineering </a:t>
            </a:r>
          </a:p>
        </p:txBody>
      </p:sp>
      <p:sp>
        <p:nvSpPr>
          <p:cNvPr id="55301"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spcBef>
                <a:spcPct val="0"/>
              </a:spcBef>
              <a:buClrTx/>
              <a:buSzTx/>
              <a:buFontTx/>
              <a:buNone/>
            </a:pPr>
            <a:fld id="{8C0E5B3C-0450-4480-A63E-097F8F75640E}" type="slidenum">
              <a:rPr lang="en-US" altLang="en-US" sz="1000"/>
              <a:pPr>
                <a:spcBef>
                  <a:spcPct val="0"/>
                </a:spcBef>
                <a:buClrTx/>
                <a:buSzTx/>
                <a:buFontTx/>
                <a:buNone/>
              </a:pPr>
              <a:t>27</a:t>
            </a:fld>
            <a:endParaRPr lang="en-US"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67" y="457201"/>
            <a:ext cx="8241633" cy="1600199"/>
          </a:xfrm>
        </p:spPr>
        <p:txBody>
          <a:bodyPr/>
          <a:lstStyle/>
          <a:p>
            <a:pPr eaLnBrk="1" fontAlgn="auto" hangingPunct="1">
              <a:spcAft>
                <a:spcPts val="0"/>
              </a:spcAft>
              <a:defRPr/>
            </a:pPr>
            <a:r>
              <a:rPr lang="en-US" dirty="0"/>
              <a:t>Questionnaires</a:t>
            </a:r>
          </a:p>
        </p:txBody>
      </p:sp>
      <p:sp>
        <p:nvSpPr>
          <p:cNvPr id="58370" name="Content Placeholder 2"/>
          <p:cNvSpPr>
            <a:spLocks noGrp="1"/>
          </p:cNvSpPr>
          <p:nvPr>
            <p:ph idx="1"/>
          </p:nvPr>
        </p:nvSpPr>
        <p:spPr>
          <a:xfrm>
            <a:off x="457201" y="1905000"/>
            <a:ext cx="8241632" cy="3485216"/>
          </a:xfrm>
        </p:spPr>
        <p:txBody>
          <a:bodyPr>
            <a:normAutofit lnSpcReduction="10000"/>
          </a:bodyPr>
          <a:lstStyle/>
          <a:p>
            <a:pPr marL="0" indent="0" algn="just" eaLnBrk="1" hangingPunct="1">
              <a:buNone/>
            </a:pPr>
            <a:r>
              <a:rPr lang="en-GB" dirty="0"/>
              <a:t>Questionnaires are mainly used during the early stages of requirements elicitation and may consist of </a:t>
            </a:r>
            <a:r>
              <a:rPr lang="en-GB" b="1" dirty="0"/>
              <a:t>open and/or closed questions. </a:t>
            </a:r>
          </a:p>
          <a:p>
            <a:pPr marL="0" indent="0" algn="just" eaLnBrk="1" hangingPunct="1">
              <a:buNone/>
            </a:pPr>
            <a:endParaRPr lang="en-US" b="1" dirty="0"/>
          </a:p>
          <a:p>
            <a:pPr algn="just">
              <a:buNone/>
            </a:pPr>
            <a:r>
              <a:rPr lang="en-US" altLang="en-US" sz="2400" dirty="0"/>
              <a:t>  Gather information from many users (statistical indications, views, opinions)</a:t>
            </a:r>
          </a:p>
          <a:p>
            <a:pPr algn="just">
              <a:buNone/>
            </a:pPr>
            <a:endParaRPr lang="en-US" altLang="en-US" sz="2400" dirty="0"/>
          </a:p>
          <a:p>
            <a:pPr algn="just">
              <a:buNone/>
            </a:pPr>
            <a:r>
              <a:rPr lang="en-US" dirty="0"/>
              <a:t>  </a:t>
            </a:r>
            <a:r>
              <a:rPr lang="en-GB" sz="2400" dirty="0"/>
              <a:t>Questions must be focused to avoid gathering large amounts of redundant and irrelevant information. </a:t>
            </a:r>
            <a:endParaRPr lang="en-US" altLang="en-US" sz="2400" dirty="0"/>
          </a:p>
        </p:txBody>
      </p:sp>
      <p:sp>
        <p:nvSpPr>
          <p:cNvPr id="31748"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CD800E-50D8-4CBD-8A54-A811C1F19CD1}" type="datetime1">
              <a:rPr lang="en-US" smtClean="0"/>
              <a:t>10/31/2022</a:t>
            </a:fld>
            <a:endParaRPr lang="en-US"/>
          </a:p>
        </p:txBody>
      </p:sp>
      <p:sp>
        <p:nvSpPr>
          <p:cNvPr id="31750"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CSE291 -  Introduction to Software Engineering </a:t>
            </a:r>
          </a:p>
        </p:txBody>
      </p:sp>
      <p:sp>
        <p:nvSpPr>
          <p:cNvPr id="5837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spcBef>
                <a:spcPct val="0"/>
              </a:spcBef>
              <a:buClrTx/>
              <a:buSzTx/>
              <a:buFontTx/>
              <a:buNone/>
            </a:pPr>
            <a:fld id="{2C85B8B0-90D6-4826-AEB5-E58BD51FCB50}" type="slidenum">
              <a:rPr lang="en-US" altLang="en-US" sz="1000"/>
              <a:pPr>
                <a:spcBef>
                  <a:spcPct val="0"/>
                </a:spcBef>
                <a:buClrTx/>
                <a:buSzTx/>
                <a:buFontTx/>
                <a:buNone/>
              </a:pPr>
              <a:t>28</a:t>
            </a:fld>
            <a:endParaRPr lang="en-US" altLang="en-US"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Validation</a:t>
            </a:r>
            <a:endParaRPr lang="en-US" dirty="0"/>
          </a:p>
        </p:txBody>
      </p:sp>
      <p:sp>
        <p:nvSpPr>
          <p:cNvPr id="3" name="Content Placeholder 2"/>
          <p:cNvSpPr>
            <a:spLocks noGrp="1"/>
          </p:cNvSpPr>
          <p:nvPr>
            <p:ph idx="1"/>
          </p:nvPr>
        </p:nvSpPr>
        <p:spPr/>
        <p:txBody>
          <a:bodyPr/>
          <a:lstStyle/>
          <a:p>
            <a:pPr algn="just"/>
            <a:endParaRPr lang="en-GB" dirty="0"/>
          </a:p>
          <a:p>
            <a:pPr algn="just"/>
            <a:r>
              <a:rPr lang="en-GB" dirty="0"/>
              <a:t>Concerned with demonstrating that the requirements define the system that the customer really wants.</a:t>
            </a:r>
          </a:p>
          <a:p>
            <a:pPr algn="just">
              <a:buNone/>
            </a:pPr>
            <a:endParaRPr lang="en-GB" dirty="0"/>
          </a:p>
          <a:p>
            <a:pPr algn="just"/>
            <a:r>
              <a:rPr lang="en-GB" dirty="0"/>
              <a:t>Requirements error costs are high so validation is very important</a:t>
            </a:r>
          </a:p>
          <a:p>
            <a:pPr algn="just"/>
            <a:endParaRPr lang="en-GB" sz="2400" dirty="0"/>
          </a:p>
          <a:p>
            <a:pPr algn="just"/>
            <a:r>
              <a:rPr lang="en-GB" sz="2400" dirty="0"/>
              <a:t>Fixing a requirements error after delivery may cost up to 100 times the cost of fixing an implementation error.</a:t>
            </a:r>
          </a:p>
          <a:p>
            <a:pPr marL="0" indent="0" algn="just">
              <a:buNone/>
            </a:pPr>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E928CEA8-D2B8-4E2E-B841-90841E213696}"/>
              </a:ext>
            </a:extLst>
          </p:cNvPr>
          <p:cNvSpPr>
            <a:spLocks noGrp="1"/>
          </p:cNvSpPr>
          <p:nvPr>
            <p:ph type="dt" sz="half" idx="10"/>
          </p:nvPr>
        </p:nvSpPr>
        <p:spPr/>
        <p:txBody>
          <a:bodyPr/>
          <a:lstStyle/>
          <a:p>
            <a:fld id="{3DBBB0CF-730E-4D08-866B-A47FED8E4975}" type="datetime1">
              <a:rPr lang="en-US" smtClean="0"/>
              <a:t>10/31/2022</a:t>
            </a:fld>
            <a:endParaRPr lang="en-US" dirty="0"/>
          </a:p>
        </p:txBody>
      </p:sp>
      <p:sp>
        <p:nvSpPr>
          <p:cNvPr id="6" name="Slide Number Placeholder 5">
            <a:extLst>
              <a:ext uri="{FF2B5EF4-FFF2-40B4-BE49-F238E27FC236}">
                <a16:creationId xmlns:a16="http://schemas.microsoft.com/office/drawing/2014/main" id="{8FB428B8-4F99-4909-A4AB-6DFE8BCD7EA4}"/>
              </a:ext>
            </a:extLst>
          </p:cNvPr>
          <p:cNvSpPr>
            <a:spLocks noGrp="1"/>
          </p:cNvSpPr>
          <p:nvPr>
            <p:ph type="sldNum" sz="quarter" idx="12"/>
          </p:nvPr>
        </p:nvSpPr>
        <p:spPr/>
        <p:txBody>
          <a:bodyPr/>
          <a:lstStyle/>
          <a:p>
            <a:fld id="{0A68DB68-8052-4758-A647-54338E95D837}" type="slidenum">
              <a:rPr lang="en-US" smtClean="0"/>
              <a:pPr/>
              <a:t>29</a:t>
            </a:fld>
            <a:endParaRPr lang="en-US" dirty="0"/>
          </a:p>
        </p:txBody>
      </p:sp>
    </p:spTree>
    <p:extLst>
      <p:ext uri="{BB962C8B-B14F-4D97-AF65-F5344CB8AC3E}">
        <p14:creationId xmlns:p14="http://schemas.microsoft.com/office/powerpoint/2010/main" val="216173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Engineering</a:t>
            </a:r>
            <a:endParaRPr lang="en-US" dirty="0"/>
          </a:p>
        </p:txBody>
      </p:sp>
      <p:sp>
        <p:nvSpPr>
          <p:cNvPr id="3" name="Content Placeholder 2"/>
          <p:cNvSpPr>
            <a:spLocks noGrp="1"/>
          </p:cNvSpPr>
          <p:nvPr>
            <p:ph idx="1"/>
          </p:nvPr>
        </p:nvSpPr>
        <p:spPr/>
        <p:txBody>
          <a:bodyPr/>
          <a:lstStyle/>
          <a:p>
            <a:pPr algn="just"/>
            <a:endParaRPr lang="en-US" dirty="0"/>
          </a:p>
          <a:p>
            <a:pPr marL="0" indent="0" algn="just">
              <a:buNone/>
            </a:pPr>
            <a:r>
              <a:rPr lang="en-US" dirty="0"/>
              <a:t>“Requirement Engineering (RE) is the science and discipline concerned with analyzing and documenting requirements.”</a:t>
            </a:r>
          </a:p>
          <a:p>
            <a:pPr algn="just"/>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153BF74A-C205-45DE-A1A8-ED576A6F1D42}"/>
              </a:ext>
            </a:extLst>
          </p:cNvPr>
          <p:cNvSpPr>
            <a:spLocks noGrp="1"/>
          </p:cNvSpPr>
          <p:nvPr>
            <p:ph type="dt" sz="half" idx="10"/>
          </p:nvPr>
        </p:nvSpPr>
        <p:spPr/>
        <p:txBody>
          <a:bodyPr/>
          <a:lstStyle/>
          <a:p>
            <a:fld id="{3AB1CEB5-F2E1-4B81-A709-A3A21F20EE4B}" type="datetime1">
              <a:rPr lang="en-US" smtClean="0"/>
              <a:t>10/31/2022</a:t>
            </a:fld>
            <a:endParaRPr lang="en-US" dirty="0"/>
          </a:p>
        </p:txBody>
      </p:sp>
      <p:sp>
        <p:nvSpPr>
          <p:cNvPr id="6" name="Slide Number Placeholder 5">
            <a:extLst>
              <a:ext uri="{FF2B5EF4-FFF2-40B4-BE49-F238E27FC236}">
                <a16:creationId xmlns:a16="http://schemas.microsoft.com/office/drawing/2014/main" id="{349BBA0D-010E-4F76-BB9C-2CB640CABDFF}"/>
              </a:ext>
            </a:extLst>
          </p:cNvPr>
          <p:cNvSpPr>
            <a:spLocks noGrp="1"/>
          </p:cNvSpPr>
          <p:nvPr>
            <p:ph type="sldNum" sz="quarter" idx="12"/>
          </p:nvPr>
        </p:nvSpPr>
        <p:spPr/>
        <p:txBody>
          <a:bodyPr/>
          <a:lstStyle/>
          <a:p>
            <a:fld id="{0A68DB68-8052-4758-A647-54338E95D837}" type="slidenum">
              <a:rPr lang="en-US" smtClean="0"/>
              <a:pPr/>
              <a:t>3</a:t>
            </a:fld>
            <a:endParaRPr lang="en-US" dirty="0"/>
          </a:p>
        </p:txBody>
      </p:sp>
    </p:spTree>
    <p:extLst>
      <p:ext uri="{BB962C8B-B14F-4D97-AF65-F5344CB8AC3E}">
        <p14:creationId xmlns:p14="http://schemas.microsoft.com/office/powerpoint/2010/main" val="533396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Checking</a:t>
            </a:r>
            <a:endParaRPr lang="en-US" dirty="0"/>
          </a:p>
        </p:txBody>
      </p:sp>
      <p:sp>
        <p:nvSpPr>
          <p:cNvPr id="3" name="Content Placeholder 2"/>
          <p:cNvSpPr>
            <a:spLocks noGrp="1"/>
          </p:cNvSpPr>
          <p:nvPr>
            <p:ph idx="1"/>
          </p:nvPr>
        </p:nvSpPr>
        <p:spPr/>
        <p:txBody>
          <a:bodyPr/>
          <a:lstStyle/>
          <a:p>
            <a:pPr algn="just">
              <a:buNone/>
            </a:pPr>
            <a:endParaRPr lang="en-GB" dirty="0"/>
          </a:p>
          <a:p>
            <a:pPr algn="just">
              <a:buNone/>
            </a:pPr>
            <a:r>
              <a:rPr lang="en-GB" dirty="0"/>
              <a:t>Checks include</a:t>
            </a:r>
          </a:p>
          <a:p>
            <a:pPr algn="just">
              <a:buNone/>
            </a:pPr>
            <a:endParaRPr lang="en-GB" dirty="0"/>
          </a:p>
          <a:p>
            <a:pPr algn="just"/>
            <a:r>
              <a:rPr lang="en-GB" b="1" dirty="0"/>
              <a:t>Validity.</a:t>
            </a:r>
            <a:r>
              <a:rPr lang="en-GB" dirty="0"/>
              <a:t> Does the system provide the functions which best support the customer’s needs?</a:t>
            </a:r>
          </a:p>
          <a:p>
            <a:pPr algn="just"/>
            <a:r>
              <a:rPr lang="en-GB" b="1" dirty="0"/>
              <a:t>Consistency. </a:t>
            </a:r>
            <a:r>
              <a:rPr lang="en-GB" dirty="0"/>
              <a:t>Are there any requirements conflicts?</a:t>
            </a:r>
          </a:p>
          <a:p>
            <a:pPr algn="just"/>
            <a:r>
              <a:rPr lang="en-GB" b="1" dirty="0"/>
              <a:t>Completeness. </a:t>
            </a:r>
            <a:r>
              <a:rPr lang="en-GB" dirty="0"/>
              <a:t>Are all functions required by the customer included?</a:t>
            </a:r>
          </a:p>
          <a:p>
            <a:pPr algn="just"/>
            <a:r>
              <a:rPr lang="en-GB" b="1" dirty="0"/>
              <a:t>Realism. </a:t>
            </a:r>
            <a:r>
              <a:rPr lang="en-GB" dirty="0"/>
              <a:t>Can the requirements be implemented given available budget and technology</a:t>
            </a:r>
          </a:p>
          <a:p>
            <a:pPr algn="just"/>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62CFE46D-1AF1-4208-A0BE-5AA631CDF048}"/>
              </a:ext>
            </a:extLst>
          </p:cNvPr>
          <p:cNvSpPr>
            <a:spLocks noGrp="1"/>
          </p:cNvSpPr>
          <p:nvPr>
            <p:ph type="dt" sz="half" idx="10"/>
          </p:nvPr>
        </p:nvSpPr>
        <p:spPr/>
        <p:txBody>
          <a:bodyPr/>
          <a:lstStyle/>
          <a:p>
            <a:fld id="{8E8F71E0-9FF6-460A-B44E-9C1E4FCA8E27}" type="datetime1">
              <a:rPr lang="en-US" smtClean="0"/>
              <a:t>10/31/2022</a:t>
            </a:fld>
            <a:endParaRPr lang="en-US" dirty="0"/>
          </a:p>
        </p:txBody>
      </p:sp>
      <p:sp>
        <p:nvSpPr>
          <p:cNvPr id="6" name="Slide Number Placeholder 5">
            <a:extLst>
              <a:ext uri="{FF2B5EF4-FFF2-40B4-BE49-F238E27FC236}">
                <a16:creationId xmlns:a16="http://schemas.microsoft.com/office/drawing/2014/main" id="{E4B327D6-A7C5-4137-B93D-DFD98F330B2C}"/>
              </a:ext>
            </a:extLst>
          </p:cNvPr>
          <p:cNvSpPr>
            <a:spLocks noGrp="1"/>
          </p:cNvSpPr>
          <p:nvPr>
            <p:ph type="sldNum" sz="quarter" idx="12"/>
          </p:nvPr>
        </p:nvSpPr>
        <p:spPr/>
        <p:txBody>
          <a:bodyPr/>
          <a:lstStyle/>
          <a:p>
            <a:fld id="{0A68DB68-8052-4758-A647-54338E95D837}" type="slidenum">
              <a:rPr lang="en-US" smtClean="0"/>
              <a:pPr/>
              <a:t>30</a:t>
            </a:fld>
            <a:endParaRPr lang="en-US" dirty="0"/>
          </a:p>
        </p:txBody>
      </p:sp>
    </p:spTree>
    <p:extLst>
      <p:ext uri="{BB962C8B-B14F-4D97-AF65-F5344CB8AC3E}">
        <p14:creationId xmlns:p14="http://schemas.microsoft.com/office/powerpoint/2010/main" val="1529663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Validation Techniques</a:t>
            </a:r>
            <a:endParaRPr lang="en-US" dirty="0"/>
          </a:p>
        </p:txBody>
      </p:sp>
      <p:sp>
        <p:nvSpPr>
          <p:cNvPr id="3" name="Content Placeholder 2"/>
          <p:cNvSpPr>
            <a:spLocks noGrp="1"/>
          </p:cNvSpPr>
          <p:nvPr>
            <p:ph idx="1"/>
          </p:nvPr>
        </p:nvSpPr>
        <p:spPr/>
        <p:txBody>
          <a:bodyPr/>
          <a:lstStyle/>
          <a:p>
            <a:pPr algn="just">
              <a:lnSpc>
                <a:spcPct val="90000"/>
              </a:lnSpc>
            </a:pPr>
            <a:endParaRPr lang="en-GB" sz="2200" dirty="0"/>
          </a:p>
          <a:p>
            <a:pPr algn="just">
              <a:lnSpc>
                <a:spcPct val="90000"/>
              </a:lnSpc>
            </a:pPr>
            <a:r>
              <a:rPr lang="en-GB" sz="2200" b="1" dirty="0"/>
              <a:t>Requirements reviews:</a:t>
            </a:r>
          </a:p>
          <a:p>
            <a:pPr lvl="1" algn="just">
              <a:lnSpc>
                <a:spcPct val="90000"/>
              </a:lnSpc>
            </a:pPr>
            <a:r>
              <a:rPr lang="en-GB" sz="2200" dirty="0"/>
              <a:t>Systematic manual analysis of the requirements(by a team of reviewers) who check for error and inconsistencies.</a:t>
            </a:r>
          </a:p>
          <a:p>
            <a:pPr lvl="1" algn="just">
              <a:lnSpc>
                <a:spcPct val="90000"/>
              </a:lnSpc>
              <a:buNone/>
            </a:pPr>
            <a:endParaRPr lang="en-GB" sz="2200" dirty="0"/>
          </a:p>
          <a:p>
            <a:pPr algn="just">
              <a:lnSpc>
                <a:spcPct val="90000"/>
              </a:lnSpc>
            </a:pPr>
            <a:r>
              <a:rPr lang="en-GB" sz="2200" b="1" dirty="0"/>
              <a:t>Prototyping:</a:t>
            </a:r>
          </a:p>
          <a:p>
            <a:pPr lvl="1" algn="just">
              <a:lnSpc>
                <a:spcPct val="90000"/>
              </a:lnSpc>
            </a:pPr>
            <a:r>
              <a:rPr lang="en-GB" sz="2200" dirty="0"/>
              <a:t>Using an executable model of the system to check requirements. </a:t>
            </a:r>
          </a:p>
          <a:p>
            <a:pPr lvl="1" algn="just">
              <a:lnSpc>
                <a:spcPct val="90000"/>
              </a:lnSpc>
              <a:buNone/>
            </a:pPr>
            <a:endParaRPr lang="en-GB" sz="2200" dirty="0"/>
          </a:p>
          <a:p>
            <a:pPr algn="just">
              <a:lnSpc>
                <a:spcPct val="90000"/>
              </a:lnSpc>
            </a:pPr>
            <a:r>
              <a:rPr lang="en-GB" sz="2200" b="1" dirty="0"/>
              <a:t>Test-case generation:</a:t>
            </a:r>
          </a:p>
          <a:p>
            <a:pPr lvl="1" algn="just">
              <a:lnSpc>
                <a:spcPct val="90000"/>
              </a:lnSpc>
            </a:pPr>
            <a:r>
              <a:rPr lang="en-GB" sz="2200" dirty="0"/>
              <a:t>Developing tests for requirements to check testability.</a:t>
            </a:r>
          </a:p>
          <a:p>
            <a:pPr algn="just">
              <a:lnSpc>
                <a:spcPct val="90000"/>
              </a:lnSpc>
              <a:buNone/>
            </a:pPr>
            <a:endParaRPr lang="en-GB" sz="2200"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3CDEEA9E-75A3-40A4-95ED-FFBAF946164A}"/>
              </a:ext>
            </a:extLst>
          </p:cNvPr>
          <p:cNvSpPr>
            <a:spLocks noGrp="1"/>
          </p:cNvSpPr>
          <p:nvPr>
            <p:ph type="dt" sz="half" idx="10"/>
          </p:nvPr>
        </p:nvSpPr>
        <p:spPr/>
        <p:txBody>
          <a:bodyPr/>
          <a:lstStyle/>
          <a:p>
            <a:fld id="{15674B5F-B116-49DE-B6AF-B6FDE9C2888A}" type="datetime1">
              <a:rPr lang="en-US" smtClean="0"/>
              <a:t>10/31/2022</a:t>
            </a:fld>
            <a:endParaRPr lang="en-US" dirty="0"/>
          </a:p>
        </p:txBody>
      </p:sp>
      <p:sp>
        <p:nvSpPr>
          <p:cNvPr id="6" name="Slide Number Placeholder 5">
            <a:extLst>
              <a:ext uri="{FF2B5EF4-FFF2-40B4-BE49-F238E27FC236}">
                <a16:creationId xmlns:a16="http://schemas.microsoft.com/office/drawing/2014/main" id="{BCF9ACF1-4746-46DF-B284-E23331459653}"/>
              </a:ext>
            </a:extLst>
          </p:cNvPr>
          <p:cNvSpPr>
            <a:spLocks noGrp="1"/>
          </p:cNvSpPr>
          <p:nvPr>
            <p:ph type="sldNum" sz="quarter" idx="12"/>
          </p:nvPr>
        </p:nvSpPr>
        <p:spPr/>
        <p:txBody>
          <a:bodyPr/>
          <a:lstStyle/>
          <a:p>
            <a:fld id="{0A68DB68-8052-4758-A647-54338E95D837}" type="slidenum">
              <a:rPr lang="en-US" smtClean="0"/>
              <a:pPr/>
              <a:t>31</a:t>
            </a:fld>
            <a:endParaRPr lang="en-US" dirty="0"/>
          </a:p>
        </p:txBody>
      </p:sp>
    </p:spTree>
    <p:extLst>
      <p:ext uri="{BB962C8B-B14F-4D97-AF65-F5344CB8AC3E}">
        <p14:creationId xmlns:p14="http://schemas.microsoft.com/office/powerpoint/2010/main" val="507307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Management</a:t>
            </a:r>
            <a:endParaRPr lang="en-US" dirty="0"/>
          </a:p>
        </p:txBody>
      </p:sp>
      <p:sp>
        <p:nvSpPr>
          <p:cNvPr id="3" name="Content Placeholder 2"/>
          <p:cNvSpPr>
            <a:spLocks noGrp="1"/>
          </p:cNvSpPr>
          <p:nvPr>
            <p:ph idx="1"/>
          </p:nvPr>
        </p:nvSpPr>
        <p:spPr/>
        <p:txBody>
          <a:bodyPr/>
          <a:lstStyle/>
          <a:p>
            <a:pPr algn="just"/>
            <a:endParaRPr lang="en-GB" sz="2200" dirty="0"/>
          </a:p>
          <a:p>
            <a:pPr algn="just"/>
            <a:r>
              <a:rPr lang="en-GB" sz="2200" dirty="0"/>
              <a:t>Requirements management is the process of </a:t>
            </a:r>
            <a:r>
              <a:rPr lang="en-GB" sz="2200" b="1" dirty="0"/>
              <a:t>managing changing requirements </a:t>
            </a:r>
            <a:r>
              <a:rPr lang="en-GB" sz="2200" dirty="0"/>
              <a:t>during the requirements engineering process and system development.</a:t>
            </a:r>
          </a:p>
          <a:p>
            <a:pPr algn="just"/>
            <a:endParaRPr lang="en-GB" sz="2200" dirty="0"/>
          </a:p>
          <a:p>
            <a:pPr algn="just"/>
            <a:r>
              <a:rPr lang="en-GB" sz="2200" dirty="0"/>
              <a:t>New requirements emerge during the process as business needs change and a better understanding of the system is developed</a:t>
            </a:r>
          </a:p>
          <a:p>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1DE48F51-E607-4D0C-B7E7-A82B36A51C5A}"/>
              </a:ext>
            </a:extLst>
          </p:cNvPr>
          <p:cNvSpPr>
            <a:spLocks noGrp="1"/>
          </p:cNvSpPr>
          <p:nvPr>
            <p:ph type="dt" sz="half" idx="10"/>
          </p:nvPr>
        </p:nvSpPr>
        <p:spPr/>
        <p:txBody>
          <a:bodyPr/>
          <a:lstStyle/>
          <a:p>
            <a:fld id="{D60BF1B4-1333-4CD5-B3B8-AB71350EE375}" type="datetime1">
              <a:rPr lang="en-US" smtClean="0"/>
              <a:t>10/31/2022</a:t>
            </a:fld>
            <a:endParaRPr lang="en-US" dirty="0"/>
          </a:p>
        </p:txBody>
      </p:sp>
      <p:sp>
        <p:nvSpPr>
          <p:cNvPr id="6" name="Slide Number Placeholder 5">
            <a:extLst>
              <a:ext uri="{FF2B5EF4-FFF2-40B4-BE49-F238E27FC236}">
                <a16:creationId xmlns:a16="http://schemas.microsoft.com/office/drawing/2014/main" id="{0817480A-9B6A-4D0E-A38E-CDD219DE6826}"/>
              </a:ext>
            </a:extLst>
          </p:cNvPr>
          <p:cNvSpPr>
            <a:spLocks noGrp="1"/>
          </p:cNvSpPr>
          <p:nvPr>
            <p:ph type="sldNum" sz="quarter" idx="12"/>
          </p:nvPr>
        </p:nvSpPr>
        <p:spPr/>
        <p:txBody>
          <a:bodyPr/>
          <a:lstStyle/>
          <a:p>
            <a:fld id="{0A68DB68-8052-4758-A647-54338E95D837}" type="slidenum">
              <a:rPr lang="en-US" smtClean="0"/>
              <a:pPr/>
              <a:t>32</a:t>
            </a:fld>
            <a:endParaRPr lang="en-US" dirty="0"/>
          </a:p>
        </p:txBody>
      </p:sp>
    </p:spTree>
    <p:extLst>
      <p:ext uri="{BB962C8B-B14F-4D97-AF65-F5344CB8AC3E}">
        <p14:creationId xmlns:p14="http://schemas.microsoft.com/office/powerpoint/2010/main" val="3996706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Evolution</a:t>
            </a:r>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pic>
        <p:nvPicPr>
          <p:cNvPr id="7" name="Picture 5" descr="7.10.eps                                                       001BF29EMacintosh HD                   B8AA5F2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400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7C250301-DB91-422C-959A-3D46732FCEBC}"/>
              </a:ext>
            </a:extLst>
          </p:cNvPr>
          <p:cNvSpPr>
            <a:spLocks noGrp="1"/>
          </p:cNvSpPr>
          <p:nvPr>
            <p:ph type="dt" sz="half" idx="10"/>
          </p:nvPr>
        </p:nvSpPr>
        <p:spPr/>
        <p:txBody>
          <a:bodyPr/>
          <a:lstStyle/>
          <a:p>
            <a:fld id="{4700E592-9B2A-440C-8024-599258308F0B}" type="datetime1">
              <a:rPr lang="en-US" smtClean="0"/>
              <a:t>10/31/2022</a:t>
            </a:fld>
            <a:endParaRPr lang="en-US" dirty="0"/>
          </a:p>
        </p:txBody>
      </p:sp>
      <p:sp>
        <p:nvSpPr>
          <p:cNvPr id="4" name="Slide Number Placeholder 3">
            <a:extLst>
              <a:ext uri="{FF2B5EF4-FFF2-40B4-BE49-F238E27FC236}">
                <a16:creationId xmlns:a16="http://schemas.microsoft.com/office/drawing/2014/main" id="{DBFDBFD3-2B4E-4A7A-B31C-1B778C172581}"/>
              </a:ext>
            </a:extLst>
          </p:cNvPr>
          <p:cNvSpPr>
            <a:spLocks noGrp="1"/>
          </p:cNvSpPr>
          <p:nvPr>
            <p:ph type="sldNum" sz="quarter" idx="12"/>
          </p:nvPr>
        </p:nvSpPr>
        <p:spPr/>
        <p:txBody>
          <a:bodyPr/>
          <a:lstStyle/>
          <a:p>
            <a:fld id="{0A68DB68-8052-4758-A647-54338E95D837}" type="slidenum">
              <a:rPr lang="en-US" smtClean="0"/>
              <a:pPr/>
              <a:t>33</a:t>
            </a:fld>
            <a:endParaRPr lang="en-US" dirty="0"/>
          </a:p>
        </p:txBody>
      </p:sp>
    </p:spTree>
    <p:extLst>
      <p:ext uri="{BB962C8B-B14F-4D97-AF65-F5344CB8AC3E}">
        <p14:creationId xmlns:p14="http://schemas.microsoft.com/office/powerpoint/2010/main" val="676346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Enduring and Volatile Requirements</a:t>
            </a:r>
            <a:endParaRPr lang="en-US" dirty="0"/>
          </a:p>
        </p:txBody>
      </p:sp>
      <p:sp>
        <p:nvSpPr>
          <p:cNvPr id="3" name="Content Placeholder 2"/>
          <p:cNvSpPr>
            <a:spLocks noGrp="1"/>
          </p:cNvSpPr>
          <p:nvPr>
            <p:ph idx="1"/>
          </p:nvPr>
        </p:nvSpPr>
        <p:spPr/>
        <p:txBody>
          <a:bodyPr/>
          <a:lstStyle/>
          <a:p>
            <a:pPr>
              <a:buNone/>
            </a:pPr>
            <a:endParaRPr lang="en-GB" dirty="0"/>
          </a:p>
          <a:p>
            <a:pPr>
              <a:buNone/>
            </a:pPr>
            <a:r>
              <a:rPr lang="en-GB" dirty="0"/>
              <a:t>From an evolution perspective</a:t>
            </a:r>
          </a:p>
          <a:p>
            <a:pPr>
              <a:buNone/>
            </a:pPr>
            <a:endParaRPr lang="en-GB" dirty="0"/>
          </a:p>
          <a:p>
            <a:pPr algn="just"/>
            <a:r>
              <a:rPr lang="en-GB" b="1" dirty="0"/>
              <a:t>Enduring requirements. </a:t>
            </a:r>
            <a:r>
              <a:rPr lang="en-GB" dirty="0"/>
              <a:t>Stable requirements derived from the core activity of the customer organization. E.g. a hospital will always have doctors, nurses, etc. May be derived from domain models</a:t>
            </a:r>
          </a:p>
          <a:p>
            <a:pPr algn="just">
              <a:buNone/>
            </a:pPr>
            <a:endParaRPr lang="en-GB" dirty="0"/>
          </a:p>
          <a:p>
            <a:pPr algn="just"/>
            <a:r>
              <a:rPr lang="en-GB" b="1" dirty="0"/>
              <a:t>Volatile requirements. </a:t>
            </a:r>
            <a:r>
              <a:rPr lang="en-GB" dirty="0"/>
              <a:t>Requirements which change during development or when the system is in use. </a:t>
            </a:r>
          </a:p>
          <a:p>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E8AF76D0-1279-4275-9979-AE8FAC98B81F}"/>
              </a:ext>
            </a:extLst>
          </p:cNvPr>
          <p:cNvSpPr>
            <a:spLocks noGrp="1"/>
          </p:cNvSpPr>
          <p:nvPr>
            <p:ph type="dt" sz="half" idx="10"/>
          </p:nvPr>
        </p:nvSpPr>
        <p:spPr/>
        <p:txBody>
          <a:bodyPr/>
          <a:lstStyle/>
          <a:p>
            <a:fld id="{0E0B9576-6F1C-40D3-B8B9-6E52973B1703}" type="datetime1">
              <a:rPr lang="en-US" smtClean="0"/>
              <a:t>10/31/2022</a:t>
            </a:fld>
            <a:endParaRPr lang="en-US" dirty="0"/>
          </a:p>
        </p:txBody>
      </p:sp>
      <p:sp>
        <p:nvSpPr>
          <p:cNvPr id="6" name="Slide Number Placeholder 5">
            <a:extLst>
              <a:ext uri="{FF2B5EF4-FFF2-40B4-BE49-F238E27FC236}">
                <a16:creationId xmlns:a16="http://schemas.microsoft.com/office/drawing/2014/main" id="{D6F68AC8-D4AE-4638-AE68-ACFD4D0F7DC9}"/>
              </a:ext>
            </a:extLst>
          </p:cNvPr>
          <p:cNvSpPr>
            <a:spLocks noGrp="1"/>
          </p:cNvSpPr>
          <p:nvPr>
            <p:ph type="sldNum" sz="quarter" idx="12"/>
          </p:nvPr>
        </p:nvSpPr>
        <p:spPr/>
        <p:txBody>
          <a:bodyPr/>
          <a:lstStyle/>
          <a:p>
            <a:fld id="{0A68DB68-8052-4758-A647-54338E95D837}" type="slidenum">
              <a:rPr lang="en-US" smtClean="0"/>
              <a:pPr/>
              <a:t>34</a:t>
            </a:fld>
            <a:endParaRPr lang="en-US" dirty="0"/>
          </a:p>
        </p:txBody>
      </p:sp>
    </p:spTree>
    <p:extLst>
      <p:ext uri="{BB962C8B-B14F-4D97-AF65-F5344CB8AC3E}">
        <p14:creationId xmlns:p14="http://schemas.microsoft.com/office/powerpoint/2010/main" val="1564550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Change Management</a:t>
            </a:r>
            <a:endParaRPr lang="en-US" dirty="0"/>
          </a:p>
        </p:txBody>
      </p:sp>
      <p:sp>
        <p:nvSpPr>
          <p:cNvPr id="3" name="Content Placeholder 2"/>
          <p:cNvSpPr>
            <a:spLocks noGrp="1"/>
          </p:cNvSpPr>
          <p:nvPr>
            <p:ph idx="1"/>
          </p:nvPr>
        </p:nvSpPr>
        <p:spPr/>
        <p:txBody>
          <a:bodyPr>
            <a:normAutofit/>
          </a:bodyPr>
          <a:lstStyle/>
          <a:p>
            <a:pPr algn="just">
              <a:lnSpc>
                <a:spcPct val="90000"/>
              </a:lnSpc>
            </a:pPr>
            <a:r>
              <a:rPr lang="en-GB" sz="2200" dirty="0"/>
              <a:t>Should be apply to all proposed changes to the requirements.</a:t>
            </a:r>
          </a:p>
          <a:p>
            <a:pPr algn="just">
              <a:lnSpc>
                <a:spcPct val="90000"/>
              </a:lnSpc>
              <a:buNone/>
            </a:pPr>
            <a:endParaRPr lang="en-GB" sz="2200" dirty="0"/>
          </a:p>
          <a:p>
            <a:pPr algn="just">
              <a:lnSpc>
                <a:spcPct val="90000"/>
              </a:lnSpc>
            </a:pPr>
            <a:r>
              <a:rPr lang="en-GB" sz="2200" dirty="0"/>
              <a:t>There are three principal stages to change management process:</a:t>
            </a:r>
          </a:p>
          <a:p>
            <a:pPr algn="just">
              <a:lnSpc>
                <a:spcPct val="90000"/>
              </a:lnSpc>
              <a:buNone/>
            </a:pPr>
            <a:endParaRPr lang="en-GB" sz="2200" dirty="0"/>
          </a:p>
          <a:p>
            <a:pPr lvl="1" algn="just">
              <a:lnSpc>
                <a:spcPct val="90000"/>
              </a:lnSpc>
            </a:pPr>
            <a:r>
              <a:rPr lang="en-GB" sz="2200" b="1" dirty="0"/>
              <a:t>Problem analysis: </a:t>
            </a:r>
            <a:r>
              <a:rPr lang="en-GB" sz="2200" dirty="0"/>
              <a:t>Discuss requirements problem and propose change</a:t>
            </a:r>
          </a:p>
          <a:p>
            <a:pPr lvl="1" algn="just">
              <a:lnSpc>
                <a:spcPct val="90000"/>
              </a:lnSpc>
              <a:buNone/>
            </a:pPr>
            <a:endParaRPr lang="en-GB" sz="2200" dirty="0"/>
          </a:p>
          <a:p>
            <a:pPr lvl="1" algn="just">
              <a:lnSpc>
                <a:spcPct val="90000"/>
              </a:lnSpc>
            </a:pPr>
            <a:r>
              <a:rPr lang="en-GB" sz="2200" b="1" dirty="0"/>
              <a:t>Change analysis and costing: </a:t>
            </a:r>
            <a:r>
              <a:rPr lang="en-GB" sz="2200" dirty="0"/>
              <a:t>Assess effects of change on other requirements;</a:t>
            </a:r>
          </a:p>
          <a:p>
            <a:pPr lvl="1" algn="just">
              <a:lnSpc>
                <a:spcPct val="90000"/>
              </a:lnSpc>
              <a:buNone/>
            </a:pPr>
            <a:endParaRPr lang="en-GB" sz="2200" dirty="0"/>
          </a:p>
          <a:p>
            <a:pPr lvl="1" algn="just">
              <a:lnSpc>
                <a:spcPct val="90000"/>
              </a:lnSpc>
            </a:pPr>
            <a:r>
              <a:rPr lang="en-GB" sz="2200" b="1" dirty="0"/>
              <a:t>Change implementation</a:t>
            </a:r>
            <a:r>
              <a:rPr lang="en-GB" sz="2200" dirty="0"/>
              <a:t>: Modify requirements document and other documents to reflect change.</a:t>
            </a:r>
          </a:p>
          <a:p>
            <a:pPr algn="just"/>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1CF69BD4-849B-4C39-A59A-58A79252D025}"/>
              </a:ext>
            </a:extLst>
          </p:cNvPr>
          <p:cNvSpPr>
            <a:spLocks noGrp="1"/>
          </p:cNvSpPr>
          <p:nvPr>
            <p:ph type="dt" sz="half" idx="10"/>
          </p:nvPr>
        </p:nvSpPr>
        <p:spPr/>
        <p:txBody>
          <a:bodyPr/>
          <a:lstStyle/>
          <a:p>
            <a:fld id="{9310318E-3C30-4DBB-95F2-58D18889BB17}" type="datetime1">
              <a:rPr lang="en-US" smtClean="0"/>
              <a:t>10/31/2022</a:t>
            </a:fld>
            <a:endParaRPr lang="en-US" dirty="0"/>
          </a:p>
        </p:txBody>
      </p:sp>
      <p:sp>
        <p:nvSpPr>
          <p:cNvPr id="6" name="Slide Number Placeholder 5">
            <a:extLst>
              <a:ext uri="{FF2B5EF4-FFF2-40B4-BE49-F238E27FC236}">
                <a16:creationId xmlns:a16="http://schemas.microsoft.com/office/drawing/2014/main" id="{8E07684F-4EA4-4B12-B413-9738EB14D52F}"/>
              </a:ext>
            </a:extLst>
          </p:cNvPr>
          <p:cNvSpPr>
            <a:spLocks noGrp="1"/>
          </p:cNvSpPr>
          <p:nvPr>
            <p:ph type="sldNum" sz="quarter" idx="12"/>
          </p:nvPr>
        </p:nvSpPr>
        <p:spPr/>
        <p:txBody>
          <a:bodyPr/>
          <a:lstStyle/>
          <a:p>
            <a:fld id="{0A68DB68-8052-4758-A647-54338E95D837}" type="slidenum">
              <a:rPr lang="en-US" smtClean="0"/>
              <a:pPr/>
              <a:t>35</a:t>
            </a:fld>
            <a:endParaRPr lang="en-US" dirty="0"/>
          </a:p>
        </p:txBody>
      </p:sp>
    </p:spTree>
    <p:extLst>
      <p:ext uri="{BB962C8B-B14F-4D97-AF65-F5344CB8AC3E}">
        <p14:creationId xmlns:p14="http://schemas.microsoft.com/office/powerpoint/2010/main" val="3803283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pic>
        <p:nvPicPr>
          <p:cNvPr id="9" name="Picture 5" descr="7.13.eps                                                       001BF29E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52800"/>
            <a:ext cx="79248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B2075D2B-9F24-4F29-9F69-3E633206FA64}"/>
              </a:ext>
            </a:extLst>
          </p:cNvPr>
          <p:cNvSpPr>
            <a:spLocks noGrp="1"/>
          </p:cNvSpPr>
          <p:nvPr>
            <p:ph type="dt" sz="half" idx="10"/>
          </p:nvPr>
        </p:nvSpPr>
        <p:spPr/>
        <p:txBody>
          <a:bodyPr/>
          <a:lstStyle/>
          <a:p>
            <a:fld id="{A80B9D09-1FF7-452F-8C2C-ACED26022F4A}" type="datetime1">
              <a:rPr lang="en-US" smtClean="0"/>
              <a:t>10/31/2022</a:t>
            </a:fld>
            <a:endParaRPr lang="en-US" dirty="0"/>
          </a:p>
        </p:txBody>
      </p:sp>
      <p:sp>
        <p:nvSpPr>
          <p:cNvPr id="4" name="Slide Number Placeholder 3">
            <a:extLst>
              <a:ext uri="{FF2B5EF4-FFF2-40B4-BE49-F238E27FC236}">
                <a16:creationId xmlns:a16="http://schemas.microsoft.com/office/drawing/2014/main" id="{E01FCA9A-8B79-484D-8624-B3FE7FB7C694}"/>
              </a:ext>
            </a:extLst>
          </p:cNvPr>
          <p:cNvSpPr>
            <a:spLocks noGrp="1"/>
          </p:cNvSpPr>
          <p:nvPr>
            <p:ph type="sldNum" sz="quarter" idx="12"/>
          </p:nvPr>
        </p:nvSpPr>
        <p:spPr/>
        <p:txBody>
          <a:bodyPr/>
          <a:lstStyle/>
          <a:p>
            <a:fld id="{0A68DB68-8052-4758-A647-54338E95D837}" type="slidenum">
              <a:rPr lang="en-US" smtClean="0"/>
              <a:pPr/>
              <a:t>36</a:t>
            </a:fld>
            <a:endParaRPr lang="en-US" dirty="0"/>
          </a:p>
        </p:txBody>
      </p:sp>
    </p:spTree>
    <p:extLst>
      <p:ext uri="{BB962C8B-B14F-4D97-AF65-F5344CB8AC3E}">
        <p14:creationId xmlns:p14="http://schemas.microsoft.com/office/powerpoint/2010/main" val="212042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Points</a:t>
            </a:r>
            <a:endParaRPr lang="en-US" dirty="0"/>
          </a:p>
        </p:txBody>
      </p:sp>
      <p:sp>
        <p:nvSpPr>
          <p:cNvPr id="3" name="Content Placeholder 2"/>
          <p:cNvSpPr>
            <a:spLocks noGrp="1"/>
          </p:cNvSpPr>
          <p:nvPr>
            <p:ph idx="1"/>
          </p:nvPr>
        </p:nvSpPr>
        <p:spPr/>
        <p:txBody>
          <a:bodyPr/>
          <a:lstStyle/>
          <a:p>
            <a:pPr algn="just">
              <a:lnSpc>
                <a:spcPct val="90000"/>
              </a:lnSpc>
            </a:pPr>
            <a:endParaRPr lang="en-GB" dirty="0"/>
          </a:p>
          <a:p>
            <a:pPr algn="just">
              <a:lnSpc>
                <a:spcPct val="90000"/>
              </a:lnSpc>
            </a:pPr>
            <a:r>
              <a:rPr lang="en-GB" dirty="0"/>
              <a:t>The requirements engineering process includes a feasibility study, requirements elicitation and analysis, requirements specification and requirements management.</a:t>
            </a:r>
          </a:p>
          <a:p>
            <a:pPr algn="just">
              <a:lnSpc>
                <a:spcPct val="90000"/>
              </a:lnSpc>
              <a:buNone/>
            </a:pPr>
            <a:endParaRPr lang="en-GB" dirty="0"/>
          </a:p>
          <a:p>
            <a:pPr algn="just">
              <a:lnSpc>
                <a:spcPct val="90000"/>
              </a:lnSpc>
            </a:pPr>
            <a:r>
              <a:rPr lang="en-GB" dirty="0"/>
              <a:t>Requirements elicitation and analysis is iterative involving domain understanding, requirements collection, classification, structuring,  prioritization and validation.</a:t>
            </a:r>
          </a:p>
          <a:p>
            <a:pPr algn="just">
              <a:lnSpc>
                <a:spcPct val="90000"/>
              </a:lnSpc>
              <a:buNone/>
            </a:pPr>
            <a:endParaRPr lang="en-GB" dirty="0"/>
          </a:p>
          <a:p>
            <a:pPr algn="just">
              <a:lnSpc>
                <a:spcPct val="90000"/>
              </a:lnSpc>
            </a:pPr>
            <a:r>
              <a:rPr lang="en-GB" dirty="0"/>
              <a:t>Systems have multiple stakeholders with different requirements.</a:t>
            </a:r>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781234AE-2256-4BAB-AA24-5B0E92843E66}"/>
              </a:ext>
            </a:extLst>
          </p:cNvPr>
          <p:cNvSpPr>
            <a:spLocks noGrp="1"/>
          </p:cNvSpPr>
          <p:nvPr>
            <p:ph type="dt" sz="half" idx="10"/>
          </p:nvPr>
        </p:nvSpPr>
        <p:spPr/>
        <p:txBody>
          <a:bodyPr/>
          <a:lstStyle/>
          <a:p>
            <a:fld id="{F9462588-66E3-4013-A22C-BB130E60A179}" type="datetime1">
              <a:rPr lang="en-US" smtClean="0"/>
              <a:t>10/31/2022</a:t>
            </a:fld>
            <a:endParaRPr lang="en-US" dirty="0"/>
          </a:p>
        </p:txBody>
      </p:sp>
      <p:sp>
        <p:nvSpPr>
          <p:cNvPr id="6" name="Slide Number Placeholder 5">
            <a:extLst>
              <a:ext uri="{FF2B5EF4-FFF2-40B4-BE49-F238E27FC236}">
                <a16:creationId xmlns:a16="http://schemas.microsoft.com/office/drawing/2014/main" id="{82A91C8B-4092-4EA7-BB2B-917D7A0CCB0B}"/>
              </a:ext>
            </a:extLst>
          </p:cNvPr>
          <p:cNvSpPr>
            <a:spLocks noGrp="1"/>
          </p:cNvSpPr>
          <p:nvPr>
            <p:ph type="sldNum" sz="quarter" idx="12"/>
          </p:nvPr>
        </p:nvSpPr>
        <p:spPr/>
        <p:txBody>
          <a:bodyPr/>
          <a:lstStyle/>
          <a:p>
            <a:fld id="{0A68DB68-8052-4758-A647-54338E95D837}" type="slidenum">
              <a:rPr lang="en-US" smtClean="0"/>
              <a:pPr/>
              <a:t>37</a:t>
            </a:fld>
            <a:endParaRPr lang="en-US" dirty="0"/>
          </a:p>
        </p:txBody>
      </p:sp>
    </p:spTree>
    <p:extLst>
      <p:ext uri="{BB962C8B-B14F-4D97-AF65-F5344CB8AC3E}">
        <p14:creationId xmlns:p14="http://schemas.microsoft.com/office/powerpoint/2010/main" val="1759696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Points</a:t>
            </a:r>
            <a:endParaRPr lang="en-US" dirty="0"/>
          </a:p>
        </p:txBody>
      </p:sp>
      <p:sp>
        <p:nvSpPr>
          <p:cNvPr id="3" name="Content Placeholder 2"/>
          <p:cNvSpPr>
            <a:spLocks noGrp="1"/>
          </p:cNvSpPr>
          <p:nvPr>
            <p:ph idx="1"/>
          </p:nvPr>
        </p:nvSpPr>
        <p:spPr/>
        <p:txBody>
          <a:bodyPr/>
          <a:lstStyle/>
          <a:p>
            <a:pPr algn="just">
              <a:lnSpc>
                <a:spcPct val="90000"/>
              </a:lnSpc>
            </a:pPr>
            <a:endParaRPr lang="en-GB" dirty="0"/>
          </a:p>
          <a:p>
            <a:pPr algn="just">
              <a:lnSpc>
                <a:spcPct val="90000"/>
              </a:lnSpc>
            </a:pPr>
            <a:r>
              <a:rPr lang="en-GB" dirty="0"/>
              <a:t>Social and organization factors influence system requirements.</a:t>
            </a:r>
          </a:p>
          <a:p>
            <a:pPr algn="just">
              <a:lnSpc>
                <a:spcPct val="90000"/>
              </a:lnSpc>
              <a:buNone/>
            </a:pPr>
            <a:endParaRPr lang="en-GB" dirty="0"/>
          </a:p>
          <a:p>
            <a:pPr algn="just">
              <a:lnSpc>
                <a:spcPct val="90000"/>
              </a:lnSpc>
            </a:pPr>
            <a:r>
              <a:rPr lang="en-GB" dirty="0"/>
              <a:t>Requirements validation is concerned with checks for validity, consistency, completeness, realism and verifiability.</a:t>
            </a:r>
          </a:p>
          <a:p>
            <a:pPr algn="just">
              <a:lnSpc>
                <a:spcPct val="90000"/>
              </a:lnSpc>
              <a:buNone/>
            </a:pPr>
            <a:endParaRPr lang="en-GB" dirty="0"/>
          </a:p>
          <a:p>
            <a:pPr algn="just">
              <a:lnSpc>
                <a:spcPct val="90000"/>
              </a:lnSpc>
            </a:pPr>
            <a:r>
              <a:rPr lang="en-GB" dirty="0"/>
              <a:t>Requirements management includes planning and change management.</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C018336E-E2CA-4FD7-90F1-322F45244822}"/>
              </a:ext>
            </a:extLst>
          </p:cNvPr>
          <p:cNvSpPr>
            <a:spLocks noGrp="1"/>
          </p:cNvSpPr>
          <p:nvPr>
            <p:ph type="dt" sz="half" idx="10"/>
          </p:nvPr>
        </p:nvSpPr>
        <p:spPr/>
        <p:txBody>
          <a:bodyPr/>
          <a:lstStyle/>
          <a:p>
            <a:fld id="{3B56B57A-8546-4100-BDEB-02274E2D8D41}" type="datetime1">
              <a:rPr lang="en-US" smtClean="0"/>
              <a:t>10/31/2022</a:t>
            </a:fld>
            <a:endParaRPr lang="en-US" dirty="0"/>
          </a:p>
        </p:txBody>
      </p:sp>
      <p:sp>
        <p:nvSpPr>
          <p:cNvPr id="6" name="Slide Number Placeholder 5">
            <a:extLst>
              <a:ext uri="{FF2B5EF4-FFF2-40B4-BE49-F238E27FC236}">
                <a16:creationId xmlns:a16="http://schemas.microsoft.com/office/drawing/2014/main" id="{7FC24140-5D09-49BD-8099-B709C9AECA47}"/>
              </a:ext>
            </a:extLst>
          </p:cNvPr>
          <p:cNvSpPr>
            <a:spLocks noGrp="1"/>
          </p:cNvSpPr>
          <p:nvPr>
            <p:ph type="sldNum" sz="quarter" idx="12"/>
          </p:nvPr>
        </p:nvSpPr>
        <p:spPr/>
        <p:txBody>
          <a:bodyPr/>
          <a:lstStyle/>
          <a:p>
            <a:fld id="{0A68DB68-8052-4758-A647-54338E95D837}" type="slidenum">
              <a:rPr lang="en-US" smtClean="0"/>
              <a:pPr/>
              <a:t>38</a:t>
            </a:fld>
            <a:endParaRPr lang="en-US" dirty="0"/>
          </a:p>
        </p:txBody>
      </p:sp>
    </p:spTree>
    <p:extLst>
      <p:ext uri="{BB962C8B-B14F-4D97-AF65-F5344CB8AC3E}">
        <p14:creationId xmlns:p14="http://schemas.microsoft.com/office/powerpoint/2010/main" val="2896680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4</a:t>
            </a:r>
            <a:r>
              <a:rPr lang="en-US" b="1" dirty="0"/>
              <a:t>, </a:t>
            </a:r>
            <a:r>
              <a:rPr lang="en-US" b="1" dirty="0" smtClean="0"/>
              <a:t>Requirement Engineering,</a:t>
            </a:r>
            <a:endParaRPr lang="en-US" b="1" dirty="0"/>
          </a:p>
          <a:p>
            <a:pPr marL="0" indent="0" algn="just">
              <a:buNone/>
            </a:pPr>
            <a:r>
              <a:rPr lang="en-US" dirty="0"/>
              <a:t>  Software Engineering by Ian </a:t>
            </a:r>
            <a:r>
              <a:rPr lang="en-US" dirty="0" err="1"/>
              <a:t>Sommerville</a:t>
            </a:r>
            <a:r>
              <a:rPr lang="en-US" dirty="0"/>
              <a:t> </a:t>
            </a:r>
          </a:p>
          <a:p>
            <a:pPr algn="just"/>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545A30A3-F4BB-4544-839D-44BFB3D2D4DF}"/>
              </a:ext>
            </a:extLst>
          </p:cNvPr>
          <p:cNvSpPr>
            <a:spLocks noGrp="1"/>
          </p:cNvSpPr>
          <p:nvPr>
            <p:ph type="dt" sz="half" idx="10"/>
          </p:nvPr>
        </p:nvSpPr>
        <p:spPr/>
        <p:txBody>
          <a:bodyPr/>
          <a:lstStyle/>
          <a:p>
            <a:fld id="{2C5CA71A-D230-4ABF-8E5B-8EC6107C141D}" type="datetime1">
              <a:rPr lang="en-US" smtClean="0"/>
              <a:t>10/31/2022</a:t>
            </a:fld>
            <a:endParaRPr lang="en-US" dirty="0"/>
          </a:p>
        </p:txBody>
      </p:sp>
      <p:sp>
        <p:nvSpPr>
          <p:cNvPr id="5" name="Slide Number Placeholder 4">
            <a:extLst>
              <a:ext uri="{FF2B5EF4-FFF2-40B4-BE49-F238E27FC236}">
                <a16:creationId xmlns:a16="http://schemas.microsoft.com/office/drawing/2014/main" id="{2A36637E-59CD-48C4-8CF9-93C1F8A86951}"/>
              </a:ext>
            </a:extLst>
          </p:cNvPr>
          <p:cNvSpPr>
            <a:spLocks noGrp="1"/>
          </p:cNvSpPr>
          <p:nvPr>
            <p:ph type="sldNum" sz="quarter" idx="12"/>
          </p:nvPr>
        </p:nvSpPr>
        <p:spPr/>
        <p:txBody>
          <a:bodyPr/>
          <a:lstStyle/>
          <a:p>
            <a:fld id="{0A68DB68-8052-4758-A647-54338E95D837}" type="slidenum">
              <a:rPr lang="en-US" smtClean="0"/>
              <a:pPr/>
              <a:t>39</a:t>
            </a:fld>
            <a:endParaRPr lang="en-US" dirty="0"/>
          </a:p>
        </p:txBody>
      </p:sp>
    </p:spTree>
    <p:extLst>
      <p:ext uri="{BB962C8B-B14F-4D97-AF65-F5344CB8AC3E}">
        <p14:creationId xmlns:p14="http://schemas.microsoft.com/office/powerpoint/2010/main" val="245623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Engineering Process</a:t>
            </a:r>
            <a:endParaRPr lang="en-US" dirty="0"/>
          </a:p>
        </p:txBody>
      </p:sp>
      <p:sp>
        <p:nvSpPr>
          <p:cNvPr id="3" name="Content Placeholder 2"/>
          <p:cNvSpPr>
            <a:spLocks noGrp="1"/>
          </p:cNvSpPr>
          <p:nvPr>
            <p:ph idx="1"/>
          </p:nvPr>
        </p:nvSpPr>
        <p:spPr/>
        <p:txBody>
          <a:bodyPr>
            <a:normAutofit/>
          </a:bodyPr>
          <a:lstStyle/>
          <a:p>
            <a:pPr algn="just">
              <a:lnSpc>
                <a:spcPct val="90000"/>
              </a:lnSpc>
              <a:buNone/>
              <a:defRPr/>
            </a:pPr>
            <a:r>
              <a:rPr lang="en-GB" dirty="0"/>
              <a:t>Goal of  RE Process </a:t>
            </a:r>
            <a:r>
              <a:rPr lang="en-GB" dirty="0">
                <a:sym typeface="Wingdings" pitchFamily="2" charset="2"/>
              </a:rPr>
              <a:t> to create and maintain a system requirement document</a:t>
            </a:r>
          </a:p>
          <a:p>
            <a:pPr algn="just">
              <a:lnSpc>
                <a:spcPct val="90000"/>
              </a:lnSpc>
              <a:buNone/>
              <a:defRPr/>
            </a:pPr>
            <a:endParaRPr lang="en-GB" dirty="0">
              <a:sym typeface="Wingdings" pitchFamily="2" charset="2"/>
            </a:endParaRPr>
          </a:p>
          <a:p>
            <a:pPr algn="just">
              <a:lnSpc>
                <a:spcPct val="90000"/>
              </a:lnSpc>
              <a:defRPr/>
            </a:pPr>
            <a:r>
              <a:rPr lang="en-GB" dirty="0">
                <a:sym typeface="Wingdings" pitchFamily="2" charset="2"/>
              </a:rPr>
              <a:t>RE processes may Include  four high level activities</a:t>
            </a:r>
            <a:endParaRPr lang="en-GB" b="1" dirty="0">
              <a:sym typeface="Wingdings" pitchFamily="2" charset="2"/>
            </a:endParaRPr>
          </a:p>
          <a:p>
            <a:pPr marL="0" indent="0" algn="just">
              <a:lnSpc>
                <a:spcPct val="90000"/>
              </a:lnSpc>
              <a:buNone/>
              <a:defRPr/>
            </a:pPr>
            <a:endParaRPr lang="en-GB" dirty="0">
              <a:sym typeface="Wingdings" pitchFamily="2" charset="2"/>
            </a:endParaRPr>
          </a:p>
          <a:p>
            <a:pPr marL="623887" indent="-514350" algn="just">
              <a:lnSpc>
                <a:spcPct val="90000"/>
              </a:lnSpc>
              <a:buFont typeface="Wingdings" pitchFamily="2" charset="2"/>
              <a:buChar char="Ø"/>
              <a:defRPr/>
            </a:pPr>
            <a:r>
              <a:rPr lang="en-GB" dirty="0">
                <a:sym typeface="Wingdings" pitchFamily="2" charset="2"/>
              </a:rPr>
              <a:t>Assessing whether the system is useful to business and customer (Feasibility Study)</a:t>
            </a:r>
          </a:p>
          <a:p>
            <a:pPr marL="623887" indent="-514350" algn="just">
              <a:lnSpc>
                <a:spcPct val="90000"/>
              </a:lnSpc>
              <a:buFont typeface="Wingdings" pitchFamily="2" charset="2"/>
              <a:buChar char="Ø"/>
              <a:defRPr/>
            </a:pPr>
            <a:r>
              <a:rPr lang="en-GB" dirty="0">
                <a:sym typeface="Wingdings" pitchFamily="2" charset="2"/>
              </a:rPr>
              <a:t>Discovering requirements (elicitation and analysis)</a:t>
            </a:r>
          </a:p>
          <a:p>
            <a:pPr marL="623887" indent="-514350" algn="just">
              <a:lnSpc>
                <a:spcPct val="90000"/>
              </a:lnSpc>
              <a:buFont typeface="Wingdings" pitchFamily="2" charset="2"/>
              <a:buChar char="Ø"/>
              <a:defRPr/>
            </a:pPr>
            <a:r>
              <a:rPr lang="en-GB" dirty="0">
                <a:sym typeface="Wingdings" pitchFamily="2" charset="2"/>
              </a:rPr>
              <a:t>Converting theses requirements into some standard form (specification)</a:t>
            </a:r>
          </a:p>
          <a:p>
            <a:pPr marL="623887" indent="-514350" algn="just">
              <a:lnSpc>
                <a:spcPct val="90000"/>
              </a:lnSpc>
              <a:buFont typeface="Wingdings" pitchFamily="2" charset="2"/>
              <a:buChar char="Ø"/>
              <a:defRPr/>
            </a:pPr>
            <a:r>
              <a:rPr lang="en-GB" dirty="0">
                <a:sym typeface="Wingdings" pitchFamily="2" charset="2"/>
              </a:rPr>
              <a:t>Checking that the requirements actually define the system that the customer wants (validation)</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41F7B829-C3D1-4B63-AF7C-1202553F554F}"/>
              </a:ext>
            </a:extLst>
          </p:cNvPr>
          <p:cNvSpPr>
            <a:spLocks noGrp="1"/>
          </p:cNvSpPr>
          <p:nvPr>
            <p:ph type="dt" sz="half" idx="10"/>
          </p:nvPr>
        </p:nvSpPr>
        <p:spPr/>
        <p:txBody>
          <a:bodyPr/>
          <a:lstStyle/>
          <a:p>
            <a:fld id="{8C788F67-41AF-4CF5-A0D7-E8917B63ACBB}" type="datetime1">
              <a:rPr lang="en-US" smtClean="0"/>
              <a:t>10/31/2022</a:t>
            </a:fld>
            <a:endParaRPr lang="en-US" dirty="0"/>
          </a:p>
        </p:txBody>
      </p:sp>
      <p:sp>
        <p:nvSpPr>
          <p:cNvPr id="6" name="Slide Number Placeholder 5">
            <a:extLst>
              <a:ext uri="{FF2B5EF4-FFF2-40B4-BE49-F238E27FC236}">
                <a16:creationId xmlns:a16="http://schemas.microsoft.com/office/drawing/2014/main" id="{2D228C33-3037-4254-8B5C-D15CF676E9E0}"/>
              </a:ext>
            </a:extLst>
          </p:cNvPr>
          <p:cNvSpPr>
            <a:spLocks noGrp="1"/>
          </p:cNvSpPr>
          <p:nvPr>
            <p:ph type="sldNum" sz="quarter" idx="12"/>
          </p:nvPr>
        </p:nvSpPr>
        <p:spPr/>
        <p:txBody>
          <a:bodyPr/>
          <a:lstStyle/>
          <a:p>
            <a:fld id="{0A68DB68-8052-4758-A647-54338E95D837}" type="slidenum">
              <a:rPr lang="en-US" smtClean="0"/>
              <a:pPr/>
              <a:t>4</a:t>
            </a:fld>
            <a:endParaRPr lang="en-US" dirty="0"/>
          </a:p>
        </p:txBody>
      </p:sp>
    </p:spTree>
    <p:extLst>
      <p:ext uri="{BB962C8B-B14F-4D97-AF65-F5344CB8AC3E}">
        <p14:creationId xmlns:p14="http://schemas.microsoft.com/office/powerpoint/2010/main" val="325975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Requirements Engineering Process</a:t>
            </a:r>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pic>
        <p:nvPicPr>
          <p:cNvPr id="7" name="Picture 7" descr="7.1 RE-process.eps                                             001057BBMacintosh HD                   B8AA5F2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467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6FC6B03E-DE87-45A4-A3B8-63CD77C10B5B}"/>
              </a:ext>
            </a:extLst>
          </p:cNvPr>
          <p:cNvSpPr>
            <a:spLocks noGrp="1"/>
          </p:cNvSpPr>
          <p:nvPr>
            <p:ph type="dt" sz="half" idx="10"/>
          </p:nvPr>
        </p:nvSpPr>
        <p:spPr/>
        <p:txBody>
          <a:bodyPr/>
          <a:lstStyle/>
          <a:p>
            <a:fld id="{83C63D78-4987-4272-8309-B4408D710AF3}" type="datetime1">
              <a:rPr lang="en-US" smtClean="0"/>
              <a:t>10/31/2022</a:t>
            </a:fld>
            <a:endParaRPr lang="en-US" dirty="0"/>
          </a:p>
        </p:txBody>
      </p:sp>
      <p:sp>
        <p:nvSpPr>
          <p:cNvPr id="4" name="Slide Number Placeholder 3">
            <a:extLst>
              <a:ext uri="{FF2B5EF4-FFF2-40B4-BE49-F238E27FC236}">
                <a16:creationId xmlns:a16="http://schemas.microsoft.com/office/drawing/2014/main" id="{C03EEF85-7BCF-4387-B30F-034E588FF9BC}"/>
              </a:ext>
            </a:extLst>
          </p:cNvPr>
          <p:cNvSpPr>
            <a:spLocks noGrp="1"/>
          </p:cNvSpPr>
          <p:nvPr>
            <p:ph type="sldNum" sz="quarter" idx="12"/>
          </p:nvPr>
        </p:nvSpPr>
        <p:spPr/>
        <p:txBody>
          <a:bodyPr/>
          <a:lstStyle/>
          <a:p>
            <a:fld id="{0A68DB68-8052-4758-A647-54338E95D837}" type="slidenum">
              <a:rPr lang="en-US" smtClean="0"/>
              <a:pPr/>
              <a:t>5</a:t>
            </a:fld>
            <a:endParaRPr lang="en-US" dirty="0"/>
          </a:p>
        </p:txBody>
      </p:sp>
    </p:spTree>
    <p:extLst>
      <p:ext uri="{BB962C8B-B14F-4D97-AF65-F5344CB8AC3E}">
        <p14:creationId xmlns:p14="http://schemas.microsoft.com/office/powerpoint/2010/main" val="102944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Engineering Process</a:t>
            </a:r>
            <a:endParaRPr lang="en-US" dirty="0"/>
          </a:p>
        </p:txBody>
      </p:sp>
      <p:sp>
        <p:nvSpPr>
          <p:cNvPr id="3" name="Content Placeholder 2"/>
          <p:cNvSpPr>
            <a:spLocks noGrp="1"/>
          </p:cNvSpPr>
          <p:nvPr>
            <p:ph idx="1"/>
          </p:nvPr>
        </p:nvSpPr>
        <p:spPr/>
        <p:txBody>
          <a:bodyPr/>
          <a:lstStyle/>
          <a:p>
            <a:pPr algn="just">
              <a:lnSpc>
                <a:spcPct val="90000"/>
              </a:lnSpc>
            </a:pPr>
            <a:endParaRPr lang="en-GB" sz="2200" dirty="0"/>
          </a:p>
          <a:p>
            <a:pPr algn="just">
              <a:lnSpc>
                <a:spcPct val="90000"/>
              </a:lnSpc>
            </a:pPr>
            <a:r>
              <a:rPr lang="en-GB" sz="2200" dirty="0"/>
              <a:t>The process used for RE vary widely depending on the </a:t>
            </a:r>
            <a:r>
              <a:rPr lang="en-GB" sz="2200" b="1" dirty="0"/>
              <a:t>application domain</a:t>
            </a:r>
            <a:r>
              <a:rPr lang="en-GB" sz="2200" dirty="0"/>
              <a:t>, the </a:t>
            </a:r>
            <a:r>
              <a:rPr lang="en-GB" sz="2200" b="1" dirty="0"/>
              <a:t>people </a:t>
            </a:r>
            <a:r>
              <a:rPr lang="en-GB" sz="2200" dirty="0"/>
              <a:t>involved and the </a:t>
            </a:r>
            <a:r>
              <a:rPr lang="en-GB" sz="2200" b="1" dirty="0"/>
              <a:t>organization </a:t>
            </a:r>
            <a:r>
              <a:rPr lang="en-GB" sz="2200" dirty="0"/>
              <a:t>developing the requirements.</a:t>
            </a:r>
          </a:p>
          <a:p>
            <a:pPr algn="just">
              <a:lnSpc>
                <a:spcPct val="90000"/>
              </a:lnSpc>
              <a:buNone/>
            </a:pPr>
            <a:endParaRPr lang="en-GB" sz="2200" dirty="0"/>
          </a:p>
          <a:p>
            <a:pPr algn="just">
              <a:lnSpc>
                <a:spcPct val="90000"/>
              </a:lnSpc>
            </a:pPr>
            <a:r>
              <a:rPr lang="en-GB" sz="2200" dirty="0"/>
              <a:t>However, there are a number of generic activities common to all processes.</a:t>
            </a:r>
          </a:p>
          <a:p>
            <a:pPr algn="just">
              <a:lnSpc>
                <a:spcPct val="90000"/>
              </a:lnSpc>
              <a:buNone/>
            </a:pPr>
            <a:endParaRPr lang="en-GB" sz="2200" dirty="0"/>
          </a:p>
          <a:p>
            <a:pPr lvl="1" algn="just">
              <a:lnSpc>
                <a:spcPct val="90000"/>
              </a:lnSpc>
            </a:pPr>
            <a:r>
              <a:rPr lang="en-GB" sz="2200" dirty="0"/>
              <a:t>Requirements Elicitation</a:t>
            </a:r>
          </a:p>
          <a:p>
            <a:pPr lvl="1" algn="just">
              <a:lnSpc>
                <a:spcPct val="90000"/>
              </a:lnSpc>
            </a:pPr>
            <a:r>
              <a:rPr lang="en-GB" sz="2200" dirty="0"/>
              <a:t>Requirements Analysis</a:t>
            </a:r>
          </a:p>
          <a:p>
            <a:pPr lvl="1" algn="just">
              <a:lnSpc>
                <a:spcPct val="90000"/>
              </a:lnSpc>
            </a:pPr>
            <a:r>
              <a:rPr lang="en-GB" sz="2200" dirty="0"/>
              <a:t>Requirements Validation</a:t>
            </a:r>
          </a:p>
          <a:p>
            <a:pPr lvl="1" algn="just">
              <a:lnSpc>
                <a:spcPct val="90000"/>
              </a:lnSpc>
            </a:pPr>
            <a:r>
              <a:rPr lang="en-GB" sz="2200" dirty="0"/>
              <a:t>Requirements Management</a:t>
            </a:r>
          </a:p>
          <a:p>
            <a:pPr algn="just"/>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202AF6B3-CEF8-4B54-BB8F-D2B28239EC02}"/>
              </a:ext>
            </a:extLst>
          </p:cNvPr>
          <p:cNvSpPr>
            <a:spLocks noGrp="1"/>
          </p:cNvSpPr>
          <p:nvPr>
            <p:ph type="dt" sz="half" idx="10"/>
          </p:nvPr>
        </p:nvSpPr>
        <p:spPr/>
        <p:txBody>
          <a:bodyPr/>
          <a:lstStyle/>
          <a:p>
            <a:fld id="{3FCE2555-72FA-48B3-A167-41F1E3AAE71A}" type="datetime1">
              <a:rPr lang="en-US" smtClean="0"/>
              <a:t>10/31/2022</a:t>
            </a:fld>
            <a:endParaRPr lang="en-US" dirty="0"/>
          </a:p>
        </p:txBody>
      </p:sp>
      <p:sp>
        <p:nvSpPr>
          <p:cNvPr id="6" name="Slide Number Placeholder 5">
            <a:extLst>
              <a:ext uri="{FF2B5EF4-FFF2-40B4-BE49-F238E27FC236}">
                <a16:creationId xmlns:a16="http://schemas.microsoft.com/office/drawing/2014/main" id="{464F06A4-2837-4C8A-80DD-8C5F11E813E9}"/>
              </a:ext>
            </a:extLst>
          </p:cNvPr>
          <p:cNvSpPr>
            <a:spLocks noGrp="1"/>
          </p:cNvSpPr>
          <p:nvPr>
            <p:ph type="sldNum" sz="quarter" idx="12"/>
          </p:nvPr>
        </p:nvSpPr>
        <p:spPr/>
        <p:txBody>
          <a:bodyPr/>
          <a:lstStyle/>
          <a:p>
            <a:fld id="{0A68DB68-8052-4758-A647-54338E95D837}" type="slidenum">
              <a:rPr lang="en-US" smtClean="0"/>
              <a:pPr/>
              <a:t>6</a:t>
            </a:fld>
            <a:endParaRPr lang="en-US" dirty="0"/>
          </a:p>
        </p:txBody>
      </p:sp>
    </p:spTree>
    <p:extLst>
      <p:ext uri="{BB962C8B-B14F-4D97-AF65-F5344CB8AC3E}">
        <p14:creationId xmlns:p14="http://schemas.microsoft.com/office/powerpoint/2010/main" val="3827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Feasibility Study</a:t>
            </a:r>
            <a:endParaRPr lang="en-US" dirty="0"/>
          </a:p>
        </p:txBody>
      </p:sp>
      <p:sp>
        <p:nvSpPr>
          <p:cNvPr id="3" name="Content Placeholder 2"/>
          <p:cNvSpPr>
            <a:spLocks noGrp="1"/>
          </p:cNvSpPr>
          <p:nvPr>
            <p:ph idx="1"/>
          </p:nvPr>
        </p:nvSpPr>
        <p:spPr/>
        <p:txBody>
          <a:bodyPr>
            <a:normAutofit lnSpcReduction="10000"/>
          </a:bodyPr>
          <a:lstStyle/>
          <a:p>
            <a:pPr algn="just"/>
            <a:r>
              <a:rPr lang="en-GB" sz="2200" dirty="0"/>
              <a:t>A feasibility study decides whether or not the proposed system is worth implementing.</a:t>
            </a:r>
          </a:p>
          <a:p>
            <a:pPr algn="just">
              <a:buNone/>
            </a:pPr>
            <a:endParaRPr lang="en-GB" sz="2200" dirty="0"/>
          </a:p>
          <a:p>
            <a:pPr algn="just"/>
            <a:r>
              <a:rPr lang="en-GB" sz="2200" dirty="0"/>
              <a:t>A feasibility study is short,  focused study that take place early in the RE Process</a:t>
            </a:r>
          </a:p>
          <a:p>
            <a:pPr lvl="1" algn="just"/>
            <a:r>
              <a:rPr lang="en-GB" sz="2200" dirty="0"/>
              <a:t>Does the system contributes to </a:t>
            </a:r>
            <a:r>
              <a:rPr lang="en-GB" sz="2200" b="1" dirty="0"/>
              <a:t>organizational objectives?</a:t>
            </a:r>
          </a:p>
          <a:p>
            <a:pPr lvl="1" algn="just"/>
            <a:r>
              <a:rPr lang="en-GB" sz="2200" dirty="0"/>
              <a:t>Can the system be implemented </a:t>
            </a:r>
            <a:r>
              <a:rPr lang="en-GB" sz="2200" b="1" dirty="0"/>
              <a:t>within schedule and budget using</a:t>
            </a:r>
            <a:r>
              <a:rPr lang="en-GB" sz="2200" dirty="0"/>
              <a:t> </a:t>
            </a:r>
            <a:r>
              <a:rPr lang="en-GB" sz="2200" b="1" dirty="0"/>
              <a:t>current technology?</a:t>
            </a:r>
          </a:p>
          <a:p>
            <a:pPr lvl="1" algn="just"/>
            <a:r>
              <a:rPr lang="en-GB" sz="2200" dirty="0"/>
              <a:t>Can the system can be </a:t>
            </a:r>
            <a:r>
              <a:rPr lang="en-GB" sz="2200" b="1" dirty="0"/>
              <a:t>integrated</a:t>
            </a:r>
            <a:r>
              <a:rPr lang="en-GB" sz="2200" dirty="0"/>
              <a:t> with other systems that are used?</a:t>
            </a:r>
          </a:p>
          <a:p>
            <a:pPr lvl="1" algn="just"/>
            <a:endParaRPr lang="en-GB" sz="2200" dirty="0"/>
          </a:p>
          <a:p>
            <a:pPr algn="just"/>
            <a:r>
              <a:rPr lang="en-GB" sz="2200" dirty="0"/>
              <a:t>If the answer to any of these questions is no, you should probably not go ahead with the project.</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CC66EAC8-AF48-448E-A557-98FC635E01FA}"/>
              </a:ext>
            </a:extLst>
          </p:cNvPr>
          <p:cNvSpPr>
            <a:spLocks noGrp="1"/>
          </p:cNvSpPr>
          <p:nvPr>
            <p:ph type="dt" sz="half" idx="10"/>
          </p:nvPr>
        </p:nvSpPr>
        <p:spPr/>
        <p:txBody>
          <a:bodyPr/>
          <a:lstStyle/>
          <a:p>
            <a:fld id="{4A146B45-3E1B-4496-8C06-EA0555CB4902}" type="datetime1">
              <a:rPr lang="en-US" smtClean="0"/>
              <a:t>10/31/2022</a:t>
            </a:fld>
            <a:endParaRPr lang="en-US" dirty="0"/>
          </a:p>
        </p:txBody>
      </p:sp>
      <p:sp>
        <p:nvSpPr>
          <p:cNvPr id="6" name="Slide Number Placeholder 5">
            <a:extLst>
              <a:ext uri="{FF2B5EF4-FFF2-40B4-BE49-F238E27FC236}">
                <a16:creationId xmlns:a16="http://schemas.microsoft.com/office/drawing/2014/main" id="{D3FBD395-8F1F-4592-9ADE-345609D7E657}"/>
              </a:ext>
            </a:extLst>
          </p:cNvPr>
          <p:cNvSpPr>
            <a:spLocks noGrp="1"/>
          </p:cNvSpPr>
          <p:nvPr>
            <p:ph type="sldNum" sz="quarter" idx="12"/>
          </p:nvPr>
        </p:nvSpPr>
        <p:spPr/>
        <p:txBody>
          <a:bodyPr/>
          <a:lstStyle/>
          <a:p>
            <a:fld id="{0A68DB68-8052-4758-A647-54338E95D837}" type="slidenum">
              <a:rPr lang="en-US" smtClean="0"/>
              <a:pPr/>
              <a:t>7</a:t>
            </a:fld>
            <a:endParaRPr lang="en-US" dirty="0"/>
          </a:p>
        </p:txBody>
      </p:sp>
    </p:spTree>
    <p:extLst>
      <p:ext uri="{BB962C8B-B14F-4D97-AF65-F5344CB8AC3E}">
        <p14:creationId xmlns:p14="http://schemas.microsoft.com/office/powerpoint/2010/main" val="286881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Feasibility Study Implementation</a:t>
            </a:r>
            <a:endParaRPr lang="en-US" dirty="0"/>
          </a:p>
        </p:txBody>
      </p:sp>
      <p:sp>
        <p:nvSpPr>
          <p:cNvPr id="3" name="Content Placeholder 2"/>
          <p:cNvSpPr>
            <a:spLocks noGrp="1"/>
          </p:cNvSpPr>
          <p:nvPr>
            <p:ph idx="1"/>
          </p:nvPr>
        </p:nvSpPr>
        <p:spPr/>
        <p:txBody>
          <a:bodyPr>
            <a:normAutofit/>
          </a:bodyPr>
          <a:lstStyle/>
          <a:p>
            <a:pPr algn="just">
              <a:buNone/>
            </a:pPr>
            <a:r>
              <a:rPr lang="en-GB" sz="2200" dirty="0"/>
              <a:t>Carrying out feasibility study involves </a:t>
            </a:r>
          </a:p>
          <a:p>
            <a:pPr algn="just"/>
            <a:r>
              <a:rPr lang="en-GB" sz="2200" dirty="0"/>
              <a:t> Information assessment (what is required)</a:t>
            </a:r>
          </a:p>
          <a:p>
            <a:pPr algn="just"/>
            <a:r>
              <a:rPr lang="en-GB" sz="2200" dirty="0"/>
              <a:t> Information collection </a:t>
            </a:r>
          </a:p>
          <a:p>
            <a:pPr algn="just"/>
            <a:r>
              <a:rPr lang="en-GB" sz="2200" dirty="0"/>
              <a:t> Report writing</a:t>
            </a:r>
          </a:p>
          <a:p>
            <a:pPr algn="just">
              <a:buNone/>
            </a:pPr>
            <a:endParaRPr lang="en-GB" sz="2200" dirty="0"/>
          </a:p>
          <a:p>
            <a:pPr algn="just">
              <a:buNone/>
            </a:pPr>
            <a:r>
              <a:rPr lang="en-GB" sz="2200" dirty="0"/>
              <a:t>* Questions for people in the organisation</a:t>
            </a:r>
          </a:p>
          <a:p>
            <a:pPr lvl="1" algn="just"/>
            <a:r>
              <a:rPr lang="en-GB" sz="2200" dirty="0"/>
              <a:t>What if the system wasn’t implemented?</a:t>
            </a:r>
          </a:p>
          <a:p>
            <a:pPr lvl="1" algn="just"/>
            <a:r>
              <a:rPr lang="en-GB" sz="2200" dirty="0"/>
              <a:t>What are current process problems?</a:t>
            </a:r>
          </a:p>
          <a:p>
            <a:pPr lvl="1" algn="just"/>
            <a:r>
              <a:rPr lang="en-GB" sz="2200" dirty="0"/>
              <a:t>How will the proposed system help?</a:t>
            </a:r>
          </a:p>
          <a:p>
            <a:pPr lvl="1" algn="just"/>
            <a:r>
              <a:rPr lang="en-GB" sz="2200" dirty="0"/>
              <a:t>What will be the integration problems?</a:t>
            </a:r>
          </a:p>
          <a:p>
            <a:pPr lvl="1" algn="just"/>
            <a:r>
              <a:rPr lang="en-GB" sz="2200" dirty="0"/>
              <a:t>Is new technology needed? What skills?</a:t>
            </a:r>
          </a:p>
          <a:p>
            <a:pPr lvl="1" algn="just"/>
            <a:r>
              <a:rPr lang="en-GB" sz="2200" dirty="0"/>
              <a:t>What facilities must be supported by the proposed system?</a:t>
            </a:r>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960356F0-5491-459F-8ED6-89932E099E71}"/>
              </a:ext>
            </a:extLst>
          </p:cNvPr>
          <p:cNvSpPr>
            <a:spLocks noGrp="1"/>
          </p:cNvSpPr>
          <p:nvPr>
            <p:ph type="dt" sz="half" idx="10"/>
          </p:nvPr>
        </p:nvSpPr>
        <p:spPr/>
        <p:txBody>
          <a:bodyPr/>
          <a:lstStyle/>
          <a:p>
            <a:fld id="{130554FF-3236-4718-94F9-DD225DE8C6FE}" type="datetime1">
              <a:rPr lang="en-US" smtClean="0"/>
              <a:t>10/31/2022</a:t>
            </a:fld>
            <a:endParaRPr lang="en-US" dirty="0"/>
          </a:p>
        </p:txBody>
      </p:sp>
      <p:sp>
        <p:nvSpPr>
          <p:cNvPr id="6" name="Slide Number Placeholder 5">
            <a:extLst>
              <a:ext uri="{FF2B5EF4-FFF2-40B4-BE49-F238E27FC236}">
                <a16:creationId xmlns:a16="http://schemas.microsoft.com/office/drawing/2014/main" id="{A7BCBBD4-17DE-42D0-A75B-DE485F6FAD27}"/>
              </a:ext>
            </a:extLst>
          </p:cNvPr>
          <p:cNvSpPr>
            <a:spLocks noGrp="1"/>
          </p:cNvSpPr>
          <p:nvPr>
            <p:ph type="sldNum" sz="quarter" idx="12"/>
          </p:nvPr>
        </p:nvSpPr>
        <p:spPr/>
        <p:txBody>
          <a:bodyPr/>
          <a:lstStyle/>
          <a:p>
            <a:fld id="{0A68DB68-8052-4758-A647-54338E95D837}" type="slidenum">
              <a:rPr lang="en-US" smtClean="0"/>
              <a:pPr/>
              <a:t>8</a:t>
            </a:fld>
            <a:endParaRPr lang="en-US" dirty="0"/>
          </a:p>
        </p:txBody>
      </p:sp>
    </p:spTree>
    <p:extLst>
      <p:ext uri="{BB962C8B-B14F-4D97-AF65-F5344CB8AC3E}">
        <p14:creationId xmlns:p14="http://schemas.microsoft.com/office/powerpoint/2010/main" val="419394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Feasibility Study Implementation</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GB" dirty="0"/>
              <a:t>In feasibility study you may consult information sources such as</a:t>
            </a:r>
          </a:p>
          <a:p>
            <a:pPr algn="just">
              <a:buNone/>
            </a:pPr>
            <a:endParaRPr lang="en-GB" dirty="0"/>
          </a:p>
          <a:p>
            <a:pPr algn="just"/>
            <a:r>
              <a:rPr lang="en-GB" dirty="0"/>
              <a:t>Managers of department where the system will be used</a:t>
            </a:r>
          </a:p>
          <a:p>
            <a:pPr algn="just"/>
            <a:r>
              <a:rPr lang="en-GB" dirty="0"/>
              <a:t>Software engineers who are familiar with the type of  proposed system</a:t>
            </a:r>
          </a:p>
          <a:p>
            <a:pPr algn="just"/>
            <a:r>
              <a:rPr lang="en-GB" dirty="0"/>
              <a:t>Technology experts </a:t>
            </a:r>
          </a:p>
          <a:p>
            <a:pPr algn="just"/>
            <a:r>
              <a:rPr lang="en-GB" dirty="0"/>
              <a:t>End user of system</a:t>
            </a:r>
          </a:p>
          <a:p>
            <a:pPr algn="just">
              <a:buNone/>
            </a:pPr>
            <a:endParaRPr lang="en-GB" dirty="0"/>
          </a:p>
          <a:p>
            <a:pPr algn="just">
              <a:buNone/>
            </a:pPr>
            <a:r>
              <a:rPr lang="en-GB" dirty="0"/>
              <a:t> </a:t>
            </a:r>
            <a:r>
              <a:rPr lang="en-GB" b="1" dirty="0"/>
              <a:t>Should complete  a feasibility study  in two or three weeks</a:t>
            </a:r>
          </a:p>
          <a:p>
            <a:pPr algn="just"/>
            <a:r>
              <a:rPr lang="en-GB" dirty="0"/>
              <a:t>Once you have information </a:t>
            </a:r>
            <a:r>
              <a:rPr lang="en-GB" dirty="0">
                <a:sym typeface="Wingdings" pitchFamily="2" charset="2"/>
              </a:rPr>
              <a:t> write feasibility report</a:t>
            </a:r>
          </a:p>
          <a:p>
            <a:pPr algn="just"/>
            <a:r>
              <a:rPr lang="en-GB" dirty="0">
                <a:sym typeface="Wingdings" pitchFamily="2" charset="2"/>
              </a:rPr>
              <a:t>Make a recommendation  whether or not the system should continue</a:t>
            </a:r>
          </a:p>
          <a:p>
            <a:pPr algn="just"/>
            <a:r>
              <a:rPr lang="en-GB" dirty="0">
                <a:sym typeface="Wingdings" pitchFamily="2" charset="2"/>
              </a:rPr>
              <a:t>In a report  you may propose changes to scope ,budget and schedule of the system.</a:t>
            </a:r>
            <a:endParaRPr lang="en-GB"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4" name="Date Placeholder 3">
            <a:extLst>
              <a:ext uri="{FF2B5EF4-FFF2-40B4-BE49-F238E27FC236}">
                <a16:creationId xmlns:a16="http://schemas.microsoft.com/office/drawing/2014/main" id="{2E250754-E50C-414C-BEF5-3E7B039FA7A4}"/>
              </a:ext>
            </a:extLst>
          </p:cNvPr>
          <p:cNvSpPr>
            <a:spLocks noGrp="1"/>
          </p:cNvSpPr>
          <p:nvPr>
            <p:ph type="dt" sz="half" idx="10"/>
          </p:nvPr>
        </p:nvSpPr>
        <p:spPr/>
        <p:txBody>
          <a:bodyPr/>
          <a:lstStyle/>
          <a:p>
            <a:fld id="{6F691D01-6B77-48CD-B1E6-D525E222F1B5}" type="datetime1">
              <a:rPr lang="en-US" smtClean="0"/>
              <a:t>10/31/2022</a:t>
            </a:fld>
            <a:endParaRPr lang="en-US" dirty="0"/>
          </a:p>
        </p:txBody>
      </p:sp>
      <p:sp>
        <p:nvSpPr>
          <p:cNvPr id="6" name="Slide Number Placeholder 5">
            <a:extLst>
              <a:ext uri="{FF2B5EF4-FFF2-40B4-BE49-F238E27FC236}">
                <a16:creationId xmlns:a16="http://schemas.microsoft.com/office/drawing/2014/main" id="{5E6F22DC-A3E0-4AF3-932B-38A235F358CD}"/>
              </a:ext>
            </a:extLst>
          </p:cNvPr>
          <p:cNvSpPr>
            <a:spLocks noGrp="1"/>
          </p:cNvSpPr>
          <p:nvPr>
            <p:ph type="sldNum" sz="quarter" idx="12"/>
          </p:nvPr>
        </p:nvSpPr>
        <p:spPr/>
        <p:txBody>
          <a:bodyPr/>
          <a:lstStyle/>
          <a:p>
            <a:fld id="{0A68DB68-8052-4758-A647-54338E95D837}" type="slidenum">
              <a:rPr lang="en-US" smtClean="0"/>
              <a:pPr/>
              <a:t>9</a:t>
            </a:fld>
            <a:endParaRPr lang="en-US" dirty="0"/>
          </a:p>
        </p:txBody>
      </p:sp>
    </p:spTree>
    <p:extLst>
      <p:ext uri="{BB962C8B-B14F-4D97-AF65-F5344CB8AC3E}">
        <p14:creationId xmlns:p14="http://schemas.microsoft.com/office/powerpoint/2010/main" val="182648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4322</TotalTime>
  <Words>2045</Words>
  <Application>Microsoft Office PowerPoint</Application>
  <PresentationFormat>On-screen Show (4:3)</PresentationFormat>
  <Paragraphs>370</Paragraphs>
  <Slides>39</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Lucida Sans Unicode</vt:lpstr>
      <vt:lpstr>Times New Roman</vt:lpstr>
      <vt:lpstr>Wingdings</vt:lpstr>
      <vt:lpstr>Clarity</vt:lpstr>
      <vt:lpstr>Document</vt:lpstr>
      <vt:lpstr>      CSE291- Introduction to Software Engineering (FALL 2022)</vt:lpstr>
      <vt:lpstr>Objectives</vt:lpstr>
      <vt:lpstr>Requirements Engineering</vt:lpstr>
      <vt:lpstr>Requirements Engineering Process</vt:lpstr>
      <vt:lpstr>The Requirements Engineering Process</vt:lpstr>
      <vt:lpstr>Requirements Engineering Process</vt:lpstr>
      <vt:lpstr>Feasibility Study</vt:lpstr>
      <vt:lpstr>Feasibility Study Implementation</vt:lpstr>
      <vt:lpstr>Feasibility Study Implementation</vt:lpstr>
      <vt:lpstr>Requirement Elicitation and Analysis</vt:lpstr>
      <vt:lpstr>Requirement Elicitation and Analysis</vt:lpstr>
      <vt:lpstr>Requirements Elicitation and Analysis Process</vt:lpstr>
      <vt:lpstr>Problems of Requirements Analysis</vt:lpstr>
      <vt:lpstr>Techniques of Requirement Discovery</vt:lpstr>
      <vt:lpstr>Effective Interviewers</vt:lpstr>
      <vt:lpstr>Scenarios</vt:lpstr>
      <vt:lpstr>Scenarios</vt:lpstr>
      <vt:lpstr>LIBSYS Scenario </vt:lpstr>
      <vt:lpstr>LIBSYS Scenario </vt:lpstr>
      <vt:lpstr>Use Cases</vt:lpstr>
      <vt:lpstr>LIBSYS Use Cases</vt:lpstr>
      <vt:lpstr>Social and Organizational Factors</vt:lpstr>
      <vt:lpstr>Ethnography </vt:lpstr>
      <vt:lpstr>Prototyping  </vt:lpstr>
      <vt:lpstr>     Elicitation Workshops </vt:lpstr>
      <vt:lpstr>Joint Application Development (JAD)</vt:lpstr>
      <vt:lpstr>Brainstorming  </vt:lpstr>
      <vt:lpstr>Questionnaires</vt:lpstr>
      <vt:lpstr>Requirements Validation</vt:lpstr>
      <vt:lpstr>Requirements Checking</vt:lpstr>
      <vt:lpstr>Requirements Validation Techniques</vt:lpstr>
      <vt:lpstr>Requirements Management</vt:lpstr>
      <vt:lpstr>Requirements Evolution</vt:lpstr>
      <vt:lpstr>Enduring and Volatile Requirements</vt:lpstr>
      <vt:lpstr>Requirements Change Management</vt:lpstr>
      <vt:lpstr>Change Management</vt:lpstr>
      <vt:lpstr>Key Points</vt:lpstr>
      <vt:lpstr>Key Points</vt:lpstr>
      <vt:lpstr>Chapter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“Agility”?</dc:title>
  <dc:creator>user</dc:creator>
  <cp:lastModifiedBy>Windows User</cp:lastModifiedBy>
  <cp:revision>384</cp:revision>
  <cp:lastPrinted>2018-10-03T10:06:29Z</cp:lastPrinted>
  <dcterms:created xsi:type="dcterms:W3CDTF">2014-09-24T14:35:43Z</dcterms:created>
  <dcterms:modified xsi:type="dcterms:W3CDTF">2022-10-31T10:11:06Z</dcterms:modified>
</cp:coreProperties>
</file>