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6"/>
  </p:notesMasterIdLst>
  <p:handoutMasterIdLst>
    <p:handoutMasterId r:id="rId27"/>
  </p:handoutMasterIdLst>
  <p:sldIdLst>
    <p:sldId id="295" r:id="rId2"/>
    <p:sldId id="293" r:id="rId3"/>
    <p:sldId id="405" r:id="rId4"/>
    <p:sldId id="428" r:id="rId5"/>
    <p:sldId id="407" r:id="rId6"/>
    <p:sldId id="406" r:id="rId7"/>
    <p:sldId id="409" r:id="rId8"/>
    <p:sldId id="429" r:id="rId9"/>
    <p:sldId id="430" r:id="rId10"/>
    <p:sldId id="431" r:id="rId11"/>
    <p:sldId id="432" r:id="rId12"/>
    <p:sldId id="446" r:id="rId13"/>
    <p:sldId id="443" r:id="rId14"/>
    <p:sldId id="433" r:id="rId15"/>
    <p:sldId id="434" r:id="rId16"/>
    <p:sldId id="435" r:id="rId17"/>
    <p:sldId id="436" r:id="rId18"/>
    <p:sldId id="437" r:id="rId19"/>
    <p:sldId id="438" r:id="rId20"/>
    <p:sldId id="439" r:id="rId21"/>
    <p:sldId id="440" r:id="rId22"/>
    <p:sldId id="441" r:id="rId23"/>
    <p:sldId id="442" r:id="rId24"/>
    <p:sldId id="369" r:id="rId25"/>
  </p:sldIdLst>
  <p:sldSz cx="9144000" cy="6858000" type="screen4x3"/>
  <p:notesSz cx="9296400" cy="688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80" d="100"/>
          <a:sy n="80" d="100"/>
        </p:scale>
        <p:origin x="112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443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44326"/>
          </a:xfrm>
          <a:prstGeom prst="rect">
            <a:avLst/>
          </a:prstGeom>
        </p:spPr>
        <p:txBody>
          <a:bodyPr vert="horz" lIns="91440" tIns="45720" rIns="91440" bIns="45720" rtlCol="0"/>
          <a:lstStyle>
            <a:lvl1pPr algn="r">
              <a:defRPr sz="1200"/>
            </a:lvl1pPr>
          </a:lstStyle>
          <a:p>
            <a:fld id="{18413AC2-84B2-43FF-94BB-EB11EFEB6E93}" type="datetimeFigureOut">
              <a:rPr lang="en-US" smtClean="0"/>
              <a:t>10/24/2022</a:t>
            </a:fld>
            <a:endParaRPr lang="en-US"/>
          </a:p>
        </p:txBody>
      </p:sp>
      <p:sp>
        <p:nvSpPr>
          <p:cNvPr id="4" name="Footer Placeholder 3"/>
          <p:cNvSpPr>
            <a:spLocks noGrp="1"/>
          </p:cNvSpPr>
          <p:nvPr>
            <p:ph type="ftr" sz="quarter" idx="2"/>
          </p:nvPr>
        </p:nvSpPr>
        <p:spPr>
          <a:xfrm>
            <a:off x="1" y="6536312"/>
            <a:ext cx="4029282" cy="34432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536312"/>
            <a:ext cx="4029282" cy="344326"/>
          </a:xfrm>
          <a:prstGeom prst="rect">
            <a:avLst/>
          </a:prstGeom>
        </p:spPr>
        <p:txBody>
          <a:bodyPr vert="horz" lIns="91440" tIns="45720" rIns="91440" bIns="45720" rtlCol="0" anchor="b"/>
          <a:lstStyle>
            <a:lvl1pPr algn="r">
              <a:defRPr sz="1200"/>
            </a:lvl1pPr>
          </a:lstStyle>
          <a:p>
            <a:fld id="{0EE5FA1F-BE4C-4B8A-B516-4391A4FD23F3}" type="slidenum">
              <a:rPr lang="en-US" smtClean="0"/>
              <a:t>‹#›</a:t>
            </a:fld>
            <a:endParaRPr lang="en-US"/>
          </a:p>
        </p:txBody>
      </p:sp>
    </p:spTree>
    <p:extLst>
      <p:ext uri="{BB962C8B-B14F-4D97-AF65-F5344CB8AC3E}">
        <p14:creationId xmlns:p14="http://schemas.microsoft.com/office/powerpoint/2010/main" val="22065731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44091"/>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0"/>
            <a:ext cx="4028440" cy="344091"/>
          </a:xfrm>
          <a:prstGeom prst="rect">
            <a:avLst/>
          </a:prstGeom>
        </p:spPr>
        <p:txBody>
          <a:bodyPr vert="horz" lIns="93177" tIns="46589" rIns="93177" bIns="46589" rtlCol="0"/>
          <a:lstStyle>
            <a:lvl1pPr algn="r">
              <a:defRPr sz="1200"/>
            </a:lvl1pPr>
          </a:lstStyle>
          <a:p>
            <a:fld id="{678CA847-4A74-4ED8-B970-DB5660C561A5}" type="datetimeFigureOut">
              <a:rPr lang="en-US" smtClean="0"/>
              <a:pPr/>
              <a:t>10/24/2022</a:t>
            </a:fld>
            <a:endParaRPr lang="en-US" dirty="0"/>
          </a:p>
        </p:txBody>
      </p:sp>
      <p:sp>
        <p:nvSpPr>
          <p:cNvPr id="4" name="Slide Image Placeholder 3"/>
          <p:cNvSpPr>
            <a:spLocks noGrp="1" noRot="1" noChangeAspect="1"/>
          </p:cNvSpPr>
          <p:nvPr>
            <p:ph type="sldImg" idx="2"/>
          </p:nvPr>
        </p:nvSpPr>
        <p:spPr>
          <a:xfrm>
            <a:off x="2927350" y="515938"/>
            <a:ext cx="3441700" cy="258127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268861"/>
            <a:ext cx="7437120" cy="3096816"/>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36528"/>
            <a:ext cx="4028440" cy="344091"/>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536528"/>
            <a:ext cx="4028440" cy="344091"/>
          </a:xfrm>
          <a:prstGeom prst="rect">
            <a:avLst/>
          </a:prstGeom>
        </p:spPr>
        <p:txBody>
          <a:bodyPr vert="horz" lIns="93177" tIns="46589" rIns="93177" bIns="46589" rtlCol="0" anchor="b"/>
          <a:lstStyle>
            <a:lvl1pPr algn="r">
              <a:defRPr sz="1200"/>
            </a:lvl1pPr>
          </a:lstStyle>
          <a:p>
            <a:fld id="{0545D3B6-AD8D-42AC-8CAA-0DAD72297694}" type="slidenum">
              <a:rPr lang="en-US" smtClean="0"/>
              <a:pPr/>
              <a:t>‹#›</a:t>
            </a:fld>
            <a:endParaRPr lang="en-US" dirty="0"/>
          </a:p>
        </p:txBody>
      </p:sp>
    </p:spTree>
    <p:extLst>
      <p:ext uri="{BB962C8B-B14F-4D97-AF65-F5344CB8AC3E}">
        <p14:creationId xmlns:p14="http://schemas.microsoft.com/office/powerpoint/2010/main" val="654395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45D3B6-AD8D-42AC-8CAA-0DAD72297694}" type="slidenum">
              <a:rPr lang="en-US" smtClean="0"/>
              <a:pPr/>
              <a:t>1</a:t>
            </a:fld>
            <a:endParaRPr lang="en-US" dirty="0"/>
          </a:p>
        </p:txBody>
      </p:sp>
    </p:spTree>
    <p:extLst>
      <p:ext uri="{BB962C8B-B14F-4D97-AF65-F5344CB8AC3E}">
        <p14:creationId xmlns:p14="http://schemas.microsoft.com/office/powerpoint/2010/main" val="224655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45D3B6-AD8D-42AC-8CAA-0DAD72297694}" type="slidenum">
              <a:rPr lang="en-US" smtClean="0"/>
              <a:pPr/>
              <a:t>2</a:t>
            </a:fld>
            <a:endParaRPr lang="en-US" dirty="0"/>
          </a:p>
        </p:txBody>
      </p:sp>
    </p:spTree>
    <p:extLst>
      <p:ext uri="{BB962C8B-B14F-4D97-AF65-F5344CB8AC3E}">
        <p14:creationId xmlns:p14="http://schemas.microsoft.com/office/powerpoint/2010/main" val="3445027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2F9EC7-6740-4569-B24F-696A8C57FB48}"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C453AF-99DE-4973-B504-539DD37F6CAE}"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24215B-34E3-4A24-99AD-4B771008B73F}"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C704E-D8C8-4737-8F1C-46CBFB89E62A}"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02801F-73FF-4B7A-81AE-86FFD1681D66}" type="datetime1">
              <a:rPr lang="en-US" smtClean="0"/>
              <a:t>10/24/2022</a:t>
            </a:fld>
            <a:endParaRPr lang="en-US" dirty="0"/>
          </a:p>
        </p:txBody>
      </p:sp>
      <p:sp>
        <p:nvSpPr>
          <p:cNvPr id="6" name="Footer Placeholder 5"/>
          <p:cNvSpPr>
            <a:spLocks noGrp="1"/>
          </p:cNvSpPr>
          <p:nvPr>
            <p:ph type="ftr" sz="quarter" idx="11"/>
          </p:nvPr>
        </p:nvSpPr>
        <p:spPr/>
        <p:txBody>
          <a:bodyPr/>
          <a:lstStyle/>
          <a:p>
            <a:r>
              <a:rPr lang="en-US"/>
              <a:t>CSE291 - Introduction to Software Engineering</a:t>
            </a:r>
            <a:endParaRPr lang="en-US" dirty="0"/>
          </a:p>
        </p:txBody>
      </p:sp>
      <p:sp>
        <p:nvSpPr>
          <p:cNvPr id="7" name="Slide Number Placeholder 6"/>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9DA2E7-4C29-4416-8A6A-B3CC2A143C35}" type="datetime1">
              <a:rPr lang="en-US" smtClean="0"/>
              <a:t>10/24/2022</a:t>
            </a:fld>
            <a:endParaRPr lang="en-US" dirty="0"/>
          </a:p>
        </p:txBody>
      </p:sp>
      <p:sp>
        <p:nvSpPr>
          <p:cNvPr id="8" name="Footer Placeholder 7"/>
          <p:cNvSpPr>
            <a:spLocks noGrp="1"/>
          </p:cNvSpPr>
          <p:nvPr>
            <p:ph type="ftr" sz="quarter" idx="11"/>
          </p:nvPr>
        </p:nvSpPr>
        <p:spPr/>
        <p:txBody>
          <a:bodyPr/>
          <a:lstStyle/>
          <a:p>
            <a:r>
              <a:rPr lang="en-US"/>
              <a:t>CSE291 - Introduction to Software Engineering</a:t>
            </a:r>
            <a:endParaRPr lang="en-US" dirty="0"/>
          </a:p>
        </p:txBody>
      </p:sp>
      <p:sp>
        <p:nvSpPr>
          <p:cNvPr id="9" name="Slide Number Placeholder 8"/>
          <p:cNvSpPr>
            <a:spLocks noGrp="1"/>
          </p:cNvSpPr>
          <p:nvPr>
            <p:ph type="sldNum" sz="quarter" idx="12"/>
          </p:nvPr>
        </p:nvSpPr>
        <p:spPr/>
        <p:txBody>
          <a:bodyPr/>
          <a:lstStyle/>
          <a:p>
            <a:fld id="{0A68DB68-8052-4758-A647-54338E95D837}"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3E6E31-5A8D-46BE-A6C0-F82BC2A774FE}" type="datetime1">
              <a:rPr lang="en-US" smtClean="0"/>
              <a:t>10/24/2022</a:t>
            </a:fld>
            <a:endParaRPr lang="en-US" dirty="0"/>
          </a:p>
        </p:txBody>
      </p:sp>
      <p:sp>
        <p:nvSpPr>
          <p:cNvPr id="4" name="Footer Placeholder 3"/>
          <p:cNvSpPr>
            <a:spLocks noGrp="1"/>
          </p:cNvSpPr>
          <p:nvPr>
            <p:ph type="ftr" sz="quarter" idx="11"/>
          </p:nvPr>
        </p:nvSpPr>
        <p:spPr/>
        <p:txBody>
          <a:bodyPr/>
          <a:lstStyle/>
          <a:p>
            <a:r>
              <a:rPr lang="en-US"/>
              <a:t>CSE291 - Introduction to Software Engineering</a:t>
            </a:r>
            <a:endParaRPr lang="en-US" dirty="0"/>
          </a:p>
        </p:txBody>
      </p:sp>
      <p:sp>
        <p:nvSpPr>
          <p:cNvPr id="5" name="Slide Number Placeholder 4"/>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311A5F-6AE1-42D1-BD86-809C81A11885}" type="datetime1">
              <a:rPr lang="en-US" smtClean="0"/>
              <a:t>10/24/2022</a:t>
            </a:fld>
            <a:endParaRPr lang="en-US" dirty="0"/>
          </a:p>
        </p:txBody>
      </p:sp>
      <p:sp>
        <p:nvSpPr>
          <p:cNvPr id="3" name="Footer Placeholder 2"/>
          <p:cNvSpPr>
            <a:spLocks noGrp="1"/>
          </p:cNvSpPr>
          <p:nvPr>
            <p:ph type="ftr" sz="quarter" idx="11"/>
          </p:nvPr>
        </p:nvSpPr>
        <p:spPr/>
        <p:txBody>
          <a:bodyPr/>
          <a:lstStyle/>
          <a:p>
            <a:r>
              <a:rPr lang="en-US"/>
              <a:t>CSE291 - Introduction to Software Engineering</a:t>
            </a:r>
            <a:endParaRPr lang="en-US" dirty="0"/>
          </a:p>
        </p:txBody>
      </p:sp>
      <p:sp>
        <p:nvSpPr>
          <p:cNvPr id="4" name="Slide Number Placeholder 3"/>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4C278D-D675-4691-AA27-E10DE5C90178}" type="datetime1">
              <a:rPr lang="en-US" smtClean="0"/>
              <a:t>10/24/2022</a:t>
            </a:fld>
            <a:endParaRPr lang="en-US" dirty="0"/>
          </a:p>
        </p:txBody>
      </p:sp>
      <p:sp>
        <p:nvSpPr>
          <p:cNvPr id="6" name="Footer Placeholder 5"/>
          <p:cNvSpPr>
            <a:spLocks noGrp="1"/>
          </p:cNvSpPr>
          <p:nvPr>
            <p:ph type="ftr" sz="quarter" idx="11"/>
          </p:nvPr>
        </p:nvSpPr>
        <p:spPr/>
        <p:txBody>
          <a:bodyPr/>
          <a:lstStyle/>
          <a:p>
            <a:r>
              <a:rPr lang="en-US"/>
              <a:t>CSE291 - Introduction to Software Engineering</a:t>
            </a:r>
            <a:endParaRPr lang="en-US" dirty="0"/>
          </a:p>
        </p:txBody>
      </p:sp>
      <p:sp>
        <p:nvSpPr>
          <p:cNvPr id="7" name="Slide Number Placeholder 6"/>
          <p:cNvSpPr>
            <a:spLocks noGrp="1"/>
          </p:cNvSpPr>
          <p:nvPr>
            <p:ph type="sldNum" sz="quarter" idx="12"/>
          </p:nvPr>
        </p:nvSpPr>
        <p:spPr/>
        <p:txBody>
          <a:bodyPr/>
          <a:lstStyle/>
          <a:p>
            <a:fld id="{0A68DB68-8052-4758-A647-54338E95D837}"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DF99AB-4A98-42E9-AC27-1B15396ACE61}" type="datetime1">
              <a:rPr lang="en-US" smtClean="0"/>
              <a:t>10/24/2022</a:t>
            </a:fld>
            <a:endParaRPr lang="en-US" dirty="0"/>
          </a:p>
        </p:txBody>
      </p:sp>
      <p:sp>
        <p:nvSpPr>
          <p:cNvPr id="6" name="Footer Placeholder 5"/>
          <p:cNvSpPr>
            <a:spLocks noGrp="1"/>
          </p:cNvSpPr>
          <p:nvPr>
            <p:ph type="ftr" sz="quarter" idx="11"/>
          </p:nvPr>
        </p:nvSpPr>
        <p:spPr/>
        <p:txBody>
          <a:bodyPr/>
          <a:lstStyle/>
          <a:p>
            <a:r>
              <a:rPr lang="en-US"/>
              <a:t>CSE291 - Introduction to Software Engineering</a:t>
            </a:r>
            <a:endParaRPr lang="en-US" dirty="0"/>
          </a:p>
        </p:txBody>
      </p:sp>
      <p:sp>
        <p:nvSpPr>
          <p:cNvPr id="7" name="Slide Number Placeholder 6"/>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57E2671-54E4-4B01-947A-1D028C2682C9}" type="datetime1">
              <a:rPr lang="en-US" smtClean="0"/>
              <a:t>10/24/2022</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t>CSE291 - Introduction to Software Engineering</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A68DB68-8052-4758-A647-54338E95D83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subTitle" idx="1"/>
          </p:nvPr>
        </p:nvSpPr>
        <p:spPr>
          <a:xfrm>
            <a:off x="2209800" y="3581400"/>
            <a:ext cx="4724400" cy="1905000"/>
          </a:xfrm>
        </p:spPr>
        <p:txBody>
          <a:bodyPr>
            <a:normAutofit/>
          </a:bodyPr>
          <a:lstStyle/>
          <a:p>
            <a:pPr marL="63500" algn="ctr" eaLnBrk="1" hangingPunct="1"/>
            <a:endParaRPr lang="en-US" sz="2000" dirty="0">
              <a:solidFill>
                <a:schemeClr val="tx1"/>
              </a:solidFill>
              <a:latin typeface="+mj-lt"/>
              <a:cs typeface="Times New Roman" pitchFamily="18" charset="0"/>
            </a:endParaRPr>
          </a:p>
          <a:p>
            <a:pPr marL="63500" algn="ctr" eaLnBrk="1" hangingPunct="1"/>
            <a:endParaRPr lang="en-US" sz="2000" dirty="0">
              <a:solidFill>
                <a:schemeClr val="tx1"/>
              </a:solidFill>
              <a:latin typeface="+mj-lt"/>
              <a:cs typeface="Times New Roman" pitchFamily="18" charset="0"/>
            </a:endParaRPr>
          </a:p>
          <a:p>
            <a:pPr marL="63500" algn="ctr" eaLnBrk="1" hangingPunct="1"/>
            <a:r>
              <a:rPr lang="en-US" sz="2800" b="1" dirty="0">
                <a:solidFill>
                  <a:schemeClr val="tx1"/>
                </a:solidFill>
                <a:latin typeface="+mj-lt"/>
                <a:cs typeface="Times New Roman" pitchFamily="18" charset="0"/>
              </a:rPr>
              <a:t>System Models</a:t>
            </a:r>
          </a:p>
          <a:p>
            <a:pPr marL="63500" algn="ctr" eaLnBrk="1" hangingPunct="1"/>
            <a:r>
              <a:rPr lang="en-US" sz="2800" b="1" dirty="0">
                <a:solidFill>
                  <a:schemeClr val="tx1"/>
                </a:solidFill>
                <a:latin typeface="+mj-lt"/>
                <a:cs typeface="Times New Roman" pitchFamily="18" charset="0"/>
              </a:rPr>
              <a:t>Use Case Modeling</a:t>
            </a:r>
          </a:p>
          <a:p>
            <a:pPr marL="63500" algn="ctr" eaLnBrk="1" hangingPunct="1"/>
            <a:endParaRPr lang="en-US" dirty="0">
              <a:latin typeface="Times New Roman" pitchFamily="18" charset="0"/>
              <a:cs typeface="Times New Roman" pitchFamily="18" charset="0"/>
            </a:endParaRPr>
          </a:p>
        </p:txBody>
      </p:sp>
      <p:sp>
        <p:nvSpPr>
          <p:cNvPr id="2" name="Title 1"/>
          <p:cNvSpPr>
            <a:spLocks noGrp="1"/>
          </p:cNvSpPr>
          <p:nvPr>
            <p:ph type="ctrTitle"/>
          </p:nvPr>
        </p:nvSpPr>
        <p:spPr/>
        <p:txBody>
          <a:bodyPr/>
          <a:lstStyle/>
          <a:p>
            <a:pPr algn="ctr"/>
            <a:r>
              <a:rPr lang="en-US" sz="3600" dirty="0">
                <a:solidFill>
                  <a:srgbClr val="C00000"/>
                </a:solidFill>
                <a:cs typeface="Times New Roman" pitchFamily="18" charset="0"/>
              </a:rPr>
              <a:t>CSE291 - </a:t>
            </a:r>
            <a:r>
              <a:rPr lang="en-US" sz="3600" cap="none" dirty="0">
                <a:solidFill>
                  <a:srgbClr val="C00000"/>
                </a:solidFill>
                <a:cs typeface="Times New Roman" pitchFamily="18" charset="0"/>
              </a:rPr>
              <a:t>Introduction To Software Engineering </a:t>
            </a:r>
            <a:br>
              <a:rPr lang="en-US" sz="3600" dirty="0">
                <a:solidFill>
                  <a:srgbClr val="C00000"/>
                </a:solidFill>
                <a:cs typeface="Times New Roman" pitchFamily="18" charset="0"/>
              </a:rPr>
            </a:br>
            <a:r>
              <a:rPr lang="en-US" sz="3600" dirty="0">
                <a:solidFill>
                  <a:srgbClr val="C00000"/>
                </a:solidFill>
                <a:cs typeface="Times New Roman" pitchFamily="18" charset="0"/>
              </a:rPr>
              <a:t>(</a:t>
            </a:r>
            <a:r>
              <a:rPr lang="en-US" sz="3600" cap="none" dirty="0">
                <a:solidFill>
                  <a:srgbClr val="C00000"/>
                </a:solidFill>
                <a:cs typeface="Times New Roman" pitchFamily="18" charset="0"/>
              </a:rPr>
              <a:t>FALL </a:t>
            </a:r>
            <a:r>
              <a:rPr lang="en-US" sz="3600" dirty="0">
                <a:solidFill>
                  <a:srgbClr val="C00000"/>
                </a:solidFill>
                <a:cs typeface="Times New Roman" pitchFamily="18" charset="0"/>
              </a:rPr>
              <a:t>2022)</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normAutofit/>
          </a:bodyPr>
          <a:lstStyle/>
          <a:p>
            <a:pPr algn="just"/>
            <a:r>
              <a:rPr lang="en-US" sz="2000" dirty="0"/>
              <a:t>The picture below is a </a:t>
            </a:r>
            <a:r>
              <a:rPr lang="en-US" sz="2000" b="1" dirty="0"/>
              <a:t>Make Appointment</a:t>
            </a:r>
            <a:r>
              <a:rPr lang="en-US" sz="2000" dirty="0"/>
              <a:t> use case for the medical clinic. </a:t>
            </a:r>
          </a:p>
          <a:p>
            <a:pPr algn="just"/>
            <a:r>
              <a:rPr lang="en-US" sz="2000" dirty="0"/>
              <a:t>The actor is a </a:t>
            </a:r>
            <a:r>
              <a:rPr lang="en-US" sz="2000" b="1" dirty="0"/>
              <a:t>Patient</a:t>
            </a:r>
            <a:r>
              <a:rPr lang="en-US" sz="2000" dirty="0"/>
              <a:t>. The connection between actor and use case is a </a:t>
            </a:r>
            <a:r>
              <a:rPr lang="en-US" sz="2000" b="1" dirty="0"/>
              <a:t>communication association</a:t>
            </a:r>
            <a:r>
              <a:rPr lang="en-US" sz="2000" dirty="0"/>
              <a:t> (or </a:t>
            </a:r>
            <a:r>
              <a:rPr lang="en-US" sz="2000" b="1" dirty="0"/>
              <a:t>communication</a:t>
            </a:r>
            <a:r>
              <a:rPr lang="en-US" sz="2000" dirty="0"/>
              <a:t> for short).</a:t>
            </a:r>
          </a:p>
          <a:p>
            <a:pPr algn="just"/>
            <a:r>
              <a:rPr lang="en-GB" sz="2000" dirty="0"/>
              <a:t>Actors are stick figures. Use cases are ovals. Communications are lines that link actors to use cases</a:t>
            </a:r>
            <a:endParaRPr lang="en-US" sz="2000" dirty="0"/>
          </a:p>
          <a:p>
            <a:pPr algn="just"/>
            <a:endParaRPr lang="en-US" sz="2000" dirty="0"/>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10</a:t>
            </a:fld>
            <a:endParaRPr lang="en-US" dirty="0"/>
          </a:p>
        </p:txBody>
      </p:sp>
      <p:pic>
        <p:nvPicPr>
          <p:cNvPr id="7" name="Picture 5" descr="Use case"/>
          <p:cNvPicPr>
            <a:picLocks noChangeAspect="1" noChangeArrowheads="1"/>
          </p:cNvPicPr>
          <p:nvPr/>
        </p:nvPicPr>
        <p:blipFill>
          <a:blip r:embed="rId2" cstate="print"/>
          <a:srcRect/>
          <a:stretch>
            <a:fillRect/>
          </a:stretch>
        </p:blipFill>
        <p:spPr bwMode="auto">
          <a:xfrm>
            <a:off x="457200" y="3962401"/>
            <a:ext cx="8340552" cy="2514599"/>
          </a:xfrm>
          <a:prstGeom prst="rect">
            <a:avLst/>
          </a:prstGeom>
          <a:noFill/>
          <a:ln w="9525">
            <a:noFill/>
            <a:miter lim="800000"/>
            <a:headEnd/>
            <a:tailEnd/>
          </a:ln>
        </p:spPr>
      </p:pic>
    </p:spTree>
    <p:extLst>
      <p:ext uri="{BB962C8B-B14F-4D97-AF65-F5344CB8AC3E}">
        <p14:creationId xmlns:p14="http://schemas.microsoft.com/office/powerpoint/2010/main" val="2778547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pPr algn="just"/>
            <a:r>
              <a:rPr lang="en-GB" sz="2200" dirty="0"/>
              <a:t>Boundary</a:t>
            </a:r>
          </a:p>
          <a:p>
            <a:pPr lvl="1" algn="just"/>
            <a:r>
              <a:rPr lang="en-GB" sz="2200" dirty="0"/>
              <a:t>A boundary rectangle is placed around the perimeter of the system to show how the actors communicate with the system.  </a:t>
            </a:r>
          </a:p>
          <a:p>
            <a:pPr algn="just"/>
            <a:endParaRPr lang="en-US" dirty="0"/>
          </a:p>
          <a:p>
            <a:pPr algn="just"/>
            <a:endParaRPr lang="en-US" dirty="0"/>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11</a:t>
            </a:fld>
            <a:endParaRPr lang="en-US" dirty="0"/>
          </a:p>
        </p:txBody>
      </p:sp>
      <p:grpSp>
        <p:nvGrpSpPr>
          <p:cNvPr id="11" name="Group 10"/>
          <p:cNvGrpSpPr/>
          <p:nvPr/>
        </p:nvGrpSpPr>
        <p:grpSpPr>
          <a:xfrm>
            <a:off x="1524000" y="3581400"/>
            <a:ext cx="6726324" cy="2065048"/>
            <a:chOff x="1524000" y="3581400"/>
            <a:chExt cx="6726324" cy="2065048"/>
          </a:xfrm>
        </p:grpSpPr>
        <p:pic>
          <p:nvPicPr>
            <p:cNvPr id="12" name="Picture 4"/>
            <p:cNvPicPr>
              <a:picLocks noChangeAspect="1" noChangeArrowheads="1"/>
            </p:cNvPicPr>
            <p:nvPr/>
          </p:nvPicPr>
          <p:blipFill>
            <a:blip r:embed="rId2" cstate="print"/>
            <a:srcRect/>
            <a:stretch>
              <a:fillRect/>
            </a:stretch>
          </p:blipFill>
          <p:spPr bwMode="auto">
            <a:xfrm>
              <a:off x="1524000" y="3810000"/>
              <a:ext cx="1004310" cy="1606149"/>
            </a:xfrm>
            <a:prstGeom prst="rect">
              <a:avLst/>
            </a:prstGeom>
            <a:noFill/>
            <a:ln w="9525">
              <a:noFill/>
              <a:miter lim="800000"/>
              <a:headEnd/>
              <a:tailEnd/>
            </a:ln>
          </p:spPr>
        </p:pic>
        <p:sp>
          <p:nvSpPr>
            <p:cNvPr id="13" name="Oval 5"/>
            <p:cNvSpPr>
              <a:spLocks noChangeArrowheads="1"/>
            </p:cNvSpPr>
            <p:nvPr/>
          </p:nvSpPr>
          <p:spPr bwMode="auto">
            <a:xfrm>
              <a:off x="5257800" y="4038600"/>
              <a:ext cx="2209481" cy="1142469"/>
            </a:xfrm>
            <a:prstGeom prst="ellipse">
              <a:avLst/>
            </a:prstGeom>
            <a:noFill/>
            <a:ln w="28575">
              <a:solidFill>
                <a:schemeClr val="tx1"/>
              </a:solidFill>
              <a:round/>
              <a:headEnd/>
              <a:tailEnd/>
            </a:ln>
          </p:spPr>
          <p:txBody>
            <a:bodyPr wrap="none" lIns="91797" tIns="45898" rIns="91797" bIns="45898" anchor="ctr"/>
            <a:lstStyle/>
            <a:p>
              <a:pPr algn="ctr"/>
              <a:r>
                <a:rPr lang="en-US" dirty="0"/>
                <a:t>Make </a:t>
              </a:r>
            </a:p>
            <a:p>
              <a:pPr algn="ctr"/>
              <a:r>
                <a:rPr lang="en-US" dirty="0"/>
                <a:t>Appointment</a:t>
              </a:r>
            </a:p>
          </p:txBody>
        </p:sp>
        <p:sp>
          <p:nvSpPr>
            <p:cNvPr id="14" name="Line 6"/>
            <p:cNvSpPr>
              <a:spLocks noChangeShapeType="1"/>
            </p:cNvSpPr>
            <p:nvPr/>
          </p:nvSpPr>
          <p:spPr bwMode="auto">
            <a:xfrm>
              <a:off x="2667000" y="4648200"/>
              <a:ext cx="2601640" cy="0"/>
            </a:xfrm>
            <a:prstGeom prst="line">
              <a:avLst/>
            </a:prstGeom>
            <a:noFill/>
            <a:ln w="12700">
              <a:solidFill>
                <a:schemeClr val="tx1"/>
              </a:solidFill>
              <a:round/>
              <a:headEnd/>
              <a:tailEnd/>
            </a:ln>
          </p:spPr>
          <p:txBody>
            <a:bodyPr lIns="91797" tIns="45898" rIns="91797" bIns="45898"/>
            <a:lstStyle/>
            <a:p>
              <a:endParaRPr lang="en-US"/>
            </a:p>
          </p:txBody>
        </p:sp>
        <p:sp>
          <p:nvSpPr>
            <p:cNvPr id="15" name="Rectangle 7"/>
            <p:cNvSpPr>
              <a:spLocks noChangeArrowheads="1"/>
            </p:cNvSpPr>
            <p:nvPr/>
          </p:nvSpPr>
          <p:spPr bwMode="auto">
            <a:xfrm>
              <a:off x="3276600" y="3581400"/>
              <a:ext cx="4973724" cy="2065048"/>
            </a:xfrm>
            <a:prstGeom prst="rect">
              <a:avLst/>
            </a:prstGeom>
            <a:noFill/>
            <a:ln w="12700">
              <a:solidFill>
                <a:srgbClr val="FF0000"/>
              </a:solidFill>
              <a:miter lim="800000"/>
              <a:headEnd/>
              <a:tailEnd/>
            </a:ln>
          </p:spPr>
          <p:txBody>
            <a:bodyPr wrap="none" lIns="91797" tIns="45898" rIns="91797" bIns="45898" anchor="ctr"/>
            <a:lstStyle/>
            <a:p>
              <a:endParaRPr lang="en-US"/>
            </a:p>
          </p:txBody>
        </p:sp>
      </p:grpSp>
    </p:spTree>
    <p:extLst>
      <p:ext uri="{BB962C8B-B14F-4D97-AF65-F5344CB8AC3E}">
        <p14:creationId xmlns:p14="http://schemas.microsoft.com/office/powerpoint/2010/main" val="3206759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p:txBody>
          <a:bodyPr>
            <a:normAutofit/>
          </a:bodyPr>
          <a:lstStyle/>
          <a:p>
            <a:pPr algn="just"/>
            <a:endParaRPr lang="en-US" dirty="0"/>
          </a:p>
          <a:p>
            <a:pPr marL="0" indent="0" algn="just">
              <a:buNone/>
            </a:pPr>
            <a:r>
              <a:rPr lang="en-US" dirty="0"/>
              <a:t>Describe use cases that an automated teller machine (ATM) provides to the bank customers.</a:t>
            </a:r>
          </a:p>
          <a:p>
            <a:endParaRPr lang="en-US" i="1" dirty="0"/>
          </a:p>
          <a:p>
            <a:pPr marL="0" indent="0" algn="just">
              <a:buNone/>
            </a:pPr>
            <a:r>
              <a:rPr lang="en-US" dirty="0"/>
              <a:t>Customer uses a bank ATM to check balances of his/her bank accounts, deposit funds, withdraw cash and/or transfer funds. ATM Technician provides maintenance and repairs to the ATM.</a:t>
            </a:r>
          </a:p>
          <a:p>
            <a:pPr marL="0" indent="0">
              <a:buNone/>
            </a:pPr>
            <a:endParaRPr lang="en-US" dirty="0"/>
          </a:p>
        </p:txBody>
      </p:sp>
      <p:sp>
        <p:nvSpPr>
          <p:cNvPr id="4" name="Date Placeholder 3"/>
          <p:cNvSpPr>
            <a:spLocks noGrp="1"/>
          </p:cNvSpPr>
          <p:nvPr>
            <p:ph type="dt" sz="half" idx="10"/>
          </p:nvPr>
        </p:nvSpPr>
        <p:spPr/>
        <p:txBody>
          <a:bodyPr/>
          <a:lstStyle/>
          <a:p>
            <a:fld id="{094C83C7-639D-4490-9B91-C151BD609C67}" type="datetime1">
              <a:rPr lang="en-US" smtClean="0"/>
              <a:t>10/24/2022</a:t>
            </a:fld>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12</a:t>
            </a:fld>
            <a:endParaRPr lang="en-US" dirty="0"/>
          </a:p>
        </p:txBody>
      </p:sp>
    </p:spTree>
    <p:extLst>
      <p:ext uri="{BB962C8B-B14F-4D97-AF65-F5344CB8AC3E}">
        <p14:creationId xmlns:p14="http://schemas.microsoft.com/office/powerpoint/2010/main" val="3049129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a:t>
            </a:r>
          </a:p>
        </p:txBody>
      </p:sp>
      <p:sp>
        <p:nvSpPr>
          <p:cNvPr id="3" name="Content Placeholder 2"/>
          <p:cNvSpPr>
            <a:spLocks noGrp="1"/>
          </p:cNvSpPr>
          <p:nvPr>
            <p:ph idx="1"/>
          </p:nvPr>
        </p:nvSpPr>
        <p:spPr/>
        <p:txBody>
          <a:bodyPr>
            <a:normAutofit/>
          </a:bodyPr>
          <a:lstStyle/>
          <a:p>
            <a:pPr marL="0" indent="0" algn="just">
              <a:buNone/>
            </a:pPr>
            <a:endParaRPr lang="en-US" dirty="0"/>
          </a:p>
          <a:p>
            <a:pPr marL="0" indent="0" algn="just">
              <a:buNone/>
            </a:pPr>
            <a:r>
              <a:rPr lang="en-US" dirty="0"/>
              <a:t>Consider the Book publishing process required to write and publish a book. </a:t>
            </a:r>
          </a:p>
          <a:p>
            <a:pPr marL="0" indent="0" algn="just">
              <a:buNone/>
            </a:pPr>
            <a:endParaRPr lang="en-US" dirty="0"/>
          </a:p>
          <a:p>
            <a:pPr marL="0" indent="0" algn="just">
              <a:buNone/>
            </a:pPr>
            <a:r>
              <a:rPr lang="en-US" dirty="0"/>
              <a:t>“</a:t>
            </a:r>
            <a:r>
              <a:rPr lang="en-US" b="1" dirty="0"/>
              <a:t>Author</a:t>
            </a:r>
            <a:r>
              <a:rPr lang="en-US" dirty="0"/>
              <a:t> </a:t>
            </a:r>
            <a:r>
              <a:rPr lang="en-US" dirty="0">
                <a:solidFill>
                  <a:srgbClr val="FF0000"/>
                </a:solidFill>
              </a:rPr>
              <a:t>draft the story </a:t>
            </a:r>
            <a:r>
              <a:rPr lang="en-US" dirty="0"/>
              <a:t>and </a:t>
            </a:r>
            <a:r>
              <a:rPr lang="en-US" dirty="0">
                <a:solidFill>
                  <a:srgbClr val="FF0000"/>
                </a:solidFill>
              </a:rPr>
              <a:t>revise the draft</a:t>
            </a:r>
            <a:r>
              <a:rPr lang="en-US" dirty="0"/>
              <a:t>(if any changes suggested by the Editor). </a:t>
            </a:r>
            <a:r>
              <a:rPr lang="en-US" b="1" dirty="0"/>
              <a:t>Editor </a:t>
            </a:r>
            <a:r>
              <a:rPr lang="en-US" dirty="0">
                <a:solidFill>
                  <a:srgbClr val="FF0000"/>
                </a:solidFill>
              </a:rPr>
              <a:t>review the draft </a:t>
            </a:r>
            <a:r>
              <a:rPr lang="en-US" dirty="0"/>
              <a:t>and </a:t>
            </a:r>
            <a:r>
              <a:rPr lang="en-US" dirty="0">
                <a:solidFill>
                  <a:srgbClr val="FF0000"/>
                </a:solidFill>
              </a:rPr>
              <a:t>suggest changes in draft</a:t>
            </a:r>
            <a:r>
              <a:rPr lang="en-US" dirty="0"/>
              <a:t>.  </a:t>
            </a:r>
            <a:r>
              <a:rPr lang="en-US" b="1" dirty="0"/>
              <a:t>Agent </a:t>
            </a:r>
            <a:r>
              <a:rPr lang="en-US" dirty="0">
                <a:solidFill>
                  <a:schemeClr val="tx2"/>
                </a:solidFill>
              </a:rPr>
              <a:t>sell the book </a:t>
            </a:r>
            <a:r>
              <a:rPr lang="en-US" dirty="0"/>
              <a:t>in market.”</a:t>
            </a:r>
          </a:p>
          <a:p>
            <a:pPr marL="0" indent="0" algn="just">
              <a:buNone/>
            </a:pPr>
            <a:endParaRPr lang="en-US" dirty="0"/>
          </a:p>
          <a:p>
            <a:pPr marL="0" lvl="0" indent="0" algn="just">
              <a:buNone/>
            </a:pPr>
            <a:r>
              <a:rPr lang="en-US" dirty="0"/>
              <a:t>Draw a UML use case diagram for the Book Publishing System.</a:t>
            </a:r>
          </a:p>
          <a:p>
            <a:pPr marL="0" indent="0">
              <a:buNone/>
            </a:pPr>
            <a:endParaRPr lang="en-US" dirty="0"/>
          </a:p>
        </p:txBody>
      </p:sp>
      <p:sp>
        <p:nvSpPr>
          <p:cNvPr id="4" name="Date Placeholder 3"/>
          <p:cNvSpPr>
            <a:spLocks noGrp="1"/>
          </p:cNvSpPr>
          <p:nvPr>
            <p:ph type="dt" sz="half" idx="10"/>
          </p:nvPr>
        </p:nvSpPr>
        <p:spPr/>
        <p:txBody>
          <a:bodyPr/>
          <a:lstStyle/>
          <a:p>
            <a:fld id="{14CAE147-848F-459C-BB99-15E02A7BAA2D}" type="datetime1">
              <a:rPr lang="en-US" smtClean="0"/>
              <a:t>10/24/2022</a:t>
            </a:fld>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13</a:t>
            </a:fld>
            <a:endParaRPr lang="en-US" dirty="0"/>
          </a:p>
        </p:txBody>
      </p:sp>
    </p:spTree>
    <p:extLst>
      <p:ext uri="{BB962C8B-B14F-4D97-AF65-F5344CB8AC3E}">
        <p14:creationId xmlns:p14="http://schemas.microsoft.com/office/powerpoint/2010/main" val="2046459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Case Elaboration</a:t>
            </a:r>
          </a:p>
        </p:txBody>
      </p:sp>
      <p:sp>
        <p:nvSpPr>
          <p:cNvPr id="3" name="Content Placeholder 2"/>
          <p:cNvSpPr>
            <a:spLocks noGrp="1"/>
          </p:cNvSpPr>
          <p:nvPr>
            <p:ph idx="1"/>
          </p:nvPr>
        </p:nvSpPr>
        <p:spPr/>
        <p:txBody>
          <a:bodyPr>
            <a:normAutofit lnSpcReduction="10000"/>
          </a:bodyPr>
          <a:lstStyle/>
          <a:p>
            <a:pPr marL="0" indent="0" algn="just">
              <a:buNone/>
            </a:pPr>
            <a:r>
              <a:rPr lang="en-US" dirty="0"/>
              <a:t>After the derivation of the use case model, each use case is elaborated by adding detail of interaction between the user and the software system. </a:t>
            </a:r>
          </a:p>
          <a:p>
            <a:pPr algn="just">
              <a:buNone/>
            </a:pPr>
            <a:r>
              <a:rPr lang="en-US" dirty="0"/>
              <a:t>	</a:t>
            </a:r>
          </a:p>
          <a:p>
            <a:pPr algn="just">
              <a:buNone/>
            </a:pPr>
            <a:r>
              <a:rPr lang="en-US" dirty="0"/>
              <a:t>An elaborated use case has the following components: </a:t>
            </a:r>
          </a:p>
          <a:p>
            <a:pPr marL="0" lvl="0" indent="0" algn="just">
              <a:buNone/>
            </a:pPr>
            <a:r>
              <a:rPr lang="en-US" b="1" i="1" dirty="0"/>
              <a:t>Use Case Name:</a:t>
            </a:r>
            <a:endParaRPr lang="en-US" b="1" dirty="0"/>
          </a:p>
          <a:p>
            <a:pPr marL="0" lvl="0" indent="0" algn="just">
              <a:buNone/>
            </a:pPr>
            <a:r>
              <a:rPr lang="en-US" b="1" i="1" dirty="0"/>
              <a:t>Actors:</a:t>
            </a:r>
            <a:r>
              <a:rPr lang="en-US" b="1" dirty="0"/>
              <a:t> </a:t>
            </a:r>
            <a:r>
              <a:rPr lang="en-US" dirty="0"/>
              <a:t>names of the actors that use this use case.</a:t>
            </a:r>
          </a:p>
          <a:p>
            <a:pPr marL="0" lvl="0" indent="0" algn="just">
              <a:buNone/>
            </a:pPr>
            <a:r>
              <a:rPr lang="en-US" b="1" i="1" dirty="0"/>
              <a:t>Summary:</a:t>
            </a:r>
            <a:r>
              <a:rPr lang="en-US" b="1" dirty="0"/>
              <a:t> </a:t>
            </a:r>
            <a:r>
              <a:rPr lang="en-US" dirty="0"/>
              <a:t>a brief description of the use case.</a:t>
            </a:r>
          </a:p>
          <a:p>
            <a:pPr marL="0" lvl="0" indent="0" algn="just">
              <a:buNone/>
            </a:pPr>
            <a:r>
              <a:rPr lang="en-US" b="1" i="1" dirty="0"/>
              <a:t>Precondition:</a:t>
            </a:r>
            <a:r>
              <a:rPr lang="en-US" b="1" dirty="0"/>
              <a:t> </a:t>
            </a:r>
            <a:r>
              <a:rPr lang="en-US" dirty="0"/>
              <a:t>the condition that must be met before the use case can be invoked.</a:t>
            </a:r>
          </a:p>
          <a:p>
            <a:pPr marL="0" lvl="0" indent="0" algn="just">
              <a:buNone/>
            </a:pPr>
            <a:r>
              <a:rPr lang="en-US" b="1" i="1" dirty="0"/>
              <a:t>Post-Condition:</a:t>
            </a:r>
            <a:r>
              <a:rPr lang="en-US" b="1" dirty="0"/>
              <a:t> </a:t>
            </a:r>
            <a:r>
              <a:rPr lang="en-US" dirty="0"/>
              <a:t>the state of the system after completion of the use case. </a:t>
            </a:r>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14</a:t>
            </a:fld>
            <a:endParaRPr lang="en-US" dirty="0"/>
          </a:p>
        </p:txBody>
      </p:sp>
    </p:spTree>
    <p:extLst>
      <p:ext uri="{BB962C8B-B14F-4D97-AF65-F5344CB8AC3E}">
        <p14:creationId xmlns:p14="http://schemas.microsoft.com/office/powerpoint/2010/main" val="1411256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Case Elaboration</a:t>
            </a:r>
          </a:p>
        </p:txBody>
      </p:sp>
      <p:sp>
        <p:nvSpPr>
          <p:cNvPr id="3" name="Content Placeholder 2"/>
          <p:cNvSpPr>
            <a:spLocks noGrp="1"/>
          </p:cNvSpPr>
          <p:nvPr>
            <p:ph idx="1"/>
          </p:nvPr>
        </p:nvSpPr>
        <p:spPr/>
        <p:txBody>
          <a:bodyPr/>
          <a:lstStyle/>
          <a:p>
            <a:pPr lvl="0" algn="just"/>
            <a:endParaRPr lang="en-US" b="1" i="1" dirty="0"/>
          </a:p>
          <a:p>
            <a:pPr marL="0" lvl="0" indent="0" algn="just">
              <a:buNone/>
            </a:pPr>
            <a:r>
              <a:rPr lang="en-US" b="1" i="1" dirty="0"/>
              <a:t>Normal Course of Events:</a:t>
            </a:r>
            <a:r>
              <a:rPr lang="en-US" b="1" dirty="0"/>
              <a:t> </a:t>
            </a:r>
            <a:r>
              <a:rPr lang="en-US" dirty="0"/>
              <a:t>sequence of actions in the case of normal use.</a:t>
            </a:r>
          </a:p>
          <a:p>
            <a:pPr lvl="0" algn="just">
              <a:buNone/>
            </a:pPr>
            <a:endParaRPr lang="en-US" dirty="0"/>
          </a:p>
          <a:p>
            <a:pPr marL="0" lvl="0" indent="0" algn="just">
              <a:buNone/>
            </a:pPr>
            <a:r>
              <a:rPr lang="en-US" b="1" i="1" dirty="0"/>
              <a:t>Exception: </a:t>
            </a:r>
            <a:r>
              <a:rPr lang="en-US" dirty="0"/>
              <a:t>course of action in the case of some exceptional condition.</a:t>
            </a:r>
          </a:p>
          <a:p>
            <a:endParaRPr lang="en-US" dirty="0"/>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15</a:t>
            </a:fld>
            <a:endParaRPr lang="en-US" dirty="0"/>
          </a:p>
        </p:txBody>
      </p:sp>
    </p:spTree>
    <p:extLst>
      <p:ext uri="{BB962C8B-B14F-4D97-AF65-F5344CB8AC3E}">
        <p14:creationId xmlns:p14="http://schemas.microsoft.com/office/powerpoint/2010/main" val="589927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algn="just"/>
            <a:endParaRPr lang="en-US" dirty="0"/>
          </a:p>
          <a:p>
            <a:pPr marL="0" indent="0" algn="just">
              <a:buNone/>
            </a:pPr>
            <a:r>
              <a:rPr lang="en-US" dirty="0"/>
              <a:t>Using your knowledge of how an ATM is used, develop a set of use cases that could serve as a basis for understanding the requirements for an ATM system.</a:t>
            </a:r>
          </a:p>
          <a:p>
            <a:pPr algn="just"/>
            <a:endParaRPr lang="en-US" dirty="0"/>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16</a:t>
            </a:fld>
            <a:endParaRPr lang="en-US" dirty="0"/>
          </a:p>
        </p:txBody>
      </p:sp>
    </p:spTree>
    <p:extLst>
      <p:ext uri="{BB962C8B-B14F-4D97-AF65-F5344CB8AC3E}">
        <p14:creationId xmlns:p14="http://schemas.microsoft.com/office/powerpoint/2010/main" val="1495837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17</a:t>
            </a:fld>
            <a:endParaRPr lang="en-US" dirty="0"/>
          </a:p>
        </p:txBody>
      </p:sp>
      <p:pic>
        <p:nvPicPr>
          <p:cNvPr id="7" name="Picture 2" descr="http://tvolodi.files.wordpress.com/2010/12/req_pic_16.jpg"/>
          <p:cNvPicPr>
            <a:picLocks noGrp="1" noChangeAspect="1" noChangeArrowheads="1"/>
          </p:cNvPicPr>
          <p:nvPr>
            <p:ph idx="1"/>
          </p:nvPr>
        </p:nvPicPr>
        <p:blipFill>
          <a:blip r:embed="rId2" cstate="print"/>
          <a:srcRect b="24286"/>
          <a:stretch>
            <a:fillRect/>
          </a:stretch>
        </p:blipFill>
        <p:spPr bwMode="auto">
          <a:xfrm>
            <a:off x="609600" y="1828800"/>
            <a:ext cx="8001000" cy="4876800"/>
          </a:xfrm>
          <a:prstGeom prst="rect">
            <a:avLst/>
          </a:prstGeom>
          <a:noFill/>
          <a:ln>
            <a:solidFill>
              <a:schemeClr val="tx1"/>
            </a:solidFill>
          </a:ln>
        </p:spPr>
      </p:pic>
    </p:spTree>
    <p:extLst>
      <p:ext uri="{BB962C8B-B14F-4D97-AF65-F5344CB8AC3E}">
        <p14:creationId xmlns:p14="http://schemas.microsoft.com/office/powerpoint/2010/main" val="1280151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3" name="Content Placeholder 2"/>
          <p:cNvSpPr>
            <a:spLocks noGrp="1"/>
          </p:cNvSpPr>
          <p:nvPr>
            <p:ph idx="1"/>
          </p:nvPr>
        </p:nvSpPr>
        <p:spPr/>
        <p:txBody>
          <a:bodyPr/>
          <a:lstStyle/>
          <a:p>
            <a:endParaRPr lang="en-US" b="1" dirty="0"/>
          </a:p>
          <a:p>
            <a:r>
              <a:rPr lang="en-US" b="1" dirty="0"/>
              <a:t>Withdraw cash</a:t>
            </a:r>
          </a:p>
          <a:p>
            <a:r>
              <a:rPr lang="en-US" dirty="0"/>
              <a:t>Deposit  Funds</a:t>
            </a:r>
          </a:p>
          <a:p>
            <a:r>
              <a:rPr lang="en-US" dirty="0"/>
              <a:t>Transfer Funds</a:t>
            </a:r>
          </a:p>
          <a:p>
            <a:r>
              <a:rPr lang="en-US" dirty="0"/>
              <a:t>Manage Account</a:t>
            </a:r>
          </a:p>
          <a:p>
            <a:endParaRPr lang="en-US" dirty="0"/>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18</a:t>
            </a:fld>
            <a:endParaRPr lang="en-US" dirty="0"/>
          </a:p>
        </p:txBody>
      </p:sp>
    </p:spTree>
    <p:extLst>
      <p:ext uri="{BB962C8B-B14F-4D97-AF65-F5344CB8AC3E}">
        <p14:creationId xmlns:p14="http://schemas.microsoft.com/office/powerpoint/2010/main" val="2587441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a:xfrm>
            <a:off x="457200" y="1371600"/>
            <a:ext cx="8229600" cy="5105400"/>
          </a:xfrm>
        </p:spPr>
        <p:txBody>
          <a:bodyPr>
            <a:normAutofit fontScale="85000" lnSpcReduction="10000"/>
          </a:bodyPr>
          <a:lstStyle/>
          <a:p>
            <a:pPr algn="just">
              <a:buNone/>
            </a:pPr>
            <a:r>
              <a:rPr lang="en-US" b="1" dirty="0"/>
              <a:t>Use Case Name: </a:t>
            </a:r>
            <a:r>
              <a:rPr lang="en-US" dirty="0"/>
              <a:t>Withdraw cash</a:t>
            </a:r>
          </a:p>
          <a:p>
            <a:pPr algn="just">
              <a:buNone/>
            </a:pPr>
            <a:r>
              <a:rPr lang="en-US" b="1" dirty="0"/>
              <a:t>Actors: </a:t>
            </a:r>
            <a:r>
              <a:rPr lang="en-US" dirty="0"/>
              <a:t>Customer, ATM, Accounting system</a:t>
            </a:r>
          </a:p>
          <a:p>
            <a:pPr algn="just">
              <a:buNone/>
            </a:pPr>
            <a:r>
              <a:rPr lang="en-US" b="1" dirty="0"/>
              <a:t>Inputs: </a:t>
            </a:r>
            <a:r>
              <a:rPr lang="en-US" dirty="0"/>
              <a:t>Customer’s card, PIN, Bank Account details</a:t>
            </a:r>
          </a:p>
          <a:p>
            <a:pPr algn="just">
              <a:buNone/>
            </a:pPr>
            <a:r>
              <a:rPr lang="en-US" b="1" dirty="0"/>
              <a:t>Outputs: </a:t>
            </a:r>
            <a:r>
              <a:rPr lang="en-US" dirty="0"/>
              <a:t>Customer’s card, Receipt, Bank account details</a:t>
            </a:r>
          </a:p>
          <a:p>
            <a:pPr algn="just">
              <a:buNone/>
            </a:pPr>
            <a:r>
              <a:rPr lang="en-US" b="1" dirty="0"/>
              <a:t>Normal operation: </a:t>
            </a:r>
          </a:p>
          <a:p>
            <a:pPr algn="just">
              <a:buNone/>
            </a:pPr>
            <a:r>
              <a:rPr lang="en-US" dirty="0"/>
              <a:t>	The customer inputs his/her card into the machine.</a:t>
            </a:r>
          </a:p>
          <a:p>
            <a:pPr algn="just">
              <a:buNone/>
            </a:pPr>
            <a:r>
              <a:rPr lang="en-US" dirty="0"/>
              <a:t>	He/she is prompted for a PIN which is entered on the keypad. </a:t>
            </a:r>
          </a:p>
          <a:p>
            <a:pPr algn="just">
              <a:buNone/>
            </a:pPr>
            <a:r>
              <a:rPr lang="en-US" dirty="0"/>
              <a:t>	If correct , he/she is presented with a menu of options. </a:t>
            </a:r>
          </a:p>
          <a:p>
            <a:pPr algn="just">
              <a:buNone/>
            </a:pPr>
            <a:r>
              <a:rPr lang="en-US" dirty="0"/>
              <a:t>	The Withdraw cash option is selected. </a:t>
            </a:r>
          </a:p>
          <a:p>
            <a:pPr algn="just">
              <a:buNone/>
            </a:pPr>
            <a:r>
              <a:rPr lang="en-US" dirty="0"/>
              <a:t>	The customer is prompted with a request for the amount of</a:t>
            </a:r>
          </a:p>
          <a:p>
            <a:pPr algn="just">
              <a:buNone/>
            </a:pPr>
            <a:r>
              <a:rPr lang="en-US" dirty="0"/>
              <a:t>	cash required and inputs the amount. </a:t>
            </a:r>
          </a:p>
          <a:p>
            <a:pPr algn="just">
              <a:buNone/>
            </a:pPr>
            <a:r>
              <a:rPr lang="en-US" dirty="0"/>
              <a:t>	If there are sufficient funds in his/her account, the cash is dispensed, a receipt if printed and the account balance is updated. Before the cash is dispensed, the card is returned to the customer who is prompted by the machine to take their card.</a:t>
            </a:r>
          </a:p>
          <a:p>
            <a:endParaRPr lang="en-US" dirty="0"/>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19</a:t>
            </a:fld>
            <a:endParaRPr lang="en-US" dirty="0"/>
          </a:p>
        </p:txBody>
      </p:sp>
    </p:spTree>
    <p:extLst>
      <p:ext uri="{BB962C8B-B14F-4D97-AF65-F5344CB8AC3E}">
        <p14:creationId xmlns:p14="http://schemas.microsoft.com/office/powerpoint/2010/main" val="744441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Interaction Models</a:t>
            </a:r>
          </a:p>
        </p:txBody>
      </p:sp>
      <p:sp>
        <p:nvSpPr>
          <p:cNvPr id="2" name="Content Placeholder 1"/>
          <p:cNvSpPr>
            <a:spLocks noGrp="1"/>
          </p:cNvSpPr>
          <p:nvPr>
            <p:ph idx="1"/>
          </p:nvPr>
        </p:nvSpPr>
        <p:spPr/>
        <p:txBody>
          <a:bodyPr>
            <a:noAutofit/>
          </a:bodyPr>
          <a:lstStyle/>
          <a:p>
            <a:pPr algn="just">
              <a:buNone/>
            </a:pPr>
            <a:r>
              <a:rPr lang="en-US" dirty="0"/>
              <a:t>All systems involve interaction of some kind…</a:t>
            </a:r>
          </a:p>
          <a:p>
            <a:pPr algn="just"/>
            <a:r>
              <a:rPr lang="en-US" dirty="0"/>
              <a:t>This can be user interaction, which involves user inputs and outputs</a:t>
            </a:r>
          </a:p>
          <a:p>
            <a:pPr algn="just"/>
            <a:r>
              <a:rPr lang="en-US" dirty="0"/>
              <a:t> Interaction between the system being developed and  other systems</a:t>
            </a:r>
          </a:p>
          <a:p>
            <a:pPr algn="just"/>
            <a:r>
              <a:rPr lang="en-US" dirty="0"/>
              <a:t> Or interaction between the components of the system</a:t>
            </a:r>
          </a:p>
          <a:p>
            <a:pPr algn="just">
              <a:buNone/>
            </a:pPr>
            <a:r>
              <a:rPr lang="en-US" b="1" dirty="0"/>
              <a:t>Use case modeling</a:t>
            </a:r>
            <a:r>
              <a:rPr lang="en-US" dirty="0"/>
              <a:t>, which is mostly used to model interactions between a system and external actors (users or other systems).</a:t>
            </a:r>
          </a:p>
          <a:p>
            <a:pPr algn="just">
              <a:buNone/>
            </a:pPr>
            <a:r>
              <a:rPr lang="en-US" b="1" dirty="0"/>
              <a:t>Sequence diagrams</a:t>
            </a:r>
            <a:r>
              <a:rPr lang="en-US" dirty="0"/>
              <a:t>, which are used to model interactions between system components, although external agents may also be included.</a:t>
            </a:r>
          </a:p>
        </p:txBody>
      </p:sp>
      <p:sp>
        <p:nvSpPr>
          <p:cNvPr id="6" name="Slide Number Placeholder 5"/>
          <p:cNvSpPr>
            <a:spLocks noGrp="1"/>
          </p:cNvSpPr>
          <p:nvPr>
            <p:ph type="sldNum" sz="quarter" idx="12"/>
          </p:nvPr>
        </p:nvSpPr>
        <p:spPr/>
        <p:txBody>
          <a:bodyPr/>
          <a:lstStyle/>
          <a:p>
            <a:fld id="{0A68DB68-8052-4758-A647-54338E95D837}" type="slidenum">
              <a:rPr lang="en-US" smtClean="0"/>
              <a:pPr/>
              <a:t>2</a:t>
            </a:fld>
            <a:endParaRPr lang="en-US" dirty="0"/>
          </a:p>
        </p:txBody>
      </p:sp>
      <p:sp>
        <p:nvSpPr>
          <p:cNvPr id="4" name="Date Placeholder 3"/>
          <p:cNvSpPr>
            <a:spLocks noGrp="1"/>
          </p:cNvSpPr>
          <p:nvPr>
            <p:ph type="dt" sz="half" idx="10"/>
          </p:nvPr>
        </p:nvSpPr>
        <p:spPr/>
        <p:txBody>
          <a:bodyPr/>
          <a:lstStyle/>
          <a:p>
            <a:fld id="{EF41A36B-4E79-47DF-BFF5-60B36821B9F8}"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pPr algn="just">
              <a:buNone/>
            </a:pPr>
            <a:r>
              <a:rPr lang="en-US" b="1" dirty="0"/>
              <a:t>Exception: </a:t>
            </a:r>
          </a:p>
          <a:p>
            <a:pPr algn="just">
              <a:buNone/>
            </a:pPr>
            <a:r>
              <a:rPr lang="en-US" dirty="0"/>
              <a:t>Invalid card. Card is retained by machine</a:t>
            </a:r>
          </a:p>
          <a:p>
            <a:pPr algn="just">
              <a:buNone/>
            </a:pPr>
            <a:endParaRPr lang="en-US" dirty="0"/>
          </a:p>
          <a:p>
            <a:pPr algn="just">
              <a:buNone/>
            </a:pPr>
            <a:r>
              <a:rPr lang="en-US" dirty="0"/>
              <a:t>Incorrect PIN. Customer is request to rekey PIN. If incorrect after 3 attempts, card is retained by machine and customer advised to seek advice.</a:t>
            </a:r>
          </a:p>
          <a:p>
            <a:pPr algn="just">
              <a:buNone/>
            </a:pPr>
            <a:endParaRPr lang="en-US" dirty="0"/>
          </a:p>
          <a:p>
            <a:pPr algn="just">
              <a:buNone/>
            </a:pPr>
            <a:r>
              <a:rPr lang="en-US" dirty="0"/>
              <a:t>Insufficient balance .Transaction terminated. Card returned to customer.</a:t>
            </a:r>
          </a:p>
          <a:p>
            <a:endParaRPr lang="en-US" dirty="0"/>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20</a:t>
            </a:fld>
            <a:endParaRPr lang="en-US" dirty="0"/>
          </a:p>
        </p:txBody>
      </p:sp>
    </p:spTree>
    <p:extLst>
      <p:ext uri="{BB962C8B-B14F-4D97-AF65-F5344CB8AC3E}">
        <p14:creationId xmlns:p14="http://schemas.microsoft.com/office/powerpoint/2010/main" val="2850709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Autofit/>
          </a:bodyPr>
          <a:lstStyle/>
          <a:p>
            <a:pPr marL="0" indent="0" algn="just">
              <a:buNone/>
            </a:pPr>
            <a:r>
              <a:rPr lang="en-GB" sz="2000" dirty="0"/>
              <a:t>Consider the online student registration system. The students can perform the following functions: </a:t>
            </a:r>
          </a:p>
          <a:p>
            <a:pPr algn="just">
              <a:buNone/>
            </a:pPr>
            <a:r>
              <a:rPr lang="en-GB" sz="2000" dirty="0"/>
              <a:t>	Register courses online, add/drop course(s), place a survey/thesis request, withdraw course, freeze a semester, course replacement</a:t>
            </a:r>
            <a:endParaRPr lang="en-US" sz="2000" dirty="0"/>
          </a:p>
          <a:p>
            <a:pPr algn="just">
              <a:buNone/>
            </a:pPr>
            <a:r>
              <a:rPr lang="en-GB" sz="2000" dirty="0"/>
              <a:t>	The academic officer can perform the following functions:</a:t>
            </a:r>
          </a:p>
          <a:p>
            <a:pPr algn="just">
              <a:buNone/>
            </a:pPr>
            <a:r>
              <a:rPr lang="en-GB" sz="2000" dirty="0"/>
              <a:t>	Set registration settings (creation of new semester, adding courses, setting registration permissions), verifies the student information, changing student registration status, creation and </a:t>
            </a:r>
            <a:r>
              <a:rPr lang="en-GB" sz="2000" dirty="0" err="1"/>
              <a:t>updation</a:t>
            </a:r>
            <a:r>
              <a:rPr lang="en-GB" sz="2000" dirty="0"/>
              <a:t> of teachers’ and students’ profile, generate reports</a:t>
            </a:r>
            <a:endParaRPr lang="en-US" sz="2000" dirty="0"/>
          </a:p>
          <a:p>
            <a:pPr algn="just">
              <a:buNone/>
            </a:pPr>
            <a:r>
              <a:rPr lang="en-GB" sz="2000" dirty="0"/>
              <a:t>	The teacher can perform the following functions: </a:t>
            </a:r>
          </a:p>
          <a:p>
            <a:pPr algn="just">
              <a:buNone/>
            </a:pPr>
            <a:r>
              <a:rPr lang="en-GB" sz="2000" dirty="0"/>
              <a:t>	View profile, accept/reject survey/thesis request, and set courses preferences.</a:t>
            </a:r>
            <a:endParaRPr lang="en-US" sz="2000" dirty="0"/>
          </a:p>
          <a:p>
            <a:pPr algn="just">
              <a:buNone/>
            </a:pPr>
            <a:endParaRPr lang="en-US" sz="2000" dirty="0"/>
          </a:p>
          <a:p>
            <a:pPr marL="0" indent="0" algn="just">
              <a:buNone/>
            </a:pPr>
            <a:r>
              <a:rPr lang="en-GB" sz="2000" dirty="0"/>
              <a:t> Draw use case Diagram</a:t>
            </a:r>
            <a:endParaRPr lang="en-US" sz="2000" dirty="0"/>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21</a:t>
            </a:fld>
            <a:endParaRPr lang="en-US" dirty="0"/>
          </a:p>
        </p:txBody>
      </p:sp>
    </p:spTree>
    <p:extLst>
      <p:ext uri="{BB962C8B-B14F-4D97-AF65-F5344CB8AC3E}">
        <p14:creationId xmlns:p14="http://schemas.microsoft.com/office/powerpoint/2010/main" val="725767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22</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814150954"/>
              </p:ext>
            </p:extLst>
          </p:nvPr>
        </p:nvGraphicFramePr>
        <p:xfrm>
          <a:off x="0" y="76200"/>
          <a:ext cx="9144000" cy="6781800"/>
        </p:xfrm>
        <a:graphic>
          <a:graphicData uri="http://schemas.openxmlformats.org/presentationml/2006/ole">
            <mc:AlternateContent xmlns:mc="http://schemas.openxmlformats.org/markup-compatibility/2006">
              <mc:Choice xmlns:v="urn:schemas-microsoft-com:vml" Requires="v">
                <p:oleObj r:id="rId2" imgW="6190793" imgH="6340145" progId="Visio.Drawing.11">
                  <p:embed/>
                </p:oleObj>
              </mc:Choice>
              <mc:Fallback>
                <p:oleObj r:id="rId2" imgW="6190793" imgH="6340145"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9144000" cy="67818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119163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a:t>
            </a:r>
          </a:p>
        </p:txBody>
      </p:sp>
      <p:sp>
        <p:nvSpPr>
          <p:cNvPr id="3" name="Content Placeholder 2"/>
          <p:cNvSpPr>
            <a:spLocks noGrp="1"/>
          </p:cNvSpPr>
          <p:nvPr>
            <p:ph idx="1"/>
          </p:nvPr>
        </p:nvSpPr>
        <p:spPr/>
        <p:txBody>
          <a:bodyPr/>
          <a:lstStyle/>
          <a:p>
            <a:pPr algn="just">
              <a:buNone/>
            </a:pPr>
            <a:r>
              <a:rPr lang="en-US" dirty="0"/>
              <a:t>The </a:t>
            </a:r>
            <a:r>
              <a:rPr lang="en-US" b="1" dirty="0"/>
              <a:t>strengths</a:t>
            </a:r>
            <a:r>
              <a:rPr lang="en-US" dirty="0"/>
              <a:t> of a Use Case Diagram include: </a:t>
            </a:r>
          </a:p>
          <a:p>
            <a:pPr algn="just"/>
            <a:r>
              <a:rPr lang="en-US" dirty="0"/>
              <a:t> Easy to comprehend </a:t>
            </a:r>
          </a:p>
          <a:p>
            <a:pPr algn="just"/>
            <a:r>
              <a:rPr lang="en-US" dirty="0"/>
              <a:t> Clear indication of system boundary </a:t>
            </a:r>
          </a:p>
          <a:p>
            <a:pPr algn="just"/>
            <a:r>
              <a:rPr lang="en-US" dirty="0"/>
              <a:t>Identification and documentation of high-level internal system functionality </a:t>
            </a:r>
          </a:p>
          <a:p>
            <a:pPr algn="just">
              <a:buNone/>
            </a:pPr>
            <a:endParaRPr lang="en-US" dirty="0"/>
          </a:p>
          <a:p>
            <a:pPr algn="just">
              <a:buNone/>
            </a:pPr>
            <a:r>
              <a:rPr lang="en-US" dirty="0"/>
              <a:t>The </a:t>
            </a:r>
            <a:r>
              <a:rPr lang="en-US" b="1" dirty="0"/>
              <a:t>weaknesses </a:t>
            </a:r>
            <a:r>
              <a:rPr lang="en-US" dirty="0"/>
              <a:t>of a Use Case Diagram include: </a:t>
            </a:r>
          </a:p>
          <a:p>
            <a:pPr algn="just"/>
            <a:r>
              <a:rPr lang="en-US" dirty="0"/>
              <a:t> Shows only limited internal connectivity between system functions </a:t>
            </a:r>
          </a:p>
          <a:p>
            <a:pPr algn="just"/>
            <a:endParaRPr lang="en-US" dirty="0"/>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23</a:t>
            </a:fld>
            <a:endParaRPr lang="en-US" dirty="0"/>
          </a:p>
        </p:txBody>
      </p:sp>
    </p:spTree>
    <p:extLst>
      <p:ext uri="{BB962C8B-B14F-4D97-AF65-F5344CB8AC3E}">
        <p14:creationId xmlns:p14="http://schemas.microsoft.com/office/powerpoint/2010/main" val="1049794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Reading</a:t>
            </a:r>
          </a:p>
        </p:txBody>
      </p:sp>
      <p:sp>
        <p:nvSpPr>
          <p:cNvPr id="3" name="Content Placeholder 2"/>
          <p:cNvSpPr>
            <a:spLocks noGrp="1"/>
          </p:cNvSpPr>
          <p:nvPr>
            <p:ph idx="1"/>
          </p:nvPr>
        </p:nvSpPr>
        <p:spPr/>
        <p:txBody>
          <a:bodyPr/>
          <a:lstStyle/>
          <a:p>
            <a:pPr algn="just"/>
            <a:r>
              <a:rPr lang="en-US" b="1" i="1" dirty="0"/>
              <a:t>Chapter 5</a:t>
            </a:r>
            <a:r>
              <a:rPr lang="en-US" b="1" dirty="0"/>
              <a:t>, System Modeling,</a:t>
            </a:r>
          </a:p>
          <a:p>
            <a:pPr marL="0" indent="0" algn="just">
              <a:buNone/>
            </a:pPr>
            <a:r>
              <a:rPr lang="en-US" dirty="0"/>
              <a:t>  Software Engineering by Ian </a:t>
            </a:r>
            <a:r>
              <a:rPr lang="en-US" dirty="0" err="1"/>
              <a:t>Sommerville</a:t>
            </a:r>
            <a:r>
              <a:rPr lang="en-US" dirty="0"/>
              <a:t> </a:t>
            </a:r>
          </a:p>
          <a:p>
            <a:pPr marL="0" indent="0" algn="just">
              <a:buNone/>
            </a:pPr>
            <a:endParaRPr lang="en-US" dirty="0"/>
          </a:p>
        </p:txBody>
      </p:sp>
      <p:sp>
        <p:nvSpPr>
          <p:cNvPr id="4" name="Slide Number Placeholder 3"/>
          <p:cNvSpPr>
            <a:spLocks noGrp="1"/>
          </p:cNvSpPr>
          <p:nvPr>
            <p:ph type="sldNum" sz="quarter" idx="12"/>
          </p:nvPr>
        </p:nvSpPr>
        <p:spPr/>
        <p:txBody>
          <a:bodyPr/>
          <a:lstStyle/>
          <a:p>
            <a:fld id="{0A68DB68-8052-4758-A647-54338E95D837}" type="slidenum">
              <a:rPr lang="en-US" smtClean="0"/>
              <a:pPr/>
              <a:t>24</a:t>
            </a:fld>
            <a:endParaRPr lang="en-US" dirty="0"/>
          </a:p>
        </p:txBody>
      </p:sp>
      <p:sp>
        <p:nvSpPr>
          <p:cNvPr id="5" name="Date Placeholder 4"/>
          <p:cNvSpPr>
            <a:spLocks noGrp="1"/>
          </p:cNvSpPr>
          <p:nvPr>
            <p:ph type="dt" sz="half" idx="10"/>
          </p:nvPr>
        </p:nvSpPr>
        <p:spPr/>
        <p:txBody>
          <a:bodyPr/>
          <a:lstStyle/>
          <a:p>
            <a:fld id="{B4D07DE1-24BA-496A-843F-E72FFA172AEF}" type="datetime1">
              <a:rPr lang="en-US" smtClean="0"/>
              <a:t>10/24/2022</a:t>
            </a:fld>
            <a:endParaRPr lang="en-US" dirty="0"/>
          </a:p>
        </p:txBody>
      </p:sp>
      <p:sp>
        <p:nvSpPr>
          <p:cNvPr id="6" name="Footer Placeholder 5"/>
          <p:cNvSpPr>
            <a:spLocks noGrp="1"/>
          </p:cNvSpPr>
          <p:nvPr>
            <p:ph type="ftr" sz="quarter" idx="11"/>
          </p:nvPr>
        </p:nvSpPr>
        <p:spPr/>
        <p:txBody>
          <a:bodyPr/>
          <a:lstStyle/>
          <a:p>
            <a:r>
              <a:rPr lang="en-US"/>
              <a:t>CSE291 - Introduction to Software Engineering</a:t>
            </a:r>
            <a:endParaRPr lang="en-US" dirty="0"/>
          </a:p>
        </p:txBody>
      </p:sp>
    </p:spTree>
    <p:extLst>
      <p:ext uri="{BB962C8B-B14F-4D97-AF65-F5344CB8AC3E}">
        <p14:creationId xmlns:p14="http://schemas.microsoft.com/office/powerpoint/2010/main" val="2456230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Modeling</a:t>
            </a:r>
          </a:p>
        </p:txBody>
      </p:sp>
      <p:sp>
        <p:nvSpPr>
          <p:cNvPr id="3" name="Content Placeholder 2"/>
          <p:cNvSpPr>
            <a:spLocks noGrp="1"/>
          </p:cNvSpPr>
          <p:nvPr>
            <p:ph idx="1"/>
          </p:nvPr>
        </p:nvSpPr>
        <p:spPr/>
        <p:txBody>
          <a:bodyPr/>
          <a:lstStyle/>
          <a:p>
            <a:pPr algn="just"/>
            <a:endParaRPr lang="en-US" sz="2200" dirty="0"/>
          </a:p>
          <a:p>
            <a:pPr algn="just"/>
            <a:r>
              <a:rPr lang="en-US" dirty="0"/>
              <a:t>Use case modeling was originally developed by Jacobson et al. (1993) in the 1990s</a:t>
            </a:r>
          </a:p>
          <a:p>
            <a:pPr algn="just">
              <a:buNone/>
            </a:pPr>
            <a:endParaRPr lang="en-US" dirty="0"/>
          </a:p>
          <a:p>
            <a:pPr algn="just"/>
            <a:r>
              <a:rPr lang="en-US" dirty="0"/>
              <a:t>Incorporated into the first release of the UML (</a:t>
            </a:r>
            <a:r>
              <a:rPr lang="en-US" dirty="0" err="1"/>
              <a:t>Rumbaugh</a:t>
            </a:r>
            <a:r>
              <a:rPr lang="en-US" dirty="0"/>
              <a:t> et al., 1999).</a:t>
            </a:r>
          </a:p>
          <a:p>
            <a:pPr algn="just">
              <a:buNone/>
            </a:pPr>
            <a:endParaRPr lang="en-US" dirty="0"/>
          </a:p>
          <a:p>
            <a:pPr algn="just"/>
            <a:r>
              <a:rPr lang="en-US" dirty="0"/>
              <a:t>Use case modeling is widely used to support requirements elicitation.</a:t>
            </a:r>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3</a:t>
            </a:fld>
            <a:endParaRPr lang="en-US" dirty="0"/>
          </a:p>
        </p:txBody>
      </p:sp>
    </p:spTree>
    <p:extLst>
      <p:ext uri="{BB962C8B-B14F-4D97-AF65-F5344CB8AC3E}">
        <p14:creationId xmlns:p14="http://schemas.microsoft.com/office/powerpoint/2010/main" val="2466380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Modeling</a:t>
            </a:r>
          </a:p>
        </p:txBody>
      </p:sp>
      <p:sp>
        <p:nvSpPr>
          <p:cNvPr id="3" name="Content Placeholder 2"/>
          <p:cNvSpPr>
            <a:spLocks noGrp="1"/>
          </p:cNvSpPr>
          <p:nvPr>
            <p:ph idx="1"/>
          </p:nvPr>
        </p:nvSpPr>
        <p:spPr/>
        <p:txBody>
          <a:bodyPr>
            <a:normAutofit/>
          </a:bodyPr>
          <a:lstStyle/>
          <a:p>
            <a:pPr algn="just"/>
            <a:r>
              <a:rPr lang="en-US" dirty="0"/>
              <a:t>A use case model represents a use case view of the system – how the system is going to be used. </a:t>
            </a:r>
          </a:p>
          <a:p>
            <a:pPr algn="just">
              <a:buNone/>
            </a:pPr>
            <a:endParaRPr lang="en-US" dirty="0"/>
          </a:p>
          <a:p>
            <a:pPr algn="just"/>
            <a:r>
              <a:rPr lang="en-US" dirty="0"/>
              <a:t>From an end-user’s perspective it describes the </a:t>
            </a:r>
            <a:r>
              <a:rPr lang="en-US" b="1" dirty="0"/>
              <a:t>functional requirements </a:t>
            </a:r>
            <a:r>
              <a:rPr lang="en-US" dirty="0"/>
              <a:t>of the system. </a:t>
            </a:r>
          </a:p>
          <a:p>
            <a:pPr algn="just">
              <a:buNone/>
            </a:pPr>
            <a:endParaRPr lang="en-US" dirty="0"/>
          </a:p>
          <a:p>
            <a:pPr algn="just"/>
            <a:r>
              <a:rPr lang="en-US" dirty="0"/>
              <a:t>To a developer, it gives a clear and consistent description of </a:t>
            </a:r>
            <a:r>
              <a:rPr lang="en-US" b="1" dirty="0"/>
              <a:t>what the system should do</a:t>
            </a:r>
            <a:r>
              <a:rPr lang="en-US" dirty="0"/>
              <a:t>. </a:t>
            </a:r>
          </a:p>
          <a:p>
            <a:pPr algn="just">
              <a:buNone/>
            </a:pPr>
            <a:endParaRPr lang="en-US" dirty="0"/>
          </a:p>
          <a:p>
            <a:pPr algn="just"/>
            <a:r>
              <a:rPr lang="en-US" dirty="0"/>
              <a:t>As an aid to the tester, it provides a basis for performing system tests to verify the system. </a:t>
            </a:r>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4</a:t>
            </a:fld>
            <a:endParaRPr lang="en-US" dirty="0"/>
          </a:p>
        </p:txBody>
      </p:sp>
    </p:spTree>
    <p:extLst>
      <p:ext uri="{BB962C8B-B14F-4D97-AF65-F5344CB8AC3E}">
        <p14:creationId xmlns:p14="http://schemas.microsoft.com/office/powerpoint/2010/main" val="2120381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Components</a:t>
            </a:r>
          </a:p>
        </p:txBody>
      </p:sp>
      <p:sp>
        <p:nvSpPr>
          <p:cNvPr id="3" name="Content Placeholder 2"/>
          <p:cNvSpPr>
            <a:spLocks noGrp="1"/>
          </p:cNvSpPr>
          <p:nvPr>
            <p:ph idx="1"/>
          </p:nvPr>
        </p:nvSpPr>
        <p:spPr>
          <a:xfrm>
            <a:off x="457200" y="1600200"/>
            <a:ext cx="8229600" cy="4648200"/>
          </a:xfrm>
        </p:spPr>
        <p:txBody>
          <a:bodyPr>
            <a:noAutofit/>
          </a:bodyPr>
          <a:lstStyle/>
          <a:p>
            <a:pPr algn="just">
              <a:buNone/>
            </a:pPr>
            <a:r>
              <a:rPr lang="en-US" dirty="0"/>
              <a:t>The use case has three components.</a:t>
            </a:r>
          </a:p>
          <a:p>
            <a:pPr algn="just">
              <a:buNone/>
            </a:pPr>
            <a:endParaRPr lang="en-US" dirty="0"/>
          </a:p>
          <a:p>
            <a:pPr algn="just"/>
            <a:r>
              <a:rPr lang="en-US" dirty="0"/>
              <a:t>The </a:t>
            </a:r>
            <a:r>
              <a:rPr lang="en-US" b="1" dirty="0"/>
              <a:t>use case</a:t>
            </a:r>
            <a:r>
              <a:rPr lang="en-US" dirty="0"/>
              <a:t> : task referred to as the use case that represents a feature needed in a software system.  </a:t>
            </a:r>
          </a:p>
          <a:p>
            <a:pPr algn="just">
              <a:buNone/>
            </a:pPr>
            <a:endParaRPr lang="en-US" dirty="0"/>
          </a:p>
          <a:p>
            <a:pPr algn="just"/>
            <a:r>
              <a:rPr lang="en-US" dirty="0"/>
              <a:t>The </a:t>
            </a:r>
            <a:r>
              <a:rPr lang="en-US" b="1" dirty="0"/>
              <a:t>actor(s) </a:t>
            </a:r>
            <a:r>
              <a:rPr lang="en-US" dirty="0"/>
              <a:t>who trigger the use case to activate.</a:t>
            </a:r>
            <a:endParaRPr lang="en-US" b="1" dirty="0"/>
          </a:p>
          <a:p>
            <a:pPr algn="just">
              <a:buNone/>
            </a:pPr>
            <a:endParaRPr lang="en-US" dirty="0"/>
          </a:p>
          <a:p>
            <a:pPr algn="just"/>
            <a:r>
              <a:rPr lang="en-US" dirty="0"/>
              <a:t>The </a:t>
            </a:r>
            <a:r>
              <a:rPr lang="en-US" b="1" dirty="0"/>
              <a:t>communication</a:t>
            </a:r>
            <a:r>
              <a:rPr lang="en-US" dirty="0"/>
              <a:t> line to show how the actors communicate with the use case.</a:t>
            </a:r>
          </a:p>
          <a:p>
            <a:pPr algn="just"/>
            <a:endParaRPr lang="en-US" dirty="0"/>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5</a:t>
            </a:fld>
            <a:endParaRPr lang="en-US" dirty="0"/>
          </a:p>
        </p:txBody>
      </p:sp>
    </p:spTree>
    <p:extLst>
      <p:ext uri="{BB962C8B-B14F-4D97-AF65-F5344CB8AC3E}">
        <p14:creationId xmlns:p14="http://schemas.microsoft.com/office/powerpoint/2010/main" val="327417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Example</a:t>
            </a:r>
          </a:p>
        </p:txBody>
      </p:sp>
      <p:sp>
        <p:nvSpPr>
          <p:cNvPr id="3" name="Content Placeholder 2"/>
          <p:cNvSpPr>
            <a:spLocks noGrp="1"/>
          </p:cNvSpPr>
          <p:nvPr>
            <p:ph idx="1"/>
          </p:nvPr>
        </p:nvSpPr>
        <p:spPr/>
        <p:txBody>
          <a:bodyPr>
            <a:normAutofit/>
          </a:bodyPr>
          <a:lstStyle/>
          <a:p>
            <a:pPr marL="0" indent="0">
              <a:lnSpc>
                <a:spcPct val="90000"/>
              </a:lnSpc>
              <a:buNone/>
            </a:pPr>
            <a:r>
              <a:rPr lang="en-US" dirty="0"/>
              <a:t>A scenario for a medical clinic.</a:t>
            </a:r>
          </a:p>
          <a:p>
            <a:pPr>
              <a:lnSpc>
                <a:spcPct val="90000"/>
              </a:lnSpc>
              <a:buNone/>
            </a:pPr>
            <a:endParaRPr lang="en-US" dirty="0"/>
          </a:p>
          <a:p>
            <a:pPr algn="just">
              <a:lnSpc>
                <a:spcPct val="90000"/>
              </a:lnSpc>
              <a:buNone/>
            </a:pPr>
            <a:r>
              <a:rPr lang="en-US" dirty="0"/>
              <a:t>	“A </a:t>
            </a:r>
            <a:r>
              <a:rPr lang="en-US" i="1" dirty="0"/>
              <a:t>patient calls the clinic to make an appointment for a yearly checkup. The receptionist finds the nearest empty time slot in the appointment book and schedules the appointment for that time slot. “</a:t>
            </a:r>
          </a:p>
          <a:p>
            <a:pPr>
              <a:lnSpc>
                <a:spcPct val="90000"/>
              </a:lnSpc>
              <a:buNone/>
            </a:pPr>
            <a:endParaRPr lang="en-US" sz="2200" i="1" dirty="0"/>
          </a:p>
          <a:p>
            <a:pPr>
              <a:lnSpc>
                <a:spcPct val="90000"/>
              </a:lnSpc>
              <a:buNone/>
            </a:pPr>
            <a:r>
              <a:rPr lang="en-US" sz="2200" dirty="0"/>
              <a:t>write a use case for this scenario?</a:t>
            </a:r>
          </a:p>
          <a:p>
            <a:pPr lvl="1" algn="just">
              <a:buNone/>
            </a:pPr>
            <a:endParaRPr lang="en-GB" sz="2400" dirty="0"/>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6</a:t>
            </a:fld>
            <a:endParaRPr lang="en-US" dirty="0"/>
          </a:p>
        </p:txBody>
      </p:sp>
    </p:spTree>
    <p:extLst>
      <p:ext uri="{BB962C8B-B14F-4D97-AF65-F5344CB8AC3E}">
        <p14:creationId xmlns:p14="http://schemas.microsoft.com/office/powerpoint/2010/main" val="3798153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Actors</a:t>
            </a:r>
            <a:endParaRPr lang="en-US" dirty="0"/>
          </a:p>
        </p:txBody>
      </p:sp>
      <p:sp>
        <p:nvSpPr>
          <p:cNvPr id="3" name="Content Placeholder 2"/>
          <p:cNvSpPr>
            <a:spLocks noGrp="1"/>
          </p:cNvSpPr>
          <p:nvPr>
            <p:ph idx="1"/>
          </p:nvPr>
        </p:nvSpPr>
        <p:spPr/>
        <p:txBody>
          <a:bodyPr/>
          <a:lstStyle/>
          <a:p>
            <a:pPr>
              <a:buNone/>
            </a:pPr>
            <a:endParaRPr lang="en-US" sz="2200" dirty="0"/>
          </a:p>
          <a:p>
            <a:pPr>
              <a:buNone/>
            </a:pPr>
            <a:r>
              <a:rPr lang="en-US" sz="2200" dirty="0"/>
              <a:t>Step 1: Identify the actors</a:t>
            </a:r>
          </a:p>
          <a:p>
            <a:r>
              <a:rPr lang="en-US" sz="2200" dirty="0"/>
              <a:t>As we read the scenario, define those people or systems that are going to interact with the scenario. </a:t>
            </a:r>
          </a:p>
          <a:p>
            <a:pPr>
              <a:buNone/>
            </a:pPr>
            <a:endParaRPr lang="en-GB" sz="2200" dirty="0"/>
          </a:p>
          <a:p>
            <a:pPr>
              <a:buNone/>
            </a:pPr>
            <a:r>
              <a:rPr lang="en-GB" sz="2200" dirty="0"/>
              <a:t>An Actor is outside or external the system.</a:t>
            </a:r>
          </a:p>
          <a:p>
            <a:pPr>
              <a:buNone/>
            </a:pPr>
            <a:r>
              <a:rPr lang="en-GB" sz="2200" dirty="0"/>
              <a:t>It can be a:</a:t>
            </a:r>
          </a:p>
          <a:p>
            <a:pPr lvl="1"/>
            <a:r>
              <a:rPr lang="en-GB" sz="2200" dirty="0"/>
              <a:t>Human</a:t>
            </a:r>
          </a:p>
          <a:p>
            <a:pPr lvl="1"/>
            <a:r>
              <a:rPr lang="en-GB" sz="2200" dirty="0"/>
              <a:t>Peripheral device (hardware)</a:t>
            </a:r>
          </a:p>
          <a:p>
            <a:pPr lvl="1"/>
            <a:r>
              <a:rPr lang="en-GB" sz="2200" dirty="0"/>
              <a:t>External system or subsystem</a:t>
            </a:r>
          </a:p>
          <a:p>
            <a:r>
              <a:rPr lang="en-GB" sz="2200" dirty="0"/>
              <a:t>Represented by stick figure</a:t>
            </a:r>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7</a:t>
            </a:fld>
            <a:endParaRPr lang="en-US" dirty="0"/>
          </a:p>
        </p:txBody>
      </p:sp>
      <p:grpSp>
        <p:nvGrpSpPr>
          <p:cNvPr id="7" name="Group 9"/>
          <p:cNvGrpSpPr>
            <a:grpSpLocks/>
          </p:cNvGrpSpPr>
          <p:nvPr/>
        </p:nvGrpSpPr>
        <p:grpSpPr bwMode="auto">
          <a:xfrm>
            <a:off x="7086281" y="4114800"/>
            <a:ext cx="841707" cy="1942357"/>
            <a:chOff x="4206" y="2630"/>
            <a:chExt cx="528" cy="1219"/>
          </a:xfrm>
        </p:grpSpPr>
        <p:sp>
          <p:nvSpPr>
            <p:cNvPr id="8" name="Line 4"/>
            <p:cNvSpPr>
              <a:spLocks noChangeShapeType="1"/>
            </p:cNvSpPr>
            <p:nvPr/>
          </p:nvSpPr>
          <p:spPr bwMode="auto">
            <a:xfrm>
              <a:off x="4493" y="2917"/>
              <a:ext cx="1" cy="762"/>
            </a:xfrm>
            <a:prstGeom prst="line">
              <a:avLst/>
            </a:prstGeom>
            <a:noFill/>
            <a:ln w="39688">
              <a:solidFill>
                <a:srgbClr val="000000"/>
              </a:solidFill>
              <a:round/>
              <a:headEnd/>
              <a:tailEnd/>
            </a:ln>
          </p:spPr>
          <p:txBody>
            <a:bodyPr/>
            <a:lstStyle/>
            <a:p>
              <a:endParaRPr lang="en-US"/>
            </a:p>
          </p:txBody>
        </p:sp>
        <p:sp>
          <p:nvSpPr>
            <p:cNvPr id="9" name="Oval 5"/>
            <p:cNvSpPr>
              <a:spLocks noChangeArrowheads="1"/>
            </p:cNvSpPr>
            <p:nvPr/>
          </p:nvSpPr>
          <p:spPr bwMode="auto">
            <a:xfrm>
              <a:off x="4350" y="2630"/>
              <a:ext cx="303" cy="286"/>
            </a:xfrm>
            <a:prstGeom prst="ellipse">
              <a:avLst/>
            </a:prstGeom>
            <a:solidFill>
              <a:srgbClr val="D3EFC5"/>
            </a:solidFill>
            <a:ln w="39688">
              <a:solidFill>
                <a:srgbClr val="000000"/>
              </a:solidFill>
              <a:round/>
              <a:headEnd/>
              <a:tailEnd/>
            </a:ln>
          </p:spPr>
          <p:txBody>
            <a:bodyPr/>
            <a:lstStyle/>
            <a:p>
              <a:endParaRPr lang="en-US"/>
            </a:p>
          </p:txBody>
        </p:sp>
        <p:sp>
          <p:nvSpPr>
            <p:cNvPr id="10" name="Line 6"/>
            <p:cNvSpPr>
              <a:spLocks noChangeShapeType="1"/>
            </p:cNvSpPr>
            <p:nvPr/>
          </p:nvSpPr>
          <p:spPr bwMode="auto">
            <a:xfrm>
              <a:off x="4206" y="3204"/>
              <a:ext cx="528" cy="1"/>
            </a:xfrm>
            <a:prstGeom prst="line">
              <a:avLst/>
            </a:prstGeom>
            <a:noFill/>
            <a:ln w="39688">
              <a:solidFill>
                <a:srgbClr val="000000"/>
              </a:solidFill>
              <a:round/>
              <a:headEnd/>
              <a:tailEnd/>
            </a:ln>
          </p:spPr>
          <p:txBody>
            <a:bodyPr/>
            <a:lstStyle/>
            <a:p>
              <a:endParaRPr lang="en-US"/>
            </a:p>
          </p:txBody>
        </p:sp>
        <p:sp>
          <p:nvSpPr>
            <p:cNvPr id="11" name="Line 7"/>
            <p:cNvSpPr>
              <a:spLocks noChangeShapeType="1"/>
            </p:cNvSpPr>
            <p:nvPr/>
          </p:nvSpPr>
          <p:spPr bwMode="auto">
            <a:xfrm flipH="1">
              <a:off x="4254" y="3634"/>
              <a:ext cx="201" cy="191"/>
            </a:xfrm>
            <a:prstGeom prst="line">
              <a:avLst/>
            </a:prstGeom>
            <a:noFill/>
            <a:ln w="39688">
              <a:solidFill>
                <a:srgbClr val="000000"/>
              </a:solidFill>
              <a:round/>
              <a:headEnd/>
              <a:tailEnd/>
            </a:ln>
          </p:spPr>
          <p:txBody>
            <a:bodyPr/>
            <a:lstStyle/>
            <a:p>
              <a:endParaRPr lang="en-US"/>
            </a:p>
          </p:txBody>
        </p:sp>
        <p:sp>
          <p:nvSpPr>
            <p:cNvPr id="12" name="Line 8"/>
            <p:cNvSpPr>
              <a:spLocks noChangeShapeType="1"/>
            </p:cNvSpPr>
            <p:nvPr/>
          </p:nvSpPr>
          <p:spPr bwMode="auto">
            <a:xfrm>
              <a:off x="4532" y="3634"/>
              <a:ext cx="200" cy="215"/>
            </a:xfrm>
            <a:prstGeom prst="line">
              <a:avLst/>
            </a:prstGeom>
            <a:noFill/>
            <a:ln w="39688">
              <a:solidFill>
                <a:srgbClr val="000000"/>
              </a:solidFill>
              <a:round/>
              <a:headEnd/>
              <a:tailEnd/>
            </a:ln>
          </p:spPr>
          <p:txBody>
            <a:bodyPr/>
            <a:lstStyle/>
            <a:p>
              <a:endParaRPr lang="en-US"/>
            </a:p>
          </p:txBody>
        </p:sp>
      </p:grpSp>
    </p:spTree>
    <p:extLst>
      <p:ext uri="{BB962C8B-B14F-4D97-AF65-F5344CB8AC3E}">
        <p14:creationId xmlns:p14="http://schemas.microsoft.com/office/powerpoint/2010/main" val="2667925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Actors (Contd.…)</a:t>
            </a:r>
            <a:endParaRPr lang="en-US" dirty="0"/>
          </a:p>
        </p:txBody>
      </p:sp>
      <p:sp>
        <p:nvSpPr>
          <p:cNvPr id="3" name="Content Placeholder 2"/>
          <p:cNvSpPr>
            <a:spLocks noGrp="1"/>
          </p:cNvSpPr>
          <p:nvPr>
            <p:ph idx="1"/>
          </p:nvPr>
        </p:nvSpPr>
        <p:spPr/>
        <p:txBody>
          <a:bodyPr/>
          <a:lstStyle/>
          <a:p>
            <a:pPr algn="just">
              <a:buNone/>
            </a:pPr>
            <a:r>
              <a:rPr lang="en-US" dirty="0"/>
              <a:t>So as we read our scenario, what or who is the actor?</a:t>
            </a:r>
          </a:p>
          <a:p>
            <a:pPr algn="just"/>
            <a:endParaRPr lang="en-US" dirty="0"/>
          </a:p>
          <a:p>
            <a:pPr algn="just">
              <a:buNone/>
            </a:pPr>
            <a:r>
              <a:rPr lang="en-US" i="1" dirty="0"/>
              <a:t>	“A patient calls the clinic to make an appointment for a yearly checkup. The receptionist finds the nearest empty time slot in the appointment book and schedules the appointment for that time slot.  </a:t>
            </a:r>
          </a:p>
          <a:p>
            <a:pPr algn="just"/>
            <a:endParaRPr lang="en-US" i="1" dirty="0"/>
          </a:p>
          <a:p>
            <a:pPr algn="just"/>
            <a:endParaRPr lang="en-US" i="1" dirty="0"/>
          </a:p>
          <a:p>
            <a:pPr algn="just"/>
            <a:endParaRPr lang="en-US" i="1" dirty="0"/>
          </a:p>
          <a:p>
            <a:pPr algn="just"/>
            <a:r>
              <a:rPr lang="en-US" dirty="0"/>
              <a:t>The actor is a </a:t>
            </a:r>
            <a:r>
              <a:rPr lang="en-US" b="1" dirty="0"/>
              <a:t>Patient</a:t>
            </a:r>
            <a:r>
              <a:rPr lang="en-US" dirty="0"/>
              <a:t>. </a:t>
            </a:r>
          </a:p>
          <a:p>
            <a:pPr algn="just"/>
            <a:endParaRPr lang="en-US" dirty="0"/>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8</a:t>
            </a:fld>
            <a:endParaRPr lang="en-US" dirty="0"/>
          </a:p>
        </p:txBody>
      </p:sp>
      <p:pic>
        <p:nvPicPr>
          <p:cNvPr id="7" name="Picture 7"/>
          <p:cNvPicPr>
            <a:picLocks noChangeAspect="1" noChangeArrowheads="1"/>
          </p:cNvPicPr>
          <p:nvPr/>
        </p:nvPicPr>
        <p:blipFill>
          <a:blip r:embed="rId2" cstate="print"/>
          <a:srcRect/>
          <a:stretch>
            <a:fillRect/>
          </a:stretch>
        </p:blipFill>
        <p:spPr bwMode="auto">
          <a:xfrm>
            <a:off x="6781800" y="4038600"/>
            <a:ext cx="1044164" cy="1669885"/>
          </a:xfrm>
          <a:prstGeom prst="rect">
            <a:avLst/>
          </a:prstGeom>
          <a:noFill/>
          <a:ln w="9525">
            <a:noFill/>
            <a:miter lim="800000"/>
            <a:headEnd/>
            <a:tailEnd/>
          </a:ln>
        </p:spPr>
      </p:pic>
    </p:spTree>
    <p:extLst>
      <p:ext uri="{BB962C8B-B14F-4D97-AF65-F5344CB8AC3E}">
        <p14:creationId xmlns:p14="http://schemas.microsoft.com/office/powerpoint/2010/main" val="3030700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pPr algn="just">
              <a:buNone/>
            </a:pPr>
            <a:endParaRPr lang="en-US" dirty="0"/>
          </a:p>
          <a:p>
            <a:pPr algn="just">
              <a:buNone/>
            </a:pPr>
            <a:r>
              <a:rPr lang="en-US" dirty="0"/>
              <a:t>So What is the Use Case?</a:t>
            </a:r>
          </a:p>
          <a:p>
            <a:pPr algn="just">
              <a:buNone/>
            </a:pPr>
            <a:endParaRPr lang="en-US" dirty="0"/>
          </a:p>
          <a:p>
            <a:pPr algn="just">
              <a:buNone/>
            </a:pPr>
            <a:r>
              <a:rPr lang="en-US" dirty="0"/>
              <a:t>The Use Case is </a:t>
            </a:r>
            <a:r>
              <a:rPr lang="en-US" b="1" dirty="0"/>
              <a:t>Make Appointment.  </a:t>
            </a:r>
          </a:p>
          <a:p>
            <a:pPr algn="just">
              <a:buNone/>
            </a:pPr>
            <a:endParaRPr lang="en-US" dirty="0"/>
          </a:p>
          <a:p>
            <a:pPr algn="just">
              <a:buNone/>
            </a:pPr>
            <a:r>
              <a:rPr lang="en-US" dirty="0"/>
              <a:t>It is a use case for the medical clinic. </a:t>
            </a:r>
          </a:p>
          <a:p>
            <a:pPr algn="just"/>
            <a:endParaRPr lang="en-US" dirty="0"/>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9</a:t>
            </a:fld>
            <a:endParaRPr lang="en-US" dirty="0"/>
          </a:p>
        </p:txBody>
      </p:sp>
    </p:spTree>
    <p:extLst>
      <p:ext uri="{BB962C8B-B14F-4D97-AF65-F5344CB8AC3E}">
        <p14:creationId xmlns:p14="http://schemas.microsoft.com/office/powerpoint/2010/main" val="3561160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5193</TotalTime>
  <Words>1437</Words>
  <Application>Microsoft Office PowerPoint</Application>
  <PresentationFormat>On-screen Show (4:3)</PresentationFormat>
  <Paragraphs>223</Paragraphs>
  <Slides>24</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9" baseType="lpstr">
      <vt:lpstr>Arial</vt:lpstr>
      <vt:lpstr>Calibri</vt:lpstr>
      <vt:lpstr>Times New Roman</vt:lpstr>
      <vt:lpstr>Clarity</vt:lpstr>
      <vt:lpstr>Microsoft Visio Drawing</vt:lpstr>
      <vt:lpstr>CSE291 - Introduction To Software Engineering  (FALL 2022)</vt:lpstr>
      <vt:lpstr>Interaction Models</vt:lpstr>
      <vt:lpstr>Use Case Modeling</vt:lpstr>
      <vt:lpstr>Use Case Modeling</vt:lpstr>
      <vt:lpstr>Use Case Components</vt:lpstr>
      <vt:lpstr>Use Cases: Example</vt:lpstr>
      <vt:lpstr>Actors</vt:lpstr>
      <vt:lpstr>Actors (Contd.…)</vt:lpstr>
      <vt:lpstr>Contd…</vt:lpstr>
      <vt:lpstr>Contd…</vt:lpstr>
      <vt:lpstr>Contd…</vt:lpstr>
      <vt:lpstr>Exercise 1</vt:lpstr>
      <vt:lpstr>Exercise 2</vt:lpstr>
      <vt:lpstr>Use Case Elaboration</vt:lpstr>
      <vt:lpstr>Use Case Elaboration</vt:lpstr>
      <vt:lpstr>Example</vt:lpstr>
      <vt:lpstr>Contd…</vt:lpstr>
      <vt:lpstr>Use Cases</vt:lpstr>
      <vt:lpstr>Contd…</vt:lpstr>
      <vt:lpstr>Contd…</vt:lpstr>
      <vt:lpstr>Exercise</vt:lpstr>
      <vt:lpstr>PowerPoint Presentation</vt:lpstr>
      <vt:lpstr>Use Case</vt:lpstr>
      <vt:lpstr>Chapter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“Agility”?</dc:title>
  <dc:creator>user</dc:creator>
  <cp:lastModifiedBy>Miss</cp:lastModifiedBy>
  <cp:revision>393</cp:revision>
  <cp:lastPrinted>2018-10-31T03:27:44Z</cp:lastPrinted>
  <dcterms:created xsi:type="dcterms:W3CDTF">2014-09-24T14:35:43Z</dcterms:created>
  <dcterms:modified xsi:type="dcterms:W3CDTF">2022-10-24T06:04:58Z</dcterms:modified>
</cp:coreProperties>
</file>