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8"/>
  </p:notesMasterIdLst>
  <p:handoutMasterIdLst>
    <p:handoutMasterId r:id="rId19"/>
  </p:handoutMasterIdLst>
  <p:sldIdLst>
    <p:sldId id="295" r:id="rId2"/>
    <p:sldId id="370" r:id="rId3"/>
    <p:sldId id="371" r:id="rId4"/>
    <p:sldId id="372" r:id="rId5"/>
    <p:sldId id="373" r:id="rId6"/>
    <p:sldId id="374" r:id="rId7"/>
    <p:sldId id="375" r:id="rId8"/>
    <p:sldId id="377" r:id="rId9"/>
    <p:sldId id="378" r:id="rId10"/>
    <p:sldId id="379" r:id="rId11"/>
    <p:sldId id="380" r:id="rId12"/>
    <p:sldId id="381" r:id="rId13"/>
    <p:sldId id="382" r:id="rId14"/>
    <p:sldId id="383" r:id="rId15"/>
    <p:sldId id="386" r:id="rId16"/>
    <p:sldId id="388" r:id="rId17"/>
  </p:sldIdLst>
  <p:sldSz cx="9144000" cy="6858000" type="screen4x3"/>
  <p:notesSz cx="9296400" cy="688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80" d="100"/>
          <a:sy n="80" d="100"/>
        </p:scale>
        <p:origin x="112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443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44326"/>
          </a:xfrm>
          <a:prstGeom prst="rect">
            <a:avLst/>
          </a:prstGeom>
        </p:spPr>
        <p:txBody>
          <a:bodyPr vert="horz" lIns="91440" tIns="45720" rIns="91440" bIns="45720" rtlCol="0"/>
          <a:lstStyle>
            <a:lvl1pPr algn="r">
              <a:defRPr sz="1200"/>
            </a:lvl1pPr>
          </a:lstStyle>
          <a:p>
            <a:fld id="{18413AC2-84B2-43FF-94BB-EB11EFEB6E93}" type="datetimeFigureOut">
              <a:rPr lang="en-US" smtClean="0"/>
              <a:t>10/24/2022</a:t>
            </a:fld>
            <a:endParaRPr lang="en-US"/>
          </a:p>
        </p:txBody>
      </p:sp>
      <p:sp>
        <p:nvSpPr>
          <p:cNvPr id="4" name="Footer Placeholder 3"/>
          <p:cNvSpPr>
            <a:spLocks noGrp="1"/>
          </p:cNvSpPr>
          <p:nvPr>
            <p:ph type="ftr" sz="quarter" idx="2"/>
          </p:nvPr>
        </p:nvSpPr>
        <p:spPr>
          <a:xfrm>
            <a:off x="1" y="6536312"/>
            <a:ext cx="4029282" cy="34432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536312"/>
            <a:ext cx="4029282" cy="344326"/>
          </a:xfrm>
          <a:prstGeom prst="rect">
            <a:avLst/>
          </a:prstGeom>
        </p:spPr>
        <p:txBody>
          <a:bodyPr vert="horz" lIns="91440" tIns="45720" rIns="91440" bIns="45720" rtlCol="0" anchor="b"/>
          <a:lstStyle>
            <a:lvl1pPr algn="r">
              <a:defRPr sz="1200"/>
            </a:lvl1pPr>
          </a:lstStyle>
          <a:p>
            <a:fld id="{0EE5FA1F-BE4C-4B8A-B516-4391A4FD23F3}" type="slidenum">
              <a:rPr lang="en-US" smtClean="0"/>
              <a:t>‹#›</a:t>
            </a:fld>
            <a:endParaRPr lang="en-US"/>
          </a:p>
        </p:txBody>
      </p:sp>
    </p:spTree>
    <p:extLst>
      <p:ext uri="{BB962C8B-B14F-4D97-AF65-F5344CB8AC3E}">
        <p14:creationId xmlns:p14="http://schemas.microsoft.com/office/powerpoint/2010/main" val="22065731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44091"/>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0"/>
            <a:ext cx="4028440" cy="344091"/>
          </a:xfrm>
          <a:prstGeom prst="rect">
            <a:avLst/>
          </a:prstGeom>
        </p:spPr>
        <p:txBody>
          <a:bodyPr vert="horz" lIns="93177" tIns="46589" rIns="93177" bIns="46589" rtlCol="0"/>
          <a:lstStyle>
            <a:lvl1pPr algn="r">
              <a:defRPr sz="1200"/>
            </a:lvl1pPr>
          </a:lstStyle>
          <a:p>
            <a:fld id="{678CA847-4A74-4ED8-B970-DB5660C561A5}" type="datetimeFigureOut">
              <a:rPr lang="en-US" smtClean="0"/>
              <a:pPr/>
              <a:t>10/24/2022</a:t>
            </a:fld>
            <a:endParaRPr lang="en-US" dirty="0"/>
          </a:p>
        </p:txBody>
      </p:sp>
      <p:sp>
        <p:nvSpPr>
          <p:cNvPr id="4" name="Slide Image Placeholder 3"/>
          <p:cNvSpPr>
            <a:spLocks noGrp="1" noRot="1" noChangeAspect="1"/>
          </p:cNvSpPr>
          <p:nvPr>
            <p:ph type="sldImg" idx="2"/>
          </p:nvPr>
        </p:nvSpPr>
        <p:spPr>
          <a:xfrm>
            <a:off x="2927350" y="515938"/>
            <a:ext cx="3441700" cy="258127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268861"/>
            <a:ext cx="7437120" cy="3096816"/>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36528"/>
            <a:ext cx="4028440" cy="344091"/>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536528"/>
            <a:ext cx="4028440" cy="344091"/>
          </a:xfrm>
          <a:prstGeom prst="rect">
            <a:avLst/>
          </a:prstGeom>
        </p:spPr>
        <p:txBody>
          <a:bodyPr vert="horz" lIns="93177" tIns="46589" rIns="93177" bIns="46589" rtlCol="0" anchor="b"/>
          <a:lstStyle>
            <a:lvl1pPr algn="r">
              <a:defRPr sz="1200"/>
            </a:lvl1pPr>
          </a:lstStyle>
          <a:p>
            <a:fld id="{0545D3B6-AD8D-42AC-8CAA-0DAD72297694}" type="slidenum">
              <a:rPr lang="en-US" smtClean="0"/>
              <a:pPr/>
              <a:t>‹#›</a:t>
            </a:fld>
            <a:endParaRPr lang="en-US" dirty="0"/>
          </a:p>
        </p:txBody>
      </p:sp>
    </p:spTree>
    <p:extLst>
      <p:ext uri="{BB962C8B-B14F-4D97-AF65-F5344CB8AC3E}">
        <p14:creationId xmlns:p14="http://schemas.microsoft.com/office/powerpoint/2010/main" val="654395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45D3B6-AD8D-42AC-8CAA-0DAD72297694}" type="slidenum">
              <a:rPr lang="en-US" smtClean="0"/>
              <a:pPr/>
              <a:t>1</a:t>
            </a:fld>
            <a:endParaRPr lang="en-US" dirty="0"/>
          </a:p>
        </p:txBody>
      </p:sp>
    </p:spTree>
    <p:extLst>
      <p:ext uri="{BB962C8B-B14F-4D97-AF65-F5344CB8AC3E}">
        <p14:creationId xmlns:p14="http://schemas.microsoft.com/office/powerpoint/2010/main" val="224655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2F9EC7-6740-4569-B24F-696A8C57FB48}"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C453AF-99DE-4973-B504-539DD37F6CAE}"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24215B-34E3-4A24-99AD-4B771008B73F}"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C704E-D8C8-4737-8F1C-46CBFB89E62A}"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02801F-73FF-4B7A-81AE-86FFD1681D66}" type="datetime1">
              <a:rPr lang="en-US" smtClean="0"/>
              <a:t>10/24/2022</a:t>
            </a:fld>
            <a:endParaRPr lang="en-US" dirty="0"/>
          </a:p>
        </p:txBody>
      </p:sp>
      <p:sp>
        <p:nvSpPr>
          <p:cNvPr id="6" name="Footer Placeholder 5"/>
          <p:cNvSpPr>
            <a:spLocks noGrp="1"/>
          </p:cNvSpPr>
          <p:nvPr>
            <p:ph type="ftr" sz="quarter" idx="11"/>
          </p:nvPr>
        </p:nvSpPr>
        <p:spPr/>
        <p:txBody>
          <a:bodyPr/>
          <a:lstStyle/>
          <a:p>
            <a:r>
              <a:rPr lang="en-US"/>
              <a:t>CSE291 - Introduction to Software Engineering</a:t>
            </a:r>
            <a:endParaRPr lang="en-US" dirty="0"/>
          </a:p>
        </p:txBody>
      </p:sp>
      <p:sp>
        <p:nvSpPr>
          <p:cNvPr id="7" name="Slide Number Placeholder 6"/>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9DA2E7-4C29-4416-8A6A-B3CC2A143C35}" type="datetime1">
              <a:rPr lang="en-US" smtClean="0"/>
              <a:t>10/24/2022</a:t>
            </a:fld>
            <a:endParaRPr lang="en-US" dirty="0"/>
          </a:p>
        </p:txBody>
      </p:sp>
      <p:sp>
        <p:nvSpPr>
          <p:cNvPr id="8" name="Footer Placeholder 7"/>
          <p:cNvSpPr>
            <a:spLocks noGrp="1"/>
          </p:cNvSpPr>
          <p:nvPr>
            <p:ph type="ftr" sz="quarter" idx="11"/>
          </p:nvPr>
        </p:nvSpPr>
        <p:spPr/>
        <p:txBody>
          <a:bodyPr/>
          <a:lstStyle/>
          <a:p>
            <a:r>
              <a:rPr lang="en-US"/>
              <a:t>CSE291 - Introduction to Software Engineering</a:t>
            </a:r>
            <a:endParaRPr lang="en-US" dirty="0"/>
          </a:p>
        </p:txBody>
      </p:sp>
      <p:sp>
        <p:nvSpPr>
          <p:cNvPr id="9" name="Slide Number Placeholder 8"/>
          <p:cNvSpPr>
            <a:spLocks noGrp="1"/>
          </p:cNvSpPr>
          <p:nvPr>
            <p:ph type="sldNum" sz="quarter" idx="12"/>
          </p:nvPr>
        </p:nvSpPr>
        <p:spPr/>
        <p:txBody>
          <a:bodyPr/>
          <a:lstStyle/>
          <a:p>
            <a:fld id="{0A68DB68-8052-4758-A647-54338E95D837}" type="slidenum">
              <a:rPr lang="en-US" smtClean="0"/>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3E6E31-5A8D-46BE-A6C0-F82BC2A774FE}" type="datetime1">
              <a:rPr lang="en-US" smtClean="0"/>
              <a:t>10/24/2022</a:t>
            </a:fld>
            <a:endParaRPr lang="en-US" dirty="0"/>
          </a:p>
        </p:txBody>
      </p:sp>
      <p:sp>
        <p:nvSpPr>
          <p:cNvPr id="4" name="Footer Placeholder 3"/>
          <p:cNvSpPr>
            <a:spLocks noGrp="1"/>
          </p:cNvSpPr>
          <p:nvPr>
            <p:ph type="ftr" sz="quarter" idx="11"/>
          </p:nvPr>
        </p:nvSpPr>
        <p:spPr/>
        <p:txBody>
          <a:bodyPr/>
          <a:lstStyle/>
          <a:p>
            <a:r>
              <a:rPr lang="en-US"/>
              <a:t>CSE291 - Introduction to Software Engineering</a:t>
            </a:r>
            <a:endParaRPr lang="en-US" dirty="0"/>
          </a:p>
        </p:txBody>
      </p:sp>
      <p:sp>
        <p:nvSpPr>
          <p:cNvPr id="5" name="Slide Number Placeholder 4"/>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311A5F-6AE1-42D1-BD86-809C81A11885}" type="datetime1">
              <a:rPr lang="en-US" smtClean="0"/>
              <a:t>10/24/2022</a:t>
            </a:fld>
            <a:endParaRPr lang="en-US" dirty="0"/>
          </a:p>
        </p:txBody>
      </p:sp>
      <p:sp>
        <p:nvSpPr>
          <p:cNvPr id="3" name="Footer Placeholder 2"/>
          <p:cNvSpPr>
            <a:spLocks noGrp="1"/>
          </p:cNvSpPr>
          <p:nvPr>
            <p:ph type="ftr" sz="quarter" idx="11"/>
          </p:nvPr>
        </p:nvSpPr>
        <p:spPr/>
        <p:txBody>
          <a:bodyPr/>
          <a:lstStyle/>
          <a:p>
            <a:r>
              <a:rPr lang="en-US"/>
              <a:t>CSE291 - Introduction to Software Engineering</a:t>
            </a:r>
            <a:endParaRPr lang="en-US" dirty="0"/>
          </a:p>
        </p:txBody>
      </p:sp>
      <p:sp>
        <p:nvSpPr>
          <p:cNvPr id="4" name="Slide Number Placeholder 3"/>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4C278D-D675-4691-AA27-E10DE5C90178}" type="datetime1">
              <a:rPr lang="en-US" smtClean="0"/>
              <a:t>10/24/2022</a:t>
            </a:fld>
            <a:endParaRPr lang="en-US" dirty="0"/>
          </a:p>
        </p:txBody>
      </p:sp>
      <p:sp>
        <p:nvSpPr>
          <p:cNvPr id="6" name="Footer Placeholder 5"/>
          <p:cNvSpPr>
            <a:spLocks noGrp="1"/>
          </p:cNvSpPr>
          <p:nvPr>
            <p:ph type="ftr" sz="quarter" idx="11"/>
          </p:nvPr>
        </p:nvSpPr>
        <p:spPr/>
        <p:txBody>
          <a:bodyPr/>
          <a:lstStyle/>
          <a:p>
            <a:r>
              <a:rPr lang="en-US"/>
              <a:t>CSE291 - Introduction to Software Engineering</a:t>
            </a:r>
            <a:endParaRPr lang="en-US" dirty="0"/>
          </a:p>
        </p:txBody>
      </p:sp>
      <p:sp>
        <p:nvSpPr>
          <p:cNvPr id="7" name="Slide Number Placeholder 6"/>
          <p:cNvSpPr>
            <a:spLocks noGrp="1"/>
          </p:cNvSpPr>
          <p:nvPr>
            <p:ph type="sldNum" sz="quarter" idx="12"/>
          </p:nvPr>
        </p:nvSpPr>
        <p:spPr/>
        <p:txBody>
          <a:bodyPr/>
          <a:lstStyle/>
          <a:p>
            <a:fld id="{0A68DB68-8052-4758-A647-54338E95D837}"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DF99AB-4A98-42E9-AC27-1B15396ACE61}" type="datetime1">
              <a:rPr lang="en-US" smtClean="0"/>
              <a:t>10/24/2022</a:t>
            </a:fld>
            <a:endParaRPr lang="en-US" dirty="0"/>
          </a:p>
        </p:txBody>
      </p:sp>
      <p:sp>
        <p:nvSpPr>
          <p:cNvPr id="6" name="Footer Placeholder 5"/>
          <p:cNvSpPr>
            <a:spLocks noGrp="1"/>
          </p:cNvSpPr>
          <p:nvPr>
            <p:ph type="ftr" sz="quarter" idx="11"/>
          </p:nvPr>
        </p:nvSpPr>
        <p:spPr/>
        <p:txBody>
          <a:bodyPr/>
          <a:lstStyle/>
          <a:p>
            <a:r>
              <a:rPr lang="en-US"/>
              <a:t>CSE291 - Introduction to Software Engineering</a:t>
            </a:r>
            <a:endParaRPr lang="en-US" dirty="0"/>
          </a:p>
        </p:txBody>
      </p:sp>
      <p:sp>
        <p:nvSpPr>
          <p:cNvPr id="7" name="Slide Number Placeholder 6"/>
          <p:cNvSpPr>
            <a:spLocks noGrp="1"/>
          </p:cNvSpPr>
          <p:nvPr>
            <p:ph type="sldNum" sz="quarter" idx="12"/>
          </p:nvPr>
        </p:nvSpPr>
        <p:spPr/>
        <p:txBody>
          <a:bodyPr/>
          <a:lstStyle/>
          <a:p>
            <a:fld id="{0A68DB68-8052-4758-A647-54338E95D83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57E2671-54E4-4B01-947A-1D028C2682C9}" type="datetime1">
              <a:rPr lang="en-US" smtClean="0"/>
              <a:t>10/24/2022</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t>CSE291 - Introduction to Software Engineering</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A68DB68-8052-4758-A647-54338E95D83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type="subTitle" idx="1"/>
          </p:nvPr>
        </p:nvSpPr>
        <p:spPr>
          <a:xfrm>
            <a:off x="2209800" y="3581400"/>
            <a:ext cx="4724400" cy="1905000"/>
          </a:xfrm>
        </p:spPr>
        <p:txBody>
          <a:bodyPr>
            <a:normAutofit/>
          </a:bodyPr>
          <a:lstStyle/>
          <a:p>
            <a:pPr marL="63500" algn="ctr" eaLnBrk="1" hangingPunct="1"/>
            <a:endParaRPr lang="en-US" sz="2000" dirty="0">
              <a:solidFill>
                <a:schemeClr val="tx1"/>
              </a:solidFill>
              <a:latin typeface="+mj-lt"/>
              <a:cs typeface="Times New Roman" pitchFamily="18" charset="0"/>
            </a:endParaRPr>
          </a:p>
          <a:p>
            <a:pPr marL="63500" algn="ctr" eaLnBrk="1" hangingPunct="1"/>
            <a:endParaRPr lang="en-US" sz="2000" dirty="0">
              <a:solidFill>
                <a:schemeClr val="tx1"/>
              </a:solidFill>
              <a:latin typeface="+mj-lt"/>
              <a:cs typeface="Times New Roman" pitchFamily="18" charset="0"/>
            </a:endParaRPr>
          </a:p>
          <a:p>
            <a:pPr marL="63500" algn="ctr"/>
            <a:r>
              <a:rPr lang="en-AU" altLang="en-AU" sz="2800" b="1" dirty="0">
                <a:solidFill>
                  <a:schemeClr val="tx1"/>
                </a:solidFill>
                <a:latin typeface="+mj-lt"/>
                <a:cs typeface="Times New Roman" pitchFamily="18" charset="0"/>
              </a:rPr>
              <a:t>Use Case Diagrams-Relationships</a:t>
            </a:r>
            <a:r>
              <a:rPr lang="en-US" sz="2800" b="1" dirty="0">
                <a:solidFill>
                  <a:schemeClr val="tx1"/>
                </a:solidFill>
                <a:latin typeface="+mj-lt"/>
                <a:cs typeface="Times New Roman" pitchFamily="18" charset="0"/>
              </a:rPr>
              <a:t> </a:t>
            </a:r>
          </a:p>
        </p:txBody>
      </p:sp>
      <p:sp>
        <p:nvSpPr>
          <p:cNvPr id="2" name="Title 1"/>
          <p:cNvSpPr>
            <a:spLocks noGrp="1"/>
          </p:cNvSpPr>
          <p:nvPr>
            <p:ph type="ctrTitle"/>
          </p:nvPr>
        </p:nvSpPr>
        <p:spPr/>
        <p:txBody>
          <a:bodyPr/>
          <a:lstStyle/>
          <a:p>
            <a:pPr algn="ctr"/>
            <a:r>
              <a:rPr lang="en-US" sz="3600" dirty="0">
                <a:solidFill>
                  <a:srgbClr val="C00000"/>
                </a:solidFill>
                <a:cs typeface="Times New Roman" pitchFamily="18" charset="0"/>
              </a:rPr>
              <a:t>CSE291 - </a:t>
            </a:r>
            <a:r>
              <a:rPr lang="en-US" sz="3600" cap="none" dirty="0">
                <a:solidFill>
                  <a:srgbClr val="C00000"/>
                </a:solidFill>
                <a:cs typeface="Times New Roman" pitchFamily="18" charset="0"/>
              </a:rPr>
              <a:t>Introduction To Software Engineering </a:t>
            </a:r>
            <a:br>
              <a:rPr lang="en-US" sz="3600" dirty="0">
                <a:solidFill>
                  <a:srgbClr val="C00000"/>
                </a:solidFill>
                <a:cs typeface="Times New Roman" pitchFamily="18" charset="0"/>
              </a:rPr>
            </a:br>
            <a:r>
              <a:rPr lang="en-US" sz="3600" dirty="0">
                <a:solidFill>
                  <a:srgbClr val="C00000"/>
                </a:solidFill>
                <a:cs typeface="Times New Roman" pitchFamily="18" charset="0"/>
              </a:rPr>
              <a:t>(</a:t>
            </a:r>
            <a:r>
              <a:rPr lang="en-US" sz="3600" cap="none" dirty="0">
                <a:solidFill>
                  <a:srgbClr val="C00000"/>
                </a:solidFill>
                <a:cs typeface="Times New Roman" pitchFamily="18" charset="0"/>
              </a:rPr>
              <a:t>FALL 2022</a:t>
            </a:r>
            <a:r>
              <a:rPr lang="en-US" sz="3600" dirty="0">
                <a:solidFill>
                  <a:srgbClr val="C00000"/>
                </a:solidFill>
                <a:cs typeface="Times New Roman" pitchFamily="18" charset="0"/>
              </a:rPr>
              <a:t>)</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Generalization of a Use Case Example</a:t>
            </a:r>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10</a:t>
            </a:fld>
            <a:endParaRPr lang="en-US" dirty="0"/>
          </a:p>
        </p:txBody>
      </p:sp>
      <p:grpSp>
        <p:nvGrpSpPr>
          <p:cNvPr id="7" name="Group 18"/>
          <p:cNvGrpSpPr>
            <a:grpSpLocks/>
          </p:cNvGrpSpPr>
          <p:nvPr/>
        </p:nvGrpSpPr>
        <p:grpSpPr bwMode="auto">
          <a:xfrm>
            <a:off x="1543050" y="1752600"/>
            <a:ext cx="5924550" cy="4098925"/>
            <a:chOff x="1488" y="1344"/>
            <a:chExt cx="2640" cy="1827"/>
          </a:xfrm>
        </p:grpSpPr>
        <p:grpSp>
          <p:nvGrpSpPr>
            <p:cNvPr id="8" name="Group 3"/>
            <p:cNvGrpSpPr>
              <a:grpSpLocks/>
            </p:cNvGrpSpPr>
            <p:nvPr/>
          </p:nvGrpSpPr>
          <p:grpSpPr bwMode="auto">
            <a:xfrm>
              <a:off x="2352" y="1344"/>
              <a:ext cx="960" cy="432"/>
              <a:chOff x="4176" y="720"/>
              <a:chExt cx="576" cy="432"/>
            </a:xfrm>
          </p:grpSpPr>
          <p:sp>
            <p:nvSpPr>
              <p:cNvPr id="18" name="Oval 4"/>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 name="Text Box 5"/>
              <p:cNvSpPr txBox="1">
                <a:spLocks noChangeArrowheads="1"/>
              </p:cNvSpPr>
              <p:nvPr/>
            </p:nvSpPr>
            <p:spPr bwMode="auto">
              <a:xfrm>
                <a:off x="4224" y="848"/>
                <a:ext cx="52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ahoma" pitchFamily="34" charset="0"/>
                    <a:ea typeface="SimSun" pitchFamily="2" charset="-122"/>
                  </a:defRPr>
                </a:lvl1pPr>
                <a:lvl2pPr marL="742950" indent="-285750" eaLnBrk="0" hangingPunct="0">
                  <a:defRPr sz="1600">
                    <a:solidFill>
                      <a:schemeClr val="tx1"/>
                    </a:solidFill>
                    <a:latin typeface="Tahoma" pitchFamily="34" charset="0"/>
                    <a:ea typeface="SimSun" pitchFamily="2" charset="-122"/>
                  </a:defRPr>
                </a:lvl2pPr>
                <a:lvl3pPr marL="1143000" indent="-228600" eaLnBrk="0" hangingPunct="0">
                  <a:defRPr sz="1600">
                    <a:solidFill>
                      <a:schemeClr val="tx1"/>
                    </a:solidFill>
                    <a:latin typeface="Tahoma" pitchFamily="34" charset="0"/>
                    <a:ea typeface="SimSun" pitchFamily="2" charset="-122"/>
                  </a:defRPr>
                </a:lvl3pPr>
                <a:lvl4pPr marL="1600200" indent="-228600" eaLnBrk="0" hangingPunct="0">
                  <a:defRPr sz="1600">
                    <a:solidFill>
                      <a:schemeClr val="tx1"/>
                    </a:solidFill>
                    <a:latin typeface="Tahoma" pitchFamily="34" charset="0"/>
                    <a:ea typeface="SimSun" pitchFamily="2" charset="-122"/>
                  </a:defRPr>
                </a:lvl4pPr>
                <a:lvl5pPr marL="2057400" indent="-228600" eaLnBrk="0" hangingPunct="0">
                  <a:defRPr sz="1600">
                    <a:solidFill>
                      <a:schemeClr val="tx1"/>
                    </a:solidFill>
                    <a:latin typeface="Tahoma" pitchFamily="34" charset="0"/>
                    <a:ea typeface="SimSun" pitchFamily="2" charset="-122"/>
                  </a:defRPr>
                </a:lvl5pPr>
                <a:lvl6pPr marL="2514600" indent="-228600" algn="ctr" eaLnBrk="0" fontAlgn="base" hangingPunct="0">
                  <a:spcBef>
                    <a:spcPct val="0"/>
                  </a:spcBef>
                  <a:spcAft>
                    <a:spcPct val="0"/>
                  </a:spcAft>
                  <a:defRPr sz="1600">
                    <a:solidFill>
                      <a:schemeClr val="tx1"/>
                    </a:solidFill>
                    <a:latin typeface="Tahoma" pitchFamily="34" charset="0"/>
                    <a:ea typeface="SimSun" pitchFamily="2" charset="-122"/>
                  </a:defRPr>
                </a:lvl6pPr>
                <a:lvl7pPr marL="2971800" indent="-228600" algn="ctr" eaLnBrk="0" fontAlgn="base" hangingPunct="0">
                  <a:spcBef>
                    <a:spcPct val="0"/>
                  </a:spcBef>
                  <a:spcAft>
                    <a:spcPct val="0"/>
                  </a:spcAft>
                  <a:defRPr sz="1600">
                    <a:solidFill>
                      <a:schemeClr val="tx1"/>
                    </a:solidFill>
                    <a:latin typeface="Tahoma" pitchFamily="34" charset="0"/>
                    <a:ea typeface="SimSun" pitchFamily="2" charset="-122"/>
                  </a:defRPr>
                </a:lvl7pPr>
                <a:lvl8pPr marL="3429000" indent="-228600" algn="ctr" eaLnBrk="0" fontAlgn="base" hangingPunct="0">
                  <a:spcBef>
                    <a:spcPct val="0"/>
                  </a:spcBef>
                  <a:spcAft>
                    <a:spcPct val="0"/>
                  </a:spcAft>
                  <a:defRPr sz="1600">
                    <a:solidFill>
                      <a:schemeClr val="tx1"/>
                    </a:solidFill>
                    <a:latin typeface="Tahoma" pitchFamily="34" charset="0"/>
                    <a:ea typeface="SimSun" pitchFamily="2" charset="-122"/>
                  </a:defRPr>
                </a:lvl8pPr>
                <a:lvl9pPr marL="3886200" indent="-228600" algn="ctr" eaLnBrk="0" fontAlgn="base" hangingPunct="0">
                  <a:spcBef>
                    <a:spcPct val="0"/>
                  </a:spcBef>
                  <a:spcAft>
                    <a:spcPct val="0"/>
                  </a:spcAft>
                  <a:defRPr sz="1600">
                    <a:solidFill>
                      <a:schemeClr val="tx1"/>
                    </a:solidFill>
                    <a:latin typeface="Tahoma" pitchFamily="34" charset="0"/>
                    <a:ea typeface="SimSun" pitchFamily="2" charset="-122"/>
                  </a:defRPr>
                </a:lvl9pPr>
              </a:lstStyle>
              <a:p>
                <a:pPr algn="ctr" eaLnBrk="1" hangingPunct="1"/>
                <a:r>
                  <a:rPr lang="en-US" sz="2000" dirty="0">
                    <a:latin typeface="Times New Roman" pitchFamily="18" charset="0"/>
                  </a:rPr>
                  <a:t>registration</a:t>
                </a:r>
                <a:endParaRPr lang="en-US" sz="2400" dirty="0">
                  <a:latin typeface="Times New Roman" pitchFamily="18" charset="0"/>
                </a:endParaRPr>
              </a:p>
            </p:txBody>
          </p:sp>
        </p:grpSp>
        <p:sp>
          <p:nvSpPr>
            <p:cNvPr id="9" name="Oval 7"/>
            <p:cNvSpPr>
              <a:spLocks noChangeArrowheads="1"/>
            </p:cNvSpPr>
            <p:nvPr/>
          </p:nvSpPr>
          <p:spPr bwMode="auto">
            <a:xfrm>
              <a:off x="3120" y="2592"/>
              <a:ext cx="1008" cy="5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 name="Text Box 8"/>
            <p:cNvSpPr txBox="1">
              <a:spLocks noChangeArrowheads="1"/>
            </p:cNvSpPr>
            <p:nvPr/>
          </p:nvSpPr>
          <p:spPr bwMode="auto">
            <a:xfrm>
              <a:off x="3156" y="2726"/>
              <a:ext cx="924"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ahoma" pitchFamily="34" charset="0"/>
                  <a:ea typeface="SimSun" pitchFamily="2" charset="-122"/>
                </a:defRPr>
              </a:lvl1pPr>
              <a:lvl2pPr marL="742950" indent="-285750" eaLnBrk="0" hangingPunct="0">
                <a:defRPr sz="1600">
                  <a:solidFill>
                    <a:schemeClr val="tx1"/>
                  </a:solidFill>
                  <a:latin typeface="Tahoma" pitchFamily="34" charset="0"/>
                  <a:ea typeface="SimSun" pitchFamily="2" charset="-122"/>
                </a:defRPr>
              </a:lvl2pPr>
              <a:lvl3pPr marL="1143000" indent="-228600" eaLnBrk="0" hangingPunct="0">
                <a:defRPr sz="1600">
                  <a:solidFill>
                    <a:schemeClr val="tx1"/>
                  </a:solidFill>
                  <a:latin typeface="Tahoma" pitchFamily="34" charset="0"/>
                  <a:ea typeface="SimSun" pitchFamily="2" charset="-122"/>
                </a:defRPr>
              </a:lvl3pPr>
              <a:lvl4pPr marL="1600200" indent="-228600" eaLnBrk="0" hangingPunct="0">
                <a:defRPr sz="1600">
                  <a:solidFill>
                    <a:schemeClr val="tx1"/>
                  </a:solidFill>
                  <a:latin typeface="Tahoma" pitchFamily="34" charset="0"/>
                  <a:ea typeface="SimSun" pitchFamily="2" charset="-122"/>
                </a:defRPr>
              </a:lvl4pPr>
              <a:lvl5pPr marL="2057400" indent="-228600" eaLnBrk="0" hangingPunct="0">
                <a:defRPr sz="1600">
                  <a:solidFill>
                    <a:schemeClr val="tx1"/>
                  </a:solidFill>
                  <a:latin typeface="Tahoma" pitchFamily="34" charset="0"/>
                  <a:ea typeface="SimSun" pitchFamily="2" charset="-122"/>
                </a:defRPr>
              </a:lvl5pPr>
              <a:lvl6pPr marL="2514600" indent="-228600" algn="ctr" eaLnBrk="0" fontAlgn="base" hangingPunct="0">
                <a:spcBef>
                  <a:spcPct val="0"/>
                </a:spcBef>
                <a:spcAft>
                  <a:spcPct val="0"/>
                </a:spcAft>
                <a:defRPr sz="1600">
                  <a:solidFill>
                    <a:schemeClr val="tx1"/>
                  </a:solidFill>
                  <a:latin typeface="Tahoma" pitchFamily="34" charset="0"/>
                  <a:ea typeface="SimSun" pitchFamily="2" charset="-122"/>
                </a:defRPr>
              </a:lvl6pPr>
              <a:lvl7pPr marL="2971800" indent="-228600" algn="ctr" eaLnBrk="0" fontAlgn="base" hangingPunct="0">
                <a:spcBef>
                  <a:spcPct val="0"/>
                </a:spcBef>
                <a:spcAft>
                  <a:spcPct val="0"/>
                </a:spcAft>
                <a:defRPr sz="1600">
                  <a:solidFill>
                    <a:schemeClr val="tx1"/>
                  </a:solidFill>
                  <a:latin typeface="Tahoma" pitchFamily="34" charset="0"/>
                  <a:ea typeface="SimSun" pitchFamily="2" charset="-122"/>
                </a:defRPr>
              </a:lvl7pPr>
              <a:lvl8pPr marL="3429000" indent="-228600" algn="ctr" eaLnBrk="0" fontAlgn="base" hangingPunct="0">
                <a:spcBef>
                  <a:spcPct val="0"/>
                </a:spcBef>
                <a:spcAft>
                  <a:spcPct val="0"/>
                </a:spcAft>
                <a:defRPr sz="1600">
                  <a:solidFill>
                    <a:schemeClr val="tx1"/>
                  </a:solidFill>
                  <a:latin typeface="Tahoma" pitchFamily="34" charset="0"/>
                  <a:ea typeface="SimSun" pitchFamily="2" charset="-122"/>
                </a:defRPr>
              </a:lvl8pPr>
              <a:lvl9pPr marL="3886200" indent="-228600" algn="ctr" eaLnBrk="0" fontAlgn="base" hangingPunct="0">
                <a:spcBef>
                  <a:spcPct val="0"/>
                </a:spcBef>
                <a:spcAft>
                  <a:spcPct val="0"/>
                </a:spcAft>
                <a:defRPr sz="1600">
                  <a:solidFill>
                    <a:schemeClr val="tx1"/>
                  </a:solidFill>
                  <a:latin typeface="Tahoma" pitchFamily="34" charset="0"/>
                  <a:ea typeface="SimSun" pitchFamily="2" charset="-122"/>
                </a:defRPr>
              </a:lvl9pPr>
            </a:lstStyle>
            <a:p>
              <a:pPr algn="ctr" eaLnBrk="1" hangingPunct="1"/>
              <a:r>
                <a:rPr lang="en-US" sz="2000" dirty="0">
                  <a:latin typeface="Times New Roman" pitchFamily="18" charset="0"/>
                </a:rPr>
                <a:t>graduate</a:t>
              </a:r>
            </a:p>
            <a:p>
              <a:pPr algn="ctr" eaLnBrk="1" hangingPunct="1"/>
              <a:r>
                <a:rPr lang="en-US" sz="2000" dirty="0">
                  <a:latin typeface="Times New Roman" pitchFamily="18" charset="0"/>
                </a:rPr>
                <a:t>registration</a:t>
              </a:r>
              <a:endParaRPr lang="en-US" sz="2400" dirty="0">
                <a:latin typeface="Times New Roman" pitchFamily="18" charset="0"/>
              </a:endParaRPr>
            </a:p>
          </p:txBody>
        </p:sp>
        <p:sp>
          <p:nvSpPr>
            <p:cNvPr id="11" name="AutoShape 9"/>
            <p:cNvSpPr>
              <a:spLocks noChangeArrowheads="1"/>
            </p:cNvSpPr>
            <p:nvPr/>
          </p:nvSpPr>
          <p:spPr bwMode="auto">
            <a:xfrm>
              <a:off x="2736" y="1776"/>
              <a:ext cx="192" cy="192"/>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Line 10"/>
            <p:cNvSpPr>
              <a:spLocks noChangeShapeType="1"/>
            </p:cNvSpPr>
            <p:nvPr/>
          </p:nvSpPr>
          <p:spPr bwMode="auto">
            <a:xfrm>
              <a:off x="2112" y="230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Oval 12"/>
            <p:cNvSpPr>
              <a:spLocks noChangeArrowheads="1"/>
            </p:cNvSpPr>
            <p:nvPr/>
          </p:nvSpPr>
          <p:spPr bwMode="auto">
            <a:xfrm>
              <a:off x="1488" y="2592"/>
              <a:ext cx="1152" cy="57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Text Box 13"/>
            <p:cNvSpPr txBox="1">
              <a:spLocks noChangeArrowheads="1"/>
            </p:cNvSpPr>
            <p:nvPr/>
          </p:nvSpPr>
          <p:spPr bwMode="auto">
            <a:xfrm>
              <a:off x="1536" y="2726"/>
              <a:ext cx="1056"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ahoma" pitchFamily="34" charset="0"/>
                  <a:ea typeface="SimSun" pitchFamily="2" charset="-122"/>
                </a:defRPr>
              </a:lvl1pPr>
              <a:lvl2pPr marL="742950" indent="-285750" eaLnBrk="0" hangingPunct="0">
                <a:defRPr sz="1600">
                  <a:solidFill>
                    <a:schemeClr val="tx1"/>
                  </a:solidFill>
                  <a:latin typeface="Tahoma" pitchFamily="34" charset="0"/>
                  <a:ea typeface="SimSun" pitchFamily="2" charset="-122"/>
                </a:defRPr>
              </a:lvl2pPr>
              <a:lvl3pPr marL="1143000" indent="-228600" eaLnBrk="0" hangingPunct="0">
                <a:defRPr sz="1600">
                  <a:solidFill>
                    <a:schemeClr val="tx1"/>
                  </a:solidFill>
                  <a:latin typeface="Tahoma" pitchFamily="34" charset="0"/>
                  <a:ea typeface="SimSun" pitchFamily="2" charset="-122"/>
                </a:defRPr>
              </a:lvl3pPr>
              <a:lvl4pPr marL="1600200" indent="-228600" eaLnBrk="0" hangingPunct="0">
                <a:defRPr sz="1600">
                  <a:solidFill>
                    <a:schemeClr val="tx1"/>
                  </a:solidFill>
                  <a:latin typeface="Tahoma" pitchFamily="34" charset="0"/>
                  <a:ea typeface="SimSun" pitchFamily="2" charset="-122"/>
                </a:defRPr>
              </a:lvl4pPr>
              <a:lvl5pPr marL="2057400" indent="-228600" eaLnBrk="0" hangingPunct="0">
                <a:defRPr sz="1600">
                  <a:solidFill>
                    <a:schemeClr val="tx1"/>
                  </a:solidFill>
                  <a:latin typeface="Tahoma" pitchFamily="34" charset="0"/>
                  <a:ea typeface="SimSun" pitchFamily="2" charset="-122"/>
                </a:defRPr>
              </a:lvl5pPr>
              <a:lvl6pPr marL="2514600" indent="-228600" algn="ctr" eaLnBrk="0" fontAlgn="base" hangingPunct="0">
                <a:spcBef>
                  <a:spcPct val="0"/>
                </a:spcBef>
                <a:spcAft>
                  <a:spcPct val="0"/>
                </a:spcAft>
                <a:defRPr sz="1600">
                  <a:solidFill>
                    <a:schemeClr val="tx1"/>
                  </a:solidFill>
                  <a:latin typeface="Tahoma" pitchFamily="34" charset="0"/>
                  <a:ea typeface="SimSun" pitchFamily="2" charset="-122"/>
                </a:defRPr>
              </a:lvl6pPr>
              <a:lvl7pPr marL="2971800" indent="-228600" algn="ctr" eaLnBrk="0" fontAlgn="base" hangingPunct="0">
                <a:spcBef>
                  <a:spcPct val="0"/>
                </a:spcBef>
                <a:spcAft>
                  <a:spcPct val="0"/>
                </a:spcAft>
                <a:defRPr sz="1600">
                  <a:solidFill>
                    <a:schemeClr val="tx1"/>
                  </a:solidFill>
                  <a:latin typeface="Tahoma" pitchFamily="34" charset="0"/>
                  <a:ea typeface="SimSun" pitchFamily="2" charset="-122"/>
                </a:defRPr>
              </a:lvl7pPr>
              <a:lvl8pPr marL="3429000" indent="-228600" algn="ctr" eaLnBrk="0" fontAlgn="base" hangingPunct="0">
                <a:spcBef>
                  <a:spcPct val="0"/>
                </a:spcBef>
                <a:spcAft>
                  <a:spcPct val="0"/>
                </a:spcAft>
                <a:defRPr sz="1600">
                  <a:solidFill>
                    <a:schemeClr val="tx1"/>
                  </a:solidFill>
                  <a:latin typeface="Tahoma" pitchFamily="34" charset="0"/>
                  <a:ea typeface="SimSun" pitchFamily="2" charset="-122"/>
                </a:defRPr>
              </a:lvl8pPr>
              <a:lvl9pPr marL="3886200" indent="-228600" algn="ctr" eaLnBrk="0" fontAlgn="base" hangingPunct="0">
                <a:spcBef>
                  <a:spcPct val="0"/>
                </a:spcBef>
                <a:spcAft>
                  <a:spcPct val="0"/>
                </a:spcAft>
                <a:defRPr sz="1600">
                  <a:solidFill>
                    <a:schemeClr val="tx1"/>
                  </a:solidFill>
                  <a:latin typeface="Tahoma" pitchFamily="34" charset="0"/>
                  <a:ea typeface="SimSun" pitchFamily="2" charset="-122"/>
                </a:defRPr>
              </a:lvl9pPr>
            </a:lstStyle>
            <a:p>
              <a:pPr algn="ctr" eaLnBrk="1" hangingPunct="1"/>
              <a:r>
                <a:rPr lang="en-US" sz="2000" dirty="0">
                  <a:latin typeface="Times New Roman" pitchFamily="18" charset="0"/>
                </a:rPr>
                <a:t>non-graduate</a:t>
              </a:r>
            </a:p>
            <a:p>
              <a:pPr algn="ctr" eaLnBrk="1" hangingPunct="1"/>
              <a:r>
                <a:rPr lang="en-US" sz="2000" dirty="0">
                  <a:latin typeface="Times New Roman" pitchFamily="18" charset="0"/>
                </a:rPr>
                <a:t>registration</a:t>
              </a:r>
              <a:endParaRPr lang="en-US" sz="2400" dirty="0">
                <a:latin typeface="Times New Roman" pitchFamily="18" charset="0"/>
              </a:endParaRPr>
            </a:p>
          </p:txBody>
        </p:sp>
        <p:sp>
          <p:nvSpPr>
            <p:cNvPr id="15" name="Line 14"/>
            <p:cNvSpPr>
              <a:spLocks noChangeShapeType="1"/>
            </p:cNvSpPr>
            <p:nvPr/>
          </p:nvSpPr>
          <p:spPr bwMode="auto">
            <a:xfrm>
              <a:off x="3600" y="230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5"/>
            <p:cNvSpPr>
              <a:spLocks noChangeShapeType="1"/>
            </p:cNvSpPr>
            <p:nvPr/>
          </p:nvSpPr>
          <p:spPr bwMode="auto">
            <a:xfrm>
              <a:off x="2112" y="2304"/>
              <a:ext cx="14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6"/>
            <p:cNvSpPr>
              <a:spLocks noChangeShapeType="1"/>
            </p:cNvSpPr>
            <p:nvPr/>
          </p:nvSpPr>
          <p:spPr bwMode="auto">
            <a:xfrm>
              <a:off x="2832"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361160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Extend Relationship Between Two Use Cases</a:t>
            </a:r>
          </a:p>
        </p:txBody>
      </p:sp>
      <p:sp>
        <p:nvSpPr>
          <p:cNvPr id="3" name="Content Placeholder 2"/>
          <p:cNvSpPr>
            <a:spLocks noGrp="1"/>
          </p:cNvSpPr>
          <p:nvPr>
            <p:ph idx="1"/>
          </p:nvPr>
        </p:nvSpPr>
        <p:spPr/>
        <p:txBody>
          <a:bodyPr>
            <a:normAutofit/>
          </a:bodyPr>
          <a:lstStyle/>
          <a:p>
            <a:pPr algn="just">
              <a:defRPr/>
            </a:pPr>
            <a:r>
              <a:rPr lang="en-US" dirty="0"/>
              <a:t>As the name implies it extends the base use case and adds more functionality to the system. Here are few things to consider when using the &lt;&lt;</a:t>
            </a:r>
            <a:r>
              <a:rPr lang="en-US" b="1" dirty="0"/>
              <a:t>extend</a:t>
            </a:r>
            <a:r>
              <a:rPr lang="en-US" dirty="0"/>
              <a:t>&gt;&gt; relationship.</a:t>
            </a:r>
          </a:p>
          <a:p>
            <a:pPr marL="0" indent="0" algn="just">
              <a:buNone/>
              <a:defRPr/>
            </a:pPr>
            <a:r>
              <a:rPr lang="en-US" dirty="0"/>
              <a:t>The base use case may stand alone.</a:t>
            </a:r>
          </a:p>
          <a:p>
            <a:pPr algn="just">
              <a:defRPr/>
            </a:pPr>
            <a:r>
              <a:rPr lang="en-US" b="1" dirty="0"/>
              <a:t>The extending use case is dependent on the base use case</a:t>
            </a:r>
            <a:r>
              <a:rPr lang="en-US" dirty="0"/>
              <a:t>. In the next diagram the “Calculate Bonus” use case doesn’t make much sense without the “Deposit Funds” use case.</a:t>
            </a:r>
          </a:p>
          <a:p>
            <a:pPr algn="just">
              <a:defRPr/>
            </a:pPr>
            <a:r>
              <a:rPr lang="en-US" b="1" dirty="0"/>
              <a:t>The extending use case is usually optional</a:t>
            </a:r>
            <a:r>
              <a:rPr lang="en-US" dirty="0"/>
              <a:t> and can be triggered conditionally. In the diagram you can see that the extending use case is triggered only for deposits over 10,000 or when the age is over 55.</a:t>
            </a:r>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11</a:t>
            </a:fld>
            <a:endParaRPr lang="en-US" dirty="0"/>
          </a:p>
        </p:txBody>
      </p:sp>
    </p:spTree>
    <p:extLst>
      <p:ext uri="{BB962C8B-B14F-4D97-AF65-F5344CB8AC3E}">
        <p14:creationId xmlns:p14="http://schemas.microsoft.com/office/powerpoint/2010/main" val="2068282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Extend Relationship Between Two Use Cases</a:t>
            </a:r>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12</a:t>
            </a:fld>
            <a:endParaRPr lang="en-US" dirty="0"/>
          </a:p>
        </p:txBody>
      </p:sp>
      <p:pic>
        <p:nvPicPr>
          <p:cNvPr id="7" name="Picture 2" descr="http://creately.com/blog/wp-content/uploads/2015/02/use-case-diagram-relationships-exten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8534399"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8977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Include Relationship Between Two Use Cases</a:t>
            </a:r>
          </a:p>
        </p:txBody>
      </p:sp>
      <p:sp>
        <p:nvSpPr>
          <p:cNvPr id="3" name="Content Placeholder 2"/>
          <p:cNvSpPr>
            <a:spLocks noGrp="1"/>
          </p:cNvSpPr>
          <p:nvPr>
            <p:ph idx="1"/>
          </p:nvPr>
        </p:nvSpPr>
        <p:spPr/>
        <p:txBody>
          <a:bodyPr/>
          <a:lstStyle/>
          <a:p>
            <a:pPr algn="just"/>
            <a:r>
              <a:rPr lang="en-US" dirty="0"/>
              <a:t>Include relationship show that the behavior of the included use case is part of the including (base) use case.</a:t>
            </a:r>
          </a:p>
          <a:p>
            <a:pPr marL="0" indent="0" algn="just">
              <a:buNone/>
            </a:pPr>
            <a:r>
              <a:rPr lang="en-US" dirty="0"/>
              <a:t>The included use case never stands alone.</a:t>
            </a:r>
          </a:p>
          <a:p>
            <a:pPr algn="just"/>
            <a:r>
              <a:rPr lang="en-US" dirty="0"/>
              <a:t>In some situations this is done to simplify complex behaviors.</a:t>
            </a:r>
          </a:p>
          <a:p>
            <a:pPr algn="just">
              <a:buNone/>
            </a:pPr>
            <a:r>
              <a:rPr lang="en-US" dirty="0"/>
              <a:t>	Few things to consider when using the &lt;&lt;include&gt;&gt; relationship.</a:t>
            </a:r>
          </a:p>
          <a:p>
            <a:pPr algn="just"/>
            <a:r>
              <a:rPr lang="en-US" dirty="0"/>
              <a:t>The base use case is incomplete without the included use case.</a:t>
            </a:r>
          </a:p>
          <a:p>
            <a:pPr algn="just"/>
            <a:r>
              <a:rPr lang="en-US" dirty="0"/>
              <a:t>The included use case is mandatory and not optional.</a:t>
            </a:r>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13</a:t>
            </a:fld>
            <a:endParaRPr lang="en-US" dirty="0"/>
          </a:p>
        </p:txBody>
      </p:sp>
    </p:spTree>
    <p:extLst>
      <p:ext uri="{BB962C8B-B14F-4D97-AF65-F5344CB8AC3E}">
        <p14:creationId xmlns:p14="http://schemas.microsoft.com/office/powerpoint/2010/main" val="3533355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Include Relationship Between Two Use Cases</a:t>
            </a:r>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14</a:t>
            </a:fld>
            <a:endParaRPr lang="en-US" dirty="0"/>
          </a:p>
        </p:txBody>
      </p:sp>
      <p:pic>
        <p:nvPicPr>
          <p:cNvPr id="7" name="Picture 2" descr="http://creately.com/blog/wp-content/uploads/2015/02/use-case-diagram-relationships-includ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458199"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666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1</a:t>
            </a:r>
          </a:p>
        </p:txBody>
      </p:sp>
      <p:sp>
        <p:nvSpPr>
          <p:cNvPr id="3" name="Content Placeholder 2"/>
          <p:cNvSpPr>
            <a:spLocks noGrp="1"/>
          </p:cNvSpPr>
          <p:nvPr>
            <p:ph idx="1"/>
          </p:nvPr>
        </p:nvSpPr>
        <p:spPr/>
        <p:txBody>
          <a:bodyPr>
            <a:normAutofit fontScale="92500" lnSpcReduction="20000"/>
          </a:bodyPr>
          <a:lstStyle/>
          <a:p>
            <a:pPr algn="just">
              <a:buNone/>
              <a:defRPr/>
            </a:pPr>
            <a:r>
              <a:rPr lang="en-US" dirty="0"/>
              <a:t>Consider the online shopping case. The system provides the following functions:</a:t>
            </a:r>
          </a:p>
          <a:p>
            <a:pPr algn="just">
              <a:buNone/>
              <a:defRPr/>
            </a:pPr>
            <a:r>
              <a:rPr lang="en-US" b="1" dirty="0"/>
              <a:t> </a:t>
            </a:r>
            <a:endParaRPr lang="en-US" dirty="0"/>
          </a:p>
          <a:p>
            <a:pPr algn="just">
              <a:buNone/>
              <a:defRPr/>
            </a:pPr>
            <a:r>
              <a:rPr lang="en-US" b="1" dirty="0"/>
              <a:t>	</a:t>
            </a:r>
            <a:r>
              <a:rPr lang="en-US" dirty="0"/>
              <a:t>Registered Customers  uses some web site to make purchases online. Top level use cases are View Items, Make Purchase and Client Register. View Items use case could be used by new customers if they wants to find and see some products. This use case could also be used as a part of Make Purchase use case. Client Register use case allows customer to register on the web site, for example to get some coupons or be invited to private sales. Note, that Checkout use case is included use case not available by itself - checkout is part of making purchase. </a:t>
            </a:r>
          </a:p>
          <a:p>
            <a:pPr algn="just">
              <a:buNone/>
              <a:defRPr/>
            </a:pPr>
            <a:r>
              <a:rPr lang="en-US" dirty="0"/>
              <a:t> </a:t>
            </a:r>
          </a:p>
          <a:p>
            <a:pPr algn="just">
              <a:buNone/>
              <a:defRPr/>
            </a:pPr>
            <a:r>
              <a:rPr lang="en-US" b="1" dirty="0"/>
              <a:t>	Draw its use case diagram.</a:t>
            </a:r>
            <a:endParaRPr lang="en-US" dirty="0"/>
          </a:p>
          <a:p>
            <a:endParaRPr lang="en-US" dirty="0"/>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15</a:t>
            </a:fld>
            <a:endParaRPr lang="en-US" dirty="0"/>
          </a:p>
        </p:txBody>
      </p:sp>
    </p:spTree>
    <p:extLst>
      <p:ext uri="{BB962C8B-B14F-4D97-AF65-F5344CB8AC3E}">
        <p14:creationId xmlns:p14="http://schemas.microsoft.com/office/powerpoint/2010/main" val="3979509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2</a:t>
            </a:r>
          </a:p>
        </p:txBody>
      </p:sp>
      <p:sp>
        <p:nvSpPr>
          <p:cNvPr id="3" name="Content Placeholder 2"/>
          <p:cNvSpPr>
            <a:spLocks noGrp="1"/>
          </p:cNvSpPr>
          <p:nvPr>
            <p:ph idx="1"/>
          </p:nvPr>
        </p:nvSpPr>
        <p:spPr/>
        <p:txBody>
          <a:bodyPr>
            <a:normAutofit fontScale="92500"/>
          </a:bodyPr>
          <a:lstStyle/>
          <a:p>
            <a:pPr algn="just">
              <a:buNone/>
            </a:pPr>
            <a:r>
              <a:rPr lang="en-US" dirty="0"/>
              <a:t>  Consider the Airport Check-In and Security Screening. The system provides the following functions:</a:t>
            </a:r>
          </a:p>
          <a:p>
            <a:pPr algn="just">
              <a:buNone/>
            </a:pPr>
            <a:endParaRPr lang="en-US" dirty="0"/>
          </a:p>
          <a:p>
            <a:pPr algn="just">
              <a:buNone/>
            </a:pPr>
            <a:r>
              <a:rPr lang="en-US" b="1" dirty="0"/>
              <a:t>	Actors</a:t>
            </a:r>
            <a:r>
              <a:rPr lang="en-US" dirty="0"/>
              <a:t> are Passenger, Tour Guides, Minor (Child), Passenger with Special Needs (e.g. with disabilities), all playing external roles in relation to airport business.</a:t>
            </a:r>
          </a:p>
          <a:p>
            <a:pPr algn="just">
              <a:buNone/>
            </a:pPr>
            <a:r>
              <a:rPr lang="en-US" b="1" dirty="0"/>
              <a:t>	Business use cases</a:t>
            </a:r>
            <a:r>
              <a:rPr lang="en-US" dirty="0"/>
              <a:t> are Individual Check-In, Group Check-In (for groups of tourists), Security Screening, etc. - representing business functions or processes taking place in airport and serving the needs of passengers. Business use cases Baggage Check-in and Baggage Handling extend Individual Check-In use case, because passenger might have no luggage, so baggage check-in and handling are optional.</a:t>
            </a:r>
          </a:p>
          <a:p>
            <a:pPr algn="just"/>
            <a:endParaRPr lang="en-US" dirty="0"/>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16</a:t>
            </a:fld>
            <a:endParaRPr lang="en-US" dirty="0"/>
          </a:p>
        </p:txBody>
      </p:sp>
    </p:spTree>
    <p:extLst>
      <p:ext uri="{BB962C8B-B14F-4D97-AF65-F5344CB8AC3E}">
        <p14:creationId xmlns:p14="http://schemas.microsoft.com/office/powerpoint/2010/main" val="204739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Diagrams - Relationships </a:t>
            </a:r>
          </a:p>
        </p:txBody>
      </p:sp>
      <p:sp>
        <p:nvSpPr>
          <p:cNvPr id="3" name="Content Placeholder 2"/>
          <p:cNvSpPr>
            <a:spLocks noGrp="1"/>
          </p:cNvSpPr>
          <p:nvPr>
            <p:ph idx="1"/>
          </p:nvPr>
        </p:nvSpPr>
        <p:spPr/>
        <p:txBody>
          <a:bodyPr/>
          <a:lstStyle/>
          <a:p>
            <a:pPr algn="just">
              <a:buNone/>
            </a:pPr>
            <a:endParaRPr lang="en-US" dirty="0"/>
          </a:p>
          <a:p>
            <a:pPr algn="just">
              <a:buNone/>
            </a:pPr>
            <a:r>
              <a:rPr lang="en-US" dirty="0"/>
              <a:t>There can be 5 relationship types in a use case diagram.</a:t>
            </a:r>
          </a:p>
          <a:p>
            <a:pPr algn="just">
              <a:buNone/>
            </a:pPr>
            <a:endParaRPr lang="en-US" dirty="0"/>
          </a:p>
          <a:p>
            <a:pPr algn="just"/>
            <a:r>
              <a:rPr lang="en-US" dirty="0"/>
              <a:t>Association between actor and use case</a:t>
            </a:r>
          </a:p>
          <a:p>
            <a:pPr algn="just"/>
            <a:r>
              <a:rPr lang="en-US" dirty="0"/>
              <a:t>Generalization of an actor</a:t>
            </a:r>
          </a:p>
          <a:p>
            <a:pPr algn="just"/>
            <a:r>
              <a:rPr lang="en-US" dirty="0"/>
              <a:t>Generalization of a use case</a:t>
            </a:r>
          </a:p>
          <a:p>
            <a:pPr algn="just"/>
            <a:r>
              <a:rPr lang="en-US" dirty="0"/>
              <a:t>Extend between two use cases</a:t>
            </a:r>
          </a:p>
          <a:p>
            <a:pPr algn="just"/>
            <a:r>
              <a:rPr lang="en-US" dirty="0"/>
              <a:t>Include between two use cases</a:t>
            </a:r>
          </a:p>
          <a:p>
            <a:pPr algn="just"/>
            <a:endParaRPr lang="en-US" dirty="0"/>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2</a:t>
            </a:fld>
            <a:endParaRPr lang="en-US" dirty="0"/>
          </a:p>
        </p:txBody>
      </p:sp>
    </p:spTree>
    <p:extLst>
      <p:ext uri="{BB962C8B-B14F-4D97-AF65-F5344CB8AC3E}">
        <p14:creationId xmlns:p14="http://schemas.microsoft.com/office/powerpoint/2010/main" val="2446266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Diagrams - Relationships </a:t>
            </a:r>
          </a:p>
        </p:txBody>
      </p:sp>
      <p:sp>
        <p:nvSpPr>
          <p:cNvPr id="3" name="Content Placeholder 2"/>
          <p:cNvSpPr>
            <a:spLocks noGrp="1"/>
          </p:cNvSpPr>
          <p:nvPr>
            <p:ph idx="1"/>
          </p:nvPr>
        </p:nvSpPr>
        <p:spPr/>
        <p:txBody>
          <a:bodyPr/>
          <a:lstStyle/>
          <a:p>
            <a:pPr algn="just">
              <a:lnSpc>
                <a:spcPct val="90000"/>
              </a:lnSpc>
            </a:pPr>
            <a:endParaRPr lang="en-US" b="1" dirty="0"/>
          </a:p>
          <a:p>
            <a:pPr algn="just">
              <a:lnSpc>
                <a:spcPct val="90000"/>
              </a:lnSpc>
            </a:pPr>
            <a:r>
              <a:rPr lang="en-US" b="1" dirty="0"/>
              <a:t>Inclusion</a:t>
            </a:r>
          </a:p>
          <a:p>
            <a:pPr lvl="1" algn="just">
              <a:lnSpc>
                <a:spcPct val="90000"/>
              </a:lnSpc>
            </a:pPr>
            <a:r>
              <a:rPr lang="en-US" sz="2400" i="1" dirty="0"/>
              <a:t>Inclusion enables to reuse one use case's steps inside another use case.</a:t>
            </a:r>
          </a:p>
          <a:p>
            <a:pPr lvl="1" algn="just">
              <a:lnSpc>
                <a:spcPct val="90000"/>
              </a:lnSpc>
            </a:pPr>
            <a:endParaRPr lang="en-US" sz="2400" i="1" dirty="0"/>
          </a:p>
          <a:p>
            <a:pPr algn="just">
              <a:lnSpc>
                <a:spcPct val="90000"/>
              </a:lnSpc>
            </a:pPr>
            <a:r>
              <a:rPr lang="en-US" b="1" dirty="0"/>
              <a:t>Extension</a:t>
            </a:r>
          </a:p>
          <a:p>
            <a:pPr lvl="1" algn="just">
              <a:lnSpc>
                <a:spcPct val="90000"/>
              </a:lnSpc>
            </a:pPr>
            <a:r>
              <a:rPr lang="en-US" sz="2400" i="1" dirty="0"/>
              <a:t>Allows creating a new use case by adding steps to existing use cases</a:t>
            </a:r>
          </a:p>
          <a:p>
            <a:pPr lvl="1" algn="just">
              <a:lnSpc>
                <a:spcPct val="90000"/>
              </a:lnSpc>
            </a:pPr>
            <a:endParaRPr lang="en-US" sz="2400" i="1" dirty="0"/>
          </a:p>
          <a:p>
            <a:pPr algn="just">
              <a:lnSpc>
                <a:spcPct val="90000"/>
              </a:lnSpc>
            </a:pPr>
            <a:r>
              <a:rPr lang="en-US" b="1" dirty="0"/>
              <a:t>Generalization</a:t>
            </a:r>
          </a:p>
          <a:p>
            <a:pPr lvl="1" algn="just">
              <a:lnSpc>
                <a:spcPct val="90000"/>
              </a:lnSpc>
            </a:pPr>
            <a:r>
              <a:rPr lang="en-US" sz="2400" i="1" dirty="0"/>
              <a:t>Allows child use cases to inherit behavior from parent use cases</a:t>
            </a:r>
          </a:p>
          <a:p>
            <a:pPr algn="just"/>
            <a:endParaRPr lang="en-US" dirty="0"/>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3</a:t>
            </a:fld>
            <a:endParaRPr lang="en-US" dirty="0"/>
          </a:p>
        </p:txBody>
      </p:sp>
    </p:spTree>
    <p:extLst>
      <p:ext uri="{BB962C8B-B14F-4D97-AF65-F5344CB8AC3E}">
        <p14:creationId xmlns:p14="http://schemas.microsoft.com/office/powerpoint/2010/main" val="2040007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Association Between Actor and Use Case</a:t>
            </a:r>
          </a:p>
        </p:txBody>
      </p:sp>
      <p:sp>
        <p:nvSpPr>
          <p:cNvPr id="3" name="Content Placeholder 2"/>
          <p:cNvSpPr>
            <a:spLocks noGrp="1"/>
          </p:cNvSpPr>
          <p:nvPr>
            <p:ph idx="1"/>
          </p:nvPr>
        </p:nvSpPr>
        <p:spPr/>
        <p:txBody>
          <a:bodyPr/>
          <a:lstStyle/>
          <a:p>
            <a:pPr algn="just"/>
            <a:endParaRPr lang="en-US" dirty="0"/>
          </a:p>
          <a:p>
            <a:pPr algn="just"/>
            <a:r>
              <a:rPr lang="en-US" dirty="0"/>
              <a:t>An actor must be associated with at least one use case.</a:t>
            </a:r>
          </a:p>
          <a:p>
            <a:pPr algn="just">
              <a:buNone/>
            </a:pPr>
            <a:endParaRPr lang="en-US" dirty="0"/>
          </a:p>
          <a:p>
            <a:pPr algn="just"/>
            <a:r>
              <a:rPr lang="en-US" dirty="0"/>
              <a:t>An actor can be associated with multiple use cases.</a:t>
            </a:r>
          </a:p>
          <a:p>
            <a:pPr algn="just">
              <a:buNone/>
            </a:pPr>
            <a:endParaRPr lang="en-US" dirty="0"/>
          </a:p>
          <a:p>
            <a:pPr algn="just"/>
            <a:r>
              <a:rPr lang="en-US" dirty="0"/>
              <a:t>Multiple actors can be associated with a single use case.</a:t>
            </a:r>
          </a:p>
          <a:p>
            <a:pPr algn="just"/>
            <a:endParaRPr lang="en-US" dirty="0"/>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4</a:t>
            </a:fld>
            <a:endParaRPr lang="en-US" dirty="0"/>
          </a:p>
        </p:txBody>
      </p:sp>
    </p:spTree>
    <p:extLst>
      <p:ext uri="{BB962C8B-B14F-4D97-AF65-F5344CB8AC3E}">
        <p14:creationId xmlns:p14="http://schemas.microsoft.com/office/powerpoint/2010/main" val="3353498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Association Between Actor and Use Case</a:t>
            </a:r>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5</a:t>
            </a:fld>
            <a:endParaRPr lang="en-US" dirty="0"/>
          </a:p>
        </p:txBody>
      </p:sp>
      <p:pic>
        <p:nvPicPr>
          <p:cNvPr id="7" name="Picture 2" descr="http://creately.com/blog/wp-content/uploads/2015/02/use-case-relationship-actor-use-cas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057400"/>
            <a:ext cx="7391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8519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 of an Actor</a:t>
            </a:r>
          </a:p>
        </p:txBody>
      </p:sp>
      <p:sp>
        <p:nvSpPr>
          <p:cNvPr id="3" name="Content Placeholder 2"/>
          <p:cNvSpPr>
            <a:spLocks noGrp="1"/>
          </p:cNvSpPr>
          <p:nvPr>
            <p:ph idx="1"/>
          </p:nvPr>
        </p:nvSpPr>
        <p:spPr/>
        <p:txBody>
          <a:bodyPr/>
          <a:lstStyle/>
          <a:p>
            <a:pPr algn="just"/>
            <a:endParaRPr lang="en-US" dirty="0"/>
          </a:p>
          <a:p>
            <a:pPr algn="just"/>
            <a:r>
              <a:rPr lang="en-US" dirty="0"/>
              <a:t>Generalization of an actor means that one actor can inherit the role of an other actor.</a:t>
            </a:r>
          </a:p>
          <a:p>
            <a:pPr algn="just">
              <a:buNone/>
            </a:pPr>
            <a:endParaRPr lang="en-US" dirty="0"/>
          </a:p>
          <a:p>
            <a:pPr algn="just"/>
            <a:r>
              <a:rPr lang="en-US" dirty="0"/>
              <a:t>The  descendant inherits all the use cases of the ancestor. </a:t>
            </a:r>
          </a:p>
          <a:p>
            <a:pPr algn="just"/>
            <a:endParaRPr lang="en-US" dirty="0"/>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6</a:t>
            </a:fld>
            <a:endParaRPr lang="en-US" dirty="0"/>
          </a:p>
        </p:txBody>
      </p:sp>
    </p:spTree>
    <p:extLst>
      <p:ext uri="{BB962C8B-B14F-4D97-AF65-F5344CB8AC3E}">
        <p14:creationId xmlns:p14="http://schemas.microsoft.com/office/powerpoint/2010/main" val="45612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 of an Actor</a:t>
            </a:r>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7</a:t>
            </a:fld>
            <a:endParaRPr lang="en-US" dirty="0"/>
          </a:p>
        </p:txBody>
      </p:sp>
      <p:pic>
        <p:nvPicPr>
          <p:cNvPr id="7" name="Picture 2" descr="http://creately.com/blog/wp-content/uploads/2015/02/use-case-relationship-actor-generalizatio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78486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0615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Use Case Example (Actor-to-Actor relationship)</a:t>
            </a:r>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8</a:t>
            </a:fld>
            <a:endParaRPr lang="en-US" dirty="0"/>
          </a:p>
        </p:txBody>
      </p:sp>
      <p:grpSp>
        <p:nvGrpSpPr>
          <p:cNvPr id="7" name="Group 33"/>
          <p:cNvGrpSpPr>
            <a:grpSpLocks/>
          </p:cNvGrpSpPr>
          <p:nvPr/>
        </p:nvGrpSpPr>
        <p:grpSpPr bwMode="auto">
          <a:xfrm>
            <a:off x="1752600" y="1905000"/>
            <a:ext cx="5907088" cy="4418885"/>
            <a:chOff x="2256" y="1401"/>
            <a:chExt cx="3072" cy="2298"/>
          </a:xfrm>
        </p:grpSpPr>
        <p:sp>
          <p:nvSpPr>
            <p:cNvPr id="8" name="Oval 5"/>
            <p:cNvSpPr>
              <a:spLocks noChangeArrowheads="1"/>
            </p:cNvSpPr>
            <p:nvPr/>
          </p:nvSpPr>
          <p:spPr bwMode="auto">
            <a:xfrm>
              <a:off x="3552" y="1401"/>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9" name="Line 6"/>
            <p:cNvSpPr>
              <a:spLocks noChangeShapeType="1"/>
            </p:cNvSpPr>
            <p:nvPr/>
          </p:nvSpPr>
          <p:spPr bwMode="auto">
            <a:xfrm>
              <a:off x="3648" y="1593"/>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0" name="Line 7"/>
            <p:cNvSpPr>
              <a:spLocks noChangeShapeType="1"/>
            </p:cNvSpPr>
            <p:nvPr/>
          </p:nvSpPr>
          <p:spPr bwMode="auto">
            <a:xfrm>
              <a:off x="3648" y="1689"/>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1" name="Line 8"/>
            <p:cNvSpPr>
              <a:spLocks noChangeShapeType="1"/>
            </p:cNvSpPr>
            <p:nvPr/>
          </p:nvSpPr>
          <p:spPr bwMode="auto">
            <a:xfrm flipH="1">
              <a:off x="3504" y="1689"/>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2" name="Line 9"/>
            <p:cNvSpPr>
              <a:spLocks noChangeShapeType="1"/>
            </p:cNvSpPr>
            <p:nvPr/>
          </p:nvSpPr>
          <p:spPr bwMode="auto">
            <a:xfrm>
              <a:off x="3648" y="1929"/>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3" name="Line 10"/>
            <p:cNvSpPr>
              <a:spLocks noChangeShapeType="1"/>
            </p:cNvSpPr>
            <p:nvPr/>
          </p:nvSpPr>
          <p:spPr bwMode="auto">
            <a:xfrm flipH="1">
              <a:off x="3552" y="1929"/>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4" name="Text Box 11"/>
            <p:cNvSpPr txBox="1">
              <a:spLocks noChangeArrowheads="1"/>
            </p:cNvSpPr>
            <p:nvPr/>
          </p:nvSpPr>
          <p:spPr bwMode="auto">
            <a:xfrm>
              <a:off x="3360" y="1977"/>
              <a:ext cx="57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ahoma" pitchFamily="34" charset="0"/>
                  <a:ea typeface="SimSun" pitchFamily="2" charset="-122"/>
                </a:defRPr>
              </a:lvl1pPr>
              <a:lvl2pPr marL="742950" indent="-285750" eaLnBrk="0" hangingPunct="0">
                <a:defRPr sz="1600">
                  <a:solidFill>
                    <a:schemeClr val="tx1"/>
                  </a:solidFill>
                  <a:latin typeface="Tahoma" pitchFamily="34" charset="0"/>
                  <a:ea typeface="SimSun" pitchFamily="2" charset="-122"/>
                </a:defRPr>
              </a:lvl2pPr>
              <a:lvl3pPr marL="1143000" indent="-228600" eaLnBrk="0" hangingPunct="0">
                <a:defRPr sz="1600">
                  <a:solidFill>
                    <a:schemeClr val="tx1"/>
                  </a:solidFill>
                  <a:latin typeface="Tahoma" pitchFamily="34" charset="0"/>
                  <a:ea typeface="SimSun" pitchFamily="2" charset="-122"/>
                </a:defRPr>
              </a:lvl3pPr>
              <a:lvl4pPr marL="1600200" indent="-228600" eaLnBrk="0" hangingPunct="0">
                <a:defRPr sz="1600">
                  <a:solidFill>
                    <a:schemeClr val="tx1"/>
                  </a:solidFill>
                  <a:latin typeface="Tahoma" pitchFamily="34" charset="0"/>
                  <a:ea typeface="SimSun" pitchFamily="2" charset="-122"/>
                </a:defRPr>
              </a:lvl4pPr>
              <a:lvl5pPr marL="2057400" indent="-228600" eaLnBrk="0" hangingPunct="0">
                <a:defRPr sz="1600">
                  <a:solidFill>
                    <a:schemeClr val="tx1"/>
                  </a:solidFill>
                  <a:latin typeface="Tahoma" pitchFamily="34" charset="0"/>
                  <a:ea typeface="SimSun" pitchFamily="2" charset="-122"/>
                </a:defRPr>
              </a:lvl5pPr>
              <a:lvl6pPr marL="2514600" indent="-228600" algn="ctr" eaLnBrk="0" fontAlgn="base" hangingPunct="0">
                <a:spcBef>
                  <a:spcPct val="0"/>
                </a:spcBef>
                <a:spcAft>
                  <a:spcPct val="0"/>
                </a:spcAft>
                <a:defRPr sz="1600">
                  <a:solidFill>
                    <a:schemeClr val="tx1"/>
                  </a:solidFill>
                  <a:latin typeface="Tahoma" pitchFamily="34" charset="0"/>
                  <a:ea typeface="SimSun" pitchFamily="2" charset="-122"/>
                </a:defRPr>
              </a:lvl6pPr>
              <a:lvl7pPr marL="2971800" indent="-228600" algn="ctr" eaLnBrk="0" fontAlgn="base" hangingPunct="0">
                <a:spcBef>
                  <a:spcPct val="0"/>
                </a:spcBef>
                <a:spcAft>
                  <a:spcPct val="0"/>
                </a:spcAft>
                <a:defRPr sz="1600">
                  <a:solidFill>
                    <a:schemeClr val="tx1"/>
                  </a:solidFill>
                  <a:latin typeface="Tahoma" pitchFamily="34" charset="0"/>
                  <a:ea typeface="SimSun" pitchFamily="2" charset="-122"/>
                </a:defRPr>
              </a:lvl7pPr>
              <a:lvl8pPr marL="3429000" indent="-228600" algn="ctr" eaLnBrk="0" fontAlgn="base" hangingPunct="0">
                <a:spcBef>
                  <a:spcPct val="0"/>
                </a:spcBef>
                <a:spcAft>
                  <a:spcPct val="0"/>
                </a:spcAft>
                <a:defRPr sz="1600">
                  <a:solidFill>
                    <a:schemeClr val="tx1"/>
                  </a:solidFill>
                  <a:latin typeface="Tahoma" pitchFamily="34" charset="0"/>
                  <a:ea typeface="SimSun" pitchFamily="2" charset="-122"/>
                </a:defRPr>
              </a:lvl8pPr>
              <a:lvl9pPr marL="3886200" indent="-228600" algn="ctr" eaLnBrk="0" fontAlgn="base" hangingPunct="0">
                <a:spcBef>
                  <a:spcPct val="0"/>
                </a:spcBef>
                <a:spcAft>
                  <a:spcPct val="0"/>
                </a:spcAft>
                <a:defRPr sz="1600">
                  <a:solidFill>
                    <a:schemeClr val="tx1"/>
                  </a:solidFill>
                  <a:latin typeface="Tahoma" pitchFamily="34" charset="0"/>
                  <a:ea typeface="SimSun" pitchFamily="2" charset="-122"/>
                </a:defRPr>
              </a:lvl9pPr>
            </a:lstStyle>
            <a:p>
              <a:pPr algn="ctr" eaLnBrk="1" hangingPunct="1"/>
              <a:r>
                <a:rPr lang="en-US">
                  <a:latin typeface="Times New Roman" pitchFamily="18" charset="0"/>
                </a:rPr>
                <a:t>student</a:t>
              </a:r>
              <a:endParaRPr lang="en-US" sz="2400">
                <a:latin typeface="Times New Roman" pitchFamily="18" charset="0"/>
              </a:endParaRPr>
            </a:p>
          </p:txBody>
        </p:sp>
        <p:sp>
          <p:nvSpPr>
            <p:cNvPr id="15" name="Oval 13"/>
            <p:cNvSpPr>
              <a:spLocks noChangeArrowheads="1"/>
            </p:cNvSpPr>
            <p:nvPr/>
          </p:nvSpPr>
          <p:spPr bwMode="auto">
            <a:xfrm>
              <a:off x="4752" y="2688"/>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6" name="Line 14"/>
            <p:cNvSpPr>
              <a:spLocks noChangeShapeType="1"/>
            </p:cNvSpPr>
            <p:nvPr/>
          </p:nvSpPr>
          <p:spPr bwMode="auto">
            <a:xfrm>
              <a:off x="4848" y="288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 name="Line 15"/>
            <p:cNvSpPr>
              <a:spLocks noChangeShapeType="1"/>
            </p:cNvSpPr>
            <p:nvPr/>
          </p:nvSpPr>
          <p:spPr bwMode="auto">
            <a:xfrm>
              <a:off x="4848" y="2976"/>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8" name="Line 16"/>
            <p:cNvSpPr>
              <a:spLocks noChangeShapeType="1"/>
            </p:cNvSpPr>
            <p:nvPr/>
          </p:nvSpPr>
          <p:spPr bwMode="auto">
            <a:xfrm flipH="1">
              <a:off x="4704" y="2976"/>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9" name="Line 17"/>
            <p:cNvSpPr>
              <a:spLocks noChangeShapeType="1"/>
            </p:cNvSpPr>
            <p:nvPr/>
          </p:nvSpPr>
          <p:spPr bwMode="auto">
            <a:xfrm>
              <a:off x="4848" y="321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0" name="Line 18"/>
            <p:cNvSpPr>
              <a:spLocks noChangeShapeType="1"/>
            </p:cNvSpPr>
            <p:nvPr/>
          </p:nvSpPr>
          <p:spPr bwMode="auto">
            <a:xfrm flipH="1">
              <a:off x="4752" y="321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1" name="Text Box 19"/>
            <p:cNvSpPr txBox="1">
              <a:spLocks noChangeArrowheads="1"/>
            </p:cNvSpPr>
            <p:nvPr/>
          </p:nvSpPr>
          <p:spPr bwMode="auto">
            <a:xfrm>
              <a:off x="4368" y="3382"/>
              <a:ext cx="96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ahoma" pitchFamily="34" charset="0"/>
                  <a:ea typeface="SimSun" pitchFamily="2" charset="-122"/>
                </a:defRPr>
              </a:lvl1pPr>
              <a:lvl2pPr marL="742950" indent="-285750" eaLnBrk="0" hangingPunct="0">
                <a:defRPr sz="1600">
                  <a:solidFill>
                    <a:schemeClr val="tx1"/>
                  </a:solidFill>
                  <a:latin typeface="Tahoma" pitchFamily="34" charset="0"/>
                  <a:ea typeface="SimSun" pitchFamily="2" charset="-122"/>
                </a:defRPr>
              </a:lvl2pPr>
              <a:lvl3pPr marL="1143000" indent="-228600" eaLnBrk="0" hangingPunct="0">
                <a:defRPr sz="1600">
                  <a:solidFill>
                    <a:schemeClr val="tx1"/>
                  </a:solidFill>
                  <a:latin typeface="Tahoma" pitchFamily="34" charset="0"/>
                  <a:ea typeface="SimSun" pitchFamily="2" charset="-122"/>
                </a:defRPr>
              </a:lvl3pPr>
              <a:lvl4pPr marL="1600200" indent="-228600" eaLnBrk="0" hangingPunct="0">
                <a:defRPr sz="1600">
                  <a:solidFill>
                    <a:schemeClr val="tx1"/>
                  </a:solidFill>
                  <a:latin typeface="Tahoma" pitchFamily="34" charset="0"/>
                  <a:ea typeface="SimSun" pitchFamily="2" charset="-122"/>
                </a:defRPr>
              </a:lvl4pPr>
              <a:lvl5pPr marL="2057400" indent="-228600" eaLnBrk="0" hangingPunct="0">
                <a:defRPr sz="1600">
                  <a:solidFill>
                    <a:schemeClr val="tx1"/>
                  </a:solidFill>
                  <a:latin typeface="Tahoma" pitchFamily="34" charset="0"/>
                  <a:ea typeface="SimSun" pitchFamily="2" charset="-122"/>
                </a:defRPr>
              </a:lvl5pPr>
              <a:lvl6pPr marL="2514600" indent="-228600" algn="ctr" eaLnBrk="0" fontAlgn="base" hangingPunct="0">
                <a:spcBef>
                  <a:spcPct val="0"/>
                </a:spcBef>
                <a:spcAft>
                  <a:spcPct val="0"/>
                </a:spcAft>
                <a:defRPr sz="1600">
                  <a:solidFill>
                    <a:schemeClr val="tx1"/>
                  </a:solidFill>
                  <a:latin typeface="Tahoma" pitchFamily="34" charset="0"/>
                  <a:ea typeface="SimSun" pitchFamily="2" charset="-122"/>
                </a:defRPr>
              </a:lvl6pPr>
              <a:lvl7pPr marL="2971800" indent="-228600" algn="ctr" eaLnBrk="0" fontAlgn="base" hangingPunct="0">
                <a:spcBef>
                  <a:spcPct val="0"/>
                </a:spcBef>
                <a:spcAft>
                  <a:spcPct val="0"/>
                </a:spcAft>
                <a:defRPr sz="1600">
                  <a:solidFill>
                    <a:schemeClr val="tx1"/>
                  </a:solidFill>
                  <a:latin typeface="Tahoma" pitchFamily="34" charset="0"/>
                  <a:ea typeface="SimSun" pitchFamily="2" charset="-122"/>
                </a:defRPr>
              </a:lvl7pPr>
              <a:lvl8pPr marL="3429000" indent="-228600" algn="ctr" eaLnBrk="0" fontAlgn="base" hangingPunct="0">
                <a:spcBef>
                  <a:spcPct val="0"/>
                </a:spcBef>
                <a:spcAft>
                  <a:spcPct val="0"/>
                </a:spcAft>
                <a:defRPr sz="1600">
                  <a:solidFill>
                    <a:schemeClr val="tx1"/>
                  </a:solidFill>
                  <a:latin typeface="Tahoma" pitchFamily="34" charset="0"/>
                  <a:ea typeface="SimSun" pitchFamily="2" charset="-122"/>
                </a:defRPr>
              </a:lvl8pPr>
              <a:lvl9pPr marL="3886200" indent="-228600" algn="ctr" eaLnBrk="0" fontAlgn="base" hangingPunct="0">
                <a:spcBef>
                  <a:spcPct val="0"/>
                </a:spcBef>
                <a:spcAft>
                  <a:spcPct val="0"/>
                </a:spcAft>
                <a:defRPr sz="1600">
                  <a:solidFill>
                    <a:schemeClr val="tx1"/>
                  </a:solidFill>
                  <a:latin typeface="Tahoma" pitchFamily="34" charset="0"/>
                  <a:ea typeface="SimSun" pitchFamily="2" charset="-122"/>
                </a:defRPr>
              </a:lvl9pPr>
            </a:lstStyle>
            <a:p>
              <a:pPr algn="ctr" eaLnBrk="1" hangingPunct="1"/>
              <a:r>
                <a:rPr lang="en-US" dirty="0">
                  <a:latin typeface="Times New Roman" pitchFamily="18" charset="0"/>
                </a:rPr>
                <a:t>non-graduate</a:t>
              </a:r>
            </a:p>
            <a:p>
              <a:pPr algn="ctr" eaLnBrk="1" hangingPunct="1"/>
              <a:r>
                <a:rPr lang="en-US" dirty="0">
                  <a:latin typeface="Times New Roman" pitchFamily="18" charset="0"/>
                </a:rPr>
                <a:t>student</a:t>
              </a:r>
              <a:endParaRPr lang="en-US" sz="2400" dirty="0">
                <a:latin typeface="Times New Roman" pitchFamily="18" charset="0"/>
              </a:endParaRPr>
            </a:p>
          </p:txBody>
        </p:sp>
        <p:sp>
          <p:nvSpPr>
            <p:cNvPr id="22" name="Oval 21"/>
            <p:cNvSpPr>
              <a:spLocks noChangeArrowheads="1"/>
            </p:cNvSpPr>
            <p:nvPr/>
          </p:nvSpPr>
          <p:spPr bwMode="auto">
            <a:xfrm>
              <a:off x="2544" y="2688"/>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23" name="Line 22"/>
            <p:cNvSpPr>
              <a:spLocks noChangeShapeType="1"/>
            </p:cNvSpPr>
            <p:nvPr/>
          </p:nvSpPr>
          <p:spPr bwMode="auto">
            <a:xfrm>
              <a:off x="2640" y="288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4" name="Line 23"/>
            <p:cNvSpPr>
              <a:spLocks noChangeShapeType="1"/>
            </p:cNvSpPr>
            <p:nvPr/>
          </p:nvSpPr>
          <p:spPr bwMode="auto">
            <a:xfrm>
              <a:off x="2640" y="2976"/>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5" name="Line 24"/>
            <p:cNvSpPr>
              <a:spLocks noChangeShapeType="1"/>
            </p:cNvSpPr>
            <p:nvPr/>
          </p:nvSpPr>
          <p:spPr bwMode="auto">
            <a:xfrm flipH="1">
              <a:off x="2496" y="2976"/>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6" name="Line 25"/>
            <p:cNvSpPr>
              <a:spLocks noChangeShapeType="1"/>
            </p:cNvSpPr>
            <p:nvPr/>
          </p:nvSpPr>
          <p:spPr bwMode="auto">
            <a:xfrm>
              <a:off x="2640" y="321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7" name="Line 26"/>
            <p:cNvSpPr>
              <a:spLocks noChangeShapeType="1"/>
            </p:cNvSpPr>
            <p:nvPr/>
          </p:nvSpPr>
          <p:spPr bwMode="auto">
            <a:xfrm flipH="1">
              <a:off x="2544" y="321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28" name="Text Box 27"/>
            <p:cNvSpPr txBox="1">
              <a:spLocks noChangeArrowheads="1"/>
            </p:cNvSpPr>
            <p:nvPr/>
          </p:nvSpPr>
          <p:spPr bwMode="auto">
            <a:xfrm>
              <a:off x="2256" y="3395"/>
              <a:ext cx="76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ahoma" pitchFamily="34" charset="0"/>
                  <a:ea typeface="SimSun" pitchFamily="2" charset="-122"/>
                </a:defRPr>
              </a:lvl1pPr>
              <a:lvl2pPr marL="742950" indent="-285750" eaLnBrk="0" hangingPunct="0">
                <a:defRPr sz="1600">
                  <a:solidFill>
                    <a:schemeClr val="tx1"/>
                  </a:solidFill>
                  <a:latin typeface="Tahoma" pitchFamily="34" charset="0"/>
                  <a:ea typeface="SimSun" pitchFamily="2" charset="-122"/>
                </a:defRPr>
              </a:lvl2pPr>
              <a:lvl3pPr marL="1143000" indent="-228600" eaLnBrk="0" hangingPunct="0">
                <a:defRPr sz="1600">
                  <a:solidFill>
                    <a:schemeClr val="tx1"/>
                  </a:solidFill>
                  <a:latin typeface="Tahoma" pitchFamily="34" charset="0"/>
                  <a:ea typeface="SimSun" pitchFamily="2" charset="-122"/>
                </a:defRPr>
              </a:lvl3pPr>
              <a:lvl4pPr marL="1600200" indent="-228600" eaLnBrk="0" hangingPunct="0">
                <a:defRPr sz="1600">
                  <a:solidFill>
                    <a:schemeClr val="tx1"/>
                  </a:solidFill>
                  <a:latin typeface="Tahoma" pitchFamily="34" charset="0"/>
                  <a:ea typeface="SimSun" pitchFamily="2" charset="-122"/>
                </a:defRPr>
              </a:lvl4pPr>
              <a:lvl5pPr marL="2057400" indent="-228600" eaLnBrk="0" hangingPunct="0">
                <a:defRPr sz="1600">
                  <a:solidFill>
                    <a:schemeClr val="tx1"/>
                  </a:solidFill>
                  <a:latin typeface="Tahoma" pitchFamily="34" charset="0"/>
                  <a:ea typeface="SimSun" pitchFamily="2" charset="-122"/>
                </a:defRPr>
              </a:lvl5pPr>
              <a:lvl6pPr marL="2514600" indent="-228600" algn="ctr" eaLnBrk="0" fontAlgn="base" hangingPunct="0">
                <a:spcBef>
                  <a:spcPct val="0"/>
                </a:spcBef>
                <a:spcAft>
                  <a:spcPct val="0"/>
                </a:spcAft>
                <a:defRPr sz="1600">
                  <a:solidFill>
                    <a:schemeClr val="tx1"/>
                  </a:solidFill>
                  <a:latin typeface="Tahoma" pitchFamily="34" charset="0"/>
                  <a:ea typeface="SimSun" pitchFamily="2" charset="-122"/>
                </a:defRPr>
              </a:lvl6pPr>
              <a:lvl7pPr marL="2971800" indent="-228600" algn="ctr" eaLnBrk="0" fontAlgn="base" hangingPunct="0">
                <a:spcBef>
                  <a:spcPct val="0"/>
                </a:spcBef>
                <a:spcAft>
                  <a:spcPct val="0"/>
                </a:spcAft>
                <a:defRPr sz="1600">
                  <a:solidFill>
                    <a:schemeClr val="tx1"/>
                  </a:solidFill>
                  <a:latin typeface="Tahoma" pitchFamily="34" charset="0"/>
                  <a:ea typeface="SimSun" pitchFamily="2" charset="-122"/>
                </a:defRPr>
              </a:lvl7pPr>
              <a:lvl8pPr marL="3429000" indent="-228600" algn="ctr" eaLnBrk="0" fontAlgn="base" hangingPunct="0">
                <a:spcBef>
                  <a:spcPct val="0"/>
                </a:spcBef>
                <a:spcAft>
                  <a:spcPct val="0"/>
                </a:spcAft>
                <a:defRPr sz="1600">
                  <a:solidFill>
                    <a:schemeClr val="tx1"/>
                  </a:solidFill>
                  <a:latin typeface="Tahoma" pitchFamily="34" charset="0"/>
                  <a:ea typeface="SimSun" pitchFamily="2" charset="-122"/>
                </a:defRPr>
              </a:lvl8pPr>
              <a:lvl9pPr marL="3886200" indent="-228600" algn="ctr" eaLnBrk="0" fontAlgn="base" hangingPunct="0">
                <a:spcBef>
                  <a:spcPct val="0"/>
                </a:spcBef>
                <a:spcAft>
                  <a:spcPct val="0"/>
                </a:spcAft>
                <a:defRPr sz="1600">
                  <a:solidFill>
                    <a:schemeClr val="tx1"/>
                  </a:solidFill>
                  <a:latin typeface="Tahoma" pitchFamily="34" charset="0"/>
                  <a:ea typeface="SimSun" pitchFamily="2" charset="-122"/>
                </a:defRPr>
              </a:lvl9pPr>
            </a:lstStyle>
            <a:p>
              <a:pPr algn="ctr" eaLnBrk="1" hangingPunct="1"/>
              <a:r>
                <a:rPr lang="en-US" dirty="0">
                  <a:latin typeface="Times New Roman" pitchFamily="18" charset="0"/>
                </a:rPr>
                <a:t>graduate</a:t>
              </a:r>
            </a:p>
            <a:p>
              <a:pPr algn="ctr" eaLnBrk="1" hangingPunct="1"/>
              <a:r>
                <a:rPr lang="en-US" dirty="0">
                  <a:latin typeface="Times New Roman" pitchFamily="18" charset="0"/>
                </a:rPr>
                <a:t>student</a:t>
              </a:r>
              <a:endParaRPr lang="en-US" sz="2400" dirty="0">
                <a:latin typeface="Times New Roman" pitchFamily="18" charset="0"/>
              </a:endParaRPr>
            </a:p>
          </p:txBody>
        </p:sp>
        <p:sp>
          <p:nvSpPr>
            <p:cNvPr id="29" name="Line 28"/>
            <p:cNvSpPr>
              <a:spLocks noChangeShapeType="1"/>
            </p:cNvSpPr>
            <p:nvPr/>
          </p:nvSpPr>
          <p:spPr bwMode="auto">
            <a:xfrm flipV="1">
              <a:off x="2640" y="24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0" name="Line 29"/>
            <p:cNvSpPr>
              <a:spLocks noChangeShapeType="1"/>
            </p:cNvSpPr>
            <p:nvPr/>
          </p:nvSpPr>
          <p:spPr bwMode="auto">
            <a:xfrm flipV="1">
              <a:off x="4848" y="24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1" name="Line 30"/>
            <p:cNvSpPr>
              <a:spLocks noChangeShapeType="1"/>
            </p:cNvSpPr>
            <p:nvPr/>
          </p:nvSpPr>
          <p:spPr bwMode="auto">
            <a:xfrm>
              <a:off x="2640" y="2496"/>
              <a:ext cx="22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32" name="AutoShape 31"/>
            <p:cNvSpPr>
              <a:spLocks noChangeArrowheads="1"/>
            </p:cNvSpPr>
            <p:nvPr/>
          </p:nvSpPr>
          <p:spPr bwMode="auto">
            <a:xfrm>
              <a:off x="3552" y="2160"/>
              <a:ext cx="192" cy="144"/>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3" name="Line 32"/>
            <p:cNvSpPr>
              <a:spLocks noChangeShapeType="1"/>
            </p:cNvSpPr>
            <p:nvPr/>
          </p:nvSpPr>
          <p:spPr bwMode="auto">
            <a:xfrm>
              <a:off x="3648" y="230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grpSp>
    </p:spTree>
    <p:extLst>
      <p:ext uri="{BB962C8B-B14F-4D97-AF65-F5344CB8AC3E}">
        <p14:creationId xmlns:p14="http://schemas.microsoft.com/office/powerpoint/2010/main" val="4013949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 of a Use Case</a:t>
            </a:r>
          </a:p>
        </p:txBody>
      </p:sp>
      <p:sp>
        <p:nvSpPr>
          <p:cNvPr id="3" name="Content Placeholder 2"/>
          <p:cNvSpPr>
            <a:spLocks noGrp="1"/>
          </p:cNvSpPr>
          <p:nvPr>
            <p:ph idx="1"/>
          </p:nvPr>
        </p:nvSpPr>
        <p:spPr/>
        <p:txBody>
          <a:bodyPr/>
          <a:lstStyle/>
          <a:p>
            <a:pPr algn="just"/>
            <a:r>
              <a:rPr lang="en-US" dirty="0"/>
              <a:t>This is similar to the generalization of an actor. </a:t>
            </a:r>
          </a:p>
          <a:p>
            <a:pPr algn="just"/>
            <a:r>
              <a:rPr lang="en-US" dirty="0"/>
              <a:t>The behavior of the ancestor is inherited by the descendant. </a:t>
            </a:r>
          </a:p>
          <a:p>
            <a:pPr algn="just"/>
            <a:r>
              <a:rPr lang="en-US" dirty="0"/>
              <a:t>This is used when there are common behavior between two use cases and also specialized behavior specific to each use case.</a:t>
            </a:r>
          </a:p>
          <a:p>
            <a:pPr algn="just"/>
            <a:r>
              <a:rPr lang="en-US" dirty="0"/>
              <a:t>For example in the previous banking </a:t>
            </a:r>
          </a:p>
          <a:p>
            <a:pPr marL="0" indent="0" algn="just">
              <a:buNone/>
            </a:pPr>
            <a:r>
              <a:rPr lang="en-US" dirty="0"/>
              <a:t>  example there might be an use case </a:t>
            </a:r>
          </a:p>
          <a:p>
            <a:pPr marL="0" indent="0" algn="just">
              <a:buNone/>
            </a:pPr>
            <a:r>
              <a:rPr lang="en-US" dirty="0"/>
              <a:t>  called “Pay Bills”. This can be generalized </a:t>
            </a:r>
          </a:p>
          <a:p>
            <a:pPr marL="0" indent="0" algn="just">
              <a:buNone/>
            </a:pPr>
            <a:r>
              <a:rPr lang="en-US" dirty="0"/>
              <a:t>  to “Pay by Credit Card”, “Pay by </a:t>
            </a:r>
          </a:p>
          <a:p>
            <a:pPr marL="0" indent="0" algn="just">
              <a:buNone/>
            </a:pPr>
            <a:r>
              <a:rPr lang="en-US" dirty="0"/>
              <a:t>  Bank Balance” etc.</a:t>
            </a:r>
          </a:p>
          <a:p>
            <a:pPr algn="just"/>
            <a:endParaRPr lang="en-US" dirty="0"/>
          </a:p>
        </p:txBody>
      </p:sp>
      <p:sp>
        <p:nvSpPr>
          <p:cNvPr id="4" name="Date Placeholder 3"/>
          <p:cNvSpPr>
            <a:spLocks noGrp="1"/>
          </p:cNvSpPr>
          <p:nvPr>
            <p:ph type="dt" sz="half" idx="10"/>
          </p:nvPr>
        </p:nvSpPr>
        <p:spPr/>
        <p:txBody>
          <a:bodyPr/>
          <a:lstStyle/>
          <a:p>
            <a:fld id="{86452929-BA69-4F8A-987D-ECDDA12A5A65}" type="datetime1">
              <a:rPr lang="en-US" smtClean="0"/>
              <a:t>10/24/2022</a:t>
            </a:fld>
            <a:endParaRPr lang="en-US" dirty="0"/>
          </a:p>
        </p:txBody>
      </p:sp>
      <p:sp>
        <p:nvSpPr>
          <p:cNvPr id="5" name="Footer Placeholder 4"/>
          <p:cNvSpPr>
            <a:spLocks noGrp="1"/>
          </p:cNvSpPr>
          <p:nvPr>
            <p:ph type="ftr" sz="quarter" idx="11"/>
          </p:nvPr>
        </p:nvSpPr>
        <p:spPr/>
        <p:txBody>
          <a:bodyPr/>
          <a:lstStyle/>
          <a:p>
            <a:r>
              <a:rPr lang="en-US"/>
              <a:t>CSE291 - Introduction to Software Engineering</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pPr/>
              <a:t>9</a:t>
            </a:fld>
            <a:endParaRPr lang="en-US" dirty="0"/>
          </a:p>
        </p:txBody>
      </p:sp>
      <p:grpSp>
        <p:nvGrpSpPr>
          <p:cNvPr id="7" name="Group 16"/>
          <p:cNvGrpSpPr>
            <a:grpSpLocks/>
          </p:cNvGrpSpPr>
          <p:nvPr/>
        </p:nvGrpSpPr>
        <p:grpSpPr bwMode="auto">
          <a:xfrm>
            <a:off x="6934200" y="4114800"/>
            <a:ext cx="914400" cy="2133600"/>
            <a:chOff x="4608" y="1344"/>
            <a:chExt cx="576" cy="1344"/>
          </a:xfrm>
        </p:grpSpPr>
        <p:grpSp>
          <p:nvGrpSpPr>
            <p:cNvPr id="8" name="Group 4"/>
            <p:cNvGrpSpPr>
              <a:grpSpLocks/>
            </p:cNvGrpSpPr>
            <p:nvPr/>
          </p:nvGrpSpPr>
          <p:grpSpPr bwMode="auto">
            <a:xfrm>
              <a:off x="4608" y="1344"/>
              <a:ext cx="576" cy="432"/>
              <a:chOff x="4176" y="720"/>
              <a:chExt cx="576" cy="432"/>
            </a:xfrm>
          </p:grpSpPr>
          <p:sp>
            <p:nvSpPr>
              <p:cNvPr id="14" name="Oval 5"/>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 name="Text Box 6"/>
              <p:cNvSpPr txBox="1">
                <a:spLocks noChangeArrowheads="1"/>
              </p:cNvSpPr>
              <p:nvPr/>
            </p:nvSpPr>
            <p:spPr bwMode="auto">
              <a:xfrm>
                <a:off x="4224" y="81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ahoma" pitchFamily="34" charset="0"/>
                    <a:ea typeface="SimSun" pitchFamily="2" charset="-122"/>
                  </a:defRPr>
                </a:lvl1pPr>
                <a:lvl2pPr marL="742950" indent="-285750" eaLnBrk="0" hangingPunct="0">
                  <a:defRPr sz="1600">
                    <a:solidFill>
                      <a:schemeClr val="tx1"/>
                    </a:solidFill>
                    <a:latin typeface="Tahoma" pitchFamily="34" charset="0"/>
                    <a:ea typeface="SimSun" pitchFamily="2" charset="-122"/>
                  </a:defRPr>
                </a:lvl2pPr>
                <a:lvl3pPr marL="1143000" indent="-228600" eaLnBrk="0" hangingPunct="0">
                  <a:defRPr sz="1600">
                    <a:solidFill>
                      <a:schemeClr val="tx1"/>
                    </a:solidFill>
                    <a:latin typeface="Tahoma" pitchFamily="34" charset="0"/>
                    <a:ea typeface="SimSun" pitchFamily="2" charset="-122"/>
                  </a:defRPr>
                </a:lvl3pPr>
                <a:lvl4pPr marL="1600200" indent="-228600" eaLnBrk="0" hangingPunct="0">
                  <a:defRPr sz="1600">
                    <a:solidFill>
                      <a:schemeClr val="tx1"/>
                    </a:solidFill>
                    <a:latin typeface="Tahoma" pitchFamily="34" charset="0"/>
                    <a:ea typeface="SimSun" pitchFamily="2" charset="-122"/>
                  </a:defRPr>
                </a:lvl4pPr>
                <a:lvl5pPr marL="2057400" indent="-228600" eaLnBrk="0" hangingPunct="0">
                  <a:defRPr sz="1600">
                    <a:solidFill>
                      <a:schemeClr val="tx1"/>
                    </a:solidFill>
                    <a:latin typeface="Tahoma" pitchFamily="34" charset="0"/>
                    <a:ea typeface="SimSun" pitchFamily="2" charset="-122"/>
                  </a:defRPr>
                </a:lvl5pPr>
                <a:lvl6pPr marL="2514600" indent="-228600" algn="ctr" eaLnBrk="0" fontAlgn="base" hangingPunct="0">
                  <a:spcBef>
                    <a:spcPct val="0"/>
                  </a:spcBef>
                  <a:spcAft>
                    <a:spcPct val="0"/>
                  </a:spcAft>
                  <a:defRPr sz="1600">
                    <a:solidFill>
                      <a:schemeClr val="tx1"/>
                    </a:solidFill>
                    <a:latin typeface="Tahoma" pitchFamily="34" charset="0"/>
                    <a:ea typeface="SimSun" pitchFamily="2" charset="-122"/>
                  </a:defRPr>
                </a:lvl6pPr>
                <a:lvl7pPr marL="2971800" indent="-228600" algn="ctr" eaLnBrk="0" fontAlgn="base" hangingPunct="0">
                  <a:spcBef>
                    <a:spcPct val="0"/>
                  </a:spcBef>
                  <a:spcAft>
                    <a:spcPct val="0"/>
                  </a:spcAft>
                  <a:defRPr sz="1600">
                    <a:solidFill>
                      <a:schemeClr val="tx1"/>
                    </a:solidFill>
                    <a:latin typeface="Tahoma" pitchFamily="34" charset="0"/>
                    <a:ea typeface="SimSun" pitchFamily="2" charset="-122"/>
                  </a:defRPr>
                </a:lvl7pPr>
                <a:lvl8pPr marL="3429000" indent="-228600" algn="ctr" eaLnBrk="0" fontAlgn="base" hangingPunct="0">
                  <a:spcBef>
                    <a:spcPct val="0"/>
                  </a:spcBef>
                  <a:spcAft>
                    <a:spcPct val="0"/>
                  </a:spcAft>
                  <a:defRPr sz="1600">
                    <a:solidFill>
                      <a:schemeClr val="tx1"/>
                    </a:solidFill>
                    <a:latin typeface="Tahoma" pitchFamily="34" charset="0"/>
                    <a:ea typeface="SimSun" pitchFamily="2" charset="-122"/>
                  </a:defRPr>
                </a:lvl8pPr>
                <a:lvl9pPr marL="3886200" indent="-228600" algn="ctr" eaLnBrk="0" fontAlgn="base" hangingPunct="0">
                  <a:spcBef>
                    <a:spcPct val="0"/>
                  </a:spcBef>
                  <a:spcAft>
                    <a:spcPct val="0"/>
                  </a:spcAft>
                  <a:defRPr sz="1600">
                    <a:solidFill>
                      <a:schemeClr val="tx1"/>
                    </a:solidFill>
                    <a:latin typeface="Tahoma" pitchFamily="34" charset="0"/>
                    <a:ea typeface="SimSun" pitchFamily="2" charset="-122"/>
                  </a:defRPr>
                </a:lvl9pPr>
              </a:lstStyle>
              <a:p>
                <a:pPr eaLnBrk="1" hangingPunct="1"/>
                <a:r>
                  <a:rPr lang="en-US" sz="2000">
                    <a:latin typeface="Times New Roman" pitchFamily="18" charset="0"/>
                  </a:rPr>
                  <a:t>parent</a:t>
                </a:r>
                <a:endParaRPr lang="en-US" sz="2400">
                  <a:latin typeface="Times New Roman" pitchFamily="18" charset="0"/>
                </a:endParaRPr>
              </a:p>
            </p:txBody>
          </p:sp>
        </p:grpSp>
        <p:grpSp>
          <p:nvGrpSpPr>
            <p:cNvPr id="9" name="Group 7"/>
            <p:cNvGrpSpPr>
              <a:grpSpLocks/>
            </p:cNvGrpSpPr>
            <p:nvPr/>
          </p:nvGrpSpPr>
          <p:grpSpPr bwMode="auto">
            <a:xfrm>
              <a:off x="4608" y="2256"/>
              <a:ext cx="576" cy="432"/>
              <a:chOff x="4176" y="720"/>
              <a:chExt cx="576" cy="432"/>
            </a:xfrm>
          </p:grpSpPr>
          <p:sp>
            <p:nvSpPr>
              <p:cNvPr id="12" name="Oval 8"/>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 name="Text Box 9"/>
              <p:cNvSpPr txBox="1">
                <a:spLocks noChangeArrowheads="1"/>
              </p:cNvSpPr>
              <p:nvPr/>
            </p:nvSpPr>
            <p:spPr bwMode="auto">
              <a:xfrm>
                <a:off x="4224" y="81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ahoma" pitchFamily="34" charset="0"/>
                    <a:ea typeface="SimSun" pitchFamily="2" charset="-122"/>
                  </a:defRPr>
                </a:lvl1pPr>
                <a:lvl2pPr marL="742950" indent="-285750" eaLnBrk="0" hangingPunct="0">
                  <a:defRPr sz="1600">
                    <a:solidFill>
                      <a:schemeClr val="tx1"/>
                    </a:solidFill>
                    <a:latin typeface="Tahoma" pitchFamily="34" charset="0"/>
                    <a:ea typeface="SimSun" pitchFamily="2" charset="-122"/>
                  </a:defRPr>
                </a:lvl2pPr>
                <a:lvl3pPr marL="1143000" indent="-228600" eaLnBrk="0" hangingPunct="0">
                  <a:defRPr sz="1600">
                    <a:solidFill>
                      <a:schemeClr val="tx1"/>
                    </a:solidFill>
                    <a:latin typeface="Tahoma" pitchFamily="34" charset="0"/>
                    <a:ea typeface="SimSun" pitchFamily="2" charset="-122"/>
                  </a:defRPr>
                </a:lvl3pPr>
                <a:lvl4pPr marL="1600200" indent="-228600" eaLnBrk="0" hangingPunct="0">
                  <a:defRPr sz="1600">
                    <a:solidFill>
                      <a:schemeClr val="tx1"/>
                    </a:solidFill>
                    <a:latin typeface="Tahoma" pitchFamily="34" charset="0"/>
                    <a:ea typeface="SimSun" pitchFamily="2" charset="-122"/>
                  </a:defRPr>
                </a:lvl4pPr>
                <a:lvl5pPr marL="2057400" indent="-228600" eaLnBrk="0" hangingPunct="0">
                  <a:defRPr sz="1600">
                    <a:solidFill>
                      <a:schemeClr val="tx1"/>
                    </a:solidFill>
                    <a:latin typeface="Tahoma" pitchFamily="34" charset="0"/>
                    <a:ea typeface="SimSun" pitchFamily="2" charset="-122"/>
                  </a:defRPr>
                </a:lvl5pPr>
                <a:lvl6pPr marL="2514600" indent="-228600" algn="ctr" eaLnBrk="0" fontAlgn="base" hangingPunct="0">
                  <a:spcBef>
                    <a:spcPct val="0"/>
                  </a:spcBef>
                  <a:spcAft>
                    <a:spcPct val="0"/>
                  </a:spcAft>
                  <a:defRPr sz="1600">
                    <a:solidFill>
                      <a:schemeClr val="tx1"/>
                    </a:solidFill>
                    <a:latin typeface="Tahoma" pitchFamily="34" charset="0"/>
                    <a:ea typeface="SimSun" pitchFamily="2" charset="-122"/>
                  </a:defRPr>
                </a:lvl6pPr>
                <a:lvl7pPr marL="2971800" indent="-228600" algn="ctr" eaLnBrk="0" fontAlgn="base" hangingPunct="0">
                  <a:spcBef>
                    <a:spcPct val="0"/>
                  </a:spcBef>
                  <a:spcAft>
                    <a:spcPct val="0"/>
                  </a:spcAft>
                  <a:defRPr sz="1600">
                    <a:solidFill>
                      <a:schemeClr val="tx1"/>
                    </a:solidFill>
                    <a:latin typeface="Tahoma" pitchFamily="34" charset="0"/>
                    <a:ea typeface="SimSun" pitchFamily="2" charset="-122"/>
                  </a:defRPr>
                </a:lvl7pPr>
                <a:lvl8pPr marL="3429000" indent="-228600" algn="ctr" eaLnBrk="0" fontAlgn="base" hangingPunct="0">
                  <a:spcBef>
                    <a:spcPct val="0"/>
                  </a:spcBef>
                  <a:spcAft>
                    <a:spcPct val="0"/>
                  </a:spcAft>
                  <a:defRPr sz="1600">
                    <a:solidFill>
                      <a:schemeClr val="tx1"/>
                    </a:solidFill>
                    <a:latin typeface="Tahoma" pitchFamily="34" charset="0"/>
                    <a:ea typeface="SimSun" pitchFamily="2" charset="-122"/>
                  </a:defRPr>
                </a:lvl8pPr>
                <a:lvl9pPr marL="3886200" indent="-228600" algn="ctr" eaLnBrk="0" fontAlgn="base" hangingPunct="0">
                  <a:spcBef>
                    <a:spcPct val="0"/>
                  </a:spcBef>
                  <a:spcAft>
                    <a:spcPct val="0"/>
                  </a:spcAft>
                  <a:defRPr sz="1600">
                    <a:solidFill>
                      <a:schemeClr val="tx1"/>
                    </a:solidFill>
                    <a:latin typeface="Tahoma" pitchFamily="34" charset="0"/>
                    <a:ea typeface="SimSun" pitchFamily="2" charset="-122"/>
                  </a:defRPr>
                </a:lvl9pPr>
              </a:lstStyle>
              <a:p>
                <a:pPr eaLnBrk="1" hangingPunct="1"/>
                <a:r>
                  <a:rPr lang="en-US" sz="2000">
                    <a:latin typeface="Times New Roman" pitchFamily="18" charset="0"/>
                  </a:rPr>
                  <a:t>child</a:t>
                </a:r>
                <a:endParaRPr lang="en-US" sz="2400">
                  <a:latin typeface="Times New Roman" pitchFamily="18" charset="0"/>
                </a:endParaRPr>
              </a:p>
            </p:txBody>
          </p:sp>
        </p:grpSp>
        <p:sp>
          <p:nvSpPr>
            <p:cNvPr id="10" name="Line 12"/>
            <p:cNvSpPr>
              <a:spLocks noChangeShapeType="1"/>
            </p:cNvSpPr>
            <p:nvPr/>
          </p:nvSpPr>
          <p:spPr bwMode="auto">
            <a:xfrm>
              <a:off x="4896" y="196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AutoShape 15"/>
            <p:cNvSpPr>
              <a:spLocks noChangeArrowheads="1"/>
            </p:cNvSpPr>
            <p:nvPr/>
          </p:nvSpPr>
          <p:spPr bwMode="auto">
            <a:xfrm>
              <a:off x="4752" y="1776"/>
              <a:ext cx="288" cy="192"/>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16157647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6382</TotalTime>
  <Words>887</Words>
  <Application>Microsoft Office PowerPoint</Application>
  <PresentationFormat>On-screen Show (4:3)</PresentationFormat>
  <Paragraphs>131</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Clarity</vt:lpstr>
      <vt:lpstr>CSE291 - Introduction To Software Engineering  (FALL 2022)</vt:lpstr>
      <vt:lpstr>Use Case Diagrams - Relationships </vt:lpstr>
      <vt:lpstr>Use Case Diagrams - Relationships </vt:lpstr>
      <vt:lpstr>Association Between Actor and Use Case</vt:lpstr>
      <vt:lpstr>Association Between Actor and Use Case</vt:lpstr>
      <vt:lpstr>Generalization of an Actor</vt:lpstr>
      <vt:lpstr>Generalization of an Actor</vt:lpstr>
      <vt:lpstr>Use Case Example (Actor-to-Actor relationship)</vt:lpstr>
      <vt:lpstr>Generalization of a Use Case</vt:lpstr>
      <vt:lpstr>Generalization of a Use Case Example</vt:lpstr>
      <vt:lpstr>Extend Relationship Between Two Use Cases</vt:lpstr>
      <vt:lpstr>Extend Relationship Between Two Use Cases</vt:lpstr>
      <vt:lpstr>Include Relationship Between Two Use Cases</vt:lpstr>
      <vt:lpstr>Include Relationship Between Two Use Cases</vt:lpstr>
      <vt:lpstr>Case Study 1</vt:lpstr>
      <vt:lpstr>Case Study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“Agility”?</dc:title>
  <dc:creator>user</dc:creator>
  <cp:lastModifiedBy>Miss</cp:lastModifiedBy>
  <cp:revision>392</cp:revision>
  <cp:lastPrinted>2018-11-07T05:12:15Z</cp:lastPrinted>
  <dcterms:created xsi:type="dcterms:W3CDTF">2014-09-24T14:35:43Z</dcterms:created>
  <dcterms:modified xsi:type="dcterms:W3CDTF">2022-10-24T06:13:34Z</dcterms:modified>
</cp:coreProperties>
</file>