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58" r:id="rId9"/>
    <p:sldId id="259" r:id="rId10"/>
    <p:sldId id="28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84" r:id="rId21"/>
    <p:sldId id="269" r:id="rId22"/>
    <p:sldId id="270" r:id="rId23"/>
    <p:sldId id="28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7" y="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C81B6-0BA1-4022-803F-75298B976DE7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FC88-E668-4C6D-A934-E028A74FF2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076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0F803D-0239-42C7-B512-6ECA9BD8A74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Lecture #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 smtClean="0"/>
              <a:t>Theory Of Automata</a:t>
            </a:r>
          </a:p>
          <a:p>
            <a:r>
              <a:rPr lang="en-US" sz="3800" dirty="0" smtClean="0"/>
              <a:t>By </a:t>
            </a:r>
          </a:p>
          <a:p>
            <a:r>
              <a:rPr lang="en-US" sz="3800" dirty="0" smtClean="0"/>
              <a:t>Dr. MM Alam</a:t>
            </a:r>
          </a:p>
          <a:p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02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000" dirty="0"/>
              <a:t>If </a:t>
            </a:r>
            <a:r>
              <a:rPr lang="el-GR" sz="3000" dirty="0"/>
              <a:t>Σ</a:t>
            </a:r>
            <a:r>
              <a:rPr lang="en-US" sz="3000" dirty="0"/>
              <a:t> = {x} 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Then </a:t>
            </a:r>
            <a:r>
              <a:rPr lang="el-GR" sz="3000" dirty="0" smtClean="0"/>
              <a:t>Σ</a:t>
            </a:r>
            <a:r>
              <a:rPr lang="en-US" sz="3000" dirty="0" smtClean="0"/>
              <a:t>* </a:t>
            </a:r>
            <a:r>
              <a:rPr lang="en-US" sz="3000" dirty="0"/>
              <a:t>= </a:t>
            </a:r>
            <a:r>
              <a:rPr lang="en-US" sz="3000" dirty="0" smtClean="0"/>
              <a:t>{</a:t>
            </a:r>
            <a:r>
              <a:rPr lang="el-GR" sz="2800" dirty="0" smtClean="0"/>
              <a:t>Λ</a:t>
            </a:r>
            <a:r>
              <a:rPr lang="en-US" sz="2800" dirty="0" smtClean="0"/>
              <a:t>,</a:t>
            </a:r>
            <a:r>
              <a:rPr lang="en-US" sz="3000" dirty="0" smtClean="0"/>
              <a:t> </a:t>
            </a:r>
            <a:r>
              <a:rPr lang="en-US" sz="3000" dirty="0"/>
              <a:t>x, xx, xxx, </a:t>
            </a:r>
            <a:r>
              <a:rPr lang="en-US" sz="3000" dirty="0" err="1"/>
              <a:t>xxxx</a:t>
            </a:r>
            <a:r>
              <a:rPr lang="en-US" sz="3000" dirty="0"/>
              <a:t>, ….}</a:t>
            </a:r>
          </a:p>
          <a:p>
            <a:r>
              <a:rPr lang="en-US" sz="3000" dirty="0"/>
              <a:t> If </a:t>
            </a:r>
            <a:r>
              <a:rPr lang="el-GR" sz="3000" dirty="0"/>
              <a:t>Σ</a:t>
            </a:r>
            <a:r>
              <a:rPr lang="en-US" sz="3000" dirty="0"/>
              <a:t> = {0,1} 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Then </a:t>
            </a:r>
            <a:r>
              <a:rPr lang="el-GR" sz="3000" dirty="0" smtClean="0"/>
              <a:t>Σ</a:t>
            </a:r>
            <a:r>
              <a:rPr lang="en-US" sz="3000" dirty="0" smtClean="0"/>
              <a:t>* </a:t>
            </a:r>
            <a:r>
              <a:rPr lang="en-US" sz="3000" dirty="0"/>
              <a:t>= </a:t>
            </a:r>
            <a:r>
              <a:rPr lang="en-US" sz="3000" dirty="0" smtClean="0"/>
              <a:t>{</a:t>
            </a:r>
            <a:r>
              <a:rPr lang="el-GR" sz="2800" dirty="0" smtClean="0"/>
              <a:t>Λ</a:t>
            </a:r>
            <a:r>
              <a:rPr lang="en-US" sz="2800" dirty="0" smtClean="0"/>
              <a:t>,</a:t>
            </a:r>
            <a:r>
              <a:rPr lang="en-US" sz="3000" dirty="0" smtClean="0"/>
              <a:t> </a:t>
            </a:r>
            <a:r>
              <a:rPr lang="en-US" sz="3000" dirty="0"/>
              <a:t>0, 1, 00, 01, 10, 11, ….}</a:t>
            </a:r>
            <a:endParaRPr lang="el-GR" sz="3000" dirty="0"/>
          </a:p>
          <a:p>
            <a:r>
              <a:rPr lang="en-US" sz="3000" dirty="0"/>
              <a:t> If </a:t>
            </a:r>
            <a:r>
              <a:rPr lang="el-GR" sz="3000" dirty="0"/>
              <a:t>Σ</a:t>
            </a:r>
            <a:r>
              <a:rPr lang="en-US" sz="3000" dirty="0"/>
              <a:t> = {</a:t>
            </a:r>
            <a:r>
              <a:rPr lang="en-US" sz="3000" dirty="0" err="1"/>
              <a:t>aaB</a:t>
            </a:r>
            <a:r>
              <a:rPr lang="en-US" sz="3000" dirty="0"/>
              <a:t>, c}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Then </a:t>
            </a:r>
            <a:r>
              <a:rPr lang="el-GR" sz="3000" dirty="0" smtClean="0"/>
              <a:t>Σ</a:t>
            </a:r>
            <a:r>
              <a:rPr lang="en-US" sz="3000" dirty="0" smtClean="0"/>
              <a:t>* </a:t>
            </a:r>
            <a:r>
              <a:rPr lang="en-US" sz="3000" dirty="0"/>
              <a:t>= </a:t>
            </a:r>
            <a:r>
              <a:rPr lang="en-US" sz="3000" dirty="0" smtClean="0"/>
              <a:t>{</a:t>
            </a:r>
            <a:r>
              <a:rPr lang="el-GR" sz="2800" dirty="0" smtClean="0"/>
              <a:t>Λ </a:t>
            </a:r>
            <a:r>
              <a:rPr lang="en-US" sz="2800" smtClean="0"/>
              <a:t>,</a:t>
            </a:r>
            <a:r>
              <a:rPr lang="en-US" sz="3000" smtClean="0"/>
              <a:t>aaB</a:t>
            </a:r>
            <a:r>
              <a:rPr lang="en-US" sz="3000" dirty="0"/>
              <a:t>, c, </a:t>
            </a:r>
            <a:r>
              <a:rPr lang="en-US" sz="3000" dirty="0" err="1"/>
              <a:t>aaBaaB</a:t>
            </a:r>
            <a:r>
              <a:rPr lang="en-US" sz="3000" dirty="0"/>
              <a:t>, </a:t>
            </a:r>
            <a:r>
              <a:rPr lang="en-US" sz="3000" dirty="0" err="1"/>
              <a:t>aaBc</a:t>
            </a:r>
            <a:r>
              <a:rPr lang="en-US" sz="3000" dirty="0"/>
              <a:t>, </a:t>
            </a:r>
            <a:r>
              <a:rPr lang="en-US" sz="3000" dirty="0" err="1"/>
              <a:t>caaB</a:t>
            </a:r>
            <a:r>
              <a:rPr lang="en-US" sz="3000" dirty="0"/>
              <a:t>, 		     cc, ….}</a:t>
            </a:r>
            <a:endParaRPr lang="el-GR" sz="3000" dirty="0"/>
          </a:p>
        </p:txBody>
      </p:sp>
    </p:spTree>
    <p:extLst>
      <p:ext uri="{BB962C8B-B14F-4D97-AF65-F5344CB8AC3E}">
        <p14:creationId xmlns:p14="http://schemas.microsoft.com/office/powerpoint/2010/main" xmlns="" val="7531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4637"/>
            <a:ext cx="8839200" cy="62785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Q) Consider the language S*, where S = {a b}. How many words does this language have of length 2? of length 3? of length n?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Number of words = n</a:t>
            </a:r>
            <a:r>
              <a:rPr lang="en-US" baseline="30000" dirty="0" smtClean="0"/>
              <a:t>m</a:t>
            </a:r>
          </a:p>
          <a:p>
            <a:pPr>
              <a:buNone/>
            </a:pPr>
            <a:r>
              <a:rPr lang="en-US" dirty="0" smtClean="0"/>
              <a:t>Length 2: 2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</a:p>
          <a:p>
            <a:pPr>
              <a:buNone/>
            </a:pPr>
            <a:r>
              <a:rPr lang="en-US" dirty="0" smtClean="0"/>
              <a:t>Length 3: 2</a:t>
            </a:r>
            <a:r>
              <a:rPr lang="en-US" baseline="30000" dirty="0" smtClean="0"/>
              <a:t>3</a:t>
            </a:r>
            <a:r>
              <a:rPr lang="en-US" dirty="0" smtClean="0"/>
              <a:t>= 8</a:t>
            </a:r>
          </a:p>
          <a:p>
            <a:pPr>
              <a:buNone/>
            </a:pPr>
            <a:r>
              <a:rPr lang="en-US" dirty="0" smtClean="0"/>
              <a:t>Length n: 2</a:t>
            </a:r>
            <a:r>
              <a:rPr lang="en-US" baseline="30000" dirty="0" smtClean="0"/>
              <a:t>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Consider the language S*, where S = {</a:t>
            </a:r>
            <a:r>
              <a:rPr lang="en-US" dirty="0" err="1" smtClean="0">
                <a:solidFill>
                  <a:srgbClr val="FF0000"/>
                </a:solidFill>
              </a:rPr>
              <a:t>aa</a:t>
            </a:r>
            <a:r>
              <a:rPr lang="en-US" dirty="0" smtClean="0">
                <a:solidFill>
                  <a:srgbClr val="FF0000"/>
                </a:solidFill>
              </a:rPr>
              <a:t> b}. How many words does this language have of length 4? of length 5? of length 6? What can be said in general?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Words of length 0: </a:t>
            </a:r>
            <a:r>
              <a:rPr lang="el-GR" dirty="0" smtClean="0"/>
              <a:t>Λ</a:t>
            </a:r>
            <a:r>
              <a:rPr lang="en-US" dirty="0" smtClean="0"/>
              <a:t> = 1 word</a:t>
            </a:r>
          </a:p>
          <a:p>
            <a:pPr>
              <a:buNone/>
            </a:pPr>
            <a:r>
              <a:rPr lang="en-US" dirty="0" smtClean="0"/>
              <a:t>Words of length 1: b = 1 word</a:t>
            </a:r>
          </a:p>
          <a:p>
            <a:pPr>
              <a:buNone/>
            </a:pPr>
            <a:r>
              <a:rPr lang="en-US" dirty="0" smtClean="0"/>
              <a:t>Words of length 2: (Add </a:t>
            </a:r>
            <a:r>
              <a:rPr lang="en-US" dirty="0" err="1" smtClean="0"/>
              <a:t>aa</a:t>
            </a:r>
            <a:r>
              <a:rPr lang="en-US" dirty="0" smtClean="0"/>
              <a:t> to all words of length 0 --&gt; 0 + 2 = 2)</a:t>
            </a:r>
          </a:p>
          <a:p>
            <a:pPr>
              <a:buNone/>
            </a:pPr>
            <a:r>
              <a:rPr lang="en-US" dirty="0" smtClean="0"/>
              <a:t>Add b to all words of length 1 --&gt; 1 + 1 = 2)</a:t>
            </a:r>
          </a:p>
          <a:p>
            <a:pPr>
              <a:buNone/>
            </a:pPr>
            <a:r>
              <a:rPr lang="en-US" dirty="0" err="1" smtClean="0"/>
              <a:t>aa</a:t>
            </a:r>
            <a:r>
              <a:rPr lang="en-US" dirty="0" smtClean="0"/>
              <a:t> bb = 2 words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Words of length 3:</a:t>
            </a:r>
          </a:p>
          <a:p>
            <a:pPr>
              <a:buNone/>
            </a:pPr>
            <a:r>
              <a:rPr lang="en-US" dirty="0" smtClean="0"/>
              <a:t>(Add </a:t>
            </a:r>
            <a:r>
              <a:rPr lang="en-US" dirty="0" err="1" smtClean="0"/>
              <a:t>aa</a:t>
            </a:r>
            <a:r>
              <a:rPr lang="en-US" dirty="0" smtClean="0"/>
              <a:t> to all words of length 1 </a:t>
            </a:r>
            <a:r>
              <a:rPr lang="en-US" dirty="0" smtClean="0">
                <a:sym typeface="Wingdings" pitchFamily="2" charset="2"/>
              </a:rPr>
              <a:t>--&gt; </a:t>
            </a:r>
            <a:r>
              <a:rPr lang="en-US" dirty="0" smtClean="0"/>
              <a:t>1 + 2 = 3)</a:t>
            </a:r>
          </a:p>
          <a:p>
            <a:pPr>
              <a:buNone/>
            </a:pPr>
            <a:r>
              <a:rPr lang="en-US" dirty="0" smtClean="0"/>
              <a:t>(Add b to all words of length 2 --&gt; 2 + 1 = 3)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aab</a:t>
            </a:r>
            <a:r>
              <a:rPr lang="en-US" dirty="0" smtClean="0"/>
              <a:t> baa </a:t>
            </a:r>
            <a:r>
              <a:rPr lang="en-US" dirty="0" err="1" smtClean="0"/>
              <a:t>bbb</a:t>
            </a:r>
            <a:r>
              <a:rPr lang="en-US" dirty="0" smtClean="0"/>
              <a:t> = 3 words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Words of length 4:</a:t>
            </a:r>
          </a:p>
          <a:p>
            <a:pPr>
              <a:buNone/>
            </a:pPr>
            <a:r>
              <a:rPr lang="en-US" dirty="0" smtClean="0"/>
              <a:t>(Add b to all words of length 3)</a:t>
            </a:r>
          </a:p>
          <a:p>
            <a:pPr>
              <a:buNone/>
            </a:pPr>
            <a:r>
              <a:rPr lang="en-US" dirty="0" smtClean="0"/>
              <a:t>(Add </a:t>
            </a:r>
            <a:r>
              <a:rPr lang="en-US" dirty="0" err="1" smtClean="0"/>
              <a:t>aa</a:t>
            </a:r>
            <a:r>
              <a:rPr lang="en-US" dirty="0" smtClean="0"/>
              <a:t> to all words of length 2)  </a:t>
            </a:r>
          </a:p>
          <a:p>
            <a:pPr>
              <a:buNone/>
            </a:pPr>
            <a:r>
              <a:rPr lang="en-US" dirty="0" err="1" smtClean="0"/>
              <a:t>baab</a:t>
            </a:r>
            <a:r>
              <a:rPr lang="en-US" dirty="0" smtClean="0"/>
              <a:t> </a:t>
            </a:r>
            <a:r>
              <a:rPr lang="en-US" dirty="0" err="1" smtClean="0"/>
              <a:t>bbaa</a:t>
            </a:r>
            <a:r>
              <a:rPr lang="en-US" dirty="0" smtClean="0"/>
              <a:t> </a:t>
            </a:r>
            <a:r>
              <a:rPr lang="en-US" dirty="0" err="1" smtClean="0"/>
              <a:t>bbbb</a:t>
            </a:r>
            <a:r>
              <a:rPr lang="en-US" dirty="0" smtClean="0"/>
              <a:t> </a:t>
            </a:r>
            <a:r>
              <a:rPr lang="en-US" dirty="0" err="1" smtClean="0"/>
              <a:t>aaaa</a:t>
            </a:r>
            <a:r>
              <a:rPr lang="en-US" dirty="0" smtClean="0"/>
              <a:t> </a:t>
            </a:r>
            <a:r>
              <a:rPr lang="en-US" dirty="0" err="1" smtClean="0"/>
              <a:t>aabb</a:t>
            </a:r>
            <a:r>
              <a:rPr lang="en-US" dirty="0" smtClean="0"/>
              <a:t>    = 5 words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Words of length 5:</a:t>
            </a:r>
          </a:p>
          <a:p>
            <a:pPr>
              <a:buNone/>
            </a:pPr>
            <a:r>
              <a:rPr lang="en-US" dirty="0" smtClean="0"/>
              <a:t>(Add </a:t>
            </a:r>
            <a:r>
              <a:rPr lang="en-US" dirty="0" err="1" smtClean="0"/>
              <a:t>aa</a:t>
            </a:r>
            <a:r>
              <a:rPr lang="en-US" dirty="0" smtClean="0"/>
              <a:t> to the 3 words of length 3)</a:t>
            </a:r>
          </a:p>
          <a:p>
            <a:pPr>
              <a:buNone/>
            </a:pPr>
            <a:r>
              <a:rPr lang="en-US" dirty="0" smtClean="0"/>
              <a:t>(Add b to the 5 words of length 4)    = 8 words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Words of length 6:</a:t>
            </a:r>
          </a:p>
          <a:p>
            <a:pPr>
              <a:buNone/>
            </a:pPr>
            <a:r>
              <a:rPr lang="en-US" dirty="0" smtClean="0"/>
              <a:t>(Add </a:t>
            </a:r>
            <a:r>
              <a:rPr lang="en-US" dirty="0" err="1" smtClean="0"/>
              <a:t>aa</a:t>
            </a:r>
            <a:r>
              <a:rPr lang="en-US" dirty="0" smtClean="0"/>
              <a:t> to the 5 words of length 4)</a:t>
            </a:r>
          </a:p>
          <a:p>
            <a:pPr>
              <a:buNone/>
            </a:pPr>
            <a:r>
              <a:rPr lang="en-US" dirty="0" smtClean="0"/>
              <a:t>(Add b to the 8 words of length 5) = 13 words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the Fibonacci sequence: 1,2,3,5,8,13,…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Consider the language S*, where S = {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</a:t>
            </a:r>
            <a:r>
              <a:rPr lang="en-US" dirty="0" smtClean="0">
                <a:solidFill>
                  <a:srgbClr val="FF0000"/>
                </a:solidFill>
              </a:rPr>
              <a:t>}. Write out all the words in S* that have seven or fewer letters. Can any word in this language contain the substrings </a:t>
            </a:r>
            <a:r>
              <a:rPr lang="en-US" dirty="0" err="1" smtClean="0">
                <a:solidFill>
                  <a:srgbClr val="FF0000"/>
                </a:solidFill>
              </a:rPr>
              <a:t>aaa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bbb</a:t>
            </a:r>
            <a:r>
              <a:rPr lang="en-US" dirty="0" smtClean="0">
                <a:solidFill>
                  <a:srgbClr val="FF0000"/>
                </a:solidFill>
              </a:rPr>
              <a:t>? What is the smallest word that is not in this language?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Words of length 0: </a:t>
            </a:r>
            <a:r>
              <a:rPr lang="el-GR" dirty="0" smtClean="0"/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Words of length 2: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Words of length 4: </a:t>
            </a:r>
            <a:r>
              <a:rPr lang="en-US" dirty="0" err="1" smtClean="0"/>
              <a:t>abab</a:t>
            </a:r>
            <a:r>
              <a:rPr lang="en-US" dirty="0" smtClean="0"/>
              <a:t> </a:t>
            </a:r>
            <a:r>
              <a:rPr lang="en-US" dirty="0" err="1" smtClean="0"/>
              <a:t>abba</a:t>
            </a:r>
            <a:r>
              <a:rPr lang="en-US" dirty="0" smtClean="0"/>
              <a:t> </a:t>
            </a:r>
            <a:r>
              <a:rPr lang="en-US" dirty="0" err="1" smtClean="0"/>
              <a:t>baab</a:t>
            </a:r>
            <a:r>
              <a:rPr lang="en-US" dirty="0" smtClean="0"/>
              <a:t> </a:t>
            </a:r>
            <a:r>
              <a:rPr lang="en-US" dirty="0" err="1" smtClean="0"/>
              <a:t>baba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Words of length 6: </a:t>
            </a:r>
            <a:r>
              <a:rPr lang="en-US" dirty="0" err="1" smtClean="0"/>
              <a:t>ababab</a:t>
            </a:r>
            <a:r>
              <a:rPr lang="en-US" dirty="0" smtClean="0"/>
              <a:t> </a:t>
            </a:r>
            <a:r>
              <a:rPr lang="en-US" dirty="0" err="1" smtClean="0"/>
              <a:t>ababba</a:t>
            </a:r>
            <a:r>
              <a:rPr lang="en-US" dirty="0" smtClean="0"/>
              <a:t> </a:t>
            </a:r>
            <a:r>
              <a:rPr lang="en-US" dirty="0" err="1" smtClean="0"/>
              <a:t>abbaab</a:t>
            </a:r>
            <a:r>
              <a:rPr lang="en-US" dirty="0" smtClean="0"/>
              <a:t> </a:t>
            </a:r>
            <a:r>
              <a:rPr lang="en-US" dirty="0" err="1" smtClean="0"/>
              <a:t>abbaba</a:t>
            </a:r>
            <a:r>
              <a:rPr lang="en-US" dirty="0" smtClean="0"/>
              <a:t> </a:t>
            </a:r>
            <a:r>
              <a:rPr lang="en-US" dirty="0" err="1" smtClean="0"/>
              <a:t>baabab</a:t>
            </a:r>
            <a:r>
              <a:rPr lang="en-US" dirty="0" smtClean="0"/>
              <a:t> </a:t>
            </a:r>
            <a:r>
              <a:rPr lang="en-US" dirty="0" err="1" smtClean="0"/>
              <a:t>baabba</a:t>
            </a:r>
            <a:r>
              <a:rPr lang="en-US" dirty="0" smtClean="0"/>
              <a:t> </a:t>
            </a:r>
            <a:r>
              <a:rPr lang="en-US" dirty="0" err="1" smtClean="0"/>
              <a:t>babaab</a:t>
            </a:r>
            <a:r>
              <a:rPr lang="en-US" dirty="0" smtClean="0"/>
              <a:t> </a:t>
            </a:r>
            <a:r>
              <a:rPr lang="en-US" dirty="0" err="1" smtClean="0"/>
              <a:t>bababa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words can contain </a:t>
            </a:r>
            <a:r>
              <a:rPr lang="en-US" dirty="0" err="1" smtClean="0"/>
              <a:t>aaa</a:t>
            </a:r>
            <a:r>
              <a:rPr lang="en-US" dirty="0" smtClean="0"/>
              <a:t> or </a:t>
            </a:r>
            <a:r>
              <a:rPr lang="en-US" dirty="0" err="1" smtClean="0"/>
              <a:t>bbb</a:t>
            </a:r>
            <a:r>
              <a:rPr lang="en-US" dirty="0" smtClean="0"/>
              <a:t> because the first a in string </a:t>
            </a:r>
            <a:r>
              <a:rPr lang="en-US" dirty="0" err="1" smtClean="0"/>
              <a:t>ab</a:t>
            </a:r>
            <a:r>
              <a:rPr lang="en-US" dirty="0" smtClean="0"/>
              <a:t> and the a in </a:t>
            </a:r>
            <a:r>
              <a:rPr lang="en-US" dirty="0" err="1" smtClean="0"/>
              <a:t>ba</a:t>
            </a:r>
            <a:r>
              <a:rPr lang="en-US" dirty="0" smtClean="0"/>
              <a:t> never allow to make </a:t>
            </a:r>
            <a:r>
              <a:rPr lang="en-US" dirty="0" err="1" smtClean="0"/>
              <a:t>aaa</a:t>
            </a:r>
            <a:r>
              <a:rPr lang="en-US" dirty="0" smtClean="0"/>
              <a:t> or </a:t>
            </a:r>
            <a:r>
              <a:rPr lang="en-US" dirty="0" err="1" smtClean="0"/>
              <a:t>bbb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r>
              <a:rPr lang="en-US" sz="3800" dirty="0" smtClean="0">
                <a:solidFill>
                  <a:srgbClr val="FF0000"/>
                </a:solidFill>
              </a:rPr>
              <a:t>Consider the language S*, where S = {xx xxx}. In how many ways can x </a:t>
            </a:r>
            <a:r>
              <a:rPr lang="en-US" sz="3800" baseline="30000" dirty="0" smtClean="0">
                <a:solidFill>
                  <a:srgbClr val="FF0000"/>
                </a:solidFill>
              </a:rPr>
              <a:t>19</a:t>
            </a:r>
            <a:r>
              <a:rPr lang="en-US" sz="3800" dirty="0" smtClean="0">
                <a:solidFill>
                  <a:srgbClr val="FF0000"/>
                </a:solidFill>
              </a:rPr>
              <a:t> be written as the product of words in S? This means: How many different factorizations are there of x </a:t>
            </a:r>
            <a:r>
              <a:rPr lang="en-US" sz="3800" baseline="30000" dirty="0" smtClean="0">
                <a:solidFill>
                  <a:srgbClr val="FF0000"/>
                </a:solidFill>
              </a:rPr>
              <a:t>19</a:t>
            </a:r>
            <a:r>
              <a:rPr lang="en-US" sz="3800" dirty="0" smtClean="0">
                <a:solidFill>
                  <a:srgbClr val="FF0000"/>
                </a:solidFill>
              </a:rPr>
              <a:t> into xx and xxx?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(xx) (xx) (xx) (xx) (xx) (xx) (xx) (xx) + (xxx)</a:t>
            </a:r>
          </a:p>
          <a:p>
            <a:pPr marL="0" indent="0">
              <a:buNone/>
            </a:pPr>
            <a:r>
              <a:rPr lang="en-US" dirty="0" smtClean="0"/>
              <a:t>= x</a:t>
            </a:r>
            <a:r>
              <a:rPr lang="en-US" sz="3900" baseline="30000" dirty="0" smtClean="0"/>
              <a:t>16</a:t>
            </a:r>
            <a:r>
              <a:rPr lang="en-US" dirty="0" smtClean="0"/>
              <a:t>+x</a:t>
            </a:r>
            <a:r>
              <a:rPr lang="en-US" sz="3900" baseline="30000" dirty="0" smtClean="0"/>
              <a:t>3</a:t>
            </a:r>
            <a:r>
              <a:rPr lang="en-US" dirty="0" smtClean="0"/>
              <a:t>=x</a:t>
            </a:r>
            <a:r>
              <a:rPr lang="en-US" sz="3900" baseline="30000" dirty="0" smtClean="0"/>
              <a:t>19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sz="3900" baseline="30000" dirty="0" smtClean="0"/>
              <a:t>19</a:t>
            </a:r>
            <a:r>
              <a:rPr lang="en-US" dirty="0" smtClean="0"/>
              <a:t> can consist of 8 doubles (xx) and 1 triple (xxx) 8*2 + 1*3 = 19 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sz="3900" baseline="30000" dirty="0" smtClean="0"/>
              <a:t>19</a:t>
            </a:r>
            <a:r>
              <a:rPr lang="en-US" dirty="0" smtClean="0"/>
              <a:t> can consist of 5 doubles (xx) and 3 triples (xxx) 5*2 + 3*3 = 19 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sz="3900" baseline="30000" dirty="0" smtClean="0"/>
              <a:t>19</a:t>
            </a:r>
            <a:r>
              <a:rPr lang="en-US" dirty="0" smtClean="0"/>
              <a:t> can consist of 2 doubles (xx) and 5 triples (xxx) 2*2 + 5*3 = 19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3 doubles can be replaced by 2 triples: (xx)(xx)(xx) = (xxx)(xxx)</a:t>
            </a:r>
          </a:p>
          <a:p>
            <a:pPr>
              <a:buNone/>
            </a:pPr>
            <a:r>
              <a:rPr lang="en-US" dirty="0" smtClean="0"/>
              <a:t>Let xx = d and xxx = t</a:t>
            </a:r>
          </a:p>
          <a:p>
            <a:r>
              <a:rPr lang="en-US" dirty="0" smtClean="0"/>
              <a:t>The number of ways of factoring 19 </a:t>
            </a:r>
            <a:r>
              <a:rPr lang="en-US" dirty="0" err="1" smtClean="0"/>
              <a:t>x’s</a:t>
            </a:r>
            <a:r>
              <a:rPr lang="en-US" dirty="0" smtClean="0"/>
              <a:t> into </a:t>
            </a:r>
            <a:r>
              <a:rPr lang="en-US" dirty="0" err="1" smtClean="0"/>
              <a:t>d’s</a:t>
            </a:r>
            <a:r>
              <a:rPr lang="en-US" dirty="0" smtClean="0"/>
              <a:t> and </a:t>
            </a:r>
            <a:r>
              <a:rPr lang="en-US" dirty="0" err="1" smtClean="0"/>
              <a:t>t’s</a:t>
            </a:r>
            <a:r>
              <a:rPr lang="en-US" dirty="0" smtClean="0"/>
              <a:t> is equal to:</a:t>
            </a:r>
          </a:p>
          <a:p>
            <a:r>
              <a:rPr lang="en-US" dirty="0" smtClean="0"/>
              <a:t>The number of ways of arranging 8d’s and 1t</a:t>
            </a:r>
          </a:p>
          <a:p>
            <a:pPr>
              <a:buNone/>
            </a:pPr>
            <a:r>
              <a:rPr lang="en-US" dirty="0" smtClean="0"/>
              <a:t>+ the number of ways of arranging 5 </a:t>
            </a:r>
            <a:r>
              <a:rPr lang="en-US" dirty="0" err="1" smtClean="0"/>
              <a:t>d’s</a:t>
            </a:r>
            <a:r>
              <a:rPr lang="en-US" dirty="0" smtClean="0"/>
              <a:t> and 3 </a:t>
            </a:r>
            <a:r>
              <a:rPr lang="en-US" dirty="0" err="1" smtClean="0"/>
              <a:t>t’s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 the number of ways of arranging 2 </a:t>
            </a:r>
            <a:r>
              <a:rPr lang="en-US" dirty="0" err="1" smtClean="0"/>
              <a:t>d’s</a:t>
            </a:r>
            <a:r>
              <a:rPr lang="en-US" dirty="0" smtClean="0"/>
              <a:t> and 5 </a:t>
            </a:r>
            <a:r>
              <a:rPr lang="en-US" dirty="0" err="1" smtClean="0"/>
              <a:t>t’s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 Let S = {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bb} and let T = {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, bb, </a:t>
            </a:r>
            <a:r>
              <a:rPr lang="en-US" dirty="0" err="1" smtClean="0">
                <a:solidFill>
                  <a:srgbClr val="FF0000"/>
                </a:solidFill>
              </a:rPr>
              <a:t>bbbb</a:t>
            </a:r>
            <a:r>
              <a:rPr lang="en-US" dirty="0" smtClean="0">
                <a:solidFill>
                  <a:srgbClr val="FF0000"/>
                </a:solidFill>
              </a:rPr>
              <a:t>}. Show that S* = T*.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(ii) Let S = {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, bb} and let T = {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, bb, </a:t>
            </a:r>
            <a:r>
              <a:rPr lang="en-US" dirty="0" err="1" smtClean="0">
                <a:solidFill>
                  <a:srgbClr val="FF0000"/>
                </a:solidFill>
              </a:rPr>
              <a:t>bbb</a:t>
            </a:r>
            <a:r>
              <a:rPr lang="en-US" dirty="0" smtClean="0">
                <a:solidFill>
                  <a:srgbClr val="FF0000"/>
                </a:solidFill>
              </a:rPr>
              <a:t>}. Show that S* ≠ T*, but that S* ⊂ T*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S* = {</a:t>
            </a:r>
            <a:r>
              <a:rPr lang="el-GR" dirty="0" smtClean="0"/>
              <a:t>Λ</a:t>
            </a:r>
            <a:r>
              <a:rPr lang="en-US" dirty="0" smtClean="0"/>
              <a:t> and all possible concatenations of </a:t>
            </a:r>
            <a:r>
              <a:rPr lang="en-US" dirty="0" err="1" smtClean="0"/>
              <a:t>ab</a:t>
            </a:r>
            <a:r>
              <a:rPr lang="en-US" dirty="0" smtClean="0"/>
              <a:t> and bb} </a:t>
            </a:r>
          </a:p>
          <a:p>
            <a:pPr>
              <a:buNone/>
            </a:pPr>
            <a:r>
              <a:rPr lang="en-US" dirty="0" smtClean="0"/>
              <a:t>T* = {</a:t>
            </a:r>
            <a:r>
              <a:rPr lang="el-GR" dirty="0" smtClean="0"/>
              <a:t>Λ</a:t>
            </a:r>
            <a:r>
              <a:rPr lang="en-US" dirty="0" smtClean="0"/>
              <a:t> and all possible concatenations of </a:t>
            </a:r>
            <a:r>
              <a:rPr lang="en-US" dirty="0" err="1" smtClean="0"/>
              <a:t>ab</a:t>
            </a:r>
            <a:r>
              <a:rPr lang="en-US" dirty="0" smtClean="0"/>
              <a:t>, bb, and </a:t>
            </a:r>
            <a:r>
              <a:rPr lang="en-US" dirty="0" err="1" smtClean="0"/>
              <a:t>bbb</a:t>
            </a:r>
            <a:r>
              <a:rPr lang="en-US" dirty="0" smtClean="0"/>
              <a:t>}, but </a:t>
            </a:r>
            <a:r>
              <a:rPr lang="en-US" dirty="0" err="1" smtClean="0"/>
              <a:t>bbb</a:t>
            </a:r>
            <a:r>
              <a:rPr lang="en-US" dirty="0" smtClean="0"/>
              <a:t> is just bb concatenated with itself, so</a:t>
            </a:r>
          </a:p>
          <a:p>
            <a:pPr>
              <a:buNone/>
            </a:pPr>
            <a:r>
              <a:rPr lang="en-US" dirty="0" smtClean="0"/>
              <a:t>T* = {</a:t>
            </a:r>
            <a:r>
              <a:rPr lang="el-GR" dirty="0" smtClean="0"/>
              <a:t>Λ</a:t>
            </a:r>
            <a:r>
              <a:rPr lang="en-US" dirty="0" smtClean="0"/>
              <a:t> and all concatenations of </a:t>
            </a:r>
            <a:r>
              <a:rPr lang="en-US" dirty="0" err="1" smtClean="0"/>
              <a:t>ab</a:t>
            </a:r>
            <a:r>
              <a:rPr lang="en-US" dirty="0" smtClean="0"/>
              <a:t> and bb} = S*.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Lecture#1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the word Automata </a:t>
            </a:r>
          </a:p>
          <a:p>
            <a:r>
              <a:rPr lang="en-US" dirty="0" smtClean="0"/>
              <a:t>Types of languages, empty/Null String, Alphabets, words, length of strings, Palindromes</a:t>
            </a:r>
          </a:p>
          <a:p>
            <a:r>
              <a:rPr lang="en-US" dirty="0" smtClean="0"/>
              <a:t>How to form palindromes of even and odd length.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(ii) Let S = {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, bb} and let T = {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, bb, </a:t>
            </a:r>
            <a:r>
              <a:rPr lang="en-US" dirty="0" err="1" smtClean="0">
                <a:solidFill>
                  <a:srgbClr val="FF0000"/>
                </a:solidFill>
              </a:rPr>
              <a:t>bbb</a:t>
            </a:r>
            <a:r>
              <a:rPr lang="en-US" dirty="0" smtClean="0">
                <a:solidFill>
                  <a:srgbClr val="FF0000"/>
                </a:solidFill>
              </a:rPr>
              <a:t>}. Show that S* ≠ T*, but that S* ⊂ T*</a:t>
            </a:r>
          </a:p>
          <a:p>
            <a:r>
              <a:rPr lang="en-US" dirty="0" smtClean="0"/>
              <a:t>The reason is that T contains triple b, and S contains double b. S* will always add double b, thus resulting string will be even only. However, S* ⊂ T*. Please evaluate S* and T* to prove above statement.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Plus Operation, combination of different letters are formed. However, Null String is not part of the generated language.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25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000" dirty="0"/>
              <a:t>If </a:t>
            </a:r>
            <a:r>
              <a:rPr lang="el-GR" sz="3000" dirty="0"/>
              <a:t>Σ</a:t>
            </a:r>
            <a:r>
              <a:rPr lang="en-US" sz="3000" dirty="0"/>
              <a:t> = {x} 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Then </a:t>
            </a:r>
            <a:r>
              <a:rPr lang="el-GR" sz="3000" dirty="0" smtClean="0"/>
              <a:t>Σ</a:t>
            </a:r>
            <a:r>
              <a:rPr lang="en-US" sz="3000" baseline="40000" dirty="0" smtClean="0"/>
              <a:t>+</a:t>
            </a:r>
            <a:r>
              <a:rPr lang="en-US" sz="3000" dirty="0" smtClean="0"/>
              <a:t> </a:t>
            </a:r>
            <a:r>
              <a:rPr lang="en-US" sz="3000" dirty="0"/>
              <a:t>= </a:t>
            </a:r>
            <a:r>
              <a:rPr lang="en-US" sz="3000" dirty="0" smtClean="0"/>
              <a:t>{ </a:t>
            </a:r>
            <a:r>
              <a:rPr lang="en-US" sz="3000" dirty="0"/>
              <a:t>x, xx, xxx, </a:t>
            </a:r>
            <a:r>
              <a:rPr lang="en-US" sz="3000" dirty="0" err="1"/>
              <a:t>xxxx</a:t>
            </a:r>
            <a:r>
              <a:rPr lang="en-US" sz="3000" dirty="0"/>
              <a:t>, ….}</a:t>
            </a:r>
          </a:p>
          <a:p>
            <a:r>
              <a:rPr lang="en-US" sz="3000" dirty="0"/>
              <a:t> If </a:t>
            </a:r>
            <a:r>
              <a:rPr lang="el-GR" sz="3000" dirty="0"/>
              <a:t>Σ</a:t>
            </a:r>
            <a:r>
              <a:rPr lang="en-US" sz="3000" dirty="0"/>
              <a:t> = {0,1} 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Then </a:t>
            </a:r>
            <a:r>
              <a:rPr lang="el-GR" sz="3000" dirty="0" smtClean="0"/>
              <a:t>Σ</a:t>
            </a:r>
            <a:r>
              <a:rPr lang="en-US" sz="3000" baseline="40000" dirty="0" smtClean="0"/>
              <a:t>+</a:t>
            </a:r>
            <a:r>
              <a:rPr lang="en-US" sz="3000" dirty="0" smtClean="0"/>
              <a:t> </a:t>
            </a:r>
            <a:r>
              <a:rPr lang="en-US" sz="3000" dirty="0"/>
              <a:t>= </a:t>
            </a:r>
            <a:r>
              <a:rPr lang="en-US" sz="3000" dirty="0" smtClean="0"/>
              <a:t>{ </a:t>
            </a:r>
            <a:r>
              <a:rPr lang="en-US" sz="3000" dirty="0"/>
              <a:t>0, 1, 00, 01, 10, 11, ….}</a:t>
            </a:r>
            <a:endParaRPr lang="el-GR" sz="3000" dirty="0"/>
          </a:p>
          <a:p>
            <a:r>
              <a:rPr lang="en-US" sz="3000" dirty="0"/>
              <a:t> If </a:t>
            </a:r>
            <a:r>
              <a:rPr lang="el-GR" sz="3000" dirty="0"/>
              <a:t>Σ</a:t>
            </a:r>
            <a:r>
              <a:rPr lang="en-US" sz="3000" dirty="0"/>
              <a:t> = {</a:t>
            </a:r>
            <a:r>
              <a:rPr lang="en-US" sz="3000" dirty="0" err="1"/>
              <a:t>aaB</a:t>
            </a:r>
            <a:r>
              <a:rPr lang="en-US" sz="3000" dirty="0"/>
              <a:t>, c}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Then </a:t>
            </a:r>
            <a:r>
              <a:rPr lang="el-GR" sz="3000" dirty="0" smtClean="0"/>
              <a:t>Σ</a:t>
            </a:r>
            <a:r>
              <a:rPr lang="en-US" sz="3000" baseline="30000" dirty="0" smtClean="0"/>
              <a:t>+</a:t>
            </a:r>
            <a:r>
              <a:rPr lang="en-US" sz="3000" dirty="0" smtClean="0"/>
              <a:t> </a:t>
            </a:r>
            <a:r>
              <a:rPr lang="en-US" sz="3000" dirty="0"/>
              <a:t>= </a:t>
            </a:r>
            <a:r>
              <a:rPr lang="en-US" sz="3000" dirty="0" smtClean="0"/>
              <a:t>{</a:t>
            </a:r>
            <a:r>
              <a:rPr lang="en-US" sz="3000" dirty="0" err="1" smtClean="0"/>
              <a:t>aaB</a:t>
            </a:r>
            <a:r>
              <a:rPr lang="en-US" sz="3000" dirty="0"/>
              <a:t>, c, </a:t>
            </a:r>
            <a:r>
              <a:rPr lang="en-US" sz="3000" dirty="0" err="1"/>
              <a:t>aaBaaB</a:t>
            </a:r>
            <a:r>
              <a:rPr lang="en-US" sz="3000" dirty="0"/>
              <a:t>, </a:t>
            </a:r>
            <a:r>
              <a:rPr lang="en-US" sz="3000" dirty="0" err="1"/>
              <a:t>aaBc</a:t>
            </a:r>
            <a:r>
              <a:rPr lang="en-US" sz="3000" dirty="0"/>
              <a:t>, </a:t>
            </a:r>
            <a:r>
              <a:rPr lang="en-US" sz="3000" dirty="0" err="1"/>
              <a:t>caaB</a:t>
            </a:r>
            <a:r>
              <a:rPr lang="en-US" sz="3000" dirty="0"/>
              <a:t>, 		     cc, ….}</a:t>
            </a:r>
            <a:endParaRPr lang="el-GR" sz="3000" dirty="0"/>
          </a:p>
        </p:txBody>
      </p:sp>
    </p:spTree>
    <p:extLst>
      <p:ext uri="{BB962C8B-B14F-4D97-AF65-F5344CB8AC3E}">
        <p14:creationId xmlns:p14="http://schemas.microsoft.com/office/powerpoint/2010/main" xmlns="" val="7531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Lecture#2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Closure</a:t>
            </a:r>
          </a:p>
          <a:p>
            <a:r>
              <a:rPr lang="en-US" dirty="0" smtClean="0"/>
              <a:t>Examples of </a:t>
            </a:r>
            <a:r>
              <a:rPr lang="en-US" dirty="0" err="1" smtClean="0"/>
              <a:t>Kleene</a:t>
            </a:r>
            <a:r>
              <a:rPr lang="en-US" dirty="0" smtClean="0"/>
              <a:t> Closure.</a:t>
            </a:r>
          </a:p>
          <a:p>
            <a:r>
              <a:rPr lang="en-US" dirty="0" smtClean="0"/>
              <a:t>What is Plus Operation</a:t>
            </a:r>
          </a:p>
          <a:p>
            <a:r>
              <a:rPr lang="en-US" dirty="0" smtClean="0"/>
              <a:t>Plus Operation examples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Q) Prove that there are as many palindromes of length 2n, defined over  </a:t>
            </a:r>
            <a:r>
              <a:rPr lang="el-GR" sz="3000" dirty="0"/>
              <a:t>Σ</a:t>
            </a:r>
            <a:r>
              <a:rPr lang="en-US" sz="3000" dirty="0"/>
              <a:t> = {</a:t>
            </a:r>
            <a:r>
              <a:rPr lang="en-US" sz="3000" dirty="0" err="1"/>
              <a:t>a,b,c</a:t>
            </a:r>
            <a:r>
              <a:rPr lang="en-US" sz="3000" dirty="0"/>
              <a:t>}, as there are of length 2n-1, n = 1,2,3… . Determine the number of palindromes of length 2n defined over the same alphabet as well. 	</a:t>
            </a:r>
            <a:endParaRPr lang="en-US" sz="3000" dirty="0" smtClean="0"/>
          </a:p>
          <a:p>
            <a:r>
              <a:rPr lang="en-US" sz="3000" dirty="0" smtClean="0"/>
              <a:t>Example:- L={</a:t>
            </a:r>
            <a:r>
              <a:rPr lang="en-US" sz="3000" dirty="0" err="1" smtClean="0"/>
              <a:t>aa,ab,ac,bb,ba,bc,cc,ca,cb</a:t>
            </a:r>
            <a:r>
              <a:rPr lang="en-US" sz="3000" dirty="0" smtClean="0"/>
              <a:t>} = 9 words.</a:t>
            </a:r>
          </a:p>
          <a:p>
            <a:endParaRPr lang="en-US" sz="3000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2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3200400"/>
          </a:xfrm>
        </p:spPr>
        <p:txBody>
          <a:bodyPr/>
          <a:lstStyle/>
          <a:p>
            <a:r>
              <a:rPr lang="en-US" dirty="0" smtClean="0"/>
              <a:t>Since the number of symbols are 3 in the alphabet, therefore, the length of 2n palindromes will be 3</a:t>
            </a:r>
            <a:r>
              <a:rPr lang="en-US" baseline="30000" dirty="0" smtClean="0"/>
              <a:t>n</a:t>
            </a:r>
            <a:r>
              <a:rPr lang="en-US" dirty="0" smtClean="0"/>
              <a:t>. As 2n means that palindromes are of even length.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06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(Cont’d)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Similarly, for palindromes of length 2n-1, we need to calculate their number for each respective symbol in the alphabet, that is, the </a:t>
            </a:r>
            <a:r>
              <a:rPr lang="en-US" dirty="0"/>
              <a:t>required number of palindromes are </a:t>
            </a:r>
            <a:r>
              <a:rPr lang="en-US" dirty="0" smtClean="0"/>
              <a:t>3</a:t>
            </a:r>
            <a:r>
              <a:rPr lang="en-US" baseline="30000" dirty="0" smtClean="0"/>
              <a:t>n-1</a:t>
            </a:r>
            <a:r>
              <a:rPr lang="en-US" dirty="0" smtClean="0"/>
              <a:t> for symbol a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Similarly the number of palindromes of length 2n-1, with  b  or c  as middle letter, will be 3</a:t>
            </a:r>
            <a:r>
              <a:rPr lang="en-US" baseline="30000" dirty="0"/>
              <a:t>n-1 </a:t>
            </a:r>
            <a:r>
              <a:rPr lang="en-US" dirty="0"/>
              <a:t>as well. Hence the total number of palindromes of length 2n-1 will </a:t>
            </a:r>
            <a:r>
              <a:rPr lang="en-US" dirty="0" smtClean="0"/>
              <a:t>be :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        </a:t>
            </a:r>
            <a:r>
              <a:rPr lang="en-US" dirty="0"/>
              <a:t>3</a:t>
            </a:r>
            <a:r>
              <a:rPr lang="en-US" baseline="30000" dirty="0"/>
              <a:t>n-1 </a:t>
            </a:r>
            <a:r>
              <a:rPr lang="en-US" dirty="0"/>
              <a:t>+ 3</a:t>
            </a:r>
            <a:r>
              <a:rPr lang="en-US" baseline="30000" dirty="0"/>
              <a:t>n-1 </a:t>
            </a:r>
            <a:r>
              <a:rPr lang="en-US" dirty="0"/>
              <a:t>+ 3</a:t>
            </a:r>
            <a:r>
              <a:rPr lang="en-US" baseline="30000" dirty="0"/>
              <a:t>n-1</a:t>
            </a:r>
            <a:r>
              <a:rPr lang="en-US" dirty="0"/>
              <a:t> = 3 (3</a:t>
            </a:r>
            <a:r>
              <a:rPr lang="en-US" baseline="30000" dirty="0"/>
              <a:t>n-1</a:t>
            </a:r>
            <a:r>
              <a:rPr lang="en-US" dirty="0"/>
              <a:t>)= 3</a:t>
            </a:r>
            <a:r>
              <a:rPr lang="en-US" baseline="30000" dirty="0"/>
              <a:t>n </a:t>
            </a:r>
            <a:r>
              <a:rPr lang="en-US" dirty="0"/>
              <a:t>.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16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Consider the language of Palindrome over the alphabet {</a:t>
            </a:r>
            <a:r>
              <a:rPr lang="en-US" b="1" dirty="0" err="1" smtClean="0"/>
              <a:t>a,b</a:t>
            </a:r>
            <a:r>
              <a:rPr lang="en-US" b="1" dirty="0" smtClean="0"/>
              <a:t>}. Prove that if x is in PALINDROME then so is </a:t>
            </a:r>
            <a:r>
              <a:rPr lang="en-US" b="1" dirty="0" err="1"/>
              <a:t>x</a:t>
            </a:r>
            <a:r>
              <a:rPr lang="en-US" b="1" baseline="30000" dirty="0" err="1"/>
              <a:t>n</a:t>
            </a:r>
            <a:r>
              <a:rPr lang="en-US" b="1" baseline="30000" dirty="0"/>
              <a:t> </a:t>
            </a:r>
            <a:r>
              <a:rPr lang="en-US" b="1" dirty="0" smtClean="0"/>
              <a:t>for any n.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Example: suppose x = </a:t>
            </a:r>
            <a:r>
              <a:rPr lang="en-US" dirty="0" err="1" smtClean="0"/>
              <a:t>aba</a:t>
            </a:r>
            <a:r>
              <a:rPr lang="en-US" dirty="0" smtClean="0"/>
              <a:t> and is a palindrome and </a:t>
            </a:r>
            <a:r>
              <a:rPr lang="en-US" dirty="0" err="1" smtClean="0"/>
              <a:t>x</a:t>
            </a:r>
            <a:r>
              <a:rPr lang="en-US" baseline="30000" dirty="0" err="1" smtClean="0"/>
              <a:t>r</a:t>
            </a:r>
            <a:r>
              <a:rPr lang="en-US" dirty="0" smtClean="0"/>
              <a:t> = (</a:t>
            </a:r>
            <a:r>
              <a:rPr lang="en-US" dirty="0" err="1" smtClean="0"/>
              <a:t>aba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aba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Then: (</a:t>
            </a:r>
            <a:r>
              <a:rPr lang="en-US" dirty="0" err="1" smtClean="0"/>
              <a:t>aba</a:t>
            </a:r>
            <a:r>
              <a:rPr lang="en-US" dirty="0" smtClean="0"/>
              <a:t>)</a:t>
            </a:r>
            <a:r>
              <a:rPr lang="en-US" baseline="30000" dirty="0" smtClean="0"/>
              <a:t>5  </a:t>
            </a:r>
            <a:r>
              <a:rPr lang="en-US" dirty="0" smtClean="0"/>
              <a:t>= (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)</a:t>
            </a:r>
            <a:r>
              <a:rPr lang="en-US" baseline="30000" dirty="0" smtClean="0"/>
              <a:t>r </a:t>
            </a:r>
          </a:p>
          <a:p>
            <a:pPr marL="0" indent="0">
              <a:buNone/>
            </a:pPr>
            <a:r>
              <a:rPr lang="en-US" dirty="0" smtClean="0"/>
              <a:t>                        =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r>
              <a:rPr lang="en-US" dirty="0" smtClean="0"/>
              <a:t> </a:t>
            </a:r>
            <a:r>
              <a:rPr lang="en-US" dirty="0" err="1" smtClean="0"/>
              <a:t>aba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is again a palindrome</a:t>
            </a:r>
            <a:endParaRPr lang="en-US" baseline="30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44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Proof. It is true for n = 0 by assumption 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n</a:t>
            </a:r>
            <a:r>
              <a:rPr lang="en-US" dirty="0" smtClean="0"/>
              <a:t> is palindrome. </a:t>
            </a:r>
          </a:p>
          <a:p>
            <a:pPr marL="0" indent="0">
              <a:buNone/>
            </a:pPr>
            <a:r>
              <a:rPr lang="en-US" dirty="0" smtClean="0"/>
              <a:t>Assume that it is true for n-1 namely </a:t>
            </a:r>
            <a:r>
              <a:rPr lang="en-US" b="1" dirty="0" smtClean="0"/>
              <a:t>x</a:t>
            </a:r>
            <a:r>
              <a:rPr lang="en-US" b="1" baseline="30000" dirty="0" smtClean="0"/>
              <a:t>n-1</a:t>
            </a:r>
            <a:r>
              <a:rPr lang="en-US" dirty="0" smtClean="0"/>
              <a:t> is in palindrome and (</a:t>
            </a:r>
            <a:r>
              <a:rPr lang="en-US" b="1" dirty="0" smtClean="0"/>
              <a:t>x</a:t>
            </a:r>
            <a:r>
              <a:rPr lang="en-US" b="1" baseline="30000" dirty="0" smtClean="0"/>
              <a:t>n-1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 = </a:t>
            </a:r>
            <a:r>
              <a:rPr lang="en-US" b="1" dirty="0" smtClean="0"/>
              <a:t>x</a:t>
            </a:r>
            <a:r>
              <a:rPr lang="en-US" b="1" baseline="30000" dirty="0" smtClean="0"/>
              <a:t>n-1</a:t>
            </a:r>
            <a:r>
              <a:rPr lang="en-US" dirty="0" smtClean="0"/>
              <a:t>. Now as we know that  (</a:t>
            </a:r>
            <a:r>
              <a:rPr lang="en-US" dirty="0" err="1" smtClean="0"/>
              <a:t>xy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baseline="30000" dirty="0" err="1" smtClean="0"/>
              <a:t>r</a:t>
            </a:r>
            <a:r>
              <a:rPr lang="en-US" dirty="0" err="1" smtClean="0"/>
              <a:t>x</a:t>
            </a:r>
            <a:r>
              <a:rPr lang="en-US" baseline="30000" dirty="0" err="1" smtClean="0"/>
              <a:t>r</a:t>
            </a:r>
            <a:r>
              <a:rPr lang="en-US" baseline="30000" dirty="0" smtClean="0"/>
              <a:t> 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n</a:t>
            </a:r>
            <a:r>
              <a:rPr lang="en-US" b="1" baseline="30000" dirty="0" smtClean="0"/>
              <a:t> 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  =    (</a:t>
            </a:r>
            <a:r>
              <a:rPr lang="en-US" b="1" dirty="0" smtClean="0"/>
              <a:t>x</a:t>
            </a:r>
            <a:r>
              <a:rPr lang="en-US" b="1" baseline="30000" dirty="0" smtClean="0"/>
              <a:t>n-1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r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b="1" baseline="30000" dirty="0" smtClean="0"/>
              <a:t>n-1</a:t>
            </a:r>
            <a:r>
              <a:rPr lang="en-US" dirty="0" smtClean="0"/>
              <a:t>)</a:t>
            </a:r>
            <a:r>
              <a:rPr lang="en-US" baseline="30000" dirty="0" smtClean="0"/>
              <a:t>r</a:t>
            </a:r>
            <a:r>
              <a:rPr lang="en-US" dirty="0" smtClean="0"/>
              <a:t> = x</a:t>
            </a:r>
            <a:r>
              <a:rPr lang="en-US" b="1" dirty="0" smtClean="0"/>
              <a:t> x</a:t>
            </a:r>
            <a:r>
              <a:rPr lang="en-US" b="1" baseline="30000" dirty="0" smtClean="0"/>
              <a:t>n-1</a:t>
            </a:r>
            <a:r>
              <a:rPr lang="en-US" dirty="0" smtClean="0"/>
              <a:t> = 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n</a:t>
            </a:r>
            <a:r>
              <a:rPr lang="en-US" dirty="0" smtClean="0"/>
              <a:t>. Thus, 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n</a:t>
            </a:r>
            <a:r>
              <a:rPr lang="en-US" dirty="0" smtClean="0"/>
              <a:t> is in palindrome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Star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further generalize the notation of any combination of strings the famous logician </a:t>
            </a:r>
            <a:r>
              <a:rPr lang="en-US" dirty="0" err="1" smtClean="0"/>
              <a:t>kleene</a:t>
            </a:r>
            <a:r>
              <a:rPr lang="en-US" dirty="0" smtClean="0"/>
              <a:t> and founder of the ‘Theory of Automata’ subject has introduced a notation called </a:t>
            </a:r>
            <a:r>
              <a:rPr lang="en-US" dirty="0" err="1" smtClean="0"/>
              <a:t>kleene</a:t>
            </a:r>
            <a:r>
              <a:rPr lang="en-US" dirty="0" smtClean="0"/>
              <a:t> closure. </a:t>
            </a:r>
          </a:p>
          <a:p>
            <a:r>
              <a:rPr lang="en-US" dirty="0" smtClean="0"/>
              <a:t>It is denoted by </a:t>
            </a:r>
            <a:r>
              <a:rPr lang="el-GR" dirty="0" smtClean="0"/>
              <a:t>Σ</a:t>
            </a:r>
            <a:r>
              <a:rPr lang="en-US" baseline="30000" dirty="0" smtClean="0"/>
              <a:t>*</a:t>
            </a:r>
            <a:r>
              <a:rPr lang="en-US" dirty="0" smtClean="0"/>
              <a:t>and represent all collection of strings defined over </a:t>
            </a:r>
            <a:r>
              <a:rPr lang="el-GR" dirty="0" smtClean="0"/>
              <a:t>Σ</a:t>
            </a:r>
            <a:r>
              <a:rPr lang="en-US" dirty="0" smtClean="0"/>
              <a:t> including Null string.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5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produced by </a:t>
            </a:r>
            <a:r>
              <a:rPr lang="en-US" dirty="0" err="1" smtClean="0"/>
              <a:t>Kleene</a:t>
            </a:r>
            <a:r>
              <a:rPr lang="en-US" dirty="0" smtClean="0"/>
              <a:t> closure is infinite. It contains infinite words, however each word has finite length.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28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SPELLIVFUVWYY57I" val="466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1242</Words>
  <Application>Microsoft Office PowerPoint</Application>
  <PresentationFormat>On-screen Show (4:3)</PresentationFormat>
  <Paragraphs>114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# 2</vt:lpstr>
      <vt:lpstr>Lecture#1 Recap</vt:lpstr>
      <vt:lpstr>Question </vt:lpstr>
      <vt:lpstr>Solution</vt:lpstr>
      <vt:lpstr>Solution (Cont’d)</vt:lpstr>
      <vt:lpstr>Slide 6</vt:lpstr>
      <vt:lpstr>Slide 7</vt:lpstr>
      <vt:lpstr>Kleene Star closure</vt:lpstr>
      <vt:lpstr>Slide 9</vt:lpstr>
      <vt:lpstr>Examples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Cont’d…</vt:lpstr>
      <vt:lpstr>Slide 19</vt:lpstr>
      <vt:lpstr>Slide 20</vt:lpstr>
      <vt:lpstr>Plus Operation</vt:lpstr>
      <vt:lpstr>Examples</vt:lpstr>
      <vt:lpstr>Lecture#2 Summary</vt:lpstr>
    </vt:vector>
  </TitlesOfParts>
  <Company>GHAZALA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NTS</cp:lastModifiedBy>
  <cp:revision>113</cp:revision>
  <dcterms:created xsi:type="dcterms:W3CDTF">2012-02-27T05:45:45Z</dcterms:created>
  <dcterms:modified xsi:type="dcterms:W3CDTF">2012-11-27T07:26:27Z</dcterms:modified>
</cp:coreProperties>
</file>