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1" r:id="rId3"/>
    <p:sldId id="282" r:id="rId4"/>
    <p:sldId id="283" r:id="rId5"/>
    <p:sldId id="284" r:id="rId6"/>
    <p:sldId id="297" r:id="rId7"/>
    <p:sldId id="285" r:id="rId8"/>
    <p:sldId id="286" r:id="rId9"/>
    <p:sldId id="287" r:id="rId10"/>
    <p:sldId id="288" r:id="rId11"/>
    <p:sldId id="289" r:id="rId12"/>
    <p:sldId id="290" r:id="rId13"/>
    <p:sldId id="291" r:id="rId14"/>
    <p:sldId id="292" r:id="rId15"/>
    <p:sldId id="293" r:id="rId16"/>
    <p:sldId id="260" r:id="rId17"/>
    <p:sldId id="261" r:id="rId18"/>
    <p:sldId id="257" r:id="rId19"/>
    <p:sldId id="258" r:id="rId20"/>
    <p:sldId id="259" r:id="rId21"/>
    <p:sldId id="262" r:id="rId22"/>
    <p:sldId id="263" r:id="rId23"/>
    <p:sldId id="298" r:id="rId24"/>
    <p:sldId id="267" r:id="rId25"/>
    <p:sldId id="268" r:id="rId26"/>
    <p:sldId id="269" r:id="rId27"/>
    <p:sldId id="270" r:id="rId28"/>
    <p:sldId id="271" r:id="rId29"/>
    <p:sldId id="272" r:id="rId30"/>
    <p:sldId id="280" r:id="rId31"/>
    <p:sldId id="274" r:id="rId32"/>
    <p:sldId id="275" r:id="rId33"/>
    <p:sldId id="276" r:id="rId34"/>
    <p:sldId id="277" r:id="rId35"/>
    <p:sldId id="294" r:id="rId36"/>
    <p:sldId id="295"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78"/>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92BBC-62E9-4F77-BCDB-E57F1E4ADAAB}"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658F8-1894-4649-BB83-2B84BD7084CE}" type="slidenum">
              <a:rPr lang="en-US" smtClean="0"/>
              <a:t>‹#›</a:t>
            </a:fld>
            <a:endParaRPr lang="en-US"/>
          </a:p>
        </p:txBody>
      </p:sp>
    </p:spTree>
    <p:extLst>
      <p:ext uri="{BB962C8B-B14F-4D97-AF65-F5344CB8AC3E}">
        <p14:creationId xmlns:p14="http://schemas.microsoft.com/office/powerpoint/2010/main" val="402632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2E9F-7837-4900-9D7E-AD6F18611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C4265F-F031-4A91-B60F-54A45E807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2FEC8-F114-4D99-90D5-6BE1C3B2AAA1}"/>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5" name="Footer Placeholder 4">
            <a:extLst>
              <a:ext uri="{FF2B5EF4-FFF2-40B4-BE49-F238E27FC236}">
                <a16:creationId xmlns:a16="http://schemas.microsoft.com/office/drawing/2014/main" id="{5D504B16-DD52-494A-8B25-CEC510C56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DB179-402C-4314-AC21-BBA9BAABB1DF}"/>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28044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3D86-5776-418F-82F9-5FE048F401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FA7F61-178A-4AC6-946C-F3DA28B846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1AD6A-DD41-449B-B695-9F406E152EF4}"/>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5" name="Footer Placeholder 4">
            <a:extLst>
              <a:ext uri="{FF2B5EF4-FFF2-40B4-BE49-F238E27FC236}">
                <a16:creationId xmlns:a16="http://schemas.microsoft.com/office/drawing/2014/main" id="{3212B3F6-3978-4F44-9D2E-4C35D339D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056FA-3E96-4828-BC4A-FD9EC62FB6CF}"/>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276786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164AB2-CA37-4DA0-AA1E-126287424B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F4331A-98D6-49B6-91EE-FC31982CFB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B1778-5116-4E8A-89AC-87ED54190704}"/>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5" name="Footer Placeholder 4">
            <a:extLst>
              <a:ext uri="{FF2B5EF4-FFF2-40B4-BE49-F238E27FC236}">
                <a16:creationId xmlns:a16="http://schemas.microsoft.com/office/drawing/2014/main" id="{50817BBB-ECED-4C1F-A654-F0C0DCA89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45870-876A-46E2-BD10-78B654A50D74}"/>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251627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BDBF-19AE-4BE2-8583-00198997B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76923-72D2-4B9D-92E8-1F1D312A54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19034-0716-49EB-9D74-B4CA9172535F}"/>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5" name="Footer Placeholder 4">
            <a:extLst>
              <a:ext uri="{FF2B5EF4-FFF2-40B4-BE49-F238E27FC236}">
                <a16:creationId xmlns:a16="http://schemas.microsoft.com/office/drawing/2014/main" id="{D26BD29E-2C7F-42FB-87E0-E51D908E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AAA7B-CF02-44DB-8AC2-25B83F32F857}"/>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114304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187A-168C-46B9-9D43-F77644F38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892B6F-BB7E-4323-BDBB-7DF334981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495994-110E-4576-84D8-A3F650C0DB0F}"/>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5" name="Footer Placeholder 4">
            <a:extLst>
              <a:ext uri="{FF2B5EF4-FFF2-40B4-BE49-F238E27FC236}">
                <a16:creationId xmlns:a16="http://schemas.microsoft.com/office/drawing/2014/main" id="{2FD995DA-F84B-431E-B07D-A6FE23409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21E40-3863-4D92-97BE-FFC1B20F2689}"/>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185666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391D-64FC-49C6-B523-1FB7F7C46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8FA5C-3E34-43A4-AADB-42489FF0B1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E878F1-0DB8-4F65-8EA5-F3ACBF7FA1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EB0FD8-2BFE-43DA-AA99-D79D4DA9FE99}"/>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6" name="Footer Placeholder 5">
            <a:extLst>
              <a:ext uri="{FF2B5EF4-FFF2-40B4-BE49-F238E27FC236}">
                <a16:creationId xmlns:a16="http://schemas.microsoft.com/office/drawing/2014/main" id="{10937997-93B1-4E7D-9E6F-27BBE27C33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9F46A-FA23-4CAC-885C-2670096F07A7}"/>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376879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D17F-B7CB-4156-B02C-EEB2DEF5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669F76-1601-462C-914C-7BFC5009B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B3052F-EE5C-4D3C-A068-9269F619AE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B52A3C-19B5-4E52-BA72-FA6E8515B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4CDFE4-387D-4D79-AC43-45468FB41F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779F9F-8AEB-4C51-B048-2F76502A2271}"/>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8" name="Footer Placeholder 7">
            <a:extLst>
              <a:ext uri="{FF2B5EF4-FFF2-40B4-BE49-F238E27FC236}">
                <a16:creationId xmlns:a16="http://schemas.microsoft.com/office/drawing/2014/main" id="{9068883E-437A-4E57-A702-6D6BC51F3D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FE111-3977-4BFC-9E6B-6394FBCFA019}"/>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333126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307F-B391-4796-88FD-69F26B285C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764CDE-37E0-4ECB-81A4-E314A14A305D}"/>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4" name="Footer Placeholder 3">
            <a:extLst>
              <a:ext uri="{FF2B5EF4-FFF2-40B4-BE49-F238E27FC236}">
                <a16:creationId xmlns:a16="http://schemas.microsoft.com/office/drawing/2014/main" id="{C15632C6-0695-46FE-B0A8-8DEC871E94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19E7B0-3275-4D9B-A778-FD8FF7455317}"/>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183756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7E13B-1BD4-444D-9D39-D20B4869E7F2}"/>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3" name="Footer Placeholder 2">
            <a:extLst>
              <a:ext uri="{FF2B5EF4-FFF2-40B4-BE49-F238E27FC236}">
                <a16:creationId xmlns:a16="http://schemas.microsoft.com/office/drawing/2014/main" id="{BC1F2357-375C-4931-A3B7-3242C30F4A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B3069-70FD-484A-8F24-5AB035B867F5}"/>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397043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E104-8482-4017-8297-9677B146B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65A87-CB02-4553-A7EC-2A935F1D12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7668BC-D770-4F44-9738-680E7B2D3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686DBE-8D7D-4232-AB40-5BA2519433A7}"/>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6" name="Footer Placeholder 5">
            <a:extLst>
              <a:ext uri="{FF2B5EF4-FFF2-40B4-BE49-F238E27FC236}">
                <a16:creationId xmlns:a16="http://schemas.microsoft.com/office/drawing/2014/main" id="{280AA58D-4A11-417D-800D-504ECD5EE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10C42-9EDC-459A-A8B8-FB360C1C3710}"/>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151029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6DF2-5A3A-4CC8-B512-DB2534715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4A0831-D5BE-413C-A1F0-5B7CBC091E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512843-056B-466A-A205-FE31AA33E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EFB9AF-A4B4-43E5-A988-66BE579BA1E5}"/>
              </a:ext>
            </a:extLst>
          </p:cNvPr>
          <p:cNvSpPr>
            <a:spLocks noGrp="1"/>
          </p:cNvSpPr>
          <p:nvPr>
            <p:ph type="dt" sz="half" idx="10"/>
          </p:nvPr>
        </p:nvSpPr>
        <p:spPr/>
        <p:txBody>
          <a:bodyPr/>
          <a:lstStyle/>
          <a:p>
            <a:fld id="{036A2300-24EE-4EB9-96B8-72A0FB3C52A2}" type="datetimeFigureOut">
              <a:rPr lang="en-US" smtClean="0"/>
              <a:t>6/23/2023</a:t>
            </a:fld>
            <a:endParaRPr lang="en-US"/>
          </a:p>
        </p:txBody>
      </p:sp>
      <p:sp>
        <p:nvSpPr>
          <p:cNvPr id="6" name="Footer Placeholder 5">
            <a:extLst>
              <a:ext uri="{FF2B5EF4-FFF2-40B4-BE49-F238E27FC236}">
                <a16:creationId xmlns:a16="http://schemas.microsoft.com/office/drawing/2014/main" id="{EDF92B8C-8431-4DED-B68D-990AC6DB4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A0F96-56C4-4B11-B7DF-F6F5AC5C7886}"/>
              </a:ext>
            </a:extLst>
          </p:cNvPr>
          <p:cNvSpPr>
            <a:spLocks noGrp="1"/>
          </p:cNvSpPr>
          <p:nvPr>
            <p:ph type="sldNum" sz="quarter" idx="12"/>
          </p:nvPr>
        </p:nvSpPr>
        <p:spPr/>
        <p:txBody>
          <a:bodyPr/>
          <a:lstStyle/>
          <a:p>
            <a:fld id="{73C1C7CE-6A0E-497A-BED2-BD17B77CF5B5}" type="slidenum">
              <a:rPr lang="en-US" smtClean="0"/>
              <a:t>‹#›</a:t>
            </a:fld>
            <a:endParaRPr lang="en-US"/>
          </a:p>
        </p:txBody>
      </p:sp>
    </p:spTree>
    <p:extLst>
      <p:ext uri="{BB962C8B-B14F-4D97-AF65-F5344CB8AC3E}">
        <p14:creationId xmlns:p14="http://schemas.microsoft.com/office/powerpoint/2010/main" val="257549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D1B22A-CC0E-4562-9686-B85130A88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54EAC-B702-4FB7-ABFA-B5F700556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32280-2393-4419-9656-B45D12ED4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A2300-24EE-4EB9-96B8-72A0FB3C52A2}" type="datetimeFigureOut">
              <a:rPr lang="en-US" smtClean="0"/>
              <a:t>6/23/2023</a:t>
            </a:fld>
            <a:endParaRPr lang="en-US"/>
          </a:p>
        </p:txBody>
      </p:sp>
      <p:sp>
        <p:nvSpPr>
          <p:cNvPr id="5" name="Footer Placeholder 4">
            <a:extLst>
              <a:ext uri="{FF2B5EF4-FFF2-40B4-BE49-F238E27FC236}">
                <a16:creationId xmlns:a16="http://schemas.microsoft.com/office/drawing/2014/main" id="{93BA63DC-3D64-4D01-929B-09FE67932F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E9D005-A659-4347-82D4-006377021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1C7CE-6A0E-497A-BED2-BD17B77CF5B5}" type="slidenum">
              <a:rPr lang="en-US" smtClean="0"/>
              <a:t>‹#›</a:t>
            </a:fld>
            <a:endParaRPr lang="en-US"/>
          </a:p>
        </p:txBody>
      </p:sp>
    </p:spTree>
    <p:extLst>
      <p:ext uri="{BB962C8B-B14F-4D97-AF65-F5344CB8AC3E}">
        <p14:creationId xmlns:p14="http://schemas.microsoft.com/office/powerpoint/2010/main" val="3827131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293C-95CD-4E49-A341-76B8B322602B}"/>
              </a:ext>
            </a:extLst>
          </p:cNvPr>
          <p:cNvSpPr>
            <a:spLocks noGrp="1"/>
          </p:cNvSpPr>
          <p:nvPr>
            <p:ph type="ctrTitle"/>
          </p:nvPr>
        </p:nvSpPr>
        <p:spPr/>
        <p:txBody>
          <a:bodyPr/>
          <a:lstStyle/>
          <a:p>
            <a:r>
              <a:rPr lang="en-US"/>
              <a:t>Database Design</a:t>
            </a:r>
            <a:endParaRPr lang="en-US" dirty="0"/>
          </a:p>
        </p:txBody>
      </p:sp>
    </p:spTree>
    <p:extLst>
      <p:ext uri="{BB962C8B-B14F-4D97-AF65-F5344CB8AC3E}">
        <p14:creationId xmlns:p14="http://schemas.microsoft.com/office/powerpoint/2010/main" val="191380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B89C-9511-47DA-A650-DF4E99D211CF}"/>
              </a:ext>
            </a:extLst>
          </p:cNvPr>
          <p:cNvSpPr>
            <a:spLocks noGrp="1"/>
          </p:cNvSpPr>
          <p:nvPr>
            <p:ph type="title"/>
          </p:nvPr>
        </p:nvSpPr>
        <p:spPr/>
        <p:txBody>
          <a:bodyPr/>
          <a:lstStyle/>
          <a:p>
            <a:r>
              <a:rPr lang="en-US" b="1" dirty="0"/>
              <a:t>Logical database design</a:t>
            </a:r>
            <a:endParaRPr lang="en-US" dirty="0"/>
          </a:p>
        </p:txBody>
      </p:sp>
      <p:sp>
        <p:nvSpPr>
          <p:cNvPr id="3" name="Content Placeholder 2">
            <a:extLst>
              <a:ext uri="{FF2B5EF4-FFF2-40B4-BE49-F238E27FC236}">
                <a16:creationId xmlns:a16="http://schemas.microsoft.com/office/drawing/2014/main" id="{399B867E-542E-4A5D-AFB6-3E5A96A9C51B}"/>
              </a:ext>
            </a:extLst>
          </p:cNvPr>
          <p:cNvSpPr>
            <a:spLocks noGrp="1"/>
          </p:cNvSpPr>
          <p:nvPr>
            <p:ph idx="1"/>
          </p:nvPr>
        </p:nvSpPr>
        <p:spPr/>
        <p:txBody>
          <a:bodyPr>
            <a:normAutofit/>
          </a:bodyPr>
          <a:lstStyle/>
          <a:p>
            <a:r>
              <a:rPr lang="en-US" dirty="0"/>
              <a:t>The process of constructing a model of the data used in an enterprise based on a specific data model, but independent of a particular DBMS and other physical considerations.</a:t>
            </a:r>
          </a:p>
          <a:p>
            <a:r>
              <a:rPr lang="en-US" dirty="0"/>
              <a:t>The logical data model is based on the target data model for the database (for example, the relational data model).</a:t>
            </a:r>
          </a:p>
          <a:p>
            <a:r>
              <a:rPr lang="en-US" dirty="0"/>
              <a:t>Logical model is derived knowing the underlying data model of the target DBMS</a:t>
            </a:r>
          </a:p>
          <a:p>
            <a:r>
              <a:rPr lang="en-US" dirty="0"/>
              <a:t>we ignore any physical details, such as storage structures or indexes.</a:t>
            </a:r>
          </a:p>
        </p:txBody>
      </p:sp>
    </p:spTree>
    <p:extLst>
      <p:ext uri="{BB962C8B-B14F-4D97-AF65-F5344CB8AC3E}">
        <p14:creationId xmlns:p14="http://schemas.microsoft.com/office/powerpoint/2010/main" val="312709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BBBC-338F-45F5-BCF8-3CD82BE7C60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14349C7-54C1-484D-A5DF-E0F1E124D58D}"/>
              </a:ext>
            </a:extLst>
          </p:cNvPr>
          <p:cNvSpPr>
            <a:spLocks noGrp="1"/>
          </p:cNvSpPr>
          <p:nvPr>
            <p:ph idx="1"/>
          </p:nvPr>
        </p:nvSpPr>
        <p:spPr/>
        <p:txBody>
          <a:bodyPr>
            <a:normAutofit lnSpcReduction="10000"/>
          </a:bodyPr>
          <a:lstStyle/>
          <a:p>
            <a:r>
              <a:rPr lang="en-US" dirty="0"/>
              <a:t>The model is tested and validated against the users’ requirements</a:t>
            </a:r>
          </a:p>
          <a:p>
            <a:r>
              <a:rPr lang="en-US" dirty="0"/>
              <a:t>Checking data for accuracy</a:t>
            </a:r>
          </a:p>
          <a:p>
            <a:r>
              <a:rPr lang="en-US" dirty="0"/>
              <a:t>The technique of </a:t>
            </a:r>
            <a:r>
              <a:rPr lang="en-US" b="1" dirty="0"/>
              <a:t>normalization </a:t>
            </a:r>
            <a:r>
              <a:rPr lang="en-US" dirty="0"/>
              <a:t>is used to test the correctness of a logical data model</a:t>
            </a:r>
          </a:p>
          <a:p>
            <a:r>
              <a:rPr lang="en-US" dirty="0"/>
              <a:t>Normalization ensures that data model do not display data redundancy</a:t>
            </a:r>
          </a:p>
          <a:p>
            <a:r>
              <a:rPr lang="en-US" dirty="0"/>
              <a:t>The logical data model should support the transactions specified by the users.</a:t>
            </a:r>
          </a:p>
          <a:p>
            <a:r>
              <a:rPr lang="en-US" dirty="0"/>
              <a:t>It also critical for future changes to application programs or data to be accurately and efficiently represented by the database</a:t>
            </a:r>
          </a:p>
        </p:txBody>
      </p:sp>
    </p:spTree>
    <p:extLst>
      <p:ext uri="{BB962C8B-B14F-4D97-AF65-F5344CB8AC3E}">
        <p14:creationId xmlns:p14="http://schemas.microsoft.com/office/powerpoint/2010/main" val="282087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46AC-B043-4172-A2B1-58F3E448126B}"/>
              </a:ext>
            </a:extLst>
          </p:cNvPr>
          <p:cNvSpPr>
            <a:spLocks noGrp="1"/>
          </p:cNvSpPr>
          <p:nvPr>
            <p:ph type="title"/>
          </p:nvPr>
        </p:nvSpPr>
        <p:spPr/>
        <p:txBody>
          <a:bodyPr/>
          <a:lstStyle/>
          <a:p>
            <a:r>
              <a:rPr lang="en-US" b="1" dirty="0"/>
              <a:t>Physical database design</a:t>
            </a:r>
            <a:endParaRPr lang="en-US" dirty="0"/>
          </a:p>
        </p:txBody>
      </p:sp>
      <p:sp>
        <p:nvSpPr>
          <p:cNvPr id="3" name="Content Placeholder 2">
            <a:extLst>
              <a:ext uri="{FF2B5EF4-FFF2-40B4-BE49-F238E27FC236}">
                <a16:creationId xmlns:a16="http://schemas.microsoft.com/office/drawing/2014/main" id="{33766C19-0F30-4224-898F-3A57B9C5D67C}"/>
              </a:ext>
            </a:extLst>
          </p:cNvPr>
          <p:cNvSpPr>
            <a:spLocks noGrp="1"/>
          </p:cNvSpPr>
          <p:nvPr>
            <p:ph idx="1"/>
          </p:nvPr>
        </p:nvSpPr>
        <p:spPr/>
        <p:txBody>
          <a:bodyPr/>
          <a:lstStyle/>
          <a:p>
            <a:pPr marL="0" indent="0">
              <a:buNone/>
            </a:pPr>
            <a:r>
              <a:rPr lang="en-US" dirty="0"/>
              <a:t>The process of producing a description of the:</a:t>
            </a:r>
          </a:p>
          <a:p>
            <a:r>
              <a:rPr lang="en-US" dirty="0"/>
              <a:t> I</a:t>
            </a:r>
            <a:r>
              <a:rPr lang="en-US" b="1" dirty="0"/>
              <a:t>mplementation of the database on secondary storage</a:t>
            </a:r>
            <a:r>
              <a:rPr lang="en-US" dirty="0"/>
              <a:t>; </a:t>
            </a:r>
          </a:p>
          <a:p>
            <a:r>
              <a:rPr lang="en-US" dirty="0"/>
              <a:t> The </a:t>
            </a:r>
            <a:r>
              <a:rPr lang="en-US" b="1" dirty="0"/>
              <a:t>base relations</a:t>
            </a:r>
            <a:r>
              <a:rPr lang="en-US" dirty="0"/>
              <a:t>,</a:t>
            </a:r>
          </a:p>
          <a:p>
            <a:r>
              <a:rPr lang="en-US" dirty="0"/>
              <a:t>  F</a:t>
            </a:r>
            <a:r>
              <a:rPr lang="en-US" b="1" dirty="0"/>
              <a:t>ile organizations</a:t>
            </a:r>
            <a:r>
              <a:rPr lang="en-US" dirty="0"/>
              <a:t>, </a:t>
            </a:r>
          </a:p>
          <a:p>
            <a:r>
              <a:rPr lang="en-US" b="1" dirty="0"/>
              <a:t>  indexes</a:t>
            </a:r>
            <a:r>
              <a:rPr lang="en-US" dirty="0"/>
              <a:t> used to achieve efficient access to the data,</a:t>
            </a:r>
          </a:p>
          <a:p>
            <a:r>
              <a:rPr lang="en-US" dirty="0"/>
              <a:t>  Any associated </a:t>
            </a:r>
            <a:r>
              <a:rPr lang="en-US" b="1" dirty="0"/>
              <a:t>integrity constraints</a:t>
            </a:r>
            <a:r>
              <a:rPr lang="en-US" dirty="0"/>
              <a:t> and </a:t>
            </a:r>
          </a:p>
          <a:p>
            <a:r>
              <a:rPr lang="en-US" b="1" dirty="0"/>
              <a:t>  security measures like database administration and authorization</a:t>
            </a:r>
            <a:endParaRPr lang="en-US" dirty="0"/>
          </a:p>
        </p:txBody>
      </p:sp>
    </p:spTree>
    <p:extLst>
      <p:ext uri="{BB962C8B-B14F-4D97-AF65-F5344CB8AC3E}">
        <p14:creationId xmlns:p14="http://schemas.microsoft.com/office/powerpoint/2010/main" val="294954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6D4B-6316-4AF0-AA74-A83AECC4992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CD8C7EF0-1A7D-4078-A83C-CB405C7EB87C}"/>
              </a:ext>
            </a:extLst>
          </p:cNvPr>
          <p:cNvSpPr>
            <a:spLocks noGrp="1"/>
          </p:cNvSpPr>
          <p:nvPr>
            <p:ph idx="1"/>
          </p:nvPr>
        </p:nvSpPr>
        <p:spPr/>
        <p:txBody>
          <a:bodyPr/>
          <a:lstStyle/>
          <a:p>
            <a:r>
              <a:rPr lang="en-US" dirty="0"/>
              <a:t>Identify the target DBMS</a:t>
            </a:r>
          </a:p>
          <a:p>
            <a:r>
              <a:rPr lang="en-US" dirty="0"/>
              <a:t>Creating a set of relational tables and the constraints on these tables</a:t>
            </a:r>
          </a:p>
          <a:p>
            <a:r>
              <a:rPr lang="en-US" dirty="0"/>
              <a:t>Identifying the specific storage structures and access methods for the data to achieve an optimum performance for the database system;</a:t>
            </a:r>
          </a:p>
          <a:p>
            <a:r>
              <a:rPr lang="en-US" dirty="0"/>
              <a:t>Designing security protection for the system.</a:t>
            </a:r>
          </a:p>
        </p:txBody>
      </p:sp>
    </p:spTree>
    <p:extLst>
      <p:ext uri="{BB962C8B-B14F-4D97-AF65-F5344CB8AC3E}">
        <p14:creationId xmlns:p14="http://schemas.microsoft.com/office/powerpoint/2010/main" val="162735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3B96-8311-464A-982C-3458C7FEFEA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3DB55B4-8A6F-422C-BD63-B61A7A229835}"/>
              </a:ext>
            </a:extLst>
          </p:cNvPr>
          <p:cNvSpPr>
            <a:spLocks noGrp="1"/>
          </p:cNvSpPr>
          <p:nvPr>
            <p:ph idx="1"/>
          </p:nvPr>
        </p:nvSpPr>
        <p:spPr/>
        <p:txBody>
          <a:bodyPr/>
          <a:lstStyle/>
          <a:p>
            <a:r>
              <a:rPr lang="en-US" dirty="0"/>
              <a:t>Conceptual and logical database design for larger systems should be separated from physical design for three main reasons:</a:t>
            </a:r>
          </a:p>
          <a:p>
            <a:pPr marL="0" indent="0">
              <a:buNone/>
            </a:pPr>
            <a:r>
              <a:rPr lang="en-US" dirty="0"/>
              <a:t>   • It deals with a different subject matter—the </a:t>
            </a:r>
            <a:r>
              <a:rPr lang="en-US" i="1" dirty="0"/>
              <a:t>what, </a:t>
            </a:r>
            <a:r>
              <a:rPr lang="en-US" dirty="0"/>
              <a:t>not the </a:t>
            </a:r>
            <a:r>
              <a:rPr lang="en-US" i="1" dirty="0"/>
              <a:t>how;</a:t>
            </a:r>
          </a:p>
          <a:p>
            <a:pPr marL="0" indent="0">
              <a:buNone/>
            </a:pPr>
            <a:r>
              <a:rPr lang="en-US" dirty="0"/>
              <a:t>   • It is performed at a different time—the </a:t>
            </a:r>
            <a:r>
              <a:rPr lang="en-US" i="1" dirty="0"/>
              <a:t>what </a:t>
            </a:r>
            <a:r>
              <a:rPr lang="en-US" dirty="0"/>
              <a:t>must be understood            </a:t>
            </a:r>
          </a:p>
          <a:p>
            <a:pPr marL="0" indent="0">
              <a:buNone/>
            </a:pPr>
            <a:r>
              <a:rPr lang="en-US" dirty="0"/>
              <a:t>      before the </a:t>
            </a:r>
            <a:r>
              <a:rPr lang="en-US" i="1" dirty="0"/>
              <a:t>how </a:t>
            </a:r>
            <a:r>
              <a:rPr lang="en-US" dirty="0"/>
              <a:t>can be determined;</a:t>
            </a:r>
          </a:p>
          <a:p>
            <a:pPr marL="0" indent="0">
              <a:buNone/>
            </a:pPr>
            <a:r>
              <a:rPr lang="en-US" dirty="0"/>
              <a:t>   • It requires different skills, which are often found in different people.</a:t>
            </a:r>
          </a:p>
        </p:txBody>
      </p:sp>
    </p:spTree>
    <p:extLst>
      <p:ext uri="{BB962C8B-B14F-4D97-AF65-F5344CB8AC3E}">
        <p14:creationId xmlns:p14="http://schemas.microsoft.com/office/powerpoint/2010/main" val="421837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8A5C-4C06-474C-B693-234FC81DA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6D8FC4-7290-4931-AC1D-6AFD26FE4C24}"/>
              </a:ext>
            </a:extLst>
          </p:cNvPr>
          <p:cNvSpPr>
            <a:spLocks noGrp="1"/>
          </p:cNvSpPr>
          <p:nvPr>
            <p:ph idx="1"/>
          </p:nvPr>
        </p:nvSpPr>
        <p:spPr/>
        <p:txBody>
          <a:bodyPr/>
          <a:lstStyle/>
          <a:p>
            <a:r>
              <a:rPr lang="en-US" dirty="0"/>
              <a:t>Database design is an iterative process that has a starting point and an almost endless procession of refinements.</a:t>
            </a:r>
          </a:p>
        </p:txBody>
      </p:sp>
    </p:spTree>
    <p:extLst>
      <p:ext uri="{BB962C8B-B14F-4D97-AF65-F5344CB8AC3E}">
        <p14:creationId xmlns:p14="http://schemas.microsoft.com/office/powerpoint/2010/main" val="65119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07B9-0732-4452-8165-4007AD316FB0}"/>
              </a:ext>
            </a:extLst>
          </p:cNvPr>
          <p:cNvSpPr>
            <a:spLocks noGrp="1"/>
          </p:cNvSpPr>
          <p:nvPr>
            <p:ph type="title"/>
          </p:nvPr>
        </p:nvSpPr>
        <p:spPr/>
        <p:txBody>
          <a:bodyPr/>
          <a:lstStyle/>
          <a:p>
            <a:r>
              <a:rPr lang="en-US" dirty="0"/>
              <a:t>Approaches to database design</a:t>
            </a:r>
          </a:p>
        </p:txBody>
      </p:sp>
      <p:sp>
        <p:nvSpPr>
          <p:cNvPr id="3" name="Content Placeholder 2">
            <a:extLst>
              <a:ext uri="{FF2B5EF4-FFF2-40B4-BE49-F238E27FC236}">
                <a16:creationId xmlns:a16="http://schemas.microsoft.com/office/drawing/2014/main" id="{0AA21034-EEB6-4A77-A160-FC441C6D6BC8}"/>
              </a:ext>
            </a:extLst>
          </p:cNvPr>
          <p:cNvSpPr>
            <a:spLocks noGrp="1"/>
          </p:cNvSpPr>
          <p:nvPr>
            <p:ph idx="1"/>
          </p:nvPr>
        </p:nvSpPr>
        <p:spPr/>
        <p:txBody>
          <a:bodyPr/>
          <a:lstStyle/>
          <a:p>
            <a:r>
              <a:rPr lang="en-US" dirty="0"/>
              <a:t>Bottom-up</a:t>
            </a:r>
          </a:p>
          <a:p>
            <a:pPr lvl="1"/>
            <a:r>
              <a:rPr lang="en-US" dirty="0"/>
              <a:t>Normalization</a:t>
            </a:r>
          </a:p>
          <a:p>
            <a:r>
              <a:rPr lang="en-US" dirty="0"/>
              <a:t>Top-down.</a:t>
            </a:r>
          </a:p>
          <a:p>
            <a:pPr lvl="1"/>
            <a:r>
              <a:rPr lang="en-US" dirty="0"/>
              <a:t>ER Model</a:t>
            </a:r>
          </a:p>
        </p:txBody>
      </p:sp>
    </p:spTree>
    <p:extLst>
      <p:ext uri="{BB962C8B-B14F-4D97-AF65-F5344CB8AC3E}">
        <p14:creationId xmlns:p14="http://schemas.microsoft.com/office/powerpoint/2010/main" val="128941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E3E8-2C86-4550-A352-2E582997689F}"/>
              </a:ext>
            </a:extLst>
          </p:cNvPr>
          <p:cNvSpPr>
            <a:spLocks noGrp="1"/>
          </p:cNvSpPr>
          <p:nvPr>
            <p:ph type="title"/>
          </p:nvPr>
        </p:nvSpPr>
        <p:spPr/>
        <p:txBody>
          <a:bodyPr>
            <a:normAutofit fontScale="90000"/>
          </a:bodyPr>
          <a:lstStyle/>
          <a:p>
            <a:br>
              <a:rPr lang="en-US" dirty="0"/>
            </a:br>
            <a:r>
              <a:rPr lang="en-US" b="1" dirty="0"/>
              <a:t>Top down approach</a:t>
            </a:r>
            <a:br>
              <a:rPr lang="en-US" b="1" dirty="0"/>
            </a:br>
            <a:endParaRPr lang="en-US" b="1" dirty="0"/>
          </a:p>
        </p:txBody>
      </p:sp>
      <p:sp>
        <p:nvSpPr>
          <p:cNvPr id="3" name="Content Placeholder 2">
            <a:extLst>
              <a:ext uri="{FF2B5EF4-FFF2-40B4-BE49-F238E27FC236}">
                <a16:creationId xmlns:a16="http://schemas.microsoft.com/office/drawing/2014/main" id="{0C54F234-F5B4-4770-94FF-0F9EFC0E8ADB}"/>
              </a:ext>
            </a:extLst>
          </p:cNvPr>
          <p:cNvSpPr>
            <a:spLocks noGrp="1"/>
          </p:cNvSpPr>
          <p:nvPr>
            <p:ph idx="1"/>
          </p:nvPr>
        </p:nvSpPr>
        <p:spPr/>
        <p:txBody>
          <a:bodyPr>
            <a:normAutofit/>
          </a:bodyPr>
          <a:lstStyle/>
          <a:p>
            <a:r>
              <a:rPr lang="en-US" dirty="0"/>
              <a:t>Understanding the system by three stakeholders</a:t>
            </a:r>
          </a:p>
          <a:p>
            <a:pPr lvl="1"/>
            <a:r>
              <a:rPr lang="en-US" dirty="0"/>
              <a:t>Designers</a:t>
            </a:r>
          </a:p>
          <a:p>
            <a:pPr lvl="1"/>
            <a:r>
              <a:rPr lang="en-US" dirty="0"/>
              <a:t>Developers</a:t>
            </a:r>
          </a:p>
          <a:p>
            <a:pPr lvl="1"/>
            <a:r>
              <a:rPr lang="en-US" dirty="0"/>
              <a:t>End users</a:t>
            </a:r>
          </a:p>
          <a:p>
            <a:r>
              <a:rPr lang="en-US" dirty="0"/>
              <a:t>Model of non-technical and free of ambiguity</a:t>
            </a:r>
          </a:p>
          <a:p>
            <a:r>
              <a:rPr lang="en-US" dirty="0"/>
              <a:t>Identification of important data that is called entity and relationship</a:t>
            </a:r>
          </a:p>
          <a:p>
            <a:r>
              <a:rPr lang="en-US" dirty="0"/>
              <a:t>Diagrammatic notation language</a:t>
            </a:r>
          </a:p>
          <a:p>
            <a:r>
              <a:rPr lang="en-US" dirty="0"/>
              <a:t>Unified modeling language (UML)</a:t>
            </a:r>
          </a:p>
          <a:p>
            <a:endParaRPr lang="en-US" dirty="0"/>
          </a:p>
        </p:txBody>
      </p:sp>
    </p:spTree>
    <p:extLst>
      <p:ext uri="{BB962C8B-B14F-4D97-AF65-F5344CB8AC3E}">
        <p14:creationId xmlns:p14="http://schemas.microsoft.com/office/powerpoint/2010/main" val="335257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6125-2CFB-4B76-8457-F54770AD26B8}"/>
              </a:ext>
            </a:extLst>
          </p:cNvPr>
          <p:cNvSpPr>
            <a:spLocks noGrp="1"/>
          </p:cNvSpPr>
          <p:nvPr>
            <p:ph type="title"/>
          </p:nvPr>
        </p:nvSpPr>
        <p:spPr/>
        <p:txBody>
          <a:bodyPr/>
          <a:lstStyle/>
          <a:p>
            <a:r>
              <a:rPr lang="en-US" dirty="0"/>
              <a:t>ER Model/ER Diagram (Entity Relationship)</a:t>
            </a:r>
          </a:p>
        </p:txBody>
      </p:sp>
      <p:sp>
        <p:nvSpPr>
          <p:cNvPr id="3" name="Content Placeholder 2">
            <a:extLst>
              <a:ext uri="{FF2B5EF4-FFF2-40B4-BE49-F238E27FC236}">
                <a16:creationId xmlns:a16="http://schemas.microsoft.com/office/drawing/2014/main" id="{EA8385B7-3629-45B6-834C-909CBB52E66C}"/>
              </a:ext>
            </a:extLst>
          </p:cNvPr>
          <p:cNvSpPr>
            <a:spLocks noGrp="1"/>
          </p:cNvSpPr>
          <p:nvPr>
            <p:ph idx="1"/>
          </p:nvPr>
        </p:nvSpPr>
        <p:spPr/>
        <p:txBody>
          <a:bodyPr/>
          <a:lstStyle/>
          <a:p>
            <a:r>
              <a:rPr lang="en-US" dirty="0"/>
              <a:t>An Entity Relationship (ER) Diagram is a type of flowchart that illustrates how “entities” such as people, objects or concepts relate to each other within a system. </a:t>
            </a:r>
          </a:p>
          <a:p>
            <a:r>
              <a:rPr lang="en-US" dirty="0"/>
              <a:t>Used to design or debug relational databases.</a:t>
            </a:r>
          </a:p>
          <a:p>
            <a:r>
              <a:rPr lang="en-US" dirty="0"/>
              <a:t>Rectangles, diamonds, ovals and connecting lines to depict the interconnectedness of entities, relationships and their attributes.</a:t>
            </a:r>
          </a:p>
        </p:txBody>
      </p:sp>
    </p:spTree>
    <p:extLst>
      <p:ext uri="{BB962C8B-B14F-4D97-AF65-F5344CB8AC3E}">
        <p14:creationId xmlns:p14="http://schemas.microsoft.com/office/powerpoint/2010/main" val="212892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C868-8A36-4A8E-AA66-A26FD3E005E1}"/>
              </a:ext>
            </a:extLst>
          </p:cNvPr>
          <p:cNvSpPr>
            <a:spLocks noGrp="1"/>
          </p:cNvSpPr>
          <p:nvPr>
            <p:ph type="title"/>
          </p:nvPr>
        </p:nvSpPr>
        <p:spPr>
          <a:xfrm>
            <a:off x="838200" y="365125"/>
            <a:ext cx="10515600" cy="589033"/>
          </a:xfrm>
        </p:spPr>
        <p:txBody>
          <a:bodyPr>
            <a:normAutofit fontScale="90000"/>
          </a:bodyPr>
          <a:lstStyle/>
          <a:p>
            <a:r>
              <a:rPr lang="en-US" b="1" dirty="0"/>
              <a:t>Entity</a:t>
            </a:r>
          </a:p>
        </p:txBody>
      </p:sp>
      <p:sp>
        <p:nvSpPr>
          <p:cNvPr id="3" name="Content Placeholder 2">
            <a:extLst>
              <a:ext uri="{FF2B5EF4-FFF2-40B4-BE49-F238E27FC236}">
                <a16:creationId xmlns:a16="http://schemas.microsoft.com/office/drawing/2014/main" id="{3C245397-E8C9-4018-9F54-C4D9307DC7F0}"/>
              </a:ext>
            </a:extLst>
          </p:cNvPr>
          <p:cNvSpPr>
            <a:spLocks noGrp="1"/>
          </p:cNvSpPr>
          <p:nvPr>
            <p:ph idx="1"/>
          </p:nvPr>
        </p:nvSpPr>
        <p:spPr>
          <a:xfrm>
            <a:off x="838200" y="954158"/>
            <a:ext cx="10515600" cy="5538718"/>
          </a:xfrm>
        </p:spPr>
        <p:txBody>
          <a:bodyPr>
            <a:normAutofit/>
          </a:bodyPr>
          <a:lstStyle/>
          <a:p>
            <a:r>
              <a:rPr lang="en-US" dirty="0"/>
              <a:t>A definable thing—such as a person, object, concept —that can have data stored about it. Think of entities as nouns. Examples: a customer, student, car or product. Typically shown as a rectangle</a:t>
            </a:r>
          </a:p>
          <a:p>
            <a:r>
              <a:rPr lang="en-US" b="1" i="1" u="sng" dirty="0"/>
              <a:t>Entity type:</a:t>
            </a:r>
            <a:r>
              <a:rPr lang="en-US" b="1" dirty="0"/>
              <a:t> </a:t>
            </a:r>
            <a:r>
              <a:rPr lang="en-US" dirty="0"/>
              <a:t>A group of definable things, such as students or athletes, whereas the entity would be the specific student or athlete. Other examples: customers, cars or products. </a:t>
            </a:r>
            <a:r>
              <a:rPr lang="en-US" b="1" dirty="0"/>
              <a:t>(set of related attributes associated with an entity)</a:t>
            </a:r>
          </a:p>
          <a:p>
            <a:r>
              <a:rPr lang="en-US" b="1" i="1" u="sng" dirty="0"/>
              <a:t>Entity set:</a:t>
            </a:r>
            <a:r>
              <a:rPr lang="en-US" dirty="0"/>
              <a:t> Same as an entity type, but defined at a particular point in time, such as students enrolled in a class on the first day. </a:t>
            </a:r>
            <a:r>
              <a:rPr lang="en-US" b="1" dirty="0"/>
              <a:t>(set of related attributes associated with an entity in a specific time)</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92313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2253-9E2F-40B2-9FA6-CDF5EFCE42FB}"/>
              </a:ext>
            </a:extLst>
          </p:cNvPr>
          <p:cNvSpPr>
            <a:spLocks noGrp="1"/>
          </p:cNvSpPr>
          <p:nvPr>
            <p:ph type="title"/>
          </p:nvPr>
        </p:nvSpPr>
        <p:spPr/>
        <p:txBody>
          <a:bodyPr/>
          <a:lstStyle/>
          <a:p>
            <a:r>
              <a:rPr lang="en-US" dirty="0"/>
              <a:t>Database Design</a:t>
            </a:r>
          </a:p>
        </p:txBody>
      </p:sp>
      <p:sp>
        <p:nvSpPr>
          <p:cNvPr id="3" name="Content Placeholder 2">
            <a:extLst>
              <a:ext uri="{FF2B5EF4-FFF2-40B4-BE49-F238E27FC236}">
                <a16:creationId xmlns:a16="http://schemas.microsoft.com/office/drawing/2014/main" id="{85499494-084A-4F59-9100-B76A32706ABA}"/>
              </a:ext>
            </a:extLst>
          </p:cNvPr>
          <p:cNvSpPr>
            <a:spLocks noGrp="1"/>
          </p:cNvSpPr>
          <p:nvPr>
            <p:ph idx="1"/>
          </p:nvPr>
        </p:nvSpPr>
        <p:spPr/>
        <p:txBody>
          <a:bodyPr/>
          <a:lstStyle/>
          <a:p>
            <a:r>
              <a:rPr lang="en-US" dirty="0"/>
              <a:t>The process of creating a design that will support the enterprise’s mission statement and mission objectives for the required database system.</a:t>
            </a:r>
          </a:p>
        </p:txBody>
      </p:sp>
    </p:spTree>
    <p:extLst>
      <p:ext uri="{BB962C8B-B14F-4D97-AF65-F5344CB8AC3E}">
        <p14:creationId xmlns:p14="http://schemas.microsoft.com/office/powerpoint/2010/main" val="80700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BEBB-17B0-43C2-893E-18F5A87E4922}"/>
              </a:ext>
            </a:extLst>
          </p:cNvPr>
          <p:cNvSpPr>
            <a:spLocks noGrp="1"/>
          </p:cNvSpPr>
          <p:nvPr>
            <p:ph type="title"/>
          </p:nvPr>
        </p:nvSpPr>
        <p:spPr/>
        <p:txBody>
          <a:bodyPr/>
          <a:lstStyle/>
          <a:p>
            <a:r>
              <a:rPr lang="en-US" b="1" dirty="0"/>
              <a:t>Entity Categories</a:t>
            </a:r>
            <a:endParaRPr lang="en-US" dirty="0"/>
          </a:p>
        </p:txBody>
      </p:sp>
      <p:sp>
        <p:nvSpPr>
          <p:cNvPr id="3" name="Content Placeholder 2">
            <a:extLst>
              <a:ext uri="{FF2B5EF4-FFF2-40B4-BE49-F238E27FC236}">
                <a16:creationId xmlns:a16="http://schemas.microsoft.com/office/drawing/2014/main" id="{B77A13E9-66F6-4DE3-937F-D0BF43D5EB64}"/>
              </a:ext>
            </a:extLst>
          </p:cNvPr>
          <p:cNvSpPr>
            <a:spLocks noGrp="1"/>
          </p:cNvSpPr>
          <p:nvPr>
            <p:ph idx="1"/>
          </p:nvPr>
        </p:nvSpPr>
        <p:spPr>
          <a:xfrm>
            <a:off x="758190" y="1471295"/>
            <a:ext cx="10515600" cy="4351338"/>
          </a:xfrm>
        </p:spPr>
        <p:txBody>
          <a:bodyPr>
            <a:normAutofit/>
          </a:bodyPr>
          <a:lstStyle/>
          <a:p>
            <a:r>
              <a:rPr lang="en-US" dirty="0"/>
              <a:t>A </a:t>
            </a:r>
            <a:r>
              <a:rPr lang="en-US" b="1" dirty="0"/>
              <a:t>strong entity</a:t>
            </a:r>
            <a:r>
              <a:rPr lang="en-US" dirty="0"/>
              <a:t> can be defined solely by its own attributes (Staff, Branch, PropertyForRent, and Client entities), also called parent, owner, or dominant entity. i.e., Book of library has unique ISBN which identifies it.</a:t>
            </a:r>
          </a:p>
          <a:p>
            <a:r>
              <a:rPr lang="en-US" dirty="0"/>
              <a:t>A </a:t>
            </a:r>
            <a:r>
              <a:rPr lang="en-US" b="1" dirty="0"/>
              <a:t>weak entity</a:t>
            </a:r>
            <a:r>
              <a:rPr lang="en-US" dirty="0"/>
              <a:t> type that is existence-dependent on some other entity type (registration, sales, purchase, is also called (child, dependent, or subordinate) i.e., Copy is a weak entity and depends on Book which is strong entity. Weak entity always exist dependently.</a:t>
            </a:r>
          </a:p>
          <a:p>
            <a:pPr marL="0" indent="0">
              <a:buNone/>
            </a:pPr>
            <a:br>
              <a:rPr lang="en-US" dirty="0"/>
            </a:br>
            <a:r>
              <a:rPr lang="en-US" dirty="0"/>
              <a:t> </a:t>
            </a:r>
          </a:p>
        </p:txBody>
      </p:sp>
      <p:sp>
        <p:nvSpPr>
          <p:cNvPr id="4" name="AutoShape 1" descr="E:\BS courses\Database\SP18\ER Diagram Tutorial _ Lucidchart_files\erd-chens-02.svg">
            <a:extLst>
              <a:ext uri="{FF2B5EF4-FFF2-40B4-BE49-F238E27FC236}">
                <a16:creationId xmlns:a16="http://schemas.microsoft.com/office/drawing/2014/main" id="{F5C06C05-0D0D-4267-B009-13E7D52939AF}"/>
              </a:ext>
            </a:extLst>
          </p:cNvPr>
          <p:cNvSpPr>
            <a:spLocks noChangeAspect="1" noChangeArrowheads="1"/>
          </p:cNvSpPr>
          <p:nvPr/>
        </p:nvSpPr>
        <p:spPr bwMode="auto">
          <a:xfrm>
            <a:off x="0" y="0"/>
            <a:ext cx="2600325"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2">
            <a:extLst>
              <a:ext uri="{FF2B5EF4-FFF2-40B4-BE49-F238E27FC236}">
                <a16:creationId xmlns:a16="http://schemas.microsoft.com/office/drawing/2014/main" id="{D4373E87-3A7F-4934-8F94-B4C83D9308E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Weak entity - ERD Symbol">
            <a:extLst>
              <a:ext uri="{FF2B5EF4-FFF2-40B4-BE49-F238E27FC236}">
                <a16:creationId xmlns:a16="http://schemas.microsoft.com/office/drawing/2014/main" id="{EAABEE70-8F8D-41D9-8E28-AAD0B65FC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328" y="4904151"/>
            <a:ext cx="2537460"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ity - ERD Symbol">
            <a:extLst>
              <a:ext uri="{FF2B5EF4-FFF2-40B4-BE49-F238E27FC236}">
                <a16:creationId xmlns:a16="http://schemas.microsoft.com/office/drawing/2014/main" id="{5564F343-0106-4CDD-A444-AAB74C4F7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25" y="4970986"/>
            <a:ext cx="2118924" cy="119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777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C282-A7D8-4210-B6B3-0CEE5523E4FE}"/>
              </a:ext>
            </a:extLst>
          </p:cNvPr>
          <p:cNvSpPr>
            <a:spLocks noGrp="1"/>
          </p:cNvSpPr>
          <p:nvPr>
            <p:ph type="title"/>
          </p:nvPr>
        </p:nvSpPr>
        <p:spPr/>
        <p:txBody>
          <a:bodyPr/>
          <a:lstStyle/>
          <a:p>
            <a:r>
              <a:rPr lang="en-US" b="1" dirty="0"/>
              <a:t>Entity keys:</a:t>
            </a:r>
            <a:endParaRPr lang="en-US" dirty="0"/>
          </a:p>
        </p:txBody>
      </p:sp>
      <p:sp>
        <p:nvSpPr>
          <p:cNvPr id="3" name="Content Placeholder 2">
            <a:extLst>
              <a:ext uri="{FF2B5EF4-FFF2-40B4-BE49-F238E27FC236}">
                <a16:creationId xmlns:a16="http://schemas.microsoft.com/office/drawing/2014/main" id="{DDE7E03C-15A2-4DAF-A7C9-555F569B19F9}"/>
              </a:ext>
            </a:extLst>
          </p:cNvPr>
          <p:cNvSpPr>
            <a:spLocks noGrp="1"/>
          </p:cNvSpPr>
          <p:nvPr>
            <p:ph idx="1"/>
          </p:nvPr>
        </p:nvSpPr>
        <p:spPr/>
        <p:txBody>
          <a:bodyPr/>
          <a:lstStyle/>
          <a:p>
            <a:r>
              <a:rPr lang="en-US" dirty="0"/>
              <a:t>Candidate key</a:t>
            </a:r>
          </a:p>
          <a:p>
            <a:r>
              <a:rPr lang="en-US" dirty="0"/>
              <a:t>Primary key</a:t>
            </a:r>
          </a:p>
          <a:p>
            <a:r>
              <a:rPr lang="en-US" dirty="0"/>
              <a:t>Foreign key</a:t>
            </a:r>
          </a:p>
          <a:p>
            <a:pPr marL="0" indent="0">
              <a:buNone/>
            </a:pPr>
            <a:endParaRPr lang="en-US" dirty="0"/>
          </a:p>
        </p:txBody>
      </p:sp>
    </p:spTree>
    <p:extLst>
      <p:ext uri="{BB962C8B-B14F-4D97-AF65-F5344CB8AC3E}">
        <p14:creationId xmlns:p14="http://schemas.microsoft.com/office/powerpoint/2010/main" val="297226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F0C7-0A34-49E1-87C6-1615E19D2030}"/>
              </a:ext>
            </a:extLst>
          </p:cNvPr>
          <p:cNvSpPr>
            <a:spLocks noGrp="1"/>
          </p:cNvSpPr>
          <p:nvPr>
            <p:ph type="title"/>
          </p:nvPr>
        </p:nvSpPr>
        <p:spPr/>
        <p:txBody>
          <a:bodyPr/>
          <a:lstStyle/>
          <a:p>
            <a:r>
              <a:rPr lang="en-US" dirty="0"/>
              <a:t>Attribute</a:t>
            </a:r>
          </a:p>
        </p:txBody>
      </p:sp>
      <p:sp>
        <p:nvSpPr>
          <p:cNvPr id="3" name="Content Placeholder 2">
            <a:extLst>
              <a:ext uri="{FF2B5EF4-FFF2-40B4-BE49-F238E27FC236}">
                <a16:creationId xmlns:a16="http://schemas.microsoft.com/office/drawing/2014/main" id="{E8DA2BCB-1E80-45D4-912A-58F72DE85F2F}"/>
              </a:ext>
            </a:extLst>
          </p:cNvPr>
          <p:cNvSpPr>
            <a:spLocks noGrp="1"/>
          </p:cNvSpPr>
          <p:nvPr>
            <p:ph idx="1"/>
          </p:nvPr>
        </p:nvSpPr>
        <p:spPr>
          <a:xfrm>
            <a:off x="838200" y="1802765"/>
            <a:ext cx="10515600" cy="4351338"/>
          </a:xfrm>
        </p:spPr>
        <p:txBody>
          <a:bodyPr/>
          <a:lstStyle/>
          <a:p>
            <a:r>
              <a:rPr lang="en-US" dirty="0"/>
              <a:t>Simple Attribute     </a:t>
            </a:r>
          </a:p>
          <a:p>
            <a:r>
              <a:rPr lang="en-US" dirty="0"/>
              <a:t>Composite Attribute</a:t>
            </a:r>
          </a:p>
          <a:p>
            <a:r>
              <a:rPr lang="en-US" dirty="0"/>
              <a:t>Single Value attribute</a:t>
            </a:r>
          </a:p>
          <a:p>
            <a:r>
              <a:rPr lang="en-US" dirty="0"/>
              <a:t>Multi-value attribute</a:t>
            </a:r>
          </a:p>
          <a:p>
            <a:r>
              <a:rPr lang="en-US" dirty="0"/>
              <a:t>Derived Attribute</a:t>
            </a:r>
          </a:p>
          <a:p>
            <a:endParaRPr lang="en-US" dirty="0"/>
          </a:p>
        </p:txBody>
      </p:sp>
      <p:pic>
        <p:nvPicPr>
          <p:cNvPr id="2050" name="Picture 2" descr="Attribute - ERD Symbol">
            <a:extLst>
              <a:ext uri="{FF2B5EF4-FFF2-40B4-BE49-F238E27FC236}">
                <a16:creationId xmlns:a16="http://schemas.microsoft.com/office/drawing/2014/main" id="{2D495C79-E156-491A-9EEF-447E054B0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280" y="1070451"/>
            <a:ext cx="2971799" cy="16956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lti-valued Attribute - ERD Symbol">
            <a:extLst>
              <a:ext uri="{FF2B5EF4-FFF2-40B4-BE49-F238E27FC236}">
                <a16:creationId xmlns:a16="http://schemas.microsoft.com/office/drawing/2014/main" id="{152BC7A6-05CC-4D1B-A556-DDCA97635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181" y="3429001"/>
            <a:ext cx="2708910" cy="18002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rived Attribute - ERD Symbol">
            <a:extLst>
              <a:ext uri="{FF2B5EF4-FFF2-40B4-BE49-F238E27FC236}">
                <a16:creationId xmlns:a16="http://schemas.microsoft.com/office/drawing/2014/main" id="{27B5C4A6-E001-4051-B39D-49083C9DA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943" y="2766060"/>
            <a:ext cx="2555557" cy="165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718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E08BC-1AE4-09CF-F6D2-95A19E6B8E5A}"/>
              </a:ext>
            </a:extLst>
          </p:cNvPr>
          <p:cNvSpPr>
            <a:spLocks noGrp="1"/>
          </p:cNvSpPr>
          <p:nvPr>
            <p:ph type="title"/>
          </p:nvPr>
        </p:nvSpPr>
        <p:spPr>
          <a:xfrm>
            <a:off x="838200" y="557188"/>
            <a:ext cx="10515600" cy="1133499"/>
          </a:xfrm>
        </p:spPr>
        <p:txBody>
          <a:bodyPr>
            <a:normAutofit/>
          </a:bodyPr>
          <a:lstStyle/>
          <a:p>
            <a:pPr algn="ctr"/>
            <a:r>
              <a:rPr lang="en-US" sz="5200" b="1"/>
              <a:t>Types of attributes:</a:t>
            </a:r>
            <a:endParaRPr lang="en-PK" sz="5200" b="1"/>
          </a:p>
        </p:txBody>
      </p:sp>
      <p:pic>
        <p:nvPicPr>
          <p:cNvPr id="5" name="Picture 4" descr="A diagram of a student&#10;&#10;Description automatically generated with low confidence">
            <a:extLst>
              <a:ext uri="{FF2B5EF4-FFF2-40B4-BE49-F238E27FC236}">
                <a16:creationId xmlns:a16="http://schemas.microsoft.com/office/drawing/2014/main" id="{D1E912EC-C31B-08D6-405C-DE2EE2068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359" y="1828800"/>
            <a:ext cx="3754904" cy="1403149"/>
          </a:xfrm>
          <a:prstGeom prst="rect">
            <a:avLst/>
          </a:prstGeom>
        </p:spPr>
      </p:pic>
      <p:pic>
        <p:nvPicPr>
          <p:cNvPr id="7" name="Picture 6" descr="A picture containing circle, line, diagram, screenshot&#10;&#10;Description automatically generated">
            <a:extLst>
              <a:ext uri="{FF2B5EF4-FFF2-40B4-BE49-F238E27FC236}">
                <a16:creationId xmlns:a16="http://schemas.microsoft.com/office/drawing/2014/main" id="{451668D7-B7CC-09C4-4EE4-DE1C8C18D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358" y="3214160"/>
            <a:ext cx="3754904" cy="1308899"/>
          </a:xfrm>
          <a:prstGeom prst="rect">
            <a:avLst/>
          </a:prstGeom>
        </p:spPr>
      </p:pic>
      <p:pic>
        <p:nvPicPr>
          <p:cNvPr id="9" name="Picture 8" descr="A diagram of a student&#10;&#10;Description automatically generated with low confidence">
            <a:extLst>
              <a:ext uri="{FF2B5EF4-FFF2-40B4-BE49-F238E27FC236}">
                <a16:creationId xmlns:a16="http://schemas.microsoft.com/office/drawing/2014/main" id="{BD067C73-1C70-47EF-7F95-6E119F095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7357" y="4459865"/>
            <a:ext cx="3754904" cy="1721479"/>
          </a:xfrm>
          <a:prstGeom prst="rect">
            <a:avLst/>
          </a:prstGeom>
        </p:spPr>
      </p:pic>
      <p:sp>
        <p:nvSpPr>
          <p:cNvPr id="10" name="TextBox 9">
            <a:extLst>
              <a:ext uri="{FF2B5EF4-FFF2-40B4-BE49-F238E27FC236}">
                <a16:creationId xmlns:a16="http://schemas.microsoft.com/office/drawing/2014/main" id="{986DA228-2CF6-34ED-BEF6-701024EC302D}"/>
              </a:ext>
            </a:extLst>
          </p:cNvPr>
          <p:cNvSpPr txBox="1"/>
          <p:nvPr/>
        </p:nvSpPr>
        <p:spPr>
          <a:xfrm>
            <a:off x="7285693" y="2245705"/>
            <a:ext cx="1818950" cy="327782"/>
          </a:xfrm>
          <a:prstGeom prst="rect">
            <a:avLst/>
          </a:prstGeom>
          <a:noFill/>
        </p:spPr>
        <p:txBody>
          <a:bodyPr wrap="square" rtlCol="0">
            <a:spAutoFit/>
          </a:bodyPr>
          <a:lstStyle/>
          <a:p>
            <a:pPr defTabSz="777240">
              <a:spcAft>
                <a:spcPts val="600"/>
              </a:spcAft>
            </a:pPr>
            <a:r>
              <a:rPr lang="en-US" sz="1530" b="1" kern="1200">
                <a:solidFill>
                  <a:schemeClr val="tx1"/>
                </a:solidFill>
                <a:latin typeface="+mn-lt"/>
                <a:ea typeface="+mn-ea"/>
                <a:cs typeface="+mn-cs"/>
              </a:rPr>
              <a:t>Simple attribute</a:t>
            </a:r>
            <a:endParaRPr lang="en-PK" b="1"/>
          </a:p>
        </p:txBody>
      </p:sp>
      <p:sp>
        <p:nvSpPr>
          <p:cNvPr id="11" name="TextBox 10">
            <a:extLst>
              <a:ext uri="{FF2B5EF4-FFF2-40B4-BE49-F238E27FC236}">
                <a16:creationId xmlns:a16="http://schemas.microsoft.com/office/drawing/2014/main" id="{FB1EE798-83CF-EDAD-CCF4-E8C24C73FFC3}"/>
              </a:ext>
            </a:extLst>
          </p:cNvPr>
          <p:cNvSpPr txBox="1"/>
          <p:nvPr/>
        </p:nvSpPr>
        <p:spPr>
          <a:xfrm>
            <a:off x="7285692" y="3391699"/>
            <a:ext cx="1818950" cy="327782"/>
          </a:xfrm>
          <a:prstGeom prst="rect">
            <a:avLst/>
          </a:prstGeom>
          <a:noFill/>
        </p:spPr>
        <p:txBody>
          <a:bodyPr wrap="square" rtlCol="0">
            <a:spAutoFit/>
          </a:bodyPr>
          <a:lstStyle/>
          <a:p>
            <a:pPr defTabSz="777240">
              <a:spcAft>
                <a:spcPts val="600"/>
              </a:spcAft>
            </a:pPr>
            <a:r>
              <a:rPr lang="en-US" sz="1530" b="1" kern="1200">
                <a:solidFill>
                  <a:schemeClr val="tx1"/>
                </a:solidFill>
                <a:latin typeface="+mn-lt"/>
                <a:ea typeface="+mn-ea"/>
                <a:cs typeface="+mn-cs"/>
              </a:rPr>
              <a:t>Composite attribute</a:t>
            </a:r>
            <a:endParaRPr lang="en-PK" b="1"/>
          </a:p>
        </p:txBody>
      </p:sp>
      <p:sp>
        <p:nvSpPr>
          <p:cNvPr id="12" name="TextBox 11">
            <a:extLst>
              <a:ext uri="{FF2B5EF4-FFF2-40B4-BE49-F238E27FC236}">
                <a16:creationId xmlns:a16="http://schemas.microsoft.com/office/drawing/2014/main" id="{400BE58F-FA6B-8585-88D3-0475FB648369}"/>
              </a:ext>
            </a:extLst>
          </p:cNvPr>
          <p:cNvSpPr txBox="1"/>
          <p:nvPr/>
        </p:nvSpPr>
        <p:spPr>
          <a:xfrm>
            <a:off x="7285692" y="4884453"/>
            <a:ext cx="1818950" cy="327782"/>
          </a:xfrm>
          <a:prstGeom prst="rect">
            <a:avLst/>
          </a:prstGeom>
          <a:noFill/>
        </p:spPr>
        <p:txBody>
          <a:bodyPr wrap="square" rtlCol="0">
            <a:spAutoFit/>
          </a:bodyPr>
          <a:lstStyle/>
          <a:p>
            <a:pPr defTabSz="777240">
              <a:spcAft>
                <a:spcPts val="600"/>
              </a:spcAft>
            </a:pPr>
            <a:r>
              <a:rPr lang="en-US" sz="1530" b="1" kern="1200">
                <a:solidFill>
                  <a:schemeClr val="tx1"/>
                </a:solidFill>
                <a:latin typeface="+mn-lt"/>
                <a:ea typeface="+mn-ea"/>
                <a:cs typeface="+mn-cs"/>
              </a:rPr>
              <a:t>Derived attribute</a:t>
            </a:r>
            <a:endParaRPr lang="en-PK" b="1"/>
          </a:p>
        </p:txBody>
      </p:sp>
    </p:spTree>
    <p:extLst>
      <p:ext uri="{BB962C8B-B14F-4D97-AF65-F5344CB8AC3E}">
        <p14:creationId xmlns:p14="http://schemas.microsoft.com/office/powerpoint/2010/main" val="1550457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5157-E007-4A13-83D2-CDA65A6AAEF3}"/>
              </a:ext>
            </a:extLst>
          </p:cNvPr>
          <p:cNvSpPr>
            <a:spLocks noGrp="1"/>
          </p:cNvSpPr>
          <p:nvPr>
            <p:ph type="title"/>
          </p:nvPr>
        </p:nvSpPr>
        <p:spPr/>
        <p:txBody>
          <a:bodyPr/>
          <a:lstStyle/>
          <a:p>
            <a:r>
              <a:rPr lang="en-US" b="1" dirty="0"/>
              <a:t>Diagrammatic representation of attributes</a:t>
            </a:r>
            <a:endParaRPr lang="en-US" dirty="0"/>
          </a:p>
        </p:txBody>
      </p:sp>
      <p:pic>
        <p:nvPicPr>
          <p:cNvPr id="5" name="Content Placeholder 4">
            <a:extLst>
              <a:ext uri="{FF2B5EF4-FFF2-40B4-BE49-F238E27FC236}">
                <a16:creationId xmlns:a16="http://schemas.microsoft.com/office/drawing/2014/main" id="{6DF6975A-FB79-489B-AB8C-7C4325D95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496" y="1431234"/>
            <a:ext cx="9183756" cy="5061641"/>
          </a:xfrm>
        </p:spPr>
      </p:pic>
    </p:spTree>
    <p:extLst>
      <p:ext uri="{BB962C8B-B14F-4D97-AF65-F5344CB8AC3E}">
        <p14:creationId xmlns:p14="http://schemas.microsoft.com/office/powerpoint/2010/main" val="102819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CA6C-1FB6-4EA8-A196-1E1BA06C4204}"/>
              </a:ext>
            </a:extLst>
          </p:cNvPr>
          <p:cNvSpPr>
            <a:spLocks noGrp="1"/>
          </p:cNvSpPr>
          <p:nvPr>
            <p:ph type="title"/>
          </p:nvPr>
        </p:nvSpPr>
        <p:spPr/>
        <p:txBody>
          <a:bodyPr/>
          <a:lstStyle/>
          <a:p>
            <a:r>
              <a:rPr lang="en-US" dirty="0"/>
              <a:t>Relationship type</a:t>
            </a:r>
          </a:p>
        </p:txBody>
      </p:sp>
      <p:sp>
        <p:nvSpPr>
          <p:cNvPr id="3" name="Content Placeholder 2">
            <a:extLst>
              <a:ext uri="{FF2B5EF4-FFF2-40B4-BE49-F238E27FC236}">
                <a16:creationId xmlns:a16="http://schemas.microsoft.com/office/drawing/2014/main" id="{8ECD2ADA-B080-4105-84D5-4CBEE49D07BE}"/>
              </a:ext>
            </a:extLst>
          </p:cNvPr>
          <p:cNvSpPr>
            <a:spLocks noGrp="1"/>
          </p:cNvSpPr>
          <p:nvPr>
            <p:ph idx="1"/>
          </p:nvPr>
        </p:nvSpPr>
        <p:spPr/>
        <p:txBody>
          <a:bodyPr/>
          <a:lstStyle/>
          <a:p>
            <a:r>
              <a:rPr lang="en-US" dirty="0"/>
              <a:t>A set of meaningful associations among entity types.</a:t>
            </a:r>
          </a:p>
          <a:p>
            <a:endParaRPr lang="en-US" dirty="0"/>
          </a:p>
          <a:p>
            <a:endParaRPr lang="en-US" dirty="0"/>
          </a:p>
        </p:txBody>
      </p:sp>
      <p:pic>
        <p:nvPicPr>
          <p:cNvPr id="5" name="Picture 4" descr="A close up of a logo&#10;&#10;Description generated with very high confidence">
            <a:extLst>
              <a:ext uri="{FF2B5EF4-FFF2-40B4-BE49-F238E27FC236}">
                <a16:creationId xmlns:a16="http://schemas.microsoft.com/office/drawing/2014/main" id="{89A7869A-C03F-48DF-8FC3-4F187F175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991" y="2405575"/>
            <a:ext cx="7156920" cy="3771387"/>
          </a:xfrm>
          <a:prstGeom prst="rect">
            <a:avLst/>
          </a:prstGeom>
        </p:spPr>
      </p:pic>
    </p:spTree>
    <p:extLst>
      <p:ext uri="{BB962C8B-B14F-4D97-AF65-F5344CB8AC3E}">
        <p14:creationId xmlns:p14="http://schemas.microsoft.com/office/powerpoint/2010/main" val="4212359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E4C9-6537-4573-B0F0-E86B0E5F4276}"/>
              </a:ext>
            </a:extLst>
          </p:cNvPr>
          <p:cNvSpPr>
            <a:spLocks noGrp="1"/>
          </p:cNvSpPr>
          <p:nvPr>
            <p:ph type="title"/>
          </p:nvPr>
        </p:nvSpPr>
        <p:spPr/>
        <p:txBody>
          <a:bodyPr/>
          <a:lstStyle/>
          <a:p>
            <a:r>
              <a:rPr lang="en-US" dirty="0"/>
              <a:t>Degree Relationship type</a:t>
            </a:r>
          </a:p>
        </p:txBody>
      </p:sp>
      <p:sp>
        <p:nvSpPr>
          <p:cNvPr id="3" name="Content Placeholder 2">
            <a:extLst>
              <a:ext uri="{FF2B5EF4-FFF2-40B4-BE49-F238E27FC236}">
                <a16:creationId xmlns:a16="http://schemas.microsoft.com/office/drawing/2014/main" id="{4A3CCCA5-A079-43B9-A8C4-F17475DF319C}"/>
              </a:ext>
            </a:extLst>
          </p:cNvPr>
          <p:cNvSpPr>
            <a:spLocks noGrp="1"/>
          </p:cNvSpPr>
          <p:nvPr>
            <p:ph idx="1"/>
          </p:nvPr>
        </p:nvSpPr>
        <p:spPr/>
        <p:txBody>
          <a:bodyPr/>
          <a:lstStyle/>
          <a:p>
            <a:r>
              <a:rPr lang="en-US" dirty="0"/>
              <a:t>The number of participating entity types in a relationship.</a:t>
            </a:r>
          </a:p>
          <a:p>
            <a:r>
              <a:rPr lang="en-US" dirty="0"/>
              <a:t>Binary Relationship</a:t>
            </a:r>
          </a:p>
          <a:p>
            <a:pPr marL="0" indent="0">
              <a:buNone/>
            </a:pPr>
            <a:endParaRPr lang="en-US" dirty="0"/>
          </a:p>
        </p:txBody>
      </p:sp>
      <p:pic>
        <p:nvPicPr>
          <p:cNvPr id="5" name="Picture 4" descr="A picture containing screenshot&#10;&#10;Description generated with high confidence">
            <a:extLst>
              <a:ext uri="{FF2B5EF4-FFF2-40B4-BE49-F238E27FC236}">
                <a16:creationId xmlns:a16="http://schemas.microsoft.com/office/drawing/2014/main" id="{0E2F7745-DEEB-4793-A3F1-9680BF20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232" y="2752630"/>
            <a:ext cx="7227048" cy="3424333"/>
          </a:xfrm>
          <a:prstGeom prst="rect">
            <a:avLst/>
          </a:prstGeom>
        </p:spPr>
      </p:pic>
    </p:spTree>
    <p:extLst>
      <p:ext uri="{BB962C8B-B14F-4D97-AF65-F5344CB8AC3E}">
        <p14:creationId xmlns:p14="http://schemas.microsoft.com/office/powerpoint/2010/main" val="2543064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B2EA-802A-42BD-8198-81257D21E60A}"/>
              </a:ext>
            </a:extLst>
          </p:cNvPr>
          <p:cNvSpPr>
            <a:spLocks noGrp="1"/>
          </p:cNvSpPr>
          <p:nvPr>
            <p:ph type="title"/>
          </p:nvPr>
        </p:nvSpPr>
        <p:spPr/>
        <p:txBody>
          <a:bodyPr/>
          <a:lstStyle/>
          <a:p>
            <a:r>
              <a:rPr lang="en-US" dirty="0"/>
              <a:t>Ternary relationship</a:t>
            </a:r>
          </a:p>
        </p:txBody>
      </p:sp>
      <p:sp>
        <p:nvSpPr>
          <p:cNvPr id="3" name="Content Placeholder 2">
            <a:extLst>
              <a:ext uri="{FF2B5EF4-FFF2-40B4-BE49-F238E27FC236}">
                <a16:creationId xmlns:a16="http://schemas.microsoft.com/office/drawing/2014/main" id="{ED35025C-3E28-4B2E-8A2E-905F3F0B9242}"/>
              </a:ext>
            </a:extLst>
          </p:cNvPr>
          <p:cNvSpPr>
            <a:spLocks noGrp="1"/>
          </p:cNvSpPr>
          <p:nvPr>
            <p:ph idx="1"/>
          </p:nvPr>
        </p:nvSpPr>
        <p:spPr/>
        <p:txBody>
          <a:bodyPr/>
          <a:lstStyle/>
          <a:p>
            <a:endParaRPr lang="en-US" dirty="0"/>
          </a:p>
          <a:p>
            <a:endParaRPr lang="en-US" dirty="0"/>
          </a:p>
        </p:txBody>
      </p:sp>
      <p:pic>
        <p:nvPicPr>
          <p:cNvPr id="5" name="Picture 4" descr="A close up of text on a white background&#10;&#10;Description generated with high confidence">
            <a:extLst>
              <a:ext uri="{FF2B5EF4-FFF2-40B4-BE49-F238E27FC236}">
                <a16:creationId xmlns:a16="http://schemas.microsoft.com/office/drawing/2014/main" id="{F21D7A44-11D7-47D1-95D4-CD8A600E9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582" y="2309656"/>
            <a:ext cx="8848578" cy="3612842"/>
          </a:xfrm>
          <a:prstGeom prst="rect">
            <a:avLst/>
          </a:prstGeom>
        </p:spPr>
      </p:pic>
    </p:spTree>
    <p:extLst>
      <p:ext uri="{BB962C8B-B14F-4D97-AF65-F5344CB8AC3E}">
        <p14:creationId xmlns:p14="http://schemas.microsoft.com/office/powerpoint/2010/main" val="2444926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0895-8573-448C-82FC-395FE98014F8}"/>
              </a:ext>
            </a:extLst>
          </p:cNvPr>
          <p:cNvSpPr>
            <a:spLocks noGrp="1"/>
          </p:cNvSpPr>
          <p:nvPr>
            <p:ph type="title"/>
          </p:nvPr>
        </p:nvSpPr>
        <p:spPr/>
        <p:txBody>
          <a:bodyPr/>
          <a:lstStyle/>
          <a:p>
            <a:r>
              <a:rPr lang="en-US" dirty="0"/>
              <a:t>Complex Relationship</a:t>
            </a:r>
          </a:p>
        </p:txBody>
      </p:sp>
      <p:pic>
        <p:nvPicPr>
          <p:cNvPr id="5" name="Content Placeholder 4" descr="A close up of a logo&#10;&#10;Description generated with high confidence">
            <a:extLst>
              <a:ext uri="{FF2B5EF4-FFF2-40B4-BE49-F238E27FC236}">
                <a16:creationId xmlns:a16="http://schemas.microsoft.com/office/drawing/2014/main" id="{70BFCA04-3BFF-483D-9975-24AA508A9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85" y="2011680"/>
            <a:ext cx="8989255" cy="4698609"/>
          </a:xfrm>
        </p:spPr>
      </p:pic>
    </p:spTree>
    <p:extLst>
      <p:ext uri="{BB962C8B-B14F-4D97-AF65-F5344CB8AC3E}">
        <p14:creationId xmlns:p14="http://schemas.microsoft.com/office/powerpoint/2010/main" val="230588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11C0-6E4F-438B-90DC-D76A8A48ED19}"/>
              </a:ext>
            </a:extLst>
          </p:cNvPr>
          <p:cNvSpPr>
            <a:spLocks noGrp="1"/>
          </p:cNvSpPr>
          <p:nvPr>
            <p:ph type="title"/>
          </p:nvPr>
        </p:nvSpPr>
        <p:spPr/>
        <p:txBody>
          <a:bodyPr/>
          <a:lstStyle/>
          <a:p>
            <a:r>
              <a:rPr lang="en-US" b="1" dirty="0"/>
              <a:t>Recursive Relationship</a:t>
            </a:r>
            <a:endParaRPr lang="en-US" dirty="0"/>
          </a:p>
        </p:txBody>
      </p:sp>
      <p:sp>
        <p:nvSpPr>
          <p:cNvPr id="3" name="Content Placeholder 2">
            <a:extLst>
              <a:ext uri="{FF2B5EF4-FFF2-40B4-BE49-F238E27FC236}">
                <a16:creationId xmlns:a16="http://schemas.microsoft.com/office/drawing/2014/main" id="{A5E98019-85CD-4682-980B-C13B898DBECA}"/>
              </a:ext>
            </a:extLst>
          </p:cNvPr>
          <p:cNvSpPr>
            <a:spLocks noGrp="1"/>
          </p:cNvSpPr>
          <p:nvPr>
            <p:ph idx="1"/>
          </p:nvPr>
        </p:nvSpPr>
        <p:spPr/>
        <p:txBody>
          <a:bodyPr/>
          <a:lstStyle/>
          <a:p>
            <a:r>
              <a:rPr lang="en-US" dirty="0"/>
              <a:t>A relationship type in which the </a:t>
            </a:r>
            <a:r>
              <a:rPr lang="en-US" i="1" dirty="0"/>
              <a:t>same </a:t>
            </a:r>
            <a:r>
              <a:rPr lang="en-US" dirty="0"/>
              <a:t>entity type participates more than once in </a:t>
            </a:r>
            <a:r>
              <a:rPr lang="en-US" i="1" dirty="0"/>
              <a:t>different roles.</a:t>
            </a:r>
          </a:p>
          <a:p>
            <a:endParaRPr lang="en-US" i="1" dirty="0"/>
          </a:p>
          <a:p>
            <a:endParaRPr lang="en-US" dirty="0"/>
          </a:p>
        </p:txBody>
      </p:sp>
      <p:pic>
        <p:nvPicPr>
          <p:cNvPr id="5" name="Picture 4" descr="A close up of a logo&#10;&#10;Description generated with high confidence">
            <a:extLst>
              <a:ext uri="{FF2B5EF4-FFF2-40B4-BE49-F238E27FC236}">
                <a16:creationId xmlns:a16="http://schemas.microsoft.com/office/drawing/2014/main" id="{626369B1-DE4E-4B40-8C75-39643AEC4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296" y="2853376"/>
            <a:ext cx="9664504" cy="3181664"/>
          </a:xfrm>
          <a:prstGeom prst="rect">
            <a:avLst/>
          </a:prstGeom>
        </p:spPr>
      </p:pic>
    </p:spTree>
    <p:extLst>
      <p:ext uri="{BB962C8B-B14F-4D97-AF65-F5344CB8AC3E}">
        <p14:creationId xmlns:p14="http://schemas.microsoft.com/office/powerpoint/2010/main" val="136723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3B54-F46C-4468-B2AF-EEA9A4FF97E4}"/>
              </a:ext>
            </a:extLst>
          </p:cNvPr>
          <p:cNvSpPr>
            <a:spLocks noGrp="1"/>
          </p:cNvSpPr>
          <p:nvPr>
            <p:ph type="title"/>
          </p:nvPr>
        </p:nvSpPr>
        <p:spPr/>
        <p:txBody>
          <a:bodyPr/>
          <a:lstStyle/>
          <a:p>
            <a:r>
              <a:rPr lang="en-US" b="1" dirty="0"/>
              <a:t>Approaches to Database Design</a:t>
            </a:r>
            <a:endParaRPr lang="en-US" dirty="0"/>
          </a:p>
        </p:txBody>
      </p:sp>
      <p:sp>
        <p:nvSpPr>
          <p:cNvPr id="3" name="Content Placeholder 2">
            <a:extLst>
              <a:ext uri="{FF2B5EF4-FFF2-40B4-BE49-F238E27FC236}">
                <a16:creationId xmlns:a16="http://schemas.microsoft.com/office/drawing/2014/main" id="{11EE3E20-49AF-4F6A-86F6-600ACC6A27B7}"/>
              </a:ext>
            </a:extLst>
          </p:cNvPr>
          <p:cNvSpPr>
            <a:spLocks noGrp="1"/>
          </p:cNvSpPr>
          <p:nvPr>
            <p:ph idx="1"/>
          </p:nvPr>
        </p:nvSpPr>
        <p:spPr/>
        <p:txBody>
          <a:bodyPr/>
          <a:lstStyle/>
          <a:p>
            <a:r>
              <a:rPr lang="en-US" b="1" dirty="0"/>
              <a:t>Bottom-up</a:t>
            </a:r>
          </a:p>
          <a:p>
            <a:pPr lvl="1"/>
            <a:r>
              <a:rPr lang="en-US" b="1" dirty="0"/>
              <a:t>Comparatively small number of attributes (</a:t>
            </a:r>
            <a:r>
              <a:rPr lang="en-US" dirty="0"/>
              <a:t>properties of entities and relationships) - Normalization</a:t>
            </a:r>
            <a:endParaRPr lang="en-US" b="1" dirty="0"/>
          </a:p>
          <a:p>
            <a:r>
              <a:rPr lang="en-US" b="1" dirty="0"/>
              <a:t>Top-Down</a:t>
            </a:r>
          </a:p>
          <a:p>
            <a:pPr lvl="1"/>
            <a:r>
              <a:rPr lang="en-US" b="1" dirty="0"/>
              <a:t>For comparatively complex databases (</a:t>
            </a:r>
            <a:r>
              <a:rPr lang="en-US" dirty="0"/>
              <a:t>contain hundreds to thousands of attributes)</a:t>
            </a:r>
          </a:p>
          <a:p>
            <a:pPr lvl="1"/>
            <a:r>
              <a:rPr lang="en-US" dirty="0"/>
              <a:t>Entity-Relationship (ER) model, beginning with the identification of entities and relationships between the entities, which are of interest to the organization</a:t>
            </a:r>
            <a:endParaRPr lang="en-US" b="1" dirty="0"/>
          </a:p>
          <a:p>
            <a:pPr lvl="1"/>
            <a:r>
              <a:rPr lang="en-US" dirty="0"/>
              <a:t>To gain a data model</a:t>
            </a:r>
          </a:p>
        </p:txBody>
      </p:sp>
    </p:spTree>
    <p:extLst>
      <p:ext uri="{BB962C8B-B14F-4D97-AF65-F5344CB8AC3E}">
        <p14:creationId xmlns:p14="http://schemas.microsoft.com/office/powerpoint/2010/main" val="3426840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8396-41AE-4E2A-92BE-54FB2E278010}"/>
              </a:ext>
            </a:extLst>
          </p:cNvPr>
          <p:cNvSpPr>
            <a:spLocks noGrp="1"/>
          </p:cNvSpPr>
          <p:nvPr>
            <p:ph type="title"/>
          </p:nvPr>
        </p:nvSpPr>
        <p:spPr>
          <a:xfrm>
            <a:off x="838200" y="230553"/>
            <a:ext cx="10515600" cy="900967"/>
          </a:xfrm>
        </p:spPr>
        <p:txBody>
          <a:bodyPr/>
          <a:lstStyle/>
          <a:p>
            <a:r>
              <a:rPr lang="en-US" b="1" dirty="0"/>
              <a:t>Structural Constraints</a:t>
            </a:r>
            <a:endParaRPr lang="en-US" dirty="0"/>
          </a:p>
        </p:txBody>
      </p:sp>
      <p:sp>
        <p:nvSpPr>
          <p:cNvPr id="3" name="Content Placeholder 2">
            <a:extLst>
              <a:ext uri="{FF2B5EF4-FFF2-40B4-BE49-F238E27FC236}">
                <a16:creationId xmlns:a16="http://schemas.microsoft.com/office/drawing/2014/main" id="{81A976A5-101B-43F2-B273-F74A78B030A3}"/>
              </a:ext>
            </a:extLst>
          </p:cNvPr>
          <p:cNvSpPr>
            <a:spLocks noGrp="1"/>
          </p:cNvSpPr>
          <p:nvPr>
            <p:ph idx="1"/>
          </p:nvPr>
        </p:nvSpPr>
        <p:spPr>
          <a:xfrm>
            <a:off x="838200" y="1131520"/>
            <a:ext cx="10515600" cy="5045443"/>
          </a:xfrm>
        </p:spPr>
        <p:txBody>
          <a:bodyPr>
            <a:normAutofit lnSpcReduction="10000"/>
          </a:bodyPr>
          <a:lstStyle/>
          <a:p>
            <a:r>
              <a:rPr lang="en-US" b="1" dirty="0"/>
              <a:t>Multiplicity</a:t>
            </a:r>
          </a:p>
          <a:p>
            <a:r>
              <a:rPr lang="en-US" dirty="0"/>
              <a:t>The number (or range) of possible occurrences of an entity type that may relate to a single occurrence of an associated entity type through a particular relationship.</a:t>
            </a:r>
          </a:p>
          <a:p>
            <a:endParaRPr lang="en-US" dirty="0"/>
          </a:p>
          <a:p>
            <a:r>
              <a:rPr lang="en-US" dirty="0"/>
              <a:t>one-to-one (1:1), </a:t>
            </a:r>
          </a:p>
          <a:p>
            <a:r>
              <a:rPr lang="en-US" dirty="0"/>
              <a:t> one-to-many (1:*), </a:t>
            </a:r>
          </a:p>
          <a:p>
            <a:r>
              <a:rPr lang="en-US" dirty="0"/>
              <a:t>or many-to-many (*:*)</a:t>
            </a:r>
          </a:p>
          <a:p>
            <a:r>
              <a:rPr lang="en-US" dirty="0"/>
              <a:t>a member of staff manages a branch (1:1);</a:t>
            </a:r>
          </a:p>
          <a:p>
            <a:r>
              <a:rPr lang="en-US" dirty="0"/>
              <a:t>a member of staff oversees properties for rent (1:*);</a:t>
            </a:r>
          </a:p>
          <a:p>
            <a:r>
              <a:rPr lang="en-US" dirty="0"/>
              <a:t>newspapers advertise properties for rent (*:*).</a:t>
            </a:r>
          </a:p>
        </p:txBody>
      </p:sp>
    </p:spTree>
    <p:extLst>
      <p:ext uri="{BB962C8B-B14F-4D97-AF65-F5344CB8AC3E}">
        <p14:creationId xmlns:p14="http://schemas.microsoft.com/office/powerpoint/2010/main" val="882565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2B342-E0CD-4F2D-BD4C-3D5C71B57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506" y="228601"/>
            <a:ext cx="7399420" cy="6292516"/>
          </a:xfrm>
        </p:spPr>
      </p:pic>
    </p:spTree>
    <p:extLst>
      <p:ext uri="{BB962C8B-B14F-4D97-AF65-F5344CB8AC3E}">
        <p14:creationId xmlns:p14="http://schemas.microsoft.com/office/powerpoint/2010/main" val="3634846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9E1CEA-1144-4834-BA76-E0375EA595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274" y="144380"/>
            <a:ext cx="7928810" cy="6208294"/>
          </a:xfrm>
        </p:spPr>
      </p:pic>
    </p:spTree>
    <p:extLst>
      <p:ext uri="{BB962C8B-B14F-4D97-AF65-F5344CB8AC3E}">
        <p14:creationId xmlns:p14="http://schemas.microsoft.com/office/powerpoint/2010/main" val="1173594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C3665D-E67E-47C4-AD8B-2E2718F1B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547" y="132347"/>
            <a:ext cx="9950116" cy="6124073"/>
          </a:xfrm>
        </p:spPr>
      </p:pic>
    </p:spTree>
    <p:extLst>
      <p:ext uri="{BB962C8B-B14F-4D97-AF65-F5344CB8AC3E}">
        <p14:creationId xmlns:p14="http://schemas.microsoft.com/office/powerpoint/2010/main" val="13627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37036B-1C5E-4447-A7AE-DB110591C1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367" y="0"/>
            <a:ext cx="9276349" cy="6665495"/>
          </a:xfrm>
        </p:spPr>
      </p:pic>
    </p:spTree>
    <p:extLst>
      <p:ext uri="{BB962C8B-B14F-4D97-AF65-F5344CB8AC3E}">
        <p14:creationId xmlns:p14="http://schemas.microsoft.com/office/powerpoint/2010/main" val="901166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D32F-5709-E4C1-F5F1-C69FAEC43058}"/>
              </a:ext>
            </a:extLst>
          </p:cNvPr>
          <p:cNvSpPr>
            <a:spLocks noGrp="1"/>
          </p:cNvSpPr>
          <p:nvPr>
            <p:ph type="title"/>
          </p:nvPr>
        </p:nvSpPr>
        <p:spPr/>
        <p:txBody>
          <a:bodyPr>
            <a:normAutofit fontScale="90000"/>
          </a:bodyPr>
          <a:lstStyle/>
          <a:p>
            <a:r>
              <a:rPr lang="en-US" dirty="0"/>
              <a:t>How do we handle composite and multi-valued attributes during conversion from ERD to tables??</a:t>
            </a:r>
            <a:endParaRPr lang="en-PK" dirty="0"/>
          </a:p>
        </p:txBody>
      </p:sp>
      <p:sp>
        <p:nvSpPr>
          <p:cNvPr id="3" name="Content Placeholder 2">
            <a:extLst>
              <a:ext uri="{FF2B5EF4-FFF2-40B4-BE49-F238E27FC236}">
                <a16:creationId xmlns:a16="http://schemas.microsoft.com/office/drawing/2014/main" id="{C2E492A2-DF35-603F-E3F9-850C0EA0808E}"/>
              </a:ext>
            </a:extLst>
          </p:cNvPr>
          <p:cNvSpPr>
            <a:spLocks noGrp="1"/>
          </p:cNvSpPr>
          <p:nvPr>
            <p:ph idx="1"/>
          </p:nvPr>
        </p:nvSpPr>
        <p:spPr/>
        <p:txBody>
          <a:bodyPr/>
          <a:lstStyle/>
          <a:p>
            <a:r>
              <a:rPr lang="en-US" dirty="0"/>
              <a:t>Composite attributes are those which composed of many fields like phone number can be composed of street, city, state &amp; zip code. We can create separate field/columns for each of them.</a:t>
            </a:r>
          </a:p>
          <a:p>
            <a:r>
              <a:rPr lang="en-US" dirty="0"/>
              <a:t>Multi-valued attributes are those having multiple values like a person can have multiple phone numbers. We can handle it making a separate table of phone numbers and join them by making a primary key in base table which can uniquely identify whole tuple and foreign key in other table contains phone numbers.</a:t>
            </a:r>
            <a:endParaRPr lang="en-PK" dirty="0"/>
          </a:p>
        </p:txBody>
      </p:sp>
    </p:spTree>
    <p:extLst>
      <p:ext uri="{BB962C8B-B14F-4D97-AF65-F5344CB8AC3E}">
        <p14:creationId xmlns:p14="http://schemas.microsoft.com/office/powerpoint/2010/main" val="2884300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29EF-2F7F-8999-070C-BF3651BFCBF3}"/>
              </a:ext>
            </a:extLst>
          </p:cNvPr>
          <p:cNvSpPr>
            <a:spLocks noGrp="1"/>
          </p:cNvSpPr>
          <p:nvPr>
            <p:ph type="title"/>
          </p:nvPr>
        </p:nvSpPr>
        <p:spPr/>
        <p:txBody>
          <a:bodyPr/>
          <a:lstStyle/>
          <a:p>
            <a:r>
              <a:rPr lang="en-US" b="1" dirty="0"/>
              <a:t>Entity integrity and referential integrity:</a:t>
            </a:r>
            <a:endParaRPr lang="en-PK" b="1" dirty="0"/>
          </a:p>
        </p:txBody>
      </p:sp>
      <p:sp>
        <p:nvSpPr>
          <p:cNvPr id="3" name="Content Placeholder 2">
            <a:extLst>
              <a:ext uri="{FF2B5EF4-FFF2-40B4-BE49-F238E27FC236}">
                <a16:creationId xmlns:a16="http://schemas.microsoft.com/office/drawing/2014/main" id="{7548EE8E-5B2E-F907-7385-511335F08A99}"/>
              </a:ext>
            </a:extLst>
          </p:cNvPr>
          <p:cNvSpPr>
            <a:spLocks noGrp="1"/>
          </p:cNvSpPr>
          <p:nvPr>
            <p:ph idx="1"/>
          </p:nvPr>
        </p:nvSpPr>
        <p:spPr/>
        <p:txBody>
          <a:bodyPr/>
          <a:lstStyle/>
          <a:p>
            <a:r>
              <a:rPr lang="en-US" dirty="0"/>
              <a:t>Entity integrity uniquely identifies row in a table. Primary key assures the entity integrity.</a:t>
            </a:r>
          </a:p>
          <a:p>
            <a:r>
              <a:rPr lang="en-US" dirty="0"/>
              <a:t>Referential integrity refers to relationship between tables. The relationship is established via foreign key. This constraint states that there must have a matching primary key in another table or must be null.</a:t>
            </a:r>
            <a:endParaRPr lang="en-PK" dirty="0"/>
          </a:p>
        </p:txBody>
      </p:sp>
    </p:spTree>
    <p:extLst>
      <p:ext uri="{BB962C8B-B14F-4D97-AF65-F5344CB8AC3E}">
        <p14:creationId xmlns:p14="http://schemas.microsoft.com/office/powerpoint/2010/main" val="2193684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C3EF-383B-F3A1-B684-BA5BE39121D1}"/>
              </a:ext>
            </a:extLst>
          </p:cNvPr>
          <p:cNvSpPr>
            <a:spLocks noGrp="1"/>
          </p:cNvSpPr>
          <p:nvPr>
            <p:ph type="title"/>
          </p:nvPr>
        </p:nvSpPr>
        <p:spPr/>
        <p:txBody>
          <a:bodyPr/>
          <a:lstStyle/>
          <a:p>
            <a:r>
              <a:rPr lang="en-US" b="1" dirty="0"/>
              <a:t>Candidate key:</a:t>
            </a:r>
            <a:endParaRPr lang="en-PK" b="1" dirty="0"/>
          </a:p>
        </p:txBody>
      </p:sp>
      <p:sp>
        <p:nvSpPr>
          <p:cNvPr id="3" name="Content Placeholder 2">
            <a:extLst>
              <a:ext uri="{FF2B5EF4-FFF2-40B4-BE49-F238E27FC236}">
                <a16:creationId xmlns:a16="http://schemas.microsoft.com/office/drawing/2014/main" id="{612586E0-CEF9-7ABB-EB3E-EEF6F612B73F}"/>
              </a:ext>
            </a:extLst>
          </p:cNvPr>
          <p:cNvSpPr>
            <a:spLocks noGrp="1"/>
          </p:cNvSpPr>
          <p:nvPr>
            <p:ph idx="1"/>
          </p:nvPr>
        </p:nvSpPr>
        <p:spPr/>
        <p:txBody>
          <a:bodyPr/>
          <a:lstStyle/>
          <a:p>
            <a:r>
              <a:rPr lang="en-US" dirty="0"/>
              <a:t>A key which uniquely identifies a tuple and can be more than one. A candidate key can be primary key at the same time as well. It can be null.</a:t>
            </a:r>
          </a:p>
          <a:p>
            <a:r>
              <a:rPr lang="en-US" dirty="0"/>
              <a:t>This key enforce data integrity. A primary key chosen from candidate key; remaining keys will be known as alternate key.</a:t>
            </a:r>
          </a:p>
          <a:p>
            <a:r>
              <a:rPr lang="en-US" dirty="0"/>
              <a:t>Candidate key prevents from data duplication, used in table indexing for efficient information retrieval.</a:t>
            </a:r>
          </a:p>
          <a:p>
            <a:r>
              <a:rPr lang="en-US" dirty="0"/>
              <a:t>For example, ID and Email in Student table can be candidate key because both </a:t>
            </a:r>
            <a:r>
              <a:rPr lang="en-US"/>
              <a:t>are unique.</a:t>
            </a:r>
            <a:endParaRPr lang="en-PK" dirty="0"/>
          </a:p>
        </p:txBody>
      </p:sp>
    </p:spTree>
    <p:extLst>
      <p:ext uri="{BB962C8B-B14F-4D97-AF65-F5344CB8AC3E}">
        <p14:creationId xmlns:p14="http://schemas.microsoft.com/office/powerpoint/2010/main" val="243029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0065-8EEE-43ED-9F0B-E19B4D803545}"/>
              </a:ext>
            </a:extLst>
          </p:cNvPr>
          <p:cNvSpPr>
            <a:spLocks noGrp="1"/>
          </p:cNvSpPr>
          <p:nvPr>
            <p:ph type="title"/>
          </p:nvPr>
        </p:nvSpPr>
        <p:spPr/>
        <p:txBody>
          <a:bodyPr/>
          <a:lstStyle/>
          <a:p>
            <a:r>
              <a:rPr lang="en-US" b="1" dirty="0"/>
              <a:t>Data Modeling</a:t>
            </a:r>
            <a:endParaRPr lang="en-US" dirty="0"/>
          </a:p>
        </p:txBody>
      </p:sp>
      <p:sp>
        <p:nvSpPr>
          <p:cNvPr id="3" name="Content Placeholder 2">
            <a:extLst>
              <a:ext uri="{FF2B5EF4-FFF2-40B4-BE49-F238E27FC236}">
                <a16:creationId xmlns:a16="http://schemas.microsoft.com/office/drawing/2014/main" id="{3FD26650-46C6-4B1E-A69F-2B3EDA2CFE46}"/>
              </a:ext>
            </a:extLst>
          </p:cNvPr>
          <p:cNvSpPr>
            <a:spLocks noGrp="1"/>
          </p:cNvSpPr>
          <p:nvPr>
            <p:ph idx="1"/>
          </p:nvPr>
        </p:nvSpPr>
        <p:spPr/>
        <p:txBody>
          <a:bodyPr/>
          <a:lstStyle/>
          <a:p>
            <a:r>
              <a:rPr lang="en-US" dirty="0"/>
              <a:t>To assist in the understanding of the meaning (semantics) of the data </a:t>
            </a:r>
          </a:p>
          <a:p>
            <a:r>
              <a:rPr lang="en-US" dirty="0"/>
              <a:t> To facilitate communication about the information requirements.</a:t>
            </a:r>
          </a:p>
          <a:p>
            <a:r>
              <a:rPr lang="en-US" dirty="0"/>
              <a:t>Data model requires answering questions about entities, relationships, and attributes</a:t>
            </a:r>
          </a:p>
          <a:p>
            <a:r>
              <a:rPr lang="en-US" b="1" dirty="0"/>
              <a:t>We Understand:</a:t>
            </a:r>
          </a:p>
          <a:p>
            <a:r>
              <a:rPr lang="en-US" dirty="0"/>
              <a:t>Each user’s perspective of the data;</a:t>
            </a:r>
          </a:p>
          <a:p>
            <a:r>
              <a:rPr lang="en-US" dirty="0"/>
              <a:t>The nature of the data itself, independent of its physical representations;</a:t>
            </a:r>
          </a:p>
          <a:p>
            <a:r>
              <a:rPr lang="en-US" dirty="0"/>
              <a:t>The use of data across user views.</a:t>
            </a:r>
          </a:p>
        </p:txBody>
      </p:sp>
    </p:spTree>
    <p:extLst>
      <p:ext uri="{BB962C8B-B14F-4D97-AF65-F5344CB8AC3E}">
        <p14:creationId xmlns:p14="http://schemas.microsoft.com/office/powerpoint/2010/main" val="41166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7C44-34B8-4DE4-8EB7-769A0FE3DE75}"/>
              </a:ext>
            </a:extLst>
          </p:cNvPr>
          <p:cNvSpPr>
            <a:spLocks noGrp="1"/>
          </p:cNvSpPr>
          <p:nvPr>
            <p:ph type="title"/>
          </p:nvPr>
        </p:nvSpPr>
        <p:spPr>
          <a:xfrm>
            <a:off x="838200" y="1"/>
            <a:ext cx="10515600" cy="1020416"/>
          </a:xfrm>
        </p:spPr>
        <p:txBody>
          <a:bodyPr/>
          <a:lstStyle/>
          <a:p>
            <a:r>
              <a:rPr lang="en-US" b="1" dirty="0"/>
              <a:t>Criteria for data models</a:t>
            </a:r>
            <a:endParaRPr lang="en-US" dirty="0"/>
          </a:p>
        </p:txBody>
      </p:sp>
      <p:sp>
        <p:nvSpPr>
          <p:cNvPr id="3" name="Content Placeholder 2">
            <a:extLst>
              <a:ext uri="{FF2B5EF4-FFF2-40B4-BE49-F238E27FC236}">
                <a16:creationId xmlns:a16="http://schemas.microsoft.com/office/drawing/2014/main" id="{B7B2EEB4-35F1-4617-8BA5-14795CC5C248}"/>
              </a:ext>
            </a:extLst>
          </p:cNvPr>
          <p:cNvSpPr>
            <a:spLocks noGrp="1"/>
          </p:cNvSpPr>
          <p:nvPr>
            <p:ph idx="1"/>
          </p:nvPr>
        </p:nvSpPr>
        <p:spPr>
          <a:xfrm>
            <a:off x="838200" y="834886"/>
            <a:ext cx="10515600" cy="5910471"/>
          </a:xfrm>
        </p:spPr>
        <p:txBody>
          <a:bodyPr>
            <a:normAutofit fontScale="92500" lnSpcReduction="20000"/>
          </a:bodyPr>
          <a:lstStyle/>
          <a:p>
            <a:r>
              <a:rPr lang="en-US" b="1" dirty="0"/>
              <a:t>Table 10.2 </a:t>
            </a:r>
            <a:r>
              <a:rPr lang="en-US" dirty="0"/>
              <a:t>The criteria to produce an optimal data model.</a:t>
            </a:r>
          </a:p>
          <a:p>
            <a:r>
              <a:rPr lang="en-US" b="1" i="1" dirty="0"/>
              <a:t>Structural validity</a:t>
            </a:r>
            <a:r>
              <a:rPr lang="en-US" i="1" dirty="0"/>
              <a:t> </a:t>
            </a:r>
            <a:r>
              <a:rPr lang="en-US" dirty="0"/>
              <a:t>Consistency with the way the enterprise defines and organizes information.</a:t>
            </a:r>
          </a:p>
          <a:p>
            <a:r>
              <a:rPr lang="en-US" b="1" i="1" dirty="0"/>
              <a:t>Simplicity </a:t>
            </a:r>
            <a:r>
              <a:rPr lang="en-US" dirty="0"/>
              <a:t>Ease of understanding by IS professionals and nontechnical users.</a:t>
            </a:r>
          </a:p>
          <a:p>
            <a:r>
              <a:rPr lang="en-US" b="1" i="1" dirty="0" err="1"/>
              <a:t>Expressibility</a:t>
            </a:r>
            <a:r>
              <a:rPr lang="en-US" i="1" dirty="0"/>
              <a:t> </a:t>
            </a:r>
            <a:r>
              <a:rPr lang="en-US" dirty="0"/>
              <a:t>Ability to distinguish between different data, relationships between data, and constraints.</a:t>
            </a:r>
          </a:p>
          <a:p>
            <a:r>
              <a:rPr lang="en-US" b="1" i="1" dirty="0" err="1"/>
              <a:t>Nonredundancy</a:t>
            </a:r>
            <a:r>
              <a:rPr lang="en-US" i="1" dirty="0"/>
              <a:t> </a:t>
            </a:r>
            <a:r>
              <a:rPr lang="en-US" dirty="0"/>
              <a:t>Exclusion of extraneous information; in particular, the representation of any one piece of information exactly once.</a:t>
            </a:r>
          </a:p>
          <a:p>
            <a:r>
              <a:rPr lang="en-US" b="1" i="1" dirty="0" err="1"/>
              <a:t>Shareability</a:t>
            </a:r>
            <a:r>
              <a:rPr lang="en-US" i="1" dirty="0"/>
              <a:t> </a:t>
            </a:r>
            <a:r>
              <a:rPr lang="en-US" dirty="0"/>
              <a:t>Not specific to any particular application or technology and thereby usable by many.</a:t>
            </a:r>
          </a:p>
          <a:p>
            <a:r>
              <a:rPr lang="en-US" b="1" i="1" dirty="0"/>
              <a:t>Extensibility</a:t>
            </a:r>
            <a:r>
              <a:rPr lang="en-US" i="1" dirty="0"/>
              <a:t> </a:t>
            </a:r>
            <a:r>
              <a:rPr lang="en-US" dirty="0"/>
              <a:t>Ability to evolve to support new requirements with minimal effect on existing users.</a:t>
            </a:r>
          </a:p>
          <a:p>
            <a:r>
              <a:rPr lang="en-US" b="1" i="1" dirty="0"/>
              <a:t>Integrity</a:t>
            </a:r>
            <a:r>
              <a:rPr lang="en-US" i="1" dirty="0"/>
              <a:t> </a:t>
            </a:r>
            <a:r>
              <a:rPr lang="en-US" dirty="0"/>
              <a:t>Consistency with the way the enterprise uses and manages information.</a:t>
            </a:r>
          </a:p>
          <a:p>
            <a:r>
              <a:rPr lang="en-US" b="1" i="1" dirty="0"/>
              <a:t>Diagrammatic representation </a:t>
            </a:r>
            <a:r>
              <a:rPr lang="en-US" dirty="0"/>
              <a:t>Ability to represent a model using an easily understood diagrammatic notation.</a:t>
            </a:r>
          </a:p>
        </p:txBody>
      </p:sp>
    </p:spTree>
    <p:extLst>
      <p:ext uri="{BB962C8B-B14F-4D97-AF65-F5344CB8AC3E}">
        <p14:creationId xmlns:p14="http://schemas.microsoft.com/office/powerpoint/2010/main" val="191184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720E-4428-FE97-3D9E-5B5174A102C1}"/>
              </a:ext>
            </a:extLst>
          </p:cNvPr>
          <p:cNvSpPr>
            <a:spLocks noGrp="1"/>
          </p:cNvSpPr>
          <p:nvPr>
            <p:ph type="title"/>
          </p:nvPr>
        </p:nvSpPr>
        <p:spPr/>
        <p:txBody>
          <a:bodyPr/>
          <a:lstStyle/>
          <a:p>
            <a:r>
              <a:rPr lang="en-US" b="1" dirty="0"/>
              <a:t>Integrity:</a:t>
            </a:r>
            <a:endParaRPr lang="en-PK" b="1" dirty="0"/>
          </a:p>
        </p:txBody>
      </p:sp>
      <p:sp>
        <p:nvSpPr>
          <p:cNvPr id="3" name="Content Placeholder 2">
            <a:extLst>
              <a:ext uri="{FF2B5EF4-FFF2-40B4-BE49-F238E27FC236}">
                <a16:creationId xmlns:a16="http://schemas.microsoft.com/office/drawing/2014/main" id="{FDAA5D0C-D6E0-FF70-A724-AE9F73E2D114}"/>
              </a:ext>
            </a:extLst>
          </p:cNvPr>
          <p:cNvSpPr>
            <a:spLocks noGrp="1"/>
          </p:cNvSpPr>
          <p:nvPr>
            <p:ph idx="1"/>
          </p:nvPr>
        </p:nvSpPr>
        <p:spPr/>
        <p:txBody>
          <a:bodyPr/>
          <a:lstStyle/>
          <a:p>
            <a:r>
              <a:rPr lang="en-US" dirty="0"/>
              <a:t>Integrity is a process of validating system in a consistent state by applying required constraints. It ensures reliability and consistency. There can be various constraints like referential, entity &amp; domain integrity.</a:t>
            </a:r>
            <a:endParaRPr lang="en-PK" dirty="0"/>
          </a:p>
        </p:txBody>
      </p:sp>
    </p:spTree>
    <p:extLst>
      <p:ext uri="{BB962C8B-B14F-4D97-AF65-F5344CB8AC3E}">
        <p14:creationId xmlns:p14="http://schemas.microsoft.com/office/powerpoint/2010/main" val="272029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243B-8DA3-403B-9C4E-5662DAA97955}"/>
              </a:ext>
            </a:extLst>
          </p:cNvPr>
          <p:cNvSpPr>
            <a:spLocks noGrp="1"/>
          </p:cNvSpPr>
          <p:nvPr>
            <p:ph type="title"/>
          </p:nvPr>
        </p:nvSpPr>
        <p:spPr/>
        <p:txBody>
          <a:bodyPr/>
          <a:lstStyle/>
          <a:p>
            <a:r>
              <a:rPr lang="en-US" b="1" dirty="0"/>
              <a:t>Phases of Database Design</a:t>
            </a:r>
            <a:endParaRPr lang="en-US" dirty="0"/>
          </a:p>
        </p:txBody>
      </p:sp>
      <p:sp>
        <p:nvSpPr>
          <p:cNvPr id="3" name="Content Placeholder 2">
            <a:extLst>
              <a:ext uri="{FF2B5EF4-FFF2-40B4-BE49-F238E27FC236}">
                <a16:creationId xmlns:a16="http://schemas.microsoft.com/office/drawing/2014/main" id="{A297FB05-1D1D-4607-9078-DE2DC1631B17}"/>
              </a:ext>
            </a:extLst>
          </p:cNvPr>
          <p:cNvSpPr>
            <a:spLocks noGrp="1"/>
          </p:cNvSpPr>
          <p:nvPr>
            <p:ph idx="1"/>
          </p:nvPr>
        </p:nvSpPr>
        <p:spPr/>
        <p:txBody>
          <a:bodyPr/>
          <a:lstStyle/>
          <a:p>
            <a:r>
              <a:rPr lang="en-US" b="1" dirty="0"/>
              <a:t>Conceptual database design</a:t>
            </a:r>
            <a:r>
              <a:rPr lang="en-US" dirty="0"/>
              <a:t> </a:t>
            </a:r>
          </a:p>
          <a:p>
            <a:r>
              <a:rPr lang="en-US" b="1" dirty="0"/>
              <a:t>Logical database design</a:t>
            </a:r>
          </a:p>
          <a:p>
            <a:r>
              <a:rPr lang="en-US" b="1" dirty="0"/>
              <a:t>Physical database design</a:t>
            </a:r>
            <a:endParaRPr lang="en-US" dirty="0"/>
          </a:p>
        </p:txBody>
      </p:sp>
    </p:spTree>
    <p:extLst>
      <p:ext uri="{BB962C8B-B14F-4D97-AF65-F5344CB8AC3E}">
        <p14:creationId xmlns:p14="http://schemas.microsoft.com/office/powerpoint/2010/main" val="70991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E2B6-7C9D-4128-9EC2-AAF80484BF9B}"/>
              </a:ext>
            </a:extLst>
          </p:cNvPr>
          <p:cNvSpPr>
            <a:spLocks noGrp="1"/>
          </p:cNvSpPr>
          <p:nvPr>
            <p:ph type="title"/>
          </p:nvPr>
        </p:nvSpPr>
        <p:spPr>
          <a:xfrm>
            <a:off x="838200" y="1"/>
            <a:ext cx="10515600" cy="1232452"/>
          </a:xfrm>
        </p:spPr>
        <p:txBody>
          <a:bodyPr>
            <a:normAutofit fontScale="90000"/>
          </a:bodyPr>
          <a:lstStyle/>
          <a:p>
            <a:r>
              <a:rPr lang="en-US" b="1" dirty="0"/>
              <a:t>Conceptual database design</a:t>
            </a:r>
            <a:r>
              <a:rPr lang="en-US" dirty="0"/>
              <a:t> </a:t>
            </a:r>
            <a:br>
              <a:rPr lang="en-US" dirty="0"/>
            </a:br>
            <a:endParaRPr lang="en-US" dirty="0"/>
          </a:p>
        </p:txBody>
      </p:sp>
      <p:sp>
        <p:nvSpPr>
          <p:cNvPr id="3" name="Content Placeholder 2">
            <a:extLst>
              <a:ext uri="{FF2B5EF4-FFF2-40B4-BE49-F238E27FC236}">
                <a16:creationId xmlns:a16="http://schemas.microsoft.com/office/drawing/2014/main" id="{29E3636F-5845-40E1-B38F-85FF8E67CDDC}"/>
              </a:ext>
            </a:extLst>
          </p:cNvPr>
          <p:cNvSpPr>
            <a:spLocks noGrp="1"/>
          </p:cNvSpPr>
          <p:nvPr>
            <p:ph idx="1"/>
          </p:nvPr>
        </p:nvSpPr>
        <p:spPr/>
        <p:txBody>
          <a:bodyPr>
            <a:normAutofit/>
          </a:bodyPr>
          <a:lstStyle/>
          <a:p>
            <a:r>
              <a:rPr lang="en-US" dirty="0"/>
              <a:t>The process of constructing a model of the data used in an enterprise, independent of </a:t>
            </a:r>
            <a:r>
              <a:rPr lang="en-US" i="1" dirty="0"/>
              <a:t>all </a:t>
            </a:r>
            <a:r>
              <a:rPr lang="en-US" dirty="0"/>
              <a:t>physical considerations.</a:t>
            </a:r>
          </a:p>
          <a:p>
            <a:r>
              <a:rPr lang="en-US" dirty="0"/>
              <a:t>Data model is built using the information documented in the users’ requirements specification</a:t>
            </a:r>
          </a:p>
          <a:p>
            <a:r>
              <a:rPr lang="en-US" dirty="0"/>
              <a:t>independent of implementation details such as:</a:t>
            </a:r>
          </a:p>
          <a:p>
            <a:pPr lvl="1"/>
            <a:r>
              <a:rPr lang="en-US" dirty="0"/>
              <a:t>The target DBMS software,</a:t>
            </a:r>
          </a:p>
          <a:p>
            <a:pPr lvl="1"/>
            <a:r>
              <a:rPr lang="en-US" dirty="0"/>
              <a:t>application programs, programming languages, hardware platform, </a:t>
            </a:r>
          </a:p>
          <a:p>
            <a:pPr lvl="1"/>
            <a:r>
              <a:rPr lang="en-US" dirty="0"/>
              <a:t>or any other physical considerations</a:t>
            </a:r>
          </a:p>
        </p:txBody>
      </p:sp>
    </p:spTree>
    <p:extLst>
      <p:ext uri="{BB962C8B-B14F-4D97-AF65-F5344CB8AC3E}">
        <p14:creationId xmlns:p14="http://schemas.microsoft.com/office/powerpoint/2010/main" val="40973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DD0D-68AB-4F77-B0E0-C5529F292CE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3E0603-AE29-40BC-96EB-B8AB4AF1804D}"/>
              </a:ext>
            </a:extLst>
          </p:cNvPr>
          <p:cNvSpPr>
            <a:spLocks noGrp="1"/>
          </p:cNvSpPr>
          <p:nvPr>
            <p:ph idx="1"/>
          </p:nvPr>
        </p:nvSpPr>
        <p:spPr/>
        <p:txBody>
          <a:bodyPr/>
          <a:lstStyle/>
          <a:p>
            <a:r>
              <a:rPr lang="en-US" dirty="0"/>
              <a:t>Throughout the process of developing a conceptual data model:</a:t>
            </a:r>
          </a:p>
          <a:p>
            <a:pPr lvl="1"/>
            <a:r>
              <a:rPr lang="en-US" dirty="0"/>
              <a:t>The model is tested and validated against the users’ requirements</a:t>
            </a:r>
          </a:p>
          <a:p>
            <a:r>
              <a:rPr lang="en-US" dirty="0"/>
              <a:t>The conceptual data model of the enterprise is a source of information for the next phase,</a:t>
            </a:r>
          </a:p>
          <a:p>
            <a:pPr lvl="1"/>
            <a:r>
              <a:rPr lang="en-US" dirty="0"/>
              <a:t> Logical database design.</a:t>
            </a:r>
          </a:p>
          <a:p>
            <a:pPr marL="457200" lvl="1" indent="0">
              <a:buNone/>
            </a:pPr>
            <a:endParaRPr lang="en-US" dirty="0"/>
          </a:p>
          <a:p>
            <a:pPr marL="457200" lvl="1" indent="0">
              <a:buNone/>
            </a:pPr>
            <a:r>
              <a:rPr lang="en-US" b="1" dirty="0"/>
              <a:t>Tasks:</a:t>
            </a:r>
          </a:p>
          <a:p>
            <a:pPr marL="457200" lvl="1" indent="0">
              <a:buNone/>
            </a:pPr>
            <a:r>
              <a:rPr lang="en-US" dirty="0"/>
              <a:t>1) Identifying organization structure, entities, relationship, ER-modeling by establishing relationship between entities</a:t>
            </a:r>
          </a:p>
          <a:p>
            <a:pPr marL="457200" lvl="1" indent="0">
              <a:buNone/>
            </a:pPr>
            <a:endParaRPr lang="en-US" dirty="0"/>
          </a:p>
        </p:txBody>
      </p:sp>
    </p:spTree>
    <p:extLst>
      <p:ext uri="{BB962C8B-B14F-4D97-AF65-F5344CB8AC3E}">
        <p14:creationId xmlns:p14="http://schemas.microsoft.com/office/powerpoint/2010/main" val="1877635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1586</Words>
  <Application>Microsoft Office PowerPoint</Application>
  <PresentationFormat>Widescreen</PresentationFormat>
  <Paragraphs>152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Database Design</vt:lpstr>
      <vt:lpstr>Database Design</vt:lpstr>
      <vt:lpstr>Approaches to Database Design</vt:lpstr>
      <vt:lpstr>Data Modeling</vt:lpstr>
      <vt:lpstr>Criteria for data models</vt:lpstr>
      <vt:lpstr>Integrity:</vt:lpstr>
      <vt:lpstr>Phases of Database Design</vt:lpstr>
      <vt:lpstr>Conceptual database design  </vt:lpstr>
      <vt:lpstr>Continue….</vt:lpstr>
      <vt:lpstr>Logical database design</vt:lpstr>
      <vt:lpstr>Continue……..</vt:lpstr>
      <vt:lpstr>Physical database design</vt:lpstr>
      <vt:lpstr>Continue…</vt:lpstr>
      <vt:lpstr>PowerPoint Presentation</vt:lpstr>
      <vt:lpstr>PowerPoint Presentation</vt:lpstr>
      <vt:lpstr>Approaches to database design</vt:lpstr>
      <vt:lpstr> Top down approach </vt:lpstr>
      <vt:lpstr>ER Model/ER Diagram (Entity Relationship)</vt:lpstr>
      <vt:lpstr>Entity</vt:lpstr>
      <vt:lpstr>Entity Categories</vt:lpstr>
      <vt:lpstr>Entity keys:</vt:lpstr>
      <vt:lpstr>Attribute</vt:lpstr>
      <vt:lpstr>Types of attributes:</vt:lpstr>
      <vt:lpstr>Diagrammatic representation of attributes</vt:lpstr>
      <vt:lpstr>Relationship type</vt:lpstr>
      <vt:lpstr>Degree Relationship type</vt:lpstr>
      <vt:lpstr>Ternary relationship</vt:lpstr>
      <vt:lpstr>Complex Relationship</vt:lpstr>
      <vt:lpstr>Recursive Relationship</vt:lpstr>
      <vt:lpstr>Structural Constraints</vt:lpstr>
      <vt:lpstr>PowerPoint Presentation</vt:lpstr>
      <vt:lpstr>PowerPoint Presentation</vt:lpstr>
      <vt:lpstr>PowerPoint Presentation</vt:lpstr>
      <vt:lpstr>PowerPoint Presentation</vt:lpstr>
      <vt:lpstr>How do we handle composite and multi-valued attributes during conversion from ERD to tables??</vt:lpstr>
      <vt:lpstr>Entity integrity and referential integrity:</vt:lpstr>
      <vt:lpstr>Candidate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Abdul Qayyum Khan</dc:creator>
  <cp:lastModifiedBy>FA21-BSE-133 (AOUN HAIDER)</cp:lastModifiedBy>
  <cp:revision>36</cp:revision>
  <dcterms:created xsi:type="dcterms:W3CDTF">2018-03-08T06:52:09Z</dcterms:created>
  <dcterms:modified xsi:type="dcterms:W3CDTF">2023-06-23T10:38:39Z</dcterms:modified>
</cp:coreProperties>
</file>