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0" r:id="rId8"/>
    <p:sldId id="269" r:id="rId9"/>
    <p:sldId id="261" r:id="rId10"/>
    <p:sldId id="262" r:id="rId11"/>
    <p:sldId id="268" r:id="rId12"/>
    <p:sldId id="263" r:id="rId13"/>
    <p:sldId id="264" r:id="rId14"/>
    <p:sldId id="265" r:id="rId15"/>
    <p:sldId id="266" r:id="rId16"/>
    <p:sldId id="267"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CE9E-6796-4B44-BEB7-1D6284C6C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62091A-7307-42E9-B077-BA44068F6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4EC733-A28D-4CE9-9515-FE9BEC8D925D}"/>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9ED2851A-EB3D-4148-930A-9B363AE6E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24020-98CF-4ECC-94EF-CB4F9AFFBB6E}"/>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334985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395B-990A-448A-A73A-C6368262F9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D6376-7B16-4743-96B2-26DC52A8FF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E41B4-6BDB-4228-8D86-608BF0904A3A}"/>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71B7E712-11C2-4A31-AF1D-EB491BFC1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52BF8-3148-4BC8-AA1F-5970C126B487}"/>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313713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F3D73-7338-4908-9283-040F50D6F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92CA-363A-4386-9FBC-8271AAA312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C4FCF-B607-413E-9DB2-8F4E389E5A47}"/>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545E465C-7286-42A9-9845-A88E01AD6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11349-FC27-4820-9CDA-157AC1F297D0}"/>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303946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E21D-15AD-4878-BBB5-A0DC95350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792FC-BDA5-4647-AEAF-A93A7573CF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E8314-D7B3-4512-9AFC-A64604AEE9BF}"/>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144FD006-0A27-409C-A9D7-504F4160B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DE328-B5A9-4D86-B9E1-179DF9B9502D}"/>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253431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652E-FA6D-4CCC-A2C8-D3CD781273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19AB8-0DC5-4880-A9B9-76709A144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8CE473-00D5-4B1E-A863-8D7E36D9334E}"/>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FC4E2E2C-C535-471D-9A65-8E480C3A6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0B21A-F746-4B7E-AEA6-C1CDB2C4C2DD}"/>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8189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4F77-9B40-4786-929D-19844CD32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959EF-79D3-4A49-8D8C-1992C859F1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49AFBA-C59F-4D08-8652-31AF93407F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C18B0-49A0-44BA-9798-8AAA8A40F30C}"/>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6" name="Footer Placeholder 5">
            <a:extLst>
              <a:ext uri="{FF2B5EF4-FFF2-40B4-BE49-F238E27FC236}">
                <a16:creationId xmlns:a16="http://schemas.microsoft.com/office/drawing/2014/main" id="{692BED25-E636-47F6-8EA4-C58FC4689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29E1-01F3-4566-8935-4709EE51B69C}"/>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52265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AD8E-7B6F-42FD-8B9F-AFBFCD3CF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8B8B9-F1E1-40DC-9819-896492193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549FFC-2F50-454E-A000-BAB4153445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DB810-6EBA-4A9A-8555-2A019B0C7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69DB42-434F-466A-A0EA-A0543061CF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2448A0-DB35-48EA-B4F4-7C07C2857131}"/>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8" name="Footer Placeholder 7">
            <a:extLst>
              <a:ext uri="{FF2B5EF4-FFF2-40B4-BE49-F238E27FC236}">
                <a16:creationId xmlns:a16="http://schemas.microsoft.com/office/drawing/2014/main" id="{D73B7714-8F57-4B09-A613-B629C9C5F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8AF411-E9E2-4BF5-91F5-9F9A517FF233}"/>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82590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A3EB-AE2A-40E0-A766-FB48ADA4F4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7CD76-2498-4F73-B2B7-7417330EA57B}"/>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4" name="Footer Placeholder 3">
            <a:extLst>
              <a:ext uri="{FF2B5EF4-FFF2-40B4-BE49-F238E27FC236}">
                <a16:creationId xmlns:a16="http://schemas.microsoft.com/office/drawing/2014/main" id="{4904D140-82C8-4214-9C98-DB69D9DA3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45868-FABA-4E82-9AC6-0C61EE8CA5AE}"/>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306912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A0C71-61DB-4CFC-B8E8-259C2DE82146}"/>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3" name="Footer Placeholder 2">
            <a:extLst>
              <a:ext uri="{FF2B5EF4-FFF2-40B4-BE49-F238E27FC236}">
                <a16:creationId xmlns:a16="http://schemas.microsoft.com/office/drawing/2014/main" id="{D36CA20F-5545-4063-8C41-6B7C21B2EC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5D4CD4-A4B4-4124-A63D-9B20898EF6B3}"/>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409697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07D8-31B3-4D4B-9C39-827B0D56F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D6649-7456-4B71-8AE3-701438DC0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68585B-AFB2-4256-A695-BC3E37FEC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66704-8F22-4957-B09F-558A1A0F90C4}"/>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6" name="Footer Placeholder 5">
            <a:extLst>
              <a:ext uri="{FF2B5EF4-FFF2-40B4-BE49-F238E27FC236}">
                <a16:creationId xmlns:a16="http://schemas.microsoft.com/office/drawing/2014/main" id="{E6F69BE0-6DDD-445B-AE9C-9F2DD5D24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AD53E2-12AC-404F-8206-B59409CA7A8B}"/>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214170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F564-6F19-4F14-850B-A809FDDEB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19D57-CF83-4398-8BEB-7DC28EECE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239543-1755-453B-81EA-E6A6BE4CF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30F87-2D09-48A9-9308-05C7E1B88DC9}"/>
              </a:ext>
            </a:extLst>
          </p:cNvPr>
          <p:cNvSpPr>
            <a:spLocks noGrp="1"/>
          </p:cNvSpPr>
          <p:nvPr>
            <p:ph type="dt" sz="half" idx="10"/>
          </p:nvPr>
        </p:nvSpPr>
        <p:spPr/>
        <p:txBody>
          <a:bodyPr/>
          <a:lstStyle/>
          <a:p>
            <a:fld id="{276DDCE2-1B12-40F1-BAA2-63B15D8D6E32}" type="datetimeFigureOut">
              <a:rPr lang="en-US" smtClean="0"/>
              <a:t>6/8/2023</a:t>
            </a:fld>
            <a:endParaRPr lang="en-US"/>
          </a:p>
        </p:txBody>
      </p:sp>
      <p:sp>
        <p:nvSpPr>
          <p:cNvPr id="6" name="Footer Placeholder 5">
            <a:extLst>
              <a:ext uri="{FF2B5EF4-FFF2-40B4-BE49-F238E27FC236}">
                <a16:creationId xmlns:a16="http://schemas.microsoft.com/office/drawing/2014/main" id="{35733882-9628-4F14-B99C-E16B228AD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3E54A-AE7A-4B83-BE8A-872B5EA1017B}"/>
              </a:ext>
            </a:extLst>
          </p:cNvPr>
          <p:cNvSpPr>
            <a:spLocks noGrp="1"/>
          </p:cNvSpPr>
          <p:nvPr>
            <p:ph type="sldNum" sz="quarter" idx="12"/>
          </p:nvPr>
        </p:nvSpPr>
        <p:spPr/>
        <p:txBody>
          <a:bodyPr/>
          <a:lstStyle/>
          <a:p>
            <a:fld id="{02993F1F-1DE4-4BFC-A4AE-2FB275601E7A}" type="slidenum">
              <a:rPr lang="en-US" smtClean="0"/>
              <a:t>‹#›</a:t>
            </a:fld>
            <a:endParaRPr lang="en-US"/>
          </a:p>
        </p:txBody>
      </p:sp>
    </p:spTree>
    <p:extLst>
      <p:ext uri="{BB962C8B-B14F-4D97-AF65-F5344CB8AC3E}">
        <p14:creationId xmlns:p14="http://schemas.microsoft.com/office/powerpoint/2010/main" val="183824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7BAFD-859A-4C65-BFF6-A53BBDE69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F2F28C-3C21-420A-8DB5-02F64E185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AD986-ED67-4C23-B6FB-1189E164B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DCE2-1B12-40F1-BAA2-63B15D8D6E32}" type="datetimeFigureOut">
              <a:rPr lang="en-US" smtClean="0"/>
              <a:t>6/8/2023</a:t>
            </a:fld>
            <a:endParaRPr lang="en-US"/>
          </a:p>
        </p:txBody>
      </p:sp>
      <p:sp>
        <p:nvSpPr>
          <p:cNvPr id="5" name="Footer Placeholder 4">
            <a:extLst>
              <a:ext uri="{FF2B5EF4-FFF2-40B4-BE49-F238E27FC236}">
                <a16:creationId xmlns:a16="http://schemas.microsoft.com/office/drawing/2014/main" id="{4CDA1318-FB1A-4CE7-8B60-072A2FCE7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A95560-DB49-481F-9E12-4FD191FDD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93F1F-1DE4-4BFC-A4AE-2FB275601E7A}" type="slidenum">
              <a:rPr lang="en-US" smtClean="0"/>
              <a:t>‹#›</a:t>
            </a:fld>
            <a:endParaRPr lang="en-US"/>
          </a:p>
        </p:txBody>
      </p:sp>
    </p:spTree>
    <p:extLst>
      <p:ext uri="{BB962C8B-B14F-4D97-AF65-F5344CB8AC3E}">
        <p14:creationId xmlns:p14="http://schemas.microsoft.com/office/powerpoint/2010/main" val="311214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22EC-D52F-45F1-9D91-FF62B7BD9180}"/>
              </a:ext>
            </a:extLst>
          </p:cNvPr>
          <p:cNvSpPr>
            <a:spLocks noGrp="1"/>
          </p:cNvSpPr>
          <p:nvPr>
            <p:ph type="ctrTitle"/>
          </p:nvPr>
        </p:nvSpPr>
        <p:spPr/>
        <p:txBody>
          <a:bodyPr/>
          <a:lstStyle/>
          <a:p>
            <a:r>
              <a:rPr lang="en-US" b="1" dirty="0"/>
              <a:t>Transaction Management</a:t>
            </a:r>
            <a:endParaRPr lang="en-US" dirty="0"/>
          </a:p>
        </p:txBody>
      </p:sp>
      <p:sp>
        <p:nvSpPr>
          <p:cNvPr id="3" name="Subtitle 2">
            <a:extLst>
              <a:ext uri="{FF2B5EF4-FFF2-40B4-BE49-F238E27FC236}">
                <a16:creationId xmlns:a16="http://schemas.microsoft.com/office/drawing/2014/main" id="{F237399D-1714-4AD6-A2B9-228287D2B252}"/>
              </a:ext>
            </a:extLst>
          </p:cNvPr>
          <p:cNvSpPr>
            <a:spLocks noGrp="1"/>
          </p:cNvSpPr>
          <p:nvPr>
            <p:ph type="subTitle" idx="1"/>
          </p:nvPr>
        </p:nvSpPr>
        <p:spPr>
          <a:xfrm>
            <a:off x="1524000" y="3627796"/>
            <a:ext cx="9144000" cy="1655762"/>
          </a:xfrm>
        </p:spPr>
        <p:txBody>
          <a:bodyPr/>
          <a:lstStyle/>
          <a:p>
            <a:r>
              <a:rPr lang="en-US" dirty="0"/>
              <a:t>Chapter 22</a:t>
            </a:r>
          </a:p>
        </p:txBody>
      </p:sp>
    </p:spTree>
    <p:extLst>
      <p:ext uri="{BB962C8B-B14F-4D97-AF65-F5344CB8AC3E}">
        <p14:creationId xmlns:p14="http://schemas.microsoft.com/office/powerpoint/2010/main" val="30788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E74F-CAB2-45A3-8E49-015D6509DE8F}"/>
              </a:ext>
            </a:extLst>
          </p:cNvPr>
          <p:cNvSpPr>
            <a:spLocks noGrp="1"/>
          </p:cNvSpPr>
          <p:nvPr>
            <p:ph type="title"/>
          </p:nvPr>
        </p:nvSpPr>
        <p:spPr/>
        <p:txBody>
          <a:bodyPr/>
          <a:lstStyle/>
          <a:p>
            <a:r>
              <a:rPr lang="en-US" b="1" dirty="0"/>
              <a:t>Properties of Transactions</a:t>
            </a:r>
            <a:endParaRPr lang="en-US" dirty="0"/>
          </a:p>
        </p:txBody>
      </p:sp>
      <p:sp>
        <p:nvSpPr>
          <p:cNvPr id="3" name="Content Placeholder 2">
            <a:extLst>
              <a:ext uri="{FF2B5EF4-FFF2-40B4-BE49-F238E27FC236}">
                <a16:creationId xmlns:a16="http://schemas.microsoft.com/office/drawing/2014/main" id="{BB401B02-6BA4-4DA3-97BA-11B51629E0B7}"/>
              </a:ext>
            </a:extLst>
          </p:cNvPr>
          <p:cNvSpPr>
            <a:spLocks noGrp="1"/>
          </p:cNvSpPr>
          <p:nvPr>
            <p:ph idx="1"/>
          </p:nvPr>
        </p:nvSpPr>
        <p:spPr/>
        <p:txBody>
          <a:bodyPr/>
          <a:lstStyle/>
          <a:p>
            <a:r>
              <a:rPr lang="en-US" b="1" dirty="0"/>
              <a:t>ACID:</a:t>
            </a:r>
            <a:endParaRPr lang="en-US" i="1" dirty="0"/>
          </a:p>
          <a:p>
            <a:endParaRPr lang="en-US" i="1" dirty="0"/>
          </a:p>
          <a:p>
            <a:r>
              <a:rPr lang="en-US" i="1" dirty="0"/>
              <a:t>Atomicity</a:t>
            </a:r>
          </a:p>
          <a:p>
            <a:r>
              <a:rPr lang="en-US" i="1" dirty="0"/>
              <a:t>Consistency</a:t>
            </a:r>
          </a:p>
          <a:p>
            <a:r>
              <a:rPr lang="en-US" i="1" dirty="0"/>
              <a:t>Isolation</a:t>
            </a:r>
          </a:p>
          <a:p>
            <a:r>
              <a:rPr lang="en-US" i="1" dirty="0"/>
              <a:t>Durability</a:t>
            </a:r>
            <a:endParaRPr lang="en-US" dirty="0"/>
          </a:p>
        </p:txBody>
      </p:sp>
    </p:spTree>
    <p:extLst>
      <p:ext uri="{BB962C8B-B14F-4D97-AF65-F5344CB8AC3E}">
        <p14:creationId xmlns:p14="http://schemas.microsoft.com/office/powerpoint/2010/main" val="42236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C843-6CBD-2EC0-C31F-684CC32D0D42}"/>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F4194566-65DA-B206-D979-7305D1DB6EAA}"/>
              </a:ext>
            </a:extLst>
          </p:cNvPr>
          <p:cNvSpPr>
            <a:spLocks noGrp="1"/>
          </p:cNvSpPr>
          <p:nvPr>
            <p:ph idx="1"/>
          </p:nvPr>
        </p:nvSpPr>
        <p:spPr>
          <a:xfrm>
            <a:off x="838199" y="1580527"/>
            <a:ext cx="11011293" cy="4912347"/>
          </a:xfrm>
        </p:spPr>
        <p:txBody>
          <a:bodyPr>
            <a:normAutofit fontScale="92500"/>
          </a:bodyPr>
          <a:lstStyle/>
          <a:p>
            <a:pPr algn="l"/>
            <a:r>
              <a:rPr lang="en-US" sz="1600" b="0" i="0" dirty="0">
                <a:solidFill>
                  <a:srgbClr val="374151"/>
                </a:solidFill>
                <a:effectLst/>
                <a:latin typeface="Söhne"/>
              </a:rPr>
              <a:t>ACID is an acronym that stands for Atomicity, Consistency, Isolation, and Durability. These are the four fundamental properties or principles that ensure reliability, consistency, and integrity in database systems. Let's explore each of these principles in more detail:</a:t>
            </a:r>
          </a:p>
          <a:p>
            <a:pPr algn="l">
              <a:buFont typeface="+mj-lt"/>
              <a:buAutoNum type="arabicPeriod"/>
            </a:pPr>
            <a:r>
              <a:rPr lang="en-US" sz="1600" b="1" i="0" dirty="0">
                <a:solidFill>
                  <a:srgbClr val="374151"/>
                </a:solidFill>
                <a:effectLst/>
                <a:latin typeface="Söhne"/>
              </a:rPr>
              <a:t>Atomicity:</a:t>
            </a:r>
            <a:r>
              <a:rPr lang="en-US" sz="1600" b="0" i="0" dirty="0">
                <a:solidFill>
                  <a:srgbClr val="374151"/>
                </a:solidFill>
                <a:effectLst/>
                <a:latin typeface="Söhne"/>
              </a:rPr>
              <a:t> Atomicity guarantees that a transaction is treated as a single, indivisible unit of work. It ensures that either all the changes made within a transaction are committed to the database, or none of them are. In other words, a transaction is considered "all or nothing." If any part of a transaction fails, the entire transaction is rolled back, and the database state is left unchanged. Atomicity helps maintain data integrity and prevents the database from being left in an inconsistent state.</a:t>
            </a:r>
          </a:p>
          <a:p>
            <a:pPr algn="l">
              <a:buFont typeface="+mj-lt"/>
              <a:buAutoNum type="arabicPeriod"/>
            </a:pPr>
            <a:r>
              <a:rPr lang="en-US" sz="1600" b="1" i="0" dirty="0">
                <a:solidFill>
                  <a:srgbClr val="374151"/>
                </a:solidFill>
                <a:effectLst/>
                <a:latin typeface="Söhne"/>
              </a:rPr>
              <a:t>Consistency:</a:t>
            </a:r>
            <a:r>
              <a:rPr lang="en-US" sz="1600" b="0" i="0" dirty="0">
                <a:solidFill>
                  <a:srgbClr val="374151"/>
                </a:solidFill>
                <a:effectLst/>
                <a:latin typeface="Söhne"/>
              </a:rPr>
              <a:t> Consistency ensures that a transaction brings the database from one valid state to another. It enforces the rules and constraints defined in the database schema. When a transaction completes successfully, the database is left in a consistent state. If a transaction violates any integrity constraints, the changes made within the transaction are rolled back, and the database remains unchanged.</a:t>
            </a:r>
          </a:p>
          <a:p>
            <a:pPr algn="l">
              <a:buFont typeface="+mj-lt"/>
              <a:buAutoNum type="arabicPeriod"/>
            </a:pPr>
            <a:r>
              <a:rPr lang="en-US" sz="1600" b="1" i="0" dirty="0">
                <a:solidFill>
                  <a:srgbClr val="374151"/>
                </a:solidFill>
                <a:effectLst/>
                <a:latin typeface="Söhne"/>
              </a:rPr>
              <a:t>Isolation:</a:t>
            </a:r>
            <a:r>
              <a:rPr lang="en-US" sz="1600" b="0" i="0" dirty="0">
                <a:solidFill>
                  <a:srgbClr val="374151"/>
                </a:solidFill>
                <a:effectLst/>
                <a:latin typeface="Söhne"/>
              </a:rPr>
              <a:t> Isolation ensures that concurrent execution of transactions produces the same result as if they were executed sequentially, one after another. It prevents interference between concurrent transactions, ensuring that each transaction is executed in isolation from others. Isolation is crucial for maintaining data integrity and preventing issues such as dirty reads, non-repeatable reads, and phantom reads. Database systems use various concurrency control mechanisms like locks and isolation levels to provide isolation.</a:t>
            </a:r>
          </a:p>
          <a:p>
            <a:pPr algn="l">
              <a:buFont typeface="+mj-lt"/>
              <a:buAutoNum type="arabicPeriod"/>
            </a:pPr>
            <a:r>
              <a:rPr lang="en-US" sz="1600" b="1" i="0" dirty="0">
                <a:solidFill>
                  <a:srgbClr val="374151"/>
                </a:solidFill>
                <a:effectLst/>
                <a:latin typeface="Söhne"/>
              </a:rPr>
              <a:t>Durability:</a:t>
            </a:r>
            <a:r>
              <a:rPr lang="en-US" sz="1600" b="0" i="0" dirty="0">
                <a:solidFill>
                  <a:srgbClr val="374151"/>
                </a:solidFill>
                <a:effectLst/>
                <a:latin typeface="Söhne"/>
              </a:rPr>
              <a:t> Durability guarantees that once a transaction is committed, its changes are permanent and will survive any subsequent failures, such as power outages or system crashes. The committed data is stored in a way that even in the event of a failure, it can be recovered and restored to a consistent state. This is typically achieved by writing the changes to disk or other persistent storage. Durability ensures the reliability and permanence of data in the database.</a:t>
            </a:r>
          </a:p>
          <a:p>
            <a:pPr algn="l"/>
            <a:r>
              <a:rPr lang="en-US" sz="1600" b="0" i="0" dirty="0">
                <a:solidFill>
                  <a:srgbClr val="374151"/>
                </a:solidFill>
                <a:effectLst/>
                <a:latin typeface="Söhne"/>
              </a:rPr>
              <a:t>Together, the ACID properties ensure that database transactions are reliable, consistent, and maintain data integrity even in the presence of failures, concurrent access, or other anomalies. They form the foundation for building robust and dependable database systems.</a:t>
            </a:r>
          </a:p>
          <a:p>
            <a:pPr marL="0" indent="0">
              <a:buNone/>
            </a:pPr>
            <a:endParaRPr lang="en-PK" sz="1600" dirty="0"/>
          </a:p>
        </p:txBody>
      </p:sp>
    </p:spTree>
    <p:extLst>
      <p:ext uri="{BB962C8B-B14F-4D97-AF65-F5344CB8AC3E}">
        <p14:creationId xmlns:p14="http://schemas.microsoft.com/office/powerpoint/2010/main" val="44973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1BC5-5D34-4E41-B92D-0A282709E140}"/>
              </a:ext>
            </a:extLst>
          </p:cNvPr>
          <p:cNvSpPr>
            <a:spLocks noGrp="1"/>
          </p:cNvSpPr>
          <p:nvPr>
            <p:ph type="title"/>
          </p:nvPr>
        </p:nvSpPr>
        <p:spPr/>
        <p:txBody>
          <a:bodyPr/>
          <a:lstStyle/>
          <a:p>
            <a:r>
              <a:rPr lang="en-US" b="1" dirty="0"/>
              <a:t>Concurrency control</a:t>
            </a:r>
            <a:endParaRPr lang="en-US" dirty="0"/>
          </a:p>
        </p:txBody>
      </p:sp>
      <p:sp>
        <p:nvSpPr>
          <p:cNvPr id="3" name="Content Placeholder 2">
            <a:extLst>
              <a:ext uri="{FF2B5EF4-FFF2-40B4-BE49-F238E27FC236}">
                <a16:creationId xmlns:a16="http://schemas.microsoft.com/office/drawing/2014/main" id="{6E69BA98-490A-452C-841F-C55E26163775}"/>
              </a:ext>
            </a:extLst>
          </p:cNvPr>
          <p:cNvSpPr>
            <a:spLocks noGrp="1"/>
          </p:cNvSpPr>
          <p:nvPr>
            <p:ph idx="1"/>
          </p:nvPr>
        </p:nvSpPr>
        <p:spPr/>
        <p:txBody>
          <a:bodyPr/>
          <a:lstStyle/>
          <a:p>
            <a:r>
              <a:rPr lang="en-US" dirty="0"/>
              <a:t>The process of managing simultaneous operations on the database without having them interfere with one another.</a:t>
            </a:r>
          </a:p>
          <a:p>
            <a:pPr lvl="1"/>
            <a:r>
              <a:rPr lang="en-US" b="1" dirty="0"/>
              <a:t>lost update problem</a:t>
            </a:r>
          </a:p>
          <a:p>
            <a:pPr lvl="1"/>
            <a:r>
              <a:rPr lang="en-US" b="1" dirty="0"/>
              <a:t>uncommitted dependency problem</a:t>
            </a:r>
          </a:p>
          <a:p>
            <a:pPr lvl="1"/>
            <a:r>
              <a:rPr lang="en-US" b="1" dirty="0"/>
              <a:t>inconsistent analysis problem</a:t>
            </a:r>
            <a:endParaRPr lang="en-US" dirty="0"/>
          </a:p>
        </p:txBody>
      </p:sp>
    </p:spTree>
    <p:extLst>
      <p:ext uri="{BB962C8B-B14F-4D97-AF65-F5344CB8AC3E}">
        <p14:creationId xmlns:p14="http://schemas.microsoft.com/office/powerpoint/2010/main" val="217147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857B39AD-B1EA-4AE3-94F8-92B60BF36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385" y="182880"/>
            <a:ext cx="10888393" cy="6302326"/>
          </a:xfrm>
        </p:spPr>
      </p:pic>
    </p:spTree>
    <p:extLst>
      <p:ext uri="{BB962C8B-B14F-4D97-AF65-F5344CB8AC3E}">
        <p14:creationId xmlns:p14="http://schemas.microsoft.com/office/powerpoint/2010/main" val="289857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1A487B04-459D-4226-A9BB-B96D7252B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3" y="320635"/>
            <a:ext cx="10759044" cy="6103916"/>
          </a:xfrm>
        </p:spPr>
      </p:pic>
    </p:spTree>
    <p:extLst>
      <p:ext uri="{BB962C8B-B14F-4D97-AF65-F5344CB8AC3E}">
        <p14:creationId xmlns:p14="http://schemas.microsoft.com/office/powerpoint/2010/main" val="273653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F4C1F857-1C0B-40DA-AEFF-3AA077C26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535" y="154380"/>
            <a:ext cx="9761517" cy="6531428"/>
          </a:xfrm>
        </p:spPr>
      </p:pic>
    </p:spTree>
    <p:extLst>
      <p:ext uri="{BB962C8B-B14F-4D97-AF65-F5344CB8AC3E}">
        <p14:creationId xmlns:p14="http://schemas.microsoft.com/office/powerpoint/2010/main" val="391643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50E629FF-0834-4FCA-8867-00A183FF5F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57" y="116115"/>
            <a:ext cx="11321143" cy="6560456"/>
          </a:xfrm>
        </p:spPr>
      </p:pic>
    </p:spTree>
    <p:extLst>
      <p:ext uri="{BB962C8B-B14F-4D97-AF65-F5344CB8AC3E}">
        <p14:creationId xmlns:p14="http://schemas.microsoft.com/office/powerpoint/2010/main" val="191302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B2DD-87E6-95B5-7D2A-880E40B33C87}"/>
              </a:ext>
            </a:extLst>
          </p:cNvPr>
          <p:cNvSpPr>
            <a:spLocks noGrp="1"/>
          </p:cNvSpPr>
          <p:nvPr>
            <p:ph type="title"/>
          </p:nvPr>
        </p:nvSpPr>
        <p:spPr/>
        <p:txBody>
          <a:bodyPr/>
          <a:lstStyle/>
          <a:p>
            <a:r>
              <a:rPr lang="en-US" dirty="0"/>
              <a:t>Fuzzy read</a:t>
            </a:r>
            <a:endParaRPr lang="en-PK" dirty="0"/>
          </a:p>
        </p:txBody>
      </p:sp>
      <p:sp>
        <p:nvSpPr>
          <p:cNvPr id="3" name="Content Placeholder 2">
            <a:extLst>
              <a:ext uri="{FF2B5EF4-FFF2-40B4-BE49-F238E27FC236}">
                <a16:creationId xmlns:a16="http://schemas.microsoft.com/office/drawing/2014/main" id="{20F3928F-5CDE-D190-26A2-F83815AA1518}"/>
              </a:ext>
            </a:extLst>
          </p:cNvPr>
          <p:cNvSpPr>
            <a:spLocks noGrp="1"/>
          </p:cNvSpPr>
          <p:nvPr>
            <p:ph idx="1"/>
          </p:nvPr>
        </p:nvSpPr>
        <p:spPr/>
        <p:txBody>
          <a:bodyPr/>
          <a:lstStyle/>
          <a:p>
            <a:r>
              <a:rPr lang="en-US" dirty="0"/>
              <a:t>Fuzzy means un-clear/ambiguous.</a:t>
            </a:r>
          </a:p>
          <a:p>
            <a:r>
              <a:rPr lang="en-US" dirty="0"/>
              <a:t>When a transaction reads a value from data and other transaction update it at the same time, then previous transaction has a un-consistent or old value which results in invalid results.</a:t>
            </a:r>
          </a:p>
          <a:p>
            <a:endParaRPr lang="en-PK" dirty="0"/>
          </a:p>
        </p:txBody>
      </p:sp>
    </p:spTree>
    <p:extLst>
      <p:ext uri="{BB962C8B-B14F-4D97-AF65-F5344CB8AC3E}">
        <p14:creationId xmlns:p14="http://schemas.microsoft.com/office/powerpoint/2010/main" val="121755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F022-1A9F-A594-4F0D-DE3C1B4E244C}"/>
              </a:ext>
            </a:extLst>
          </p:cNvPr>
          <p:cNvSpPr>
            <a:spLocks noGrp="1"/>
          </p:cNvSpPr>
          <p:nvPr>
            <p:ph type="title"/>
          </p:nvPr>
        </p:nvSpPr>
        <p:spPr/>
        <p:txBody>
          <a:bodyPr/>
          <a:lstStyle/>
          <a:p>
            <a:r>
              <a:rPr lang="en-US" dirty="0"/>
              <a:t>Phantom read</a:t>
            </a:r>
            <a:endParaRPr lang="en-PK" dirty="0"/>
          </a:p>
        </p:txBody>
      </p:sp>
      <p:sp>
        <p:nvSpPr>
          <p:cNvPr id="3" name="Content Placeholder 2">
            <a:extLst>
              <a:ext uri="{FF2B5EF4-FFF2-40B4-BE49-F238E27FC236}">
                <a16:creationId xmlns:a16="http://schemas.microsoft.com/office/drawing/2014/main" id="{D6F67209-0764-0F2B-A295-DEA4DC221E2B}"/>
              </a:ext>
            </a:extLst>
          </p:cNvPr>
          <p:cNvSpPr>
            <a:spLocks noGrp="1"/>
          </p:cNvSpPr>
          <p:nvPr>
            <p:ph idx="1"/>
          </p:nvPr>
        </p:nvSpPr>
        <p:spPr/>
        <p:txBody>
          <a:bodyPr/>
          <a:lstStyle/>
          <a:p>
            <a:r>
              <a:rPr lang="en-US" dirty="0"/>
              <a:t>Transaction getting data by applying query and other transaction update that certain record at the same time will result in invalid or old record.</a:t>
            </a:r>
            <a:endParaRPr lang="en-PK" dirty="0"/>
          </a:p>
        </p:txBody>
      </p:sp>
    </p:spTree>
    <p:extLst>
      <p:ext uri="{BB962C8B-B14F-4D97-AF65-F5344CB8AC3E}">
        <p14:creationId xmlns:p14="http://schemas.microsoft.com/office/powerpoint/2010/main" val="207883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2A8B-79A5-4781-8D60-7D1A30C8754B}"/>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EE0F1142-1878-4DC3-92BF-CA53A7431E27}"/>
              </a:ext>
            </a:extLst>
          </p:cNvPr>
          <p:cNvSpPr>
            <a:spLocks noGrp="1"/>
          </p:cNvSpPr>
          <p:nvPr>
            <p:ph idx="1"/>
          </p:nvPr>
        </p:nvSpPr>
        <p:spPr/>
        <p:txBody>
          <a:bodyPr/>
          <a:lstStyle/>
          <a:p>
            <a:r>
              <a:rPr lang="en-US" dirty="0"/>
              <a:t>An action, or series of actions, carried out by a single user or application program, that reads or updates the contents of the database.</a:t>
            </a:r>
          </a:p>
        </p:txBody>
      </p:sp>
    </p:spTree>
    <p:extLst>
      <p:ext uri="{BB962C8B-B14F-4D97-AF65-F5344CB8AC3E}">
        <p14:creationId xmlns:p14="http://schemas.microsoft.com/office/powerpoint/2010/main" val="388364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897CAA-696D-4B46-9EC4-C240F558C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235" y="365125"/>
            <a:ext cx="8584962" cy="6127750"/>
          </a:xfrm>
        </p:spPr>
      </p:pic>
    </p:spTree>
    <p:extLst>
      <p:ext uri="{BB962C8B-B14F-4D97-AF65-F5344CB8AC3E}">
        <p14:creationId xmlns:p14="http://schemas.microsoft.com/office/powerpoint/2010/main" val="296644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7DA71F-FBBC-4DEA-B608-DC42310B4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515" y="304504"/>
            <a:ext cx="8032653" cy="5367426"/>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59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B2-0906-4F3F-A8E0-785F344973AC}"/>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id="{86DC2995-24EF-4EE8-98FD-C216421FC90F}"/>
              </a:ext>
            </a:extLst>
          </p:cNvPr>
          <p:cNvSpPr>
            <a:spLocks noGrp="1"/>
          </p:cNvSpPr>
          <p:nvPr>
            <p:ph idx="1"/>
          </p:nvPr>
        </p:nvSpPr>
        <p:spPr/>
        <p:txBody>
          <a:bodyPr/>
          <a:lstStyle/>
          <a:p>
            <a:r>
              <a:rPr lang="en-US" b="1" dirty="0"/>
              <a:t>Consistent state</a:t>
            </a:r>
          </a:p>
          <a:p>
            <a:r>
              <a:rPr lang="en-US" b="1" dirty="0"/>
              <a:t>inconsistent state</a:t>
            </a:r>
          </a:p>
          <a:p>
            <a:r>
              <a:rPr lang="en-US" b="1" dirty="0"/>
              <a:t>Committed</a:t>
            </a:r>
          </a:p>
          <a:p>
            <a:r>
              <a:rPr lang="en-US" b="1" dirty="0"/>
              <a:t>Abort</a:t>
            </a:r>
          </a:p>
          <a:p>
            <a:r>
              <a:rPr lang="en-US" b="1" dirty="0"/>
              <a:t>Rollback/undone</a:t>
            </a:r>
          </a:p>
          <a:p>
            <a:r>
              <a:rPr lang="en-US" b="1" dirty="0"/>
              <a:t>Compensating transaction</a:t>
            </a:r>
          </a:p>
          <a:p>
            <a:endParaRPr lang="en-US" dirty="0"/>
          </a:p>
        </p:txBody>
      </p:sp>
    </p:spTree>
    <p:extLst>
      <p:ext uri="{BB962C8B-B14F-4D97-AF65-F5344CB8AC3E}">
        <p14:creationId xmlns:p14="http://schemas.microsoft.com/office/powerpoint/2010/main" val="407573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B8B9-1847-A7FC-46B8-A2FDF8FD400B}"/>
              </a:ext>
            </a:extLst>
          </p:cNvPr>
          <p:cNvSpPr>
            <a:spLocks noGrp="1"/>
          </p:cNvSpPr>
          <p:nvPr>
            <p:ph type="title"/>
          </p:nvPr>
        </p:nvSpPr>
        <p:spPr/>
        <p:txBody>
          <a:bodyPr/>
          <a:lstStyle/>
          <a:p>
            <a:r>
              <a:rPr lang="en-US" b="1" dirty="0"/>
              <a:t>Consistent state</a:t>
            </a:r>
            <a:endParaRPr lang="en-PK" b="1" dirty="0"/>
          </a:p>
        </p:txBody>
      </p:sp>
      <p:sp>
        <p:nvSpPr>
          <p:cNvPr id="3" name="Content Placeholder 2">
            <a:extLst>
              <a:ext uri="{FF2B5EF4-FFF2-40B4-BE49-F238E27FC236}">
                <a16:creationId xmlns:a16="http://schemas.microsoft.com/office/drawing/2014/main" id="{D1DB4A58-DC7C-BCAC-40AA-D77AB8D3DF8D}"/>
              </a:ext>
            </a:extLst>
          </p:cNvPr>
          <p:cNvSpPr>
            <a:spLocks noGrp="1"/>
          </p:cNvSpPr>
          <p:nvPr>
            <p:ph idx="1"/>
          </p:nvPr>
        </p:nvSpPr>
        <p:spPr/>
        <p:txBody>
          <a:bodyPr/>
          <a:lstStyle/>
          <a:p>
            <a:r>
              <a:rPr lang="en-US" dirty="0"/>
              <a:t>A process to ensure data integrity so that accurate information is delivered in a valid state without any conflict.</a:t>
            </a:r>
            <a:endParaRPr lang="en-PK" dirty="0"/>
          </a:p>
        </p:txBody>
      </p:sp>
    </p:spTree>
    <p:extLst>
      <p:ext uri="{BB962C8B-B14F-4D97-AF65-F5344CB8AC3E}">
        <p14:creationId xmlns:p14="http://schemas.microsoft.com/office/powerpoint/2010/main" val="305164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B6A5-5E62-95E9-984D-83D0B431CCC1}"/>
              </a:ext>
            </a:extLst>
          </p:cNvPr>
          <p:cNvSpPr>
            <a:spLocks noGrp="1"/>
          </p:cNvSpPr>
          <p:nvPr>
            <p:ph type="title"/>
          </p:nvPr>
        </p:nvSpPr>
        <p:spPr/>
        <p:txBody>
          <a:bodyPr/>
          <a:lstStyle/>
          <a:p>
            <a:r>
              <a:rPr lang="en-US" dirty="0"/>
              <a:t>Partially committed state</a:t>
            </a:r>
            <a:endParaRPr lang="en-PK" dirty="0"/>
          </a:p>
        </p:txBody>
      </p:sp>
      <p:sp>
        <p:nvSpPr>
          <p:cNvPr id="3" name="Content Placeholder 2">
            <a:extLst>
              <a:ext uri="{FF2B5EF4-FFF2-40B4-BE49-F238E27FC236}">
                <a16:creationId xmlns:a16="http://schemas.microsoft.com/office/drawing/2014/main" id="{2B94671B-84C8-CB4C-7923-29C9E4EF5BD6}"/>
              </a:ext>
            </a:extLst>
          </p:cNvPr>
          <p:cNvSpPr>
            <a:spLocks noGrp="1"/>
          </p:cNvSpPr>
          <p:nvPr>
            <p:ph idx="1"/>
          </p:nvPr>
        </p:nvSpPr>
        <p:spPr/>
        <p:txBody>
          <a:bodyPr>
            <a:normAutofit lnSpcReduction="10000"/>
          </a:bodyPr>
          <a:lstStyle/>
          <a:p>
            <a:r>
              <a:rPr lang="en-US" dirty="0"/>
              <a:t>In this state, all the actions/instructions of transaction are executed but not committed yet. Its time to ensure that whether to commit or roll back (if any error occurred).</a:t>
            </a:r>
          </a:p>
          <a:p>
            <a:r>
              <a:rPr lang="en-US" dirty="0"/>
              <a:t>It is ensured by </a:t>
            </a:r>
            <a:r>
              <a:rPr lang="en-US" dirty="0">
                <a:solidFill>
                  <a:srgbClr val="00B0F0"/>
                </a:solidFill>
              </a:rPr>
              <a:t>2-phase commit </a:t>
            </a:r>
            <a:r>
              <a:rPr lang="en-US" dirty="0"/>
              <a:t>protocol. In the 1</a:t>
            </a:r>
            <a:r>
              <a:rPr lang="en-US" baseline="30000" dirty="0"/>
              <a:t>st</a:t>
            </a:r>
            <a:r>
              <a:rPr lang="en-US" dirty="0"/>
              <a:t> phase, coordinator sends a request to leave the transaction by writing the data from primary to secondary memory, if request is not received, roll back is performed in 2</a:t>
            </a:r>
            <a:r>
              <a:rPr lang="en-US" baseline="30000" dirty="0"/>
              <a:t>nd</a:t>
            </a:r>
            <a:r>
              <a:rPr lang="en-US" dirty="0"/>
              <a:t> phase. Roll back is performed using log file of that </a:t>
            </a:r>
            <a:r>
              <a:rPr lang="en-US" dirty="0" err="1"/>
              <a:t>dbms</a:t>
            </a:r>
            <a:r>
              <a:rPr lang="en-US" dirty="0"/>
              <a:t> which is like journal containing all the transaction history their time and other relevant details.</a:t>
            </a:r>
          </a:p>
          <a:p>
            <a:r>
              <a:rPr lang="en-US" dirty="0"/>
              <a:t>This protocol is ensuring transaction from one consistent state to another.</a:t>
            </a:r>
            <a:endParaRPr lang="en-PK" dirty="0"/>
          </a:p>
        </p:txBody>
      </p:sp>
    </p:spTree>
    <p:extLst>
      <p:ext uri="{BB962C8B-B14F-4D97-AF65-F5344CB8AC3E}">
        <p14:creationId xmlns:p14="http://schemas.microsoft.com/office/powerpoint/2010/main" val="372617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6395-C409-F763-CD1E-18C9ADC0FDAB}"/>
              </a:ext>
            </a:extLst>
          </p:cNvPr>
          <p:cNvSpPr>
            <a:spLocks noGrp="1"/>
          </p:cNvSpPr>
          <p:nvPr>
            <p:ph type="title"/>
          </p:nvPr>
        </p:nvSpPr>
        <p:spPr/>
        <p:txBody>
          <a:bodyPr/>
          <a:lstStyle/>
          <a:p>
            <a:r>
              <a:rPr lang="en-US" b="1" dirty="0"/>
              <a:t>Compensating transaction</a:t>
            </a:r>
            <a:endParaRPr lang="en-PK" b="1" dirty="0"/>
          </a:p>
        </p:txBody>
      </p:sp>
      <p:sp>
        <p:nvSpPr>
          <p:cNvPr id="3" name="Content Placeholder 2">
            <a:extLst>
              <a:ext uri="{FF2B5EF4-FFF2-40B4-BE49-F238E27FC236}">
                <a16:creationId xmlns:a16="http://schemas.microsoft.com/office/drawing/2014/main" id="{8C2CE4D6-94F4-E587-CD8B-455938E3251D}"/>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In database management systems (DBMS), a compensating transaction is a mechanism used to undo or reverse the effects of a previously executed transaction. It is typically used in situations where a transaction encounters an error or fails to complete successfully, and it is necessary to restore the database to a consistent state.</a:t>
            </a:r>
          </a:p>
          <a:p>
            <a:pPr algn="l"/>
            <a:r>
              <a:rPr lang="en-US" b="0" i="0" dirty="0">
                <a:solidFill>
                  <a:srgbClr val="374151"/>
                </a:solidFill>
                <a:effectLst/>
                <a:latin typeface="Söhne"/>
              </a:rPr>
              <a:t>Compensating transactions are often associated with long or complex transactions that involve multiple steps or operations. If a failure occurs during such a transaction, it may leave the database in an inconsistent state with partially completed changes. In such cases, a compensating transaction can be designed to reverse the effects of the failed transaction and restore the database to its original state.</a:t>
            </a:r>
          </a:p>
          <a:p>
            <a:pPr algn="l"/>
            <a:r>
              <a:rPr lang="en-US" b="0" i="0" dirty="0">
                <a:solidFill>
                  <a:srgbClr val="374151"/>
                </a:solidFill>
                <a:effectLst/>
                <a:latin typeface="Söhne"/>
              </a:rPr>
              <a:t>The compensating transaction is designed to perform the opposite actions of the original transaction. For example, if the original transaction deducted a certain amount from a bank account, the compensating transaction would add the same amount back to the account. Similarly, if the original transaction inserted new records into a table, the compensating transaction would delete those records.</a:t>
            </a:r>
          </a:p>
          <a:p>
            <a:pPr algn="l"/>
            <a:r>
              <a:rPr lang="en-US" b="0" i="0" dirty="0">
                <a:solidFill>
                  <a:srgbClr val="374151"/>
                </a:solidFill>
                <a:effectLst/>
                <a:latin typeface="Söhne"/>
              </a:rPr>
              <a:t>By executing the compensating transaction, the database can be brought back to a consistent state, ensuring that the failed transaction's effects are reversed. This is important for maintaining data integrity and ensuring that subsequent transactions are not impacted by the incomplete or erroneous changes.</a:t>
            </a:r>
          </a:p>
          <a:p>
            <a:endParaRPr lang="en-PK" dirty="0"/>
          </a:p>
        </p:txBody>
      </p:sp>
    </p:spTree>
    <p:extLst>
      <p:ext uri="{BB962C8B-B14F-4D97-AF65-F5344CB8AC3E}">
        <p14:creationId xmlns:p14="http://schemas.microsoft.com/office/powerpoint/2010/main" val="312648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Description generated with very high confidence">
            <a:extLst>
              <a:ext uri="{FF2B5EF4-FFF2-40B4-BE49-F238E27FC236}">
                <a16:creationId xmlns:a16="http://schemas.microsoft.com/office/drawing/2014/main" id="{B2BD8F27-1798-4A1F-82B7-C11269F0C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369" y="801857"/>
            <a:ext cx="10114671" cy="5458265"/>
          </a:xfrm>
        </p:spPr>
      </p:pic>
    </p:spTree>
    <p:extLst>
      <p:ext uri="{BB962C8B-B14F-4D97-AF65-F5344CB8AC3E}">
        <p14:creationId xmlns:p14="http://schemas.microsoft.com/office/powerpoint/2010/main" val="4111580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952</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Transaction Management</vt:lpstr>
      <vt:lpstr>Transaction</vt:lpstr>
      <vt:lpstr>PowerPoint Presentation</vt:lpstr>
      <vt:lpstr>PowerPoint Presentation</vt:lpstr>
      <vt:lpstr>Basic terminologies</vt:lpstr>
      <vt:lpstr>Consistent state</vt:lpstr>
      <vt:lpstr>Partially committed state</vt:lpstr>
      <vt:lpstr>Compensating transaction</vt:lpstr>
      <vt:lpstr>PowerPoint Presentation</vt:lpstr>
      <vt:lpstr>Properties of Transactions</vt:lpstr>
      <vt:lpstr>Cont.</vt:lpstr>
      <vt:lpstr>Concurrency control</vt:lpstr>
      <vt:lpstr>PowerPoint Presentation</vt:lpstr>
      <vt:lpstr>PowerPoint Presentation</vt:lpstr>
      <vt:lpstr>PowerPoint Presentation</vt:lpstr>
      <vt:lpstr>PowerPoint Presentation</vt:lpstr>
      <vt:lpstr>Fuzzy read</vt:lpstr>
      <vt:lpstr>Phantom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dc:title>
  <dc:creator>Abdul Qayyum Khan</dc:creator>
  <cp:lastModifiedBy>FA21-BSE-133 (AOUN HAIDER)</cp:lastModifiedBy>
  <cp:revision>21</cp:revision>
  <dcterms:created xsi:type="dcterms:W3CDTF">2017-12-26T07:37:30Z</dcterms:created>
  <dcterms:modified xsi:type="dcterms:W3CDTF">2023-06-08T05:01:01Z</dcterms:modified>
</cp:coreProperties>
</file>