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3" r:id="rId3"/>
    <p:sldId id="290" r:id="rId4"/>
    <p:sldId id="280" r:id="rId5"/>
    <p:sldId id="281" r:id="rId6"/>
    <p:sldId id="291" r:id="rId7"/>
    <p:sldId id="282" r:id="rId8"/>
    <p:sldId id="284" r:id="rId9"/>
    <p:sldId id="292" r:id="rId10"/>
    <p:sldId id="285" r:id="rId11"/>
    <p:sldId id="286" r:id="rId12"/>
    <p:sldId id="287" r:id="rId13"/>
    <p:sldId id="256" r:id="rId14"/>
    <p:sldId id="257" r:id="rId15"/>
    <p:sldId id="258" r:id="rId16"/>
    <p:sldId id="259" r:id="rId17"/>
    <p:sldId id="260" r:id="rId18"/>
    <p:sldId id="261" r:id="rId19"/>
    <p:sldId id="262" r:id="rId20"/>
    <p:sldId id="263" r:id="rId21"/>
    <p:sldId id="265" r:id="rId22"/>
    <p:sldId id="264" r:id="rId23"/>
    <p:sldId id="266" r:id="rId24"/>
    <p:sldId id="267" r:id="rId25"/>
    <p:sldId id="268" r:id="rId26"/>
    <p:sldId id="295" r:id="rId27"/>
    <p:sldId id="270" r:id="rId28"/>
    <p:sldId id="275" r:id="rId29"/>
    <p:sldId id="293" r:id="rId30"/>
    <p:sldId id="276" r:id="rId31"/>
    <p:sldId id="273" r:id="rId32"/>
    <p:sldId id="289" r:id="rId33"/>
    <p:sldId id="277" r:id="rId34"/>
    <p:sldId id="278" r:id="rId35"/>
    <p:sldId id="294" r:id="rId36"/>
    <p:sldId id="271" r:id="rId37"/>
    <p:sldId id="272"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1" d="100"/>
          <a:sy n="101"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D9A1-2356-4D45-BC51-EAB1F2188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B58BE-E16C-469C-A7DD-A6FFB303C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B8849-5786-469A-887E-33581A335BC3}"/>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49812BAC-9045-4EB9-A015-462BD073C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46BE5-3001-4754-94A2-D4AE0FF4B7CF}"/>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160432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41F0-C30A-4CDA-BC0E-E4DB07F85B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4393D0-C602-480C-9C13-1454C6D091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EBDEA-B8FC-4DBC-B0AA-B95C3CA4152C}"/>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E840BE21-61C2-4D02-8F65-93AD47620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61969-CBA9-4114-9873-63E616C8FE62}"/>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113967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598EF-6F06-4723-BF5D-ECA1C58402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5BD78-709B-4F15-B1BB-8C0482DFD1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63C1C-772E-4B2F-8A1E-63E4208A400B}"/>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FECA968F-5050-49B9-B57F-F4415AC4A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4CBF7-B846-4DAC-8A2E-79397B3DF452}"/>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410983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0D6A-8180-4F0B-BC9E-23FF3166B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440E7-5FB3-4896-BB9D-FDDBE055D9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DA2E4-CCC2-4AE7-B5D7-85D18E066822}"/>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F9BB0CC7-7FE2-43FD-BB47-90A7F0A41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4654D-95EF-4D69-8C2F-C66CD0F4FD98}"/>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331086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B9EE-80A3-4213-832E-91A24FBC1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6F2AC-F24F-44C5-98A8-C780B38B8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1CB169-C416-4907-B0FF-E33E26AAD0D7}"/>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DFFD0CC4-9AD6-4ACB-B076-B1093DC7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813AF-98EA-46DB-8EF8-C00D9DBBA451}"/>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27987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93AB-8A96-4D27-AE96-F37A00F9F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D00E66-02F9-4CD8-9A10-DC6F18FE2A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51CB2-72A7-4314-9AB2-95649FC2B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89C0A9-9428-4F13-B8EB-42BDA5D39983}"/>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6" name="Footer Placeholder 5">
            <a:extLst>
              <a:ext uri="{FF2B5EF4-FFF2-40B4-BE49-F238E27FC236}">
                <a16:creationId xmlns:a16="http://schemas.microsoft.com/office/drawing/2014/main" id="{2ABA73F2-C92C-4F32-8326-61B0F1E0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96DFB-B66E-4BC2-87C0-C38D9A7595BA}"/>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124921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96E7-2BB2-4A1B-8610-B21ECF617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97B8E1-A4B5-4F8A-B827-565F1A421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353787-EA73-4B8D-B90C-E786B8A53B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758A5-738B-498A-B5EF-7146679C9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1B47B5-DD41-4FA8-8A7F-7749803F31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EA061-44F8-4EAD-8192-014A490D5607}"/>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8" name="Footer Placeholder 7">
            <a:extLst>
              <a:ext uri="{FF2B5EF4-FFF2-40B4-BE49-F238E27FC236}">
                <a16:creationId xmlns:a16="http://schemas.microsoft.com/office/drawing/2014/main" id="{8BD658C6-E683-4B7A-94CD-A693EF814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70FA7-C549-49F3-89E2-AD963411E286}"/>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380403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30E5-BB85-4D62-A5D9-CA69BB159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FF57B8-03AD-44BE-808E-30FD80C92C45}"/>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4" name="Footer Placeholder 3">
            <a:extLst>
              <a:ext uri="{FF2B5EF4-FFF2-40B4-BE49-F238E27FC236}">
                <a16:creationId xmlns:a16="http://schemas.microsoft.com/office/drawing/2014/main" id="{D993CC78-2E71-4FEC-B115-D453C52D88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51EB93-FF1B-443E-970E-D6DAC4A7AF08}"/>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380961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C4A67-EA0F-4BE3-B871-38EE7A7CFF93}"/>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3" name="Footer Placeholder 2">
            <a:extLst>
              <a:ext uri="{FF2B5EF4-FFF2-40B4-BE49-F238E27FC236}">
                <a16:creationId xmlns:a16="http://schemas.microsoft.com/office/drawing/2014/main" id="{7DAD061C-0053-499C-B7E8-2A653607F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EA5AA8-26EA-4034-89E8-CD696BC5DC55}"/>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243990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606A-822E-4EF3-89E1-320836D2B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83ECD5-53BD-4B42-9D6B-6626B02DB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E5D36-8315-4CD4-8B92-933B161CE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BFF2B-DD20-412E-B786-A6951DBA8BFD}"/>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6" name="Footer Placeholder 5">
            <a:extLst>
              <a:ext uri="{FF2B5EF4-FFF2-40B4-BE49-F238E27FC236}">
                <a16:creationId xmlns:a16="http://schemas.microsoft.com/office/drawing/2014/main" id="{5C3E631D-1EC8-4A39-BEB7-ADC9E2D96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87C03-C493-4407-8757-2F2DEED3B91F}"/>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79849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E7F1-1529-4A12-82BB-136354CDA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0F55D-1AEF-4527-9B34-74CFE77E5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A0070-0CFC-44E0-8B5E-1D9E5FB6A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83D0E-436E-40BA-8D9E-00F9D8624A9D}"/>
              </a:ext>
            </a:extLst>
          </p:cNvPr>
          <p:cNvSpPr>
            <a:spLocks noGrp="1"/>
          </p:cNvSpPr>
          <p:nvPr>
            <p:ph type="dt" sz="half" idx="10"/>
          </p:nvPr>
        </p:nvSpPr>
        <p:spPr/>
        <p:txBody>
          <a:bodyPr/>
          <a:lstStyle/>
          <a:p>
            <a:fld id="{1430A1AA-1AEA-479F-923B-7AA0C0157571}" type="datetimeFigureOut">
              <a:rPr lang="en-US" smtClean="0"/>
              <a:t>6/8/2023</a:t>
            </a:fld>
            <a:endParaRPr lang="en-US"/>
          </a:p>
        </p:txBody>
      </p:sp>
      <p:sp>
        <p:nvSpPr>
          <p:cNvPr id="6" name="Footer Placeholder 5">
            <a:extLst>
              <a:ext uri="{FF2B5EF4-FFF2-40B4-BE49-F238E27FC236}">
                <a16:creationId xmlns:a16="http://schemas.microsoft.com/office/drawing/2014/main" id="{B517B8E3-DB3B-4446-992E-BA9691B3D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E5653-FD6A-4629-92F8-F4E646A00D43}"/>
              </a:ext>
            </a:extLst>
          </p:cNvPr>
          <p:cNvSpPr>
            <a:spLocks noGrp="1"/>
          </p:cNvSpPr>
          <p:nvPr>
            <p:ph type="sldNum" sz="quarter" idx="12"/>
          </p:nvPr>
        </p:nvSpPr>
        <p:spPr/>
        <p:txBody>
          <a:bodyPr/>
          <a:lstStyle/>
          <a:p>
            <a:fld id="{66119353-8131-42C5-BF8D-FD2269C44E1F}" type="slidenum">
              <a:rPr lang="en-US" smtClean="0"/>
              <a:t>‹#›</a:t>
            </a:fld>
            <a:endParaRPr lang="en-US"/>
          </a:p>
        </p:txBody>
      </p:sp>
    </p:spTree>
    <p:extLst>
      <p:ext uri="{BB962C8B-B14F-4D97-AF65-F5344CB8AC3E}">
        <p14:creationId xmlns:p14="http://schemas.microsoft.com/office/powerpoint/2010/main" val="380172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C74A6-BD1B-4E66-B3D4-D66C64606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6FADFE-5ED5-4FA0-ADFF-AADA7D5F04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DFEF0-452B-4915-B111-92BAEEEF7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0A1AA-1AEA-479F-923B-7AA0C0157571}" type="datetimeFigureOut">
              <a:rPr lang="en-US" smtClean="0"/>
              <a:t>6/8/2023</a:t>
            </a:fld>
            <a:endParaRPr lang="en-US"/>
          </a:p>
        </p:txBody>
      </p:sp>
      <p:sp>
        <p:nvSpPr>
          <p:cNvPr id="5" name="Footer Placeholder 4">
            <a:extLst>
              <a:ext uri="{FF2B5EF4-FFF2-40B4-BE49-F238E27FC236}">
                <a16:creationId xmlns:a16="http://schemas.microsoft.com/office/drawing/2014/main" id="{5778A8A6-5C0F-4C86-AA69-35355EC60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65B4C-A155-4692-8730-0CAC5447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19353-8131-42C5-BF8D-FD2269C44E1F}" type="slidenum">
              <a:rPr lang="en-US" smtClean="0"/>
              <a:t>‹#›</a:t>
            </a:fld>
            <a:endParaRPr lang="en-US"/>
          </a:p>
        </p:txBody>
      </p:sp>
    </p:spTree>
    <p:extLst>
      <p:ext uri="{BB962C8B-B14F-4D97-AF65-F5344CB8AC3E}">
        <p14:creationId xmlns:p14="http://schemas.microsoft.com/office/powerpoint/2010/main" val="402100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Serializability</a:t>
            </a:r>
            <a:endParaRPr lang="en-US" dirty="0"/>
          </a:p>
        </p:txBody>
      </p:sp>
    </p:spTree>
    <p:extLst>
      <p:ext uri="{BB962C8B-B14F-4D97-AF65-F5344CB8AC3E}">
        <p14:creationId xmlns:p14="http://schemas.microsoft.com/office/powerpoint/2010/main" val="381515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564776"/>
            <a:ext cx="9130553" cy="5419165"/>
          </a:xfrm>
        </p:spPr>
      </p:pic>
    </p:spTree>
    <p:extLst>
      <p:ext uri="{BB962C8B-B14F-4D97-AF65-F5344CB8AC3E}">
        <p14:creationId xmlns:p14="http://schemas.microsoft.com/office/powerpoint/2010/main" val="402153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4365" y="363071"/>
            <a:ext cx="9547411" cy="5553635"/>
          </a:xfrm>
        </p:spPr>
      </p:pic>
    </p:spTree>
    <p:extLst>
      <p:ext uri="{BB962C8B-B14F-4D97-AF65-F5344CB8AC3E}">
        <p14:creationId xmlns:p14="http://schemas.microsoft.com/office/powerpoint/2010/main" val="5412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the inconsistent analysis problem.</a:t>
            </a:r>
          </a:p>
        </p:txBody>
      </p:sp>
      <p:sp>
        <p:nvSpPr>
          <p:cNvPr id="3" name="Content Placeholder 2"/>
          <p:cNvSpPr>
            <a:spLocks noGrp="1"/>
          </p:cNvSpPr>
          <p:nvPr>
            <p:ph idx="1"/>
          </p:nvPr>
        </p:nvSpPr>
        <p:spPr/>
        <p:txBody>
          <a:bodyPr/>
          <a:lstStyle/>
          <a:p>
            <a:r>
              <a:rPr lang="en-US" dirty="0"/>
              <a:t>Consult your text book for reading.</a:t>
            </a:r>
          </a:p>
        </p:txBody>
      </p:sp>
    </p:spTree>
    <p:extLst>
      <p:ext uri="{BB962C8B-B14F-4D97-AF65-F5344CB8AC3E}">
        <p14:creationId xmlns:p14="http://schemas.microsoft.com/office/powerpoint/2010/main" val="15327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7041-07F6-4209-8358-A610BA1F44C4}"/>
              </a:ext>
            </a:extLst>
          </p:cNvPr>
          <p:cNvSpPr>
            <a:spLocks noGrp="1"/>
          </p:cNvSpPr>
          <p:nvPr>
            <p:ph type="ctrTitle"/>
          </p:nvPr>
        </p:nvSpPr>
        <p:spPr/>
        <p:txBody>
          <a:bodyPr/>
          <a:lstStyle/>
          <a:p>
            <a:r>
              <a:rPr lang="en-US" dirty="0"/>
              <a:t>Deadlock</a:t>
            </a:r>
          </a:p>
        </p:txBody>
      </p:sp>
      <p:sp>
        <p:nvSpPr>
          <p:cNvPr id="3" name="Subtitle 2">
            <a:extLst>
              <a:ext uri="{FF2B5EF4-FFF2-40B4-BE49-F238E27FC236}">
                <a16:creationId xmlns:a16="http://schemas.microsoft.com/office/drawing/2014/main" id="{E523279D-8723-4EAC-969C-4EE5C8AEC47C}"/>
              </a:ext>
            </a:extLst>
          </p:cNvPr>
          <p:cNvSpPr>
            <a:spLocks noGrp="1"/>
          </p:cNvSpPr>
          <p:nvPr>
            <p:ph type="subTitle" idx="1"/>
          </p:nvPr>
        </p:nvSpPr>
        <p:spPr/>
        <p:txBody>
          <a:bodyPr/>
          <a:lstStyle/>
          <a:p>
            <a:r>
              <a:rPr lang="en-US" dirty="0"/>
              <a:t>Chapter 22</a:t>
            </a:r>
          </a:p>
        </p:txBody>
      </p:sp>
    </p:spTree>
    <p:extLst>
      <p:ext uri="{BB962C8B-B14F-4D97-AF65-F5344CB8AC3E}">
        <p14:creationId xmlns:p14="http://schemas.microsoft.com/office/powerpoint/2010/main" val="281207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FDA-C07E-4BE6-B76C-45DE575B0402}"/>
              </a:ext>
            </a:extLst>
          </p:cNvPr>
          <p:cNvSpPr>
            <a:spLocks noGrp="1"/>
          </p:cNvSpPr>
          <p:nvPr>
            <p:ph type="title"/>
          </p:nvPr>
        </p:nvSpPr>
        <p:spPr/>
        <p:txBody>
          <a:bodyPr/>
          <a:lstStyle/>
          <a:p>
            <a:r>
              <a:rPr lang="en-US" b="1" dirty="0"/>
              <a:t>Deadlock</a:t>
            </a:r>
            <a:endParaRPr lang="en-US" dirty="0"/>
          </a:p>
        </p:txBody>
      </p:sp>
      <p:sp>
        <p:nvSpPr>
          <p:cNvPr id="3" name="Content Placeholder 2">
            <a:extLst>
              <a:ext uri="{FF2B5EF4-FFF2-40B4-BE49-F238E27FC236}">
                <a16:creationId xmlns:a16="http://schemas.microsoft.com/office/drawing/2014/main" id="{D8CA9136-385C-496B-BCE9-85B0E17EDBAC}"/>
              </a:ext>
            </a:extLst>
          </p:cNvPr>
          <p:cNvSpPr>
            <a:spLocks noGrp="1"/>
          </p:cNvSpPr>
          <p:nvPr>
            <p:ph idx="1"/>
          </p:nvPr>
        </p:nvSpPr>
        <p:spPr/>
        <p:txBody>
          <a:bodyPr/>
          <a:lstStyle/>
          <a:p>
            <a:r>
              <a:rPr lang="en-US" dirty="0"/>
              <a:t>An impasse that may result when two (or more) transactions are</a:t>
            </a:r>
          </a:p>
          <a:p>
            <a:pPr marL="0" indent="0">
              <a:buNone/>
            </a:pPr>
            <a:r>
              <a:rPr lang="en-US" dirty="0"/>
              <a:t>   each waiting for locks to be released that are held by the each other.</a:t>
            </a:r>
          </a:p>
          <a:p>
            <a:pPr marL="0" indent="0">
              <a:buNone/>
            </a:pPr>
            <a:r>
              <a:rPr lang="en-US" b="1" u="sng" dirty="0"/>
              <a:t>Solution:</a:t>
            </a:r>
            <a:r>
              <a:rPr lang="en-US" dirty="0"/>
              <a:t> </a:t>
            </a:r>
          </a:p>
          <a:p>
            <a:pPr marL="0" indent="0">
              <a:buNone/>
            </a:pPr>
            <a:r>
              <a:rPr lang="en-US" dirty="0"/>
              <a:t>1) Timestamping ( it will release the transaction after its expiry)</a:t>
            </a:r>
          </a:p>
          <a:p>
            <a:pPr marL="0" indent="0">
              <a:buNone/>
            </a:pPr>
            <a:r>
              <a:rPr lang="en-US" dirty="0"/>
              <a:t>2) Serializability</a:t>
            </a:r>
          </a:p>
          <a:p>
            <a:pPr marL="0" indent="0">
              <a:buNone/>
            </a:pPr>
            <a:r>
              <a:rPr lang="en-US" dirty="0"/>
              <a:t>3) Bankers’ Algorithm</a:t>
            </a:r>
          </a:p>
          <a:p>
            <a:pPr marL="0" indent="0">
              <a:buNone/>
            </a:pPr>
            <a:r>
              <a:rPr lang="en-US" dirty="0"/>
              <a:t>4) Draw a graph and detect cycle and try to remove it by changing    order of instructions</a:t>
            </a:r>
          </a:p>
        </p:txBody>
      </p:sp>
    </p:spTree>
    <p:extLst>
      <p:ext uri="{BB962C8B-B14F-4D97-AF65-F5344CB8AC3E}">
        <p14:creationId xmlns:p14="http://schemas.microsoft.com/office/powerpoint/2010/main" val="362640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3C66FBEA-FCCC-4AEE-8711-4DB6E49EA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148" y="356260"/>
            <a:ext cx="10379035" cy="5985163"/>
          </a:xfrm>
        </p:spPr>
      </p:pic>
    </p:spTree>
    <p:extLst>
      <p:ext uri="{BB962C8B-B14F-4D97-AF65-F5344CB8AC3E}">
        <p14:creationId xmlns:p14="http://schemas.microsoft.com/office/powerpoint/2010/main" val="127268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2A5D-CF93-4016-AC29-FB7B6B50E8B2}"/>
              </a:ext>
            </a:extLst>
          </p:cNvPr>
          <p:cNvSpPr>
            <a:spLocks noGrp="1"/>
          </p:cNvSpPr>
          <p:nvPr>
            <p:ph type="title"/>
          </p:nvPr>
        </p:nvSpPr>
        <p:spPr/>
        <p:txBody>
          <a:bodyPr/>
          <a:lstStyle/>
          <a:p>
            <a:r>
              <a:rPr lang="en-US" dirty="0"/>
              <a:t>How to handle Deadlock</a:t>
            </a:r>
          </a:p>
        </p:txBody>
      </p:sp>
      <p:sp>
        <p:nvSpPr>
          <p:cNvPr id="3" name="Content Placeholder 2">
            <a:extLst>
              <a:ext uri="{FF2B5EF4-FFF2-40B4-BE49-F238E27FC236}">
                <a16:creationId xmlns:a16="http://schemas.microsoft.com/office/drawing/2014/main" id="{6463CC17-07ED-4B03-83DE-937A9EB0A364}"/>
              </a:ext>
            </a:extLst>
          </p:cNvPr>
          <p:cNvSpPr>
            <a:spLocks noGrp="1"/>
          </p:cNvSpPr>
          <p:nvPr>
            <p:ph idx="1"/>
          </p:nvPr>
        </p:nvSpPr>
        <p:spPr/>
        <p:txBody>
          <a:bodyPr/>
          <a:lstStyle/>
          <a:p>
            <a:r>
              <a:rPr lang="en-US" dirty="0"/>
              <a:t>Timeout</a:t>
            </a:r>
          </a:p>
          <a:p>
            <a:r>
              <a:rPr lang="en-US" dirty="0"/>
              <a:t>Deadlock Prevention</a:t>
            </a:r>
          </a:p>
          <a:p>
            <a:r>
              <a:rPr lang="en-US" dirty="0"/>
              <a:t>Deadlock Detection and Recovery</a:t>
            </a:r>
          </a:p>
        </p:txBody>
      </p:sp>
    </p:spTree>
    <p:extLst>
      <p:ext uri="{BB962C8B-B14F-4D97-AF65-F5344CB8AC3E}">
        <p14:creationId xmlns:p14="http://schemas.microsoft.com/office/powerpoint/2010/main" val="70844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BD11-E832-4E31-BA65-927143E46616}"/>
              </a:ext>
            </a:extLst>
          </p:cNvPr>
          <p:cNvSpPr>
            <a:spLocks noGrp="1"/>
          </p:cNvSpPr>
          <p:nvPr>
            <p:ph type="ctrTitle"/>
          </p:nvPr>
        </p:nvSpPr>
        <p:spPr/>
        <p:txBody>
          <a:bodyPr/>
          <a:lstStyle/>
          <a:p>
            <a:r>
              <a:rPr lang="en-US" b="1" dirty="0"/>
              <a:t>Database Recovery</a:t>
            </a:r>
            <a:endParaRPr lang="en-US" dirty="0"/>
          </a:p>
        </p:txBody>
      </p:sp>
      <p:sp>
        <p:nvSpPr>
          <p:cNvPr id="3" name="Subtitle 2">
            <a:extLst>
              <a:ext uri="{FF2B5EF4-FFF2-40B4-BE49-F238E27FC236}">
                <a16:creationId xmlns:a16="http://schemas.microsoft.com/office/drawing/2014/main" id="{F9725D0D-763E-48A5-B013-FF8CC8E05027}"/>
              </a:ext>
            </a:extLst>
          </p:cNvPr>
          <p:cNvSpPr>
            <a:spLocks noGrp="1"/>
          </p:cNvSpPr>
          <p:nvPr>
            <p:ph type="subTitle" idx="1"/>
          </p:nvPr>
        </p:nvSpPr>
        <p:spPr/>
        <p:txBody>
          <a:bodyPr/>
          <a:lstStyle/>
          <a:p>
            <a:r>
              <a:rPr lang="en-US" dirty="0"/>
              <a:t>Chapter 22</a:t>
            </a:r>
          </a:p>
          <a:p>
            <a:endParaRPr lang="en-US" dirty="0"/>
          </a:p>
        </p:txBody>
      </p:sp>
    </p:spTree>
    <p:extLst>
      <p:ext uri="{BB962C8B-B14F-4D97-AF65-F5344CB8AC3E}">
        <p14:creationId xmlns:p14="http://schemas.microsoft.com/office/powerpoint/2010/main" val="2632366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5DF9-942D-4772-A818-CD01CE5CE648}"/>
              </a:ext>
            </a:extLst>
          </p:cNvPr>
          <p:cNvSpPr>
            <a:spLocks noGrp="1"/>
          </p:cNvSpPr>
          <p:nvPr>
            <p:ph type="title"/>
          </p:nvPr>
        </p:nvSpPr>
        <p:spPr/>
        <p:txBody>
          <a:bodyPr/>
          <a:lstStyle/>
          <a:p>
            <a:r>
              <a:rPr lang="en-US" b="1" dirty="0"/>
              <a:t>Database Recovery</a:t>
            </a:r>
            <a:endParaRPr lang="en-US" dirty="0"/>
          </a:p>
        </p:txBody>
      </p:sp>
      <p:sp>
        <p:nvSpPr>
          <p:cNvPr id="3" name="Content Placeholder 2">
            <a:extLst>
              <a:ext uri="{FF2B5EF4-FFF2-40B4-BE49-F238E27FC236}">
                <a16:creationId xmlns:a16="http://schemas.microsoft.com/office/drawing/2014/main" id="{BC44884D-FD8D-451C-993B-4357B03758FB}"/>
              </a:ext>
            </a:extLst>
          </p:cNvPr>
          <p:cNvSpPr>
            <a:spLocks noGrp="1"/>
          </p:cNvSpPr>
          <p:nvPr>
            <p:ph idx="1"/>
          </p:nvPr>
        </p:nvSpPr>
        <p:spPr/>
        <p:txBody>
          <a:bodyPr/>
          <a:lstStyle/>
          <a:p>
            <a:r>
              <a:rPr lang="en-US" dirty="0"/>
              <a:t>The process of restoring the database to a correct state in the event</a:t>
            </a:r>
          </a:p>
          <a:p>
            <a:pPr marL="0" indent="0">
              <a:buNone/>
            </a:pPr>
            <a:r>
              <a:rPr lang="en-US" dirty="0"/>
              <a:t>   of a failure.</a:t>
            </a:r>
          </a:p>
        </p:txBody>
      </p:sp>
    </p:spTree>
    <p:extLst>
      <p:ext uri="{BB962C8B-B14F-4D97-AF65-F5344CB8AC3E}">
        <p14:creationId xmlns:p14="http://schemas.microsoft.com/office/powerpoint/2010/main" val="213597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8888-6D3D-4BA3-8D06-38DE992339EC}"/>
              </a:ext>
            </a:extLst>
          </p:cNvPr>
          <p:cNvSpPr>
            <a:spLocks noGrp="1"/>
          </p:cNvSpPr>
          <p:nvPr>
            <p:ph type="title"/>
          </p:nvPr>
        </p:nvSpPr>
        <p:spPr/>
        <p:txBody>
          <a:bodyPr/>
          <a:lstStyle/>
          <a:p>
            <a:r>
              <a:rPr lang="en-US" b="1" dirty="0"/>
              <a:t>The Storage Medium</a:t>
            </a:r>
            <a:endParaRPr lang="en-US" dirty="0"/>
          </a:p>
        </p:txBody>
      </p:sp>
      <p:sp>
        <p:nvSpPr>
          <p:cNvPr id="3" name="Content Placeholder 2">
            <a:extLst>
              <a:ext uri="{FF2B5EF4-FFF2-40B4-BE49-F238E27FC236}">
                <a16:creationId xmlns:a16="http://schemas.microsoft.com/office/drawing/2014/main" id="{B10CC377-6994-4ED8-B9E9-CFA88ED3A2A0}"/>
              </a:ext>
            </a:extLst>
          </p:cNvPr>
          <p:cNvSpPr>
            <a:spLocks noGrp="1"/>
          </p:cNvSpPr>
          <p:nvPr>
            <p:ph idx="1"/>
          </p:nvPr>
        </p:nvSpPr>
        <p:spPr/>
        <p:txBody>
          <a:bodyPr/>
          <a:lstStyle/>
          <a:p>
            <a:r>
              <a:rPr lang="en-US" dirty="0"/>
              <a:t>The storage of data generally includes four different types of media</a:t>
            </a:r>
          </a:p>
          <a:p>
            <a:pPr marL="0" indent="0">
              <a:buNone/>
            </a:pPr>
            <a:r>
              <a:rPr lang="en-US" dirty="0"/>
              <a:t>	1. Main memory</a:t>
            </a:r>
          </a:p>
          <a:p>
            <a:pPr marL="0" indent="0">
              <a:buNone/>
            </a:pPr>
            <a:r>
              <a:rPr lang="en-US" dirty="0"/>
              <a:t>	2. Magnetic disk</a:t>
            </a:r>
          </a:p>
          <a:p>
            <a:pPr marL="0" indent="0">
              <a:buNone/>
            </a:pPr>
            <a:r>
              <a:rPr lang="en-US" dirty="0"/>
              <a:t>	3. Magnetic tape</a:t>
            </a:r>
          </a:p>
          <a:p>
            <a:pPr marL="0" indent="0">
              <a:buNone/>
            </a:pPr>
            <a:r>
              <a:rPr lang="en-US" dirty="0"/>
              <a:t>	4. Optical Disk</a:t>
            </a:r>
          </a:p>
          <a:p>
            <a:r>
              <a:rPr lang="en-US" dirty="0"/>
              <a:t>Primary storage</a:t>
            </a:r>
          </a:p>
          <a:p>
            <a:r>
              <a:rPr lang="en-US" dirty="0"/>
              <a:t>Secondary Storage</a:t>
            </a:r>
          </a:p>
          <a:p>
            <a:r>
              <a:rPr lang="en-US" dirty="0"/>
              <a:t>RAID (Redundant Array of Independent Disks)</a:t>
            </a:r>
          </a:p>
        </p:txBody>
      </p:sp>
    </p:spTree>
    <p:extLst>
      <p:ext uri="{BB962C8B-B14F-4D97-AF65-F5344CB8AC3E}">
        <p14:creationId xmlns:p14="http://schemas.microsoft.com/office/powerpoint/2010/main" val="344566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259" y="188259"/>
            <a:ext cx="9022976" cy="6266329"/>
          </a:xfrm>
        </p:spPr>
      </p:pic>
    </p:spTree>
    <p:extLst>
      <p:ext uri="{BB962C8B-B14F-4D97-AF65-F5344CB8AC3E}">
        <p14:creationId xmlns:p14="http://schemas.microsoft.com/office/powerpoint/2010/main" val="2915688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6641-740A-472F-8A6E-1FAC42221063}"/>
              </a:ext>
            </a:extLst>
          </p:cNvPr>
          <p:cNvSpPr>
            <a:spLocks noGrp="1"/>
          </p:cNvSpPr>
          <p:nvPr>
            <p:ph type="title"/>
          </p:nvPr>
        </p:nvSpPr>
        <p:spPr/>
        <p:txBody>
          <a:bodyPr/>
          <a:lstStyle/>
          <a:p>
            <a:r>
              <a:rPr lang="en-US" b="1" dirty="0"/>
              <a:t>Causes of failure</a:t>
            </a:r>
          </a:p>
        </p:txBody>
      </p:sp>
      <p:sp>
        <p:nvSpPr>
          <p:cNvPr id="3" name="Content Placeholder 2">
            <a:extLst>
              <a:ext uri="{FF2B5EF4-FFF2-40B4-BE49-F238E27FC236}">
                <a16:creationId xmlns:a16="http://schemas.microsoft.com/office/drawing/2014/main" id="{ACB16AEB-DCFA-420B-86C8-C0A80F1DD137}"/>
              </a:ext>
            </a:extLst>
          </p:cNvPr>
          <p:cNvSpPr>
            <a:spLocks noGrp="1"/>
          </p:cNvSpPr>
          <p:nvPr>
            <p:ph idx="1"/>
          </p:nvPr>
        </p:nvSpPr>
        <p:spPr/>
        <p:txBody>
          <a:bodyPr>
            <a:normAutofit fontScale="77500" lnSpcReduction="20000"/>
          </a:bodyPr>
          <a:lstStyle/>
          <a:p>
            <a:pPr marL="0" indent="0">
              <a:buNone/>
            </a:pPr>
            <a:r>
              <a:rPr lang="en-US" dirty="0"/>
              <a:t>• </a:t>
            </a:r>
            <a:r>
              <a:rPr lang="en-US" b="1" dirty="0"/>
              <a:t>System crashes </a:t>
            </a:r>
            <a:r>
              <a:rPr lang="en-US" dirty="0"/>
              <a:t>due to hardware or software errors, resulting in loss of main</a:t>
            </a:r>
          </a:p>
          <a:p>
            <a:pPr marL="0" indent="0">
              <a:buNone/>
            </a:pPr>
            <a:r>
              <a:rPr lang="en-US" dirty="0"/>
              <a:t>   memory;</a:t>
            </a:r>
          </a:p>
          <a:p>
            <a:pPr marL="0" indent="0">
              <a:buNone/>
            </a:pPr>
            <a:r>
              <a:rPr lang="en-US" dirty="0"/>
              <a:t>• </a:t>
            </a:r>
            <a:r>
              <a:rPr lang="en-US" b="1" dirty="0"/>
              <a:t>Media failures</a:t>
            </a:r>
            <a:r>
              <a:rPr lang="en-US" dirty="0"/>
              <a:t>, such as head crashes or unreadable media, resulting in the loss</a:t>
            </a:r>
          </a:p>
          <a:p>
            <a:pPr marL="0" indent="0">
              <a:buNone/>
            </a:pPr>
            <a:r>
              <a:rPr lang="en-US" dirty="0"/>
              <a:t>   of parts of secondary storage;</a:t>
            </a:r>
          </a:p>
          <a:p>
            <a:pPr marL="0" indent="0">
              <a:buNone/>
            </a:pPr>
            <a:r>
              <a:rPr lang="en-US" dirty="0"/>
              <a:t>• </a:t>
            </a:r>
            <a:r>
              <a:rPr lang="en-US" b="1" dirty="0"/>
              <a:t>Application software errors</a:t>
            </a:r>
            <a:r>
              <a:rPr lang="en-US" dirty="0"/>
              <a:t>, such as logical errors in the program that is accessing</a:t>
            </a:r>
          </a:p>
          <a:p>
            <a:pPr marL="0" indent="0">
              <a:buNone/>
            </a:pPr>
            <a:r>
              <a:rPr lang="en-US" dirty="0"/>
              <a:t>    the database, that cause one or more transactions to fail;</a:t>
            </a:r>
          </a:p>
          <a:p>
            <a:pPr marL="0" indent="0">
              <a:buNone/>
            </a:pPr>
            <a:r>
              <a:rPr lang="en-US" dirty="0"/>
              <a:t>• </a:t>
            </a:r>
            <a:r>
              <a:rPr lang="en-US" b="1" dirty="0"/>
              <a:t>Natural physical disasters</a:t>
            </a:r>
            <a:r>
              <a:rPr lang="en-US" dirty="0"/>
              <a:t>, such as fires, floods, earthquakes, or power failures;</a:t>
            </a:r>
          </a:p>
          <a:p>
            <a:pPr marL="0" indent="0">
              <a:buNone/>
            </a:pPr>
            <a:r>
              <a:rPr lang="en-US" dirty="0"/>
              <a:t>• </a:t>
            </a:r>
            <a:r>
              <a:rPr lang="en-US" b="1" dirty="0"/>
              <a:t>Carelessness </a:t>
            </a:r>
            <a:r>
              <a:rPr lang="en-US" dirty="0"/>
              <a:t>or unintentional destruction of data or facilities by operators or</a:t>
            </a:r>
          </a:p>
          <a:p>
            <a:pPr marL="0" indent="0">
              <a:buNone/>
            </a:pPr>
            <a:r>
              <a:rPr lang="en-US" dirty="0"/>
              <a:t>   users;</a:t>
            </a:r>
          </a:p>
          <a:p>
            <a:pPr marL="0" indent="0">
              <a:buNone/>
            </a:pPr>
            <a:r>
              <a:rPr lang="en-US" dirty="0"/>
              <a:t>• </a:t>
            </a:r>
            <a:r>
              <a:rPr lang="en-US" b="1" dirty="0"/>
              <a:t>Sabotage</a:t>
            </a:r>
            <a:r>
              <a:rPr lang="en-US" dirty="0"/>
              <a:t>, or intentional corruption or destruction of data, hardware, or software</a:t>
            </a:r>
          </a:p>
          <a:p>
            <a:pPr marL="0" indent="0">
              <a:buNone/>
            </a:pPr>
            <a:r>
              <a:rPr lang="en-US" dirty="0"/>
              <a:t>   facilities.</a:t>
            </a:r>
          </a:p>
        </p:txBody>
      </p:sp>
    </p:spTree>
    <p:extLst>
      <p:ext uri="{BB962C8B-B14F-4D97-AF65-F5344CB8AC3E}">
        <p14:creationId xmlns:p14="http://schemas.microsoft.com/office/powerpoint/2010/main" val="1229134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3095-9A9F-456E-ACCF-B488CA1D2FA8}"/>
              </a:ext>
            </a:extLst>
          </p:cNvPr>
          <p:cNvSpPr>
            <a:spLocks noGrp="1"/>
          </p:cNvSpPr>
          <p:nvPr>
            <p:ph type="title"/>
          </p:nvPr>
        </p:nvSpPr>
        <p:spPr/>
        <p:txBody>
          <a:bodyPr/>
          <a:lstStyle/>
          <a:p>
            <a:r>
              <a:rPr lang="en-US" b="1" dirty="0"/>
              <a:t>Transactions and Recovery</a:t>
            </a:r>
            <a:endParaRPr lang="en-US" dirty="0"/>
          </a:p>
        </p:txBody>
      </p:sp>
      <p:sp>
        <p:nvSpPr>
          <p:cNvPr id="3" name="Content Placeholder 2">
            <a:extLst>
              <a:ext uri="{FF2B5EF4-FFF2-40B4-BE49-F238E27FC236}">
                <a16:creationId xmlns:a16="http://schemas.microsoft.com/office/drawing/2014/main" id="{2230DC5F-9AC4-4EFD-A625-D99458509593}"/>
              </a:ext>
            </a:extLst>
          </p:cNvPr>
          <p:cNvSpPr>
            <a:spLocks noGrp="1"/>
          </p:cNvSpPr>
          <p:nvPr>
            <p:ph idx="1"/>
          </p:nvPr>
        </p:nvSpPr>
        <p:spPr/>
        <p:txBody>
          <a:bodyPr/>
          <a:lstStyle/>
          <a:p>
            <a:r>
              <a:rPr lang="en-US" dirty="0"/>
              <a:t>Transactions represent the basic </a:t>
            </a:r>
            <a:r>
              <a:rPr lang="en-US" i="1" dirty="0"/>
              <a:t>unit of recovery </a:t>
            </a:r>
            <a:r>
              <a:rPr lang="en-US" dirty="0"/>
              <a:t>in a database system</a:t>
            </a:r>
          </a:p>
          <a:p>
            <a:r>
              <a:rPr lang="en-US" dirty="0"/>
              <a:t>In failure, the recovery manager guarantee the </a:t>
            </a:r>
            <a:r>
              <a:rPr lang="en-US" i="1" dirty="0"/>
              <a:t>Atomicity</a:t>
            </a:r>
            <a:r>
              <a:rPr lang="en-US" dirty="0"/>
              <a:t> and </a:t>
            </a:r>
            <a:r>
              <a:rPr lang="en-US" i="1" dirty="0"/>
              <a:t>Durability </a:t>
            </a:r>
            <a:r>
              <a:rPr lang="en-US" dirty="0"/>
              <a:t>properties of transaction.</a:t>
            </a:r>
          </a:p>
          <a:p>
            <a:endParaRPr lang="en-US" dirty="0"/>
          </a:p>
        </p:txBody>
      </p:sp>
    </p:spTree>
    <p:extLst>
      <p:ext uri="{BB962C8B-B14F-4D97-AF65-F5344CB8AC3E}">
        <p14:creationId xmlns:p14="http://schemas.microsoft.com/office/powerpoint/2010/main" val="508058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1386-814B-4473-87BB-4774ABA87A3F}"/>
              </a:ext>
            </a:extLst>
          </p:cNvPr>
          <p:cNvSpPr>
            <a:spLocks noGrp="1"/>
          </p:cNvSpPr>
          <p:nvPr>
            <p:ph type="title"/>
          </p:nvPr>
        </p:nvSpPr>
        <p:spPr/>
        <p:txBody>
          <a:bodyPr/>
          <a:lstStyle/>
          <a:p>
            <a:r>
              <a:rPr lang="en-US" b="1" dirty="0"/>
              <a:t>Transaction</a:t>
            </a:r>
          </a:p>
        </p:txBody>
      </p:sp>
      <p:pic>
        <p:nvPicPr>
          <p:cNvPr id="4" name="Content Placeholder 4">
            <a:extLst>
              <a:ext uri="{FF2B5EF4-FFF2-40B4-BE49-F238E27FC236}">
                <a16:creationId xmlns:a16="http://schemas.microsoft.com/office/drawing/2014/main" id="{D77EA7BD-0744-4265-906B-44B923599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129" y="2024113"/>
            <a:ext cx="8819535" cy="4468762"/>
          </a:xfrm>
        </p:spPr>
      </p:pic>
    </p:spTree>
    <p:extLst>
      <p:ext uri="{BB962C8B-B14F-4D97-AF65-F5344CB8AC3E}">
        <p14:creationId xmlns:p14="http://schemas.microsoft.com/office/powerpoint/2010/main" val="3705349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23DD-B00F-4D3F-852C-BFFF7FF568B4}"/>
              </a:ext>
            </a:extLst>
          </p:cNvPr>
          <p:cNvSpPr>
            <a:spLocks noGrp="1"/>
          </p:cNvSpPr>
          <p:nvPr>
            <p:ph type="title"/>
          </p:nvPr>
        </p:nvSpPr>
        <p:spPr/>
        <p:txBody>
          <a:bodyPr/>
          <a:lstStyle/>
          <a:p>
            <a:r>
              <a:rPr lang="en-US" b="1" dirty="0"/>
              <a:t>Transaction steps</a:t>
            </a:r>
          </a:p>
        </p:txBody>
      </p:sp>
      <p:sp>
        <p:nvSpPr>
          <p:cNvPr id="3" name="Content Placeholder 2">
            <a:extLst>
              <a:ext uri="{FF2B5EF4-FFF2-40B4-BE49-F238E27FC236}">
                <a16:creationId xmlns:a16="http://schemas.microsoft.com/office/drawing/2014/main" id="{21B5912E-869A-4EBC-ADC2-3663274A3A01}"/>
              </a:ext>
            </a:extLst>
          </p:cNvPr>
          <p:cNvSpPr>
            <a:spLocks noGrp="1"/>
          </p:cNvSpPr>
          <p:nvPr>
            <p:ph idx="1"/>
          </p:nvPr>
        </p:nvSpPr>
        <p:spPr/>
        <p:txBody>
          <a:bodyPr>
            <a:normAutofit fontScale="92500" lnSpcReduction="20000"/>
          </a:bodyPr>
          <a:lstStyle/>
          <a:p>
            <a:r>
              <a:rPr lang="en-US" dirty="0"/>
              <a:t>find the address of the disk block that contains the record with primary key</a:t>
            </a:r>
          </a:p>
          <a:p>
            <a:pPr marL="0" indent="0">
              <a:buNone/>
            </a:pPr>
            <a:r>
              <a:rPr lang="en-US" dirty="0"/>
              <a:t>   value </a:t>
            </a:r>
            <a:r>
              <a:rPr lang="en-US" i="1" dirty="0"/>
              <a:t>x</a:t>
            </a:r>
            <a:r>
              <a:rPr lang="en-US" dirty="0"/>
              <a:t>;</a:t>
            </a:r>
          </a:p>
          <a:p>
            <a:r>
              <a:rPr lang="en-US" dirty="0"/>
              <a:t>Transfer the disk block into a database buffer in main memory;</a:t>
            </a:r>
          </a:p>
          <a:p>
            <a:r>
              <a:rPr lang="en-US" dirty="0"/>
              <a:t>Copy the salary data from the database buffer into the variable </a:t>
            </a:r>
            <a:r>
              <a:rPr lang="en-US" i="1" dirty="0"/>
              <a:t>salary.</a:t>
            </a:r>
          </a:p>
          <a:p>
            <a:pPr marL="0" indent="0">
              <a:buNone/>
            </a:pPr>
            <a:r>
              <a:rPr lang="en-US" dirty="0"/>
              <a:t>For the write operation, the DBMS carries out the following steps:</a:t>
            </a:r>
          </a:p>
          <a:p>
            <a:r>
              <a:rPr lang="en-US" dirty="0"/>
              <a:t>Find the address of the disk block that contains the record with primary key</a:t>
            </a:r>
          </a:p>
          <a:p>
            <a:pPr marL="0" indent="0">
              <a:buNone/>
            </a:pPr>
            <a:r>
              <a:rPr lang="en-US" dirty="0"/>
              <a:t>   value </a:t>
            </a:r>
            <a:r>
              <a:rPr lang="en-US" i="1" dirty="0"/>
              <a:t>x</a:t>
            </a:r>
            <a:r>
              <a:rPr lang="en-US" dirty="0"/>
              <a:t>;</a:t>
            </a:r>
          </a:p>
          <a:p>
            <a:r>
              <a:rPr lang="en-US" dirty="0"/>
              <a:t>Transfer the disk block into a database buffer in main memory;</a:t>
            </a:r>
          </a:p>
          <a:p>
            <a:r>
              <a:rPr lang="en-US" dirty="0"/>
              <a:t>Copy the salary data from the variable </a:t>
            </a:r>
            <a:r>
              <a:rPr lang="en-US" i="1" dirty="0"/>
              <a:t>salary </a:t>
            </a:r>
            <a:r>
              <a:rPr lang="en-US" dirty="0"/>
              <a:t>into the database buffer;</a:t>
            </a:r>
          </a:p>
          <a:p>
            <a:r>
              <a:rPr lang="en-US" dirty="0"/>
              <a:t>Write the database buffer back to disk.</a:t>
            </a:r>
          </a:p>
        </p:txBody>
      </p:sp>
    </p:spTree>
    <p:extLst>
      <p:ext uri="{BB962C8B-B14F-4D97-AF65-F5344CB8AC3E}">
        <p14:creationId xmlns:p14="http://schemas.microsoft.com/office/powerpoint/2010/main" val="217533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2311-6866-472A-864D-5B2B83B45A1B}"/>
              </a:ext>
            </a:extLst>
          </p:cNvPr>
          <p:cNvSpPr>
            <a:spLocks noGrp="1"/>
          </p:cNvSpPr>
          <p:nvPr>
            <p:ph type="title"/>
          </p:nvPr>
        </p:nvSpPr>
        <p:spPr/>
        <p:txBody>
          <a:bodyPr/>
          <a:lstStyle/>
          <a:p>
            <a:r>
              <a:rPr lang="en-US" b="1" dirty="0"/>
              <a:t>Database buffer</a:t>
            </a:r>
          </a:p>
        </p:txBody>
      </p:sp>
      <p:sp>
        <p:nvSpPr>
          <p:cNvPr id="3" name="Content Placeholder 2">
            <a:extLst>
              <a:ext uri="{FF2B5EF4-FFF2-40B4-BE49-F238E27FC236}">
                <a16:creationId xmlns:a16="http://schemas.microsoft.com/office/drawing/2014/main" id="{EDB4470E-BC2D-49E6-BD7D-9E81F4E15A39}"/>
              </a:ext>
            </a:extLst>
          </p:cNvPr>
          <p:cNvSpPr>
            <a:spLocks noGrp="1"/>
          </p:cNvSpPr>
          <p:nvPr>
            <p:ph idx="1"/>
          </p:nvPr>
        </p:nvSpPr>
        <p:spPr>
          <a:xfrm>
            <a:off x="838200" y="1840373"/>
            <a:ext cx="10515600" cy="4351338"/>
          </a:xfrm>
        </p:spPr>
        <p:txBody>
          <a:bodyPr/>
          <a:lstStyle/>
          <a:p>
            <a:r>
              <a:rPr lang="en-US" b="1" dirty="0"/>
              <a:t>Database buffers:</a:t>
            </a:r>
            <a:r>
              <a:rPr lang="en-US" dirty="0"/>
              <a:t> Occupy an area in main memory from which data is transferred to and from secondary storage.</a:t>
            </a:r>
          </a:p>
          <a:p>
            <a:r>
              <a:rPr lang="en-US" dirty="0"/>
              <a:t>When database buffers flushed, the updates are stored permanently on secondary storage.</a:t>
            </a:r>
          </a:p>
          <a:p>
            <a:r>
              <a:rPr lang="en-US" dirty="0"/>
              <a:t>Buffers are flushed when its full or when a command is issued.</a:t>
            </a:r>
          </a:p>
          <a:p>
            <a:r>
              <a:rPr lang="en-US" dirty="0"/>
              <a:t>What? If a failure occurs between writing to the buffers and flushing the buffers to secondary storage .</a:t>
            </a:r>
          </a:p>
          <a:p>
            <a:r>
              <a:rPr lang="en-US" dirty="0"/>
              <a:t>The Recovery Manager resolve the issue.</a:t>
            </a:r>
          </a:p>
        </p:txBody>
      </p:sp>
    </p:spTree>
    <p:extLst>
      <p:ext uri="{BB962C8B-B14F-4D97-AF65-F5344CB8AC3E}">
        <p14:creationId xmlns:p14="http://schemas.microsoft.com/office/powerpoint/2010/main" val="281207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5CC208A-0DC4-4715-AA8B-9A03367D6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23" y="1356852"/>
            <a:ext cx="9188245" cy="4483509"/>
          </a:xfrm>
        </p:spPr>
      </p:pic>
    </p:spTree>
    <p:extLst>
      <p:ext uri="{BB962C8B-B14F-4D97-AF65-F5344CB8AC3E}">
        <p14:creationId xmlns:p14="http://schemas.microsoft.com/office/powerpoint/2010/main" val="3650116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77FA-D25D-BA3A-DF28-2F6B60840D08}"/>
              </a:ext>
            </a:extLst>
          </p:cNvPr>
          <p:cNvSpPr>
            <a:spLocks noGrp="1"/>
          </p:cNvSpPr>
          <p:nvPr>
            <p:ph type="title"/>
          </p:nvPr>
        </p:nvSpPr>
        <p:spPr/>
        <p:txBody>
          <a:bodyPr/>
          <a:lstStyle/>
          <a:p>
            <a:r>
              <a:rPr lang="en-US" b="1" dirty="0"/>
              <a:t>Granularity</a:t>
            </a:r>
            <a:endParaRPr lang="en-PK" b="1" dirty="0"/>
          </a:p>
        </p:txBody>
      </p:sp>
      <p:sp>
        <p:nvSpPr>
          <p:cNvPr id="3" name="Content Placeholder 2">
            <a:extLst>
              <a:ext uri="{FF2B5EF4-FFF2-40B4-BE49-F238E27FC236}">
                <a16:creationId xmlns:a16="http://schemas.microsoft.com/office/drawing/2014/main" id="{E2ADEA55-9303-9157-83CA-C0ECC09585B9}"/>
              </a:ext>
            </a:extLst>
          </p:cNvPr>
          <p:cNvSpPr>
            <a:spLocks noGrp="1"/>
          </p:cNvSpPr>
          <p:nvPr>
            <p:ph idx="1"/>
          </p:nvPr>
        </p:nvSpPr>
        <p:spPr/>
        <p:txBody>
          <a:bodyPr/>
          <a:lstStyle/>
          <a:p>
            <a:r>
              <a:rPr lang="en-US" dirty="0"/>
              <a:t>The size of data loaded in main memory buffer.</a:t>
            </a:r>
          </a:p>
          <a:p>
            <a:pPr marL="0" indent="0">
              <a:buNone/>
            </a:pPr>
            <a:r>
              <a:rPr lang="en-US" dirty="0"/>
              <a:t>1) Coarse: Large size data, getting full page table, file or database table</a:t>
            </a:r>
          </a:p>
          <a:p>
            <a:pPr marL="0" indent="0">
              <a:buNone/>
            </a:pPr>
            <a:r>
              <a:rPr lang="en-US" dirty="0"/>
              <a:t>2) fine: Small size, getting only record from table, getting variable not entire block</a:t>
            </a:r>
          </a:p>
          <a:p>
            <a:pPr marL="0" indent="0">
              <a:buNone/>
            </a:pPr>
            <a:r>
              <a:rPr lang="en-US" dirty="0"/>
              <a:t> Fine granularity is efficient but requires complex processing due to     mapping of addresses</a:t>
            </a:r>
            <a:endParaRPr lang="en-PK" dirty="0"/>
          </a:p>
        </p:txBody>
      </p:sp>
    </p:spTree>
    <p:extLst>
      <p:ext uri="{BB962C8B-B14F-4D97-AF65-F5344CB8AC3E}">
        <p14:creationId xmlns:p14="http://schemas.microsoft.com/office/powerpoint/2010/main" val="135054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688D-7B90-46FD-A2DB-21A851FFE4C7}"/>
              </a:ext>
            </a:extLst>
          </p:cNvPr>
          <p:cNvSpPr>
            <a:spLocks noGrp="1"/>
          </p:cNvSpPr>
          <p:nvPr>
            <p:ph type="title"/>
          </p:nvPr>
        </p:nvSpPr>
        <p:spPr/>
        <p:txBody>
          <a:bodyPr/>
          <a:lstStyle/>
          <a:p>
            <a:r>
              <a:rPr lang="en-US" dirty="0"/>
              <a:t>Buffer Management</a:t>
            </a:r>
          </a:p>
        </p:txBody>
      </p:sp>
      <p:sp>
        <p:nvSpPr>
          <p:cNvPr id="3" name="Content Placeholder 2">
            <a:extLst>
              <a:ext uri="{FF2B5EF4-FFF2-40B4-BE49-F238E27FC236}">
                <a16:creationId xmlns:a16="http://schemas.microsoft.com/office/drawing/2014/main" id="{DACA2CA7-9AEE-4E5A-9FC7-1BD06A5EBB28}"/>
              </a:ext>
            </a:extLst>
          </p:cNvPr>
          <p:cNvSpPr>
            <a:spLocks noGrp="1"/>
          </p:cNvSpPr>
          <p:nvPr>
            <p:ph idx="1"/>
          </p:nvPr>
        </p:nvSpPr>
        <p:spPr/>
        <p:txBody>
          <a:bodyPr/>
          <a:lstStyle/>
          <a:p>
            <a:r>
              <a:rPr lang="en-US" dirty="0"/>
              <a:t>Transfer pages to and from secondary storage</a:t>
            </a:r>
          </a:p>
          <a:p>
            <a:r>
              <a:rPr lang="en-US" i="1" dirty="0"/>
              <a:t>Replacement strategy</a:t>
            </a:r>
          </a:p>
          <a:p>
            <a:pPr lvl="1"/>
            <a:r>
              <a:rPr lang="en-US" i="1" dirty="0"/>
              <a:t>First in First out</a:t>
            </a:r>
          </a:p>
          <a:p>
            <a:pPr lvl="1"/>
            <a:r>
              <a:rPr lang="en-US" i="1" dirty="0"/>
              <a:t>Least recently used</a:t>
            </a:r>
          </a:p>
          <a:p>
            <a:pPr marL="401637" lvl="1" indent="-342900"/>
            <a:r>
              <a:rPr lang="en-US" i="1" dirty="0"/>
              <a:t>Data already in buffer should not read from disk</a:t>
            </a:r>
          </a:p>
          <a:p>
            <a:pPr marL="401637" lvl="1" indent="-342900"/>
            <a:endParaRPr lang="en-US" i="1" dirty="0"/>
          </a:p>
        </p:txBody>
      </p:sp>
    </p:spTree>
    <p:extLst>
      <p:ext uri="{BB962C8B-B14F-4D97-AF65-F5344CB8AC3E}">
        <p14:creationId xmlns:p14="http://schemas.microsoft.com/office/powerpoint/2010/main" val="370607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4946E-5BE7-4680-A01F-0CC2E15414B8}"/>
              </a:ext>
            </a:extLst>
          </p:cNvPr>
          <p:cNvSpPr>
            <a:spLocks noGrp="1"/>
          </p:cNvSpPr>
          <p:nvPr>
            <p:ph idx="1"/>
          </p:nvPr>
        </p:nvSpPr>
        <p:spPr/>
        <p:txBody>
          <a:bodyPr/>
          <a:lstStyle/>
          <a:p>
            <a:r>
              <a:rPr lang="en-US" sz="3200" dirty="0"/>
              <a:t>Terminologies used in database recovery when pages are written back to disk:</a:t>
            </a:r>
          </a:p>
          <a:p>
            <a:pPr marL="920750" indent="-457200"/>
            <a:r>
              <a:rPr lang="en-US" sz="4000" b="1" dirty="0"/>
              <a:t>Steal policy / No steal</a:t>
            </a:r>
          </a:p>
          <a:p>
            <a:pPr marL="463550" indent="282575"/>
            <a:r>
              <a:rPr lang="en-US" sz="4000" b="1" dirty="0"/>
              <a:t>	</a:t>
            </a:r>
            <a:r>
              <a:rPr lang="en-US" sz="4000" b="1" dirty="0" err="1"/>
              <a:t>Forcepolicy</a:t>
            </a:r>
            <a:r>
              <a:rPr lang="en-US" sz="4000" b="1" dirty="0"/>
              <a:t> / No force</a:t>
            </a:r>
            <a:endParaRPr lang="en-US" sz="4000" dirty="0"/>
          </a:p>
        </p:txBody>
      </p:sp>
    </p:spTree>
    <p:extLst>
      <p:ext uri="{BB962C8B-B14F-4D97-AF65-F5344CB8AC3E}">
        <p14:creationId xmlns:p14="http://schemas.microsoft.com/office/powerpoint/2010/main" val="98961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CE35-0B72-3235-8F67-661AA82ADBE3}"/>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4E671948-D85F-DE02-5F84-D1CCB924B0B8}"/>
              </a:ext>
            </a:extLst>
          </p:cNvPr>
          <p:cNvSpPr>
            <a:spLocks noGrp="1"/>
          </p:cNvSpPr>
          <p:nvPr>
            <p:ph idx="1"/>
          </p:nvPr>
        </p:nvSpPr>
        <p:spPr/>
        <p:txBody>
          <a:bodyPr>
            <a:normAutofit lnSpcReduction="10000"/>
          </a:bodyPr>
          <a:lstStyle/>
          <a:p>
            <a:r>
              <a:rPr lang="en-US" b="0" i="0" dirty="0">
                <a:solidFill>
                  <a:srgbClr val="374151"/>
                </a:solidFill>
                <a:effectLst/>
                <a:latin typeface="Söhne"/>
              </a:rPr>
              <a:t>The </a:t>
            </a:r>
            <a:r>
              <a:rPr lang="en-US" b="0" i="0" dirty="0">
                <a:solidFill>
                  <a:srgbClr val="00B0F0"/>
                </a:solidFill>
                <a:effectLst/>
                <a:latin typeface="Söhne"/>
              </a:rPr>
              <a:t>force policy </a:t>
            </a:r>
            <a:r>
              <a:rPr lang="en-US" b="0" i="0" dirty="0">
                <a:solidFill>
                  <a:srgbClr val="374151"/>
                </a:solidFill>
                <a:effectLst/>
                <a:latin typeface="Söhne"/>
              </a:rPr>
              <a:t>is a buffer management strategy where modifications made to buffer pages are immediately written back to the disk. When a transaction updates a buffer page, the corresponding disk page is immediately updated as well. This ensures that the disk remains up-to-date with the latest changes, even before the transaction commits.</a:t>
            </a:r>
          </a:p>
          <a:p>
            <a:r>
              <a:rPr lang="en-US" b="0" i="0" dirty="0">
                <a:solidFill>
                  <a:srgbClr val="374151"/>
                </a:solidFill>
                <a:effectLst/>
                <a:latin typeface="Söhne"/>
              </a:rPr>
              <a:t>The </a:t>
            </a:r>
            <a:r>
              <a:rPr lang="en-US" b="0" i="0" dirty="0">
                <a:solidFill>
                  <a:srgbClr val="00B0F0"/>
                </a:solidFill>
                <a:effectLst/>
                <a:latin typeface="Söhne"/>
              </a:rPr>
              <a:t>steal policy </a:t>
            </a:r>
            <a:r>
              <a:rPr lang="en-US" b="0" i="0" dirty="0">
                <a:solidFill>
                  <a:srgbClr val="374151"/>
                </a:solidFill>
                <a:effectLst/>
                <a:latin typeface="Söhne"/>
              </a:rPr>
              <a:t>is a buffer management strategy where dirty (modified) buffer pages can be written back to disk before the corresponding transaction commits. In this policy, buffer pages can be "stolen" from a transaction and written back to disk to make space in the buffer pool for other pages. The stealing occurs when the buffer pool is full and needs to accommodate more pages.</a:t>
            </a:r>
            <a:endParaRPr lang="en-PK" dirty="0"/>
          </a:p>
        </p:txBody>
      </p:sp>
    </p:spTree>
    <p:extLst>
      <p:ext uri="{BB962C8B-B14F-4D97-AF65-F5344CB8AC3E}">
        <p14:creationId xmlns:p14="http://schemas.microsoft.com/office/powerpoint/2010/main" val="105467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1FAF-EFA0-46E0-4BB0-F7EBB360A2F4}"/>
              </a:ext>
            </a:extLst>
          </p:cNvPr>
          <p:cNvSpPr>
            <a:spLocks noGrp="1"/>
          </p:cNvSpPr>
          <p:nvPr>
            <p:ph type="title"/>
          </p:nvPr>
        </p:nvSpPr>
        <p:spPr/>
        <p:txBody>
          <a:bodyPr/>
          <a:lstStyle/>
          <a:p>
            <a:r>
              <a:rPr lang="en-US" b="1" dirty="0"/>
              <a:t>View serializability</a:t>
            </a:r>
            <a:endParaRPr lang="en-PK" b="1" dirty="0"/>
          </a:p>
        </p:txBody>
      </p:sp>
      <p:sp>
        <p:nvSpPr>
          <p:cNvPr id="3" name="Content Placeholder 2">
            <a:extLst>
              <a:ext uri="{FF2B5EF4-FFF2-40B4-BE49-F238E27FC236}">
                <a16:creationId xmlns:a16="http://schemas.microsoft.com/office/drawing/2014/main" id="{E654389B-5E8B-AEE4-3E8E-A477085B212A}"/>
              </a:ext>
            </a:extLst>
          </p:cNvPr>
          <p:cNvSpPr>
            <a:spLocks noGrp="1"/>
          </p:cNvSpPr>
          <p:nvPr>
            <p:ph idx="1"/>
          </p:nvPr>
        </p:nvSpPr>
        <p:spPr/>
        <p:txBody>
          <a:bodyPr/>
          <a:lstStyle/>
          <a:p>
            <a:r>
              <a:rPr lang="en-US" dirty="0"/>
              <a:t>A mechanism to ensure that result of serial and concurrent execution is same. If not, then their order of execution is changed in such a way to avoid conflict by replacing empty instructions by a stall.</a:t>
            </a:r>
            <a:endParaRPr lang="en-PK" dirty="0"/>
          </a:p>
        </p:txBody>
      </p:sp>
    </p:spTree>
    <p:extLst>
      <p:ext uri="{BB962C8B-B14F-4D97-AF65-F5344CB8AC3E}">
        <p14:creationId xmlns:p14="http://schemas.microsoft.com/office/powerpoint/2010/main" val="3642414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99AC-2945-4837-9270-5633FB4DA152}"/>
              </a:ext>
            </a:extLst>
          </p:cNvPr>
          <p:cNvSpPr>
            <a:spLocks noGrp="1"/>
          </p:cNvSpPr>
          <p:nvPr>
            <p:ph type="title"/>
          </p:nvPr>
        </p:nvSpPr>
        <p:spPr/>
        <p:txBody>
          <a:bodyPr/>
          <a:lstStyle/>
          <a:p>
            <a:r>
              <a:rPr lang="en-US" b="1" dirty="0"/>
              <a:t>Recovery Facilities</a:t>
            </a:r>
            <a:endParaRPr lang="en-US" dirty="0"/>
          </a:p>
        </p:txBody>
      </p:sp>
      <p:sp>
        <p:nvSpPr>
          <p:cNvPr id="3" name="Content Placeholder 2">
            <a:extLst>
              <a:ext uri="{FF2B5EF4-FFF2-40B4-BE49-F238E27FC236}">
                <a16:creationId xmlns:a16="http://schemas.microsoft.com/office/drawing/2014/main" id="{FA059FAD-414A-4AD6-A3BF-039BB0F7054C}"/>
              </a:ext>
            </a:extLst>
          </p:cNvPr>
          <p:cNvSpPr>
            <a:spLocks noGrp="1"/>
          </p:cNvSpPr>
          <p:nvPr>
            <p:ph idx="1"/>
          </p:nvPr>
        </p:nvSpPr>
        <p:spPr>
          <a:xfrm>
            <a:off x="838200" y="1290918"/>
            <a:ext cx="10515600" cy="4886045"/>
          </a:xfrm>
        </p:spPr>
        <p:txBody>
          <a:bodyPr/>
          <a:lstStyle/>
          <a:p>
            <a:r>
              <a:rPr lang="en-US" sz="3600" dirty="0"/>
              <a:t>A DBMS should provide the following facilities to assist with recovery:</a:t>
            </a:r>
          </a:p>
          <a:p>
            <a:pPr lvl="1"/>
            <a:r>
              <a:rPr lang="en-US" sz="4000" b="1" dirty="0"/>
              <a:t>Backup mechanism</a:t>
            </a:r>
          </a:p>
          <a:p>
            <a:pPr lvl="1"/>
            <a:r>
              <a:rPr lang="en-US" sz="4000" b="1" dirty="0"/>
              <a:t>Log file (journal)</a:t>
            </a:r>
          </a:p>
          <a:p>
            <a:pPr lvl="1"/>
            <a:r>
              <a:rPr lang="en-US" sz="4000" b="1" dirty="0"/>
              <a:t>Checkpoint</a:t>
            </a:r>
          </a:p>
          <a:p>
            <a:pPr lvl="1"/>
            <a:r>
              <a:rPr lang="en-US" sz="4000" b="1" dirty="0"/>
              <a:t>Recovery Manager</a:t>
            </a:r>
          </a:p>
          <a:p>
            <a:endParaRPr lang="en-US" dirty="0"/>
          </a:p>
        </p:txBody>
      </p:sp>
    </p:spTree>
    <p:extLst>
      <p:ext uri="{BB962C8B-B14F-4D97-AF65-F5344CB8AC3E}">
        <p14:creationId xmlns:p14="http://schemas.microsoft.com/office/powerpoint/2010/main" val="1968999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D1DD-8193-4A75-870E-C92F31F7FA86}"/>
              </a:ext>
            </a:extLst>
          </p:cNvPr>
          <p:cNvSpPr>
            <a:spLocks noGrp="1"/>
          </p:cNvSpPr>
          <p:nvPr>
            <p:ph type="title"/>
          </p:nvPr>
        </p:nvSpPr>
        <p:spPr>
          <a:xfrm>
            <a:off x="838200" y="365126"/>
            <a:ext cx="10515600" cy="652514"/>
          </a:xfrm>
        </p:spPr>
        <p:txBody>
          <a:bodyPr>
            <a:normAutofit fontScale="90000"/>
          </a:bodyPr>
          <a:lstStyle/>
          <a:p>
            <a:r>
              <a:rPr lang="en-US" dirty="0"/>
              <a:t>Segment of a log file</a:t>
            </a:r>
          </a:p>
        </p:txBody>
      </p:sp>
      <p:pic>
        <p:nvPicPr>
          <p:cNvPr id="5" name="Content Placeholder 4" descr="A screenshot of a cell phone&#10;&#10;Description generated with very high confidence">
            <a:extLst>
              <a:ext uri="{FF2B5EF4-FFF2-40B4-BE49-F238E27FC236}">
                <a16:creationId xmlns:a16="http://schemas.microsoft.com/office/drawing/2014/main" id="{625FDB66-6C1D-4703-B702-25B9D1897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096" y="1017640"/>
            <a:ext cx="9792930" cy="5648631"/>
          </a:xfrm>
        </p:spPr>
      </p:pic>
    </p:spTree>
    <p:extLst>
      <p:ext uri="{BB962C8B-B14F-4D97-AF65-F5344CB8AC3E}">
        <p14:creationId xmlns:p14="http://schemas.microsoft.com/office/powerpoint/2010/main" val="3301048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5CC208A-0DC4-4715-AA8B-9A03367D6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23" y="1356852"/>
            <a:ext cx="9188245" cy="4483509"/>
          </a:xfrm>
        </p:spPr>
      </p:pic>
    </p:spTree>
    <p:extLst>
      <p:ext uri="{BB962C8B-B14F-4D97-AF65-F5344CB8AC3E}">
        <p14:creationId xmlns:p14="http://schemas.microsoft.com/office/powerpoint/2010/main" val="1312124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77FD-C8EA-4996-90C1-FBC3B6DBD40A}"/>
              </a:ext>
            </a:extLst>
          </p:cNvPr>
          <p:cNvSpPr>
            <a:spLocks noGrp="1"/>
          </p:cNvSpPr>
          <p:nvPr>
            <p:ph type="title"/>
          </p:nvPr>
        </p:nvSpPr>
        <p:spPr/>
        <p:txBody>
          <a:bodyPr>
            <a:normAutofit/>
          </a:bodyPr>
          <a:lstStyle/>
          <a:p>
            <a:r>
              <a:rPr lang="en-US" sz="5400" b="1" dirty="0"/>
              <a:t>Recovery Techniques</a:t>
            </a:r>
          </a:p>
        </p:txBody>
      </p:sp>
      <p:sp>
        <p:nvSpPr>
          <p:cNvPr id="3" name="Content Placeholder 2">
            <a:extLst>
              <a:ext uri="{FF2B5EF4-FFF2-40B4-BE49-F238E27FC236}">
                <a16:creationId xmlns:a16="http://schemas.microsoft.com/office/drawing/2014/main" id="{DA5C1C64-0E30-4709-81A6-D3FB8033CBC7}"/>
              </a:ext>
            </a:extLst>
          </p:cNvPr>
          <p:cNvSpPr>
            <a:spLocks noGrp="1"/>
          </p:cNvSpPr>
          <p:nvPr>
            <p:ph idx="1"/>
          </p:nvPr>
        </p:nvSpPr>
        <p:spPr/>
        <p:txBody>
          <a:bodyPr/>
          <a:lstStyle/>
          <a:p>
            <a:r>
              <a:rPr lang="en-US" sz="4400" dirty="0"/>
              <a:t>Consider two cases:</a:t>
            </a:r>
          </a:p>
          <a:p>
            <a:pPr lvl="1"/>
            <a:r>
              <a:rPr lang="en-US" sz="4000" dirty="0"/>
              <a:t>If the database has been extensively damaged</a:t>
            </a:r>
          </a:p>
          <a:p>
            <a:pPr lvl="1"/>
            <a:r>
              <a:rPr lang="en-US" sz="4000" dirty="0"/>
              <a:t>If the database has not been physically damaged but has become inconsistent</a:t>
            </a:r>
          </a:p>
        </p:txBody>
      </p:sp>
    </p:spTree>
    <p:extLst>
      <p:ext uri="{BB962C8B-B14F-4D97-AF65-F5344CB8AC3E}">
        <p14:creationId xmlns:p14="http://schemas.microsoft.com/office/powerpoint/2010/main" val="3595396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E4D0-3467-4AE1-ADFC-EA62031041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CAB018-5BFA-428D-A8A5-AC2B18B80CF5}"/>
              </a:ext>
            </a:extLst>
          </p:cNvPr>
          <p:cNvSpPr>
            <a:spLocks noGrp="1"/>
          </p:cNvSpPr>
          <p:nvPr>
            <p:ph idx="1"/>
          </p:nvPr>
        </p:nvSpPr>
        <p:spPr/>
        <p:txBody>
          <a:bodyPr>
            <a:normAutofit lnSpcReduction="10000"/>
          </a:bodyPr>
          <a:lstStyle/>
          <a:p>
            <a:r>
              <a:rPr lang="en-US" b="1" dirty="0"/>
              <a:t>Recovery techniques using deferred update</a:t>
            </a:r>
          </a:p>
          <a:p>
            <a:r>
              <a:rPr lang="en-US" dirty="0"/>
              <a:t>Using the </a:t>
            </a:r>
            <a:r>
              <a:rPr lang="en-US" i="1" dirty="0"/>
              <a:t>deferred update </a:t>
            </a:r>
            <a:r>
              <a:rPr lang="en-US" dirty="0"/>
              <a:t>recovery protocol, updates are not written to the database until after a transaction has reached its commit point.</a:t>
            </a:r>
          </a:p>
          <a:p>
            <a:r>
              <a:rPr lang="en-US" dirty="0"/>
              <a:t>Use log file for recovery</a:t>
            </a:r>
          </a:p>
          <a:p>
            <a:r>
              <a:rPr lang="en-US" b="1" dirty="0"/>
              <a:t>Recovery techniques using immediate update</a:t>
            </a:r>
          </a:p>
          <a:p>
            <a:r>
              <a:rPr lang="en-US" dirty="0"/>
              <a:t>Using the </a:t>
            </a:r>
            <a:r>
              <a:rPr lang="en-US" i="1" dirty="0"/>
              <a:t>immediate update </a:t>
            </a:r>
            <a:r>
              <a:rPr lang="en-US" dirty="0"/>
              <a:t>recovery protocol, updates are applied to the database as they occur without waiting to reach the commit point</a:t>
            </a:r>
            <a:endParaRPr lang="en-US" b="1" dirty="0"/>
          </a:p>
          <a:p>
            <a:pPr lvl="1"/>
            <a:endParaRPr lang="en-US" b="1" dirty="0"/>
          </a:p>
          <a:p>
            <a:r>
              <a:rPr lang="en-US" b="1" dirty="0"/>
              <a:t>Shadow paging</a:t>
            </a:r>
          </a:p>
          <a:p>
            <a:endParaRPr lang="en-US" dirty="0"/>
          </a:p>
        </p:txBody>
      </p:sp>
    </p:spTree>
    <p:extLst>
      <p:ext uri="{BB962C8B-B14F-4D97-AF65-F5344CB8AC3E}">
        <p14:creationId xmlns:p14="http://schemas.microsoft.com/office/powerpoint/2010/main" val="3460819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B21E-3D9E-2931-BF18-41013F2FE44B}"/>
              </a:ext>
            </a:extLst>
          </p:cNvPr>
          <p:cNvSpPr>
            <a:spLocks noGrp="1"/>
          </p:cNvSpPr>
          <p:nvPr>
            <p:ph type="title"/>
          </p:nvPr>
        </p:nvSpPr>
        <p:spPr/>
        <p:txBody>
          <a:bodyPr/>
          <a:lstStyle/>
          <a:p>
            <a:r>
              <a:rPr lang="en-US" b="1" dirty="0"/>
              <a:t>Shadow paging</a:t>
            </a:r>
            <a:endParaRPr lang="en-PK" b="1" dirty="0"/>
          </a:p>
        </p:txBody>
      </p:sp>
      <p:sp>
        <p:nvSpPr>
          <p:cNvPr id="3" name="Content Placeholder 2">
            <a:extLst>
              <a:ext uri="{FF2B5EF4-FFF2-40B4-BE49-F238E27FC236}">
                <a16:creationId xmlns:a16="http://schemas.microsoft.com/office/drawing/2014/main" id="{EE97CB8E-48E4-76A6-ABB3-BEF23F53F5E7}"/>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Shadow paging is a technique used in database systems to provide a consistent view of the database during the execution of transactions and to support efficient crash recovery. It involves maintaining a shadow copy or snapshot of the entire database, which is used for transaction execution, while the actual database remains unchanged.</a:t>
            </a:r>
          </a:p>
          <a:p>
            <a:pPr algn="l"/>
            <a:r>
              <a:rPr lang="en-US" b="0" i="0" dirty="0">
                <a:solidFill>
                  <a:srgbClr val="374151"/>
                </a:solidFill>
                <a:effectLst/>
                <a:latin typeface="Söhne"/>
              </a:rPr>
              <a:t>In shadow paging, the database is divided into fixed-size pages, and a separate page table, known as the shadow page table, is maintained to map logical page numbers to physical page numbers. The shadow page table contains the mapping information for the shadow copy of the database.</a:t>
            </a:r>
          </a:p>
          <a:p>
            <a:pPr algn="l"/>
            <a:r>
              <a:rPr lang="en-US" dirty="0">
                <a:solidFill>
                  <a:srgbClr val="374151"/>
                </a:solidFill>
                <a:latin typeface="Söhne"/>
              </a:rPr>
              <a:t>Storage overhead</a:t>
            </a:r>
            <a:endParaRPr lang="en-US" b="0" i="0" dirty="0">
              <a:solidFill>
                <a:srgbClr val="374151"/>
              </a:solidFill>
              <a:effectLst/>
              <a:latin typeface="Söhne"/>
            </a:endParaRPr>
          </a:p>
          <a:p>
            <a:endParaRPr lang="en-PK" dirty="0"/>
          </a:p>
        </p:txBody>
      </p:sp>
    </p:spTree>
    <p:extLst>
      <p:ext uri="{BB962C8B-B14F-4D97-AF65-F5344CB8AC3E}">
        <p14:creationId xmlns:p14="http://schemas.microsoft.com/office/powerpoint/2010/main" val="4206114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0AE2EA57-2828-4FBD-9985-A68DEF050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2" y="339213"/>
            <a:ext cx="10264877" cy="6312309"/>
          </a:xfrm>
        </p:spPr>
      </p:pic>
    </p:spTree>
    <p:extLst>
      <p:ext uri="{BB962C8B-B14F-4D97-AF65-F5344CB8AC3E}">
        <p14:creationId xmlns:p14="http://schemas.microsoft.com/office/powerpoint/2010/main" val="2474995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EA00-B1B8-417A-96DE-1842DE7A80A4}"/>
              </a:ext>
            </a:extLst>
          </p:cNvPr>
          <p:cNvSpPr>
            <a:spLocks noGrp="1"/>
          </p:cNvSpPr>
          <p:nvPr>
            <p:ph type="title"/>
          </p:nvPr>
        </p:nvSpPr>
        <p:spPr>
          <a:xfrm>
            <a:off x="838200" y="365126"/>
            <a:ext cx="10515600" cy="315912"/>
          </a:xfrm>
        </p:spPr>
        <p:txBody>
          <a:bodyPr>
            <a:normAutofit fontScale="90000"/>
          </a:bodyPr>
          <a:lstStyle/>
          <a:p>
            <a:r>
              <a:rPr lang="en-US" dirty="0"/>
              <a:t>Major components of DBMS</a:t>
            </a:r>
            <a:br>
              <a:rPr lang="en-US" dirty="0"/>
            </a:br>
            <a:endParaRPr lang="en-US" dirty="0"/>
          </a:p>
        </p:txBody>
      </p:sp>
      <p:pic>
        <p:nvPicPr>
          <p:cNvPr id="5" name="Content Placeholder 4" descr="A screenshot of a cell phone&#10;&#10;Description generated with high confidence">
            <a:extLst>
              <a:ext uri="{FF2B5EF4-FFF2-40B4-BE49-F238E27FC236}">
                <a16:creationId xmlns:a16="http://schemas.microsoft.com/office/drawing/2014/main" id="{13E0D3A2-1FF5-4B4A-9FA5-AA1D83FB7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560439"/>
            <a:ext cx="8524567" cy="6091083"/>
          </a:xfrm>
        </p:spPr>
      </p:pic>
    </p:spTree>
    <p:extLst>
      <p:ext uri="{BB962C8B-B14F-4D97-AF65-F5344CB8AC3E}">
        <p14:creationId xmlns:p14="http://schemas.microsoft.com/office/powerpoint/2010/main" val="3433189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DA55-6E51-4531-8907-44DCFFC79921}"/>
              </a:ext>
            </a:extLst>
          </p:cNvPr>
          <p:cNvSpPr>
            <a:spLocks noGrp="1"/>
          </p:cNvSpPr>
          <p:nvPr>
            <p:ph type="title"/>
          </p:nvPr>
        </p:nvSpPr>
        <p:spPr>
          <a:xfrm>
            <a:off x="838200" y="0"/>
            <a:ext cx="10515600" cy="648929"/>
          </a:xfrm>
        </p:spPr>
        <p:txBody>
          <a:bodyPr>
            <a:normAutofit fontScale="90000"/>
          </a:bodyPr>
          <a:lstStyle/>
          <a:p>
            <a:r>
              <a:rPr lang="en-US" dirty="0"/>
              <a:t>DBMS Transaction subsystem</a:t>
            </a:r>
          </a:p>
        </p:txBody>
      </p:sp>
      <p:pic>
        <p:nvPicPr>
          <p:cNvPr id="5" name="Content Placeholder 4" descr="A screenshot of a cell phone&#10;&#10;Description generated with very high confidence">
            <a:extLst>
              <a:ext uri="{FF2B5EF4-FFF2-40B4-BE49-F238E27FC236}">
                <a16:creationId xmlns:a16="http://schemas.microsoft.com/office/drawing/2014/main" id="{FC14092A-9CE9-40A9-8376-D366526800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68" y="648929"/>
            <a:ext cx="8259098" cy="6032090"/>
          </a:xfrm>
        </p:spPr>
      </p:pic>
    </p:spTree>
    <p:extLst>
      <p:ext uri="{BB962C8B-B14F-4D97-AF65-F5344CB8AC3E}">
        <p14:creationId xmlns:p14="http://schemas.microsoft.com/office/powerpoint/2010/main" val="9934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Concurrency control techniques</a:t>
            </a:r>
            <a:endParaRPr lang="en-US" dirty="0"/>
          </a:p>
        </p:txBody>
      </p:sp>
      <p:sp>
        <p:nvSpPr>
          <p:cNvPr id="3" name="Content Placeholder 2"/>
          <p:cNvSpPr>
            <a:spLocks noGrp="1"/>
          </p:cNvSpPr>
          <p:nvPr>
            <p:ph idx="1"/>
          </p:nvPr>
        </p:nvSpPr>
        <p:spPr/>
        <p:txBody>
          <a:bodyPr/>
          <a:lstStyle/>
          <a:p>
            <a:r>
              <a:rPr lang="en-US" dirty="0"/>
              <a:t>Locking </a:t>
            </a:r>
          </a:p>
          <a:p>
            <a:r>
              <a:rPr lang="en-US" dirty="0"/>
              <a:t>Timestamping</a:t>
            </a:r>
          </a:p>
        </p:txBody>
      </p:sp>
    </p:spTree>
    <p:extLst>
      <p:ext uri="{BB962C8B-B14F-4D97-AF65-F5344CB8AC3E}">
        <p14:creationId xmlns:p14="http://schemas.microsoft.com/office/powerpoint/2010/main" val="327977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Locking</a:t>
            </a:r>
            <a:endParaRPr lang="en-US" dirty="0"/>
          </a:p>
        </p:txBody>
      </p:sp>
      <p:sp>
        <p:nvSpPr>
          <p:cNvPr id="3" name="Content Placeholder 2"/>
          <p:cNvSpPr>
            <a:spLocks noGrp="1"/>
          </p:cNvSpPr>
          <p:nvPr>
            <p:ph idx="1"/>
          </p:nvPr>
        </p:nvSpPr>
        <p:spPr/>
        <p:txBody>
          <a:bodyPr/>
          <a:lstStyle/>
          <a:p>
            <a:r>
              <a:rPr lang="en-US" dirty="0"/>
              <a:t>A procedure used to control concurrent access to data. When one transaction is accessing the database, a lock may deny access to other transactions to prevent incorrect results</a:t>
            </a:r>
          </a:p>
        </p:txBody>
      </p:sp>
    </p:spTree>
    <p:extLst>
      <p:ext uri="{BB962C8B-B14F-4D97-AF65-F5344CB8AC3E}">
        <p14:creationId xmlns:p14="http://schemas.microsoft.com/office/powerpoint/2010/main" val="268681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526D-1500-958D-457E-F1B5E8604513}"/>
              </a:ext>
            </a:extLst>
          </p:cNvPr>
          <p:cNvSpPr>
            <a:spLocks noGrp="1"/>
          </p:cNvSpPr>
          <p:nvPr>
            <p:ph type="title"/>
          </p:nvPr>
        </p:nvSpPr>
        <p:spPr/>
        <p:txBody>
          <a:bodyPr/>
          <a:lstStyle/>
          <a:p>
            <a:r>
              <a:rPr lang="en-US" dirty="0"/>
              <a:t>Time stamping</a:t>
            </a:r>
            <a:endParaRPr lang="en-PK" dirty="0"/>
          </a:p>
        </p:txBody>
      </p:sp>
      <p:sp>
        <p:nvSpPr>
          <p:cNvPr id="3" name="Content Placeholder 2">
            <a:extLst>
              <a:ext uri="{FF2B5EF4-FFF2-40B4-BE49-F238E27FC236}">
                <a16:creationId xmlns:a16="http://schemas.microsoft.com/office/drawing/2014/main" id="{51473B66-F7CE-A717-CC90-8BDAE0CBE11A}"/>
              </a:ext>
            </a:extLst>
          </p:cNvPr>
          <p:cNvSpPr>
            <a:spLocks noGrp="1"/>
          </p:cNvSpPr>
          <p:nvPr>
            <p:ph idx="1"/>
          </p:nvPr>
        </p:nvSpPr>
        <p:spPr/>
        <p:txBody>
          <a:bodyPr/>
          <a:lstStyle/>
          <a:p>
            <a:r>
              <a:rPr lang="en-US" dirty="0"/>
              <a:t>In timestamping, each transaction is assigned a time stamp which has some expiry time.</a:t>
            </a:r>
          </a:p>
          <a:p>
            <a:r>
              <a:rPr lang="en-US" dirty="0"/>
              <a:t>The timestamps can be assigned using increasing integers or using the system's clock. During the execution of transactions, the DBMS checks the timestamps of conflicting operations and determines their execution order.</a:t>
            </a:r>
            <a:endParaRPr lang="en-PK" dirty="0"/>
          </a:p>
        </p:txBody>
      </p:sp>
    </p:spTree>
    <p:extLst>
      <p:ext uri="{BB962C8B-B14F-4D97-AF65-F5344CB8AC3E}">
        <p14:creationId xmlns:p14="http://schemas.microsoft.com/office/powerpoint/2010/main" val="288065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Locks</a:t>
            </a:r>
          </a:p>
        </p:txBody>
      </p:sp>
      <p:sp>
        <p:nvSpPr>
          <p:cNvPr id="3" name="Content Placeholder 2"/>
          <p:cNvSpPr>
            <a:spLocks noGrp="1"/>
          </p:cNvSpPr>
          <p:nvPr>
            <p:ph idx="1"/>
          </p:nvPr>
        </p:nvSpPr>
        <p:spPr/>
        <p:txBody>
          <a:bodyPr/>
          <a:lstStyle/>
          <a:p>
            <a:r>
              <a:rPr lang="en-US" b="1" dirty="0"/>
              <a:t>Shared lock</a:t>
            </a:r>
          </a:p>
          <a:p>
            <a:r>
              <a:rPr lang="en-US" dirty="0"/>
              <a:t>If a transaction has a shared lock on a data item, it can read the item but not update it. Multiple transactions can access the data item.</a:t>
            </a:r>
          </a:p>
          <a:p>
            <a:r>
              <a:rPr lang="en-US" b="1" dirty="0"/>
              <a:t>Exclusive lock</a:t>
            </a:r>
          </a:p>
          <a:p>
            <a:r>
              <a:rPr lang="en-US" dirty="0"/>
              <a:t>If a transaction has an exclusive lock on a data item, it can both read and update the item. Only single transaction can access the data item.</a:t>
            </a:r>
          </a:p>
        </p:txBody>
      </p:sp>
    </p:spTree>
    <p:extLst>
      <p:ext uri="{BB962C8B-B14F-4D97-AF65-F5344CB8AC3E}">
        <p14:creationId xmlns:p14="http://schemas.microsoft.com/office/powerpoint/2010/main" val="133336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Two-phase locking (2PL)</a:t>
            </a:r>
            <a:endParaRPr lang="en-US" dirty="0"/>
          </a:p>
        </p:txBody>
      </p:sp>
      <p:sp>
        <p:nvSpPr>
          <p:cNvPr id="3" name="Content Placeholder 2"/>
          <p:cNvSpPr>
            <a:spLocks noGrp="1"/>
          </p:cNvSpPr>
          <p:nvPr>
            <p:ph idx="1"/>
          </p:nvPr>
        </p:nvSpPr>
        <p:spPr/>
        <p:txBody>
          <a:bodyPr/>
          <a:lstStyle/>
          <a:p>
            <a:r>
              <a:rPr lang="en-US" dirty="0"/>
              <a:t>A transaction follows the two-phase locking protocol if all locking operations precede the first unlock operation in the transaction.</a:t>
            </a:r>
          </a:p>
          <a:p>
            <a:endParaRPr lang="en-US" dirty="0"/>
          </a:p>
          <a:p>
            <a:r>
              <a:rPr lang="en-US" b="1" dirty="0"/>
              <a:t>Growing phase</a:t>
            </a:r>
          </a:p>
          <a:p>
            <a:r>
              <a:rPr lang="en-US" b="1" dirty="0"/>
              <a:t>Shrinking phase</a:t>
            </a:r>
          </a:p>
          <a:p>
            <a:endParaRPr lang="en-US" dirty="0"/>
          </a:p>
        </p:txBody>
      </p:sp>
    </p:spTree>
    <p:extLst>
      <p:ext uri="{BB962C8B-B14F-4D97-AF65-F5344CB8AC3E}">
        <p14:creationId xmlns:p14="http://schemas.microsoft.com/office/powerpoint/2010/main" val="344381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D17D-D37C-063F-FB61-67AAE9454E7E}"/>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C1B25F30-E440-2D86-89F4-D30864420E82}"/>
              </a:ext>
            </a:extLst>
          </p:cNvPr>
          <p:cNvSpPr>
            <a:spLocks noGrp="1"/>
          </p:cNvSpPr>
          <p:nvPr>
            <p:ph idx="1"/>
          </p:nvPr>
        </p:nvSpPr>
        <p:spPr/>
        <p:txBody>
          <a:bodyPr/>
          <a:lstStyle/>
          <a:p>
            <a:r>
              <a:rPr lang="en-US" b="1" dirty="0"/>
              <a:t>Growing phase(1</a:t>
            </a:r>
            <a:r>
              <a:rPr lang="en-US" b="1" baseline="30000" dirty="0"/>
              <a:t>st</a:t>
            </a:r>
            <a:r>
              <a:rPr lang="en-US" b="1" dirty="0"/>
              <a:t> phase):</a:t>
            </a:r>
            <a:r>
              <a:rPr lang="en-US" dirty="0"/>
              <a:t> All the necessary locks are acquired for the transaction may be shared or exclusive</a:t>
            </a:r>
          </a:p>
          <a:p>
            <a:r>
              <a:rPr lang="en-US" b="1" dirty="0"/>
              <a:t>Shrinking phase(2</a:t>
            </a:r>
            <a:r>
              <a:rPr lang="en-US" b="1" baseline="30000" dirty="0"/>
              <a:t>nd</a:t>
            </a:r>
            <a:r>
              <a:rPr lang="en-US" b="1" dirty="0"/>
              <a:t> phase):</a:t>
            </a:r>
            <a:r>
              <a:rPr lang="en-US" dirty="0"/>
              <a:t> All the locks are released after applying the required procedure.</a:t>
            </a:r>
            <a:endParaRPr lang="en-PK" dirty="0"/>
          </a:p>
        </p:txBody>
      </p:sp>
    </p:spTree>
    <p:extLst>
      <p:ext uri="{BB962C8B-B14F-4D97-AF65-F5344CB8AC3E}">
        <p14:creationId xmlns:p14="http://schemas.microsoft.com/office/powerpoint/2010/main" val="112546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1251</Words>
  <Application>Microsoft Office PowerPoint</Application>
  <PresentationFormat>Widescreen</PresentationFormat>
  <Paragraphs>128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Söhne</vt:lpstr>
      <vt:lpstr>Office Theme</vt:lpstr>
      <vt:lpstr>Serializability</vt:lpstr>
      <vt:lpstr>PowerPoint Presentation</vt:lpstr>
      <vt:lpstr>View serializability</vt:lpstr>
      <vt:lpstr>Concurrency control techniques</vt:lpstr>
      <vt:lpstr>Locking</vt:lpstr>
      <vt:lpstr>Time stamping</vt:lpstr>
      <vt:lpstr>Types of Locks</vt:lpstr>
      <vt:lpstr>Two-phase locking (2PL)</vt:lpstr>
      <vt:lpstr>Cont.</vt:lpstr>
      <vt:lpstr>PowerPoint Presentation</vt:lpstr>
      <vt:lpstr>PowerPoint Presentation</vt:lpstr>
      <vt:lpstr>Preventing the inconsistent analysis problem.</vt:lpstr>
      <vt:lpstr>Deadlock</vt:lpstr>
      <vt:lpstr>Deadlock</vt:lpstr>
      <vt:lpstr>PowerPoint Presentation</vt:lpstr>
      <vt:lpstr>How to handle Deadlock</vt:lpstr>
      <vt:lpstr>Database Recovery</vt:lpstr>
      <vt:lpstr>Database Recovery</vt:lpstr>
      <vt:lpstr>The Storage Medium</vt:lpstr>
      <vt:lpstr>Causes of failure</vt:lpstr>
      <vt:lpstr>Transactions and Recovery</vt:lpstr>
      <vt:lpstr>Transaction</vt:lpstr>
      <vt:lpstr>Transaction steps</vt:lpstr>
      <vt:lpstr>Database buffer</vt:lpstr>
      <vt:lpstr>PowerPoint Presentation</vt:lpstr>
      <vt:lpstr>Granularity</vt:lpstr>
      <vt:lpstr>Buffer Management</vt:lpstr>
      <vt:lpstr>PowerPoint Presentation</vt:lpstr>
      <vt:lpstr>Cont.</vt:lpstr>
      <vt:lpstr>Recovery Facilities</vt:lpstr>
      <vt:lpstr>Segment of a log file</vt:lpstr>
      <vt:lpstr>PowerPoint Presentation</vt:lpstr>
      <vt:lpstr>Recovery Techniques</vt:lpstr>
      <vt:lpstr>PowerPoint Presentation</vt:lpstr>
      <vt:lpstr>Shadow paging</vt:lpstr>
      <vt:lpstr>PowerPoint Presentation</vt:lpstr>
      <vt:lpstr>Major components of DBMS </vt:lpstr>
      <vt:lpstr>DBMS Transaction subsystem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Qayyum Khan</dc:creator>
  <cp:lastModifiedBy>FA21-BSE-133 (AOUN HAIDER)</cp:lastModifiedBy>
  <cp:revision>39</cp:revision>
  <dcterms:created xsi:type="dcterms:W3CDTF">2018-05-11T03:45:38Z</dcterms:created>
  <dcterms:modified xsi:type="dcterms:W3CDTF">2023-06-08T06:05:49Z</dcterms:modified>
</cp:coreProperties>
</file>