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59" r:id="rId11"/>
    <p:sldId id="288" r:id="rId12"/>
    <p:sldId id="289" r:id="rId13"/>
    <p:sldId id="290" r:id="rId14"/>
    <p:sldId id="291" r:id="rId15"/>
    <p:sldId id="287" r:id="rId16"/>
    <p:sldId id="292" r:id="rId17"/>
    <p:sldId id="260" r:id="rId18"/>
    <p:sldId id="293" r:id="rId19"/>
    <p:sldId id="261" r:id="rId20"/>
    <p:sldId id="294" r:id="rId21"/>
    <p:sldId id="262" r:id="rId22"/>
    <p:sldId id="296" r:id="rId23"/>
    <p:sldId id="267" r:id="rId24"/>
    <p:sldId id="297" r:id="rId25"/>
    <p:sldId id="298" r:id="rId26"/>
    <p:sldId id="302" r:id="rId27"/>
    <p:sldId id="295" r:id="rId28"/>
    <p:sldId id="303" r:id="rId29"/>
    <p:sldId id="304" r:id="rId30"/>
    <p:sldId id="268" r:id="rId31"/>
    <p:sldId id="305" r:id="rId32"/>
    <p:sldId id="306" r:id="rId33"/>
    <p:sldId id="307" r:id="rId34"/>
    <p:sldId id="308" r:id="rId35"/>
    <p:sldId id="300" r:id="rId36"/>
    <p:sldId id="301" r:id="rId37"/>
    <p:sldId id="299" r:id="rId38"/>
    <p:sldId id="26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A0D62-F711-465A-A155-1B8C73BC056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D600-4887-4F77-809E-B11045598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73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0A2941-6E2B-4F28-8C17-E58F57D85C36}" type="slidenum">
              <a:rPr lang="en-US"/>
              <a:pPr/>
              <a:t>31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v-SE"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449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99757-38EF-4CE0-994E-090721E51AC8}" type="slidenum">
              <a:rPr lang="en-US"/>
              <a:pPr/>
              <a:t>32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v-SE"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522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5A35-4EBF-4250-807D-8058586F8452}" type="slidenum">
              <a:rPr lang="en-US"/>
              <a:pPr/>
              <a:t>33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v-SE"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895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39ED34-6D4F-4ED3-A978-CF942A503510}" type="slidenum">
              <a:rPr lang="en-US"/>
              <a:pPr/>
              <a:t>34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v-SE"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88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C47D-AFDF-4A7A-93E4-39110AC3B008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C091-A7CF-4BEC-A0CE-5952393A4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5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C47D-AFDF-4A7A-93E4-39110AC3B008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C091-A7CF-4BEC-A0CE-5952393A4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0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C47D-AFDF-4A7A-93E4-39110AC3B008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C091-A7CF-4BEC-A0CE-5952393A4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0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C47D-AFDF-4A7A-93E4-39110AC3B008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C091-A7CF-4BEC-A0CE-5952393A4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6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C47D-AFDF-4A7A-93E4-39110AC3B008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C091-A7CF-4BEC-A0CE-5952393A4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C47D-AFDF-4A7A-93E4-39110AC3B008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C091-A7CF-4BEC-A0CE-5952393A4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1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C47D-AFDF-4A7A-93E4-39110AC3B008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C091-A7CF-4BEC-A0CE-5952393A4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8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C47D-AFDF-4A7A-93E4-39110AC3B008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C091-A7CF-4BEC-A0CE-5952393A4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1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C47D-AFDF-4A7A-93E4-39110AC3B008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C091-A7CF-4BEC-A0CE-5952393A4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1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C47D-AFDF-4A7A-93E4-39110AC3B008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C091-A7CF-4BEC-A0CE-5952393A4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9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C47D-AFDF-4A7A-93E4-39110AC3B008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C091-A7CF-4BEC-A0CE-5952393A4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9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9C47D-AFDF-4A7A-93E4-39110AC3B008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1C091-A7CF-4BEC-A0CE-5952393A4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Database Architectures</a:t>
            </a:r>
            <a:br>
              <a:rPr lang="en-US" b="1" dirty="0"/>
            </a:br>
            <a:r>
              <a:rPr lang="en-US" b="1" dirty="0"/>
              <a:t>and the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28932"/>
            <a:ext cx="9144000" cy="1655762"/>
          </a:xfrm>
        </p:spPr>
        <p:txBody>
          <a:bodyPr/>
          <a:lstStyle/>
          <a:p>
            <a:r>
              <a:rPr lang="en-US" dirty="0"/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44250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</a:t>
            </a:r>
            <a:r>
              <a:rPr lang="en-US" sz="4000" b="1" dirty="0"/>
              <a:t>Traditional Two-Tier Client–Server Architecture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client–server architecture was developed</a:t>
            </a:r>
          </a:p>
          <a:p>
            <a:pPr lvl="1"/>
            <a:r>
              <a:rPr lang="en-US" dirty="0"/>
              <a:t>To overcome the disadvantages of the first two approaches </a:t>
            </a:r>
          </a:p>
          <a:p>
            <a:pPr lvl="1"/>
            <a:r>
              <a:rPr lang="en-US" dirty="0"/>
              <a:t>Accommodate an increasingly decentralized business environment, </a:t>
            </a:r>
          </a:p>
          <a:p>
            <a:r>
              <a:rPr lang="en-US" dirty="0"/>
              <a:t>There is no requirement that the client and server must reside on the same machine</a:t>
            </a:r>
          </a:p>
          <a:p>
            <a:r>
              <a:rPr lang="en-US" dirty="0"/>
              <a:t>In practice, it is quite common to place a server at one site in a LAN and the clients at the other sites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53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Data-intensive business applications consist of four major components: </a:t>
            </a:r>
          </a:p>
          <a:p>
            <a:pPr lvl="1"/>
            <a:r>
              <a:rPr lang="en-US" dirty="0"/>
              <a:t>The database,</a:t>
            </a:r>
          </a:p>
          <a:p>
            <a:pPr lvl="1"/>
            <a:r>
              <a:rPr lang="en-US" dirty="0"/>
              <a:t>The transaction logic,</a:t>
            </a:r>
          </a:p>
          <a:p>
            <a:pPr lvl="1"/>
            <a:r>
              <a:rPr lang="en-US" dirty="0"/>
              <a:t>The business and data application logic,</a:t>
            </a:r>
          </a:p>
          <a:p>
            <a:pPr lvl="1"/>
            <a:r>
              <a:rPr lang="en-US" dirty="0"/>
              <a:t> The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919632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88" y="228600"/>
            <a:ext cx="8901953" cy="6320118"/>
          </a:xfrm>
        </p:spPr>
      </p:pic>
    </p:spTree>
    <p:extLst>
      <p:ext uri="{BB962C8B-B14F-4D97-AF65-F5344CB8AC3E}">
        <p14:creationId xmlns:p14="http://schemas.microsoft.com/office/powerpoint/2010/main" val="3028526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411" y="255494"/>
            <a:ext cx="8901953" cy="6145306"/>
          </a:xfrm>
        </p:spPr>
      </p:pic>
    </p:spTree>
    <p:extLst>
      <p:ext uri="{BB962C8B-B14F-4D97-AF65-F5344CB8AC3E}">
        <p14:creationId xmlns:p14="http://schemas.microsoft.com/office/powerpoint/2010/main" val="263666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4769"/>
          </a:xfrm>
        </p:spPr>
        <p:txBody>
          <a:bodyPr/>
          <a:lstStyle/>
          <a:p>
            <a:r>
              <a:rPr lang="en-US" dirty="0"/>
              <a:t>Traditional two tier client-server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728" y="1371600"/>
            <a:ext cx="9224683" cy="5230906"/>
          </a:xfrm>
        </p:spPr>
      </p:pic>
    </p:spTree>
    <p:extLst>
      <p:ext uri="{BB962C8B-B14F-4D97-AF65-F5344CB8AC3E}">
        <p14:creationId xmlns:p14="http://schemas.microsoft.com/office/powerpoint/2010/main" val="3848477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41" y="201706"/>
            <a:ext cx="8579224" cy="5975257"/>
          </a:xfrm>
        </p:spPr>
      </p:pic>
    </p:spTree>
    <p:extLst>
      <p:ext uri="{BB962C8B-B14F-4D97-AF65-F5344CB8AC3E}">
        <p14:creationId xmlns:p14="http://schemas.microsoft.com/office/powerpoint/2010/main" val="2045734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06" y="363071"/>
            <a:ext cx="10085293" cy="5943600"/>
          </a:xfrm>
        </p:spPr>
      </p:pic>
    </p:spTree>
    <p:extLst>
      <p:ext uri="{BB962C8B-B14F-4D97-AF65-F5344CB8AC3E}">
        <p14:creationId xmlns:p14="http://schemas.microsoft.com/office/powerpoint/2010/main" val="3048614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4472"/>
            <a:ext cx="10515600" cy="995082"/>
          </a:xfrm>
        </p:spPr>
        <p:txBody>
          <a:bodyPr/>
          <a:lstStyle/>
          <a:p>
            <a:r>
              <a:rPr lang="en-US" b="1" dirty="0"/>
              <a:t>Three-Tier Client–Server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21976"/>
            <a:ext cx="10515600" cy="515498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Problems with previous architecture</a:t>
            </a:r>
          </a:p>
          <a:p>
            <a:r>
              <a:rPr lang="en-US" dirty="0"/>
              <a:t>A “fat” client, requiring considerable resources on the client’s computer to run effectively. This includes disk space, RAM, and CPU power.</a:t>
            </a:r>
          </a:p>
          <a:p>
            <a:r>
              <a:rPr lang="en-US" dirty="0"/>
              <a:t>A significant client-side administration overhead.</a:t>
            </a:r>
          </a:p>
          <a:p>
            <a:r>
              <a:rPr lang="en-US" b="1" dirty="0"/>
              <a:t>New Architecture proposed three layers:</a:t>
            </a:r>
          </a:p>
          <a:p>
            <a:r>
              <a:rPr lang="en-US" dirty="0"/>
              <a:t>The user interface layer, which runs on the end-user’s computer (the </a:t>
            </a:r>
            <a:r>
              <a:rPr lang="en-US" i="1" dirty="0"/>
              <a:t>client).</a:t>
            </a:r>
          </a:p>
          <a:p>
            <a:r>
              <a:rPr lang="en-US" dirty="0"/>
              <a:t>(2) The business logic and data processing layer. This middle tier runs on a server and is often called the </a:t>
            </a:r>
            <a:r>
              <a:rPr lang="en-US" i="1" dirty="0"/>
              <a:t>application server.</a:t>
            </a:r>
          </a:p>
          <a:p>
            <a:r>
              <a:rPr lang="en-US" dirty="0"/>
              <a:t>(3) A DBMS, which stores the data required by the middle tier. This tier may run on a separate server called the </a:t>
            </a:r>
            <a:r>
              <a:rPr lang="en-US" i="1" dirty="0"/>
              <a:t>database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00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76" y="484094"/>
            <a:ext cx="9211235" cy="5983941"/>
          </a:xfrm>
        </p:spPr>
      </p:pic>
    </p:spTree>
    <p:extLst>
      <p:ext uri="{BB962C8B-B14F-4D97-AF65-F5344CB8AC3E}">
        <p14:creationId xmlns:p14="http://schemas.microsoft.com/office/powerpoint/2010/main" val="107481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N-Tier Architectures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three-tier architecture can be expanded to </a:t>
            </a:r>
            <a:r>
              <a:rPr lang="en-US" i="1" dirty="0"/>
              <a:t>n </a:t>
            </a:r>
            <a:r>
              <a:rPr lang="en-US" dirty="0"/>
              <a:t>tiers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4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Multi-user Database System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3.1.1 Teleprocessing</a:t>
            </a:r>
          </a:p>
          <a:p>
            <a:r>
              <a:rPr lang="en-US" b="1" dirty="0"/>
              <a:t>3.1.2 File-Server Architecture</a:t>
            </a:r>
          </a:p>
          <a:p>
            <a:r>
              <a:rPr lang="en-US" b="1" dirty="0"/>
              <a:t>3.1.3 Traditional Two-Tier Client–Server Architecture</a:t>
            </a:r>
          </a:p>
          <a:p>
            <a:r>
              <a:rPr lang="en-US" b="1" dirty="0"/>
              <a:t>3.1.4 Three-Tier Client–Server Architecture</a:t>
            </a:r>
          </a:p>
          <a:p>
            <a:r>
              <a:rPr lang="en-US" b="1" dirty="0"/>
              <a:t>3.1.5 N-Tier Architectures</a:t>
            </a:r>
          </a:p>
          <a:p>
            <a:r>
              <a:rPr lang="en-US" b="1" dirty="0"/>
              <a:t>3.1.6 Middleware</a:t>
            </a:r>
          </a:p>
          <a:p>
            <a:r>
              <a:rPr lang="en-US" b="1" dirty="0"/>
              <a:t>3.1.7 Transaction Processing Monitors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7270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825" y="268941"/>
            <a:ext cx="8095128" cy="5908022"/>
          </a:xfrm>
        </p:spPr>
      </p:pic>
    </p:spTree>
    <p:extLst>
      <p:ext uri="{BB962C8B-B14F-4D97-AF65-F5344CB8AC3E}">
        <p14:creationId xmlns:p14="http://schemas.microsoft.com/office/powerpoint/2010/main" val="4141945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Application servers</a:t>
            </a:r>
          </a:p>
          <a:p>
            <a:pPr lvl="1"/>
            <a:r>
              <a:rPr lang="en-US" dirty="0"/>
              <a:t>Hosts an application programming interface (API) to expose business</a:t>
            </a:r>
          </a:p>
          <a:p>
            <a:pPr marL="457200" lvl="1" indent="0">
              <a:buNone/>
            </a:pPr>
            <a:r>
              <a:rPr lang="en-US" dirty="0"/>
              <a:t>   logic and business processes for use by other applications.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7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Database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Distributed database</a:t>
            </a:r>
          </a:p>
          <a:p>
            <a:pPr lvl="1"/>
            <a:r>
              <a:rPr lang="en-US" sz="2800" dirty="0"/>
              <a:t>A logically interrelated collection of shared data (and a description</a:t>
            </a:r>
          </a:p>
          <a:p>
            <a:pPr marL="0" indent="0">
              <a:buNone/>
            </a:pPr>
            <a:r>
              <a:rPr lang="en-US" dirty="0"/>
              <a:t>        of this data), physically distributed over a computer network.</a:t>
            </a:r>
          </a:p>
          <a:p>
            <a:r>
              <a:rPr lang="en-US" b="1" dirty="0"/>
              <a:t>Distributed DBMS</a:t>
            </a:r>
            <a:endParaRPr lang="en-US" dirty="0"/>
          </a:p>
          <a:p>
            <a:pPr lvl="1"/>
            <a:r>
              <a:rPr lang="en-US" sz="2800" dirty="0"/>
              <a:t>The software system that permits the management of the distributed database and makes the distribution transparent to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82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Distributed DBMSs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Decentralized approach</a:t>
            </a:r>
          </a:p>
          <a:p>
            <a:r>
              <a:rPr lang="en-US" dirty="0"/>
              <a:t>Single logical database</a:t>
            </a:r>
          </a:p>
          <a:p>
            <a:r>
              <a:rPr lang="en-US" dirty="0"/>
              <a:t>Split into a number </a:t>
            </a:r>
            <a:r>
              <a:rPr lang="en-US" i="1" dirty="0"/>
              <a:t>of fragments</a:t>
            </a:r>
          </a:p>
          <a:p>
            <a:r>
              <a:rPr lang="en-US" dirty="0"/>
              <a:t>Each fragment is stored on one or more computers </a:t>
            </a:r>
            <a:r>
              <a:rPr lang="en-US" i="1" dirty="0"/>
              <a:t>(replicas) </a:t>
            </a:r>
          </a:p>
          <a:p>
            <a:r>
              <a:rPr lang="en-US" dirty="0"/>
              <a:t>Use computer network to access data</a:t>
            </a:r>
          </a:p>
          <a:p>
            <a:r>
              <a:rPr lang="en-US" dirty="0"/>
              <a:t>Local Autonomy</a:t>
            </a:r>
          </a:p>
          <a:p>
            <a:r>
              <a:rPr lang="en-US" dirty="0"/>
              <a:t>Local applications for local data access</a:t>
            </a:r>
          </a:p>
          <a:p>
            <a:r>
              <a:rPr lang="en-US" dirty="0"/>
              <a:t>Global Application for Global data access</a:t>
            </a:r>
          </a:p>
        </p:txBody>
      </p:sp>
    </p:spTree>
    <p:extLst>
      <p:ext uri="{BB962C8B-B14F-4D97-AF65-F5344CB8AC3E}">
        <p14:creationId xmlns:p14="http://schemas.microsoft.com/office/powerpoint/2010/main" val="3820512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2353"/>
            <a:ext cx="10515600" cy="5504610"/>
          </a:xfrm>
        </p:spPr>
        <p:txBody>
          <a:bodyPr/>
          <a:lstStyle/>
          <a:p>
            <a:r>
              <a:rPr lang="en-US" dirty="0"/>
              <a:t>A collection of logically related shared data;</a:t>
            </a:r>
          </a:p>
          <a:p>
            <a:r>
              <a:rPr lang="en-US" dirty="0"/>
              <a:t> Data split into a number of fragments;</a:t>
            </a:r>
          </a:p>
          <a:p>
            <a:r>
              <a:rPr lang="en-US" dirty="0"/>
              <a:t> Fragments may be replicated;</a:t>
            </a:r>
          </a:p>
          <a:p>
            <a:r>
              <a:rPr lang="en-US" dirty="0"/>
              <a:t> Fragments/replicas are allocated to sites;</a:t>
            </a:r>
          </a:p>
          <a:p>
            <a:r>
              <a:rPr lang="en-US" dirty="0"/>
              <a:t> Sites are linked by a communications network;</a:t>
            </a:r>
          </a:p>
          <a:p>
            <a:r>
              <a:rPr lang="en-US" dirty="0"/>
              <a:t> Data at each site is under the control of a DBMS;</a:t>
            </a:r>
          </a:p>
          <a:p>
            <a:r>
              <a:rPr lang="en-US" dirty="0"/>
              <a:t> DBMS at each site can handle local applications, autonomously;</a:t>
            </a:r>
          </a:p>
          <a:p>
            <a:r>
              <a:rPr lang="en-US" dirty="0"/>
              <a:t> Each DBMS participates in at least one global application.</a:t>
            </a:r>
          </a:p>
        </p:txBody>
      </p:sp>
    </p:spTree>
    <p:extLst>
      <p:ext uri="{BB962C8B-B14F-4D97-AF65-F5344CB8AC3E}">
        <p14:creationId xmlns:p14="http://schemas.microsoft.com/office/powerpoint/2010/main" val="3346631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306" y="363071"/>
            <a:ext cx="9036423" cy="6037729"/>
          </a:xfrm>
        </p:spPr>
      </p:pic>
    </p:spTree>
    <p:extLst>
      <p:ext uri="{BB962C8B-B14F-4D97-AF65-F5344CB8AC3E}">
        <p14:creationId xmlns:p14="http://schemas.microsoft.com/office/powerpoint/2010/main" val="4046032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   We can divide IT systems into further two systems</a:t>
            </a:r>
          </a:p>
          <a:p>
            <a:pPr>
              <a:buNone/>
            </a:pPr>
            <a:r>
              <a:rPr lang="en-US" dirty="0"/>
              <a:t>   1. Online Transaction Processing System  </a:t>
            </a:r>
          </a:p>
          <a:p>
            <a:pPr>
              <a:buNone/>
            </a:pPr>
            <a:r>
              <a:rPr lang="en-US" dirty="0"/>
              <a:t>       (OLTP)</a:t>
            </a:r>
          </a:p>
          <a:p>
            <a:pPr>
              <a:buNone/>
            </a:pPr>
            <a:r>
              <a:rPr lang="en-US" dirty="0"/>
              <a:t>   2. Online Analytical Processing System </a:t>
            </a:r>
          </a:p>
          <a:p>
            <a:pPr>
              <a:buNone/>
            </a:pPr>
            <a:r>
              <a:rPr lang="en-US" dirty="0"/>
              <a:t>       (OLAP).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-  In general we can assume that OLTP systems provide source data to data warehouses, whereas OLAP systems help to analyze it. 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10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749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OLTP Systems (Online Transaction Processing System)</a:t>
            </a:r>
            <a:br>
              <a:rPr lang="en-US" sz="40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2624"/>
            <a:ext cx="10515600" cy="4684339"/>
          </a:xfrm>
        </p:spPr>
        <p:txBody>
          <a:bodyPr/>
          <a:lstStyle/>
          <a:p>
            <a:pPr lvl="1"/>
            <a:r>
              <a:rPr lang="en-US" dirty="0"/>
              <a:t>To automate business process</a:t>
            </a:r>
          </a:p>
          <a:p>
            <a:pPr lvl="1"/>
            <a:r>
              <a:rPr lang="en-US" dirty="0"/>
              <a:t>Efficient and cost-effective services to the customer</a:t>
            </a:r>
          </a:p>
          <a:p>
            <a:pPr lvl="1"/>
            <a:r>
              <a:rPr lang="en-US" dirty="0"/>
              <a:t>Use operational data to support decision making</a:t>
            </a:r>
          </a:p>
          <a:p>
            <a:pPr lvl="1"/>
            <a:r>
              <a:rPr lang="en-US" dirty="0"/>
              <a:t>For gaining competitive advantages</a:t>
            </a:r>
          </a:p>
          <a:p>
            <a:pPr lvl="1"/>
            <a:r>
              <a:rPr lang="en-US" dirty="0"/>
              <a:t>Operational systems were never primarily designed to support business decision making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14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OLTP (On-line Transaction Processing)</a:t>
            </a:r>
            <a:br>
              <a:rPr lang="en-US" sz="3600" b="1" u="sng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System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Large number of short on-line transactions (INSERT, UPDATE, DELETE).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Fast query processing,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Maintaining data integrity in multi-access environments and an effectiveness measured by Number of transactions per second.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OLTP database, there is detailed and current data.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Schema used to store transactional databases is the entity model (usually 3NF). 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266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OLAP (On-line Analytical Processing)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Relatively low volume of transactions.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Queries are often very complex and involve aggregations.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OLAP systems a response time is an effectiveness measure.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OLAP applications are widely used by Data Mining techniques.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OLAP database there is aggregated, historical data, stored in multi-dimensional schemas (usually star schema). 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34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68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1. Teleprocessing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7812"/>
            <a:ext cx="10515600" cy="4859151"/>
          </a:xfrm>
        </p:spPr>
        <p:txBody>
          <a:bodyPr>
            <a:normAutofit/>
          </a:bodyPr>
          <a:lstStyle/>
          <a:p>
            <a:r>
              <a:rPr lang="en-US" dirty="0"/>
              <a:t>The traditional architecture for multi-user systems was teleprocessing</a:t>
            </a:r>
          </a:p>
          <a:p>
            <a:r>
              <a:rPr lang="en-US" dirty="0"/>
              <a:t>One computer with a single central processing unit (CPU)</a:t>
            </a:r>
          </a:p>
          <a:p>
            <a:r>
              <a:rPr lang="en-US" dirty="0"/>
              <a:t>And a number of terminals</a:t>
            </a:r>
          </a:p>
          <a:p>
            <a:r>
              <a:rPr lang="en-US" dirty="0"/>
              <a:t>All processing is performed within the boundaries of the same physical computer</a:t>
            </a:r>
          </a:p>
          <a:p>
            <a:r>
              <a:rPr lang="en-US" dirty="0"/>
              <a:t>User terminals are typically incapable of functioning on their own, and cabled to the central computer</a:t>
            </a:r>
          </a:p>
          <a:p>
            <a:r>
              <a:rPr lang="en-US" dirty="0"/>
              <a:t>The terminals send messages via the communications control subsystem of the operating system to the user’s application program</a:t>
            </a:r>
          </a:p>
          <a:p>
            <a:r>
              <a:rPr lang="en-US" dirty="0"/>
              <a:t>Which in turn uses the services of the DBMS</a:t>
            </a:r>
          </a:p>
        </p:txBody>
      </p:sp>
    </p:spTree>
    <p:extLst>
      <p:ext uri="{BB962C8B-B14F-4D97-AF65-F5344CB8AC3E}">
        <p14:creationId xmlns:p14="http://schemas.microsoft.com/office/powerpoint/2010/main" val="1371042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025"/>
            <a:ext cx="10515600" cy="1210234"/>
          </a:xfrm>
        </p:spPr>
        <p:txBody>
          <a:bodyPr/>
          <a:lstStyle/>
          <a:p>
            <a:r>
              <a:rPr lang="en-US" b="1" dirty="0"/>
              <a:t>Data Warehousing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27094"/>
            <a:ext cx="10941425" cy="4549868"/>
          </a:xfrm>
        </p:spPr>
        <p:txBody>
          <a:bodyPr>
            <a:normAutofit/>
          </a:bodyPr>
          <a:lstStyle/>
          <a:p>
            <a:r>
              <a:rPr lang="en-US" dirty="0"/>
              <a:t>The data held in a data warehouse is described as being subject-oriented, integrated, time-variant, and nonvolatile (</a:t>
            </a:r>
            <a:r>
              <a:rPr lang="en-US" dirty="0" err="1"/>
              <a:t>Inmon</a:t>
            </a:r>
            <a:r>
              <a:rPr lang="en-US" dirty="0"/>
              <a:t>, 1993)</a:t>
            </a:r>
          </a:p>
        </p:txBody>
      </p:sp>
    </p:spTree>
    <p:extLst>
      <p:ext uri="{BB962C8B-B14F-4D97-AF65-F5344CB8AC3E}">
        <p14:creationId xmlns:p14="http://schemas.microsoft.com/office/powerpoint/2010/main" val="3409291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B5A480-C48B-4D1C-BBCB-41337EA46E65}" type="slidenum">
              <a:rPr lang="sv-SE"/>
              <a:pPr/>
              <a:t>31</a:t>
            </a:fld>
            <a:endParaRPr lang="sv-SE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sz="3400">
                <a:ea typeface="ＭＳ Ｐゴシック" pitchFamily="34" charset="-128"/>
              </a:rPr>
              <a:t>Subject-oriented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4572000"/>
          </a:xfrm>
        </p:spPr>
        <p:txBody>
          <a:bodyPr/>
          <a:lstStyle/>
          <a:p>
            <a:pPr eaLnBrk="1" hangingPunct="1"/>
            <a:r>
              <a:rPr lang="en-US" sz="1900">
                <a:ea typeface="ＭＳ Ｐゴシック" pitchFamily="34" charset="-128"/>
              </a:rPr>
              <a:t>In operational sources data is organized by applications, or business processes.</a:t>
            </a:r>
          </a:p>
          <a:p>
            <a:pPr eaLnBrk="1" hangingPunct="1"/>
            <a:r>
              <a:rPr lang="en-US" sz="1900">
                <a:ea typeface="ＭＳ Ｐゴシック" pitchFamily="34" charset="-128"/>
              </a:rPr>
              <a:t>In DW subject is the organization method</a:t>
            </a:r>
          </a:p>
          <a:p>
            <a:pPr eaLnBrk="1" hangingPunct="1"/>
            <a:r>
              <a:rPr lang="en-US" sz="1900">
                <a:ea typeface="ＭＳ Ｐゴシック" pitchFamily="34" charset="-128"/>
              </a:rPr>
              <a:t>Subjects vary with enterprise</a:t>
            </a:r>
          </a:p>
          <a:p>
            <a:pPr eaLnBrk="1" hangingPunct="1"/>
            <a:r>
              <a:rPr lang="en-US" sz="1900">
                <a:ea typeface="ＭＳ Ｐゴシック" pitchFamily="34" charset="-128"/>
              </a:rPr>
              <a:t>These are critical factors, that affect performance</a:t>
            </a:r>
          </a:p>
          <a:p>
            <a:pPr eaLnBrk="1" hangingPunct="1"/>
            <a:r>
              <a:rPr lang="en-US" sz="1900">
                <a:ea typeface="ＭＳ Ｐゴシック" pitchFamily="34" charset="-128"/>
              </a:rPr>
              <a:t>Example of Manufacturing Company</a:t>
            </a:r>
          </a:p>
          <a:p>
            <a:pPr lvl="1" eaLnBrk="1" hangingPunct="1"/>
            <a:r>
              <a:rPr lang="en-US" sz="1700">
                <a:ea typeface="Arial" pitchFamily="34" charset="0"/>
              </a:rPr>
              <a:t>Sales</a:t>
            </a:r>
          </a:p>
          <a:p>
            <a:pPr lvl="1" eaLnBrk="1" hangingPunct="1"/>
            <a:r>
              <a:rPr lang="en-US" sz="1700">
                <a:ea typeface="Arial" pitchFamily="34" charset="0"/>
              </a:rPr>
              <a:t>Shipment</a:t>
            </a:r>
          </a:p>
          <a:p>
            <a:pPr lvl="1" eaLnBrk="1" hangingPunct="1"/>
            <a:r>
              <a:rPr lang="en-US" sz="1700">
                <a:ea typeface="Arial" pitchFamily="34" charset="0"/>
              </a:rPr>
              <a:t>Inventory etc</a:t>
            </a:r>
          </a:p>
          <a:p>
            <a:pPr lvl="1" eaLnBrk="1" hangingPunct="1"/>
            <a:endParaRPr lang="en-US" sz="1700">
              <a:ea typeface="Arial" pitchFamily="34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sz="1900">
              <a:ea typeface="ＭＳ Ｐゴシック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sz="190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4786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7808CD-DA66-4AFC-A8F9-2CDBD7C45036}" type="slidenum">
              <a:rPr lang="sv-SE"/>
              <a:pPr/>
              <a:t>32</a:t>
            </a:fld>
            <a:endParaRPr lang="sv-SE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sz="3400">
                <a:ea typeface="ＭＳ Ｐゴシック" pitchFamily="34" charset="-128"/>
              </a:rPr>
              <a:t>Integrated Data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900">
                <a:ea typeface="ＭＳ Ｐゴシック" pitchFamily="34" charset="-128"/>
              </a:rPr>
              <a:t>Data comes from several applications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1900">
                <a:ea typeface="ＭＳ Ｐゴシック" pitchFamily="34" charset="-128"/>
              </a:rPr>
              <a:t>Problems of integration comes into play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>
                <a:ea typeface="Arial" pitchFamily="34" charset="0"/>
              </a:rPr>
              <a:t>File layout, encoding, field names, systems, schema, data heterogeneity are the issues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>
                <a:ea typeface="Arial" pitchFamily="34" charset="0"/>
              </a:rPr>
              <a:t>Bank example, variance: naming convention, attributes for data item, account no, account type, size, currency </a:t>
            </a:r>
          </a:p>
          <a:p>
            <a:pPr eaLnBrk="1" hangingPunct="1">
              <a:lnSpc>
                <a:spcPct val="90000"/>
              </a:lnSpc>
            </a:pPr>
            <a:r>
              <a:rPr lang="en-US" sz="1900">
                <a:ea typeface="ＭＳ Ｐゴシック" pitchFamily="34" charset="-128"/>
              </a:rPr>
              <a:t>In addition to internal, external data sources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>
                <a:ea typeface="Arial" pitchFamily="34" charset="0"/>
              </a:rPr>
              <a:t>External companies data sharing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>
                <a:ea typeface="Arial" pitchFamily="34" charset="0"/>
              </a:rPr>
              <a:t>Websites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>
                <a:ea typeface="Arial" pitchFamily="34" charset="0"/>
              </a:rPr>
              <a:t>Others</a:t>
            </a:r>
          </a:p>
          <a:p>
            <a:pPr eaLnBrk="1" hangingPunct="1">
              <a:lnSpc>
                <a:spcPct val="90000"/>
              </a:lnSpc>
            </a:pPr>
            <a:r>
              <a:rPr lang="en-US" sz="1900">
                <a:ea typeface="ＭＳ Ｐゴシック" pitchFamily="34" charset="-128"/>
              </a:rPr>
              <a:t>Removal of inconsistency</a:t>
            </a:r>
          </a:p>
          <a:p>
            <a:pPr eaLnBrk="1" hangingPunct="1">
              <a:lnSpc>
                <a:spcPct val="90000"/>
              </a:lnSpc>
            </a:pPr>
            <a:r>
              <a:rPr lang="en-US" sz="1900">
                <a:ea typeface="ＭＳ Ｐゴシック" pitchFamily="34" charset="-128"/>
              </a:rPr>
              <a:t>So process of extraction, transformation &amp; loading</a:t>
            </a:r>
          </a:p>
          <a:p>
            <a:pPr lvl="1" eaLnBrk="1" hangingPunct="1">
              <a:lnSpc>
                <a:spcPct val="90000"/>
              </a:lnSpc>
            </a:pPr>
            <a:endParaRPr lang="en-US" sz="1700">
              <a:ea typeface="Arial" pitchFamily="34" charset="0"/>
            </a:endParaRP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9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90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5523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7DE51E-128B-47B4-8974-681CFD1392AE}" type="slidenum">
              <a:rPr lang="sv-SE"/>
              <a:pPr/>
              <a:t>33</a:t>
            </a:fld>
            <a:endParaRPr lang="sv-SE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sz="3400">
                <a:ea typeface="ＭＳ Ｐゴシック" pitchFamily="34" charset="-128"/>
              </a:rPr>
              <a:t>Time variant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4572000"/>
          </a:xfrm>
        </p:spPr>
        <p:txBody>
          <a:bodyPr/>
          <a:lstStyle/>
          <a:p>
            <a:pPr eaLnBrk="1" hangingPunct="1"/>
            <a:r>
              <a:rPr lang="en-US" sz="1900">
                <a:ea typeface="ＭＳ Ｐゴシック" pitchFamily="34" charset="-128"/>
              </a:rPr>
              <a:t>Operational data has current values</a:t>
            </a:r>
          </a:p>
          <a:p>
            <a:pPr eaLnBrk="1" hangingPunct="1"/>
            <a:r>
              <a:rPr lang="en-US" sz="1900">
                <a:ea typeface="ＭＳ Ｐゴシック" pitchFamily="34" charset="-128"/>
              </a:rPr>
              <a:t>Comparative analysis is one of the best techniques for business performance evaluation </a:t>
            </a:r>
          </a:p>
          <a:p>
            <a:pPr eaLnBrk="1" hangingPunct="1"/>
            <a:r>
              <a:rPr lang="en-US" sz="1900">
                <a:ea typeface="ＭＳ Ｐゴシック" pitchFamily="34" charset="-128"/>
              </a:rPr>
              <a:t>Time is critical factor for comparative analysis</a:t>
            </a:r>
          </a:p>
          <a:p>
            <a:pPr eaLnBrk="1" hangingPunct="1"/>
            <a:r>
              <a:rPr lang="en-US" sz="1900">
                <a:ea typeface="ＭＳ Ｐゴシック" pitchFamily="34" charset="-128"/>
              </a:rPr>
              <a:t>Every data structure in DW contains time element</a:t>
            </a:r>
          </a:p>
          <a:p>
            <a:pPr eaLnBrk="1" hangingPunct="1"/>
            <a:r>
              <a:rPr lang="en-US" sz="1900">
                <a:ea typeface="ＭＳ Ｐゴシック" pitchFamily="34" charset="-128"/>
              </a:rPr>
              <a:t>In order to promote product in certain, analyst has to know about current and historical values</a:t>
            </a:r>
          </a:p>
          <a:p>
            <a:pPr eaLnBrk="1" hangingPunct="1"/>
            <a:r>
              <a:rPr lang="en-US" sz="1900">
                <a:ea typeface="ＭＳ Ｐゴシック" pitchFamily="34" charset="-128"/>
              </a:rPr>
              <a:t>The advantages are</a:t>
            </a:r>
          </a:p>
          <a:p>
            <a:pPr lvl="1" eaLnBrk="1" hangingPunct="1"/>
            <a:r>
              <a:rPr lang="en-US" sz="1700">
                <a:ea typeface="Arial" pitchFamily="34" charset="0"/>
              </a:rPr>
              <a:t>Allows for analysis of the past</a:t>
            </a:r>
          </a:p>
          <a:p>
            <a:pPr lvl="1" eaLnBrk="1" hangingPunct="1"/>
            <a:r>
              <a:rPr lang="en-US" sz="1700">
                <a:ea typeface="Arial" pitchFamily="34" charset="0"/>
              </a:rPr>
              <a:t>Relates information to the present</a:t>
            </a:r>
          </a:p>
          <a:p>
            <a:pPr lvl="1" eaLnBrk="1" hangingPunct="1"/>
            <a:r>
              <a:rPr lang="en-US" sz="1700">
                <a:ea typeface="Arial" pitchFamily="34" charset="0"/>
              </a:rPr>
              <a:t>Enables forecasts for the future</a:t>
            </a:r>
          </a:p>
          <a:p>
            <a:pPr lvl="1" eaLnBrk="1" hangingPunct="1"/>
            <a:endParaRPr lang="en-US" sz="1700">
              <a:ea typeface="Arial" pitchFamily="34" charset="0"/>
            </a:endParaRPr>
          </a:p>
          <a:p>
            <a:pPr eaLnBrk="1" hangingPunct="1"/>
            <a:endParaRPr lang="en-US" sz="1900">
              <a:ea typeface="ＭＳ Ｐゴシック" pitchFamily="34" charset="-128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700">
              <a:ea typeface="Arial" pitchFamily="34" charset="0"/>
            </a:endParaRPr>
          </a:p>
          <a:p>
            <a:pPr lvl="1" eaLnBrk="1" hangingPunct="1"/>
            <a:endParaRPr lang="en-US" sz="1700">
              <a:ea typeface="Arial" pitchFamily="34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sz="1900">
              <a:ea typeface="ＭＳ Ｐゴシック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sz="190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3959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6184E2-0DFC-4E25-91C2-895976E201AC}" type="slidenum">
              <a:rPr lang="sv-SE"/>
              <a:pPr/>
              <a:t>34</a:t>
            </a:fld>
            <a:endParaRPr lang="sv-SE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3400">
                <a:ea typeface="ＭＳ Ｐゴシック" pitchFamily="34" charset="-128"/>
              </a:rPr>
              <a:t>Non-volatile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7772400" cy="4572000"/>
          </a:xfrm>
        </p:spPr>
        <p:txBody>
          <a:bodyPr/>
          <a:lstStyle/>
          <a:p>
            <a:pPr eaLnBrk="1" hangingPunct="1"/>
            <a:r>
              <a:rPr lang="en-US" sz="1900">
                <a:ea typeface="ＭＳ Ｐゴシック" pitchFamily="34" charset="-128"/>
              </a:rPr>
              <a:t>Data from operational systems are moved into DW after specific intervals</a:t>
            </a:r>
          </a:p>
          <a:p>
            <a:pPr eaLnBrk="1" hangingPunct="1"/>
            <a:r>
              <a:rPr lang="en-US" sz="1900">
                <a:ea typeface="ＭＳ Ｐゴシック" pitchFamily="34" charset="-128"/>
              </a:rPr>
              <a:t>Data is persistent/ not removed i.e. non volatile</a:t>
            </a:r>
          </a:p>
          <a:p>
            <a:pPr eaLnBrk="1" hangingPunct="1"/>
            <a:r>
              <a:rPr lang="en-US" sz="1900">
                <a:ea typeface="ＭＳ Ｐゴシック" pitchFamily="34" charset="-128"/>
              </a:rPr>
              <a:t>Every business transaction don</a:t>
            </a:r>
            <a:r>
              <a:rPr lang="ja-JP" altLang="en-US" sz="1900">
                <a:ea typeface="ＭＳ Ｐゴシック" pitchFamily="34" charset="-128"/>
              </a:rPr>
              <a:t>’</a:t>
            </a:r>
            <a:r>
              <a:rPr lang="en-US" altLang="ja-JP" sz="1900">
                <a:ea typeface="ＭＳ Ｐゴシック" pitchFamily="34" charset="-128"/>
              </a:rPr>
              <a:t>t update in DW</a:t>
            </a:r>
          </a:p>
          <a:p>
            <a:pPr eaLnBrk="1" hangingPunct="1"/>
            <a:r>
              <a:rPr lang="en-US" sz="1900">
                <a:ea typeface="ＭＳ Ｐゴシック" pitchFamily="34" charset="-128"/>
              </a:rPr>
              <a:t>Data from DW is not deleted</a:t>
            </a:r>
          </a:p>
          <a:p>
            <a:pPr eaLnBrk="1" hangingPunct="1"/>
            <a:r>
              <a:rPr lang="en-US" sz="1900">
                <a:ea typeface="ＭＳ Ｐゴシック" pitchFamily="34" charset="-128"/>
              </a:rPr>
              <a:t>Data is neither changed by individual transactions</a:t>
            </a:r>
          </a:p>
          <a:p>
            <a:pPr eaLnBrk="1" hangingPunct="1"/>
            <a:r>
              <a:rPr lang="en-US" sz="1900">
                <a:ea typeface="ＭＳ Ｐゴシック" pitchFamily="34" charset="-128"/>
              </a:rPr>
              <a:t>Properties summary</a:t>
            </a:r>
          </a:p>
          <a:p>
            <a:pPr eaLnBrk="1" hangingPunct="1">
              <a:buFont typeface="Wingdings" pitchFamily="2" charset="2"/>
              <a:buNone/>
            </a:pPr>
            <a:endParaRPr lang="en-US" sz="1900">
              <a:ea typeface="ＭＳ Ｐゴシック" pitchFamily="34" charset="-128"/>
            </a:endParaRPr>
          </a:p>
          <a:p>
            <a:pPr eaLnBrk="1" hangingPunct="1"/>
            <a:endParaRPr lang="en-US" sz="1900">
              <a:ea typeface="ＭＳ Ｐゴシック" pitchFamily="34" charset="-128"/>
            </a:endParaRPr>
          </a:p>
          <a:p>
            <a:pPr lvl="1" eaLnBrk="1" hangingPunct="1"/>
            <a:endParaRPr lang="en-US" sz="1700">
              <a:ea typeface="Arial" pitchFamily="34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sz="1900">
              <a:ea typeface="ＭＳ Ｐゴシック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sz="1900">
              <a:ea typeface="ＭＳ Ｐゴシック" pitchFamily="34" charset="-128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1981200" y="4267200"/>
            <a:ext cx="2590800" cy="5334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Subject Oriented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981200" y="4800600"/>
            <a:ext cx="2590800" cy="1524000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600"/>
              <a:t>Organized along the lines of the subjects of the corporation. Typical subjects are customer, product, vendor and transaction. 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4876800" y="4267200"/>
            <a:ext cx="2590800" cy="5334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Time-Variant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4876800" y="4800600"/>
            <a:ext cx="2590800" cy="1524000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/>
              <a:t>Every record in the data warehouse has some form of time variancy attached to it. 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7696200" y="4267200"/>
            <a:ext cx="2590800" cy="5334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Non-Volatile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7696200" y="4800600"/>
            <a:ext cx="2590800" cy="1524000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600"/>
              <a:t>Refers to the inability of data to be updated. Every record in the data warehouse is time stamped in one form or another.</a:t>
            </a:r>
          </a:p>
        </p:txBody>
      </p:sp>
    </p:spTree>
    <p:extLst>
      <p:ext uri="{BB962C8B-B14F-4D97-AF65-F5344CB8AC3E}">
        <p14:creationId xmlns:p14="http://schemas.microsoft.com/office/powerpoint/2010/main" val="3989776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52596" y="285731"/>
          <a:ext cx="8229600" cy="6215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7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532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OLTP System </a:t>
                      </a:r>
                      <a:br>
                        <a:rPr lang="en-US" b="1" dirty="0"/>
                      </a:br>
                      <a:r>
                        <a:rPr lang="en-US" b="1" dirty="0"/>
                        <a:t>Online Transaction Processing </a:t>
                      </a:r>
                      <a:br>
                        <a:rPr lang="en-US" b="1" dirty="0"/>
                      </a:br>
                      <a:r>
                        <a:rPr lang="en-US" b="1" dirty="0"/>
                        <a:t>(Operational System)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OLAP System </a:t>
                      </a:r>
                      <a:br>
                        <a:rPr lang="en-US" b="1" dirty="0"/>
                      </a:br>
                      <a:r>
                        <a:rPr lang="en-US" b="1" dirty="0"/>
                        <a:t>Online Analytical Processing </a:t>
                      </a:r>
                      <a:br>
                        <a:rPr lang="en-US" b="1" dirty="0"/>
                      </a:br>
                      <a:r>
                        <a:rPr lang="en-US" b="1" dirty="0"/>
                        <a:t>(Data Warehouse)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532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Source of data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Operational data; OLTPs are the original source of the data.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Consolidation data; OLAP data comes from the various OLTP Databases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532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Purpose of data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To control and run fundamental business tasks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To help with planning, problem solving, and decision support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532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What the data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Reveals a snapshot of ongoing business processes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Multi-dimensional views of various kinds of business activities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Inserts and Updates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Short and fast inserts and updates initiated by end users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Periodic long-running batch jobs refresh the data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532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Queries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Relatively standardized and simple queries Returning relatively few records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Often complex queries involving aggregations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58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52596" y="214290"/>
          <a:ext cx="8229600" cy="5855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/>
                      <a:endParaRPr lang="en-US" b="1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OLTP System </a:t>
                      </a:r>
                      <a:br>
                        <a:rPr lang="en-US" b="1" dirty="0"/>
                      </a:br>
                      <a:r>
                        <a:rPr lang="en-US" b="1" dirty="0"/>
                        <a:t>Online Transaction Processing </a:t>
                      </a:r>
                      <a:br>
                        <a:rPr lang="en-US" b="1" dirty="0"/>
                      </a:br>
                      <a:r>
                        <a:rPr lang="en-US" b="1" dirty="0"/>
                        <a:t>(Operational System)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OLAP System </a:t>
                      </a:r>
                      <a:br>
                        <a:rPr lang="en-US" b="1" dirty="0"/>
                      </a:br>
                      <a:r>
                        <a:rPr lang="en-US" b="1" dirty="0"/>
                        <a:t>Online Analytical Processing </a:t>
                      </a:r>
                      <a:br>
                        <a:rPr lang="en-US" b="1" dirty="0"/>
                      </a:br>
                      <a:r>
                        <a:rPr lang="en-US" b="1" dirty="0"/>
                        <a:t>(Data Warehouse)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Processing Speed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Typically very fast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Depends on the amount of data involved; batch data refreshes and complex queries may take many hours; query speed can be improved by creating indexes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Space Requirements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Can be relatively small if historical data is archived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Larger due to the existence of aggregation structures and history data; requires more indexes than OLTP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Database Design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Highly normalized with many tables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Typically de-normalized with fewer tables; use of star and/or snowflake schemas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Backup and Recovery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Backup religiously; operational data is critical to run the business, data loss is likely to entail significant monetary loss and legal liability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Instead of regular backups, some environments may consider simply reloading the OLTP data as a recovery method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264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ata_warehouse_architec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473" y="285729"/>
            <a:ext cx="8215369" cy="6215105"/>
          </a:xfrm>
        </p:spPr>
      </p:pic>
    </p:spTree>
    <p:extLst>
      <p:ext uri="{BB962C8B-B14F-4D97-AF65-F5344CB8AC3E}">
        <p14:creationId xmlns:p14="http://schemas.microsoft.com/office/powerpoint/2010/main" val="605657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08528"/>
          </a:xfrm>
        </p:spPr>
        <p:txBody>
          <a:bodyPr/>
          <a:lstStyle/>
          <a:p>
            <a:r>
              <a:rPr lang="en-US" dirty="0"/>
              <a:t>The typical architecture of a data warehouse.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306" y="1008529"/>
            <a:ext cx="8364070" cy="5486400"/>
          </a:xfrm>
        </p:spPr>
      </p:pic>
    </p:spTree>
    <p:extLst>
      <p:ext uri="{BB962C8B-B14F-4D97-AF65-F5344CB8AC3E}">
        <p14:creationId xmlns:p14="http://schemas.microsoft.com/office/powerpoint/2010/main" val="311989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6859"/>
            <a:ext cx="10515600" cy="5760104"/>
          </a:xfrm>
        </p:spPr>
        <p:txBody>
          <a:bodyPr>
            <a:normAutofit/>
          </a:bodyPr>
          <a:lstStyle/>
          <a:p>
            <a:r>
              <a:rPr lang="en-US" dirty="0"/>
              <a:t>In the same way, messages are routed back to the user’s terminal.</a:t>
            </a:r>
          </a:p>
          <a:p>
            <a:r>
              <a:rPr lang="en-US" dirty="0"/>
              <a:t>Tremendous burden on the central computer,</a:t>
            </a:r>
          </a:p>
          <a:p>
            <a:r>
              <a:rPr lang="en-US" dirty="0"/>
              <a:t> Which had to not only run the application programs and the DBMS, but also carry out a significant amount of work on behalf of the terminals (such as formatting data for display on the screen).</a:t>
            </a:r>
          </a:p>
          <a:p>
            <a:r>
              <a:rPr lang="en-US" dirty="0"/>
              <a:t>In recent years, there have been significant advances in the  development of high-performance personal computers and networks.</a:t>
            </a:r>
          </a:p>
          <a:p>
            <a:r>
              <a:rPr lang="en-US" dirty="0"/>
              <a:t>Replacing expensive mainframe computers with more cost-effective networks of personal computers that achieve the same, or even better, results.</a:t>
            </a:r>
          </a:p>
          <a:p>
            <a:r>
              <a:rPr lang="en-US" dirty="0"/>
              <a:t>This trend has given rise to the next two architectures: file-server and client-server.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35" y="416859"/>
            <a:ext cx="8364070" cy="5728447"/>
          </a:xfrm>
        </p:spPr>
      </p:pic>
    </p:spTree>
    <p:extLst>
      <p:ext uri="{BB962C8B-B14F-4D97-AF65-F5344CB8AC3E}">
        <p14:creationId xmlns:p14="http://schemas.microsoft.com/office/powerpoint/2010/main" val="98421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130"/>
            <a:ext cx="10515600" cy="981636"/>
          </a:xfrm>
        </p:spPr>
        <p:txBody>
          <a:bodyPr/>
          <a:lstStyle/>
          <a:p>
            <a:r>
              <a:rPr lang="en-US" b="1" dirty="0"/>
              <a:t>2. File-Server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471"/>
            <a:ext cx="10515600" cy="489949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File server</a:t>
            </a:r>
            <a:endParaRPr lang="en-US" dirty="0"/>
          </a:p>
          <a:p>
            <a:r>
              <a:rPr lang="en-US" dirty="0"/>
              <a:t>A computer attached to a network with the primary purpose of providing shared storage for computer files such as documents, spreadsheets, images, and databases.</a:t>
            </a:r>
          </a:p>
          <a:p>
            <a:r>
              <a:rPr lang="en-US" dirty="0"/>
              <a:t>In a file-server environment, the processing is distributed about the network, typically a local area network (LAN).</a:t>
            </a:r>
          </a:p>
          <a:p>
            <a:r>
              <a:rPr lang="en-US" dirty="0"/>
              <a:t>The file-server holds the files required by the applications and the DBMS. </a:t>
            </a:r>
          </a:p>
          <a:p>
            <a:r>
              <a:rPr lang="en-US" dirty="0"/>
              <a:t>However, the applications and the DBMS run on each workstation, requesting files from the file-server when necessary.</a:t>
            </a:r>
          </a:p>
          <a:p>
            <a:r>
              <a:rPr lang="en-US" dirty="0"/>
              <a:t> In this way, the file-server acts simply as a shared hard disk drive</a:t>
            </a:r>
          </a:p>
        </p:txBody>
      </p:sp>
    </p:spTree>
    <p:extLst>
      <p:ext uri="{BB962C8B-B14F-4D97-AF65-F5344CB8AC3E}">
        <p14:creationId xmlns:p14="http://schemas.microsoft.com/office/powerpoint/2010/main" val="159972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753"/>
            <a:ext cx="10515600" cy="5733210"/>
          </a:xfrm>
        </p:spPr>
        <p:txBody>
          <a:bodyPr>
            <a:normAutofit/>
          </a:bodyPr>
          <a:lstStyle/>
          <a:p>
            <a:r>
              <a:rPr lang="en-US" dirty="0"/>
              <a:t>The DBMS on each workstation sends requests to the file-server for all data that the DBMS requires that is stored on disk</a:t>
            </a:r>
          </a:p>
          <a:p>
            <a:r>
              <a:rPr lang="en-US" dirty="0"/>
              <a:t>Significant amount of network traffic, which can lead to performance problems</a:t>
            </a:r>
          </a:p>
          <a:p>
            <a:r>
              <a:rPr lang="en-US" b="1" dirty="0"/>
              <a:t> 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Iname</a:t>
            </a:r>
            <a:r>
              <a:rPr lang="en-US" dirty="0"/>
              <a:t> </a:t>
            </a:r>
            <a:r>
              <a:rPr lang="en-US" b="1" dirty="0"/>
              <a:t>FROM </a:t>
            </a:r>
            <a:r>
              <a:rPr lang="en-US" dirty="0"/>
              <a:t>Branch b, Staff s</a:t>
            </a:r>
          </a:p>
          <a:p>
            <a:pPr marL="0" indent="0">
              <a:buNone/>
            </a:pPr>
            <a:r>
              <a:rPr lang="en-US" b="1" dirty="0"/>
              <a:t>    WHERE </a:t>
            </a:r>
            <a:r>
              <a:rPr lang="en-US" dirty="0" err="1"/>
              <a:t>b.branchNo</a:t>
            </a:r>
            <a:r>
              <a:rPr lang="en-US" dirty="0"/>
              <a:t> = </a:t>
            </a:r>
            <a:r>
              <a:rPr lang="en-US" dirty="0" err="1"/>
              <a:t>s.branchNo</a:t>
            </a:r>
            <a:r>
              <a:rPr lang="en-US" dirty="0"/>
              <a:t> </a:t>
            </a:r>
            <a:r>
              <a:rPr lang="en-US" b="1" dirty="0"/>
              <a:t>AND </a:t>
            </a:r>
            <a:r>
              <a:rPr lang="en-US" dirty="0" err="1"/>
              <a:t>b.street</a:t>
            </a:r>
            <a:r>
              <a:rPr lang="en-US" dirty="0"/>
              <a:t> = ‘163 Main St’;</a:t>
            </a:r>
          </a:p>
          <a:p>
            <a:r>
              <a:rPr lang="en-US" dirty="0"/>
              <a:t>As the file-server has no knowledge of SQL, the DBMS must request the files corresponding to the Branch and Staff relations from the file-server, rather than just the staff names that satisfy the query.</a:t>
            </a:r>
          </a:p>
        </p:txBody>
      </p:sp>
    </p:spTree>
    <p:extLst>
      <p:ext uri="{BB962C8B-B14F-4D97-AF65-F5344CB8AC3E}">
        <p14:creationId xmlns:p14="http://schemas.microsoft.com/office/powerpoint/2010/main" val="311711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main disadvantages:</a:t>
            </a:r>
          </a:p>
          <a:p>
            <a:pPr marL="0" indent="0">
              <a:buNone/>
            </a:pPr>
            <a:r>
              <a:rPr lang="en-US" dirty="0"/>
              <a:t>	(1) There is a large amount of network traffic.</a:t>
            </a:r>
          </a:p>
          <a:p>
            <a:pPr marL="0" indent="0">
              <a:buNone/>
            </a:pPr>
            <a:r>
              <a:rPr lang="en-US" dirty="0"/>
              <a:t>	(2) A full copy of the DBMS is required on each workstation.</a:t>
            </a:r>
          </a:p>
          <a:p>
            <a:pPr marL="0" indent="0">
              <a:buNone/>
            </a:pPr>
            <a:r>
              <a:rPr lang="en-US" dirty="0"/>
              <a:t>	(3) Concurrency, recovery, and integrity control are more 	    	      complex, because there can be multiple DBMSs accessing the     	      same files.</a:t>
            </a:r>
          </a:p>
        </p:txBody>
      </p:sp>
    </p:spTree>
    <p:extLst>
      <p:ext uri="{BB962C8B-B14F-4D97-AF65-F5344CB8AC3E}">
        <p14:creationId xmlns:p14="http://schemas.microsoft.com/office/powerpoint/2010/main" val="995753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59" y="268941"/>
            <a:ext cx="9412941" cy="6293223"/>
          </a:xfrm>
        </p:spPr>
      </p:pic>
    </p:spTree>
    <p:extLst>
      <p:ext uri="{BB962C8B-B14F-4D97-AF65-F5344CB8AC3E}">
        <p14:creationId xmlns:p14="http://schemas.microsoft.com/office/powerpoint/2010/main" val="341130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1786</Words>
  <Application>Microsoft Office PowerPoint</Application>
  <PresentationFormat>Widescreen</PresentationFormat>
  <Paragraphs>209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Times New Roman</vt:lpstr>
      <vt:lpstr>Wingdings</vt:lpstr>
      <vt:lpstr>Office Theme</vt:lpstr>
      <vt:lpstr>Database Architectures and the Web</vt:lpstr>
      <vt:lpstr>Multi-user Database System Architectures</vt:lpstr>
      <vt:lpstr>1. Teleprocessing </vt:lpstr>
      <vt:lpstr>PowerPoint Presentation</vt:lpstr>
      <vt:lpstr>PowerPoint Presentation</vt:lpstr>
      <vt:lpstr>2. File-Server Architecture</vt:lpstr>
      <vt:lpstr>PowerPoint Presentation</vt:lpstr>
      <vt:lpstr>Disadvantage</vt:lpstr>
      <vt:lpstr>PowerPoint Presentation</vt:lpstr>
      <vt:lpstr>3. Traditional Two-Tier Client–Server Architecture</vt:lpstr>
      <vt:lpstr>PowerPoint Presentation</vt:lpstr>
      <vt:lpstr>PowerPoint Presentation</vt:lpstr>
      <vt:lpstr>PowerPoint Presentation</vt:lpstr>
      <vt:lpstr>Traditional two tier client-server architecture</vt:lpstr>
      <vt:lpstr>PowerPoint Presentation</vt:lpstr>
      <vt:lpstr>PowerPoint Presentation</vt:lpstr>
      <vt:lpstr>Three-Tier Client–Server Architecture</vt:lpstr>
      <vt:lpstr>PowerPoint Presentation</vt:lpstr>
      <vt:lpstr>N-Tier Architectures</vt:lpstr>
      <vt:lpstr>PowerPoint Presentation</vt:lpstr>
      <vt:lpstr>PowerPoint Presentation</vt:lpstr>
      <vt:lpstr>Distributed Database Systems</vt:lpstr>
      <vt:lpstr>Distributed DBMSs</vt:lpstr>
      <vt:lpstr>PowerPoint Presentation</vt:lpstr>
      <vt:lpstr>PowerPoint Presentation</vt:lpstr>
      <vt:lpstr>IT Systems</vt:lpstr>
      <vt:lpstr>OLTP Systems (Online Transaction Processing System) </vt:lpstr>
      <vt:lpstr>OLTP (On-line Transaction Processing) System</vt:lpstr>
      <vt:lpstr>OLAP (On-line Analytical Processing)  System</vt:lpstr>
      <vt:lpstr>Data Warehousing</vt:lpstr>
      <vt:lpstr>Subject-oriented</vt:lpstr>
      <vt:lpstr>Integrated Data</vt:lpstr>
      <vt:lpstr>Time variant</vt:lpstr>
      <vt:lpstr>Non-volatile</vt:lpstr>
      <vt:lpstr>PowerPoint Presentation</vt:lpstr>
      <vt:lpstr>PowerPoint Presentation</vt:lpstr>
      <vt:lpstr>PowerPoint Presentation</vt:lpstr>
      <vt:lpstr>The typical architecture of a data warehouse.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Architectures and the Web</dc:title>
  <dc:creator>Abdul qayyum</dc:creator>
  <cp:lastModifiedBy>Abdul Qayyum Khan</cp:lastModifiedBy>
  <cp:revision>43</cp:revision>
  <dcterms:created xsi:type="dcterms:W3CDTF">2017-02-15T07:05:39Z</dcterms:created>
  <dcterms:modified xsi:type="dcterms:W3CDTF">2023-03-01T18:08:31Z</dcterms:modified>
</cp:coreProperties>
</file>