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7" r:id="rId10"/>
    <p:sldId id="265" r:id="rId11"/>
    <p:sldId id="266"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2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4317-4D51-8067-4998-10AF545703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362F9C-478D-61E2-DBDE-4FE249341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43A65D-65AE-09B2-6F71-6AEB24F87575}"/>
              </a:ext>
            </a:extLst>
          </p:cNvPr>
          <p:cNvSpPr>
            <a:spLocks noGrp="1"/>
          </p:cNvSpPr>
          <p:nvPr>
            <p:ph type="dt" sz="half" idx="10"/>
          </p:nvPr>
        </p:nvSpPr>
        <p:spPr/>
        <p:txBody>
          <a:bodyPr/>
          <a:lstStyle/>
          <a:p>
            <a:fld id="{65504276-3571-4E37-832A-8C50B612ACA5}" type="datetimeFigureOut">
              <a:rPr lang="en-US" smtClean="0"/>
              <a:t>6/9/2022</a:t>
            </a:fld>
            <a:endParaRPr lang="en-US"/>
          </a:p>
        </p:txBody>
      </p:sp>
      <p:sp>
        <p:nvSpPr>
          <p:cNvPr id="5" name="Footer Placeholder 4">
            <a:extLst>
              <a:ext uri="{FF2B5EF4-FFF2-40B4-BE49-F238E27FC236}">
                <a16:creationId xmlns:a16="http://schemas.microsoft.com/office/drawing/2014/main" id="{BCE7AE1C-8B00-AA9A-21E0-A193C3FF78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91E36-F833-8655-BDCB-D06148737EB1}"/>
              </a:ext>
            </a:extLst>
          </p:cNvPr>
          <p:cNvSpPr>
            <a:spLocks noGrp="1"/>
          </p:cNvSpPr>
          <p:nvPr>
            <p:ph type="sldNum" sz="quarter" idx="12"/>
          </p:nvPr>
        </p:nvSpPr>
        <p:spPr/>
        <p:txBody>
          <a:bodyPr/>
          <a:lstStyle/>
          <a:p>
            <a:fld id="{29D7AD32-4E5B-40DB-883C-8399C49D2343}" type="slidenum">
              <a:rPr lang="en-US" smtClean="0"/>
              <a:t>‹#›</a:t>
            </a:fld>
            <a:endParaRPr lang="en-US"/>
          </a:p>
        </p:txBody>
      </p:sp>
    </p:spTree>
    <p:extLst>
      <p:ext uri="{BB962C8B-B14F-4D97-AF65-F5344CB8AC3E}">
        <p14:creationId xmlns:p14="http://schemas.microsoft.com/office/powerpoint/2010/main" val="272583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CE80-78BD-8A28-446F-8F95632CA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2058AB-F15F-BC2F-E309-47B6FF1A1E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D9D56-3A46-EB3D-645D-F0309A2A6526}"/>
              </a:ext>
            </a:extLst>
          </p:cNvPr>
          <p:cNvSpPr>
            <a:spLocks noGrp="1"/>
          </p:cNvSpPr>
          <p:nvPr>
            <p:ph type="dt" sz="half" idx="10"/>
          </p:nvPr>
        </p:nvSpPr>
        <p:spPr/>
        <p:txBody>
          <a:bodyPr/>
          <a:lstStyle/>
          <a:p>
            <a:fld id="{65504276-3571-4E37-832A-8C50B612ACA5}" type="datetimeFigureOut">
              <a:rPr lang="en-US" smtClean="0"/>
              <a:t>6/9/2022</a:t>
            </a:fld>
            <a:endParaRPr lang="en-US"/>
          </a:p>
        </p:txBody>
      </p:sp>
      <p:sp>
        <p:nvSpPr>
          <p:cNvPr id="5" name="Footer Placeholder 4">
            <a:extLst>
              <a:ext uri="{FF2B5EF4-FFF2-40B4-BE49-F238E27FC236}">
                <a16:creationId xmlns:a16="http://schemas.microsoft.com/office/drawing/2014/main" id="{52659BAF-B479-DBDD-6F2B-22D364BF2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FA019-317F-E13E-41DB-37F191FF45CC}"/>
              </a:ext>
            </a:extLst>
          </p:cNvPr>
          <p:cNvSpPr>
            <a:spLocks noGrp="1"/>
          </p:cNvSpPr>
          <p:nvPr>
            <p:ph type="sldNum" sz="quarter" idx="12"/>
          </p:nvPr>
        </p:nvSpPr>
        <p:spPr/>
        <p:txBody>
          <a:bodyPr/>
          <a:lstStyle/>
          <a:p>
            <a:fld id="{29D7AD32-4E5B-40DB-883C-8399C49D2343}" type="slidenum">
              <a:rPr lang="en-US" smtClean="0"/>
              <a:t>‹#›</a:t>
            </a:fld>
            <a:endParaRPr lang="en-US"/>
          </a:p>
        </p:txBody>
      </p:sp>
    </p:spTree>
    <p:extLst>
      <p:ext uri="{BB962C8B-B14F-4D97-AF65-F5344CB8AC3E}">
        <p14:creationId xmlns:p14="http://schemas.microsoft.com/office/powerpoint/2010/main" val="108561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02C9BF-4583-DE02-A600-7312D52F00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5D3F32-6690-264F-0EA1-8EF922E1C9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284AF-B764-88E4-46CB-6BD67E71B75E}"/>
              </a:ext>
            </a:extLst>
          </p:cNvPr>
          <p:cNvSpPr>
            <a:spLocks noGrp="1"/>
          </p:cNvSpPr>
          <p:nvPr>
            <p:ph type="dt" sz="half" idx="10"/>
          </p:nvPr>
        </p:nvSpPr>
        <p:spPr/>
        <p:txBody>
          <a:bodyPr/>
          <a:lstStyle/>
          <a:p>
            <a:fld id="{65504276-3571-4E37-832A-8C50B612ACA5}" type="datetimeFigureOut">
              <a:rPr lang="en-US" smtClean="0"/>
              <a:t>6/9/2022</a:t>
            </a:fld>
            <a:endParaRPr lang="en-US"/>
          </a:p>
        </p:txBody>
      </p:sp>
      <p:sp>
        <p:nvSpPr>
          <p:cNvPr id="5" name="Footer Placeholder 4">
            <a:extLst>
              <a:ext uri="{FF2B5EF4-FFF2-40B4-BE49-F238E27FC236}">
                <a16:creationId xmlns:a16="http://schemas.microsoft.com/office/drawing/2014/main" id="{42BEDEBE-3246-724D-46F6-B8EDC4144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66621-2283-F76A-B564-2355F52907D0}"/>
              </a:ext>
            </a:extLst>
          </p:cNvPr>
          <p:cNvSpPr>
            <a:spLocks noGrp="1"/>
          </p:cNvSpPr>
          <p:nvPr>
            <p:ph type="sldNum" sz="quarter" idx="12"/>
          </p:nvPr>
        </p:nvSpPr>
        <p:spPr/>
        <p:txBody>
          <a:bodyPr/>
          <a:lstStyle/>
          <a:p>
            <a:fld id="{29D7AD32-4E5B-40DB-883C-8399C49D2343}" type="slidenum">
              <a:rPr lang="en-US" smtClean="0"/>
              <a:t>‹#›</a:t>
            </a:fld>
            <a:endParaRPr lang="en-US"/>
          </a:p>
        </p:txBody>
      </p:sp>
    </p:spTree>
    <p:extLst>
      <p:ext uri="{BB962C8B-B14F-4D97-AF65-F5344CB8AC3E}">
        <p14:creationId xmlns:p14="http://schemas.microsoft.com/office/powerpoint/2010/main" val="175977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1FB4-823B-86E1-B956-6ADD44EA6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8A6A9E-31CA-059E-0C96-C5EA9E07A2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97CAC-AAC4-D37F-022B-F04024078AC2}"/>
              </a:ext>
            </a:extLst>
          </p:cNvPr>
          <p:cNvSpPr>
            <a:spLocks noGrp="1"/>
          </p:cNvSpPr>
          <p:nvPr>
            <p:ph type="dt" sz="half" idx="10"/>
          </p:nvPr>
        </p:nvSpPr>
        <p:spPr/>
        <p:txBody>
          <a:bodyPr/>
          <a:lstStyle/>
          <a:p>
            <a:fld id="{65504276-3571-4E37-832A-8C50B612ACA5}" type="datetimeFigureOut">
              <a:rPr lang="en-US" smtClean="0"/>
              <a:t>6/9/2022</a:t>
            </a:fld>
            <a:endParaRPr lang="en-US"/>
          </a:p>
        </p:txBody>
      </p:sp>
      <p:sp>
        <p:nvSpPr>
          <p:cNvPr id="5" name="Footer Placeholder 4">
            <a:extLst>
              <a:ext uri="{FF2B5EF4-FFF2-40B4-BE49-F238E27FC236}">
                <a16:creationId xmlns:a16="http://schemas.microsoft.com/office/drawing/2014/main" id="{B667BB43-B334-A507-A501-076AE59B8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48155-472D-FC5D-F538-13D18C36173C}"/>
              </a:ext>
            </a:extLst>
          </p:cNvPr>
          <p:cNvSpPr>
            <a:spLocks noGrp="1"/>
          </p:cNvSpPr>
          <p:nvPr>
            <p:ph type="sldNum" sz="quarter" idx="12"/>
          </p:nvPr>
        </p:nvSpPr>
        <p:spPr/>
        <p:txBody>
          <a:bodyPr/>
          <a:lstStyle/>
          <a:p>
            <a:fld id="{29D7AD32-4E5B-40DB-883C-8399C49D2343}" type="slidenum">
              <a:rPr lang="en-US" smtClean="0"/>
              <a:t>‹#›</a:t>
            </a:fld>
            <a:endParaRPr lang="en-US"/>
          </a:p>
        </p:txBody>
      </p:sp>
    </p:spTree>
    <p:extLst>
      <p:ext uri="{BB962C8B-B14F-4D97-AF65-F5344CB8AC3E}">
        <p14:creationId xmlns:p14="http://schemas.microsoft.com/office/powerpoint/2010/main" val="399362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237F-6A8F-BC8E-AC34-993357BA32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318792-AA79-1A2F-8ADF-EB0FDFCC5B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E24E0D-DF8D-0A98-F12C-99125E599C4D}"/>
              </a:ext>
            </a:extLst>
          </p:cNvPr>
          <p:cNvSpPr>
            <a:spLocks noGrp="1"/>
          </p:cNvSpPr>
          <p:nvPr>
            <p:ph type="dt" sz="half" idx="10"/>
          </p:nvPr>
        </p:nvSpPr>
        <p:spPr/>
        <p:txBody>
          <a:bodyPr/>
          <a:lstStyle/>
          <a:p>
            <a:fld id="{65504276-3571-4E37-832A-8C50B612ACA5}" type="datetimeFigureOut">
              <a:rPr lang="en-US" smtClean="0"/>
              <a:t>6/9/2022</a:t>
            </a:fld>
            <a:endParaRPr lang="en-US"/>
          </a:p>
        </p:txBody>
      </p:sp>
      <p:sp>
        <p:nvSpPr>
          <p:cNvPr id="5" name="Footer Placeholder 4">
            <a:extLst>
              <a:ext uri="{FF2B5EF4-FFF2-40B4-BE49-F238E27FC236}">
                <a16:creationId xmlns:a16="http://schemas.microsoft.com/office/drawing/2014/main" id="{5D3470F8-C1F8-796B-2D1E-A88EA3D65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EDCBE-876D-D4EB-0D58-95BBE92F8BAC}"/>
              </a:ext>
            </a:extLst>
          </p:cNvPr>
          <p:cNvSpPr>
            <a:spLocks noGrp="1"/>
          </p:cNvSpPr>
          <p:nvPr>
            <p:ph type="sldNum" sz="quarter" idx="12"/>
          </p:nvPr>
        </p:nvSpPr>
        <p:spPr/>
        <p:txBody>
          <a:bodyPr/>
          <a:lstStyle/>
          <a:p>
            <a:fld id="{29D7AD32-4E5B-40DB-883C-8399C49D2343}" type="slidenum">
              <a:rPr lang="en-US" smtClean="0"/>
              <a:t>‹#›</a:t>
            </a:fld>
            <a:endParaRPr lang="en-US"/>
          </a:p>
        </p:txBody>
      </p:sp>
    </p:spTree>
    <p:extLst>
      <p:ext uri="{BB962C8B-B14F-4D97-AF65-F5344CB8AC3E}">
        <p14:creationId xmlns:p14="http://schemas.microsoft.com/office/powerpoint/2010/main" val="374153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3F74-B27C-C2A7-31AF-F15EB3259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848605-5E81-57C8-C697-68FB50099F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DB736B-5C38-6A8C-552B-0C2266BD73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E5C34D-14E6-CEE5-795F-FB06F40A83A5}"/>
              </a:ext>
            </a:extLst>
          </p:cNvPr>
          <p:cNvSpPr>
            <a:spLocks noGrp="1"/>
          </p:cNvSpPr>
          <p:nvPr>
            <p:ph type="dt" sz="half" idx="10"/>
          </p:nvPr>
        </p:nvSpPr>
        <p:spPr/>
        <p:txBody>
          <a:bodyPr/>
          <a:lstStyle/>
          <a:p>
            <a:fld id="{65504276-3571-4E37-832A-8C50B612ACA5}" type="datetimeFigureOut">
              <a:rPr lang="en-US" smtClean="0"/>
              <a:t>6/9/2022</a:t>
            </a:fld>
            <a:endParaRPr lang="en-US"/>
          </a:p>
        </p:txBody>
      </p:sp>
      <p:sp>
        <p:nvSpPr>
          <p:cNvPr id="6" name="Footer Placeholder 5">
            <a:extLst>
              <a:ext uri="{FF2B5EF4-FFF2-40B4-BE49-F238E27FC236}">
                <a16:creationId xmlns:a16="http://schemas.microsoft.com/office/drawing/2014/main" id="{68F199EC-FAF0-5A1A-E772-4C3956F86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085D4-A1AE-8E90-5BBC-0C498D14678E}"/>
              </a:ext>
            </a:extLst>
          </p:cNvPr>
          <p:cNvSpPr>
            <a:spLocks noGrp="1"/>
          </p:cNvSpPr>
          <p:nvPr>
            <p:ph type="sldNum" sz="quarter" idx="12"/>
          </p:nvPr>
        </p:nvSpPr>
        <p:spPr/>
        <p:txBody>
          <a:bodyPr/>
          <a:lstStyle/>
          <a:p>
            <a:fld id="{29D7AD32-4E5B-40DB-883C-8399C49D2343}" type="slidenum">
              <a:rPr lang="en-US" smtClean="0"/>
              <a:t>‹#›</a:t>
            </a:fld>
            <a:endParaRPr lang="en-US"/>
          </a:p>
        </p:txBody>
      </p:sp>
    </p:spTree>
    <p:extLst>
      <p:ext uri="{BB962C8B-B14F-4D97-AF65-F5344CB8AC3E}">
        <p14:creationId xmlns:p14="http://schemas.microsoft.com/office/powerpoint/2010/main" val="20392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9132-EB07-2BA0-6095-A5FEB88382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0D6886-3F31-CEB0-1A43-034D6B7261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42BFCA-EA5D-C96C-E217-61306188AC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4A1322-00AB-EF5A-875F-0387BB567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AEF15A-0497-23E4-2492-10F4AB0F8E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DC8C34-7152-FA5B-7336-CF6F7015A11F}"/>
              </a:ext>
            </a:extLst>
          </p:cNvPr>
          <p:cNvSpPr>
            <a:spLocks noGrp="1"/>
          </p:cNvSpPr>
          <p:nvPr>
            <p:ph type="dt" sz="half" idx="10"/>
          </p:nvPr>
        </p:nvSpPr>
        <p:spPr/>
        <p:txBody>
          <a:bodyPr/>
          <a:lstStyle/>
          <a:p>
            <a:fld id="{65504276-3571-4E37-832A-8C50B612ACA5}" type="datetimeFigureOut">
              <a:rPr lang="en-US" smtClean="0"/>
              <a:t>6/9/2022</a:t>
            </a:fld>
            <a:endParaRPr lang="en-US"/>
          </a:p>
        </p:txBody>
      </p:sp>
      <p:sp>
        <p:nvSpPr>
          <p:cNvPr id="8" name="Footer Placeholder 7">
            <a:extLst>
              <a:ext uri="{FF2B5EF4-FFF2-40B4-BE49-F238E27FC236}">
                <a16:creationId xmlns:a16="http://schemas.microsoft.com/office/drawing/2014/main" id="{86163183-7AFC-61A8-22E8-49EA7C0AE8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189CB4-A81E-CA9E-A237-8B6396A22331}"/>
              </a:ext>
            </a:extLst>
          </p:cNvPr>
          <p:cNvSpPr>
            <a:spLocks noGrp="1"/>
          </p:cNvSpPr>
          <p:nvPr>
            <p:ph type="sldNum" sz="quarter" idx="12"/>
          </p:nvPr>
        </p:nvSpPr>
        <p:spPr/>
        <p:txBody>
          <a:bodyPr/>
          <a:lstStyle/>
          <a:p>
            <a:fld id="{29D7AD32-4E5B-40DB-883C-8399C49D2343}" type="slidenum">
              <a:rPr lang="en-US" smtClean="0"/>
              <a:t>‹#›</a:t>
            </a:fld>
            <a:endParaRPr lang="en-US"/>
          </a:p>
        </p:txBody>
      </p:sp>
    </p:spTree>
    <p:extLst>
      <p:ext uri="{BB962C8B-B14F-4D97-AF65-F5344CB8AC3E}">
        <p14:creationId xmlns:p14="http://schemas.microsoft.com/office/powerpoint/2010/main" val="104846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1DA0-FFD6-19D6-1A30-6068A3476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802B42-EB82-F115-7A47-83686C478307}"/>
              </a:ext>
            </a:extLst>
          </p:cNvPr>
          <p:cNvSpPr>
            <a:spLocks noGrp="1"/>
          </p:cNvSpPr>
          <p:nvPr>
            <p:ph type="dt" sz="half" idx="10"/>
          </p:nvPr>
        </p:nvSpPr>
        <p:spPr/>
        <p:txBody>
          <a:bodyPr/>
          <a:lstStyle/>
          <a:p>
            <a:fld id="{65504276-3571-4E37-832A-8C50B612ACA5}" type="datetimeFigureOut">
              <a:rPr lang="en-US" smtClean="0"/>
              <a:t>6/9/2022</a:t>
            </a:fld>
            <a:endParaRPr lang="en-US"/>
          </a:p>
        </p:txBody>
      </p:sp>
      <p:sp>
        <p:nvSpPr>
          <p:cNvPr id="4" name="Footer Placeholder 3">
            <a:extLst>
              <a:ext uri="{FF2B5EF4-FFF2-40B4-BE49-F238E27FC236}">
                <a16:creationId xmlns:a16="http://schemas.microsoft.com/office/drawing/2014/main" id="{A93CF52D-65B3-8B43-CE5B-5762F61E9C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C8D564-BB9B-8A70-0918-C211DA5E90C4}"/>
              </a:ext>
            </a:extLst>
          </p:cNvPr>
          <p:cNvSpPr>
            <a:spLocks noGrp="1"/>
          </p:cNvSpPr>
          <p:nvPr>
            <p:ph type="sldNum" sz="quarter" idx="12"/>
          </p:nvPr>
        </p:nvSpPr>
        <p:spPr/>
        <p:txBody>
          <a:bodyPr/>
          <a:lstStyle/>
          <a:p>
            <a:fld id="{29D7AD32-4E5B-40DB-883C-8399C49D2343}" type="slidenum">
              <a:rPr lang="en-US" smtClean="0"/>
              <a:t>‹#›</a:t>
            </a:fld>
            <a:endParaRPr lang="en-US"/>
          </a:p>
        </p:txBody>
      </p:sp>
    </p:spTree>
    <p:extLst>
      <p:ext uri="{BB962C8B-B14F-4D97-AF65-F5344CB8AC3E}">
        <p14:creationId xmlns:p14="http://schemas.microsoft.com/office/powerpoint/2010/main" val="671629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0564DE-37B4-7F13-A24E-8CA74CD71136}"/>
              </a:ext>
            </a:extLst>
          </p:cNvPr>
          <p:cNvSpPr>
            <a:spLocks noGrp="1"/>
          </p:cNvSpPr>
          <p:nvPr>
            <p:ph type="dt" sz="half" idx="10"/>
          </p:nvPr>
        </p:nvSpPr>
        <p:spPr/>
        <p:txBody>
          <a:bodyPr/>
          <a:lstStyle/>
          <a:p>
            <a:fld id="{65504276-3571-4E37-832A-8C50B612ACA5}" type="datetimeFigureOut">
              <a:rPr lang="en-US" smtClean="0"/>
              <a:t>6/9/2022</a:t>
            </a:fld>
            <a:endParaRPr lang="en-US"/>
          </a:p>
        </p:txBody>
      </p:sp>
      <p:sp>
        <p:nvSpPr>
          <p:cNvPr id="3" name="Footer Placeholder 2">
            <a:extLst>
              <a:ext uri="{FF2B5EF4-FFF2-40B4-BE49-F238E27FC236}">
                <a16:creationId xmlns:a16="http://schemas.microsoft.com/office/drawing/2014/main" id="{4DEE3430-9B46-216B-E7B0-E7319C381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D4D04-7863-314E-0C85-F8421BF7FAD7}"/>
              </a:ext>
            </a:extLst>
          </p:cNvPr>
          <p:cNvSpPr>
            <a:spLocks noGrp="1"/>
          </p:cNvSpPr>
          <p:nvPr>
            <p:ph type="sldNum" sz="quarter" idx="12"/>
          </p:nvPr>
        </p:nvSpPr>
        <p:spPr/>
        <p:txBody>
          <a:bodyPr/>
          <a:lstStyle/>
          <a:p>
            <a:fld id="{29D7AD32-4E5B-40DB-883C-8399C49D2343}" type="slidenum">
              <a:rPr lang="en-US" smtClean="0"/>
              <a:t>‹#›</a:t>
            </a:fld>
            <a:endParaRPr lang="en-US"/>
          </a:p>
        </p:txBody>
      </p:sp>
    </p:spTree>
    <p:extLst>
      <p:ext uri="{BB962C8B-B14F-4D97-AF65-F5344CB8AC3E}">
        <p14:creationId xmlns:p14="http://schemas.microsoft.com/office/powerpoint/2010/main" val="293402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7349-6564-DD4B-56E4-B3E352413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CD457D-36F7-CA30-DD5B-72EC4DE0C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B2EA8C-06BA-1078-63E5-869A2CF75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3A782-7736-C06E-6D31-6E1F902B2A0A}"/>
              </a:ext>
            </a:extLst>
          </p:cNvPr>
          <p:cNvSpPr>
            <a:spLocks noGrp="1"/>
          </p:cNvSpPr>
          <p:nvPr>
            <p:ph type="dt" sz="half" idx="10"/>
          </p:nvPr>
        </p:nvSpPr>
        <p:spPr/>
        <p:txBody>
          <a:bodyPr/>
          <a:lstStyle/>
          <a:p>
            <a:fld id="{65504276-3571-4E37-832A-8C50B612ACA5}" type="datetimeFigureOut">
              <a:rPr lang="en-US" smtClean="0"/>
              <a:t>6/9/2022</a:t>
            </a:fld>
            <a:endParaRPr lang="en-US"/>
          </a:p>
        </p:txBody>
      </p:sp>
      <p:sp>
        <p:nvSpPr>
          <p:cNvPr id="6" name="Footer Placeholder 5">
            <a:extLst>
              <a:ext uri="{FF2B5EF4-FFF2-40B4-BE49-F238E27FC236}">
                <a16:creationId xmlns:a16="http://schemas.microsoft.com/office/drawing/2014/main" id="{55D71812-EFC7-FA70-AC1B-EEF2BED652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13F19-9EDB-40B5-B3F5-0AEA82BC9BB2}"/>
              </a:ext>
            </a:extLst>
          </p:cNvPr>
          <p:cNvSpPr>
            <a:spLocks noGrp="1"/>
          </p:cNvSpPr>
          <p:nvPr>
            <p:ph type="sldNum" sz="quarter" idx="12"/>
          </p:nvPr>
        </p:nvSpPr>
        <p:spPr/>
        <p:txBody>
          <a:bodyPr/>
          <a:lstStyle/>
          <a:p>
            <a:fld id="{29D7AD32-4E5B-40DB-883C-8399C49D2343}" type="slidenum">
              <a:rPr lang="en-US" smtClean="0"/>
              <a:t>‹#›</a:t>
            </a:fld>
            <a:endParaRPr lang="en-US"/>
          </a:p>
        </p:txBody>
      </p:sp>
    </p:spTree>
    <p:extLst>
      <p:ext uri="{BB962C8B-B14F-4D97-AF65-F5344CB8AC3E}">
        <p14:creationId xmlns:p14="http://schemas.microsoft.com/office/powerpoint/2010/main" val="145174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430F-7A1D-3180-CD74-F7D667FE9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5628D1-9CA3-BB55-AA6D-73AABDF87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22BDE7-CC64-5E46-AA3C-4378F28CD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1715C-232C-5947-C986-6649C9473722}"/>
              </a:ext>
            </a:extLst>
          </p:cNvPr>
          <p:cNvSpPr>
            <a:spLocks noGrp="1"/>
          </p:cNvSpPr>
          <p:nvPr>
            <p:ph type="dt" sz="half" idx="10"/>
          </p:nvPr>
        </p:nvSpPr>
        <p:spPr/>
        <p:txBody>
          <a:bodyPr/>
          <a:lstStyle/>
          <a:p>
            <a:fld id="{65504276-3571-4E37-832A-8C50B612ACA5}" type="datetimeFigureOut">
              <a:rPr lang="en-US" smtClean="0"/>
              <a:t>6/9/2022</a:t>
            </a:fld>
            <a:endParaRPr lang="en-US"/>
          </a:p>
        </p:txBody>
      </p:sp>
      <p:sp>
        <p:nvSpPr>
          <p:cNvPr id="6" name="Footer Placeholder 5">
            <a:extLst>
              <a:ext uri="{FF2B5EF4-FFF2-40B4-BE49-F238E27FC236}">
                <a16:creationId xmlns:a16="http://schemas.microsoft.com/office/drawing/2014/main" id="{59376372-DD4A-844E-E055-4F4C0E59B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2A75F-EB03-59EF-9CC3-01B896213DE3}"/>
              </a:ext>
            </a:extLst>
          </p:cNvPr>
          <p:cNvSpPr>
            <a:spLocks noGrp="1"/>
          </p:cNvSpPr>
          <p:nvPr>
            <p:ph type="sldNum" sz="quarter" idx="12"/>
          </p:nvPr>
        </p:nvSpPr>
        <p:spPr/>
        <p:txBody>
          <a:bodyPr/>
          <a:lstStyle/>
          <a:p>
            <a:fld id="{29D7AD32-4E5B-40DB-883C-8399C49D2343}" type="slidenum">
              <a:rPr lang="en-US" smtClean="0"/>
              <a:t>‹#›</a:t>
            </a:fld>
            <a:endParaRPr lang="en-US"/>
          </a:p>
        </p:txBody>
      </p:sp>
    </p:spTree>
    <p:extLst>
      <p:ext uri="{BB962C8B-B14F-4D97-AF65-F5344CB8AC3E}">
        <p14:creationId xmlns:p14="http://schemas.microsoft.com/office/powerpoint/2010/main" val="21740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0CB8D-C6BA-D85D-01DD-7CA9E2C00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32953-E3CA-98A4-98F0-47830765E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5DD38-AD84-5E13-6CEA-169BAAF828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04276-3571-4E37-832A-8C50B612ACA5}" type="datetimeFigureOut">
              <a:rPr lang="en-US" smtClean="0"/>
              <a:t>6/9/2022</a:t>
            </a:fld>
            <a:endParaRPr lang="en-US"/>
          </a:p>
        </p:txBody>
      </p:sp>
      <p:sp>
        <p:nvSpPr>
          <p:cNvPr id="5" name="Footer Placeholder 4">
            <a:extLst>
              <a:ext uri="{FF2B5EF4-FFF2-40B4-BE49-F238E27FC236}">
                <a16:creationId xmlns:a16="http://schemas.microsoft.com/office/drawing/2014/main" id="{94742A10-F9C1-1465-7812-722C12D82E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8346FE-4B13-5090-7B5E-563C37420C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7AD32-4E5B-40DB-883C-8399C49D2343}" type="slidenum">
              <a:rPr lang="en-US" smtClean="0"/>
              <a:t>‹#›</a:t>
            </a:fld>
            <a:endParaRPr lang="en-US"/>
          </a:p>
        </p:txBody>
      </p:sp>
    </p:spTree>
    <p:extLst>
      <p:ext uri="{BB962C8B-B14F-4D97-AF65-F5344CB8AC3E}">
        <p14:creationId xmlns:p14="http://schemas.microsoft.com/office/powerpoint/2010/main" val="3910266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1B3B-B8B9-0DE5-8680-D0F278998496}"/>
              </a:ext>
            </a:extLst>
          </p:cNvPr>
          <p:cNvSpPr>
            <a:spLocks noGrp="1"/>
          </p:cNvSpPr>
          <p:nvPr>
            <p:ph type="ctrTitle"/>
          </p:nvPr>
        </p:nvSpPr>
        <p:spPr/>
        <p:txBody>
          <a:bodyPr/>
          <a:lstStyle/>
          <a:p>
            <a:r>
              <a:rPr lang="en-US" dirty="0"/>
              <a:t>Introduction to JavaFX</a:t>
            </a:r>
          </a:p>
        </p:txBody>
      </p:sp>
      <p:sp>
        <p:nvSpPr>
          <p:cNvPr id="3" name="Subtitle 2">
            <a:extLst>
              <a:ext uri="{FF2B5EF4-FFF2-40B4-BE49-F238E27FC236}">
                <a16:creationId xmlns:a16="http://schemas.microsoft.com/office/drawing/2014/main" id="{823E6DE6-9E27-9A84-D9B6-DA0C69BE1B03}"/>
              </a:ext>
            </a:extLst>
          </p:cNvPr>
          <p:cNvSpPr>
            <a:spLocks noGrp="1"/>
          </p:cNvSpPr>
          <p:nvPr>
            <p:ph type="subTitle" idx="1"/>
          </p:nvPr>
        </p:nvSpPr>
        <p:spPr/>
        <p:txBody>
          <a:bodyPr/>
          <a:lstStyle/>
          <a:p>
            <a:r>
              <a:rPr lang="en-US" dirty="0"/>
              <a:t>By</a:t>
            </a:r>
          </a:p>
          <a:p>
            <a:r>
              <a:rPr lang="en-US" sz="4000" dirty="0"/>
              <a:t>Nadeem Ghafoor Chaudhry</a:t>
            </a:r>
          </a:p>
        </p:txBody>
      </p:sp>
    </p:spTree>
    <p:extLst>
      <p:ext uri="{BB962C8B-B14F-4D97-AF65-F5344CB8AC3E}">
        <p14:creationId xmlns:p14="http://schemas.microsoft.com/office/powerpoint/2010/main" val="3203890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9CBE64-B8A5-F7A8-C8EC-51D9CEB5D9D8}"/>
              </a:ext>
            </a:extLst>
          </p:cNvPr>
          <p:cNvSpPr txBox="1"/>
          <p:nvPr/>
        </p:nvSpPr>
        <p:spPr>
          <a:xfrm>
            <a:off x="1136073" y="581891"/>
            <a:ext cx="10552344" cy="4524315"/>
          </a:xfrm>
          <a:prstGeom prst="rect">
            <a:avLst/>
          </a:prstGeom>
          <a:noFill/>
        </p:spPr>
        <p:txBody>
          <a:bodyPr wrap="square" rtlCol="0">
            <a:spAutoFit/>
          </a:bodyPr>
          <a:lstStyle/>
          <a:p>
            <a:pPr algn="l"/>
            <a:r>
              <a:rPr lang="en-US" sz="4800" b="0" i="0" u="none" strike="noStrike" baseline="0" dirty="0">
                <a:latin typeface="TimesLTPro-Roman"/>
              </a:rPr>
              <a:t>When you run a Java GUI program, the program interacts with the user and the events drive its execution. This is called </a:t>
            </a:r>
            <a:r>
              <a:rPr lang="en-US" sz="4800" b="0" i="1" u="none" strike="noStrike" baseline="0" dirty="0">
                <a:latin typeface="TimesLTPro-Italic"/>
              </a:rPr>
              <a:t>event-driven programming. </a:t>
            </a:r>
            <a:r>
              <a:rPr lang="en-US" sz="4800" b="0" i="0" u="none" strike="noStrike" baseline="0" dirty="0">
                <a:latin typeface="TimesLTPro-Roman"/>
              </a:rPr>
              <a:t>An </a:t>
            </a:r>
            <a:r>
              <a:rPr lang="en-US" sz="4800" b="0" i="1" u="none" strike="noStrike" baseline="0" dirty="0">
                <a:latin typeface="TimesLTPro-Italic"/>
              </a:rPr>
              <a:t>event </a:t>
            </a:r>
            <a:r>
              <a:rPr lang="en-US" sz="4800" b="0" i="0" u="none" strike="noStrike" baseline="0" dirty="0">
                <a:latin typeface="TimesLTPro-Roman"/>
              </a:rPr>
              <a:t>can be defined as a signal to the program that something has happened.</a:t>
            </a:r>
            <a:endParaRPr lang="en-US" sz="4800" dirty="0"/>
          </a:p>
        </p:txBody>
      </p:sp>
    </p:spTree>
    <p:extLst>
      <p:ext uri="{BB962C8B-B14F-4D97-AF65-F5344CB8AC3E}">
        <p14:creationId xmlns:p14="http://schemas.microsoft.com/office/powerpoint/2010/main" val="299331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C5E4DB-EB5C-3C79-2AE7-F287C2B8D2A1}"/>
              </a:ext>
            </a:extLst>
          </p:cNvPr>
          <p:cNvSpPr txBox="1"/>
          <p:nvPr/>
        </p:nvSpPr>
        <p:spPr>
          <a:xfrm>
            <a:off x="89452" y="177000"/>
            <a:ext cx="12006469" cy="2308324"/>
          </a:xfrm>
          <a:prstGeom prst="rect">
            <a:avLst/>
          </a:prstGeom>
          <a:noFill/>
        </p:spPr>
        <p:txBody>
          <a:bodyPr wrap="square" rtlCol="0">
            <a:spAutoFit/>
          </a:bodyPr>
          <a:lstStyle/>
          <a:p>
            <a:pPr algn="l"/>
            <a:r>
              <a:rPr lang="en-US" sz="4800" b="0" i="0" u="none" strike="noStrike" baseline="0" dirty="0">
                <a:latin typeface="TimesLTPro-Roman"/>
              </a:rPr>
              <a:t>The component that creates an event and fires it is called the </a:t>
            </a:r>
            <a:r>
              <a:rPr lang="en-US" sz="4800" b="0" i="1" u="none" strike="noStrike" baseline="0" dirty="0">
                <a:latin typeface="TimesLTPro-Italic"/>
              </a:rPr>
              <a:t>event source object</a:t>
            </a:r>
            <a:r>
              <a:rPr lang="en-US" sz="4800" b="0" i="0" u="none" strike="noStrike" baseline="0" dirty="0">
                <a:latin typeface="TimesLTPro-Roman"/>
              </a:rPr>
              <a:t>, or simply </a:t>
            </a:r>
            <a:r>
              <a:rPr lang="en-US" sz="4800" b="0" i="1" u="none" strike="noStrike" baseline="0" dirty="0">
                <a:latin typeface="TimesLTPro-Italic"/>
              </a:rPr>
              <a:t>source object </a:t>
            </a:r>
            <a:r>
              <a:rPr lang="en-US" sz="4800" b="0" i="0" u="none" strike="noStrike" baseline="0" dirty="0">
                <a:latin typeface="TimesLTPro-Roman"/>
              </a:rPr>
              <a:t>or </a:t>
            </a:r>
            <a:r>
              <a:rPr lang="en-US" sz="4800" b="0" i="1" u="none" strike="noStrike" baseline="0" dirty="0">
                <a:latin typeface="TimesLTPro-Italic"/>
              </a:rPr>
              <a:t>source component</a:t>
            </a:r>
            <a:r>
              <a:rPr lang="en-US" sz="4800" b="0" i="0" u="none" strike="noStrike" baseline="0" dirty="0">
                <a:latin typeface="TimesLTPro-Roman"/>
              </a:rPr>
              <a:t>.</a:t>
            </a:r>
            <a:endParaRPr lang="en-US" sz="4800" dirty="0"/>
          </a:p>
        </p:txBody>
      </p:sp>
      <p:pic>
        <p:nvPicPr>
          <p:cNvPr id="4" name="Picture 3">
            <a:extLst>
              <a:ext uri="{FF2B5EF4-FFF2-40B4-BE49-F238E27FC236}">
                <a16:creationId xmlns:a16="http://schemas.microsoft.com/office/drawing/2014/main" id="{EA9AD8A8-5E5B-8C55-5A2C-E088C18609B2}"/>
              </a:ext>
            </a:extLst>
          </p:cNvPr>
          <p:cNvPicPr>
            <a:picLocks noChangeAspect="1"/>
          </p:cNvPicPr>
          <p:nvPr/>
        </p:nvPicPr>
        <p:blipFill>
          <a:blip r:embed="rId2"/>
          <a:stretch>
            <a:fillRect/>
          </a:stretch>
        </p:blipFill>
        <p:spPr>
          <a:xfrm>
            <a:off x="3693439" y="3490764"/>
            <a:ext cx="3429479" cy="1209844"/>
          </a:xfrm>
          <a:prstGeom prst="rect">
            <a:avLst/>
          </a:prstGeom>
        </p:spPr>
      </p:pic>
      <p:cxnSp>
        <p:nvCxnSpPr>
          <p:cNvPr id="6" name="Straight Arrow Connector 5">
            <a:extLst>
              <a:ext uri="{FF2B5EF4-FFF2-40B4-BE49-F238E27FC236}">
                <a16:creationId xmlns:a16="http://schemas.microsoft.com/office/drawing/2014/main" id="{0691A04E-5F19-DEDA-CA92-2C6ED8DC5208}"/>
              </a:ext>
            </a:extLst>
          </p:cNvPr>
          <p:cNvCxnSpPr/>
          <p:nvPr/>
        </p:nvCxnSpPr>
        <p:spPr>
          <a:xfrm flipV="1">
            <a:off x="4962525" y="4328904"/>
            <a:ext cx="0" cy="1295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C555C40-4212-68A6-560D-94EC31315B34}"/>
              </a:ext>
            </a:extLst>
          </p:cNvPr>
          <p:cNvCxnSpPr/>
          <p:nvPr/>
        </p:nvCxnSpPr>
        <p:spPr>
          <a:xfrm flipV="1">
            <a:off x="5715000" y="4347954"/>
            <a:ext cx="0" cy="1295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BFF3561-B5A6-BE0A-16EB-3CAC414198FF}"/>
              </a:ext>
            </a:extLst>
          </p:cNvPr>
          <p:cNvSpPr txBox="1"/>
          <p:nvPr/>
        </p:nvSpPr>
        <p:spPr>
          <a:xfrm>
            <a:off x="3848101" y="5624304"/>
            <a:ext cx="3274818" cy="523220"/>
          </a:xfrm>
          <a:prstGeom prst="rect">
            <a:avLst/>
          </a:prstGeom>
          <a:noFill/>
        </p:spPr>
        <p:txBody>
          <a:bodyPr wrap="square" rtlCol="0">
            <a:spAutoFit/>
          </a:bodyPr>
          <a:lstStyle/>
          <a:p>
            <a:r>
              <a:rPr lang="en-US" sz="2800" dirty="0"/>
              <a:t>Event Source objects</a:t>
            </a:r>
          </a:p>
        </p:txBody>
      </p:sp>
    </p:spTree>
    <p:extLst>
      <p:ext uri="{BB962C8B-B14F-4D97-AF65-F5344CB8AC3E}">
        <p14:creationId xmlns:p14="http://schemas.microsoft.com/office/powerpoint/2010/main" val="2999225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03FC0-FFFB-206E-BB9B-A531B87719CB}"/>
              </a:ext>
            </a:extLst>
          </p:cNvPr>
          <p:cNvPicPr>
            <a:picLocks noChangeAspect="1"/>
          </p:cNvPicPr>
          <p:nvPr/>
        </p:nvPicPr>
        <p:blipFill>
          <a:blip r:embed="rId2"/>
          <a:stretch>
            <a:fillRect/>
          </a:stretch>
        </p:blipFill>
        <p:spPr>
          <a:xfrm>
            <a:off x="151792" y="647700"/>
            <a:ext cx="11926623" cy="5819775"/>
          </a:xfrm>
          <a:prstGeom prst="rect">
            <a:avLst/>
          </a:prstGeom>
        </p:spPr>
      </p:pic>
    </p:spTree>
    <p:extLst>
      <p:ext uri="{BB962C8B-B14F-4D97-AF65-F5344CB8AC3E}">
        <p14:creationId xmlns:p14="http://schemas.microsoft.com/office/powerpoint/2010/main" val="3675994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17118F-0F51-E5D7-15A2-EC9561B65373}"/>
              </a:ext>
            </a:extLst>
          </p:cNvPr>
          <p:cNvSpPr txBox="1"/>
          <p:nvPr/>
        </p:nvSpPr>
        <p:spPr>
          <a:xfrm>
            <a:off x="292678" y="1123950"/>
            <a:ext cx="10458450" cy="4093428"/>
          </a:xfrm>
          <a:prstGeom prst="rect">
            <a:avLst/>
          </a:prstGeom>
          <a:noFill/>
        </p:spPr>
        <p:txBody>
          <a:bodyPr wrap="square" rtlCol="0">
            <a:spAutoFit/>
          </a:bodyPr>
          <a:lstStyle/>
          <a:p>
            <a:pPr algn="l"/>
            <a:r>
              <a:rPr lang="en-US" sz="3600" b="0" i="0" u="none" strike="noStrike" baseline="0" dirty="0">
                <a:solidFill>
                  <a:srgbClr val="FF0000"/>
                </a:solidFill>
                <a:latin typeface="GoudySansPro-Medium"/>
              </a:rPr>
              <a:t>Registering Handlers and Handling Events</a:t>
            </a:r>
          </a:p>
          <a:p>
            <a:pPr algn="l"/>
            <a:r>
              <a:rPr lang="en-US" sz="3200" b="0" i="1" u="none" strike="noStrike" baseline="0" dirty="0">
                <a:latin typeface="TimesLTPro-Italic"/>
              </a:rPr>
              <a:t>A handler is an object that must be registered with an event source object and it must be an instance of an appropriate event-handling interface.</a:t>
            </a:r>
          </a:p>
          <a:p>
            <a:pPr algn="l"/>
            <a:r>
              <a:rPr lang="en-US" sz="3200" b="0" i="0" u="none" strike="noStrike" baseline="0" dirty="0">
                <a:latin typeface="TimesLTPro-Roman"/>
              </a:rPr>
              <a:t>Java uses a delegation-based model for event handling: A source object fires an event, and an object interested in the event handles it. The latter object is called an </a:t>
            </a:r>
            <a:r>
              <a:rPr lang="en-US" sz="3200" b="0" i="1" u="none" strike="noStrike" baseline="0" dirty="0">
                <a:latin typeface="TimesLTPro-Italic"/>
              </a:rPr>
              <a:t>event handler </a:t>
            </a:r>
            <a:r>
              <a:rPr lang="en-US" sz="3200" b="0" i="0" u="none" strike="noStrike" baseline="0" dirty="0">
                <a:latin typeface="TimesLTPro-Roman"/>
              </a:rPr>
              <a:t>or an event </a:t>
            </a:r>
            <a:r>
              <a:rPr lang="en-US" sz="3200" b="0" i="1" u="none" strike="noStrike" baseline="0" dirty="0">
                <a:latin typeface="TimesLTPro-Italic"/>
              </a:rPr>
              <a:t>listener</a:t>
            </a:r>
            <a:r>
              <a:rPr lang="en-US" sz="3200" b="0" i="0" u="none" strike="noStrike" baseline="0" dirty="0">
                <a:latin typeface="TimesLTPro-Roman"/>
              </a:rPr>
              <a:t>.</a:t>
            </a:r>
            <a:endParaRPr lang="en-US" sz="3200" dirty="0"/>
          </a:p>
        </p:txBody>
      </p:sp>
    </p:spTree>
    <p:extLst>
      <p:ext uri="{BB962C8B-B14F-4D97-AF65-F5344CB8AC3E}">
        <p14:creationId xmlns:p14="http://schemas.microsoft.com/office/powerpoint/2010/main" val="4135070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9CFC24-358E-E614-7B27-1B4B28A1912D}"/>
              </a:ext>
            </a:extLst>
          </p:cNvPr>
          <p:cNvPicPr>
            <a:picLocks noChangeAspect="1"/>
          </p:cNvPicPr>
          <p:nvPr/>
        </p:nvPicPr>
        <p:blipFill>
          <a:blip r:embed="rId2"/>
          <a:stretch>
            <a:fillRect/>
          </a:stretch>
        </p:blipFill>
        <p:spPr>
          <a:xfrm>
            <a:off x="67488" y="771525"/>
            <a:ext cx="12144709" cy="5276849"/>
          </a:xfrm>
          <a:prstGeom prst="rect">
            <a:avLst/>
          </a:prstGeom>
        </p:spPr>
      </p:pic>
    </p:spTree>
    <p:extLst>
      <p:ext uri="{BB962C8B-B14F-4D97-AF65-F5344CB8AC3E}">
        <p14:creationId xmlns:p14="http://schemas.microsoft.com/office/powerpoint/2010/main" val="3858637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2A19BB-EACE-9957-AD6D-F08356EE30B3}"/>
              </a:ext>
            </a:extLst>
          </p:cNvPr>
          <p:cNvSpPr txBox="1"/>
          <p:nvPr/>
        </p:nvSpPr>
        <p:spPr>
          <a:xfrm>
            <a:off x="387927" y="794327"/>
            <a:ext cx="11314546" cy="1877437"/>
          </a:xfrm>
          <a:prstGeom prst="rect">
            <a:avLst/>
          </a:prstGeom>
          <a:noFill/>
        </p:spPr>
        <p:txBody>
          <a:bodyPr wrap="square" rtlCol="0">
            <a:spAutoFit/>
          </a:bodyPr>
          <a:lstStyle/>
          <a:p>
            <a:pPr algn="l"/>
            <a:r>
              <a:rPr lang="en-US" sz="4400" b="0" i="0" u="none" strike="noStrike" baseline="0" dirty="0">
                <a:solidFill>
                  <a:srgbClr val="FF0000"/>
                </a:solidFill>
                <a:latin typeface="GoudySansPro-Medium"/>
              </a:rPr>
              <a:t>Inner Classes</a:t>
            </a:r>
          </a:p>
          <a:p>
            <a:pPr algn="l"/>
            <a:r>
              <a:rPr lang="en-US" sz="3600" b="0" i="1" u="none" strike="noStrike" baseline="0" dirty="0">
                <a:latin typeface="TimesLTPro-Italic"/>
              </a:rPr>
              <a:t>An inner class, or nested class, is a class defined within the scope of another class. </a:t>
            </a:r>
            <a:endParaRPr lang="en-US" sz="3600" dirty="0"/>
          </a:p>
        </p:txBody>
      </p:sp>
      <p:sp>
        <p:nvSpPr>
          <p:cNvPr id="3" name="TextBox 2">
            <a:extLst>
              <a:ext uri="{FF2B5EF4-FFF2-40B4-BE49-F238E27FC236}">
                <a16:creationId xmlns:a16="http://schemas.microsoft.com/office/drawing/2014/main" id="{33EFCEDA-DCF5-ED7B-B32C-76B9853E62C9}"/>
              </a:ext>
            </a:extLst>
          </p:cNvPr>
          <p:cNvSpPr txBox="1"/>
          <p:nvPr/>
        </p:nvSpPr>
        <p:spPr>
          <a:xfrm>
            <a:off x="572654" y="3214255"/>
            <a:ext cx="11046691" cy="2000548"/>
          </a:xfrm>
          <a:prstGeom prst="rect">
            <a:avLst/>
          </a:prstGeom>
          <a:noFill/>
        </p:spPr>
        <p:txBody>
          <a:bodyPr wrap="square" rtlCol="0">
            <a:spAutoFit/>
          </a:bodyPr>
          <a:lstStyle/>
          <a:p>
            <a:r>
              <a:rPr lang="en-US" sz="4000" dirty="0" err="1">
                <a:solidFill>
                  <a:srgbClr val="FF0000"/>
                </a:solidFill>
              </a:rPr>
              <a:t>InnerClassDemo</a:t>
            </a:r>
            <a:endParaRPr lang="en-US" sz="2800" dirty="0">
              <a:solidFill>
                <a:srgbClr val="FF0000"/>
              </a:solidFill>
            </a:endParaRPr>
          </a:p>
          <a:p>
            <a:r>
              <a:rPr lang="en-US" sz="2800" dirty="0"/>
              <a:t>Class Pearl is an inner class of class Oyster because Pearl is only viable in an oyster. Pearl can access private data members of Oyster which is not possible in any other way.</a:t>
            </a:r>
          </a:p>
        </p:txBody>
      </p:sp>
    </p:spTree>
    <p:extLst>
      <p:ext uri="{BB962C8B-B14F-4D97-AF65-F5344CB8AC3E}">
        <p14:creationId xmlns:p14="http://schemas.microsoft.com/office/powerpoint/2010/main" val="4195489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1CA720-49AC-D8EF-61BD-4786C71A3B4B}"/>
              </a:ext>
            </a:extLst>
          </p:cNvPr>
          <p:cNvSpPr txBox="1"/>
          <p:nvPr/>
        </p:nvSpPr>
        <p:spPr>
          <a:xfrm>
            <a:off x="508000" y="554182"/>
            <a:ext cx="10982036" cy="2677656"/>
          </a:xfrm>
          <a:prstGeom prst="rect">
            <a:avLst/>
          </a:prstGeom>
          <a:noFill/>
        </p:spPr>
        <p:txBody>
          <a:bodyPr wrap="square" rtlCol="0">
            <a:spAutoFit/>
          </a:bodyPr>
          <a:lstStyle/>
          <a:p>
            <a:pPr algn="l"/>
            <a:r>
              <a:rPr lang="en-US" sz="4800" b="0" i="0" u="none" strike="noStrike" baseline="0" dirty="0">
                <a:solidFill>
                  <a:srgbClr val="FF0000"/>
                </a:solidFill>
                <a:latin typeface="GoudySansPro-Medium"/>
              </a:rPr>
              <a:t>Anonymous Inner-Class Handlers</a:t>
            </a:r>
          </a:p>
          <a:p>
            <a:pPr algn="l"/>
            <a:r>
              <a:rPr lang="en-US" sz="4000" b="0" i="1" u="none" strike="noStrike" baseline="0" dirty="0">
                <a:latin typeface="TimesLTPro-Italic"/>
              </a:rPr>
              <a:t>An anonymous inner class is an inner class without a name. It combines defining an inner class and creating an instance of the class into one step.</a:t>
            </a:r>
            <a:endParaRPr lang="en-US" sz="4000" dirty="0"/>
          </a:p>
        </p:txBody>
      </p:sp>
      <p:sp>
        <p:nvSpPr>
          <p:cNvPr id="3" name="TextBox 2">
            <a:extLst>
              <a:ext uri="{FF2B5EF4-FFF2-40B4-BE49-F238E27FC236}">
                <a16:creationId xmlns:a16="http://schemas.microsoft.com/office/drawing/2014/main" id="{AB7D6E23-578F-3269-CA53-7E1025FCD1AF}"/>
              </a:ext>
            </a:extLst>
          </p:cNvPr>
          <p:cNvSpPr txBox="1"/>
          <p:nvPr/>
        </p:nvSpPr>
        <p:spPr>
          <a:xfrm>
            <a:off x="1930400" y="3906982"/>
            <a:ext cx="6585527" cy="369332"/>
          </a:xfrm>
          <a:prstGeom prst="rect">
            <a:avLst/>
          </a:prstGeom>
          <a:noFill/>
        </p:spPr>
        <p:txBody>
          <a:bodyPr wrap="square" rtlCol="0">
            <a:spAutoFit/>
          </a:bodyPr>
          <a:lstStyle/>
          <a:p>
            <a:r>
              <a:rPr lang="en-US" dirty="0"/>
              <a:t>MultiSceneGUI.java contains example of anonymous inner-class</a:t>
            </a:r>
          </a:p>
        </p:txBody>
      </p:sp>
    </p:spTree>
    <p:extLst>
      <p:ext uri="{BB962C8B-B14F-4D97-AF65-F5344CB8AC3E}">
        <p14:creationId xmlns:p14="http://schemas.microsoft.com/office/powerpoint/2010/main" val="2139517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3FAED3-4070-A716-0CB1-36D8BE7C4D8E}"/>
              </a:ext>
            </a:extLst>
          </p:cNvPr>
          <p:cNvPicPr>
            <a:picLocks noChangeAspect="1"/>
          </p:cNvPicPr>
          <p:nvPr/>
        </p:nvPicPr>
        <p:blipFill>
          <a:blip r:embed="rId2"/>
          <a:stretch>
            <a:fillRect/>
          </a:stretch>
        </p:blipFill>
        <p:spPr>
          <a:xfrm>
            <a:off x="1985649" y="1521013"/>
            <a:ext cx="7087226" cy="4988143"/>
          </a:xfrm>
          <a:prstGeom prst="rect">
            <a:avLst/>
          </a:prstGeom>
        </p:spPr>
      </p:pic>
      <p:sp>
        <p:nvSpPr>
          <p:cNvPr id="4" name="TextBox 3">
            <a:extLst>
              <a:ext uri="{FF2B5EF4-FFF2-40B4-BE49-F238E27FC236}">
                <a16:creationId xmlns:a16="http://schemas.microsoft.com/office/drawing/2014/main" id="{39C7578E-4F16-5553-45BA-FB59C1ED3705}"/>
              </a:ext>
            </a:extLst>
          </p:cNvPr>
          <p:cNvSpPr txBox="1"/>
          <p:nvPr/>
        </p:nvSpPr>
        <p:spPr>
          <a:xfrm>
            <a:off x="2286000" y="457200"/>
            <a:ext cx="6486525" cy="584775"/>
          </a:xfrm>
          <a:prstGeom prst="rect">
            <a:avLst/>
          </a:prstGeom>
          <a:noFill/>
        </p:spPr>
        <p:txBody>
          <a:bodyPr wrap="square" rtlCol="0">
            <a:spAutoFit/>
          </a:bodyPr>
          <a:lstStyle/>
          <a:p>
            <a:r>
              <a:rPr lang="en-US" sz="3200" dirty="0"/>
              <a:t>public class </a:t>
            </a:r>
            <a:r>
              <a:rPr lang="en-US" sz="3200" dirty="0" err="1"/>
              <a:t>BorderPane</a:t>
            </a:r>
            <a:r>
              <a:rPr lang="en-US" sz="3200" dirty="0"/>
              <a:t> extends Pane</a:t>
            </a:r>
          </a:p>
        </p:txBody>
      </p:sp>
    </p:spTree>
    <p:extLst>
      <p:ext uri="{BB962C8B-B14F-4D97-AF65-F5344CB8AC3E}">
        <p14:creationId xmlns:p14="http://schemas.microsoft.com/office/powerpoint/2010/main" val="164107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058871-52DA-B7DD-2C2A-36722B1B3441}"/>
              </a:ext>
            </a:extLst>
          </p:cNvPr>
          <p:cNvSpPr txBox="1"/>
          <p:nvPr/>
        </p:nvSpPr>
        <p:spPr>
          <a:xfrm>
            <a:off x="252920" y="72349"/>
            <a:ext cx="7033706" cy="6817251"/>
          </a:xfrm>
          <a:prstGeom prst="rect">
            <a:avLst/>
          </a:prstGeom>
          <a:noFill/>
        </p:spPr>
        <p:txBody>
          <a:bodyPr wrap="square" rtlCol="0">
            <a:spAutoFit/>
          </a:bodyPr>
          <a:lstStyle/>
          <a:p>
            <a:r>
              <a:rPr lang="en-US" sz="1900" dirty="0"/>
              <a:t>import </a:t>
            </a:r>
            <a:r>
              <a:rPr lang="en-US" sz="1900" dirty="0" err="1"/>
              <a:t>javafx.application.Application</a:t>
            </a:r>
            <a:r>
              <a:rPr lang="en-US" sz="1900" dirty="0"/>
              <a:t>;</a:t>
            </a:r>
          </a:p>
          <a:p>
            <a:r>
              <a:rPr lang="en-US" sz="1900" dirty="0"/>
              <a:t>import </a:t>
            </a:r>
            <a:r>
              <a:rPr lang="en-US" sz="1900" dirty="0" err="1"/>
              <a:t>javafx.scene.Scene</a:t>
            </a:r>
            <a:r>
              <a:rPr lang="en-US" sz="1900" dirty="0"/>
              <a:t>;</a:t>
            </a:r>
          </a:p>
          <a:p>
            <a:r>
              <a:rPr lang="en-US" sz="1900" dirty="0"/>
              <a:t>import </a:t>
            </a:r>
            <a:r>
              <a:rPr lang="en-US" sz="1900" dirty="0" err="1"/>
              <a:t>javafx.scene.control.Button</a:t>
            </a:r>
            <a:r>
              <a:rPr lang="en-US" sz="1900" dirty="0"/>
              <a:t>;</a:t>
            </a:r>
          </a:p>
          <a:p>
            <a:r>
              <a:rPr lang="en-US" sz="1900" dirty="0"/>
              <a:t>import </a:t>
            </a:r>
            <a:r>
              <a:rPr lang="en-US" sz="1900" dirty="0" err="1"/>
              <a:t>javafx.stage.Stage</a:t>
            </a:r>
            <a:r>
              <a:rPr lang="en-US" sz="1900" dirty="0"/>
              <a:t>;</a:t>
            </a:r>
          </a:p>
          <a:p>
            <a:endParaRPr lang="en-US" sz="1900" dirty="0"/>
          </a:p>
          <a:p>
            <a:r>
              <a:rPr lang="en-US" sz="1900" dirty="0"/>
              <a:t>public class </a:t>
            </a:r>
            <a:r>
              <a:rPr lang="en-US" sz="1900" dirty="0" err="1"/>
              <a:t>MyJavaFX</a:t>
            </a:r>
            <a:r>
              <a:rPr lang="en-US" sz="1900" dirty="0"/>
              <a:t> extends Application {</a:t>
            </a:r>
          </a:p>
          <a:p>
            <a:r>
              <a:rPr lang="en-US" sz="1900" dirty="0"/>
              <a:t>  @Override // Override the start method in the Application class</a:t>
            </a:r>
          </a:p>
          <a:p>
            <a:r>
              <a:rPr lang="en-US" sz="1900" dirty="0"/>
              <a:t>  public void start(Stage </a:t>
            </a:r>
            <a:r>
              <a:rPr lang="en-US" sz="1900" dirty="0" err="1"/>
              <a:t>primaryStage</a:t>
            </a:r>
            <a:r>
              <a:rPr lang="en-US" sz="1900" dirty="0"/>
              <a:t>) {</a:t>
            </a:r>
          </a:p>
          <a:p>
            <a:r>
              <a:rPr lang="en-US" sz="1900" dirty="0"/>
              <a:t>    // Create a button and place it in the scene</a:t>
            </a:r>
          </a:p>
          <a:p>
            <a:r>
              <a:rPr lang="en-US" sz="1900" dirty="0"/>
              <a:t>    Button </a:t>
            </a:r>
            <a:r>
              <a:rPr lang="en-US" sz="1900" dirty="0" err="1"/>
              <a:t>btOK</a:t>
            </a:r>
            <a:r>
              <a:rPr lang="en-US" sz="1900" dirty="0"/>
              <a:t> = new Button("OK");</a:t>
            </a:r>
          </a:p>
          <a:p>
            <a:r>
              <a:rPr lang="en-US" sz="1900" dirty="0"/>
              <a:t>    Scene </a:t>
            </a:r>
            <a:r>
              <a:rPr lang="en-US" sz="1900" dirty="0" err="1"/>
              <a:t>scene</a:t>
            </a:r>
            <a:r>
              <a:rPr lang="en-US" sz="1900" dirty="0"/>
              <a:t> = new Scene(</a:t>
            </a:r>
            <a:r>
              <a:rPr lang="en-US" sz="1900" dirty="0" err="1"/>
              <a:t>btOK</a:t>
            </a:r>
            <a:r>
              <a:rPr lang="en-US" sz="1900" dirty="0"/>
              <a:t>, 200, 250);</a:t>
            </a:r>
          </a:p>
          <a:p>
            <a:r>
              <a:rPr lang="en-US" sz="1900" dirty="0"/>
              <a:t>    </a:t>
            </a:r>
            <a:r>
              <a:rPr lang="en-US" sz="1900" dirty="0" err="1"/>
              <a:t>primaryStage.setTitle</a:t>
            </a:r>
            <a:r>
              <a:rPr lang="en-US" sz="1900" dirty="0"/>
              <a:t>("</a:t>
            </a:r>
            <a:r>
              <a:rPr lang="en-US" sz="1900" dirty="0" err="1"/>
              <a:t>MyJavaFX</a:t>
            </a:r>
            <a:r>
              <a:rPr lang="en-US" sz="1900" dirty="0"/>
              <a:t>"); // Set the stage title</a:t>
            </a:r>
          </a:p>
          <a:p>
            <a:r>
              <a:rPr lang="en-US" sz="1900" dirty="0"/>
              <a:t>    </a:t>
            </a:r>
            <a:r>
              <a:rPr lang="en-US" sz="1900" dirty="0" err="1"/>
              <a:t>primaryStage.setScene</a:t>
            </a:r>
            <a:r>
              <a:rPr lang="en-US" sz="1900" dirty="0"/>
              <a:t>(scene); // Place the scene in the stage</a:t>
            </a:r>
          </a:p>
          <a:p>
            <a:r>
              <a:rPr lang="en-US" sz="1900" dirty="0"/>
              <a:t>    </a:t>
            </a:r>
            <a:r>
              <a:rPr lang="en-US" sz="1900" dirty="0" err="1"/>
              <a:t>primaryStage.show</a:t>
            </a:r>
            <a:r>
              <a:rPr lang="en-US" sz="1900" dirty="0"/>
              <a:t>(); // Display the stage</a:t>
            </a:r>
          </a:p>
          <a:p>
            <a:r>
              <a:rPr lang="en-US" sz="1900" dirty="0"/>
              <a:t>  }</a:t>
            </a:r>
          </a:p>
          <a:p>
            <a:r>
              <a:rPr lang="en-US" sz="1900" dirty="0"/>
              <a:t>  /**</a:t>
            </a:r>
          </a:p>
          <a:p>
            <a:r>
              <a:rPr lang="en-US" sz="1900" dirty="0"/>
              <a:t>   * The main method is only needed for the IDE with limited</a:t>
            </a:r>
          </a:p>
          <a:p>
            <a:r>
              <a:rPr lang="en-US" sz="1900" dirty="0"/>
              <a:t>   * JavaFX support. Not needed for running from the command line.</a:t>
            </a:r>
          </a:p>
          <a:p>
            <a:r>
              <a:rPr lang="en-US" sz="1900" dirty="0"/>
              <a:t>   */</a:t>
            </a:r>
          </a:p>
          <a:p>
            <a:r>
              <a:rPr lang="en-US" sz="1900" dirty="0"/>
              <a:t>  public static void main(String[] </a:t>
            </a:r>
            <a:r>
              <a:rPr lang="en-US" sz="1900" dirty="0" err="1"/>
              <a:t>args</a:t>
            </a:r>
            <a:r>
              <a:rPr lang="en-US" sz="1900" dirty="0"/>
              <a:t>) { </a:t>
            </a:r>
          </a:p>
          <a:p>
            <a:r>
              <a:rPr lang="en-US" sz="1900" dirty="0"/>
              <a:t>    launch(</a:t>
            </a:r>
            <a:r>
              <a:rPr lang="en-US" sz="1900" dirty="0" err="1"/>
              <a:t>args</a:t>
            </a:r>
            <a:r>
              <a:rPr lang="en-US" sz="1900" dirty="0"/>
              <a:t>);</a:t>
            </a:r>
          </a:p>
          <a:p>
            <a:r>
              <a:rPr lang="en-US" sz="1900" dirty="0"/>
              <a:t>  }</a:t>
            </a:r>
          </a:p>
          <a:p>
            <a:r>
              <a:rPr lang="en-US" sz="1900" dirty="0"/>
              <a:t>}</a:t>
            </a:r>
          </a:p>
        </p:txBody>
      </p:sp>
      <p:pic>
        <p:nvPicPr>
          <p:cNvPr id="3" name="Picture 2">
            <a:extLst>
              <a:ext uri="{FF2B5EF4-FFF2-40B4-BE49-F238E27FC236}">
                <a16:creationId xmlns:a16="http://schemas.microsoft.com/office/drawing/2014/main" id="{C518B7CE-2C45-3A43-AA7B-D07C0ADE87D8}"/>
              </a:ext>
            </a:extLst>
          </p:cNvPr>
          <p:cNvPicPr>
            <a:picLocks noChangeAspect="1"/>
          </p:cNvPicPr>
          <p:nvPr/>
        </p:nvPicPr>
        <p:blipFill>
          <a:blip r:embed="rId2"/>
          <a:stretch>
            <a:fillRect/>
          </a:stretch>
        </p:blipFill>
        <p:spPr>
          <a:xfrm>
            <a:off x="8319076" y="701979"/>
            <a:ext cx="2579675" cy="2403171"/>
          </a:xfrm>
          <a:prstGeom prst="rect">
            <a:avLst/>
          </a:prstGeom>
        </p:spPr>
      </p:pic>
      <p:pic>
        <p:nvPicPr>
          <p:cNvPr id="5" name="Picture 4">
            <a:extLst>
              <a:ext uri="{FF2B5EF4-FFF2-40B4-BE49-F238E27FC236}">
                <a16:creationId xmlns:a16="http://schemas.microsoft.com/office/drawing/2014/main" id="{BE0D588E-D9A6-4F65-B96A-611918217616}"/>
              </a:ext>
            </a:extLst>
          </p:cNvPr>
          <p:cNvPicPr>
            <a:picLocks noChangeAspect="1"/>
          </p:cNvPicPr>
          <p:nvPr/>
        </p:nvPicPr>
        <p:blipFill>
          <a:blip r:embed="rId3"/>
          <a:stretch>
            <a:fillRect/>
          </a:stretch>
        </p:blipFill>
        <p:spPr>
          <a:xfrm>
            <a:off x="8319076" y="3429000"/>
            <a:ext cx="2467319" cy="1819529"/>
          </a:xfrm>
          <a:prstGeom prst="rect">
            <a:avLst/>
          </a:prstGeom>
        </p:spPr>
      </p:pic>
    </p:spTree>
    <p:extLst>
      <p:ext uri="{BB962C8B-B14F-4D97-AF65-F5344CB8AC3E}">
        <p14:creationId xmlns:p14="http://schemas.microsoft.com/office/powerpoint/2010/main" val="310518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Brace 1">
            <a:extLst>
              <a:ext uri="{FF2B5EF4-FFF2-40B4-BE49-F238E27FC236}">
                <a16:creationId xmlns:a16="http://schemas.microsoft.com/office/drawing/2014/main" id="{93DEC06F-8D5E-F229-6193-02EAC43FF39A}"/>
              </a:ext>
            </a:extLst>
          </p:cNvPr>
          <p:cNvSpPr/>
          <p:nvPr/>
        </p:nvSpPr>
        <p:spPr>
          <a:xfrm rot="16200000">
            <a:off x="5804171" y="-1267813"/>
            <a:ext cx="583659" cy="5048956"/>
          </a:xfrm>
          <a:prstGeom prst="rightBrace">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2B3D58D3-F9DD-3A89-C2DD-0B4622B30300}"/>
              </a:ext>
            </a:extLst>
          </p:cNvPr>
          <p:cNvSpPr txBox="1"/>
          <p:nvPr/>
        </p:nvSpPr>
        <p:spPr>
          <a:xfrm>
            <a:off x="3424134" y="252919"/>
            <a:ext cx="5165387" cy="523220"/>
          </a:xfrm>
          <a:prstGeom prst="rect">
            <a:avLst/>
          </a:prstGeom>
          <a:noFill/>
        </p:spPr>
        <p:txBody>
          <a:bodyPr wrap="square" rtlCol="0">
            <a:spAutoFit/>
          </a:bodyPr>
          <a:lstStyle/>
          <a:p>
            <a:r>
              <a:rPr lang="en-US" sz="2800" dirty="0"/>
              <a:t>This window is known as Stage</a:t>
            </a:r>
          </a:p>
        </p:txBody>
      </p:sp>
      <p:sp>
        <p:nvSpPr>
          <p:cNvPr id="4" name="Right Brace 3">
            <a:extLst>
              <a:ext uri="{FF2B5EF4-FFF2-40B4-BE49-F238E27FC236}">
                <a16:creationId xmlns:a16="http://schemas.microsoft.com/office/drawing/2014/main" id="{F9B3FF4C-40BB-9668-E508-F657B6A38C7B}"/>
              </a:ext>
            </a:extLst>
          </p:cNvPr>
          <p:cNvSpPr/>
          <p:nvPr/>
        </p:nvSpPr>
        <p:spPr>
          <a:xfrm rot="10800000">
            <a:off x="2903857" y="1867707"/>
            <a:ext cx="583659" cy="3543745"/>
          </a:xfrm>
          <a:prstGeom prst="rightBrace">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7E8FAB1-1C72-42B7-BAF6-670CF376A93B}"/>
              </a:ext>
            </a:extLst>
          </p:cNvPr>
          <p:cNvSpPr txBox="1"/>
          <p:nvPr/>
        </p:nvSpPr>
        <p:spPr>
          <a:xfrm>
            <a:off x="428017" y="2889116"/>
            <a:ext cx="2237362" cy="1569660"/>
          </a:xfrm>
          <a:prstGeom prst="rect">
            <a:avLst/>
          </a:prstGeom>
          <a:noFill/>
        </p:spPr>
        <p:txBody>
          <a:bodyPr wrap="square" rtlCol="0">
            <a:spAutoFit/>
          </a:bodyPr>
          <a:lstStyle/>
          <a:p>
            <a:r>
              <a:rPr lang="en-US" sz="2400" dirty="0"/>
              <a:t>The Stage contains a scene graph of nodes</a:t>
            </a:r>
          </a:p>
        </p:txBody>
      </p:sp>
      <p:pic>
        <p:nvPicPr>
          <p:cNvPr id="6" name="Picture 5">
            <a:extLst>
              <a:ext uri="{FF2B5EF4-FFF2-40B4-BE49-F238E27FC236}">
                <a16:creationId xmlns:a16="http://schemas.microsoft.com/office/drawing/2014/main" id="{B602A4E2-BB8C-F4C1-8387-4178E349F108}"/>
              </a:ext>
            </a:extLst>
          </p:cNvPr>
          <p:cNvPicPr>
            <a:picLocks noChangeAspect="1"/>
          </p:cNvPicPr>
          <p:nvPr/>
        </p:nvPicPr>
        <p:blipFill>
          <a:blip r:embed="rId2"/>
          <a:stretch>
            <a:fillRect/>
          </a:stretch>
        </p:blipFill>
        <p:spPr>
          <a:xfrm>
            <a:off x="3595338" y="1885734"/>
            <a:ext cx="5001323" cy="3543745"/>
          </a:xfrm>
          <a:prstGeom prst="rect">
            <a:avLst/>
          </a:prstGeom>
        </p:spPr>
      </p:pic>
      <p:cxnSp>
        <p:nvCxnSpPr>
          <p:cNvPr id="10" name="Straight Arrow Connector 9">
            <a:extLst>
              <a:ext uri="{FF2B5EF4-FFF2-40B4-BE49-F238E27FC236}">
                <a16:creationId xmlns:a16="http://schemas.microsoft.com/office/drawing/2014/main" id="{8999F4D4-B4F1-C3F8-4076-31CE017BAF74}"/>
              </a:ext>
            </a:extLst>
          </p:cNvPr>
          <p:cNvCxnSpPr/>
          <p:nvPr/>
        </p:nvCxnSpPr>
        <p:spPr>
          <a:xfrm flipH="1">
            <a:off x="8432800" y="2493818"/>
            <a:ext cx="8682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C4F288-AD3F-0602-321F-4798C406C69B}"/>
              </a:ext>
            </a:extLst>
          </p:cNvPr>
          <p:cNvSpPr txBox="1"/>
          <p:nvPr/>
        </p:nvSpPr>
        <p:spPr>
          <a:xfrm>
            <a:off x="9288143" y="1339656"/>
            <a:ext cx="2475839" cy="1938992"/>
          </a:xfrm>
          <a:prstGeom prst="rect">
            <a:avLst/>
          </a:prstGeom>
          <a:noFill/>
        </p:spPr>
        <p:txBody>
          <a:bodyPr wrap="square" rtlCol="0">
            <a:spAutoFit/>
          </a:bodyPr>
          <a:lstStyle/>
          <a:p>
            <a:r>
              <a:rPr lang="en-US" sz="2000" dirty="0"/>
              <a:t>The root node of this scene graph is </a:t>
            </a:r>
            <a:r>
              <a:rPr lang="en-US" sz="2000" dirty="0" err="1"/>
              <a:t>BorderPane</a:t>
            </a:r>
            <a:r>
              <a:rPr lang="en-US" sz="2000" dirty="0"/>
              <a:t>, a layout container that arranges the other nodes</a:t>
            </a:r>
          </a:p>
        </p:txBody>
      </p:sp>
      <p:cxnSp>
        <p:nvCxnSpPr>
          <p:cNvPr id="12" name="Straight Arrow Connector 11">
            <a:extLst>
              <a:ext uri="{FF2B5EF4-FFF2-40B4-BE49-F238E27FC236}">
                <a16:creationId xmlns:a16="http://schemas.microsoft.com/office/drawing/2014/main" id="{F559B897-F98E-E162-7008-58BA17B4A691}"/>
              </a:ext>
            </a:extLst>
          </p:cNvPr>
          <p:cNvCxnSpPr>
            <a:cxnSpLocks/>
          </p:cNvCxnSpPr>
          <p:nvPr/>
        </p:nvCxnSpPr>
        <p:spPr>
          <a:xfrm flipH="1" flipV="1">
            <a:off x="4457700" y="2970872"/>
            <a:ext cx="4958774" cy="76523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C4D41A-487B-982D-7E6D-A6E38F90FCCD}"/>
              </a:ext>
            </a:extLst>
          </p:cNvPr>
          <p:cNvCxnSpPr>
            <a:cxnSpLocks/>
          </p:cNvCxnSpPr>
          <p:nvPr/>
        </p:nvCxnSpPr>
        <p:spPr>
          <a:xfrm flipH="1" flipV="1">
            <a:off x="5105400" y="2493818"/>
            <a:ext cx="4311074" cy="124229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9C6E85F-0188-D593-6E07-68C4902EAEA6}"/>
              </a:ext>
            </a:extLst>
          </p:cNvPr>
          <p:cNvCxnSpPr>
            <a:cxnSpLocks/>
          </p:cNvCxnSpPr>
          <p:nvPr/>
        </p:nvCxnSpPr>
        <p:spPr>
          <a:xfrm flipH="1">
            <a:off x="4010025" y="3736108"/>
            <a:ext cx="5406449" cy="14359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623815-4CA2-20D7-38C7-1F172419049E}"/>
              </a:ext>
            </a:extLst>
          </p:cNvPr>
          <p:cNvCxnSpPr>
            <a:cxnSpLocks/>
          </p:cNvCxnSpPr>
          <p:nvPr/>
        </p:nvCxnSpPr>
        <p:spPr>
          <a:xfrm flipH="1">
            <a:off x="5543550" y="3736108"/>
            <a:ext cx="3872924" cy="139469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3E6F94E-8AAC-75F6-52A7-76527F7EE336}"/>
              </a:ext>
            </a:extLst>
          </p:cNvPr>
          <p:cNvSpPr txBox="1"/>
          <p:nvPr/>
        </p:nvSpPr>
        <p:spPr>
          <a:xfrm>
            <a:off x="9448800" y="3286125"/>
            <a:ext cx="1943100" cy="2308324"/>
          </a:xfrm>
          <a:prstGeom prst="rect">
            <a:avLst/>
          </a:prstGeom>
          <a:noFill/>
        </p:spPr>
        <p:txBody>
          <a:bodyPr wrap="square" rtlCol="0">
            <a:spAutoFit/>
          </a:bodyPr>
          <a:lstStyle/>
          <a:p>
            <a:r>
              <a:rPr lang="en-US" sz="2400" dirty="0"/>
              <a:t>Each of the JavaFX components in this GUI is a node in the Scene graph</a:t>
            </a:r>
          </a:p>
        </p:txBody>
      </p:sp>
      <p:cxnSp>
        <p:nvCxnSpPr>
          <p:cNvPr id="24" name="Straight Arrow Connector 23">
            <a:extLst>
              <a:ext uri="{FF2B5EF4-FFF2-40B4-BE49-F238E27FC236}">
                <a16:creationId xmlns:a16="http://schemas.microsoft.com/office/drawing/2014/main" id="{EFB81F7D-842F-20D0-D30A-6F877F7F688C}"/>
              </a:ext>
            </a:extLst>
          </p:cNvPr>
          <p:cNvCxnSpPr>
            <a:cxnSpLocks/>
          </p:cNvCxnSpPr>
          <p:nvPr/>
        </p:nvCxnSpPr>
        <p:spPr>
          <a:xfrm flipH="1">
            <a:off x="5905500" y="3736108"/>
            <a:ext cx="3510974" cy="14056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56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4252D4-11A8-B3B2-90EA-F1E462587C14}"/>
              </a:ext>
            </a:extLst>
          </p:cNvPr>
          <p:cNvPicPr>
            <a:picLocks noChangeAspect="1"/>
          </p:cNvPicPr>
          <p:nvPr/>
        </p:nvPicPr>
        <p:blipFill>
          <a:blip r:embed="rId2"/>
          <a:stretch>
            <a:fillRect/>
          </a:stretch>
        </p:blipFill>
        <p:spPr>
          <a:xfrm>
            <a:off x="9916087" y="30751"/>
            <a:ext cx="2248205" cy="2314983"/>
          </a:xfrm>
          <a:prstGeom prst="rect">
            <a:avLst/>
          </a:prstGeom>
        </p:spPr>
      </p:pic>
      <p:pic>
        <p:nvPicPr>
          <p:cNvPr id="5" name="Picture 4">
            <a:extLst>
              <a:ext uri="{FF2B5EF4-FFF2-40B4-BE49-F238E27FC236}">
                <a16:creationId xmlns:a16="http://schemas.microsoft.com/office/drawing/2014/main" id="{C5178C93-A5FA-358F-8F7D-DFA03A0D6CBF}"/>
              </a:ext>
            </a:extLst>
          </p:cNvPr>
          <p:cNvPicPr>
            <a:picLocks noChangeAspect="1"/>
          </p:cNvPicPr>
          <p:nvPr/>
        </p:nvPicPr>
        <p:blipFill>
          <a:blip r:embed="rId3"/>
          <a:stretch>
            <a:fillRect/>
          </a:stretch>
        </p:blipFill>
        <p:spPr>
          <a:xfrm>
            <a:off x="9696280" y="2828771"/>
            <a:ext cx="2438740" cy="2210108"/>
          </a:xfrm>
          <a:prstGeom prst="rect">
            <a:avLst/>
          </a:prstGeom>
        </p:spPr>
      </p:pic>
      <p:sp>
        <p:nvSpPr>
          <p:cNvPr id="6" name="TextBox 5">
            <a:extLst>
              <a:ext uri="{FF2B5EF4-FFF2-40B4-BE49-F238E27FC236}">
                <a16:creationId xmlns:a16="http://schemas.microsoft.com/office/drawing/2014/main" id="{025F26C4-47DE-697E-F2A5-CAEC50FEDB8C}"/>
              </a:ext>
            </a:extLst>
          </p:cNvPr>
          <p:cNvSpPr txBox="1"/>
          <p:nvPr/>
        </p:nvSpPr>
        <p:spPr>
          <a:xfrm>
            <a:off x="56980" y="963405"/>
            <a:ext cx="9563270" cy="5632311"/>
          </a:xfrm>
          <a:prstGeom prst="rect">
            <a:avLst/>
          </a:prstGeom>
          <a:noFill/>
        </p:spPr>
        <p:txBody>
          <a:bodyPr wrap="square" rtlCol="0">
            <a:spAutoFit/>
          </a:bodyPr>
          <a:lstStyle/>
          <a:p>
            <a:r>
              <a:rPr lang="en-US" sz="2000" dirty="0"/>
              <a:t>public class </a:t>
            </a:r>
            <a:r>
              <a:rPr lang="en-US" sz="2000" dirty="0" err="1"/>
              <a:t>MultiSceneGUI</a:t>
            </a:r>
            <a:r>
              <a:rPr lang="en-US" sz="2000" dirty="0"/>
              <a:t> extends Application {</a:t>
            </a:r>
          </a:p>
          <a:p>
            <a:r>
              <a:rPr lang="en-US" sz="2000" dirty="0"/>
              <a:t>Scene scene1, scene2;</a:t>
            </a:r>
          </a:p>
          <a:p>
            <a:r>
              <a:rPr lang="en-US" sz="2000" dirty="0"/>
              <a:t>	@Override</a:t>
            </a:r>
          </a:p>
          <a:p>
            <a:r>
              <a:rPr lang="en-US" sz="2000" dirty="0"/>
              <a:t>	public void start(Stage </a:t>
            </a:r>
            <a:r>
              <a:rPr lang="en-US" sz="2000" dirty="0" err="1"/>
              <a:t>primaryStage</a:t>
            </a:r>
            <a:r>
              <a:rPr lang="en-US" sz="2000" dirty="0"/>
              <a:t>) {		</a:t>
            </a:r>
          </a:p>
          <a:p>
            <a:r>
              <a:rPr lang="en-US" sz="2000" dirty="0"/>
              <a:t>		</a:t>
            </a:r>
            <a:r>
              <a:rPr lang="en-US" sz="2000" dirty="0" err="1"/>
              <a:t>primaryStage.setTitle</a:t>
            </a:r>
            <a:r>
              <a:rPr lang="en-US" sz="2000" dirty="0"/>
              <a:t>("My First JavaFX GUI");</a:t>
            </a:r>
          </a:p>
          <a:p>
            <a:r>
              <a:rPr lang="en-US" sz="2000" dirty="0"/>
              <a:t>		//Scene 1</a:t>
            </a:r>
          </a:p>
          <a:p>
            <a:r>
              <a:rPr lang="en-US" sz="2000" dirty="0"/>
              <a:t>		Label label1= new Label("This is the first scene");</a:t>
            </a:r>
          </a:p>
          <a:p>
            <a:r>
              <a:rPr lang="en-US" sz="2000" dirty="0"/>
              <a:t>		Button button1= new Button("Go to scene 2");</a:t>
            </a:r>
          </a:p>
          <a:p>
            <a:r>
              <a:rPr lang="en-US" sz="2000" dirty="0"/>
              <a:t>		button1.setOnAction(new </a:t>
            </a:r>
            <a:r>
              <a:rPr lang="en-US" sz="2000" dirty="0" err="1"/>
              <a:t>EventHandler</a:t>
            </a:r>
            <a:r>
              <a:rPr lang="en-US" sz="2000" dirty="0"/>
              <a:t>&lt;</a:t>
            </a:r>
            <a:r>
              <a:rPr lang="en-US" sz="2000" dirty="0" err="1"/>
              <a:t>ActionEvent</a:t>
            </a:r>
            <a:r>
              <a:rPr lang="en-US" sz="2000" dirty="0"/>
              <a:t>&gt;() {</a:t>
            </a:r>
          </a:p>
          <a:p>
            <a:r>
              <a:rPr lang="en-US" sz="2000" dirty="0"/>
              <a:t>			@Override</a:t>
            </a:r>
          </a:p>
          <a:p>
            <a:r>
              <a:rPr lang="en-US" sz="2000" dirty="0"/>
              <a:t>			public void handle(</a:t>
            </a:r>
            <a:r>
              <a:rPr lang="en-US" sz="2000" dirty="0" err="1"/>
              <a:t>ActionEvent</a:t>
            </a:r>
            <a:r>
              <a:rPr lang="en-US" sz="2000" dirty="0"/>
              <a:t> event) {</a:t>
            </a:r>
          </a:p>
          <a:p>
            <a:r>
              <a:rPr lang="en-US" sz="2000" dirty="0"/>
              <a:t>				</a:t>
            </a:r>
            <a:r>
              <a:rPr lang="en-US" sz="2000" dirty="0" err="1"/>
              <a:t>primaryStage.setScene</a:t>
            </a:r>
            <a:r>
              <a:rPr lang="en-US" sz="2000" dirty="0"/>
              <a:t>(scene2);</a:t>
            </a:r>
          </a:p>
          <a:p>
            <a:r>
              <a:rPr lang="en-US" sz="2000" dirty="0"/>
              <a:t>			}</a:t>
            </a:r>
          </a:p>
          <a:p>
            <a:r>
              <a:rPr lang="en-US" sz="2000" dirty="0"/>
              <a:t>		});</a:t>
            </a:r>
          </a:p>
          <a:p>
            <a:r>
              <a:rPr lang="en-US" sz="2000" dirty="0"/>
              <a:t>		</a:t>
            </a:r>
            <a:r>
              <a:rPr lang="en-US" sz="2000" dirty="0" err="1"/>
              <a:t>VBox</a:t>
            </a:r>
            <a:r>
              <a:rPr lang="en-US" sz="2000" dirty="0"/>
              <a:t> layout1 = new </a:t>
            </a:r>
            <a:r>
              <a:rPr lang="en-US" sz="2000" dirty="0" err="1"/>
              <a:t>VBox</a:t>
            </a:r>
            <a:r>
              <a:rPr lang="en-US" sz="2000" dirty="0"/>
              <a:t>(20);     </a:t>
            </a:r>
          </a:p>
          <a:p>
            <a:r>
              <a:rPr lang="en-US" sz="2000" dirty="0"/>
              <a:t>		layout1.getChildren().</a:t>
            </a:r>
            <a:r>
              <a:rPr lang="en-US" sz="2000" dirty="0" err="1"/>
              <a:t>addAll</a:t>
            </a:r>
            <a:r>
              <a:rPr lang="en-US" sz="2000" dirty="0"/>
              <a:t>(label1, button1);</a:t>
            </a:r>
          </a:p>
          <a:p>
            <a:r>
              <a:rPr lang="en-US" sz="2000" dirty="0"/>
              <a:t>		scene1= new Scene(layout1, 300, 250);</a:t>
            </a:r>
          </a:p>
          <a:p>
            <a:r>
              <a:rPr lang="en-US" sz="2000" dirty="0"/>
              <a:t>		</a:t>
            </a:r>
          </a:p>
        </p:txBody>
      </p:sp>
      <p:sp>
        <p:nvSpPr>
          <p:cNvPr id="2" name="TextBox 1">
            <a:extLst>
              <a:ext uri="{FF2B5EF4-FFF2-40B4-BE49-F238E27FC236}">
                <a16:creationId xmlns:a16="http://schemas.microsoft.com/office/drawing/2014/main" id="{E22569CB-F162-009A-7AC8-45A6D379A5F0}"/>
              </a:ext>
            </a:extLst>
          </p:cNvPr>
          <p:cNvSpPr txBox="1"/>
          <p:nvPr/>
        </p:nvSpPr>
        <p:spPr>
          <a:xfrm>
            <a:off x="138545" y="193964"/>
            <a:ext cx="8063346" cy="769441"/>
          </a:xfrm>
          <a:prstGeom prst="rect">
            <a:avLst/>
          </a:prstGeom>
          <a:noFill/>
        </p:spPr>
        <p:txBody>
          <a:bodyPr wrap="square" rtlCol="0">
            <a:spAutoFit/>
          </a:bodyPr>
          <a:lstStyle/>
          <a:p>
            <a:r>
              <a:rPr lang="en-US" sz="4400" dirty="0">
                <a:solidFill>
                  <a:srgbClr val="0070C0"/>
                </a:solidFill>
              </a:rPr>
              <a:t>A Stage can have multiple Scenes</a:t>
            </a:r>
          </a:p>
        </p:txBody>
      </p:sp>
    </p:spTree>
    <p:extLst>
      <p:ext uri="{BB962C8B-B14F-4D97-AF65-F5344CB8AC3E}">
        <p14:creationId xmlns:p14="http://schemas.microsoft.com/office/powerpoint/2010/main" val="927786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4C024F-8750-67AC-7603-DB33228CFF0A}"/>
              </a:ext>
            </a:extLst>
          </p:cNvPr>
          <p:cNvPicPr>
            <a:picLocks noChangeAspect="1"/>
          </p:cNvPicPr>
          <p:nvPr/>
        </p:nvPicPr>
        <p:blipFill>
          <a:blip r:embed="rId2"/>
          <a:stretch>
            <a:fillRect/>
          </a:stretch>
        </p:blipFill>
        <p:spPr>
          <a:xfrm>
            <a:off x="9807244" y="2585803"/>
            <a:ext cx="2331291" cy="2182880"/>
          </a:xfrm>
          <a:prstGeom prst="rect">
            <a:avLst/>
          </a:prstGeom>
        </p:spPr>
      </p:pic>
      <p:pic>
        <p:nvPicPr>
          <p:cNvPr id="7" name="Picture 6">
            <a:extLst>
              <a:ext uri="{FF2B5EF4-FFF2-40B4-BE49-F238E27FC236}">
                <a16:creationId xmlns:a16="http://schemas.microsoft.com/office/drawing/2014/main" id="{F048CEEE-CB88-2F37-4501-6C73D66D72FC}"/>
              </a:ext>
            </a:extLst>
          </p:cNvPr>
          <p:cNvPicPr>
            <a:picLocks noChangeAspect="1"/>
          </p:cNvPicPr>
          <p:nvPr/>
        </p:nvPicPr>
        <p:blipFill>
          <a:blip r:embed="rId3"/>
          <a:stretch>
            <a:fillRect/>
          </a:stretch>
        </p:blipFill>
        <p:spPr>
          <a:xfrm>
            <a:off x="9862899" y="137879"/>
            <a:ext cx="2219982" cy="2176696"/>
          </a:xfrm>
          <a:prstGeom prst="rect">
            <a:avLst/>
          </a:prstGeom>
        </p:spPr>
      </p:pic>
      <p:sp>
        <p:nvSpPr>
          <p:cNvPr id="8" name="TextBox 7">
            <a:extLst>
              <a:ext uri="{FF2B5EF4-FFF2-40B4-BE49-F238E27FC236}">
                <a16:creationId xmlns:a16="http://schemas.microsoft.com/office/drawing/2014/main" id="{C89F0E50-AC21-54E2-0B37-0477312E5325}"/>
              </a:ext>
            </a:extLst>
          </p:cNvPr>
          <p:cNvSpPr txBox="1"/>
          <p:nvPr/>
        </p:nvSpPr>
        <p:spPr>
          <a:xfrm>
            <a:off x="53465" y="979212"/>
            <a:ext cx="9605724" cy="5601533"/>
          </a:xfrm>
          <a:prstGeom prst="rect">
            <a:avLst/>
          </a:prstGeom>
          <a:noFill/>
        </p:spPr>
        <p:txBody>
          <a:bodyPr wrap="square" rtlCol="0">
            <a:spAutoFit/>
          </a:bodyPr>
          <a:lstStyle/>
          <a:p>
            <a:r>
              <a:rPr lang="en-US" sz="2000" dirty="0"/>
              <a:t>public class </a:t>
            </a:r>
            <a:r>
              <a:rPr lang="en-US" sz="2000" dirty="0" err="1"/>
              <a:t>MultipleStageDemo</a:t>
            </a:r>
            <a:r>
              <a:rPr lang="en-US" sz="2000" dirty="0"/>
              <a:t> extends Application </a:t>
            </a:r>
          </a:p>
          <a:p>
            <a:r>
              <a:rPr lang="en-US" sz="2000" dirty="0"/>
              <a:t>{</a:t>
            </a:r>
          </a:p>
          <a:p>
            <a:r>
              <a:rPr lang="en-US" sz="2000" dirty="0"/>
              <a:t>	@Override // Override the start method in the Application class</a:t>
            </a:r>
          </a:p>
          <a:p>
            <a:r>
              <a:rPr lang="en-US" sz="2000" dirty="0"/>
              <a:t>	public void start(Stage </a:t>
            </a:r>
            <a:r>
              <a:rPr lang="en-US" sz="2000" dirty="0" err="1"/>
              <a:t>primaryStage</a:t>
            </a:r>
            <a:r>
              <a:rPr lang="en-US" sz="2000" dirty="0"/>
              <a:t>) </a:t>
            </a:r>
          </a:p>
          <a:p>
            <a:r>
              <a:rPr lang="en-US" sz="2000" dirty="0"/>
              <a:t>	{</a:t>
            </a:r>
          </a:p>
          <a:p>
            <a:r>
              <a:rPr lang="en-US" sz="2000" dirty="0"/>
              <a:t>		// Create a scene and place a button in the scene</a:t>
            </a:r>
          </a:p>
          <a:p>
            <a:r>
              <a:rPr lang="en-US" sz="2000" dirty="0"/>
              <a:t>		Scene </a:t>
            </a:r>
            <a:r>
              <a:rPr lang="en-US" sz="2000" dirty="0" err="1"/>
              <a:t>scene</a:t>
            </a:r>
            <a:r>
              <a:rPr lang="en-US" sz="2000" dirty="0"/>
              <a:t> = new Scene(new Button("OK"), 200, 250);</a:t>
            </a:r>
          </a:p>
          <a:p>
            <a:r>
              <a:rPr lang="en-US" sz="2000" dirty="0"/>
              <a:t>		</a:t>
            </a:r>
            <a:r>
              <a:rPr lang="en-US" sz="2000" dirty="0" err="1"/>
              <a:t>primaryStage.setTitle</a:t>
            </a:r>
            <a:r>
              <a:rPr lang="en-US" sz="2000" dirty="0"/>
              <a:t>("</a:t>
            </a:r>
            <a:r>
              <a:rPr lang="en-US" sz="2000" dirty="0" err="1"/>
              <a:t>MyJavaFX</a:t>
            </a:r>
            <a:r>
              <a:rPr lang="en-US" sz="2000" dirty="0"/>
              <a:t>"); // Set the stage title</a:t>
            </a:r>
          </a:p>
          <a:p>
            <a:r>
              <a:rPr lang="en-US" sz="2000" dirty="0"/>
              <a:t>		</a:t>
            </a:r>
            <a:r>
              <a:rPr lang="en-US" sz="2000" dirty="0" err="1"/>
              <a:t>primaryStage.setScene</a:t>
            </a:r>
            <a:r>
              <a:rPr lang="en-US" sz="2000" dirty="0"/>
              <a:t>(scene); // Place the scene in the stage</a:t>
            </a:r>
          </a:p>
          <a:p>
            <a:r>
              <a:rPr lang="en-US" sz="2000" dirty="0"/>
              <a:t>		</a:t>
            </a:r>
            <a:r>
              <a:rPr lang="en-US" sz="2000" dirty="0" err="1"/>
              <a:t>primaryStage.show</a:t>
            </a:r>
            <a:r>
              <a:rPr lang="en-US" sz="2000" dirty="0"/>
              <a:t>(); // Display the stage</a:t>
            </a:r>
          </a:p>
          <a:p>
            <a:r>
              <a:rPr lang="en-US" sz="2000" dirty="0"/>
              <a:t>		Stage </a:t>
            </a:r>
            <a:r>
              <a:rPr lang="en-US" sz="2000" dirty="0" err="1"/>
              <a:t>scondaryStage</a:t>
            </a:r>
            <a:r>
              <a:rPr lang="en-US" sz="2000" dirty="0"/>
              <a:t> = new Stage(); // Create a new stage</a:t>
            </a:r>
          </a:p>
          <a:p>
            <a:r>
              <a:rPr lang="en-US" sz="2000" dirty="0"/>
              <a:t>		</a:t>
            </a:r>
            <a:r>
              <a:rPr lang="en-US" sz="2000" dirty="0" err="1"/>
              <a:t>scondaryStage.setTitle</a:t>
            </a:r>
            <a:r>
              <a:rPr lang="en-US" sz="2000" dirty="0"/>
              <a:t>("Second Stage"); // Set the stage title</a:t>
            </a:r>
          </a:p>
          <a:p>
            <a:r>
              <a:rPr lang="en-US" sz="2000" dirty="0"/>
              <a:t>		// Set a scene with a button in the stage</a:t>
            </a:r>
          </a:p>
          <a:p>
            <a:r>
              <a:rPr lang="en-US" sz="2000" dirty="0"/>
              <a:t>		</a:t>
            </a:r>
            <a:r>
              <a:rPr lang="en-US" sz="2000" dirty="0" err="1"/>
              <a:t>scondaryStage.setScene</a:t>
            </a:r>
            <a:r>
              <a:rPr lang="en-US" sz="2000" dirty="0"/>
              <a:t>(new Scene(new Button("New Stage"), 200, 250));</a:t>
            </a:r>
          </a:p>
          <a:p>
            <a:r>
              <a:rPr lang="en-US" sz="2000" dirty="0"/>
              <a:t>		</a:t>
            </a:r>
            <a:r>
              <a:rPr lang="en-US" sz="2000" dirty="0" err="1"/>
              <a:t>scondaryStage.show</a:t>
            </a:r>
            <a:r>
              <a:rPr lang="en-US" sz="2000" dirty="0"/>
              <a:t>(); // Display the stage</a:t>
            </a:r>
          </a:p>
          <a:p>
            <a:r>
              <a:rPr lang="en-US" sz="2000" dirty="0"/>
              <a:t>	}</a:t>
            </a:r>
          </a:p>
          <a:p>
            <a:r>
              <a:rPr lang="en-US" sz="2000" dirty="0"/>
              <a:t>}</a:t>
            </a:r>
          </a:p>
        </p:txBody>
      </p:sp>
      <p:sp>
        <p:nvSpPr>
          <p:cNvPr id="2" name="TextBox 1">
            <a:extLst>
              <a:ext uri="{FF2B5EF4-FFF2-40B4-BE49-F238E27FC236}">
                <a16:creationId xmlns:a16="http://schemas.microsoft.com/office/drawing/2014/main" id="{1E8A1D4E-2965-3258-91D5-158873BD8157}"/>
              </a:ext>
            </a:extLst>
          </p:cNvPr>
          <p:cNvSpPr txBox="1"/>
          <p:nvPr/>
        </p:nvSpPr>
        <p:spPr>
          <a:xfrm>
            <a:off x="109119" y="91699"/>
            <a:ext cx="8397572" cy="769441"/>
          </a:xfrm>
          <a:prstGeom prst="rect">
            <a:avLst/>
          </a:prstGeom>
          <a:noFill/>
        </p:spPr>
        <p:txBody>
          <a:bodyPr wrap="square" rtlCol="0">
            <a:spAutoFit/>
          </a:bodyPr>
          <a:lstStyle/>
          <a:p>
            <a:r>
              <a:rPr lang="en-US" sz="4400" dirty="0">
                <a:solidFill>
                  <a:srgbClr val="0070C0"/>
                </a:solidFill>
              </a:rPr>
              <a:t>An application have multiple Stages</a:t>
            </a:r>
          </a:p>
        </p:txBody>
      </p:sp>
    </p:spTree>
    <p:extLst>
      <p:ext uri="{BB962C8B-B14F-4D97-AF65-F5344CB8AC3E}">
        <p14:creationId xmlns:p14="http://schemas.microsoft.com/office/powerpoint/2010/main" val="191065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02E966-03FF-4ECA-2A48-7D61A5AD5494}"/>
              </a:ext>
            </a:extLst>
          </p:cNvPr>
          <p:cNvPicPr>
            <a:picLocks noChangeAspect="1"/>
          </p:cNvPicPr>
          <p:nvPr/>
        </p:nvPicPr>
        <p:blipFill>
          <a:blip r:embed="rId2"/>
          <a:stretch>
            <a:fillRect/>
          </a:stretch>
        </p:blipFill>
        <p:spPr>
          <a:xfrm>
            <a:off x="1618201" y="110475"/>
            <a:ext cx="10010382" cy="6639746"/>
          </a:xfrm>
          <a:prstGeom prst="rect">
            <a:avLst/>
          </a:prstGeom>
        </p:spPr>
      </p:pic>
    </p:spTree>
    <p:extLst>
      <p:ext uri="{BB962C8B-B14F-4D97-AF65-F5344CB8AC3E}">
        <p14:creationId xmlns:p14="http://schemas.microsoft.com/office/powerpoint/2010/main" val="323541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02E966-03FF-4ECA-2A48-7D61A5AD5494}"/>
              </a:ext>
            </a:extLst>
          </p:cNvPr>
          <p:cNvPicPr>
            <a:picLocks noChangeAspect="1"/>
          </p:cNvPicPr>
          <p:nvPr/>
        </p:nvPicPr>
        <p:blipFill>
          <a:blip r:embed="rId2"/>
          <a:stretch>
            <a:fillRect/>
          </a:stretch>
        </p:blipFill>
        <p:spPr>
          <a:xfrm>
            <a:off x="6624309" y="1061820"/>
            <a:ext cx="5234315" cy="3471848"/>
          </a:xfrm>
          <a:prstGeom prst="rect">
            <a:avLst/>
          </a:prstGeom>
        </p:spPr>
      </p:pic>
      <p:sp>
        <p:nvSpPr>
          <p:cNvPr id="4" name="TextBox 3">
            <a:extLst>
              <a:ext uri="{FF2B5EF4-FFF2-40B4-BE49-F238E27FC236}">
                <a16:creationId xmlns:a16="http://schemas.microsoft.com/office/drawing/2014/main" id="{6A8FAE07-E3AA-0B94-C70F-1040C5A12BFB}"/>
              </a:ext>
            </a:extLst>
          </p:cNvPr>
          <p:cNvSpPr txBox="1"/>
          <p:nvPr/>
        </p:nvSpPr>
        <p:spPr>
          <a:xfrm>
            <a:off x="447675" y="889843"/>
            <a:ext cx="6243310" cy="6001643"/>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Control</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Lable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TextField</a:t>
            </a:r>
            <a:r>
              <a:rPr lang="en-US" sz="3200" dirty="0">
                <a:latin typeface="Times New Roman" panose="02020603050405020304" pitchFamily="18" charset="0"/>
                <a:cs typeface="Times New Roman" panose="02020603050405020304" pitchFamily="18" charset="0"/>
              </a:rPr>
              <a:t>, Button,…..</a:t>
            </a:r>
          </a:p>
          <a:p>
            <a:r>
              <a:rPr lang="en-US" sz="3200" dirty="0">
                <a:solidFill>
                  <a:srgbClr val="FF0000"/>
                </a:solidFill>
                <a:latin typeface="Times New Roman" panose="02020603050405020304" pitchFamily="18" charset="0"/>
                <a:cs typeface="Times New Roman" panose="02020603050405020304" pitchFamily="18" charset="0"/>
              </a:rPr>
              <a:t>Pane</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HBox</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Vbox</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FlowPane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BorderPane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GridPane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StackPane</a:t>
            </a:r>
            <a:r>
              <a:rPr lang="en-US" sz="3200" dirty="0">
                <a:latin typeface="Times New Roman" panose="02020603050405020304" pitchFamily="18" charset="0"/>
                <a:cs typeface="Times New Roman" panose="02020603050405020304" pitchFamily="18" charset="0"/>
              </a:rPr>
              <a:t>, …… (layout containers that arrange the other nodes)</a:t>
            </a:r>
          </a:p>
          <a:p>
            <a:r>
              <a:rPr lang="en-US" sz="3200" dirty="0">
                <a:solidFill>
                  <a:srgbClr val="FF0000"/>
                </a:solidFill>
                <a:latin typeface="Times New Roman" panose="02020603050405020304" pitchFamily="18" charset="0"/>
                <a:cs typeface="Times New Roman" panose="02020603050405020304" pitchFamily="18" charset="0"/>
              </a:rPr>
              <a:t>Group</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Lable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TextField</a:t>
            </a:r>
            <a:r>
              <a:rPr lang="en-US" sz="3200" dirty="0">
                <a:latin typeface="Times New Roman" panose="02020603050405020304" pitchFamily="18" charset="0"/>
                <a:cs typeface="Times New Roman" panose="02020603050405020304" pitchFamily="18" charset="0"/>
              </a:rPr>
              <a:t>, Button…. (</a:t>
            </a:r>
            <a:r>
              <a:rPr lang="en-US" sz="3200" b="0" i="0" dirty="0">
                <a:solidFill>
                  <a:srgbClr val="000000"/>
                </a:solidFill>
                <a:effectLst/>
                <a:latin typeface="Times New Roman" panose="02020603050405020304" pitchFamily="18" charset="0"/>
                <a:cs typeface="Times New Roman" panose="02020603050405020304" pitchFamily="18" charset="0"/>
              </a:rPr>
              <a:t>A JavaFX Group component is typically used to apply some effect or transformation to a set of controls as a whole - as a group)</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786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1A5C7B-1621-A0D6-696A-147BAB52DC26}"/>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2800" kern="1200">
                <a:solidFill>
                  <a:srgbClr val="FFFFFF"/>
                </a:solidFill>
                <a:latin typeface="+mj-lt"/>
                <a:ea typeface="+mj-ea"/>
                <a:cs typeface="+mj-cs"/>
              </a:rPr>
              <a:t>We can also draw geometric shapes like Circle, Rectangle, Ellipse, Arc, Poloygon etc.</a:t>
            </a:r>
          </a:p>
        </p:txBody>
      </p:sp>
      <p:pic>
        <p:nvPicPr>
          <p:cNvPr id="6" name="Picture 5" descr="Shape&#10;&#10;Description automatically generated with medium confidence">
            <a:extLst>
              <a:ext uri="{FF2B5EF4-FFF2-40B4-BE49-F238E27FC236}">
                <a16:creationId xmlns:a16="http://schemas.microsoft.com/office/drawing/2014/main" id="{E46D877C-0136-EA36-6024-26113472847F}"/>
              </a:ext>
            </a:extLst>
          </p:cNvPr>
          <p:cNvPicPr>
            <a:picLocks noChangeAspect="1"/>
          </p:cNvPicPr>
          <p:nvPr/>
        </p:nvPicPr>
        <p:blipFill>
          <a:blip r:embed="rId2"/>
          <a:stretch>
            <a:fillRect/>
          </a:stretch>
        </p:blipFill>
        <p:spPr>
          <a:xfrm>
            <a:off x="4777316" y="1260933"/>
            <a:ext cx="6780700" cy="4333804"/>
          </a:xfrm>
          <a:prstGeom prst="rect">
            <a:avLst/>
          </a:prstGeom>
        </p:spPr>
      </p:pic>
    </p:spTree>
    <p:extLst>
      <p:ext uri="{BB962C8B-B14F-4D97-AF65-F5344CB8AC3E}">
        <p14:creationId xmlns:p14="http://schemas.microsoft.com/office/powerpoint/2010/main" val="186880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A08D27-91D6-4A46-3356-69A6DE7E3E13}"/>
              </a:ext>
            </a:extLst>
          </p:cNvPr>
          <p:cNvPicPr>
            <a:picLocks noChangeAspect="1"/>
          </p:cNvPicPr>
          <p:nvPr/>
        </p:nvPicPr>
        <p:blipFill>
          <a:blip r:embed="rId2"/>
          <a:stretch>
            <a:fillRect/>
          </a:stretch>
        </p:blipFill>
        <p:spPr>
          <a:xfrm>
            <a:off x="1739349" y="2177304"/>
            <a:ext cx="10093348" cy="4558969"/>
          </a:xfrm>
          <a:prstGeom prst="rect">
            <a:avLst/>
          </a:prstGeom>
          <a:effectLst/>
        </p:spPr>
      </p:pic>
      <p:sp>
        <p:nvSpPr>
          <p:cNvPr id="2" name="TextBox 1">
            <a:extLst>
              <a:ext uri="{FF2B5EF4-FFF2-40B4-BE49-F238E27FC236}">
                <a16:creationId xmlns:a16="http://schemas.microsoft.com/office/drawing/2014/main" id="{125F49C1-6082-6ACA-038B-A65842A0EC88}"/>
              </a:ext>
            </a:extLst>
          </p:cNvPr>
          <p:cNvSpPr txBox="1"/>
          <p:nvPr/>
        </p:nvSpPr>
        <p:spPr>
          <a:xfrm>
            <a:off x="648930" y="261734"/>
            <a:ext cx="10900340" cy="2123661"/>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4400" b="1" i="0" u="none" strike="noStrike" baseline="0" dirty="0"/>
              <a:t>Events and Event Sources</a:t>
            </a:r>
          </a:p>
          <a:p>
            <a:pPr>
              <a:lnSpc>
                <a:spcPct val="90000"/>
              </a:lnSpc>
              <a:spcAft>
                <a:spcPts val="600"/>
              </a:spcAft>
            </a:pPr>
            <a:r>
              <a:rPr lang="en-US" sz="4000" b="0" i="1" u="none" strike="noStrike" baseline="0" dirty="0"/>
              <a:t>An event is an object created from an event source. Firing an event means to create an event and delegate the handler to handle the event.</a:t>
            </a:r>
            <a:endParaRPr lang="en-US" sz="4000" dirty="0"/>
          </a:p>
        </p:txBody>
      </p:sp>
    </p:spTree>
    <p:extLst>
      <p:ext uri="{BB962C8B-B14F-4D97-AF65-F5344CB8AC3E}">
        <p14:creationId xmlns:p14="http://schemas.microsoft.com/office/powerpoint/2010/main" val="1757539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5235</TotalTime>
  <Words>918</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GoudySansPro-Medium</vt:lpstr>
      <vt:lpstr>Times New Roman</vt:lpstr>
      <vt:lpstr>TimesLTPro-Italic</vt:lpstr>
      <vt:lpstr>TimesLTPro-Roman</vt:lpstr>
      <vt:lpstr>Office Theme</vt:lpstr>
      <vt:lpstr>Introduction to JavaFX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JavaFX</dc:title>
  <dc:creator>Nadeem Chaudhry</dc:creator>
  <cp:lastModifiedBy>FA21-BSE-133 (AOUN HAIDER)</cp:lastModifiedBy>
  <cp:revision>18</cp:revision>
  <dcterms:created xsi:type="dcterms:W3CDTF">2022-05-24T06:15:46Z</dcterms:created>
  <dcterms:modified xsi:type="dcterms:W3CDTF">2022-06-09T15:55:09Z</dcterms:modified>
</cp:coreProperties>
</file>