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2" r:id="rId3"/>
    <p:sldId id="283" r:id="rId4"/>
    <p:sldId id="293" r:id="rId5"/>
    <p:sldId id="292" r:id="rId6"/>
    <p:sldId id="260" r:id="rId7"/>
    <p:sldId id="262" r:id="rId8"/>
    <p:sldId id="286" r:id="rId9"/>
    <p:sldId id="290" r:id="rId10"/>
    <p:sldId id="287" r:id="rId11"/>
    <p:sldId id="300" r:id="rId12"/>
    <p:sldId id="288" r:id="rId13"/>
    <p:sldId id="258" r:id="rId14"/>
    <p:sldId id="259" r:id="rId15"/>
    <p:sldId id="264" r:id="rId16"/>
    <p:sldId id="265" r:id="rId17"/>
    <p:sldId id="266" r:id="rId18"/>
    <p:sldId id="281" r:id="rId19"/>
    <p:sldId id="267" r:id="rId20"/>
    <p:sldId id="295" r:id="rId21"/>
    <p:sldId id="268" r:id="rId22"/>
    <p:sldId id="269" r:id="rId23"/>
    <p:sldId id="299" r:id="rId24"/>
    <p:sldId id="276" r:id="rId25"/>
    <p:sldId id="301" r:id="rId26"/>
    <p:sldId id="289" r:id="rId27"/>
    <p:sldId id="277" r:id="rId28"/>
    <p:sldId id="279" r:id="rId29"/>
    <p:sldId id="280" r:id="rId30"/>
    <p:sldId id="271" r:id="rId31"/>
    <p:sldId id="278" r:id="rId32"/>
    <p:sldId id="273" r:id="rId33"/>
    <p:sldId id="274" r:id="rId34"/>
    <p:sldId id="275" r:id="rId35"/>
    <p:sldId id="294" r:id="rId36"/>
    <p:sldId id="284" r:id="rId37"/>
    <p:sldId id="296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36285-A562-4757-B5E5-9502B2BAB35A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4071-E78C-4BFD-8CD0-DE83BAC6D6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40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61D9B-83A2-4471-8842-0180F8782B71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322E9-B971-4291-AD2F-6A22A24F0F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322E9-B971-4291-AD2F-6A22A24F0F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85E4-CB6D-4B31-991B-DE4AFB4B0773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2CE-3E47-4AD5-A407-908722CF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85E4-CB6D-4B31-991B-DE4AFB4B0773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2CE-3E47-4AD5-A407-908722CF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85E4-CB6D-4B31-991B-DE4AFB4B0773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2CE-3E47-4AD5-A407-908722CF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85E4-CB6D-4B31-991B-DE4AFB4B0773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2CE-3E47-4AD5-A407-908722CF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85E4-CB6D-4B31-991B-DE4AFB4B0773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2CE-3E47-4AD5-A407-908722CF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85E4-CB6D-4B31-991B-DE4AFB4B0773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2CE-3E47-4AD5-A407-908722CF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85E4-CB6D-4B31-991B-DE4AFB4B0773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2CE-3E47-4AD5-A407-908722CF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85E4-CB6D-4B31-991B-DE4AFB4B0773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2CE-3E47-4AD5-A407-908722CF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85E4-CB6D-4B31-991B-DE4AFB4B0773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2CE-3E47-4AD5-A407-908722CF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85E4-CB6D-4B31-991B-DE4AFB4B0773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2CE-3E47-4AD5-A407-908722CF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85E4-CB6D-4B31-991B-DE4AFB4B0773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2CE-3E47-4AD5-A407-908722CF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85E4-CB6D-4B31-991B-DE4AFB4B0773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9E2CE-3E47-4AD5-A407-908722CF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0010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Software Requirement Engineering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CSE-305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Ghulam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Rasool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Elicitation Problems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893" y="990600"/>
            <a:ext cx="811021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Elicitation Problems</a:t>
            </a:r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00200"/>
            <a:ext cx="8153399" cy="4525963"/>
          </a:xfrm>
        </p:spPr>
      </p:pic>
    </p:spTree>
    <p:extLst>
      <p:ext uri="{BB962C8B-B14F-4D97-AF65-F5344CB8AC3E}">
        <p14:creationId xmlns:p14="http://schemas.microsoft.com/office/powerpoint/2010/main" val="134956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GB" dirty="0" smtClean="0"/>
              <a:t>Customer and Developer Gap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9247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Requirements Elicitation Guidelines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Assess the business and technical feasibility for the proposed </a:t>
            </a:r>
            <a:r>
              <a:rPr lang="en-US" sz="2400" dirty="0" smtClean="0">
                <a:latin typeface="+mj-lt"/>
                <a:cs typeface="Arial" pitchFamily="34" charset="0"/>
              </a:rPr>
              <a:t>system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Identify the people who will help specify requirements and understand their organizational </a:t>
            </a:r>
            <a:r>
              <a:rPr lang="en-US" sz="2400" dirty="0" smtClean="0">
                <a:latin typeface="+mj-lt"/>
                <a:cs typeface="Arial" pitchFamily="34" charset="0"/>
              </a:rPr>
              <a:t>bias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Define the technical </a:t>
            </a:r>
            <a:r>
              <a:rPr lang="en-US" sz="2400" dirty="0" smtClean="0">
                <a:latin typeface="+mj-lt"/>
                <a:cs typeface="Arial" pitchFamily="34" charset="0"/>
              </a:rPr>
              <a:t>environment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Identify “domain constraints” that limit the functionality or performance of the </a:t>
            </a:r>
            <a:r>
              <a:rPr lang="en-US" sz="2400" dirty="0" smtClean="0">
                <a:latin typeface="+mj-lt"/>
                <a:cs typeface="Arial" pitchFamily="34" charset="0"/>
              </a:rPr>
              <a:t>system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+mj-lt"/>
                <a:cs typeface="Arial" pitchFamily="34" charset="0"/>
              </a:rPr>
              <a:t>Define one or more requirements elicitation methods (interviews, focus groups, team meetings)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+mj-lt"/>
                <a:cs typeface="Arial" pitchFamily="34" charset="0"/>
              </a:rPr>
              <a:t>Identify ambiguous requirements as candidates for prototyping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+mj-lt"/>
                <a:cs typeface="Arial" pitchFamily="34" charset="0"/>
              </a:rPr>
              <a:t>Create usage scenarios to help customers/users better identify requirements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Components of Requirements Elicitation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57200" y="1371600"/>
            <a:ext cx="8229600" cy="5029200"/>
            <a:chOff x="2057400" y="1857375"/>
            <a:chExt cx="4829175" cy="4602163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057400" y="2170113"/>
              <a:ext cx="4813300" cy="4289425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4481513" y="2212975"/>
              <a:ext cx="1587" cy="4233863"/>
            </a:xfrm>
            <a:prstGeom prst="lin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108200" y="4344988"/>
              <a:ext cx="4778375" cy="1587"/>
            </a:xfrm>
            <a:prstGeom prst="line">
              <a:avLst/>
            </a:prstGeom>
            <a:noFill/>
            <a:ln w="33401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476500" y="1857375"/>
              <a:ext cx="3975100" cy="769938"/>
            </a:xfrm>
            <a:custGeom>
              <a:avLst/>
              <a:gdLst/>
              <a:ahLst/>
              <a:cxnLst>
                <a:cxn ang="0">
                  <a:pos x="0" y="485"/>
                </a:cxn>
                <a:cxn ang="0">
                  <a:pos x="210" y="336"/>
                </a:cxn>
                <a:cxn ang="0">
                  <a:pos x="421" y="205"/>
                </a:cxn>
                <a:cxn ang="0">
                  <a:pos x="821" y="56"/>
                </a:cxn>
                <a:cxn ang="0">
                  <a:pos x="1136" y="0"/>
                </a:cxn>
                <a:cxn ang="0">
                  <a:pos x="1347" y="0"/>
                </a:cxn>
                <a:cxn ang="0">
                  <a:pos x="1599" y="38"/>
                </a:cxn>
                <a:cxn ang="0">
                  <a:pos x="1873" y="94"/>
                </a:cxn>
                <a:cxn ang="0">
                  <a:pos x="2083" y="187"/>
                </a:cxn>
                <a:cxn ang="0">
                  <a:pos x="2315" y="317"/>
                </a:cxn>
                <a:cxn ang="0">
                  <a:pos x="2504" y="448"/>
                </a:cxn>
              </a:cxnLst>
              <a:rect l="0" t="0" r="r" b="b"/>
              <a:pathLst>
                <a:path w="2504" h="485">
                  <a:moveTo>
                    <a:pt x="0" y="485"/>
                  </a:moveTo>
                  <a:lnTo>
                    <a:pt x="210" y="336"/>
                  </a:lnTo>
                  <a:lnTo>
                    <a:pt x="421" y="205"/>
                  </a:lnTo>
                  <a:lnTo>
                    <a:pt x="821" y="56"/>
                  </a:lnTo>
                  <a:lnTo>
                    <a:pt x="1136" y="0"/>
                  </a:lnTo>
                  <a:lnTo>
                    <a:pt x="1347" y="0"/>
                  </a:lnTo>
                  <a:lnTo>
                    <a:pt x="1599" y="38"/>
                  </a:lnTo>
                  <a:lnTo>
                    <a:pt x="1873" y="94"/>
                  </a:lnTo>
                  <a:lnTo>
                    <a:pt x="2083" y="187"/>
                  </a:lnTo>
                  <a:lnTo>
                    <a:pt x="2315" y="317"/>
                  </a:lnTo>
                  <a:lnTo>
                    <a:pt x="2504" y="448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351588" y="2479675"/>
              <a:ext cx="234950" cy="177800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63" y="0"/>
                </a:cxn>
                <a:cxn ang="0">
                  <a:pos x="148" y="112"/>
                </a:cxn>
                <a:cxn ang="0">
                  <a:pos x="0" y="56"/>
                </a:cxn>
                <a:cxn ang="0">
                  <a:pos x="63" y="56"/>
                </a:cxn>
              </a:cxnLst>
              <a:rect l="0" t="0" r="r" b="b"/>
              <a:pathLst>
                <a:path w="148" h="112">
                  <a:moveTo>
                    <a:pt x="63" y="56"/>
                  </a:moveTo>
                  <a:lnTo>
                    <a:pt x="63" y="0"/>
                  </a:lnTo>
                  <a:lnTo>
                    <a:pt x="148" y="112"/>
                  </a:lnTo>
                  <a:lnTo>
                    <a:pt x="0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975225" y="4730750"/>
              <a:ext cx="686864" cy="70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200" dirty="0">
                  <a:solidFill>
                    <a:srgbClr val="0000FF"/>
                  </a:solidFill>
                </a:rPr>
                <a:t>Business</a:t>
              </a:r>
            </a:p>
            <a:p>
              <a:pPr eaLnBrk="0" hangingPunct="0"/>
              <a:r>
                <a:rPr lang="en-US" sz="2200" dirty="0">
                  <a:solidFill>
                    <a:srgbClr val="0000FF"/>
                  </a:solidFill>
                </a:rPr>
                <a:t>Context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695575" y="4619625"/>
              <a:ext cx="908067" cy="1013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200" dirty="0">
                  <a:solidFill>
                    <a:srgbClr val="0000FF"/>
                  </a:solidFill>
                </a:rPr>
                <a:t>Stakeholder</a:t>
              </a:r>
            </a:p>
            <a:p>
              <a:pPr eaLnBrk="0" hangingPunct="0"/>
              <a:r>
                <a:rPr lang="en-US" sz="2200" dirty="0">
                  <a:solidFill>
                    <a:srgbClr val="0000FF"/>
                  </a:solidFill>
                </a:rPr>
                <a:t>Needs and</a:t>
              </a:r>
            </a:p>
            <a:p>
              <a:pPr eaLnBrk="0" hangingPunct="0"/>
              <a:r>
                <a:rPr lang="en-US" sz="2200" dirty="0">
                  <a:solidFill>
                    <a:srgbClr val="0000FF"/>
                  </a:solidFill>
                </a:rPr>
                <a:t>Constraints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543175" y="3171825"/>
              <a:ext cx="865474" cy="70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200" dirty="0">
                  <a:solidFill>
                    <a:srgbClr val="0000FF"/>
                  </a:solidFill>
                </a:rPr>
                <a:t>Application</a:t>
              </a:r>
            </a:p>
            <a:p>
              <a:pPr eaLnBrk="0" hangingPunct="0"/>
              <a:r>
                <a:rPr lang="en-US" sz="2200" dirty="0">
                  <a:solidFill>
                    <a:srgbClr val="0000FF"/>
                  </a:solidFill>
                </a:rPr>
                <a:t>Domain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703763" y="3200400"/>
              <a:ext cx="1061656" cy="70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200" dirty="0">
                  <a:solidFill>
                    <a:srgbClr val="0000FF"/>
                  </a:solidFill>
                </a:rPr>
                <a:t>Problem to be</a:t>
              </a:r>
            </a:p>
            <a:p>
              <a:pPr eaLnBrk="0" hangingPunct="0"/>
              <a:r>
                <a:rPr lang="en-US" sz="2200" dirty="0">
                  <a:solidFill>
                    <a:srgbClr val="0000FF"/>
                  </a:solidFill>
                </a:rPr>
                <a:t>Solved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Dimensions to Requirements Elicitation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domain understanding</a:t>
            </a:r>
          </a:p>
          <a:p>
            <a:r>
              <a:rPr lang="en-US" dirty="0" smtClean="0"/>
              <a:t>Problem understanding</a:t>
            </a:r>
          </a:p>
          <a:p>
            <a:r>
              <a:rPr lang="en-US" dirty="0" smtClean="0"/>
              <a:t>Business understanding</a:t>
            </a:r>
          </a:p>
          <a:p>
            <a:r>
              <a:rPr lang="en-US" dirty="0" smtClean="0"/>
              <a:t>Understanding the needs and constraints of system stakeholders</a:t>
            </a:r>
          </a:p>
          <a:p>
            <a:r>
              <a:rPr lang="en-US" dirty="0" smtClean="0"/>
              <a:t>Application domain understanding  </a:t>
            </a:r>
          </a:p>
          <a:p>
            <a:pPr lvl="1"/>
            <a:r>
              <a:rPr lang="en-US" dirty="0" smtClean="0"/>
              <a:t>Knowledge of the general area where the system is applied</a:t>
            </a:r>
          </a:p>
          <a:p>
            <a:r>
              <a:rPr lang="en-US" dirty="0" smtClean="0"/>
              <a:t>Problem understanding </a:t>
            </a:r>
          </a:p>
          <a:p>
            <a:pPr lvl="1"/>
            <a:r>
              <a:rPr lang="en-US" dirty="0" smtClean="0"/>
              <a:t>The details of the specific customer problem where the system will be applied must be understood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Dimensions to Requirements Elicitation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Business understanding 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Understand how systems interact and contribute to overall business goals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Understanding the needs and constraints of system stakeholders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Understand, in detail, the specific needs of people who require system support in their 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 General Requirements Elicitation Process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57200" y="990600"/>
            <a:ext cx="8229600" cy="5135563"/>
            <a:chOff x="533400" y="1873250"/>
            <a:chExt cx="8077200" cy="452755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685800" y="2667000"/>
              <a:ext cx="1371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85800" y="3886200"/>
              <a:ext cx="1371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85800" y="5105400"/>
              <a:ext cx="1371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33400" y="2514600"/>
              <a:ext cx="1676400" cy="350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819400" y="2667000"/>
              <a:ext cx="1371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819400" y="3886200"/>
              <a:ext cx="1371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819400" y="5105400"/>
              <a:ext cx="1371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667000" y="2514600"/>
              <a:ext cx="1676400" cy="350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953000" y="2667000"/>
              <a:ext cx="1371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953000" y="3886200"/>
              <a:ext cx="1371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953000" y="5105400"/>
              <a:ext cx="1371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800600" y="2514600"/>
              <a:ext cx="1676400" cy="350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7086600" y="2667000"/>
              <a:ext cx="1371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7086600" y="3886200"/>
              <a:ext cx="1371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7086600" y="5105400"/>
              <a:ext cx="1371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6934200" y="2514600"/>
              <a:ext cx="1676400" cy="350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22098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3434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4770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1371600" y="6400800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1371600" y="601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3505200" y="601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5638800" y="601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7772400" y="601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762000" y="1873250"/>
              <a:ext cx="1141914" cy="569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</a:rPr>
                <a:t>Establish</a:t>
              </a:r>
            </a:p>
            <a:p>
              <a:r>
                <a:rPr lang="en-US" sz="1800" dirty="0">
                  <a:solidFill>
                    <a:srgbClr val="0000FF"/>
                  </a:solidFill>
                </a:rPr>
                <a:t>Objectives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806700" y="1873250"/>
              <a:ext cx="1271053" cy="569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</a:rPr>
                <a:t>Understand</a:t>
              </a:r>
            </a:p>
            <a:p>
              <a:r>
                <a:rPr lang="en-US" sz="1800" dirty="0">
                  <a:solidFill>
                    <a:srgbClr val="0000FF"/>
                  </a:solidFill>
                </a:rPr>
                <a:t>Background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5054600" y="1873250"/>
              <a:ext cx="1199183" cy="569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</a:rPr>
                <a:t>Organize</a:t>
              </a:r>
            </a:p>
            <a:p>
              <a:r>
                <a:rPr lang="en-US" sz="1800" dirty="0">
                  <a:solidFill>
                    <a:srgbClr val="0000FF"/>
                  </a:solidFill>
                </a:rPr>
                <a:t>Knowledge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7035800" y="1873250"/>
              <a:ext cx="1468661" cy="569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</a:rPr>
                <a:t>Collect</a:t>
              </a:r>
            </a:p>
            <a:p>
              <a:r>
                <a:rPr lang="en-US" sz="1800" dirty="0">
                  <a:solidFill>
                    <a:srgbClr val="0000FF"/>
                  </a:solidFill>
                </a:rPr>
                <a:t>Requirements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920750" y="2743200"/>
              <a:ext cx="972626" cy="646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Business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goals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827088" y="3990975"/>
              <a:ext cx="1202770" cy="646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Problem to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be solved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828675" y="5210175"/>
              <a:ext cx="1191191" cy="646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System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constraints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2819400" y="2728913"/>
              <a:ext cx="1508561" cy="646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Organizational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structure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2968625" y="3990975"/>
              <a:ext cx="1221965" cy="646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Application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domain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113088" y="5210175"/>
              <a:ext cx="906421" cy="646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Existing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systems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992688" y="2743200"/>
              <a:ext cx="1399246" cy="646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Stakeholder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identification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5002213" y="3990975"/>
              <a:ext cx="1367968" cy="646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Goal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prioritization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5127625" y="5041900"/>
              <a:ext cx="1186974" cy="923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knowledge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filtering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7119938" y="2743200"/>
              <a:ext cx="1425616" cy="646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Stakeholder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requirements</a:t>
              </a: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7132638" y="3990975"/>
              <a:ext cx="1425616" cy="646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Domain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requirements</a:t>
              </a: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7059613" y="5210175"/>
              <a:ext cx="1508561" cy="646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Organizational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requirements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Requirements Elicitation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activities in process are usually mixed up with each other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output from the requirements elicitation process should be a draft document which describes the system requirements, which is then analyzed to discover problems and conflicts in the requirements definition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This process is followed by the requirements analysis process.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Specific Elicitation Techniques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Interviews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Questionnaires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Requirements elicitation workshops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Scenarios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Written materials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Observations and social analysis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Requirements reuse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Prototyping etc.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Knowledge Elicitation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Requirements Elicitation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Elicit means to gather, acquire, extract,  obtain,  or discover etc.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Requirements elicitation means gathering requirements or discovering requirements</a:t>
            </a:r>
          </a:p>
          <a:p>
            <a:pPr>
              <a:lnSpc>
                <a:spcPct val="90000"/>
              </a:lnSpc>
            </a:pPr>
            <a:r>
              <a:rPr lang="en-US" sz="3100" dirty="0" smtClean="0">
                <a:latin typeface="Arial" pitchFamily="34" charset="0"/>
                <a:cs typeface="Arial" pitchFamily="34" charset="0"/>
              </a:rPr>
              <a:t>Elicitation is the process of discovering the requirements for a system by communication with customers, system users and others who have a stake in the system development.</a:t>
            </a:r>
            <a:endParaRPr lang="en-US" sz="31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Elicitation is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concerned with learning and understanding of the needs of users and project sponsors with the ultimate aim of communicating those needs to the system developers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Activities involved in discovering the requirements for the system require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Knowledge Acquisition</a:t>
            </a:r>
          </a:p>
          <a:p>
            <a:pPr lvl="1"/>
            <a:r>
              <a:rPr lang="en-US" sz="2600" dirty="0" smtClean="0">
                <a:latin typeface="Arial" pitchFamily="34" charset="0"/>
                <a:cs typeface="Arial" pitchFamily="34" charset="0"/>
              </a:rPr>
              <a:t>Reading</a:t>
            </a:r>
          </a:p>
          <a:p>
            <a:pPr lvl="1"/>
            <a:r>
              <a:rPr lang="en-US" sz="2600" dirty="0" smtClean="0">
                <a:latin typeface="Arial" pitchFamily="34" charset="0"/>
                <a:cs typeface="Arial" pitchFamily="34" charset="0"/>
              </a:rPr>
              <a:t>Interviewing</a:t>
            </a:r>
          </a:p>
          <a:p>
            <a:pPr lvl="1"/>
            <a:r>
              <a:rPr lang="en-US" sz="2600" dirty="0" smtClean="0">
                <a:latin typeface="Arial" pitchFamily="34" charset="0"/>
                <a:cs typeface="Arial" pitchFamily="34" charset="0"/>
              </a:rPr>
              <a:t>Listening</a:t>
            </a:r>
          </a:p>
          <a:p>
            <a:pPr lvl="1"/>
            <a:r>
              <a:rPr lang="en-US" sz="2600" dirty="0" smtClean="0">
                <a:latin typeface="Arial" pitchFamily="34" charset="0"/>
                <a:cs typeface="Arial" pitchFamily="34" charset="0"/>
              </a:rPr>
              <a:t>Asking</a:t>
            </a:r>
          </a:p>
          <a:p>
            <a:pPr lvl="1"/>
            <a:r>
              <a:rPr lang="en-US" sz="2600" dirty="0" smtClean="0">
                <a:latin typeface="Arial" pitchFamily="34" charset="0"/>
                <a:cs typeface="Arial" pitchFamily="34" charset="0"/>
              </a:rPr>
              <a:t>Observing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Elicitation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3200" dirty="0"/>
              <a:t>Selection of technique is dependent upon the particular context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3200" dirty="0"/>
              <a:t>Elicitation technique may be selected because of: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it is the only one that the analyst knows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it is the analyst’s favorite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it is the one prescribed by a specific methodology that is being followed by the system development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it is governed solely by the intuition of the analyst to be effective in current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5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requirements engineer or analyst discusses the system with different stakeholders and builds up an understanding of their requirements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Planning is very important before going for conducting interview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There are two types of interviews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Closed Interviews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Open Interviews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Interviewing Essentials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Arial" pitchFamily="34" charset="0"/>
              </a:rPr>
              <a:t>Interview must be planned and scheduled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Arial" pitchFamily="34" charset="0"/>
              </a:rPr>
              <a:t>Select right stakeholders for </a:t>
            </a:r>
            <a:r>
              <a:rPr lang="en-US" sz="2800" dirty="0" smtClean="0">
                <a:cs typeface="Arial" pitchFamily="34" charset="0"/>
              </a:rPr>
              <a:t>interview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Be patience during </a:t>
            </a:r>
            <a:r>
              <a:rPr lang="en-US" sz="2800" dirty="0" smtClean="0"/>
              <a:t>interview</a:t>
            </a:r>
            <a:endParaRPr lang="en-US" sz="2800" dirty="0" smtClean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Interviews are less effective for understanding the application domain and the organizational issues due to terminology and political </a:t>
            </a:r>
            <a:r>
              <a:rPr lang="en-US" sz="2800" dirty="0" smtClean="0"/>
              <a:t>factors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Arial" pitchFamily="34" charset="0"/>
              </a:rPr>
              <a:t>Stakeholders must be given a starting point for discussion. This can be a question, a requirements proposal or an existing system</a:t>
            </a:r>
          </a:p>
          <a:p>
            <a:r>
              <a:rPr lang="en-US" sz="2800" dirty="0">
                <a:cs typeface="Arial" pitchFamily="34" charset="0"/>
              </a:rPr>
              <a:t>Interviewers must be aware of organizational politics. many real requirements may not be discussed because of their political implications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Interviews have advantages and disadvantages</a:t>
            </a:r>
          </a:p>
          <a:p>
            <a:pPr>
              <a:lnSpc>
                <a:spcPct val="90000"/>
              </a:lnSpc>
            </a:pPr>
            <a:r>
              <a:rPr lang="en-US" dirty="0"/>
              <a:t>Not only what is said but also how it is said</a:t>
            </a:r>
          </a:p>
          <a:p>
            <a:pPr>
              <a:lnSpc>
                <a:spcPct val="90000"/>
              </a:lnSpc>
            </a:pPr>
            <a:r>
              <a:rPr lang="en-US" dirty="0"/>
              <a:t>Interviews provide flexibility to </a:t>
            </a:r>
            <a:r>
              <a:rPr lang="en-US" dirty="0" smtClean="0"/>
              <a:t>interviewer and interviewee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pitchFamily="34" charset="0"/>
              </a:rPr>
              <a:t>May ask combination of open ended and close ended questions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pitchFamily="34" charset="0"/>
              </a:rPr>
              <a:t>Costly and time consuming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pitchFamily="34" charset="0"/>
              </a:rPr>
              <a:t>Problem of biasness</a:t>
            </a:r>
            <a:endParaRPr lang="en-US" dirty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pitchFamily="34" charset="0"/>
              </a:rPr>
              <a:t>Limited sample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90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Questionarries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Questionarries are used when we want to gather requirements from peoples who are far away and large in number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Format of questionarrie should be user friendly and comprehensible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Avoid </a:t>
            </a:r>
            <a:r>
              <a:rPr lang="en-US" dirty="0"/>
              <a:t>open ended and ambiguous questions in </a:t>
            </a:r>
            <a:r>
              <a:rPr lang="en-US" dirty="0" smtClean="0"/>
              <a:t>questionnaire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Ask short, precise, rating scale, ranking scale , interactive type of questions</a:t>
            </a:r>
          </a:p>
          <a:p>
            <a:pPr>
              <a:lnSpc>
                <a:spcPct val="80000"/>
              </a:lnSpc>
            </a:pPr>
            <a:r>
              <a:rPr lang="en-US" dirty="0"/>
              <a:t>Success depends on the return rate and honesty of respondent</a:t>
            </a:r>
          </a:p>
          <a:p>
            <a:pPr>
              <a:lnSpc>
                <a:spcPct val="80000"/>
              </a:lnSpc>
            </a:pPr>
            <a:r>
              <a:rPr lang="en-US" dirty="0"/>
              <a:t>Use double envelope method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Questionnaire has advantage and disadvantages</a:t>
            </a:r>
          </a:p>
          <a:p>
            <a:r>
              <a:rPr lang="en-US" dirty="0"/>
              <a:t>Can quickly collect info from large numbers of people</a:t>
            </a:r>
          </a:p>
          <a:p>
            <a:r>
              <a:rPr lang="en-US" dirty="0" smtClean="0"/>
              <a:t>Inexpensive and scalable</a:t>
            </a:r>
          </a:p>
          <a:p>
            <a:r>
              <a:rPr lang="en-US" dirty="0" smtClean="0"/>
              <a:t>No pressure on respondent</a:t>
            </a:r>
          </a:p>
          <a:p>
            <a:r>
              <a:rPr lang="en-US" dirty="0" smtClean="0"/>
              <a:t>Reliability of results</a:t>
            </a:r>
          </a:p>
          <a:p>
            <a:r>
              <a:rPr lang="en-US" dirty="0" smtClean="0"/>
              <a:t>Respondent anonymity </a:t>
            </a:r>
          </a:p>
          <a:p>
            <a:r>
              <a:rPr lang="en-US" dirty="0" smtClean="0"/>
              <a:t>Interpretation issue</a:t>
            </a:r>
          </a:p>
          <a:p>
            <a:r>
              <a:rPr lang="en-US" dirty="0" smtClean="0"/>
              <a:t>Dishonest answers</a:t>
            </a:r>
          </a:p>
          <a:p>
            <a:r>
              <a:rPr lang="en-US" dirty="0" smtClean="0"/>
              <a:t>Low return rate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66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/>
          <a:lstStyle/>
          <a:p>
            <a:r>
              <a:rPr lang="en-GB" dirty="0" smtClean="0"/>
              <a:t>Questionnaire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What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Usually leads to facts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What is problem of client</a:t>
            </a:r>
          </a:p>
          <a:p>
            <a:r>
              <a:rPr lang="en-GB" dirty="0" smtClean="0"/>
              <a:t>How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Usually leads to a discussion of process, not structure</a:t>
            </a:r>
          </a:p>
          <a:p>
            <a:r>
              <a:rPr lang="en-GB" dirty="0" smtClean="0"/>
              <a:t>Why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Usually leads to deeper motivations, information on structure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When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When does the problem occur</a:t>
            </a:r>
          </a:p>
          <a:p>
            <a:r>
              <a:rPr lang="en-GB" dirty="0" smtClean="0"/>
              <a:t>Could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Maximally open, might lead to no data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>Elicitation Workshops</a:t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 analyst frequently facilitates elicitation workshops. </a:t>
            </a:r>
            <a:r>
              <a:rPr lang="en-US" dirty="0" smtClean="0"/>
              <a:t>They are organized </a:t>
            </a:r>
            <a:r>
              <a:rPr lang="en-US" dirty="0" smtClean="0"/>
              <a:t>for eliciting requirements from selected stakeholders. </a:t>
            </a:r>
            <a:r>
              <a:rPr lang="en-US" dirty="0" smtClean="0"/>
              <a:t>The </a:t>
            </a:r>
            <a:r>
              <a:rPr lang="en-US" dirty="0" smtClean="0"/>
              <a:t>following guidelines are followed during elicitation workshops.</a:t>
            </a:r>
          </a:p>
          <a:p>
            <a:pPr lvl="1"/>
            <a:r>
              <a:rPr lang="en-US" dirty="0" smtClean="0"/>
              <a:t>Set the ground rules</a:t>
            </a:r>
          </a:p>
          <a:p>
            <a:pPr lvl="1"/>
            <a:r>
              <a:rPr lang="en-US" dirty="0" smtClean="0"/>
              <a:t>Stay in scope</a:t>
            </a:r>
          </a:p>
          <a:p>
            <a:pPr lvl="1"/>
            <a:r>
              <a:rPr lang="en-US" dirty="0" smtClean="0"/>
              <a:t>Setting parking lots for latter discussions</a:t>
            </a:r>
          </a:p>
          <a:p>
            <a:pPr lvl="1"/>
            <a:r>
              <a:rPr lang="en-US" dirty="0" smtClean="0"/>
              <a:t>Time box discussions</a:t>
            </a:r>
          </a:p>
          <a:p>
            <a:pPr lvl="1"/>
            <a:r>
              <a:rPr lang="en-US" dirty="0" smtClean="0"/>
              <a:t>Keep team small and select appropriate members</a:t>
            </a:r>
          </a:p>
          <a:p>
            <a:pPr lvl="1"/>
            <a:r>
              <a:rPr lang="en-US" dirty="0" smtClean="0"/>
              <a:t>Keep everyone engaged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Workshop Agenda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Set an agenda before the workshop and publish it along with the other pre-workshop documentation.</a:t>
            </a:r>
          </a:p>
          <a:p>
            <a:r>
              <a:rPr lang="en-US" dirty="0" smtClean="0"/>
              <a:t>Balance is the key, try to stay on the agenda, but do not strictly obey it, especially if good discussion is going on</a:t>
            </a:r>
          </a:p>
          <a:p>
            <a:r>
              <a:rPr lang="en-US" dirty="0" smtClean="0"/>
              <a:t>Allow for human behavior, and have fun with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Requirements are discussed and understood</a:t>
            </a:r>
            <a:endParaRPr lang="en-US" dirty="0" smtClean="0"/>
          </a:p>
          <a:p>
            <a:r>
              <a:rPr lang="en-US" dirty="0" smtClean="0"/>
              <a:t>Time for coordination to conduct several workshops</a:t>
            </a:r>
          </a:p>
          <a:p>
            <a:r>
              <a:rPr lang="en-US" dirty="0" smtClean="0"/>
              <a:t>In some cases, representatives cannot make decisions.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Written materials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Documentation of system</a:t>
            </a:r>
          </a:p>
          <a:p>
            <a:r>
              <a:rPr lang="en-US" dirty="0" smtClean="0"/>
              <a:t>Manuals</a:t>
            </a:r>
          </a:p>
          <a:p>
            <a:r>
              <a:rPr lang="en-US" dirty="0"/>
              <a:t>B</a:t>
            </a:r>
            <a:r>
              <a:rPr lang="en-US" dirty="0" smtClean="0"/>
              <a:t>usiness plans </a:t>
            </a:r>
          </a:p>
          <a:p>
            <a:r>
              <a:rPr lang="en-US" dirty="0"/>
              <a:t>M</a:t>
            </a:r>
            <a:r>
              <a:rPr lang="en-US" dirty="0" smtClean="0"/>
              <a:t>arket studies</a:t>
            </a:r>
          </a:p>
          <a:p>
            <a:r>
              <a:rPr lang="en-US" smtClean="0"/>
              <a:t>Maintenance reports</a:t>
            </a:r>
            <a:endParaRPr lang="en-US" dirty="0" smtClean="0"/>
          </a:p>
          <a:p>
            <a:r>
              <a:rPr lang="en-US" dirty="0" smtClean="0"/>
              <a:t>Error reports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Requirements Elicitation 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Requirement elicitation is the most difficult, most critical, most error prone and communicative intensive activity. It focuses on following aspects: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Elicitation objectives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Exploring use cases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Validating market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Elicitation strategies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Some combination of surveys, workshops, customer visits, individual interviews, and other techniques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Scenarios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Scenarios are used when users feel difficulty to express their needs but they are capable to explain what they do and what are their problems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Scenarios are stories which explain how a system might be used. They include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description of the system state before entering the scenario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normal flow of events in the scenario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Exceptions to the normal flow of events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Information about concurrent activities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description of the system state at the end of the scenario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Scenarios are examples of interaction sessions which describe how a user interacts with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They are applied at beginning </a:t>
            </a:r>
            <a:r>
              <a:rPr lang="en-US" smtClean="0">
                <a:latin typeface="Arial" pitchFamily="34" charset="0"/>
                <a:cs typeface="Arial" pitchFamily="34" charset="0"/>
              </a:rPr>
              <a:t>of project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Brainstorming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Brainstorming involves both idea </a:t>
            </a:r>
            <a:r>
              <a:rPr lang="en-US" i="1" dirty="0" smtClean="0"/>
              <a:t>generation</a:t>
            </a:r>
            <a:r>
              <a:rPr lang="en-US" dirty="0" smtClean="0"/>
              <a:t> and idea reduction</a:t>
            </a:r>
          </a:p>
          <a:p>
            <a:r>
              <a:rPr lang="en-US" dirty="0" smtClean="0"/>
              <a:t>Stakeholders come up with creative ideas or new approaches to a problem </a:t>
            </a:r>
          </a:p>
          <a:p>
            <a:r>
              <a:rPr lang="en-US" dirty="0" smtClean="0"/>
              <a:t>The most creative, innovative ideas often result from combining, seemingly unrelated ideas</a:t>
            </a:r>
          </a:p>
          <a:p>
            <a:r>
              <a:rPr lang="en-US" dirty="0" smtClean="0"/>
              <a:t>Generate as many ideas as possible, combine ideas, reduce ideas and prioritize ideas</a:t>
            </a:r>
          </a:p>
          <a:p>
            <a:r>
              <a:rPr lang="en-US" dirty="0" smtClean="0"/>
              <a:t>Various voting techniques may be used to prioritize the ideas created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Observation and Social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People often find it hard to describe what they do because it is so natural to them.  Sometimes, the best way to understand it is to observe them at work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Ethnography is a technique from the social sciences which has proved to be valuable in understanding actual work processes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Actual work processes often differ from formal, prescribed processes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An ethnographer spends an extended time observing people at work and building up a picture of how work is done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User may change their way of working</a:t>
            </a:r>
          </a:p>
          <a:p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Requirements Reuse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Reuse involves taking the requirements which have been developed for one system and using them in a different system</a:t>
            </a:r>
          </a:p>
          <a:p>
            <a:r>
              <a:rPr lang="en-US" dirty="0" smtClean="0"/>
              <a:t>Requirements reuse saves time and effort as reused requirements have already been analyzed and validated in other systems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/>
              <a:t>Studies have shown that similar systems can re-use up to 80% of the requirements</a:t>
            </a:r>
          </a:p>
          <a:p>
            <a:r>
              <a:rPr lang="en-US" dirty="0" smtClean="0"/>
              <a:t>Currently, requirements reuse is an informal process but more systematic reuse could lead to larger cost savings</a:t>
            </a:r>
          </a:p>
          <a:p>
            <a:r>
              <a:rPr lang="en-US" dirty="0" smtClean="0"/>
              <a:t>Reuse reduces risk.  Reused requirements have a better chance of being understood by all the stakeholders.</a:t>
            </a:r>
          </a:p>
          <a:p>
            <a:r>
              <a:rPr lang="en-US" dirty="0" smtClean="0"/>
              <a:t>Requirements reuse may lead to additional reuse in other lifecycle activities.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Prototyping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prototype is an initial version of a system which may be used for experimentation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Prototype may be a quick rough version of the system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Prototypes are valuable for requirements elicitation because users can experiment with the system and point out its strengths and weaknesses. They have something concrete to criticize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Comparison of selected Elicitation Techniques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915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6396335"/>
            <a:ext cx="608532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CA" sz="1200" dirty="0">
                <a:latin typeface="Times New Roman" pitchFamily="18" charset="0"/>
              </a:rPr>
              <a:t/>
            </a:r>
            <a:br>
              <a:rPr lang="en-CA" sz="1200" dirty="0">
                <a:latin typeface="Times New Roman" pitchFamily="18" charset="0"/>
              </a:rPr>
            </a:br>
            <a:r>
              <a:rPr lang="en-CA" sz="1200" dirty="0" smtClean="0">
                <a:latin typeface="Times New Roman" pitchFamily="18" charset="0"/>
              </a:rPr>
              <a:t>[, </a:t>
            </a:r>
            <a:r>
              <a:rPr lang="en-CA" sz="1200" dirty="0">
                <a:latin typeface="Times New Roman" pitchFamily="18" charset="0"/>
              </a:rPr>
              <a:t>Rogers, and Sharp “Interaction Design: Beyond human-computer interaction”, </a:t>
            </a:r>
            <a:r>
              <a:rPr lang="en-CA" sz="1200" dirty="0" smtClean="0">
                <a:latin typeface="Times New Roman" pitchFamily="18" charset="0"/>
              </a:rPr>
              <a:t>p1] Preece214</a:t>
            </a:r>
            <a:endParaRPr lang="en-CA" sz="1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Finding Missing requirements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Decompose high level requirements into details</a:t>
            </a:r>
          </a:p>
          <a:p>
            <a:r>
              <a:rPr lang="en-US" dirty="0" smtClean="0"/>
              <a:t>Check each user class represents input</a:t>
            </a:r>
          </a:p>
          <a:p>
            <a:r>
              <a:rPr lang="en-US" dirty="0" smtClean="0"/>
              <a:t>Represents requirements in multiple ways</a:t>
            </a:r>
          </a:p>
          <a:p>
            <a:r>
              <a:rPr lang="en-US" dirty="0" smtClean="0"/>
              <a:t>Check boundary value analysis</a:t>
            </a:r>
          </a:p>
          <a:p>
            <a:r>
              <a:rPr lang="en-US" dirty="0" smtClean="0"/>
              <a:t>Use decision tables and trees instead of boolean logic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Research Directions for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Reduce the gap between theory and practice, and experts and novices</a:t>
            </a:r>
          </a:p>
          <a:p>
            <a:pPr>
              <a:lnSpc>
                <a:spcPct val="90000"/>
              </a:lnSpc>
            </a:pPr>
            <a:r>
              <a:rPr lang="en-US" dirty="0"/>
              <a:t>Increase the awareness and education of analyst and stakeholders</a:t>
            </a:r>
          </a:p>
          <a:p>
            <a:pPr>
              <a:lnSpc>
                <a:spcPct val="90000"/>
              </a:lnSpc>
            </a:pPr>
            <a:r>
              <a:rPr lang="en-US" dirty="0"/>
              <a:t>Investigate ways of collecting and reusing knowledge about requirements elicitation</a:t>
            </a:r>
          </a:p>
          <a:p>
            <a:pPr>
              <a:lnSpc>
                <a:spcPct val="90000"/>
              </a:lnSpc>
            </a:pPr>
            <a:r>
              <a:rPr lang="en-US" dirty="0"/>
              <a:t>Develop guidelines for technique selection and managing the impact of the factors on the process</a:t>
            </a:r>
          </a:p>
          <a:p>
            <a:pPr>
              <a:lnSpc>
                <a:spcPct val="90000"/>
              </a:lnSpc>
            </a:pPr>
            <a:r>
              <a:rPr lang="en-US" dirty="0"/>
              <a:t>Integration and use of new technologies and tools</a:t>
            </a:r>
          </a:p>
          <a:p>
            <a:pPr>
              <a:lnSpc>
                <a:spcPct val="90000"/>
              </a:lnSpc>
            </a:pPr>
            <a:r>
              <a:rPr lang="en-US" dirty="0"/>
              <a:t>Explore how requirements elicitation activities relate to new and developing SE fields such as web-based, agent-based, agile,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55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62000"/>
          </a:xfrm>
        </p:spPr>
        <p:txBody>
          <a:bodyPr/>
          <a:lstStyle/>
          <a:p>
            <a:r>
              <a:rPr lang="en-US" dirty="0" smtClean="0"/>
              <a:t>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GB" sz="3800" dirty="0" smtClean="0"/>
              <a:t>A New Approach for Software Requirements Elicitation</a:t>
            </a:r>
            <a:endParaRPr lang="en-US" sz="3800" dirty="0" smtClean="0"/>
          </a:p>
          <a:p>
            <a:r>
              <a:rPr lang="en-US" sz="3800" dirty="0" smtClean="0"/>
              <a:t> Requirements Elicitation Case Studies Using IBIS, JAD, and ARM</a:t>
            </a:r>
          </a:p>
          <a:p>
            <a:r>
              <a:rPr lang="en-US" sz="3800" dirty="0" smtClean="0"/>
              <a:t>Requirements Elicitation – What’s Missing?</a:t>
            </a:r>
          </a:p>
          <a:p>
            <a:r>
              <a:rPr lang="en-US" sz="3800" dirty="0" smtClean="0"/>
              <a:t>Requirements Elicitation and Elicitation Technique Selection: A Model for Two Knowledge-Intensive Software Development Processes</a:t>
            </a:r>
          </a:p>
          <a:p>
            <a:r>
              <a:rPr lang="en-US" sz="3800" dirty="0" smtClean="0"/>
              <a:t>A Survey on Requirements Elicitation by Martin Fehrenbach</a:t>
            </a:r>
          </a:p>
          <a:p>
            <a:r>
              <a:rPr lang="en-US" sz="3800" dirty="0" smtClean="0"/>
              <a:t>Techniques for Requirements Elicitation” by Joseph A. </a:t>
            </a:r>
            <a:r>
              <a:rPr lang="en-US" sz="3800" dirty="0" err="1" smtClean="0"/>
              <a:t>Goguen</a:t>
            </a:r>
            <a:endParaRPr lang="en-US" sz="3800" dirty="0" smtClean="0"/>
          </a:p>
          <a:p>
            <a:r>
              <a:rPr lang="fr-FR" sz="3800" dirty="0" err="1" smtClean="0"/>
              <a:t>Requirements</a:t>
            </a:r>
            <a:r>
              <a:rPr lang="fr-FR" sz="3800" dirty="0" smtClean="0"/>
              <a:t> </a:t>
            </a:r>
            <a:r>
              <a:rPr lang="fr-FR" sz="3800" dirty="0" err="1" smtClean="0"/>
              <a:t>Elicitation</a:t>
            </a:r>
            <a:r>
              <a:rPr lang="fr-FR" sz="3800" dirty="0" smtClean="0"/>
              <a:t> and </a:t>
            </a:r>
            <a:r>
              <a:rPr lang="fr-FR" sz="3800" dirty="0" err="1" smtClean="0"/>
              <a:t>Elicitation</a:t>
            </a:r>
            <a:r>
              <a:rPr lang="fr-FR" sz="3800" dirty="0" smtClean="0"/>
              <a:t> Technique </a:t>
            </a:r>
            <a:r>
              <a:rPr lang="fr-FR" sz="3800" dirty="0" err="1" smtClean="0"/>
              <a:t>Selection</a:t>
            </a:r>
            <a:r>
              <a:rPr lang="fr-FR" sz="3800" dirty="0" smtClean="0"/>
              <a:t>: </a:t>
            </a:r>
            <a:r>
              <a:rPr lang="en-GB" sz="3800" dirty="0" smtClean="0"/>
              <a:t>A Model for Two Knowledge-Intensive Software Development Processes</a:t>
            </a:r>
            <a:endParaRPr lang="en-US" sz="3800" dirty="0" smtClean="0"/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Requirements Elicitation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Products of elicitation efforts</a:t>
            </a:r>
          </a:p>
          <a:p>
            <a:pPr lvl="1"/>
            <a:r>
              <a:rPr lang="en-US" sz="2600" dirty="0" smtClean="0">
                <a:latin typeface="Arial" pitchFamily="34" charset="0"/>
                <a:cs typeface="Arial" pitchFamily="34" charset="0"/>
              </a:rPr>
              <a:t>A list of use cases, a detailed SRS, an analysis of survey results, or performance and quality attribute specifications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Resource and time constraints</a:t>
            </a:r>
          </a:p>
          <a:p>
            <a:pPr lvl="1"/>
            <a:r>
              <a:rPr lang="en-US" sz="2600" dirty="0" smtClean="0">
                <a:latin typeface="Arial" pitchFamily="34" charset="0"/>
                <a:cs typeface="Arial" pitchFamily="34" charset="0"/>
              </a:rPr>
              <a:t>Identify both development and customer participants in the various elicitation activities, along with estimates of the effort and calendar time required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Elicitation risks</a:t>
            </a:r>
          </a:p>
          <a:p>
            <a:pPr lvl="1"/>
            <a:r>
              <a:rPr lang="en-US" sz="2600" dirty="0" smtClean="0">
                <a:latin typeface="Arial" pitchFamily="34" charset="0"/>
                <a:cs typeface="Arial" pitchFamily="34" charset="0"/>
              </a:rPr>
              <a:t>identify factors that could impede your ability to complete the elicitation activities as intended, estimate the severity of each risk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Sources for Requirement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Interviews and discussions with potential users  </a:t>
            </a:r>
          </a:p>
          <a:p>
            <a:r>
              <a:rPr lang="en-US" dirty="0" smtClean="0"/>
              <a:t>Documents that describe current or competing products  </a:t>
            </a:r>
          </a:p>
          <a:p>
            <a:r>
              <a:rPr lang="en-US" dirty="0" smtClean="0"/>
              <a:t>System requirements specifications  </a:t>
            </a:r>
          </a:p>
          <a:p>
            <a:r>
              <a:rPr lang="en-US" dirty="0" smtClean="0"/>
              <a:t>Problem reports and enhancement requests for a current system  </a:t>
            </a:r>
          </a:p>
          <a:p>
            <a:r>
              <a:rPr lang="fr-FR" dirty="0" smtClean="0"/>
              <a:t>Marketing </a:t>
            </a:r>
            <a:r>
              <a:rPr lang="fr-FR" dirty="0" err="1" smtClean="0"/>
              <a:t>surveys</a:t>
            </a:r>
            <a:r>
              <a:rPr lang="fr-FR" dirty="0" smtClean="0"/>
              <a:t> and user questionnaires  </a:t>
            </a:r>
          </a:p>
          <a:p>
            <a:r>
              <a:rPr lang="en-US" dirty="0" smtClean="0"/>
              <a:t>Observing users at work  </a:t>
            </a:r>
          </a:p>
          <a:p>
            <a:r>
              <a:rPr lang="en-US" dirty="0" smtClean="0"/>
              <a:t>Events and responses</a:t>
            </a:r>
            <a:r>
              <a:rPr lang="en-US" b="1" dirty="0" smtClean="0"/>
              <a:t> </a:t>
            </a:r>
            <a:r>
              <a:rPr lang="en-US" dirty="0" smtClean="0"/>
              <a:t>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Requirement Elicitation Activities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Define requirement development process</a:t>
            </a:r>
          </a:p>
          <a:p>
            <a:pPr lvl="0"/>
            <a:r>
              <a:rPr lang="en-US" dirty="0" smtClean="0"/>
              <a:t>Define vision and scope</a:t>
            </a:r>
          </a:p>
          <a:p>
            <a:pPr lvl="0"/>
            <a:r>
              <a:rPr lang="en-US" dirty="0" smtClean="0"/>
              <a:t>Identify user classes</a:t>
            </a:r>
          </a:p>
          <a:p>
            <a:pPr lvl="0"/>
            <a:r>
              <a:rPr lang="en-US" dirty="0" smtClean="0"/>
              <a:t>Establish focus groups</a:t>
            </a:r>
          </a:p>
          <a:p>
            <a:pPr lvl="0"/>
            <a:r>
              <a:rPr lang="en-US" dirty="0" smtClean="0"/>
              <a:t>Identify use cases</a:t>
            </a:r>
          </a:p>
          <a:p>
            <a:pPr lvl="0"/>
            <a:r>
              <a:rPr lang="en-US" dirty="0" smtClean="0"/>
              <a:t>Identify system events and responses</a:t>
            </a:r>
          </a:p>
          <a:p>
            <a:pPr lvl="0"/>
            <a:r>
              <a:rPr lang="en-US" dirty="0" smtClean="0"/>
              <a:t>Hold facilitated workshops</a:t>
            </a:r>
          </a:p>
          <a:p>
            <a:pPr lvl="0"/>
            <a:r>
              <a:rPr lang="en-US" dirty="0" smtClean="0"/>
              <a:t>Examine problem reports</a:t>
            </a:r>
          </a:p>
          <a:p>
            <a:pPr lvl="0"/>
            <a:r>
              <a:rPr lang="en-US" dirty="0" smtClean="0"/>
              <a:t>Reuse requirements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Classifying Users Input for Elicitation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Business requirements</a:t>
            </a:r>
          </a:p>
          <a:p>
            <a:r>
              <a:rPr lang="en-US" dirty="0" smtClean="0"/>
              <a:t>Use cases or scenarios</a:t>
            </a:r>
          </a:p>
          <a:p>
            <a:r>
              <a:rPr lang="en-US" dirty="0" smtClean="0"/>
              <a:t>Business rules</a:t>
            </a:r>
          </a:p>
          <a:p>
            <a:r>
              <a:rPr lang="en-US" dirty="0" smtClean="0"/>
              <a:t>Functional requirements</a:t>
            </a:r>
          </a:p>
          <a:p>
            <a:r>
              <a:rPr lang="en-US" dirty="0" smtClean="0"/>
              <a:t>Quality attributes</a:t>
            </a:r>
          </a:p>
          <a:p>
            <a:r>
              <a:rPr lang="en-US" dirty="0" smtClean="0"/>
              <a:t>External interface requirements</a:t>
            </a:r>
          </a:p>
          <a:p>
            <a:r>
              <a:rPr lang="en-US" dirty="0" smtClean="0"/>
              <a:t>Data definitions</a:t>
            </a:r>
          </a:p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Solution ideas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Requirement Elicitation Problems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Requirements elicitation is a complex and imprecise process that varies greatly for different projects</a:t>
            </a:r>
          </a:p>
          <a:p>
            <a:r>
              <a:rPr lang="en-US" dirty="0"/>
              <a:t>Understanding large and complex system requirements is difficult</a:t>
            </a:r>
            <a:r>
              <a:rPr lang="en-US" b="1" dirty="0"/>
              <a:t> </a:t>
            </a:r>
            <a:endParaRPr lang="en-US" dirty="0" smtClean="0"/>
          </a:p>
          <a:p>
            <a:r>
              <a:rPr lang="en-GB" dirty="0" smtClean="0"/>
              <a:t>Study by Beichter indicate that 70% of the systems errors are due to inadequate system specification</a:t>
            </a:r>
            <a:endParaRPr lang="en-US" dirty="0" smtClean="0"/>
          </a:p>
          <a:p>
            <a:r>
              <a:rPr lang="en-US" dirty="0" smtClean="0"/>
              <a:t>Many technical problems are related to this process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Scope problems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Problems related to the process itself</a:t>
            </a:r>
          </a:p>
          <a:p>
            <a:r>
              <a:rPr lang="en-US" dirty="0" smtClean="0"/>
              <a:t>Many problems pertaining to human nature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Requirement Elicitation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Problems of Scope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Boundary of system is not well defined</a:t>
            </a:r>
          </a:p>
          <a:p>
            <a:r>
              <a:rPr lang="en-GB" dirty="0" smtClean="0"/>
              <a:t>Problems of understanding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Users have incomplete understanding of their needs; analysts have poor knowledge of the problem domain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Conflicting requirements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Difficult </a:t>
            </a:r>
            <a:r>
              <a:rPr lang="en-GB" sz="2200" smtClean="0">
                <a:latin typeface="Arial" pitchFamily="34" charset="0"/>
                <a:cs typeface="Arial" pitchFamily="34" charset="0"/>
              </a:rPr>
              <a:t>to express</a:t>
            </a: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A Savant Institute study found that “56% of errors in installed systems were due to poor communication between user and analyst in defining requirements</a:t>
            </a:r>
          </a:p>
          <a:p>
            <a:r>
              <a:rPr lang="en-GB" dirty="0" smtClean="0"/>
              <a:t>Problems of volatility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Requirements evolve over time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Elicitation process should not be executed only once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1842</Words>
  <Application>Microsoft Office PowerPoint</Application>
  <PresentationFormat>On-screen Show (4:3)</PresentationFormat>
  <Paragraphs>298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Requirements Elicitation</vt:lpstr>
      <vt:lpstr>Requirements Elicitation </vt:lpstr>
      <vt:lpstr>Requirements Elicitation </vt:lpstr>
      <vt:lpstr>Sources for Requirement Elicitation</vt:lpstr>
      <vt:lpstr>Requirement Elicitation Activities</vt:lpstr>
      <vt:lpstr>Classifying Users Input for Elicitation</vt:lpstr>
      <vt:lpstr>Requirement Elicitation Problems</vt:lpstr>
      <vt:lpstr>Requirement Elicitation Problems</vt:lpstr>
      <vt:lpstr>Elicitation Problems</vt:lpstr>
      <vt:lpstr>Elicitation Problems</vt:lpstr>
      <vt:lpstr>Customer and Developer Gap</vt:lpstr>
      <vt:lpstr>Requirements Elicitation Guidelines</vt:lpstr>
      <vt:lpstr>Components of Requirements Elicitation</vt:lpstr>
      <vt:lpstr>Dimensions to Requirements Elicitation</vt:lpstr>
      <vt:lpstr>Dimensions to Requirements Elicitation</vt:lpstr>
      <vt:lpstr>A General Requirements Elicitation Process</vt:lpstr>
      <vt:lpstr>Requirements Elicitation Process</vt:lpstr>
      <vt:lpstr>Specific Elicitation Techniques</vt:lpstr>
      <vt:lpstr>Elicitation Techniques</vt:lpstr>
      <vt:lpstr>Interviews</vt:lpstr>
      <vt:lpstr>Interviewing Essentials</vt:lpstr>
      <vt:lpstr>Interviews</vt:lpstr>
      <vt:lpstr>Questionarries</vt:lpstr>
      <vt:lpstr>Questionnaire</vt:lpstr>
      <vt:lpstr>Questionnaire Structure</vt:lpstr>
      <vt:lpstr> Elicitation Workshops </vt:lpstr>
      <vt:lpstr>Workshop Agenda</vt:lpstr>
      <vt:lpstr>Written materials</vt:lpstr>
      <vt:lpstr>Scenarios</vt:lpstr>
      <vt:lpstr>Brainstorming</vt:lpstr>
      <vt:lpstr>Observation and Social Analysis</vt:lpstr>
      <vt:lpstr>Requirements Reuse</vt:lpstr>
      <vt:lpstr>Prototyping</vt:lpstr>
      <vt:lpstr>Comparison of selected Elicitation Techniques</vt:lpstr>
      <vt:lpstr>Finding Missing requirements</vt:lpstr>
      <vt:lpstr>Research Directions for Elicitation</vt:lpstr>
      <vt:lpstr>Papers</vt:lpstr>
    </vt:vector>
  </TitlesOfParts>
  <Company>ciit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Elicitation</dc:title>
  <dc:creator>grasool</dc:creator>
  <cp:lastModifiedBy>ab</cp:lastModifiedBy>
  <cp:revision>136</cp:revision>
  <dcterms:created xsi:type="dcterms:W3CDTF">2011-09-15T21:24:18Z</dcterms:created>
  <dcterms:modified xsi:type="dcterms:W3CDTF">2022-10-14T03:02:19Z</dcterms:modified>
</cp:coreProperties>
</file>