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6" r:id="rId3"/>
    <p:sldId id="280" r:id="rId4"/>
    <p:sldId id="282" r:id="rId5"/>
    <p:sldId id="288" r:id="rId6"/>
    <p:sldId id="289" r:id="rId7"/>
    <p:sldId id="290" r:id="rId8"/>
    <p:sldId id="291" r:id="rId9"/>
    <p:sldId id="293" r:id="rId10"/>
    <p:sldId id="272" r:id="rId11"/>
    <p:sldId id="266" r:id="rId12"/>
    <p:sldId id="271" r:id="rId13"/>
    <p:sldId id="267" r:id="rId14"/>
    <p:sldId id="268" r:id="rId15"/>
    <p:sldId id="287" r:id="rId16"/>
    <p:sldId id="283" r:id="rId17"/>
    <p:sldId id="284" r:id="rId18"/>
    <p:sldId id="285" r:id="rId19"/>
    <p:sldId id="286" r:id="rId20"/>
    <p:sldId id="273" r:id="rId21"/>
    <p:sldId id="277" r:id="rId22"/>
    <p:sldId id="278" r:id="rId23"/>
    <p:sldId id="257" r:id="rId24"/>
    <p:sldId id="258" r:id="rId25"/>
    <p:sldId id="261" r:id="rId26"/>
    <p:sldId id="263" r:id="rId27"/>
    <p:sldId id="264" r:id="rId28"/>
    <p:sldId id="279" r:id="rId29"/>
    <p:sldId id="262" r:id="rId30"/>
    <p:sldId id="265" r:id="rId31"/>
    <p:sldId id="269" r:id="rId32"/>
    <p:sldId id="270" r:id="rId33"/>
    <p:sldId id="281" r:id="rId34"/>
    <p:sldId id="275" r:id="rId35"/>
    <p:sldId id="27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9" autoAdjust="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8BCE4A-9C82-4905-86CA-F9E8BBEF9134}" type="datetimeFigureOut">
              <a:rPr lang="en-US" smtClean="0"/>
              <a:t>11/21/2022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2A41F1-D731-4D06-8320-0AA117654B24}" type="slidenum">
              <a:rPr lang="en-US" smtClean="0"/>
              <a:t>‹#›</a:t>
            </a:fld>
            <a:endParaRPr lang="en-US"/>
          </a:p>
        </p:txBody>
      </p:sp>
    </p:spTree>
    <p:extLst>
      <p:ext uri="{BB962C8B-B14F-4D97-AF65-F5344CB8AC3E}">
        <p14:creationId xmlns:p14="http://schemas.microsoft.com/office/powerpoint/2010/main" val="3611777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9106" name="Text Box 2"/>
          <p:cNvSpPr txBox="1">
            <a:spLocks noChangeArrowheads="1"/>
          </p:cNvSpPr>
          <p:nvPr/>
        </p:nvSpPr>
        <p:spPr bwMode="auto">
          <a:xfrm>
            <a:off x="1577947" y="1246412"/>
            <a:ext cx="3700550" cy="2927581"/>
          </a:xfrm>
          <a:prstGeom prst="rect">
            <a:avLst/>
          </a:prstGeom>
          <a:solidFill>
            <a:srgbClr val="FFFFFF"/>
          </a:solidFill>
          <a:ln w="9525">
            <a:solidFill>
              <a:srgbClr val="000000"/>
            </a:solidFill>
            <a:miter lim="800000"/>
            <a:headEnd/>
            <a:tailEnd/>
          </a:ln>
          <a:effectLst/>
        </p:spPr>
        <p:txBody>
          <a:bodyPr wrap="none" lIns="89886" tIns="44943" rIns="89886" bIns="44943" anchor="ctr"/>
          <a:lstStyle/>
          <a:p>
            <a:endParaRPr lang="en-US"/>
          </a:p>
        </p:txBody>
      </p:sp>
      <p:sp>
        <p:nvSpPr>
          <p:cNvPr id="1199107" name="Rectangle 3"/>
          <p:cNvSpPr txBox="1">
            <a:spLocks noGrp="1" noChangeArrowheads="1"/>
          </p:cNvSpPr>
          <p:nvPr>
            <p:ph type="body"/>
          </p:nvPr>
        </p:nvSpPr>
        <p:spPr bwMode="auto">
          <a:xfrm>
            <a:off x="1380315" y="4374170"/>
            <a:ext cx="4097370" cy="3526546"/>
          </a:xfrm>
          <a:prstGeom prst="rect">
            <a:avLst/>
          </a:prstGeom>
          <a:noFill/>
          <a:ln>
            <a:round/>
            <a:headEnd/>
            <a:tailEnd/>
          </a:ln>
        </p:spPr>
        <p:txBody>
          <a:bodyPr wrap="none" lIns="82057" tIns="41028" rIns="82057" bIns="41028" anchor="ct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1154" name="Text Box 2"/>
          <p:cNvSpPr txBox="1">
            <a:spLocks noChangeArrowheads="1"/>
          </p:cNvSpPr>
          <p:nvPr/>
        </p:nvSpPr>
        <p:spPr bwMode="auto">
          <a:xfrm>
            <a:off x="1577947" y="1246412"/>
            <a:ext cx="3700550" cy="2927581"/>
          </a:xfrm>
          <a:prstGeom prst="rect">
            <a:avLst/>
          </a:prstGeom>
          <a:solidFill>
            <a:srgbClr val="FFFFFF"/>
          </a:solidFill>
          <a:ln w="9525">
            <a:solidFill>
              <a:srgbClr val="000000"/>
            </a:solidFill>
            <a:miter lim="800000"/>
            <a:headEnd/>
            <a:tailEnd/>
          </a:ln>
          <a:effectLst/>
        </p:spPr>
        <p:txBody>
          <a:bodyPr wrap="none" lIns="89886" tIns="44943" rIns="89886" bIns="44943" anchor="ctr"/>
          <a:lstStyle/>
          <a:p>
            <a:endParaRPr lang="en-US"/>
          </a:p>
        </p:txBody>
      </p:sp>
      <p:sp>
        <p:nvSpPr>
          <p:cNvPr id="1201155" name="Rectangle 3"/>
          <p:cNvSpPr txBox="1">
            <a:spLocks noGrp="1" noChangeArrowheads="1"/>
          </p:cNvSpPr>
          <p:nvPr>
            <p:ph type="body"/>
          </p:nvPr>
        </p:nvSpPr>
        <p:spPr bwMode="auto">
          <a:xfrm>
            <a:off x="1380315" y="4374170"/>
            <a:ext cx="4097370" cy="3526546"/>
          </a:xfrm>
          <a:prstGeom prst="rect">
            <a:avLst/>
          </a:prstGeom>
          <a:noFill/>
          <a:ln>
            <a:round/>
            <a:headEnd/>
            <a:tailEnd/>
          </a:ln>
        </p:spPr>
        <p:txBody>
          <a:bodyPr wrap="none" lIns="82057" tIns="41028" rIns="82057" bIns="41028" anchor="ct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3202" name="Text Box 2"/>
          <p:cNvSpPr txBox="1">
            <a:spLocks noChangeArrowheads="1"/>
          </p:cNvSpPr>
          <p:nvPr/>
        </p:nvSpPr>
        <p:spPr bwMode="auto">
          <a:xfrm>
            <a:off x="1577947" y="1246412"/>
            <a:ext cx="3700550" cy="2927581"/>
          </a:xfrm>
          <a:prstGeom prst="rect">
            <a:avLst/>
          </a:prstGeom>
          <a:solidFill>
            <a:srgbClr val="FFFFFF"/>
          </a:solidFill>
          <a:ln w="9525">
            <a:solidFill>
              <a:srgbClr val="000000"/>
            </a:solidFill>
            <a:miter lim="800000"/>
            <a:headEnd/>
            <a:tailEnd/>
          </a:ln>
          <a:effectLst/>
        </p:spPr>
        <p:txBody>
          <a:bodyPr wrap="none" lIns="89886" tIns="44943" rIns="89886" bIns="44943" anchor="ctr"/>
          <a:lstStyle/>
          <a:p>
            <a:endParaRPr lang="en-US"/>
          </a:p>
        </p:txBody>
      </p:sp>
      <p:sp>
        <p:nvSpPr>
          <p:cNvPr id="1203203" name="Rectangle 3"/>
          <p:cNvSpPr txBox="1">
            <a:spLocks noGrp="1" noChangeArrowheads="1"/>
          </p:cNvSpPr>
          <p:nvPr>
            <p:ph type="body"/>
          </p:nvPr>
        </p:nvSpPr>
        <p:spPr bwMode="auto">
          <a:xfrm>
            <a:off x="1380315" y="4374170"/>
            <a:ext cx="4097370" cy="3526546"/>
          </a:xfrm>
          <a:prstGeom prst="rect">
            <a:avLst/>
          </a:prstGeom>
          <a:noFill/>
          <a:ln>
            <a:round/>
            <a:headEnd/>
            <a:tailEnd/>
          </a:ln>
        </p:spPr>
        <p:txBody>
          <a:bodyPr wrap="none" lIns="82057" tIns="41028" rIns="82057" bIns="41028" anchor="ct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5250" name="Text Box 2"/>
          <p:cNvSpPr txBox="1">
            <a:spLocks noChangeArrowheads="1"/>
          </p:cNvSpPr>
          <p:nvPr/>
        </p:nvSpPr>
        <p:spPr bwMode="auto">
          <a:xfrm>
            <a:off x="1577947" y="1246412"/>
            <a:ext cx="3700550" cy="2927581"/>
          </a:xfrm>
          <a:prstGeom prst="rect">
            <a:avLst/>
          </a:prstGeom>
          <a:solidFill>
            <a:srgbClr val="FFFFFF"/>
          </a:solidFill>
          <a:ln w="9525">
            <a:solidFill>
              <a:srgbClr val="000000"/>
            </a:solidFill>
            <a:miter lim="800000"/>
            <a:headEnd/>
            <a:tailEnd/>
          </a:ln>
          <a:effectLst/>
        </p:spPr>
        <p:txBody>
          <a:bodyPr wrap="none" lIns="89886" tIns="44943" rIns="89886" bIns="44943" anchor="ctr"/>
          <a:lstStyle/>
          <a:p>
            <a:endParaRPr lang="en-US"/>
          </a:p>
        </p:txBody>
      </p:sp>
      <p:sp>
        <p:nvSpPr>
          <p:cNvPr id="1205251" name="Rectangle 3"/>
          <p:cNvSpPr txBox="1">
            <a:spLocks noGrp="1" noChangeArrowheads="1"/>
          </p:cNvSpPr>
          <p:nvPr>
            <p:ph type="body"/>
          </p:nvPr>
        </p:nvSpPr>
        <p:spPr bwMode="auto">
          <a:xfrm>
            <a:off x="1380315" y="4374170"/>
            <a:ext cx="4097370" cy="3526546"/>
          </a:xfrm>
          <a:prstGeom prst="rect">
            <a:avLst/>
          </a:prstGeom>
          <a:noFill/>
          <a:ln>
            <a:round/>
            <a:headEnd/>
            <a:tailEnd/>
          </a:ln>
        </p:spPr>
        <p:txBody>
          <a:bodyPr wrap="none" lIns="82057" tIns="41028" rIns="82057" bIns="41028" anchor="ct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4F73C-01D6-49F4-94FE-B594D66FFAA4}"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A2A0-561D-4D22-A838-D44A4B193F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4F73C-01D6-49F4-94FE-B594D66FFAA4}" type="datetimeFigureOut">
              <a:rPr lang="en-US" smtClean="0"/>
              <a:pPr/>
              <a:t>11/21/2022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0A2A0-561D-4D22-A838-D44A4B193F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type="subTitle" idx="1"/>
          </p:nvPr>
        </p:nvSpPr>
        <p:spPr>
          <a:xfrm>
            <a:off x="533400" y="685800"/>
            <a:ext cx="8001000" cy="5791200"/>
          </a:xfrm>
        </p:spPr>
        <p:txBody>
          <a:bodyPr>
            <a:normAutofit/>
          </a:bodyPr>
          <a:lstStyle/>
          <a:p>
            <a:r>
              <a:rPr lang="en-US" dirty="0" smtClean="0">
                <a:solidFill>
                  <a:schemeClr val="tx1"/>
                </a:solidFill>
                <a:latin typeface="Arial" pitchFamily="34" charset="0"/>
                <a:cs typeface="Arial" pitchFamily="34" charset="0"/>
              </a:rPr>
              <a:t>Software Requirement Engineering </a:t>
            </a:r>
          </a:p>
          <a:p>
            <a:r>
              <a:rPr lang="en-US" dirty="0" smtClean="0">
                <a:solidFill>
                  <a:schemeClr val="tx1"/>
                </a:solidFill>
                <a:latin typeface="Arial" pitchFamily="34" charset="0"/>
                <a:cs typeface="Arial" pitchFamily="34" charset="0"/>
              </a:rPr>
              <a:t>CSE-305</a:t>
            </a:r>
          </a:p>
          <a:p>
            <a:endParaRPr lang="en-US" dirty="0" smtClean="0">
              <a:solidFill>
                <a:schemeClr val="tx1"/>
              </a:solidFill>
              <a:latin typeface="Arial" pitchFamily="34" charset="0"/>
              <a:cs typeface="Arial" pitchFamily="34" charset="0"/>
            </a:endParaRPr>
          </a:p>
          <a:p>
            <a:endParaRPr lang="en-US" dirty="0" smtClean="0">
              <a:solidFill>
                <a:schemeClr val="tx1"/>
              </a:solidFill>
              <a:latin typeface="Arial" pitchFamily="34" charset="0"/>
              <a:cs typeface="Arial" pitchFamily="34" charset="0"/>
            </a:endParaRPr>
          </a:p>
          <a:p>
            <a:endParaRPr lang="en-US"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Dr </a:t>
            </a:r>
            <a:r>
              <a:rPr lang="en-US" dirty="0" err="1" smtClean="0">
                <a:solidFill>
                  <a:schemeClr val="tx1"/>
                </a:solidFill>
                <a:latin typeface="Arial" pitchFamily="34" charset="0"/>
                <a:cs typeface="Arial" pitchFamily="34" charset="0"/>
              </a:rPr>
              <a:t>Ghulam</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Rasool</a:t>
            </a:r>
            <a:endParaRPr lang="en-US" dirty="0" smtClean="0">
              <a:solidFill>
                <a:schemeClr val="tx1"/>
              </a:solidFill>
              <a:latin typeface="Arial" pitchFamily="34" charset="0"/>
              <a:cs typeface="Arial" pitchFamily="34" charset="0"/>
            </a:endParaRPr>
          </a:p>
          <a:p>
            <a:pPr marL="342900" indent="-342900" algn="l">
              <a:lnSpc>
                <a:spcPct val="90000"/>
              </a:lnSpc>
            </a:pP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sz="3600" dirty="0" smtClean="0">
                <a:latin typeface="Arial" pitchFamily="34" charset="0"/>
                <a:cs typeface="Arial" pitchFamily="34" charset="0"/>
              </a:rPr>
              <a:t>Activities of SRS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838200"/>
            <a:ext cx="8229600" cy="5791200"/>
          </a:xfrm>
        </p:spPr>
        <p:txBody>
          <a:bodyPr/>
          <a:lstStyle/>
          <a:p>
            <a:r>
              <a:rPr lang="en-US" sz="2800" dirty="0" smtClean="0">
                <a:latin typeface="Arial" pitchFamily="34" charset="0"/>
                <a:cs typeface="Arial" pitchFamily="34" charset="0"/>
              </a:rPr>
              <a:t>Adopt SRS template</a:t>
            </a:r>
          </a:p>
          <a:p>
            <a:r>
              <a:rPr lang="en-US" sz="2800" dirty="0" smtClean="0">
                <a:latin typeface="Arial" pitchFamily="34" charset="0"/>
                <a:cs typeface="Arial" pitchFamily="34" charset="0"/>
              </a:rPr>
              <a:t>Identify sources of requirements</a:t>
            </a:r>
          </a:p>
          <a:p>
            <a:r>
              <a:rPr lang="en-US" sz="2800" dirty="0" smtClean="0">
                <a:latin typeface="Arial" pitchFamily="34" charset="0"/>
                <a:cs typeface="Arial" pitchFamily="34" charset="0"/>
              </a:rPr>
              <a:t>Uniquely label each requirement</a:t>
            </a:r>
          </a:p>
          <a:p>
            <a:r>
              <a:rPr lang="en-US" sz="2800" dirty="0" smtClean="0">
                <a:latin typeface="Arial" pitchFamily="34" charset="0"/>
                <a:cs typeface="Arial" pitchFamily="34" charset="0"/>
              </a:rPr>
              <a:t>Record business rules</a:t>
            </a:r>
          </a:p>
          <a:p>
            <a:r>
              <a:rPr lang="en-US" sz="2800" dirty="0" smtClean="0">
                <a:latin typeface="Arial" pitchFamily="34" charset="0"/>
                <a:cs typeface="Arial" pitchFamily="34" charset="0"/>
              </a:rPr>
              <a:t>Specify functional requirements</a:t>
            </a:r>
          </a:p>
          <a:p>
            <a:r>
              <a:rPr lang="en-US" sz="2800" dirty="0" smtClean="0">
                <a:latin typeface="Arial" pitchFamily="34" charset="0"/>
                <a:cs typeface="Arial" pitchFamily="34" charset="0"/>
              </a:rPr>
              <a:t>Specify quality attributes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smtClean="0">
                <a:latin typeface="Arial" pitchFamily="34" charset="0"/>
                <a:cs typeface="Arial" pitchFamily="34" charset="0"/>
              </a:rPr>
              <a:t>Specification Principles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838200"/>
            <a:ext cx="8229600" cy="5486400"/>
          </a:xfrm>
        </p:spPr>
        <p:txBody>
          <a:bodyPr>
            <a:normAutofit/>
          </a:bodyPr>
          <a:lstStyle/>
          <a:p>
            <a:r>
              <a:rPr lang="en-US" dirty="0" smtClean="0"/>
              <a:t>Separate functionality from implementation</a:t>
            </a:r>
          </a:p>
          <a:p>
            <a:r>
              <a:rPr lang="en-US" dirty="0" smtClean="0"/>
              <a:t>Develop model of desired behavior of the system</a:t>
            </a:r>
          </a:p>
          <a:p>
            <a:r>
              <a:rPr lang="en-US" dirty="0" smtClean="0"/>
              <a:t>Define the environment in which system operates</a:t>
            </a:r>
          </a:p>
          <a:p>
            <a:r>
              <a:rPr lang="it-IT" dirty="0" smtClean="0"/>
              <a:t>Create a cognitive model</a:t>
            </a:r>
          </a:p>
          <a:p>
            <a:r>
              <a:rPr lang="en-US" dirty="0" smtClean="0"/>
              <a:t>Content &amp; structure of a specifications should be amenable to change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r>
              <a:rPr lang="en-US" sz="3600" dirty="0" smtClean="0">
                <a:latin typeface="Arial" pitchFamily="34" charset="0"/>
                <a:cs typeface="Arial" pitchFamily="34" charset="0"/>
              </a:rPr>
              <a:t>Appropriate Specification</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228600" y="838200"/>
            <a:ext cx="8610600" cy="5715000"/>
          </a:xfrm>
        </p:spPr>
        <p:txBody>
          <a:bodyPr>
            <a:normAutofit/>
          </a:bodyPr>
          <a:lstStyle/>
          <a:p>
            <a:r>
              <a:rPr lang="en-US" sz="2400" b="1" dirty="0" smtClean="0">
                <a:latin typeface="Arial" pitchFamily="34" charset="0"/>
                <a:cs typeface="Arial" pitchFamily="34" charset="0"/>
              </a:rPr>
              <a:t>Consider two different projects:</a:t>
            </a:r>
          </a:p>
          <a:p>
            <a:pPr lvl="1">
              <a:lnSpc>
                <a:spcPct val="70000"/>
              </a:lnSpc>
            </a:pPr>
            <a:r>
              <a:rPr lang="en-US" sz="3000" dirty="0" smtClean="0"/>
              <a:t>    A) Tiny project, 1 programmer, 2 months work</a:t>
            </a:r>
          </a:p>
          <a:p>
            <a:pPr lvl="1">
              <a:lnSpc>
                <a:spcPct val="70000"/>
              </a:lnSpc>
            </a:pPr>
            <a:r>
              <a:rPr lang="en-US" sz="3000" dirty="0" smtClean="0"/>
              <a:t>    programmer talks to customer, then writes up      a 2-page memo</a:t>
            </a:r>
          </a:p>
          <a:p>
            <a:pPr lvl="1">
              <a:lnSpc>
                <a:spcPct val="70000"/>
              </a:lnSpc>
            </a:pPr>
            <a:r>
              <a:rPr lang="en-US" sz="3000" dirty="0" smtClean="0"/>
              <a:t>    B) Large project, 50 programmers, 2 years work</a:t>
            </a:r>
          </a:p>
          <a:p>
            <a:pPr lvl="1">
              <a:lnSpc>
                <a:spcPct val="70000"/>
              </a:lnSpc>
            </a:pPr>
            <a:r>
              <a:rPr lang="en-US" sz="3000" dirty="0" smtClean="0"/>
              <a:t>    team of analysts model the requirements, then document them in a 500-page SRS</a:t>
            </a:r>
          </a:p>
          <a:p>
            <a:pPr lvl="1">
              <a:lnSpc>
                <a:spcPct val="70000"/>
              </a:lnSpc>
              <a:buNone/>
            </a:pPr>
            <a:endParaRPr lang="en-US" sz="3000" dirty="0"/>
          </a:p>
        </p:txBody>
      </p:sp>
      <p:graphicFrame>
        <p:nvGraphicFramePr>
          <p:cNvPr id="4" name="Table 3"/>
          <p:cNvGraphicFramePr>
            <a:graphicFrameLocks noGrp="1"/>
          </p:cNvGraphicFramePr>
          <p:nvPr/>
        </p:nvGraphicFramePr>
        <p:xfrm>
          <a:off x="1295400" y="3810000"/>
          <a:ext cx="7315200" cy="2575560"/>
        </p:xfrm>
        <a:graphic>
          <a:graphicData uri="http://schemas.openxmlformats.org/drawingml/2006/table">
            <a:tbl>
              <a:tblPr firstRow="1" bandRow="1">
                <a:tableStyleId>{5C22544A-7EE6-4342-B048-85BDC9FD1C3A}</a:tableStyleId>
              </a:tblPr>
              <a:tblGrid>
                <a:gridCol w="2057400"/>
                <a:gridCol w="2819400"/>
                <a:gridCol w="2438400"/>
              </a:tblGrid>
              <a:tr h="502920">
                <a:tc>
                  <a:txBody>
                    <a:bodyPr/>
                    <a:lstStyle/>
                    <a:p>
                      <a:endParaRPr lang="en-US" dirty="0"/>
                    </a:p>
                  </a:txBody>
                  <a:tcPr/>
                </a:tc>
                <a:tc>
                  <a:txBody>
                    <a:bodyPr/>
                    <a:lstStyle/>
                    <a:p>
                      <a:r>
                        <a:rPr lang="en-US" dirty="0" smtClean="0"/>
                        <a:t>Project  A</a:t>
                      </a:r>
                      <a:endParaRPr lang="en-US" dirty="0"/>
                    </a:p>
                  </a:txBody>
                  <a:tcPr/>
                </a:tc>
                <a:tc>
                  <a:txBody>
                    <a:bodyPr/>
                    <a:lstStyle/>
                    <a:p>
                      <a:r>
                        <a:rPr lang="en-US" dirty="0" smtClean="0"/>
                        <a:t>Project B</a:t>
                      </a:r>
                      <a:endParaRPr lang="en-US" dirty="0"/>
                    </a:p>
                  </a:txBody>
                  <a:tcPr/>
                </a:tc>
              </a:tr>
              <a:tr h="1005840">
                <a:tc>
                  <a:txBody>
                    <a:bodyPr/>
                    <a:lstStyle/>
                    <a:p>
                      <a:r>
                        <a:rPr lang="en-US" dirty="0" smtClean="0">
                          <a:latin typeface="Arial" pitchFamily="34" charset="0"/>
                          <a:cs typeface="Arial" pitchFamily="34" charset="0"/>
                        </a:rPr>
                        <a:t>Purpose of spec</a:t>
                      </a:r>
                      <a:endParaRPr lang="en-US" dirty="0">
                        <a:latin typeface="Arial" pitchFamily="34" charset="0"/>
                        <a:cs typeface="Arial" pitchFamily="34" charset="0"/>
                      </a:endParaRPr>
                    </a:p>
                  </a:txBody>
                  <a:tcPr/>
                </a:tc>
                <a:tc>
                  <a:txBody>
                    <a:bodyPr/>
                    <a:lstStyle/>
                    <a:p>
                      <a:pPr algn="l"/>
                      <a:r>
                        <a:rPr lang="en-US" sz="1600" baseline="0" dirty="0" smtClean="0">
                          <a:latin typeface="Arial" pitchFamily="34" charset="0"/>
                          <a:cs typeface="Arial" pitchFamily="34" charset="0"/>
                        </a:rPr>
                        <a:t>Crystallizes programmer’s</a:t>
                      </a:r>
                    </a:p>
                    <a:p>
                      <a:pPr algn="l"/>
                      <a:r>
                        <a:rPr lang="en-US" sz="1600" baseline="0" dirty="0" smtClean="0">
                          <a:latin typeface="Arial" pitchFamily="34" charset="0"/>
                          <a:cs typeface="Arial" pitchFamily="34" charset="0"/>
                        </a:rPr>
                        <a:t>understanding; feedback</a:t>
                      </a:r>
                    </a:p>
                    <a:p>
                      <a:pPr algn="l"/>
                      <a:r>
                        <a:rPr lang="en-US" sz="1600" baseline="0" dirty="0" smtClean="0">
                          <a:latin typeface="Arial" pitchFamily="34" charset="0"/>
                          <a:cs typeface="Arial" pitchFamily="34" charset="0"/>
                        </a:rPr>
                        <a:t>to customer</a:t>
                      </a:r>
                    </a:p>
                  </a:txBody>
                  <a:tcPr/>
                </a:tc>
                <a:tc>
                  <a:txBody>
                    <a:bodyPr/>
                    <a:lstStyle/>
                    <a:p>
                      <a:pPr marL="0" algn="l" defTabSz="914400" rtl="0" eaLnBrk="1" latinLnBrk="0" hangingPunct="1"/>
                      <a:r>
                        <a:rPr lang="en-US" sz="1600" kern="1200" baseline="0" dirty="0" smtClean="0">
                          <a:solidFill>
                            <a:schemeClr val="dk1"/>
                          </a:solidFill>
                          <a:latin typeface="Arial" pitchFamily="34" charset="0"/>
                          <a:ea typeface="+mn-ea"/>
                          <a:cs typeface="Arial" pitchFamily="34" charset="0"/>
                        </a:rPr>
                        <a:t>Build-to document; must</a:t>
                      </a:r>
                    </a:p>
                    <a:p>
                      <a:pPr marL="0" algn="l" defTabSz="914400" rtl="0" eaLnBrk="1" latinLnBrk="0" hangingPunct="1"/>
                      <a:r>
                        <a:rPr lang="en-US" sz="1600" kern="1200" baseline="0" dirty="0" smtClean="0">
                          <a:solidFill>
                            <a:schemeClr val="dk1"/>
                          </a:solidFill>
                          <a:latin typeface="Arial" pitchFamily="34" charset="0"/>
                          <a:ea typeface="+mn-ea"/>
                          <a:cs typeface="Arial" pitchFamily="34" charset="0"/>
                        </a:rPr>
                        <a:t>contain enough detail for</a:t>
                      </a:r>
                    </a:p>
                    <a:p>
                      <a:pPr marL="0" algn="l" defTabSz="914400" rtl="0" eaLnBrk="1" latinLnBrk="0" hangingPunct="1"/>
                      <a:r>
                        <a:rPr lang="en-US" sz="1600" kern="1200" baseline="0" dirty="0" smtClean="0">
                          <a:solidFill>
                            <a:schemeClr val="dk1"/>
                          </a:solidFill>
                          <a:latin typeface="Arial" pitchFamily="34" charset="0"/>
                          <a:ea typeface="+mn-ea"/>
                          <a:cs typeface="Arial" pitchFamily="34" charset="0"/>
                        </a:rPr>
                        <a:t>all the programmers</a:t>
                      </a:r>
                    </a:p>
                  </a:txBody>
                  <a:tcPr/>
                </a:tc>
              </a:tr>
              <a:tr h="1005840">
                <a:tc>
                  <a:txBody>
                    <a:bodyPr/>
                    <a:lstStyle/>
                    <a:p>
                      <a:r>
                        <a:rPr lang="en-US" dirty="0" smtClean="0">
                          <a:latin typeface="Arial" pitchFamily="34" charset="0"/>
                          <a:cs typeface="Arial" pitchFamily="34" charset="0"/>
                        </a:rPr>
                        <a:t>Management view</a:t>
                      </a:r>
                      <a:endParaRPr lang="en-US" dirty="0">
                        <a:latin typeface="Arial" pitchFamily="34" charset="0"/>
                        <a:cs typeface="Arial" pitchFamily="34" charset="0"/>
                      </a:endParaRPr>
                    </a:p>
                  </a:txBody>
                  <a:tcPr/>
                </a:tc>
                <a:tc>
                  <a:txBody>
                    <a:bodyPr/>
                    <a:lstStyle/>
                    <a:p>
                      <a:pPr marL="0" algn="l" defTabSz="914400" rtl="0" eaLnBrk="1" latinLnBrk="0" hangingPunct="1"/>
                      <a:r>
                        <a:rPr lang="en-US" sz="1600" kern="1200" baseline="0" dirty="0" smtClean="0">
                          <a:solidFill>
                            <a:schemeClr val="dk1"/>
                          </a:solidFill>
                          <a:latin typeface="Arial" pitchFamily="34" charset="0"/>
                          <a:ea typeface="+mn-ea"/>
                          <a:cs typeface="Arial" pitchFamily="34" charset="0"/>
                        </a:rPr>
                        <a:t>Spec is irrelevant; have</a:t>
                      </a:r>
                    </a:p>
                    <a:p>
                      <a:pPr marL="0" algn="l" defTabSz="914400" rtl="0" eaLnBrk="1" latinLnBrk="0" hangingPunct="1"/>
                      <a:r>
                        <a:rPr lang="en-US" sz="1600" kern="1200" baseline="0" dirty="0" smtClean="0">
                          <a:solidFill>
                            <a:schemeClr val="dk1"/>
                          </a:solidFill>
                          <a:latin typeface="Arial" pitchFamily="34" charset="0"/>
                          <a:ea typeface="+mn-ea"/>
                          <a:cs typeface="Arial" pitchFamily="34" charset="0"/>
                        </a:rPr>
                        <a:t>already allocated</a:t>
                      </a:r>
                    </a:p>
                    <a:p>
                      <a:pPr marL="0" algn="l" defTabSz="914400" rtl="0" eaLnBrk="1" latinLnBrk="0" hangingPunct="1"/>
                      <a:r>
                        <a:rPr lang="en-US" sz="1600" kern="1200" baseline="0" dirty="0" smtClean="0">
                          <a:solidFill>
                            <a:schemeClr val="dk1"/>
                          </a:solidFill>
                          <a:latin typeface="Arial" pitchFamily="34" charset="0"/>
                          <a:ea typeface="+mn-ea"/>
                          <a:cs typeface="Arial" pitchFamily="34" charset="0"/>
                        </a:rPr>
                        <a:t>resources</a:t>
                      </a:r>
                    </a:p>
                  </a:txBody>
                  <a:tcPr/>
                </a:tc>
                <a:tc>
                  <a:txBody>
                    <a:bodyPr/>
                    <a:lstStyle/>
                    <a:p>
                      <a:pPr marL="0" algn="l" defTabSz="914400" rtl="0" eaLnBrk="1" latinLnBrk="0" hangingPunct="1"/>
                      <a:r>
                        <a:rPr lang="en-US" sz="1600" kern="1200" baseline="0" dirty="0" smtClean="0">
                          <a:solidFill>
                            <a:schemeClr val="dk1"/>
                          </a:solidFill>
                          <a:latin typeface="Arial" pitchFamily="34" charset="0"/>
                          <a:ea typeface="+mn-ea"/>
                          <a:cs typeface="Arial" pitchFamily="34" charset="0"/>
                        </a:rPr>
                        <a:t>Will use the spec to</a:t>
                      </a:r>
                    </a:p>
                    <a:p>
                      <a:pPr marL="0" algn="l" defTabSz="914400" rtl="0" eaLnBrk="1" latinLnBrk="0" hangingPunct="1"/>
                      <a:r>
                        <a:rPr lang="en-US" sz="1600" kern="1200" baseline="0" dirty="0" smtClean="0">
                          <a:solidFill>
                            <a:schemeClr val="dk1"/>
                          </a:solidFill>
                          <a:latin typeface="Arial" pitchFamily="34" charset="0"/>
                          <a:ea typeface="+mn-ea"/>
                          <a:cs typeface="Arial" pitchFamily="34" charset="0"/>
                        </a:rPr>
                        <a:t>estimate resource needs</a:t>
                      </a:r>
                    </a:p>
                    <a:p>
                      <a:pPr marL="0" algn="l" defTabSz="914400" rtl="0" eaLnBrk="1" latinLnBrk="0" hangingPunct="1"/>
                      <a:r>
                        <a:rPr lang="en-US" sz="1600" kern="1200" baseline="0" dirty="0" smtClean="0">
                          <a:solidFill>
                            <a:schemeClr val="dk1"/>
                          </a:solidFill>
                          <a:latin typeface="Arial" pitchFamily="34" charset="0"/>
                          <a:ea typeface="+mn-ea"/>
                          <a:cs typeface="Arial" pitchFamily="34" charset="0"/>
                        </a:rPr>
                        <a:t>and plan the development</a:t>
                      </a: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r>
              <a:rPr lang="en-US" sz="3600" dirty="0" smtClean="0">
                <a:latin typeface="Arial" pitchFamily="34" charset="0"/>
                <a:cs typeface="Arial" pitchFamily="34" charset="0"/>
              </a:rPr>
              <a:t>Benefits of SRS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14400"/>
            <a:ext cx="8229600" cy="5486400"/>
          </a:xfrm>
        </p:spPr>
        <p:txBody>
          <a:bodyPr>
            <a:normAutofit fontScale="92500" lnSpcReduction="10000"/>
          </a:bodyPr>
          <a:lstStyle/>
          <a:p>
            <a:r>
              <a:rPr lang="en-US" dirty="0" smtClean="0"/>
              <a:t>Forces the users to consider their specific requirements carefully</a:t>
            </a:r>
          </a:p>
          <a:p>
            <a:r>
              <a:rPr lang="en-US" dirty="0" smtClean="0"/>
              <a:t>Enhances communication between the Purchaser and System developers</a:t>
            </a:r>
          </a:p>
          <a:p>
            <a:r>
              <a:rPr lang="en-US" dirty="0" smtClean="0"/>
              <a:t>Provides a firm foundation for the system design phase</a:t>
            </a:r>
          </a:p>
          <a:p>
            <a:r>
              <a:rPr lang="en-US" dirty="0" smtClean="0"/>
              <a:t>Enables planning of validation, verification, and acceptance procedures</a:t>
            </a:r>
          </a:p>
          <a:p>
            <a:r>
              <a:rPr lang="en-US" dirty="0" smtClean="0"/>
              <a:t>Enables project planning  </a:t>
            </a:r>
            <a:r>
              <a:rPr lang="en-US" dirty="0" err="1" smtClean="0"/>
              <a:t>eg</a:t>
            </a:r>
            <a:r>
              <a:rPr lang="en-US" dirty="0" smtClean="0"/>
              <a:t>. estimates of cost and time, resource scheduling</a:t>
            </a:r>
          </a:p>
          <a:p>
            <a:r>
              <a:rPr lang="en-US" dirty="0" smtClean="0"/>
              <a:t>Usable during maintenance phase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838200"/>
          </a:xfrm>
        </p:spPr>
        <p:txBody>
          <a:bodyPr>
            <a:normAutofit/>
          </a:bodyPr>
          <a:lstStyle/>
          <a:p>
            <a:r>
              <a:rPr lang="en-US" sz="3600" dirty="0" smtClean="0">
                <a:latin typeface="Arial" pitchFamily="34" charset="0"/>
                <a:cs typeface="Arial" pitchFamily="34" charset="0"/>
              </a:rPr>
              <a:t>SRS Standards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90600"/>
            <a:ext cx="8229600" cy="5135563"/>
          </a:xfrm>
        </p:spPr>
        <p:txBody>
          <a:bodyPr/>
          <a:lstStyle/>
          <a:p>
            <a:r>
              <a:rPr lang="en-US" dirty="0" smtClean="0"/>
              <a:t>ANSI/IEEE SRS Standard 830-1984</a:t>
            </a:r>
          </a:p>
          <a:p>
            <a:r>
              <a:rPr lang="en-US" dirty="0" smtClean="0"/>
              <a:t>BS 6719: 1986</a:t>
            </a:r>
          </a:p>
          <a:p>
            <a:r>
              <a:rPr lang="en-US" dirty="0" smtClean="0"/>
              <a:t>European Space Agency Standards</a:t>
            </a:r>
          </a:p>
          <a:p>
            <a:r>
              <a:rPr lang="en-US" dirty="0" smtClean="0"/>
              <a:t>(ESA PSS-05-0, Jan 1987)</a:t>
            </a:r>
          </a:p>
          <a:p>
            <a:r>
              <a:rPr lang="en-US" dirty="0" smtClean="0"/>
              <a:t>US DoD-Std-7935A</a:t>
            </a:r>
          </a:p>
          <a:p>
            <a:r>
              <a:rPr lang="en-US" dirty="0" smtClean="0"/>
              <a:t>NASA Standard</a:t>
            </a:r>
          </a:p>
          <a:p>
            <a:r>
              <a:rPr lang="en-US" dirty="0" smtClean="0"/>
              <a:t>Canadian Standard(Z242.15.4-1979) </a:t>
            </a:r>
          </a:p>
          <a:p>
            <a:r>
              <a:rPr lang="en-US" dirty="0" smtClean="0"/>
              <a:t>Vlore Standard</a:t>
            </a:r>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066800"/>
          </a:xfrm>
        </p:spPr>
        <p:txBody>
          <a:bodyPr>
            <a:normAutofit/>
          </a:bodyPr>
          <a:lstStyle/>
          <a:p>
            <a:r>
              <a:rPr lang="en-US" dirty="0" smtClean="0"/>
              <a:t>IEEE Standard</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Introduction</a:t>
            </a:r>
          </a:p>
          <a:p>
            <a:r>
              <a:rPr lang="en-US" dirty="0" smtClean="0"/>
              <a:t>General Description</a:t>
            </a:r>
          </a:p>
          <a:p>
            <a:r>
              <a:rPr lang="en-US" dirty="0" smtClean="0"/>
              <a:t>Specific Requirements</a:t>
            </a:r>
          </a:p>
          <a:p>
            <a:r>
              <a:rPr lang="en-US" dirty="0" smtClean="0"/>
              <a:t>Appendices</a:t>
            </a:r>
          </a:p>
          <a:p>
            <a:r>
              <a:rPr lang="en-US" dirty="0" smtClean="0"/>
              <a:t>Index</a:t>
            </a:r>
            <a:endParaRPr lang="en-US" dirty="0"/>
          </a:p>
        </p:txBody>
      </p:sp>
    </p:spTree>
    <p:extLst>
      <p:ext uri="{BB962C8B-B14F-4D97-AF65-F5344CB8AC3E}">
        <p14:creationId xmlns:p14="http://schemas.microsoft.com/office/powerpoint/2010/main" val="177973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1" name="Rectangle 21"/>
          <p:cNvSpPr>
            <a:spLocks noGrp="1" noChangeArrowheads="1"/>
          </p:cNvSpPr>
          <p:nvPr>
            <p:ph type="body" idx="1"/>
          </p:nvPr>
        </p:nvSpPr>
        <p:spPr/>
        <p:txBody>
          <a:bodyPr>
            <a:normAutofit fontScale="77500" lnSpcReduction="20000"/>
          </a:bodyPr>
          <a:lstStyle/>
          <a:p>
            <a:r>
              <a:rPr lang="en-CA" dirty="0"/>
              <a:t>Title</a:t>
            </a:r>
          </a:p>
          <a:p>
            <a:r>
              <a:rPr lang="en-CA" dirty="0"/>
              <a:t>Table of Contents</a:t>
            </a:r>
          </a:p>
          <a:p>
            <a:r>
              <a:rPr lang="en-CA" dirty="0"/>
              <a:t>1.  Introduction</a:t>
            </a:r>
          </a:p>
          <a:p>
            <a:pPr lvl="1"/>
            <a:r>
              <a:rPr lang="en-CA" dirty="0"/>
              <a:t>1.1  Purpose</a:t>
            </a:r>
          </a:p>
          <a:p>
            <a:pPr lvl="1"/>
            <a:r>
              <a:rPr lang="en-CA" dirty="0"/>
              <a:t>1.2  Scope</a:t>
            </a:r>
          </a:p>
          <a:p>
            <a:pPr lvl="1"/>
            <a:r>
              <a:rPr lang="en-CA" dirty="0"/>
              <a:t>1.3  Definitions. Acronyms, and Abbreviations</a:t>
            </a:r>
          </a:p>
          <a:p>
            <a:pPr lvl="1"/>
            <a:r>
              <a:rPr lang="en-CA" dirty="0"/>
              <a:t>1.4  References</a:t>
            </a:r>
          </a:p>
          <a:p>
            <a:pPr lvl="1"/>
            <a:r>
              <a:rPr lang="en-CA" dirty="0"/>
              <a:t>1.5  Overview</a:t>
            </a:r>
          </a:p>
          <a:p>
            <a:r>
              <a:rPr lang="en-CA" dirty="0"/>
              <a:t>2. Overall Description</a:t>
            </a:r>
          </a:p>
          <a:p>
            <a:r>
              <a:rPr lang="en-CA" dirty="0"/>
              <a:t>3. Specific Requirements</a:t>
            </a:r>
          </a:p>
          <a:p>
            <a:r>
              <a:rPr lang="en-CA" dirty="0"/>
              <a:t>Appendices</a:t>
            </a:r>
          </a:p>
          <a:p>
            <a:r>
              <a:rPr lang="en-CA" dirty="0"/>
              <a:t>Index</a:t>
            </a:r>
          </a:p>
          <a:p>
            <a:pPr lvl="1"/>
            <a:endParaRPr lang="en-CA" dirty="0"/>
          </a:p>
        </p:txBody>
      </p:sp>
      <p:sp>
        <p:nvSpPr>
          <p:cNvPr id="1198103" name="Line 23"/>
          <p:cNvSpPr>
            <a:spLocks noChangeShapeType="1"/>
          </p:cNvSpPr>
          <p:nvPr/>
        </p:nvSpPr>
        <p:spPr bwMode="auto">
          <a:xfrm flipH="1">
            <a:off x="2438400" y="1828800"/>
            <a:ext cx="3448050" cy="974725"/>
          </a:xfrm>
          <a:prstGeom prst="line">
            <a:avLst/>
          </a:prstGeom>
          <a:noFill/>
          <a:ln w="9525">
            <a:solidFill>
              <a:schemeClr val="tx1"/>
            </a:solidFill>
            <a:round/>
            <a:headEnd/>
            <a:tailEnd type="triangle" w="lg" len="lg"/>
          </a:ln>
          <a:effectLst/>
        </p:spPr>
        <p:txBody>
          <a:bodyPr>
            <a:spAutoFit/>
          </a:bodyPr>
          <a:lstStyle/>
          <a:p>
            <a:endParaRPr lang="en-US"/>
          </a:p>
        </p:txBody>
      </p:sp>
      <p:sp>
        <p:nvSpPr>
          <p:cNvPr id="1198100" name="Rectangle 20"/>
          <p:cNvSpPr>
            <a:spLocks noGrp="1" noChangeArrowheads="1"/>
          </p:cNvSpPr>
          <p:nvPr>
            <p:ph type="title"/>
          </p:nvPr>
        </p:nvSpPr>
        <p:spPr/>
        <p:txBody>
          <a:bodyPr>
            <a:normAutofit fontScale="90000"/>
          </a:bodyPr>
          <a:lstStyle/>
          <a:p>
            <a:r>
              <a:rPr lang="en-CA"/>
              <a:t>IEEE 830-1998 Standard – Section 1 of SRS</a:t>
            </a:r>
          </a:p>
        </p:txBody>
      </p:sp>
      <p:sp>
        <p:nvSpPr>
          <p:cNvPr id="1198084" name="AutoShape 4"/>
          <p:cNvSpPr>
            <a:spLocks noChangeArrowheads="1"/>
          </p:cNvSpPr>
          <p:nvPr/>
        </p:nvSpPr>
        <p:spPr bwMode="auto">
          <a:xfrm>
            <a:off x="328613" y="4911725"/>
            <a:ext cx="7966075" cy="868363"/>
          </a:xfrm>
          <a:prstGeom prst="roundRect">
            <a:avLst>
              <a:gd name="adj" fmla="val 162"/>
            </a:avLst>
          </a:prstGeom>
          <a:noFill/>
          <a:ln w="9525">
            <a:noFill/>
            <a:round/>
            <a:headEnd/>
            <a:tailEnd/>
          </a:ln>
          <a:effectLst/>
        </p:spPr>
        <p:txBody>
          <a:bodyPr wrap="none" anchor="ctr"/>
          <a:lstStyle/>
          <a:p>
            <a:endParaRPr lang="en-US"/>
          </a:p>
        </p:txBody>
      </p:sp>
      <p:sp>
        <p:nvSpPr>
          <p:cNvPr id="1198102" name="Rectangle 22"/>
          <p:cNvSpPr>
            <a:spLocks noChangeArrowheads="1"/>
          </p:cNvSpPr>
          <p:nvPr/>
        </p:nvSpPr>
        <p:spPr bwMode="auto">
          <a:xfrm>
            <a:off x="5899150" y="1152525"/>
            <a:ext cx="2393950" cy="590550"/>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CA" sz="1200" b="1">
                <a:solidFill>
                  <a:srgbClr val="000000"/>
                </a:solidFill>
              </a:rPr>
              <a:t>Describe purpose of this SRS</a:t>
            </a:r>
          </a:p>
          <a:p>
            <a:pPr defTabSz="762000">
              <a:lnSpc>
                <a:spcPct val="104000"/>
              </a:lnSpc>
              <a:spcBef>
                <a:spcPct val="0"/>
              </a:spcBef>
              <a:buClr>
                <a:srgbClr val="000000"/>
              </a:buClr>
              <a:buSzPct val="100000"/>
              <a:buFont typeface="Times New Roman" pitchFamily="18" charset="0"/>
              <a:buChar char="•"/>
            </a:pPr>
            <a:r>
              <a:rPr lang="en-CA" sz="1200" b="1">
                <a:solidFill>
                  <a:srgbClr val="000000"/>
                </a:solidFill>
              </a:rPr>
              <a:t>Describe intended audience</a:t>
            </a:r>
          </a:p>
        </p:txBody>
      </p:sp>
      <p:sp>
        <p:nvSpPr>
          <p:cNvPr id="1198104" name="Line 24"/>
          <p:cNvSpPr>
            <a:spLocks noChangeShapeType="1"/>
          </p:cNvSpPr>
          <p:nvPr/>
        </p:nvSpPr>
        <p:spPr bwMode="auto">
          <a:xfrm flipH="1">
            <a:off x="2285999" y="2257424"/>
            <a:ext cx="3063875" cy="942975"/>
          </a:xfrm>
          <a:prstGeom prst="line">
            <a:avLst/>
          </a:prstGeom>
          <a:noFill/>
          <a:ln w="9525">
            <a:solidFill>
              <a:schemeClr val="tx1"/>
            </a:solidFill>
            <a:round/>
            <a:headEnd/>
            <a:tailEnd type="triangle" w="lg" len="lg"/>
          </a:ln>
          <a:effectLst/>
        </p:spPr>
        <p:txBody>
          <a:bodyPr wrap="square">
            <a:spAutoFit/>
          </a:bodyPr>
          <a:lstStyle/>
          <a:p>
            <a:endParaRPr lang="en-US"/>
          </a:p>
        </p:txBody>
      </p:sp>
      <p:sp>
        <p:nvSpPr>
          <p:cNvPr id="1198105" name="Rectangle 25"/>
          <p:cNvSpPr>
            <a:spLocks noChangeArrowheads="1"/>
          </p:cNvSpPr>
          <p:nvPr/>
        </p:nvSpPr>
        <p:spPr bwMode="auto">
          <a:xfrm>
            <a:off x="5307013" y="2009775"/>
            <a:ext cx="3646487" cy="590550"/>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CA" sz="1200" b="1">
                <a:solidFill>
                  <a:srgbClr val="000000"/>
                </a:solidFill>
              </a:rPr>
              <a:t>Identify the software product</a:t>
            </a:r>
          </a:p>
          <a:p>
            <a:pPr defTabSz="762000">
              <a:lnSpc>
                <a:spcPct val="104000"/>
              </a:lnSpc>
              <a:spcBef>
                <a:spcPct val="0"/>
              </a:spcBef>
              <a:buClr>
                <a:srgbClr val="000000"/>
              </a:buClr>
              <a:buSzPct val="100000"/>
              <a:buFont typeface="Times New Roman" pitchFamily="18" charset="0"/>
              <a:buChar char="•"/>
            </a:pPr>
            <a:r>
              <a:rPr lang="en-CA" sz="1200" b="1">
                <a:solidFill>
                  <a:srgbClr val="000000"/>
                </a:solidFill>
              </a:rPr>
              <a:t>Enumerate what the system will and will not do</a:t>
            </a:r>
          </a:p>
          <a:p>
            <a:pPr defTabSz="762000">
              <a:lnSpc>
                <a:spcPct val="104000"/>
              </a:lnSpc>
              <a:spcBef>
                <a:spcPct val="0"/>
              </a:spcBef>
              <a:buClr>
                <a:srgbClr val="000000"/>
              </a:buClr>
              <a:buSzPct val="100000"/>
              <a:buFont typeface="Times New Roman" pitchFamily="18" charset="0"/>
              <a:buChar char="•"/>
            </a:pPr>
            <a:r>
              <a:rPr lang="en-CA" sz="1200" b="1">
                <a:solidFill>
                  <a:srgbClr val="000000"/>
                </a:solidFill>
              </a:rPr>
              <a:t>Describe user classes and benefits for each</a:t>
            </a:r>
          </a:p>
        </p:txBody>
      </p:sp>
      <p:sp>
        <p:nvSpPr>
          <p:cNvPr id="1198106" name="Line 26"/>
          <p:cNvSpPr>
            <a:spLocks noChangeShapeType="1"/>
          </p:cNvSpPr>
          <p:nvPr/>
        </p:nvSpPr>
        <p:spPr bwMode="auto">
          <a:xfrm flipH="1" flipV="1">
            <a:off x="5410200" y="3657600"/>
            <a:ext cx="665163" cy="327025"/>
          </a:xfrm>
          <a:prstGeom prst="line">
            <a:avLst/>
          </a:prstGeom>
          <a:noFill/>
          <a:ln w="9525">
            <a:solidFill>
              <a:schemeClr val="tx1"/>
            </a:solidFill>
            <a:round/>
            <a:headEnd/>
            <a:tailEnd type="triangle" w="lg" len="lg"/>
          </a:ln>
          <a:effectLst/>
        </p:spPr>
        <p:txBody>
          <a:bodyPr>
            <a:spAutoFit/>
          </a:bodyPr>
          <a:lstStyle/>
          <a:p>
            <a:endParaRPr lang="en-US"/>
          </a:p>
        </p:txBody>
      </p:sp>
      <p:sp>
        <p:nvSpPr>
          <p:cNvPr id="1198107" name="Rectangle 27"/>
          <p:cNvSpPr>
            <a:spLocks noChangeArrowheads="1"/>
          </p:cNvSpPr>
          <p:nvPr/>
        </p:nvSpPr>
        <p:spPr bwMode="auto">
          <a:xfrm>
            <a:off x="6340475" y="3441700"/>
            <a:ext cx="2624138" cy="590550"/>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CA" sz="1200" b="1">
                <a:solidFill>
                  <a:srgbClr val="000000"/>
                </a:solidFill>
              </a:rPr>
              <a:t>Define the vocabulary of the SRS (may reference appendix)</a:t>
            </a:r>
          </a:p>
        </p:txBody>
      </p:sp>
      <p:sp>
        <p:nvSpPr>
          <p:cNvPr id="1198108" name="Line 28"/>
          <p:cNvSpPr>
            <a:spLocks noChangeShapeType="1"/>
          </p:cNvSpPr>
          <p:nvPr/>
        </p:nvSpPr>
        <p:spPr bwMode="auto">
          <a:xfrm flipH="1" flipV="1">
            <a:off x="2743200" y="3886200"/>
            <a:ext cx="2374900" cy="925512"/>
          </a:xfrm>
          <a:prstGeom prst="line">
            <a:avLst/>
          </a:prstGeom>
          <a:noFill/>
          <a:ln w="9525">
            <a:solidFill>
              <a:schemeClr val="tx1"/>
            </a:solidFill>
            <a:round/>
            <a:headEnd/>
            <a:tailEnd type="triangle" w="lg" len="lg"/>
          </a:ln>
          <a:effectLst/>
        </p:spPr>
        <p:txBody>
          <a:bodyPr>
            <a:spAutoFit/>
          </a:bodyPr>
          <a:lstStyle/>
          <a:p>
            <a:endParaRPr lang="en-US"/>
          </a:p>
        </p:txBody>
      </p:sp>
      <p:sp>
        <p:nvSpPr>
          <p:cNvPr id="1198109" name="Rectangle 29"/>
          <p:cNvSpPr>
            <a:spLocks noChangeArrowheads="1"/>
          </p:cNvSpPr>
          <p:nvPr/>
        </p:nvSpPr>
        <p:spPr bwMode="auto">
          <a:xfrm>
            <a:off x="5151438" y="4279900"/>
            <a:ext cx="3863975" cy="590550"/>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List all referenced documents including sources</a:t>
            </a:r>
            <a:br>
              <a:rPr lang="en-US" sz="1200" b="1">
                <a:solidFill>
                  <a:srgbClr val="000000"/>
                </a:solidFill>
              </a:rPr>
            </a:br>
            <a:r>
              <a:rPr lang="en-US" sz="1200" b="1">
                <a:solidFill>
                  <a:srgbClr val="000000"/>
                </a:solidFill>
              </a:rPr>
              <a:t>(e.g., </a:t>
            </a:r>
            <a:r>
              <a:rPr lang="en-US" sz="1200" b="1" u="sng">
                <a:solidFill>
                  <a:srgbClr val="000000"/>
                </a:solidFill>
              </a:rPr>
              <a:t>Use Case Model</a:t>
            </a:r>
            <a:r>
              <a:rPr lang="en-US" sz="1200" b="1">
                <a:solidFill>
                  <a:srgbClr val="000000"/>
                </a:solidFill>
              </a:rPr>
              <a:t> and </a:t>
            </a:r>
            <a:r>
              <a:rPr lang="en-US" sz="1200" b="1" u="sng">
                <a:solidFill>
                  <a:srgbClr val="000000"/>
                </a:solidFill>
              </a:rPr>
              <a:t>Problem Statement</a:t>
            </a:r>
            <a:r>
              <a:rPr lang="en-US" sz="1200" b="1">
                <a:solidFill>
                  <a:srgbClr val="000000"/>
                </a:solidFill>
              </a:rPr>
              <a:t>;  </a:t>
            </a:r>
            <a:r>
              <a:rPr lang="en-US" sz="1200" b="1" u="sng">
                <a:solidFill>
                  <a:srgbClr val="000000"/>
                </a:solidFill>
              </a:rPr>
              <a:t>Experts</a:t>
            </a:r>
            <a:r>
              <a:rPr lang="en-US" sz="1200" b="1">
                <a:solidFill>
                  <a:srgbClr val="000000"/>
                </a:solidFill>
              </a:rPr>
              <a:t> in the field)</a:t>
            </a:r>
            <a:endParaRPr lang="en-CA" sz="1200" b="1">
              <a:solidFill>
                <a:srgbClr val="000000"/>
              </a:solidFill>
            </a:endParaRPr>
          </a:p>
        </p:txBody>
      </p:sp>
      <p:sp>
        <p:nvSpPr>
          <p:cNvPr id="1198111" name="Freeform 31"/>
          <p:cNvSpPr>
            <a:spLocks/>
          </p:cNvSpPr>
          <p:nvPr/>
        </p:nvSpPr>
        <p:spPr bwMode="auto">
          <a:xfrm>
            <a:off x="2590800" y="4191000"/>
            <a:ext cx="2706687" cy="1444625"/>
          </a:xfrm>
          <a:custGeom>
            <a:avLst/>
            <a:gdLst/>
            <a:ahLst/>
            <a:cxnLst>
              <a:cxn ang="0">
                <a:pos x="1705" y="910"/>
              </a:cxn>
              <a:cxn ang="0">
                <a:pos x="732" y="206"/>
              </a:cxn>
              <a:cxn ang="0">
                <a:pos x="0" y="0"/>
              </a:cxn>
            </a:cxnLst>
            <a:rect l="0" t="0" r="r" b="b"/>
            <a:pathLst>
              <a:path w="1705" h="910">
                <a:moveTo>
                  <a:pt x="1705" y="910"/>
                </a:moveTo>
                <a:cubicBezTo>
                  <a:pt x="1543" y="793"/>
                  <a:pt x="1016" y="358"/>
                  <a:pt x="732" y="206"/>
                </a:cubicBezTo>
                <a:cubicBezTo>
                  <a:pt x="448" y="54"/>
                  <a:pt x="152" y="43"/>
                  <a:pt x="0" y="0"/>
                </a:cubicBezTo>
              </a:path>
            </a:pathLst>
          </a:custGeom>
          <a:noFill/>
          <a:ln w="9525" cap="flat" cmpd="sng">
            <a:solidFill>
              <a:schemeClr val="tx1"/>
            </a:solidFill>
            <a:prstDash val="solid"/>
            <a:round/>
            <a:headEnd type="none" w="med" len="med"/>
            <a:tailEnd type="triangle" w="lg" len="lg"/>
          </a:ln>
          <a:effectLst/>
        </p:spPr>
        <p:txBody>
          <a:bodyPr>
            <a:spAutoFit/>
          </a:bodyPr>
          <a:lstStyle/>
          <a:p>
            <a:endParaRPr lang="en-US"/>
          </a:p>
        </p:txBody>
      </p:sp>
      <p:sp>
        <p:nvSpPr>
          <p:cNvPr id="1198112" name="Rectangle 32"/>
          <p:cNvSpPr>
            <a:spLocks noChangeArrowheads="1"/>
          </p:cNvSpPr>
          <p:nvPr/>
        </p:nvSpPr>
        <p:spPr bwMode="auto">
          <a:xfrm>
            <a:off x="5276850" y="5191125"/>
            <a:ext cx="3417888" cy="590550"/>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CA" sz="1200" b="1">
                <a:solidFill>
                  <a:srgbClr val="000000"/>
                </a:solidFill>
              </a:rPr>
              <a:t>Describe the content of the rest of the SRS</a:t>
            </a:r>
          </a:p>
          <a:p>
            <a:pPr defTabSz="762000">
              <a:lnSpc>
                <a:spcPct val="104000"/>
              </a:lnSpc>
              <a:spcBef>
                <a:spcPct val="0"/>
              </a:spcBef>
              <a:buClr>
                <a:srgbClr val="000000"/>
              </a:buClr>
              <a:buSzPct val="100000"/>
              <a:buFont typeface="Times New Roman" pitchFamily="18" charset="0"/>
              <a:buChar char="•"/>
            </a:pPr>
            <a:r>
              <a:rPr lang="en-CA" sz="1200" b="1">
                <a:solidFill>
                  <a:srgbClr val="000000"/>
                </a:solidFill>
              </a:rPr>
              <a:t>Describe how the SRS is organized</a:t>
            </a:r>
          </a:p>
        </p:txBody>
      </p:sp>
    </p:spTree>
    <p:extLst>
      <p:ext uri="{BB962C8B-B14F-4D97-AF65-F5344CB8AC3E}">
        <p14:creationId xmlns:p14="http://schemas.microsoft.com/office/powerpoint/2010/main" val="2733107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0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1198103"/>
                                        </p:tgtEl>
                                        <p:attrNameLst>
                                          <p:attrName>style.visibility</p:attrName>
                                        </p:attrNameLst>
                                      </p:cBhvr>
                                      <p:to>
                                        <p:strVal val="visible"/>
                                      </p:to>
                                    </p:set>
                                    <p:animEffect transition="in" filter="wipe(right)">
                                      <p:cBhvr>
                                        <p:cTn id="10" dur="1000"/>
                                        <p:tgtEl>
                                          <p:spTgt spid="119810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05"/>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1198104"/>
                                        </p:tgtEl>
                                        <p:attrNameLst>
                                          <p:attrName>style.visibility</p:attrName>
                                        </p:attrNameLst>
                                      </p:cBhvr>
                                      <p:to>
                                        <p:strVal val="visible"/>
                                      </p:to>
                                    </p:set>
                                    <p:animEffect transition="in" filter="wipe(right)">
                                      <p:cBhvr>
                                        <p:cTn id="18" dur="1000"/>
                                        <p:tgtEl>
                                          <p:spTgt spid="119810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07"/>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1198106"/>
                                        </p:tgtEl>
                                        <p:attrNameLst>
                                          <p:attrName>style.visibility</p:attrName>
                                        </p:attrNameLst>
                                      </p:cBhvr>
                                      <p:to>
                                        <p:strVal val="visible"/>
                                      </p:to>
                                    </p:set>
                                    <p:animEffect transition="in" filter="wipe(right)">
                                      <p:cBhvr>
                                        <p:cTn id="26" dur="1000"/>
                                        <p:tgtEl>
                                          <p:spTgt spid="119810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09"/>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1198108"/>
                                        </p:tgtEl>
                                        <p:attrNameLst>
                                          <p:attrName>style.visibility</p:attrName>
                                        </p:attrNameLst>
                                      </p:cBhvr>
                                      <p:to>
                                        <p:strVal val="visible"/>
                                      </p:to>
                                    </p:set>
                                    <p:animEffect transition="in" filter="wipe(right)">
                                      <p:cBhvr>
                                        <p:cTn id="34" dur="1000"/>
                                        <p:tgtEl>
                                          <p:spTgt spid="119810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98112"/>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198111"/>
                                        </p:tgtEl>
                                        <p:attrNameLst>
                                          <p:attrName>style.visibility</p:attrName>
                                        </p:attrNameLst>
                                      </p:cBhvr>
                                      <p:to>
                                        <p:strVal val="visible"/>
                                      </p:to>
                                    </p:set>
                                    <p:animEffect transition="in" filter="wipe(right)">
                                      <p:cBhvr>
                                        <p:cTn id="42" dur="1000"/>
                                        <p:tgtEl>
                                          <p:spTgt spid="1198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3" grpId="0" animBg="1"/>
      <p:bldP spid="1198102" grpId="0" animBg="1"/>
      <p:bldP spid="1198104" grpId="0" animBg="1"/>
      <p:bldP spid="1198105" grpId="0" animBg="1"/>
      <p:bldP spid="1198106" grpId="0" animBg="1"/>
      <p:bldP spid="1198107" grpId="0" animBg="1"/>
      <p:bldP spid="1198108" grpId="0" animBg="1"/>
      <p:bldP spid="1198109" grpId="0" animBg="1"/>
      <p:bldP spid="1198111" grpId="0" animBg="1"/>
      <p:bldP spid="11981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47" name="Rectangle 19"/>
          <p:cNvSpPr>
            <a:spLocks noGrp="1" noChangeArrowheads="1"/>
          </p:cNvSpPr>
          <p:nvPr>
            <p:ph type="title"/>
          </p:nvPr>
        </p:nvSpPr>
        <p:spPr/>
        <p:txBody>
          <a:bodyPr>
            <a:normAutofit fontScale="90000"/>
          </a:bodyPr>
          <a:lstStyle/>
          <a:p>
            <a:r>
              <a:rPr lang="en-CA"/>
              <a:t>IEEE 830-1998 Standard – Section 2 of SRS</a:t>
            </a:r>
          </a:p>
        </p:txBody>
      </p:sp>
      <p:sp>
        <p:nvSpPr>
          <p:cNvPr id="1200148" name="Rectangle 20"/>
          <p:cNvSpPr>
            <a:spLocks noGrp="1" noChangeArrowheads="1"/>
          </p:cNvSpPr>
          <p:nvPr>
            <p:ph type="body" idx="1"/>
          </p:nvPr>
        </p:nvSpPr>
        <p:spPr/>
        <p:txBody>
          <a:bodyPr>
            <a:normAutofit fontScale="77500" lnSpcReduction="20000"/>
          </a:bodyPr>
          <a:lstStyle/>
          <a:p>
            <a:r>
              <a:rPr lang="en-CA"/>
              <a:t>Title</a:t>
            </a:r>
          </a:p>
          <a:p>
            <a:r>
              <a:rPr lang="en-CA"/>
              <a:t>Table of Contents</a:t>
            </a:r>
          </a:p>
          <a:p>
            <a:r>
              <a:rPr lang="en-CA"/>
              <a:t>1.  Introduction</a:t>
            </a:r>
          </a:p>
          <a:p>
            <a:r>
              <a:rPr lang="en-CA"/>
              <a:t>2.  Overall Description</a:t>
            </a:r>
          </a:p>
          <a:p>
            <a:pPr lvl="1"/>
            <a:r>
              <a:rPr lang="en-CA"/>
              <a:t>2.1  Product Perspective</a:t>
            </a:r>
          </a:p>
          <a:p>
            <a:pPr lvl="1"/>
            <a:r>
              <a:rPr lang="en-CA"/>
              <a:t>2.2  Product Functions</a:t>
            </a:r>
          </a:p>
          <a:p>
            <a:pPr lvl="1"/>
            <a:r>
              <a:rPr lang="en-CA"/>
              <a:t>2.3  User Characteristics</a:t>
            </a:r>
          </a:p>
          <a:p>
            <a:pPr lvl="1"/>
            <a:r>
              <a:rPr lang="en-CA"/>
              <a:t>2.4  Constraints</a:t>
            </a:r>
          </a:p>
          <a:p>
            <a:pPr lvl="1"/>
            <a:r>
              <a:rPr lang="en-CA"/>
              <a:t>2.5  Assumptions and Dependencies</a:t>
            </a:r>
          </a:p>
          <a:p>
            <a:r>
              <a:rPr lang="en-CA"/>
              <a:t>3. Specific Requirements</a:t>
            </a:r>
          </a:p>
          <a:p>
            <a:r>
              <a:rPr lang="en-CA"/>
              <a:t>4. Appendices</a:t>
            </a:r>
          </a:p>
          <a:p>
            <a:r>
              <a:rPr lang="en-CA"/>
              <a:t>5. Index</a:t>
            </a:r>
          </a:p>
        </p:txBody>
      </p:sp>
      <p:grpSp>
        <p:nvGrpSpPr>
          <p:cNvPr id="2" name="Group 13"/>
          <p:cNvGrpSpPr>
            <a:grpSpLocks/>
          </p:cNvGrpSpPr>
          <p:nvPr/>
        </p:nvGrpSpPr>
        <p:grpSpPr bwMode="auto">
          <a:xfrm>
            <a:off x="4952962" y="3885755"/>
            <a:ext cx="3486585" cy="823765"/>
            <a:chOff x="4490" y="2026"/>
            <a:chExt cx="2421" cy="572"/>
          </a:xfrm>
        </p:grpSpPr>
        <p:sp>
          <p:nvSpPr>
            <p:cNvPr id="1200142" name="Freeform 14"/>
            <p:cNvSpPr>
              <a:spLocks noChangeArrowheads="1"/>
            </p:cNvSpPr>
            <p:nvPr/>
          </p:nvSpPr>
          <p:spPr bwMode="auto">
            <a:xfrm>
              <a:off x="4490" y="2026"/>
              <a:ext cx="2329" cy="572"/>
            </a:xfrm>
            <a:custGeom>
              <a:avLst/>
              <a:gdLst/>
              <a:ahLst/>
              <a:cxnLst>
                <a:cxn ang="0">
                  <a:pos x="0" y="301"/>
                </a:cxn>
                <a:cxn ang="0">
                  <a:pos x="1472" y="0"/>
                </a:cxn>
                <a:cxn ang="0">
                  <a:pos x="8794" y="0"/>
                </a:cxn>
                <a:cxn ang="0">
                  <a:pos x="10268" y="301"/>
                </a:cxn>
                <a:cxn ang="0">
                  <a:pos x="10268" y="1799"/>
                </a:cxn>
                <a:cxn ang="0">
                  <a:pos x="8794" y="2101"/>
                </a:cxn>
                <a:cxn ang="0">
                  <a:pos x="4325" y="2101"/>
                </a:cxn>
                <a:cxn ang="0">
                  <a:pos x="617" y="2522"/>
                </a:cxn>
                <a:cxn ang="0">
                  <a:pos x="1663" y="2101"/>
                </a:cxn>
                <a:cxn ang="0">
                  <a:pos x="0" y="1809"/>
                </a:cxn>
                <a:cxn ang="0">
                  <a:pos x="0" y="301"/>
                </a:cxn>
              </a:cxnLst>
              <a:rect l="0" t="0" r="r" b="b"/>
              <a:pathLst>
                <a:path w="10269" h="2523">
                  <a:moveTo>
                    <a:pt x="0" y="301"/>
                  </a:moveTo>
                  <a:cubicBezTo>
                    <a:pt x="0" y="150"/>
                    <a:pt x="736" y="0"/>
                    <a:pt x="1472" y="0"/>
                  </a:cubicBezTo>
                  <a:lnTo>
                    <a:pt x="8794" y="0"/>
                  </a:lnTo>
                  <a:cubicBezTo>
                    <a:pt x="9531" y="0"/>
                    <a:pt x="10268" y="150"/>
                    <a:pt x="10268" y="301"/>
                  </a:cubicBezTo>
                  <a:lnTo>
                    <a:pt x="10268" y="1799"/>
                  </a:lnTo>
                  <a:cubicBezTo>
                    <a:pt x="10268" y="1950"/>
                    <a:pt x="9531" y="2101"/>
                    <a:pt x="8794" y="2101"/>
                  </a:cubicBezTo>
                  <a:lnTo>
                    <a:pt x="4325" y="2101"/>
                  </a:lnTo>
                  <a:lnTo>
                    <a:pt x="617" y="2522"/>
                  </a:lnTo>
                  <a:lnTo>
                    <a:pt x="1663" y="2101"/>
                  </a:lnTo>
                  <a:cubicBezTo>
                    <a:pt x="831" y="2101"/>
                    <a:pt x="0" y="1954"/>
                    <a:pt x="0" y="1809"/>
                  </a:cubicBezTo>
                  <a:lnTo>
                    <a:pt x="0" y="301"/>
                  </a:lnTo>
                </a:path>
              </a:pathLst>
            </a:custGeom>
            <a:solidFill>
              <a:srgbClr val="FFFF00"/>
            </a:solidFill>
            <a:ln w="9360">
              <a:solidFill>
                <a:srgbClr val="000000"/>
              </a:solidFill>
              <a:round/>
              <a:headEnd/>
              <a:tailEnd/>
            </a:ln>
            <a:effectLst/>
          </p:spPr>
          <p:txBody>
            <a:bodyPr wrap="none" anchor="ctr"/>
            <a:lstStyle/>
            <a:p>
              <a:endParaRPr lang="en-US"/>
            </a:p>
          </p:txBody>
        </p:sp>
        <p:sp>
          <p:nvSpPr>
            <p:cNvPr id="1200143" name="AutoShape 15"/>
            <p:cNvSpPr>
              <a:spLocks noChangeArrowheads="1"/>
            </p:cNvSpPr>
            <p:nvPr/>
          </p:nvSpPr>
          <p:spPr bwMode="auto">
            <a:xfrm>
              <a:off x="4755" y="2079"/>
              <a:ext cx="2156" cy="441"/>
            </a:xfrm>
            <a:prstGeom prst="roundRect">
              <a:avLst>
                <a:gd name="adj" fmla="val 227"/>
              </a:avLst>
            </a:prstGeom>
            <a:noFill/>
            <a:ln w="9525">
              <a:noFill/>
              <a:round/>
              <a:headEnd/>
              <a:tailEnd/>
            </a:ln>
            <a:effectLst/>
          </p:spPr>
          <p:txBody>
            <a:bodyPr lIns="81639" tIns="42452" rIns="81639" bIns="42452" anchor="ctr"/>
            <a:lstStyle/>
            <a:p>
              <a:pPr defTabSz="407988">
                <a:lnSpc>
                  <a:spcPct val="104000"/>
                </a:lnSpc>
                <a:spcBef>
                  <a:spcPct val="0"/>
                </a:spcBef>
                <a:buClr>
                  <a:srgbClr val="000000"/>
                </a:buClr>
                <a:buSzPct val="45000"/>
                <a:buFont typeface="Wingdings" pitchFamily="2" charset="2"/>
                <a:buNone/>
                <a:tabLst>
                  <a:tab pos="657225" algn="l"/>
                  <a:tab pos="1312863" algn="l"/>
                  <a:tab pos="1970088" algn="l"/>
                  <a:tab pos="2627313" algn="l"/>
                </a:tabLst>
              </a:pPr>
              <a:r>
                <a:rPr lang="en-CA" sz="1100" b="1" dirty="0">
                  <a:solidFill>
                    <a:srgbClr val="000000"/>
                  </a:solidFill>
                </a:rPr>
                <a:t>States assumptions about availability of certain</a:t>
              </a:r>
              <a:br>
                <a:rPr lang="en-CA" sz="1100" b="1" dirty="0">
                  <a:solidFill>
                    <a:srgbClr val="000000"/>
                  </a:solidFill>
                </a:rPr>
              </a:br>
              <a:r>
                <a:rPr lang="en-CA" sz="1100" b="1" dirty="0">
                  <a:solidFill>
                    <a:srgbClr val="000000"/>
                  </a:solidFill>
                </a:rPr>
                <a:t>resources that, if not satisfied, will alter system</a:t>
              </a:r>
              <a:br>
                <a:rPr lang="en-CA" sz="1100" b="1" dirty="0">
                  <a:solidFill>
                    <a:srgbClr val="000000"/>
                  </a:solidFill>
                </a:rPr>
              </a:br>
              <a:r>
                <a:rPr lang="en-CA" sz="1100" b="1" dirty="0">
                  <a:solidFill>
                    <a:srgbClr val="000000"/>
                  </a:solidFill>
                </a:rPr>
                <a:t>requirements and/or effect the design.</a:t>
              </a:r>
            </a:p>
          </p:txBody>
        </p:sp>
      </p:grpSp>
      <p:sp>
        <p:nvSpPr>
          <p:cNvPr id="1200149" name="Line 21"/>
          <p:cNvSpPr>
            <a:spLocks noChangeShapeType="1"/>
          </p:cNvSpPr>
          <p:nvPr/>
        </p:nvSpPr>
        <p:spPr bwMode="auto">
          <a:xfrm flipH="1">
            <a:off x="3505199" y="1358900"/>
            <a:ext cx="588963" cy="1841500"/>
          </a:xfrm>
          <a:prstGeom prst="line">
            <a:avLst/>
          </a:prstGeom>
          <a:noFill/>
          <a:ln w="9525">
            <a:solidFill>
              <a:schemeClr val="tx1"/>
            </a:solidFill>
            <a:round/>
            <a:headEnd/>
            <a:tailEnd type="triangle" w="lg" len="lg"/>
          </a:ln>
          <a:effectLst/>
        </p:spPr>
        <p:txBody>
          <a:bodyPr wrap="square">
            <a:spAutoFit/>
          </a:bodyPr>
          <a:lstStyle/>
          <a:p>
            <a:endParaRPr lang="en-US"/>
          </a:p>
        </p:txBody>
      </p:sp>
      <p:sp>
        <p:nvSpPr>
          <p:cNvPr id="1200150" name="Rectangle 22"/>
          <p:cNvSpPr>
            <a:spLocks noChangeArrowheads="1"/>
          </p:cNvSpPr>
          <p:nvPr/>
        </p:nvSpPr>
        <p:spPr bwMode="auto">
          <a:xfrm>
            <a:off x="2716213" y="912813"/>
            <a:ext cx="6380162" cy="788987"/>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US" sz="1200" b="1" dirty="0">
                <a:solidFill>
                  <a:srgbClr val="000000"/>
                </a:solidFill>
              </a:rPr>
              <a:t>Present the business case and operational concept of the system</a:t>
            </a:r>
          </a:p>
          <a:p>
            <a:pPr lvl="1" defTabSz="762000">
              <a:lnSpc>
                <a:spcPct val="104000"/>
              </a:lnSpc>
              <a:spcBef>
                <a:spcPct val="0"/>
              </a:spcBef>
              <a:buClr>
                <a:srgbClr val="000000"/>
              </a:buClr>
              <a:buSzPct val="100000"/>
              <a:buFont typeface="Times New Roman" pitchFamily="18" charset="0"/>
              <a:buChar char="•"/>
            </a:pPr>
            <a:r>
              <a:rPr lang="en-US" sz="1200" b="1" dirty="0">
                <a:solidFill>
                  <a:srgbClr val="000000"/>
                </a:solidFill>
              </a:rPr>
              <a:t>Describe how the proposed system fits into the business context</a:t>
            </a:r>
          </a:p>
          <a:p>
            <a:pPr lvl="1" defTabSz="762000">
              <a:lnSpc>
                <a:spcPct val="104000"/>
              </a:lnSpc>
              <a:spcBef>
                <a:spcPct val="0"/>
              </a:spcBef>
              <a:buClr>
                <a:srgbClr val="000000"/>
              </a:buClr>
              <a:buSzPct val="100000"/>
              <a:buFont typeface="Times New Roman" pitchFamily="18" charset="0"/>
              <a:buChar char="•"/>
            </a:pPr>
            <a:r>
              <a:rPr lang="en-US" sz="1200" b="1" dirty="0">
                <a:solidFill>
                  <a:srgbClr val="000000"/>
                </a:solidFill>
              </a:rPr>
              <a:t>Describe external interfaces: system, user, hardware, software, communication</a:t>
            </a:r>
          </a:p>
          <a:p>
            <a:pPr lvl="1" defTabSz="762000">
              <a:lnSpc>
                <a:spcPct val="104000"/>
              </a:lnSpc>
              <a:spcBef>
                <a:spcPct val="0"/>
              </a:spcBef>
              <a:buClr>
                <a:srgbClr val="000000"/>
              </a:buClr>
              <a:buSzPct val="100000"/>
              <a:buFont typeface="Times New Roman" pitchFamily="18" charset="0"/>
              <a:buChar char="•"/>
            </a:pPr>
            <a:r>
              <a:rPr lang="en-US" sz="1200" b="1" dirty="0">
                <a:solidFill>
                  <a:srgbClr val="000000"/>
                </a:solidFill>
              </a:rPr>
              <a:t>Describe constraints: memory, operational, site adaptation</a:t>
            </a:r>
          </a:p>
        </p:txBody>
      </p:sp>
      <p:sp>
        <p:nvSpPr>
          <p:cNvPr id="1200151" name="Line 23"/>
          <p:cNvSpPr>
            <a:spLocks noChangeShapeType="1"/>
          </p:cNvSpPr>
          <p:nvPr/>
        </p:nvSpPr>
        <p:spPr bwMode="auto">
          <a:xfrm flipH="1">
            <a:off x="3505200" y="2819400"/>
            <a:ext cx="1179513" cy="815975"/>
          </a:xfrm>
          <a:prstGeom prst="line">
            <a:avLst/>
          </a:prstGeom>
          <a:noFill/>
          <a:ln w="9525">
            <a:solidFill>
              <a:schemeClr val="tx1"/>
            </a:solidFill>
            <a:round/>
            <a:headEnd/>
            <a:tailEnd type="triangle" w="lg" len="lg"/>
          </a:ln>
          <a:effectLst/>
        </p:spPr>
        <p:txBody>
          <a:bodyPr>
            <a:spAutoFit/>
          </a:bodyPr>
          <a:lstStyle/>
          <a:p>
            <a:endParaRPr lang="en-US"/>
          </a:p>
        </p:txBody>
      </p:sp>
      <p:sp>
        <p:nvSpPr>
          <p:cNvPr id="1200153" name="Line 25"/>
          <p:cNvSpPr>
            <a:spLocks noChangeShapeType="1"/>
          </p:cNvSpPr>
          <p:nvPr/>
        </p:nvSpPr>
        <p:spPr bwMode="auto">
          <a:xfrm flipH="1">
            <a:off x="3886200" y="3733800"/>
            <a:ext cx="1570038" cy="228600"/>
          </a:xfrm>
          <a:prstGeom prst="line">
            <a:avLst/>
          </a:prstGeom>
          <a:noFill/>
          <a:ln w="9525">
            <a:solidFill>
              <a:schemeClr val="tx1"/>
            </a:solidFill>
            <a:round/>
            <a:headEnd/>
            <a:tailEnd type="triangle" w="lg" len="lg"/>
          </a:ln>
          <a:effectLst/>
        </p:spPr>
        <p:txBody>
          <a:bodyPr>
            <a:spAutoFit/>
          </a:bodyPr>
          <a:lstStyle/>
          <a:p>
            <a:endParaRPr lang="en-US"/>
          </a:p>
        </p:txBody>
      </p:sp>
      <p:sp>
        <p:nvSpPr>
          <p:cNvPr id="1200154" name="Rectangle 26"/>
          <p:cNvSpPr>
            <a:spLocks noChangeArrowheads="1"/>
          </p:cNvSpPr>
          <p:nvPr/>
        </p:nvSpPr>
        <p:spPr bwMode="auto">
          <a:xfrm>
            <a:off x="5365750" y="3084513"/>
            <a:ext cx="3011488" cy="590550"/>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Describe and justify technical skills and capabilities of each user class</a:t>
            </a:r>
            <a:endParaRPr lang="en-CA" sz="1200" b="1">
              <a:solidFill>
                <a:srgbClr val="000000"/>
              </a:solidFill>
            </a:endParaRPr>
          </a:p>
        </p:txBody>
      </p:sp>
      <p:sp>
        <p:nvSpPr>
          <p:cNvPr id="1200159" name="Rectangle 31"/>
          <p:cNvSpPr>
            <a:spLocks noChangeArrowheads="1"/>
          </p:cNvSpPr>
          <p:nvPr/>
        </p:nvSpPr>
        <p:spPr bwMode="auto">
          <a:xfrm>
            <a:off x="4648200" y="1978025"/>
            <a:ext cx="4283075" cy="788988"/>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Summarize the major functional capabilities</a:t>
            </a:r>
          </a:p>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Include the Use Case Diagram and supporting narrative</a:t>
            </a:r>
            <a:br>
              <a:rPr lang="en-US" sz="1200" b="1">
                <a:solidFill>
                  <a:srgbClr val="000000"/>
                </a:solidFill>
              </a:rPr>
            </a:br>
            <a:r>
              <a:rPr lang="en-US" sz="1200" b="1">
                <a:solidFill>
                  <a:srgbClr val="000000"/>
                </a:solidFill>
              </a:rPr>
              <a:t>(identify actors and use cases)</a:t>
            </a:r>
          </a:p>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Include Data Flow Diagram if appropriate</a:t>
            </a:r>
          </a:p>
        </p:txBody>
      </p:sp>
      <p:sp>
        <p:nvSpPr>
          <p:cNvPr id="1200160" name="Freeform 32"/>
          <p:cNvSpPr>
            <a:spLocks/>
          </p:cNvSpPr>
          <p:nvPr/>
        </p:nvSpPr>
        <p:spPr bwMode="auto">
          <a:xfrm>
            <a:off x="2819400" y="4191000"/>
            <a:ext cx="3976688" cy="1038225"/>
          </a:xfrm>
          <a:custGeom>
            <a:avLst/>
            <a:gdLst/>
            <a:ahLst/>
            <a:cxnLst>
              <a:cxn ang="0">
                <a:pos x="2505" y="654"/>
              </a:cxn>
              <a:cxn ang="0">
                <a:pos x="2017" y="140"/>
              </a:cxn>
              <a:cxn ang="0">
                <a:pos x="0" y="0"/>
              </a:cxn>
            </a:cxnLst>
            <a:rect l="0" t="0" r="r" b="b"/>
            <a:pathLst>
              <a:path w="2505" h="654">
                <a:moveTo>
                  <a:pt x="2505" y="654"/>
                </a:moveTo>
                <a:cubicBezTo>
                  <a:pt x="2424" y="568"/>
                  <a:pt x="2434" y="249"/>
                  <a:pt x="2017" y="140"/>
                </a:cubicBezTo>
                <a:cubicBezTo>
                  <a:pt x="1600" y="31"/>
                  <a:pt x="420" y="29"/>
                  <a:pt x="0" y="0"/>
                </a:cubicBezTo>
              </a:path>
            </a:pathLst>
          </a:custGeom>
          <a:noFill/>
          <a:ln w="9525" cap="flat" cmpd="sng">
            <a:solidFill>
              <a:schemeClr val="tx1"/>
            </a:solidFill>
            <a:prstDash val="solid"/>
            <a:round/>
            <a:headEnd type="none" w="med" len="med"/>
            <a:tailEnd type="triangle" w="lg" len="lg"/>
          </a:ln>
          <a:effectLst/>
        </p:spPr>
        <p:txBody>
          <a:bodyPr>
            <a:spAutoFit/>
          </a:bodyPr>
          <a:lstStyle/>
          <a:p>
            <a:endParaRPr lang="en-US"/>
          </a:p>
        </p:txBody>
      </p:sp>
      <p:sp>
        <p:nvSpPr>
          <p:cNvPr id="1200161" name="Rectangle 33"/>
          <p:cNvSpPr>
            <a:spLocks noChangeArrowheads="1"/>
          </p:cNvSpPr>
          <p:nvPr/>
        </p:nvSpPr>
        <p:spPr bwMode="auto">
          <a:xfrm>
            <a:off x="4452938" y="4854575"/>
            <a:ext cx="4283075" cy="788988"/>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Describe other constraints that will limit developer’s options; e.g., regulatory policies; target platform, database, network software and protocols, development standards requirements</a:t>
            </a:r>
          </a:p>
        </p:txBody>
      </p:sp>
    </p:spTree>
    <p:extLst>
      <p:ext uri="{BB962C8B-B14F-4D97-AF65-F5344CB8AC3E}">
        <p14:creationId xmlns:p14="http://schemas.microsoft.com/office/powerpoint/2010/main" val="26941423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015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200149"/>
                                        </p:tgtEl>
                                        <p:attrNameLst>
                                          <p:attrName>style.visibility</p:attrName>
                                        </p:attrNameLst>
                                      </p:cBhvr>
                                      <p:to>
                                        <p:strVal val="visible"/>
                                      </p:to>
                                    </p:set>
                                    <p:animEffect transition="in" filter="wipe(up)">
                                      <p:cBhvr>
                                        <p:cTn id="10" dur="1000"/>
                                        <p:tgtEl>
                                          <p:spTgt spid="120014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0159"/>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1200151"/>
                                        </p:tgtEl>
                                        <p:attrNameLst>
                                          <p:attrName>style.visibility</p:attrName>
                                        </p:attrNameLst>
                                      </p:cBhvr>
                                      <p:to>
                                        <p:strVal val="visible"/>
                                      </p:to>
                                    </p:set>
                                    <p:animEffect transition="in" filter="wipe(right)">
                                      <p:cBhvr>
                                        <p:cTn id="18" dur="1000"/>
                                        <p:tgtEl>
                                          <p:spTgt spid="120015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0154"/>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1200153"/>
                                        </p:tgtEl>
                                        <p:attrNameLst>
                                          <p:attrName>style.visibility</p:attrName>
                                        </p:attrNameLst>
                                      </p:cBhvr>
                                      <p:to>
                                        <p:strVal val="visible"/>
                                      </p:to>
                                    </p:set>
                                    <p:animEffect transition="in" filter="wipe(right)">
                                      <p:cBhvr>
                                        <p:cTn id="26" dur="1000"/>
                                        <p:tgtEl>
                                          <p:spTgt spid="120015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0161"/>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1200160"/>
                                        </p:tgtEl>
                                        <p:attrNameLst>
                                          <p:attrName>style.visibility</p:attrName>
                                        </p:attrNameLst>
                                      </p:cBhvr>
                                      <p:to>
                                        <p:strVal val="visible"/>
                                      </p:to>
                                    </p:set>
                                    <p:animEffect transition="in" filter="wipe(right)">
                                      <p:cBhvr>
                                        <p:cTn id="34" dur="1000"/>
                                        <p:tgtEl>
                                          <p:spTgt spid="1200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49" grpId="0" animBg="1"/>
      <p:bldP spid="1200150" grpId="0" animBg="1"/>
      <p:bldP spid="1200151" grpId="0" animBg="1"/>
      <p:bldP spid="1200153" grpId="0" animBg="1"/>
      <p:bldP spid="1200154" grpId="0" animBg="1"/>
      <p:bldP spid="1200159" grpId="0" animBg="1"/>
      <p:bldP spid="1200160" grpId="0" animBg="1"/>
      <p:bldP spid="12001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88" name="Rectangle 12"/>
          <p:cNvSpPr>
            <a:spLocks noGrp="1" noChangeArrowheads="1"/>
          </p:cNvSpPr>
          <p:nvPr>
            <p:ph type="title"/>
          </p:nvPr>
        </p:nvSpPr>
        <p:spPr/>
        <p:txBody>
          <a:bodyPr>
            <a:normAutofit fontScale="90000"/>
          </a:bodyPr>
          <a:lstStyle/>
          <a:p>
            <a:r>
              <a:rPr lang="en-CA"/>
              <a:t>IEEE 830-1998 Standard – Section 3 of SRS (1)</a:t>
            </a:r>
          </a:p>
        </p:txBody>
      </p:sp>
      <p:sp>
        <p:nvSpPr>
          <p:cNvPr id="1202189" name="Rectangle 13"/>
          <p:cNvSpPr>
            <a:spLocks noGrp="1" noChangeArrowheads="1"/>
          </p:cNvSpPr>
          <p:nvPr>
            <p:ph type="body" idx="1"/>
          </p:nvPr>
        </p:nvSpPr>
        <p:spPr/>
        <p:txBody>
          <a:bodyPr>
            <a:normAutofit fontScale="70000" lnSpcReduction="20000"/>
          </a:bodyPr>
          <a:lstStyle/>
          <a:p>
            <a:r>
              <a:rPr lang="en-CA"/>
              <a:t>…</a:t>
            </a:r>
          </a:p>
          <a:p>
            <a:r>
              <a:rPr lang="en-CA"/>
              <a:t>1.  Introduction</a:t>
            </a:r>
          </a:p>
          <a:p>
            <a:r>
              <a:rPr lang="en-CA"/>
              <a:t>2.  Overall Description</a:t>
            </a:r>
          </a:p>
          <a:p>
            <a:r>
              <a:rPr lang="en-CA"/>
              <a:t>3.  Specific Requirements</a:t>
            </a:r>
          </a:p>
          <a:p>
            <a:pPr lvl="1"/>
            <a:r>
              <a:rPr lang="en-CA"/>
              <a:t>3.1  External Interfaces</a:t>
            </a:r>
          </a:p>
          <a:p>
            <a:pPr lvl="1"/>
            <a:r>
              <a:rPr lang="en-CA"/>
              <a:t>3.2  Functions</a:t>
            </a:r>
          </a:p>
          <a:p>
            <a:pPr lvl="1"/>
            <a:r>
              <a:rPr lang="en-CA"/>
              <a:t>3.3  Performance Requirements</a:t>
            </a:r>
          </a:p>
          <a:p>
            <a:pPr lvl="1"/>
            <a:r>
              <a:rPr lang="en-CA"/>
              <a:t>3.4  Logical Database Requirements</a:t>
            </a:r>
          </a:p>
          <a:p>
            <a:pPr lvl="1"/>
            <a:r>
              <a:rPr lang="en-CA"/>
              <a:t>3.5  Design Constraints</a:t>
            </a:r>
          </a:p>
          <a:p>
            <a:pPr lvl="1"/>
            <a:r>
              <a:rPr lang="en-CA"/>
              <a:t>3.6  Software System Quality Attributes</a:t>
            </a:r>
          </a:p>
          <a:p>
            <a:pPr lvl="1"/>
            <a:r>
              <a:rPr lang="en-CA"/>
              <a:t>3.7  Object Oriented Models</a:t>
            </a:r>
          </a:p>
          <a:p>
            <a:r>
              <a:rPr lang="en-CA"/>
              <a:t>4. Appendices</a:t>
            </a:r>
          </a:p>
          <a:p>
            <a:r>
              <a:rPr lang="en-CA"/>
              <a:t>5. Index</a:t>
            </a:r>
          </a:p>
        </p:txBody>
      </p:sp>
      <p:sp>
        <p:nvSpPr>
          <p:cNvPr id="1202190" name="Line 14"/>
          <p:cNvSpPr>
            <a:spLocks noChangeShapeType="1"/>
          </p:cNvSpPr>
          <p:nvPr/>
        </p:nvSpPr>
        <p:spPr bwMode="auto">
          <a:xfrm flipH="1" flipV="1">
            <a:off x="3962400" y="2819400"/>
            <a:ext cx="612775" cy="3175"/>
          </a:xfrm>
          <a:prstGeom prst="line">
            <a:avLst/>
          </a:prstGeom>
          <a:noFill/>
          <a:ln w="9525">
            <a:solidFill>
              <a:schemeClr val="tx1"/>
            </a:solidFill>
            <a:round/>
            <a:headEnd/>
            <a:tailEnd type="triangle" w="lg" len="lg"/>
          </a:ln>
          <a:effectLst/>
        </p:spPr>
        <p:txBody>
          <a:bodyPr>
            <a:spAutoFit/>
          </a:bodyPr>
          <a:lstStyle/>
          <a:p>
            <a:endParaRPr lang="en-US"/>
          </a:p>
        </p:txBody>
      </p:sp>
      <p:sp>
        <p:nvSpPr>
          <p:cNvPr id="1202187" name="Rectangle 11"/>
          <p:cNvSpPr>
            <a:spLocks noChangeArrowheads="1"/>
          </p:cNvSpPr>
          <p:nvPr/>
        </p:nvSpPr>
        <p:spPr bwMode="auto">
          <a:xfrm>
            <a:off x="4648200" y="1766888"/>
            <a:ext cx="4283075" cy="4100512"/>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45000"/>
              <a:buFont typeface="Wingdings" pitchFamily="2" charset="2"/>
              <a:buNone/>
            </a:pPr>
            <a:r>
              <a:rPr lang="en-US" sz="1200" b="1">
                <a:solidFill>
                  <a:srgbClr val="000000"/>
                </a:solidFill>
              </a:rPr>
              <a:t>Specify software requirements in sufficient </a:t>
            </a:r>
            <a:br>
              <a:rPr lang="en-US" sz="1200" b="1">
                <a:solidFill>
                  <a:srgbClr val="000000"/>
                </a:solidFill>
              </a:rPr>
            </a:br>
            <a:r>
              <a:rPr lang="en-US" sz="1200" b="1">
                <a:solidFill>
                  <a:srgbClr val="000000"/>
                </a:solidFill>
              </a:rPr>
              <a:t>detail to enable designers to design a system to satisfy those requirements and testers to verify </a:t>
            </a:r>
            <a:br>
              <a:rPr lang="en-US" sz="1200" b="1">
                <a:solidFill>
                  <a:srgbClr val="000000"/>
                </a:solidFill>
              </a:rPr>
            </a:br>
            <a:r>
              <a:rPr lang="en-US" sz="1200" b="1">
                <a:solidFill>
                  <a:srgbClr val="000000"/>
                </a:solidFill>
              </a:rPr>
              <a:t>requirements</a:t>
            </a:r>
          </a:p>
          <a:p>
            <a:pPr defTabSz="762000">
              <a:lnSpc>
                <a:spcPct val="104000"/>
              </a:lnSpc>
              <a:spcBef>
                <a:spcPct val="0"/>
              </a:spcBef>
              <a:buClr>
                <a:srgbClr val="000000"/>
              </a:buClr>
              <a:buSzPct val="45000"/>
              <a:buFont typeface="Wingdings" pitchFamily="2" charset="2"/>
              <a:buNone/>
            </a:pPr>
            <a:endParaRPr lang="en-US" sz="1200" b="1">
              <a:solidFill>
                <a:srgbClr val="000000"/>
              </a:solidFill>
            </a:endParaRPr>
          </a:p>
          <a:p>
            <a:pPr defTabSz="762000">
              <a:lnSpc>
                <a:spcPct val="104000"/>
              </a:lnSpc>
              <a:spcBef>
                <a:spcPct val="0"/>
              </a:spcBef>
              <a:buClr>
                <a:srgbClr val="000000"/>
              </a:buClr>
              <a:buSzPct val="45000"/>
              <a:buFont typeface="Wingdings" pitchFamily="2" charset="2"/>
              <a:buNone/>
            </a:pPr>
            <a:r>
              <a:rPr lang="en-US" sz="1200" b="1">
                <a:solidFill>
                  <a:srgbClr val="000000"/>
                </a:solidFill>
              </a:rPr>
              <a:t>State requirements that are externally perceivable by users, operators, or externally connected systems</a:t>
            </a:r>
          </a:p>
          <a:p>
            <a:pPr defTabSz="762000">
              <a:lnSpc>
                <a:spcPct val="104000"/>
              </a:lnSpc>
              <a:spcBef>
                <a:spcPct val="0"/>
              </a:spcBef>
              <a:buClr>
                <a:srgbClr val="000000"/>
              </a:buClr>
              <a:buSzPct val="45000"/>
              <a:buFont typeface="Wingdings" pitchFamily="2" charset="2"/>
              <a:buNone/>
            </a:pPr>
            <a:endParaRPr lang="en-US" sz="1200" b="1">
              <a:solidFill>
                <a:srgbClr val="000000"/>
              </a:solidFill>
            </a:endParaRPr>
          </a:p>
          <a:p>
            <a:pPr defTabSz="762000">
              <a:lnSpc>
                <a:spcPct val="104000"/>
              </a:lnSpc>
              <a:spcBef>
                <a:spcPct val="0"/>
              </a:spcBef>
              <a:buClr>
                <a:srgbClr val="000000"/>
              </a:buClr>
              <a:buSzPct val="45000"/>
              <a:buFont typeface="Wingdings" pitchFamily="2" charset="2"/>
              <a:buNone/>
            </a:pPr>
            <a:r>
              <a:rPr lang="en-US" sz="1200" b="1">
                <a:solidFill>
                  <a:srgbClr val="000000"/>
                </a:solidFill>
              </a:rPr>
              <a:t>Requirements should include, at a minimum, a description of every input (stimulus) into the system, every output (response) from the system, and all functions performed by the system in response to an input or in support of an output</a:t>
            </a:r>
          </a:p>
          <a:p>
            <a:pPr defTabSz="762000">
              <a:lnSpc>
                <a:spcPct val="104000"/>
              </a:lnSpc>
              <a:spcBef>
                <a:spcPct val="0"/>
              </a:spcBef>
              <a:buClr>
                <a:srgbClr val="000000"/>
              </a:buClr>
              <a:buSzPct val="45000"/>
              <a:buFont typeface="Wingdings" pitchFamily="2" charset="2"/>
              <a:buNone/>
            </a:pPr>
            <a:endParaRPr lang="en-US" sz="1200" b="1">
              <a:solidFill>
                <a:srgbClr val="000000"/>
              </a:solidFill>
            </a:endParaRPr>
          </a:p>
          <a:p>
            <a:pPr defTabSz="762000">
              <a:lnSpc>
                <a:spcPct val="104000"/>
              </a:lnSpc>
              <a:spcBef>
                <a:spcPct val="0"/>
              </a:spcBef>
              <a:buClr>
                <a:srgbClr val="000000"/>
              </a:buClr>
              <a:buSzPct val="45000"/>
              <a:buFont typeface="Wingdings" pitchFamily="2" charset="2"/>
              <a:buNone/>
            </a:pPr>
            <a:r>
              <a:rPr lang="en-US" sz="1200" b="1">
                <a:solidFill>
                  <a:srgbClr val="000000"/>
                </a:solidFill>
              </a:rPr>
              <a:t>(a)  Requirements should have characteristics of</a:t>
            </a:r>
          </a:p>
          <a:p>
            <a:pPr defTabSz="762000">
              <a:lnSpc>
                <a:spcPct val="104000"/>
              </a:lnSpc>
              <a:spcBef>
                <a:spcPct val="0"/>
              </a:spcBef>
              <a:buClr>
                <a:srgbClr val="000000"/>
              </a:buClr>
              <a:buSzPct val="45000"/>
              <a:buFont typeface="Wingdings" pitchFamily="2" charset="2"/>
              <a:buNone/>
            </a:pPr>
            <a:r>
              <a:rPr lang="en-US" sz="1200" b="1">
                <a:solidFill>
                  <a:srgbClr val="000000"/>
                </a:solidFill>
              </a:rPr>
              <a:t>       high quality requirements</a:t>
            </a:r>
            <a:br>
              <a:rPr lang="en-US" sz="1200" b="1">
                <a:solidFill>
                  <a:srgbClr val="000000"/>
                </a:solidFill>
              </a:rPr>
            </a:br>
            <a:r>
              <a:rPr lang="en-US" sz="1200" b="1">
                <a:solidFill>
                  <a:srgbClr val="000000"/>
                </a:solidFill>
              </a:rPr>
              <a:t>(b)  Requirements should be cross-referenced to</a:t>
            </a:r>
          </a:p>
          <a:p>
            <a:pPr defTabSz="762000">
              <a:lnSpc>
                <a:spcPct val="104000"/>
              </a:lnSpc>
              <a:spcBef>
                <a:spcPct val="0"/>
              </a:spcBef>
              <a:buClr>
                <a:srgbClr val="000000"/>
              </a:buClr>
              <a:buSzPct val="45000"/>
              <a:buFont typeface="Wingdings" pitchFamily="2" charset="2"/>
              <a:buNone/>
            </a:pPr>
            <a:r>
              <a:rPr lang="en-US" sz="1200" b="1">
                <a:solidFill>
                  <a:srgbClr val="000000"/>
                </a:solidFill>
              </a:rPr>
              <a:t>       their source.</a:t>
            </a:r>
            <a:br>
              <a:rPr lang="en-US" sz="1200" b="1">
                <a:solidFill>
                  <a:srgbClr val="000000"/>
                </a:solidFill>
              </a:rPr>
            </a:br>
            <a:r>
              <a:rPr lang="en-US" sz="1200" b="1">
                <a:solidFill>
                  <a:srgbClr val="000000"/>
                </a:solidFill>
              </a:rPr>
              <a:t>(c)  Requirements should be uniquely identifiable</a:t>
            </a:r>
            <a:br>
              <a:rPr lang="en-US" sz="1200" b="1">
                <a:solidFill>
                  <a:srgbClr val="000000"/>
                </a:solidFill>
              </a:rPr>
            </a:br>
            <a:r>
              <a:rPr lang="en-US" sz="1200" b="1">
                <a:solidFill>
                  <a:srgbClr val="000000"/>
                </a:solidFill>
              </a:rPr>
              <a:t>(d)  Requirements should be organized to </a:t>
            </a:r>
          </a:p>
          <a:p>
            <a:pPr defTabSz="762000">
              <a:lnSpc>
                <a:spcPct val="104000"/>
              </a:lnSpc>
              <a:spcBef>
                <a:spcPct val="0"/>
              </a:spcBef>
              <a:buClr>
                <a:srgbClr val="000000"/>
              </a:buClr>
              <a:buSzPct val="45000"/>
              <a:buFont typeface="Wingdings" pitchFamily="2" charset="2"/>
              <a:buNone/>
            </a:pPr>
            <a:r>
              <a:rPr lang="en-US" sz="1200" b="1">
                <a:solidFill>
                  <a:srgbClr val="000000"/>
                </a:solidFill>
              </a:rPr>
              <a:t>       maximize readability</a:t>
            </a:r>
            <a:endParaRPr lang="en-US" sz="1300" b="1">
              <a:solidFill>
                <a:srgbClr val="000000"/>
              </a:solidFill>
            </a:endParaRPr>
          </a:p>
        </p:txBody>
      </p:sp>
    </p:spTree>
    <p:extLst>
      <p:ext uri="{BB962C8B-B14F-4D97-AF65-F5344CB8AC3E}">
        <p14:creationId xmlns:p14="http://schemas.microsoft.com/office/powerpoint/2010/main" val="775855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0218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1202190"/>
                                        </p:tgtEl>
                                        <p:attrNameLst>
                                          <p:attrName>style.visibility</p:attrName>
                                        </p:attrNameLst>
                                      </p:cBhvr>
                                      <p:to>
                                        <p:strVal val="visible"/>
                                      </p:to>
                                    </p:set>
                                    <p:animEffect transition="in" filter="wipe(right)">
                                      <p:cBhvr>
                                        <p:cTn id="10" dur="1000"/>
                                        <p:tgtEl>
                                          <p:spTgt spid="1202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90" grpId="0" animBg="1"/>
      <p:bldP spid="120218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49" name="Rectangle 25"/>
          <p:cNvSpPr>
            <a:spLocks noGrp="1" noChangeArrowheads="1"/>
          </p:cNvSpPr>
          <p:nvPr>
            <p:ph type="body" idx="1"/>
          </p:nvPr>
        </p:nvSpPr>
        <p:spPr/>
        <p:txBody>
          <a:bodyPr>
            <a:normAutofit fontScale="70000" lnSpcReduction="20000"/>
          </a:bodyPr>
          <a:lstStyle/>
          <a:p>
            <a:r>
              <a:rPr lang="en-CA" dirty="0"/>
              <a:t>…</a:t>
            </a:r>
          </a:p>
          <a:p>
            <a:r>
              <a:rPr lang="en-CA" dirty="0"/>
              <a:t>1.  Introduction</a:t>
            </a:r>
          </a:p>
          <a:p>
            <a:r>
              <a:rPr lang="en-CA" dirty="0"/>
              <a:t>2.  Overall Description</a:t>
            </a:r>
          </a:p>
          <a:p>
            <a:r>
              <a:rPr lang="en-CA" dirty="0"/>
              <a:t>3.  Specific Requirements</a:t>
            </a:r>
          </a:p>
          <a:p>
            <a:pPr lvl="1"/>
            <a:r>
              <a:rPr lang="en-US" dirty="0"/>
              <a:t>3.1  External Interfaces </a:t>
            </a:r>
          </a:p>
          <a:p>
            <a:pPr lvl="1"/>
            <a:r>
              <a:rPr lang="en-US" dirty="0"/>
              <a:t>3.2  Functions</a:t>
            </a:r>
          </a:p>
          <a:p>
            <a:pPr lvl="1"/>
            <a:r>
              <a:rPr lang="en-US" dirty="0"/>
              <a:t>3.3  Performance Requirements</a:t>
            </a:r>
          </a:p>
          <a:p>
            <a:pPr lvl="1"/>
            <a:r>
              <a:rPr lang="en-US" dirty="0"/>
              <a:t>3.4  Logical Database Requirements</a:t>
            </a:r>
          </a:p>
          <a:p>
            <a:pPr lvl="1"/>
            <a:r>
              <a:rPr lang="en-US" dirty="0"/>
              <a:t>3.5  Design Constraints</a:t>
            </a:r>
          </a:p>
          <a:p>
            <a:pPr lvl="1"/>
            <a:r>
              <a:rPr lang="en-US" dirty="0"/>
              <a:t>3.6  Software System Quality Attributes</a:t>
            </a:r>
          </a:p>
          <a:p>
            <a:pPr lvl="1"/>
            <a:r>
              <a:rPr lang="en-US" dirty="0"/>
              <a:t>3.7  Object Oriented Models</a:t>
            </a:r>
          </a:p>
          <a:p>
            <a:r>
              <a:rPr lang="en-CA" dirty="0"/>
              <a:t>4. Appendices</a:t>
            </a:r>
          </a:p>
          <a:p>
            <a:r>
              <a:rPr lang="en-CA" dirty="0"/>
              <a:t>5. Index</a:t>
            </a:r>
            <a:endParaRPr lang="en-US" dirty="0"/>
          </a:p>
        </p:txBody>
      </p:sp>
      <p:sp>
        <p:nvSpPr>
          <p:cNvPr id="1204250" name="Rectangle 26"/>
          <p:cNvSpPr>
            <a:spLocks noGrp="1" noChangeArrowheads="1"/>
          </p:cNvSpPr>
          <p:nvPr>
            <p:ph type="title"/>
          </p:nvPr>
        </p:nvSpPr>
        <p:spPr/>
        <p:txBody>
          <a:bodyPr>
            <a:normAutofit fontScale="90000"/>
          </a:bodyPr>
          <a:lstStyle/>
          <a:p>
            <a:r>
              <a:rPr lang="en-CA" dirty="0"/>
              <a:t>IEEE 830-1998 Standard – Section 3 of SRS (2)</a:t>
            </a:r>
            <a:endParaRPr lang="en-US" dirty="0"/>
          </a:p>
        </p:txBody>
      </p:sp>
      <p:sp>
        <p:nvSpPr>
          <p:cNvPr id="1204251" name="Freeform 27"/>
          <p:cNvSpPr>
            <a:spLocks/>
          </p:cNvSpPr>
          <p:nvPr/>
        </p:nvSpPr>
        <p:spPr bwMode="auto">
          <a:xfrm>
            <a:off x="3648075" y="1539875"/>
            <a:ext cx="1350963" cy="1263650"/>
          </a:xfrm>
          <a:custGeom>
            <a:avLst/>
            <a:gdLst/>
            <a:ahLst/>
            <a:cxnLst>
              <a:cxn ang="0">
                <a:pos x="851" y="0"/>
              </a:cxn>
              <a:cxn ang="0">
                <a:pos x="413" y="620"/>
              </a:cxn>
              <a:cxn ang="0">
                <a:pos x="0" y="796"/>
              </a:cxn>
            </a:cxnLst>
            <a:rect l="0" t="0" r="r" b="b"/>
            <a:pathLst>
              <a:path w="851" h="796">
                <a:moveTo>
                  <a:pt x="851" y="0"/>
                </a:moveTo>
                <a:cubicBezTo>
                  <a:pt x="779" y="103"/>
                  <a:pt x="555" y="487"/>
                  <a:pt x="413" y="620"/>
                </a:cubicBezTo>
                <a:cubicBezTo>
                  <a:pt x="271" y="753"/>
                  <a:pt x="86" y="759"/>
                  <a:pt x="0" y="796"/>
                </a:cubicBezTo>
              </a:path>
            </a:pathLst>
          </a:custGeom>
          <a:noFill/>
          <a:ln w="9525" cap="flat" cmpd="sng">
            <a:solidFill>
              <a:schemeClr val="tx1"/>
            </a:solidFill>
            <a:prstDash val="solid"/>
            <a:round/>
            <a:headEnd type="none" w="med" len="med"/>
            <a:tailEnd type="triangle" w="lg" len="lg"/>
          </a:ln>
          <a:effectLst/>
        </p:spPr>
        <p:txBody>
          <a:bodyPr>
            <a:spAutoFit/>
          </a:bodyPr>
          <a:lstStyle/>
          <a:p>
            <a:endParaRPr lang="en-US"/>
          </a:p>
        </p:txBody>
      </p:sp>
      <p:sp>
        <p:nvSpPr>
          <p:cNvPr id="1204253" name="Rectangle 29"/>
          <p:cNvSpPr>
            <a:spLocks noChangeArrowheads="1"/>
          </p:cNvSpPr>
          <p:nvPr/>
        </p:nvSpPr>
        <p:spPr bwMode="auto">
          <a:xfrm>
            <a:off x="4194175" y="1252538"/>
            <a:ext cx="4770438" cy="590550"/>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Detail all inputs and outputs</a:t>
            </a:r>
            <a:br>
              <a:rPr lang="en-US" sz="1200" b="1">
                <a:solidFill>
                  <a:srgbClr val="000000"/>
                </a:solidFill>
              </a:rPr>
            </a:br>
            <a:r>
              <a:rPr lang="en-US" sz="1200" b="1">
                <a:solidFill>
                  <a:srgbClr val="000000"/>
                </a:solidFill>
              </a:rPr>
              <a:t>(complement, not duplicate, information presented in section 2)</a:t>
            </a:r>
          </a:p>
          <a:p>
            <a:pPr defTabSz="762000">
              <a:lnSpc>
                <a:spcPct val="104000"/>
              </a:lnSpc>
              <a:spcBef>
                <a:spcPct val="0"/>
              </a:spcBef>
              <a:buClr>
                <a:srgbClr val="000000"/>
              </a:buClr>
              <a:buSzPct val="100000"/>
              <a:buFont typeface="Times New Roman" pitchFamily="18" charset="0"/>
              <a:buChar char="•"/>
            </a:pPr>
            <a:r>
              <a:rPr lang="en-US" sz="1200" b="1">
                <a:solidFill>
                  <a:srgbClr val="FF0000"/>
                </a:solidFill>
              </a:rPr>
              <a:t>Examples: GUI screens, file formats</a:t>
            </a:r>
          </a:p>
        </p:txBody>
      </p:sp>
      <p:sp>
        <p:nvSpPr>
          <p:cNvPr id="1204254" name="Line 30"/>
          <p:cNvSpPr>
            <a:spLocks noChangeShapeType="1"/>
          </p:cNvSpPr>
          <p:nvPr/>
        </p:nvSpPr>
        <p:spPr bwMode="auto">
          <a:xfrm flipH="1">
            <a:off x="2662238" y="2593975"/>
            <a:ext cx="2819400" cy="608013"/>
          </a:xfrm>
          <a:prstGeom prst="line">
            <a:avLst/>
          </a:prstGeom>
          <a:noFill/>
          <a:ln w="9525">
            <a:solidFill>
              <a:schemeClr val="tx1"/>
            </a:solidFill>
            <a:round/>
            <a:headEnd/>
            <a:tailEnd type="triangle" w="lg" len="lg"/>
          </a:ln>
          <a:effectLst/>
        </p:spPr>
        <p:txBody>
          <a:bodyPr>
            <a:spAutoFit/>
          </a:bodyPr>
          <a:lstStyle/>
          <a:p>
            <a:endParaRPr lang="en-US"/>
          </a:p>
        </p:txBody>
      </p:sp>
      <p:sp>
        <p:nvSpPr>
          <p:cNvPr id="1204255" name="Rectangle 31"/>
          <p:cNvSpPr>
            <a:spLocks noChangeArrowheads="1"/>
          </p:cNvSpPr>
          <p:nvPr/>
        </p:nvSpPr>
        <p:spPr bwMode="auto">
          <a:xfrm>
            <a:off x="5360988" y="2320925"/>
            <a:ext cx="3111500" cy="590550"/>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Include detailed </a:t>
            </a:r>
            <a:r>
              <a:rPr lang="en-US" sz="1200" b="1">
                <a:solidFill>
                  <a:srgbClr val="FF0000"/>
                </a:solidFill>
              </a:rPr>
              <a:t>specifications of each use case</a:t>
            </a:r>
            <a:r>
              <a:rPr lang="en-US" sz="1200" b="1">
                <a:solidFill>
                  <a:srgbClr val="000000"/>
                </a:solidFill>
              </a:rPr>
              <a:t>, including collaboration and other diagrams useful for this purpose</a:t>
            </a:r>
          </a:p>
        </p:txBody>
      </p:sp>
      <p:sp>
        <p:nvSpPr>
          <p:cNvPr id="1204256" name="Freeform 32"/>
          <p:cNvSpPr>
            <a:spLocks/>
          </p:cNvSpPr>
          <p:nvPr/>
        </p:nvSpPr>
        <p:spPr bwMode="auto">
          <a:xfrm>
            <a:off x="3279775" y="5378450"/>
            <a:ext cx="1331913" cy="555625"/>
          </a:xfrm>
          <a:custGeom>
            <a:avLst/>
            <a:gdLst/>
            <a:ahLst/>
            <a:cxnLst>
              <a:cxn ang="0">
                <a:pos x="839" y="350"/>
              </a:cxn>
              <a:cxn ang="0">
                <a:pos x="301" y="262"/>
              </a:cxn>
              <a:cxn ang="0">
                <a:pos x="0" y="0"/>
              </a:cxn>
            </a:cxnLst>
            <a:rect l="0" t="0" r="r" b="b"/>
            <a:pathLst>
              <a:path w="839" h="350">
                <a:moveTo>
                  <a:pt x="839" y="350"/>
                </a:moveTo>
                <a:cubicBezTo>
                  <a:pt x="749" y="335"/>
                  <a:pt x="441" y="320"/>
                  <a:pt x="301" y="262"/>
                </a:cubicBezTo>
                <a:cubicBezTo>
                  <a:pt x="161" y="204"/>
                  <a:pt x="63" y="55"/>
                  <a:pt x="0" y="0"/>
                </a:cubicBezTo>
              </a:path>
            </a:pathLst>
          </a:custGeom>
          <a:noFill/>
          <a:ln w="9525" cap="flat" cmpd="sng">
            <a:solidFill>
              <a:schemeClr val="tx1"/>
            </a:solidFill>
            <a:prstDash val="solid"/>
            <a:round/>
            <a:headEnd type="none" w="med" len="med"/>
            <a:tailEnd type="triangle" w="lg" len="lg"/>
          </a:ln>
          <a:effectLst/>
        </p:spPr>
        <p:txBody>
          <a:bodyPr>
            <a:spAutoFit/>
          </a:bodyPr>
          <a:lstStyle/>
          <a:p>
            <a:endParaRPr lang="en-US"/>
          </a:p>
        </p:txBody>
      </p:sp>
      <p:sp>
        <p:nvSpPr>
          <p:cNvPr id="1204257" name="Rectangle 33"/>
          <p:cNvSpPr>
            <a:spLocks noChangeArrowheads="1"/>
          </p:cNvSpPr>
          <p:nvPr/>
        </p:nvSpPr>
        <p:spPr bwMode="auto">
          <a:xfrm>
            <a:off x="4314825" y="5221288"/>
            <a:ext cx="4770438" cy="1217612"/>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The </a:t>
            </a:r>
            <a:r>
              <a:rPr lang="en-US" sz="1200" b="1">
                <a:solidFill>
                  <a:srgbClr val="FF0000"/>
                </a:solidFill>
              </a:rPr>
              <a:t>main body of requirements</a:t>
            </a:r>
            <a:r>
              <a:rPr lang="en-US" sz="1200" b="1">
                <a:solidFill>
                  <a:srgbClr val="000000"/>
                </a:solidFill>
              </a:rPr>
              <a:t> organized in a variety of possible ways:</a:t>
            </a:r>
          </a:p>
          <a:p>
            <a:pPr defTabSz="762000">
              <a:lnSpc>
                <a:spcPct val="104000"/>
              </a:lnSpc>
              <a:spcBef>
                <a:spcPct val="0"/>
              </a:spcBef>
              <a:buClr>
                <a:srgbClr val="000000"/>
              </a:buClr>
              <a:buSzPct val="100000"/>
              <a:buFont typeface="Times New Roman" pitchFamily="18" charset="0"/>
              <a:buAutoNum type="alphaLcParenR"/>
            </a:pPr>
            <a:r>
              <a:rPr lang="en-US" sz="1200" b="1">
                <a:solidFill>
                  <a:srgbClr val="FF0000"/>
                </a:solidFill>
              </a:rPr>
              <a:t>  Architecture Specification</a:t>
            </a:r>
          </a:p>
          <a:p>
            <a:pPr defTabSz="762000">
              <a:lnSpc>
                <a:spcPct val="104000"/>
              </a:lnSpc>
              <a:spcBef>
                <a:spcPct val="0"/>
              </a:spcBef>
              <a:buClr>
                <a:srgbClr val="000000"/>
              </a:buClr>
              <a:buSzPct val="100000"/>
              <a:buFont typeface="Times New Roman" pitchFamily="18" charset="0"/>
              <a:buAutoNum type="alphaLcParenR"/>
            </a:pPr>
            <a:r>
              <a:rPr lang="en-US" sz="1200" b="1">
                <a:solidFill>
                  <a:srgbClr val="FF0000"/>
                </a:solidFill>
              </a:rPr>
              <a:t>  Class Diagram</a:t>
            </a:r>
          </a:p>
          <a:p>
            <a:pPr defTabSz="762000">
              <a:lnSpc>
                <a:spcPct val="104000"/>
              </a:lnSpc>
              <a:spcBef>
                <a:spcPct val="0"/>
              </a:spcBef>
              <a:buClr>
                <a:srgbClr val="000000"/>
              </a:buClr>
              <a:buSzPct val="100000"/>
              <a:buFont typeface="Times New Roman" pitchFamily="18" charset="0"/>
              <a:buAutoNum type="alphaLcParenR"/>
            </a:pPr>
            <a:r>
              <a:rPr lang="en-US" sz="1200" b="1">
                <a:solidFill>
                  <a:srgbClr val="FF0000"/>
                </a:solidFill>
              </a:rPr>
              <a:t>  State and Collaboration Diagrams</a:t>
            </a:r>
          </a:p>
          <a:p>
            <a:pPr defTabSz="762000">
              <a:lnSpc>
                <a:spcPct val="104000"/>
              </a:lnSpc>
              <a:spcBef>
                <a:spcPct val="0"/>
              </a:spcBef>
              <a:buClr>
                <a:srgbClr val="000000"/>
              </a:buClr>
              <a:buSzPct val="100000"/>
              <a:buFont typeface="Times New Roman" pitchFamily="18" charset="0"/>
              <a:buAutoNum type="alphaLcParenR"/>
            </a:pPr>
            <a:r>
              <a:rPr lang="en-US" sz="1200" b="1">
                <a:solidFill>
                  <a:srgbClr val="FF0000"/>
                </a:solidFill>
              </a:rPr>
              <a:t>  Activity Diagram (concurrent/distributed)</a:t>
            </a:r>
            <a:r>
              <a:rPr lang="ar-SA" sz="1200" b="1">
                <a:solidFill>
                  <a:srgbClr val="FF0000"/>
                </a:solidFill>
                <a:cs typeface="Arial" charset="0"/>
              </a:rPr>
              <a:t>‏</a:t>
            </a:r>
            <a:endParaRPr lang="en-US" sz="1200" b="1">
              <a:solidFill>
                <a:srgbClr val="FF0000"/>
              </a:solidFill>
            </a:endParaRPr>
          </a:p>
        </p:txBody>
      </p:sp>
      <p:sp>
        <p:nvSpPr>
          <p:cNvPr id="1204258" name="Line 34"/>
          <p:cNvSpPr>
            <a:spLocks noChangeShapeType="1"/>
          </p:cNvSpPr>
          <p:nvPr/>
        </p:nvSpPr>
        <p:spPr bwMode="auto">
          <a:xfrm flipH="1">
            <a:off x="5111750" y="3602038"/>
            <a:ext cx="869950" cy="339725"/>
          </a:xfrm>
          <a:prstGeom prst="line">
            <a:avLst/>
          </a:prstGeom>
          <a:noFill/>
          <a:ln w="9525">
            <a:solidFill>
              <a:schemeClr val="tx1"/>
            </a:solidFill>
            <a:round/>
            <a:headEnd/>
            <a:tailEnd type="triangle" w="lg" len="lg"/>
          </a:ln>
          <a:effectLst/>
        </p:spPr>
        <p:txBody>
          <a:bodyPr>
            <a:spAutoFit/>
          </a:bodyPr>
          <a:lstStyle/>
          <a:p>
            <a:endParaRPr lang="en-US"/>
          </a:p>
        </p:txBody>
      </p:sp>
      <p:sp>
        <p:nvSpPr>
          <p:cNvPr id="1204259" name="Rectangle 35"/>
          <p:cNvSpPr>
            <a:spLocks noChangeArrowheads="1"/>
          </p:cNvSpPr>
          <p:nvPr/>
        </p:nvSpPr>
        <p:spPr bwMode="auto">
          <a:xfrm>
            <a:off x="5861050" y="3328988"/>
            <a:ext cx="3111500" cy="590550"/>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Include:</a:t>
            </a:r>
          </a:p>
          <a:p>
            <a:pPr defTabSz="762000">
              <a:lnSpc>
                <a:spcPct val="104000"/>
              </a:lnSpc>
              <a:spcBef>
                <a:spcPct val="0"/>
              </a:spcBef>
              <a:buClr>
                <a:srgbClr val="000000"/>
              </a:buClr>
              <a:buSzPct val="100000"/>
              <a:buFont typeface="Times New Roman" pitchFamily="18" charset="0"/>
              <a:buAutoNum type="alphaLcParenR"/>
            </a:pPr>
            <a:r>
              <a:rPr lang="en-US" sz="1200" b="1">
                <a:solidFill>
                  <a:srgbClr val="000000"/>
                </a:solidFill>
              </a:rPr>
              <a:t>  </a:t>
            </a:r>
            <a:r>
              <a:rPr lang="en-US" sz="1200" b="1">
                <a:solidFill>
                  <a:srgbClr val="FF0000"/>
                </a:solidFill>
              </a:rPr>
              <a:t>Types of information used</a:t>
            </a:r>
          </a:p>
          <a:p>
            <a:pPr defTabSz="762000">
              <a:lnSpc>
                <a:spcPct val="104000"/>
              </a:lnSpc>
              <a:spcBef>
                <a:spcPct val="0"/>
              </a:spcBef>
              <a:buClr>
                <a:srgbClr val="000000"/>
              </a:buClr>
              <a:buSzPct val="100000"/>
              <a:buFont typeface="Times New Roman" pitchFamily="18" charset="0"/>
              <a:buAutoNum type="alphaLcParenR"/>
            </a:pPr>
            <a:r>
              <a:rPr lang="en-US" sz="1200" b="1">
                <a:solidFill>
                  <a:srgbClr val="FF0000"/>
                </a:solidFill>
              </a:rPr>
              <a:t>  Data entities and their relationships</a:t>
            </a:r>
          </a:p>
        </p:txBody>
      </p:sp>
      <p:sp>
        <p:nvSpPr>
          <p:cNvPr id="1204260" name="Line 36"/>
          <p:cNvSpPr>
            <a:spLocks noChangeShapeType="1"/>
          </p:cNvSpPr>
          <p:nvPr/>
        </p:nvSpPr>
        <p:spPr bwMode="auto">
          <a:xfrm flipH="1" flipV="1">
            <a:off x="3684588" y="4392613"/>
            <a:ext cx="2181225" cy="206375"/>
          </a:xfrm>
          <a:prstGeom prst="line">
            <a:avLst/>
          </a:prstGeom>
          <a:noFill/>
          <a:ln w="9525">
            <a:solidFill>
              <a:schemeClr val="tx1"/>
            </a:solidFill>
            <a:round/>
            <a:headEnd/>
            <a:tailEnd type="triangle" w="lg" len="lg"/>
          </a:ln>
          <a:effectLst/>
        </p:spPr>
        <p:txBody>
          <a:bodyPr>
            <a:spAutoFit/>
          </a:bodyPr>
          <a:lstStyle/>
          <a:p>
            <a:endParaRPr lang="en-US"/>
          </a:p>
        </p:txBody>
      </p:sp>
      <p:sp>
        <p:nvSpPr>
          <p:cNvPr id="1204261" name="Rectangle 37"/>
          <p:cNvSpPr>
            <a:spLocks noChangeArrowheads="1"/>
          </p:cNvSpPr>
          <p:nvPr/>
        </p:nvSpPr>
        <p:spPr bwMode="auto">
          <a:xfrm>
            <a:off x="5745163" y="4325938"/>
            <a:ext cx="3111500" cy="590550"/>
          </a:xfrm>
          <a:prstGeom prst="rect">
            <a:avLst/>
          </a:prstGeom>
          <a:solidFill>
            <a:srgbClr val="FFFF00"/>
          </a:solidFill>
          <a:ln w="25400" algn="ctr">
            <a:solidFill>
              <a:schemeClr val="tx1"/>
            </a:solidFill>
            <a:miter lim="800000"/>
            <a:headEnd/>
            <a:tailEnd/>
          </a:ln>
          <a:effectLst/>
        </p:spPr>
        <p:txBody>
          <a:bodyPr lIns="54000" rIns="54000" anchor="ctr"/>
          <a:lstStyle/>
          <a:p>
            <a:pPr defTabSz="762000">
              <a:lnSpc>
                <a:spcPct val="104000"/>
              </a:lnSpc>
              <a:spcBef>
                <a:spcPct val="0"/>
              </a:spcBef>
              <a:buClr>
                <a:srgbClr val="000000"/>
              </a:buClr>
              <a:buSzPct val="100000"/>
              <a:buFont typeface="Times New Roman" pitchFamily="18" charset="0"/>
              <a:buChar char="•"/>
            </a:pPr>
            <a:r>
              <a:rPr lang="en-US" sz="1200" b="1">
                <a:solidFill>
                  <a:srgbClr val="000000"/>
                </a:solidFill>
              </a:rPr>
              <a:t>Should include:</a:t>
            </a:r>
          </a:p>
          <a:p>
            <a:pPr defTabSz="762000">
              <a:lnSpc>
                <a:spcPct val="104000"/>
              </a:lnSpc>
              <a:spcBef>
                <a:spcPct val="0"/>
              </a:spcBef>
              <a:buClr>
                <a:srgbClr val="000000"/>
              </a:buClr>
              <a:buSzPct val="100000"/>
              <a:buFont typeface="Times New Roman" pitchFamily="18" charset="0"/>
              <a:buAutoNum type="alphaLcParenR"/>
            </a:pPr>
            <a:r>
              <a:rPr lang="en-US" sz="1200" b="1">
                <a:solidFill>
                  <a:srgbClr val="000000"/>
                </a:solidFill>
              </a:rPr>
              <a:t>  </a:t>
            </a:r>
            <a:r>
              <a:rPr lang="en-US" sz="1200" b="1">
                <a:solidFill>
                  <a:srgbClr val="FF0000"/>
                </a:solidFill>
              </a:rPr>
              <a:t>Standards compliance</a:t>
            </a:r>
          </a:p>
          <a:p>
            <a:pPr defTabSz="762000">
              <a:lnSpc>
                <a:spcPct val="104000"/>
              </a:lnSpc>
              <a:spcBef>
                <a:spcPct val="0"/>
              </a:spcBef>
              <a:buClr>
                <a:srgbClr val="000000"/>
              </a:buClr>
              <a:buSzPct val="100000"/>
              <a:buFont typeface="Times New Roman" pitchFamily="18" charset="0"/>
              <a:buAutoNum type="alphaLcParenR"/>
            </a:pPr>
            <a:r>
              <a:rPr lang="en-US" sz="1200" b="1">
                <a:solidFill>
                  <a:srgbClr val="000000"/>
                </a:solidFill>
              </a:rPr>
              <a:t>  Accounting &amp; Auditing procedures</a:t>
            </a:r>
            <a:endParaRPr lang="en-US" sz="1200" b="1">
              <a:solidFill>
                <a:srgbClr val="FF0000"/>
              </a:solidFill>
            </a:endParaRPr>
          </a:p>
        </p:txBody>
      </p:sp>
    </p:spTree>
    <p:extLst>
      <p:ext uri="{BB962C8B-B14F-4D97-AF65-F5344CB8AC3E}">
        <p14:creationId xmlns:p14="http://schemas.microsoft.com/office/powerpoint/2010/main" val="35547111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4253"/>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1204251"/>
                                        </p:tgtEl>
                                        <p:attrNameLst>
                                          <p:attrName>style.visibility</p:attrName>
                                        </p:attrNameLst>
                                      </p:cBhvr>
                                      <p:to>
                                        <p:strVal val="visible"/>
                                      </p:to>
                                    </p:set>
                                    <p:animEffect transition="in" filter="wipe(right)">
                                      <p:cBhvr>
                                        <p:cTn id="10" dur="1000"/>
                                        <p:tgtEl>
                                          <p:spTgt spid="120425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4255"/>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1204254"/>
                                        </p:tgtEl>
                                        <p:attrNameLst>
                                          <p:attrName>style.visibility</p:attrName>
                                        </p:attrNameLst>
                                      </p:cBhvr>
                                      <p:to>
                                        <p:strVal val="visible"/>
                                      </p:to>
                                    </p:set>
                                    <p:animEffect transition="in" filter="wipe(right)">
                                      <p:cBhvr>
                                        <p:cTn id="18" dur="1000"/>
                                        <p:tgtEl>
                                          <p:spTgt spid="120425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4259"/>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1204258"/>
                                        </p:tgtEl>
                                        <p:attrNameLst>
                                          <p:attrName>style.visibility</p:attrName>
                                        </p:attrNameLst>
                                      </p:cBhvr>
                                      <p:to>
                                        <p:strVal val="visible"/>
                                      </p:to>
                                    </p:set>
                                    <p:animEffect transition="in" filter="wipe(right)">
                                      <p:cBhvr>
                                        <p:cTn id="26" dur="1000"/>
                                        <p:tgtEl>
                                          <p:spTgt spid="120425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4261"/>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1204260"/>
                                        </p:tgtEl>
                                        <p:attrNameLst>
                                          <p:attrName>style.visibility</p:attrName>
                                        </p:attrNameLst>
                                      </p:cBhvr>
                                      <p:to>
                                        <p:strVal val="visible"/>
                                      </p:to>
                                    </p:set>
                                    <p:animEffect transition="in" filter="wipe(right)">
                                      <p:cBhvr>
                                        <p:cTn id="34" dur="1000"/>
                                        <p:tgtEl>
                                          <p:spTgt spid="120426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04257"/>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204256"/>
                                        </p:tgtEl>
                                        <p:attrNameLst>
                                          <p:attrName>style.visibility</p:attrName>
                                        </p:attrNameLst>
                                      </p:cBhvr>
                                      <p:to>
                                        <p:strVal val="visible"/>
                                      </p:to>
                                    </p:set>
                                    <p:animEffect transition="in" filter="wipe(right)">
                                      <p:cBhvr>
                                        <p:cTn id="42" dur="1000"/>
                                        <p:tgtEl>
                                          <p:spTgt spid="1204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51" grpId="0" animBg="1"/>
      <p:bldP spid="1204253" grpId="0" animBg="1"/>
      <p:bldP spid="1204254" grpId="0" animBg="1"/>
      <p:bldP spid="1204255" grpId="0" animBg="1"/>
      <p:bldP spid="1204256" grpId="0" animBg="1"/>
      <p:bldP spid="1204257" grpId="0" animBg="1"/>
      <p:bldP spid="1204258" grpId="0" animBg="1"/>
      <p:bldP spid="1204259" grpId="0" animBg="1"/>
      <p:bldP spid="1204260" grpId="0" animBg="1"/>
      <p:bldP spid="12042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914400"/>
          </a:xfrm>
        </p:spPr>
        <p:txBody>
          <a:bodyPr>
            <a:normAutofit/>
          </a:bodyPr>
          <a:lstStyle/>
          <a:p>
            <a:r>
              <a:rPr lang="en-US" sz="3600" dirty="0" smtClean="0">
                <a:latin typeface="Arial" pitchFamily="34" charset="0"/>
                <a:cs typeface="Arial" pitchFamily="34" charset="0"/>
              </a:rPr>
              <a:t>Requirement Specification</a:t>
            </a:r>
            <a:endParaRPr lang="en-US" sz="3600" dirty="0" smtClean="0">
              <a:latin typeface="+mn-lt"/>
              <a:ea typeface="+mn-ea"/>
              <a:cs typeface="+mn-cs"/>
            </a:endParaRPr>
          </a:p>
        </p:txBody>
      </p:sp>
      <p:sp>
        <p:nvSpPr>
          <p:cNvPr id="3" name="Content Placeholder 2"/>
          <p:cNvSpPr>
            <a:spLocks noGrp="1"/>
          </p:cNvSpPr>
          <p:nvPr>
            <p:ph idx="1"/>
          </p:nvPr>
        </p:nvSpPr>
        <p:spPr>
          <a:xfrm>
            <a:off x="228600" y="914400"/>
            <a:ext cx="8458200" cy="5791200"/>
          </a:xfrm>
        </p:spPr>
        <p:txBody>
          <a:bodyPr>
            <a:normAutofit fontScale="92500" lnSpcReduction="10000"/>
          </a:bodyPr>
          <a:lstStyle/>
          <a:p>
            <a:r>
              <a:rPr lang="en-US" dirty="0" smtClean="0">
                <a:latin typeface="Arial" pitchFamily="34" charset="0"/>
                <a:cs typeface="Arial" pitchFamily="34" charset="0"/>
              </a:rPr>
              <a:t>SRS document is a contract between the development team and the customer</a:t>
            </a:r>
          </a:p>
          <a:p>
            <a:r>
              <a:rPr lang="en-US" dirty="0" smtClean="0">
                <a:latin typeface="Arial" pitchFamily="34" charset="0"/>
                <a:cs typeface="Arial" pitchFamily="34" charset="0"/>
              </a:rPr>
              <a:t>How do we communicate the Requirements to others?</a:t>
            </a:r>
          </a:p>
          <a:p>
            <a:r>
              <a:rPr lang="en-US" dirty="0" smtClean="0">
                <a:latin typeface="Arial" pitchFamily="34" charset="0"/>
                <a:cs typeface="Arial" pitchFamily="34" charset="0"/>
              </a:rPr>
              <a:t>Firm foundation and baseline for design phase and latter phases</a:t>
            </a:r>
          </a:p>
          <a:p>
            <a:r>
              <a:rPr lang="en-US" dirty="0" smtClean="0">
                <a:latin typeface="Arial" pitchFamily="34" charset="0"/>
                <a:cs typeface="Arial" pitchFamily="34" charset="0"/>
              </a:rPr>
              <a:t>Support project management and control evolution of system</a:t>
            </a:r>
          </a:p>
          <a:p>
            <a:r>
              <a:rPr lang="en-US" dirty="0" smtClean="0">
                <a:latin typeface="Arial" pitchFamily="34" charset="0"/>
                <a:cs typeface="Arial" pitchFamily="34" charset="0"/>
              </a:rPr>
              <a:t>The SRS document is known as black-box specification</a:t>
            </a:r>
          </a:p>
          <a:p>
            <a:r>
              <a:rPr lang="en-US" dirty="0" smtClean="0">
                <a:latin typeface="Arial" pitchFamily="34" charset="0"/>
                <a:cs typeface="Arial" pitchFamily="34" charset="0"/>
              </a:rPr>
              <a:t>SRS have different audiences(Technical and non-technical)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838200"/>
          </a:xfrm>
        </p:spPr>
        <p:txBody>
          <a:bodyPr>
            <a:normAutofit/>
          </a:bodyPr>
          <a:lstStyle/>
          <a:p>
            <a:r>
              <a:rPr lang="en-US" dirty="0" smtClean="0"/>
              <a:t> </a:t>
            </a:r>
            <a:r>
              <a:rPr lang="en-US" sz="3600" dirty="0" smtClean="0">
                <a:latin typeface="Arial" pitchFamily="34" charset="0"/>
                <a:cs typeface="Arial" pitchFamily="34" charset="0"/>
              </a:rPr>
              <a:t>Specification Techniques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14400"/>
            <a:ext cx="8229600" cy="5059363"/>
          </a:xfrm>
        </p:spPr>
        <p:txBody>
          <a:bodyPr>
            <a:normAutofit/>
          </a:bodyPr>
          <a:lstStyle/>
          <a:p>
            <a:pPr>
              <a:lnSpc>
                <a:spcPct val="90000"/>
              </a:lnSpc>
            </a:pPr>
            <a:r>
              <a:rPr lang="en-US" dirty="0" smtClean="0"/>
              <a:t> </a:t>
            </a:r>
            <a:r>
              <a:rPr lang="en-GB" sz="2600" dirty="0" smtClean="0">
                <a:latin typeface="Arial" pitchFamily="34" charset="0"/>
                <a:cs typeface="Arial" pitchFamily="34" charset="0"/>
              </a:rPr>
              <a:t>Informal Specifications</a:t>
            </a:r>
          </a:p>
          <a:p>
            <a:pPr>
              <a:lnSpc>
                <a:spcPct val="90000"/>
              </a:lnSpc>
            </a:pPr>
            <a:r>
              <a:rPr lang="en-GB" sz="2600" dirty="0" smtClean="0">
                <a:latin typeface="Arial" pitchFamily="34" charset="0"/>
                <a:cs typeface="Arial" pitchFamily="34" charset="0"/>
              </a:rPr>
              <a:t>Semi-formal ( graphical, tabular)</a:t>
            </a:r>
          </a:p>
          <a:p>
            <a:pPr>
              <a:lnSpc>
                <a:spcPct val="90000"/>
              </a:lnSpc>
            </a:pPr>
            <a:r>
              <a:rPr lang="en-GB" sz="2600" dirty="0" smtClean="0">
                <a:latin typeface="Arial" pitchFamily="34" charset="0"/>
                <a:cs typeface="Arial" pitchFamily="34" charset="0"/>
              </a:rPr>
              <a:t>Formal Specifications</a:t>
            </a:r>
          </a:p>
          <a:p>
            <a:pPr>
              <a:lnSpc>
                <a:spcPct val="90000"/>
              </a:lnSpc>
            </a:pPr>
            <a:r>
              <a:rPr lang="en-GB" sz="2600" dirty="0" smtClean="0">
                <a:latin typeface="Arial" pitchFamily="34" charset="0"/>
                <a:cs typeface="Arial" pitchFamily="34" charset="0"/>
              </a:rPr>
              <a:t>Algebraic approach</a:t>
            </a:r>
          </a:p>
          <a:p>
            <a:pPr lvl="1">
              <a:lnSpc>
                <a:spcPct val="90000"/>
              </a:lnSpc>
            </a:pPr>
            <a:r>
              <a:rPr lang="en-GB" sz="2600" dirty="0" smtClean="0">
                <a:latin typeface="Arial" pitchFamily="34" charset="0"/>
                <a:cs typeface="Arial" pitchFamily="34" charset="0"/>
              </a:rPr>
              <a:t>The system is specified in terms of its operations and their relationships</a:t>
            </a:r>
          </a:p>
          <a:p>
            <a:pPr>
              <a:lnSpc>
                <a:spcPct val="90000"/>
              </a:lnSpc>
            </a:pPr>
            <a:r>
              <a:rPr lang="en-GB" sz="2600" dirty="0" smtClean="0">
                <a:latin typeface="Arial" pitchFamily="34" charset="0"/>
                <a:cs typeface="Arial" pitchFamily="34" charset="0"/>
              </a:rPr>
              <a:t>Model-based approach</a:t>
            </a:r>
          </a:p>
          <a:p>
            <a:pPr lvl="1">
              <a:lnSpc>
                <a:spcPct val="90000"/>
              </a:lnSpc>
            </a:pPr>
            <a:r>
              <a:rPr lang="en-GB" sz="2600" dirty="0" smtClean="0">
                <a:latin typeface="Arial" pitchFamily="34" charset="0"/>
                <a:cs typeface="Arial" pitchFamily="34" charset="0"/>
              </a:rPr>
              <a:t>The system is specified in terms of a state model that is constructed using mathematical constructs such as sets and sequences. </a:t>
            </a:r>
          </a:p>
          <a:p>
            <a:pPr lvl="1">
              <a:lnSpc>
                <a:spcPct val="90000"/>
              </a:lnSpc>
            </a:pPr>
            <a:r>
              <a:rPr lang="en-GB" sz="2600" dirty="0" smtClean="0">
                <a:latin typeface="Arial" pitchFamily="34" charset="0"/>
                <a:cs typeface="Arial" pitchFamily="34" charset="0"/>
              </a:rPr>
              <a:t>Operations are defined by modifications to the system’s state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990600"/>
          </a:xfrm>
        </p:spPr>
        <p:txBody>
          <a:bodyPr>
            <a:normAutofit/>
          </a:bodyPr>
          <a:lstStyle/>
          <a:p>
            <a:r>
              <a:rPr lang="en-US" sz="3600" dirty="0" smtClean="0">
                <a:latin typeface="Arial" pitchFamily="34" charset="0"/>
                <a:cs typeface="Arial" pitchFamily="34" charset="0"/>
              </a:rPr>
              <a:t>Informal Specifications </a:t>
            </a:r>
            <a:endParaRPr lang="en-US" sz="3600" dirty="0"/>
          </a:p>
        </p:txBody>
      </p:sp>
      <p:sp>
        <p:nvSpPr>
          <p:cNvPr id="3" name="Content Placeholder 2"/>
          <p:cNvSpPr>
            <a:spLocks noGrp="1"/>
          </p:cNvSpPr>
          <p:nvPr>
            <p:ph idx="1"/>
          </p:nvPr>
        </p:nvSpPr>
        <p:spPr>
          <a:xfrm>
            <a:off x="457200" y="990600"/>
            <a:ext cx="8229600" cy="5562600"/>
          </a:xfrm>
        </p:spPr>
        <p:txBody>
          <a:bodyPr/>
          <a:lstStyle/>
          <a:p>
            <a:r>
              <a:rPr lang="en-US" dirty="0" smtClean="0"/>
              <a:t>Textual descriptions and informal diagrams are easy for understanding </a:t>
            </a:r>
          </a:p>
          <a:p>
            <a:r>
              <a:rPr lang="en-US" dirty="0" smtClean="0"/>
              <a:t>These specifications are often ambiguous, imprecise and lengthy</a:t>
            </a:r>
          </a:p>
          <a:p>
            <a:r>
              <a:rPr lang="en-US" dirty="0" smtClean="0"/>
              <a:t>They lack support of abstraction and there is minimal or no automated tool support for such specifications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838200"/>
          </a:xfrm>
        </p:spPr>
        <p:txBody>
          <a:bodyPr>
            <a:normAutofit/>
          </a:bodyPr>
          <a:lstStyle/>
          <a:p>
            <a:r>
              <a:rPr lang="en-US" sz="3600" dirty="0" smtClean="0">
                <a:latin typeface="Arial" pitchFamily="34" charset="0"/>
                <a:cs typeface="Arial" pitchFamily="34" charset="0"/>
              </a:rPr>
              <a:t>Semi-formal Specifications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90600"/>
            <a:ext cx="8382000" cy="5135563"/>
          </a:xfrm>
        </p:spPr>
        <p:txBody>
          <a:bodyPr/>
          <a:lstStyle/>
          <a:p>
            <a:r>
              <a:rPr lang="en-US" dirty="0" smtClean="0"/>
              <a:t>Most of the semiformal specifications are based on UML</a:t>
            </a:r>
          </a:p>
          <a:p>
            <a:r>
              <a:rPr lang="en-US" dirty="0" smtClean="0"/>
              <a:t>The specifications based on UML are supported by different tools</a:t>
            </a:r>
          </a:p>
          <a:p>
            <a:r>
              <a:rPr lang="en-US" dirty="0" smtClean="0"/>
              <a:t>They do not provide information on high level concepts such as intent, usability and consequences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838200"/>
          </a:xfrm>
        </p:spPr>
        <p:txBody>
          <a:bodyPr>
            <a:normAutofit/>
          </a:bodyPr>
          <a:lstStyle/>
          <a:p>
            <a:r>
              <a:rPr lang="en-GB" sz="3600" dirty="0" smtClean="0">
                <a:latin typeface="Arial" pitchFamily="34" charset="0"/>
                <a:cs typeface="Arial" pitchFamily="34" charset="0"/>
              </a:rPr>
              <a:t>Formal Specifications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838200"/>
            <a:ext cx="8229600" cy="5486400"/>
          </a:xfrm>
        </p:spPr>
        <p:txBody>
          <a:bodyPr>
            <a:normAutofit lnSpcReduction="10000"/>
          </a:bodyPr>
          <a:lstStyle/>
          <a:p>
            <a:r>
              <a:rPr lang="en-GB" dirty="0" smtClean="0"/>
              <a:t>Formal specification is part of a more general collection of techniques that are known as formal methods</a:t>
            </a:r>
          </a:p>
          <a:p>
            <a:pPr>
              <a:lnSpc>
                <a:spcPct val="90000"/>
              </a:lnSpc>
            </a:pPr>
            <a:r>
              <a:rPr lang="en-GB" dirty="0" smtClean="0"/>
              <a:t>Formal specification forces an very details analysis of the system requirements at an early stage. Correcting errors at this stage is cheaper. Formal methods include</a:t>
            </a:r>
          </a:p>
          <a:p>
            <a:pPr lvl="1">
              <a:lnSpc>
                <a:spcPct val="90000"/>
              </a:lnSpc>
            </a:pPr>
            <a:r>
              <a:rPr lang="en-GB" sz="3200" dirty="0" smtClean="0"/>
              <a:t>Formal specification</a:t>
            </a:r>
          </a:p>
          <a:p>
            <a:pPr lvl="1">
              <a:lnSpc>
                <a:spcPct val="90000"/>
              </a:lnSpc>
            </a:pPr>
            <a:r>
              <a:rPr lang="en-GB" sz="3200" dirty="0" smtClean="0"/>
              <a:t>Specification analysis and proof</a:t>
            </a:r>
          </a:p>
          <a:p>
            <a:pPr lvl="1">
              <a:lnSpc>
                <a:spcPct val="90000"/>
              </a:lnSpc>
            </a:pPr>
            <a:r>
              <a:rPr lang="en-GB" sz="3200" dirty="0" smtClean="0"/>
              <a:t>Transformational development</a:t>
            </a:r>
          </a:p>
          <a:p>
            <a:pPr lvl="1">
              <a:lnSpc>
                <a:spcPct val="90000"/>
              </a:lnSpc>
            </a:pPr>
            <a:r>
              <a:rPr lang="en-GB" sz="3200" dirty="0" smtClean="0"/>
              <a:t>Program verification</a:t>
            </a:r>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r>
              <a:rPr lang="en-GB" sz="3600" dirty="0" smtClean="0">
                <a:latin typeface="Arial" pitchFamily="34" charset="0"/>
                <a:cs typeface="Arial" pitchFamily="34" charset="0"/>
              </a:rPr>
              <a:t>Use of formal methods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838200"/>
            <a:ext cx="8229600" cy="5410200"/>
          </a:xfrm>
        </p:spPr>
        <p:txBody>
          <a:bodyPr/>
          <a:lstStyle/>
          <a:p>
            <a:pPr>
              <a:lnSpc>
                <a:spcPct val="90000"/>
              </a:lnSpc>
            </a:pPr>
            <a:r>
              <a:rPr lang="en-GB" dirty="0" smtClean="0"/>
              <a:t>Their principal benefits are in reducing the number of errors in systems so their main area of applicability is critical systems:</a:t>
            </a:r>
          </a:p>
          <a:p>
            <a:pPr lvl="1">
              <a:lnSpc>
                <a:spcPct val="90000"/>
              </a:lnSpc>
            </a:pPr>
            <a:r>
              <a:rPr lang="en-GB" b="1" dirty="0" smtClean="0"/>
              <a:t>Air traffic control information systems,</a:t>
            </a:r>
          </a:p>
          <a:p>
            <a:pPr lvl="1">
              <a:lnSpc>
                <a:spcPct val="90000"/>
              </a:lnSpc>
            </a:pPr>
            <a:r>
              <a:rPr lang="en-GB" b="1" dirty="0" smtClean="0"/>
              <a:t>Railway signalling systems</a:t>
            </a:r>
          </a:p>
          <a:p>
            <a:pPr lvl="1">
              <a:lnSpc>
                <a:spcPct val="90000"/>
              </a:lnSpc>
            </a:pPr>
            <a:r>
              <a:rPr lang="en-GB" b="1" dirty="0" smtClean="0"/>
              <a:t>Spacecraft systems</a:t>
            </a:r>
          </a:p>
          <a:p>
            <a:pPr lvl="1">
              <a:lnSpc>
                <a:spcPct val="90000"/>
              </a:lnSpc>
            </a:pPr>
            <a:r>
              <a:rPr lang="en-GB" b="1" dirty="0" smtClean="0"/>
              <a:t>Medical control systems</a:t>
            </a:r>
          </a:p>
          <a:p>
            <a:pPr>
              <a:lnSpc>
                <a:spcPct val="90000"/>
              </a:lnSpc>
            </a:pPr>
            <a:endParaRPr lang="en-GB" sz="1200" dirty="0" smtClean="0"/>
          </a:p>
          <a:p>
            <a:pPr>
              <a:lnSpc>
                <a:spcPct val="90000"/>
              </a:lnSpc>
            </a:pPr>
            <a:r>
              <a:rPr lang="en-GB" sz="2800" dirty="0" smtClean="0"/>
              <a:t>In this area, the use of formal methods is most likely to be cost-effective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normAutofit/>
          </a:bodyPr>
          <a:lstStyle/>
          <a:p>
            <a:r>
              <a:rPr lang="en-US" sz="3600" dirty="0" smtClean="0">
                <a:latin typeface="Arial" pitchFamily="34" charset="0"/>
                <a:cs typeface="Arial" pitchFamily="34" charset="0"/>
              </a:rPr>
              <a:t>Z (“zed”) Notation</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066800"/>
            <a:ext cx="8229600" cy="5059363"/>
          </a:xfrm>
        </p:spPr>
        <p:txBody>
          <a:bodyPr/>
          <a:lstStyle/>
          <a:p>
            <a:r>
              <a:rPr lang="en-US" sz="2400" dirty="0" smtClean="0">
                <a:latin typeface="Arial" pitchFamily="34" charset="0"/>
                <a:cs typeface="Arial" pitchFamily="34" charset="0"/>
              </a:rPr>
              <a:t>Formal specification language</a:t>
            </a:r>
          </a:p>
          <a:p>
            <a:pPr lvl="1"/>
            <a:r>
              <a:rPr lang="en-US" sz="2000" dirty="0" smtClean="0">
                <a:latin typeface="Arial" pitchFamily="34" charset="0"/>
                <a:cs typeface="Arial" pitchFamily="34" charset="0"/>
              </a:rPr>
              <a:t>most successful one -&gt; easy to find faults, can prove correctness</a:t>
            </a:r>
          </a:p>
          <a:p>
            <a:r>
              <a:rPr lang="en-US" sz="2400" dirty="0" smtClean="0">
                <a:latin typeface="Arial" pitchFamily="34" charset="0"/>
                <a:cs typeface="Arial" pitchFamily="34" charset="0"/>
              </a:rPr>
              <a:t>Requires set  theory, functions, &amp; discrete math</a:t>
            </a:r>
          </a:p>
          <a:p>
            <a:pPr lvl="1"/>
            <a:r>
              <a:rPr lang="en-US" sz="2000" dirty="0" smtClean="0">
                <a:latin typeface="Arial" pitchFamily="34" charset="0"/>
                <a:cs typeface="Arial" pitchFamily="34" charset="0"/>
              </a:rPr>
              <a:t> difficult to learn because of special symbols</a:t>
            </a:r>
          </a:p>
          <a:p>
            <a:r>
              <a:rPr lang="en-US" sz="2400" dirty="0" smtClean="0">
                <a:latin typeface="Arial" pitchFamily="34" charset="0"/>
                <a:cs typeface="Arial" pitchFamily="34" charset="0"/>
              </a:rPr>
              <a:t>Z specifications consists of 4 sections</a:t>
            </a:r>
          </a:p>
          <a:p>
            <a:pPr lvl="1"/>
            <a:r>
              <a:rPr lang="en-US" sz="2000" dirty="0" smtClean="0">
                <a:latin typeface="Arial" pitchFamily="34" charset="0"/>
                <a:cs typeface="Arial" pitchFamily="34" charset="0"/>
              </a:rPr>
              <a:t>given sets, data types, and constants</a:t>
            </a:r>
          </a:p>
          <a:p>
            <a:pPr lvl="2"/>
            <a:r>
              <a:rPr lang="en-US" sz="1800" dirty="0" smtClean="0">
                <a:latin typeface="Arial" pitchFamily="34" charset="0"/>
                <a:cs typeface="Arial" pitchFamily="34" charset="0"/>
              </a:rPr>
              <a:t>sets that get defined in detail</a:t>
            </a:r>
          </a:p>
          <a:p>
            <a:pPr lvl="1"/>
            <a:r>
              <a:rPr lang="en-US" sz="2000" dirty="0" smtClean="0">
                <a:latin typeface="Arial" pitchFamily="34" charset="0"/>
                <a:cs typeface="Arial" pitchFamily="34" charset="0"/>
              </a:rPr>
              <a:t>state definition</a:t>
            </a:r>
          </a:p>
          <a:p>
            <a:pPr lvl="2"/>
            <a:r>
              <a:rPr lang="en-US" sz="1800" dirty="0" smtClean="0">
                <a:latin typeface="Arial" pitchFamily="34" charset="0"/>
                <a:cs typeface="Arial" pitchFamily="34" charset="0"/>
              </a:rPr>
              <a:t>variable declarations &amp; predicates that constrain values</a:t>
            </a:r>
          </a:p>
          <a:p>
            <a:pPr lvl="1"/>
            <a:r>
              <a:rPr lang="en-US" sz="2000" dirty="0" smtClean="0">
                <a:latin typeface="Arial" pitchFamily="34" charset="0"/>
                <a:cs typeface="Arial" pitchFamily="34" charset="0"/>
              </a:rPr>
              <a:t>initial state</a:t>
            </a:r>
          </a:p>
          <a:p>
            <a:pPr lvl="1"/>
            <a:r>
              <a:rPr lang="en-US" sz="2000" dirty="0" smtClean="0">
                <a:latin typeface="Arial" pitchFamily="34" charset="0"/>
                <a:cs typeface="Arial" pitchFamily="34" charset="0"/>
              </a:rPr>
              <a:t>operations</a:t>
            </a:r>
            <a:endParaRPr lang="en-US"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990600"/>
          </a:xfrm>
        </p:spPr>
        <p:txBody>
          <a:bodyPr>
            <a:normAutofit/>
          </a:bodyPr>
          <a:lstStyle/>
          <a:p>
            <a:r>
              <a:rPr lang="en-US" dirty="0" smtClean="0"/>
              <a:t>Specification in Z</a:t>
            </a:r>
            <a:endParaRPr lang="en-US" dirty="0"/>
          </a:p>
        </p:txBody>
      </p:sp>
      <p:sp>
        <p:nvSpPr>
          <p:cNvPr id="3" name="Content Placeholder 2"/>
          <p:cNvSpPr>
            <a:spLocks noGrp="1"/>
          </p:cNvSpPr>
          <p:nvPr>
            <p:ph idx="1"/>
          </p:nvPr>
        </p:nvSpPr>
        <p:spPr>
          <a:xfrm>
            <a:off x="457200" y="1066800"/>
            <a:ext cx="8229600" cy="5334000"/>
          </a:xfrm>
        </p:spPr>
        <p:txBody>
          <a:bodyPr>
            <a:normAutofit fontScale="92500"/>
          </a:bodyPr>
          <a:lstStyle/>
          <a:p>
            <a:pPr>
              <a:lnSpc>
                <a:spcPct val="90000"/>
              </a:lnSpc>
            </a:pPr>
            <a:r>
              <a:rPr lang="en-US" sz="4000" dirty="0" smtClean="0"/>
              <a:t>Scenario: We maintain a membership list and an associated phone database.</a:t>
            </a:r>
          </a:p>
          <a:p>
            <a:pPr>
              <a:lnSpc>
                <a:spcPct val="90000"/>
              </a:lnSpc>
              <a:buFont typeface="Wingdings" pitchFamily="82" charset="2"/>
              <a:buNone/>
            </a:pPr>
            <a:r>
              <a:rPr lang="en-US" dirty="0" smtClean="0"/>
              <a:t>	</a:t>
            </a:r>
            <a:r>
              <a:rPr lang="en-US" b="1" dirty="0" smtClean="0"/>
              <a:t>[Person, Phone]</a:t>
            </a:r>
          </a:p>
          <a:p>
            <a:pPr>
              <a:lnSpc>
                <a:spcPct val="90000"/>
              </a:lnSpc>
              <a:buFont typeface="Wingdings" pitchFamily="82" charset="2"/>
              <a:buNone/>
            </a:pPr>
            <a:r>
              <a:rPr lang="en-US" dirty="0" smtClean="0"/>
              <a:t>	|----</a:t>
            </a:r>
            <a:r>
              <a:rPr lang="en-US" dirty="0" err="1" smtClean="0"/>
              <a:t>PhoneDB</a:t>
            </a:r>
            <a:r>
              <a:rPr lang="en-US" dirty="0" smtClean="0"/>
              <a:t>-----------------------------------</a:t>
            </a:r>
          </a:p>
          <a:p>
            <a:pPr>
              <a:lnSpc>
                <a:spcPct val="90000"/>
              </a:lnSpc>
              <a:buFont typeface="Wingdings" pitchFamily="82" charset="2"/>
              <a:buNone/>
            </a:pPr>
            <a:r>
              <a:rPr lang="en-US" dirty="0" smtClean="0"/>
              <a:t>	|members: </a:t>
            </a:r>
            <a:r>
              <a:rPr lang="en-US" dirty="0" smtClean="0">
                <a:latin typeface="Helvetica CE" charset="-18"/>
              </a:rPr>
              <a:t>P</a:t>
            </a:r>
            <a:r>
              <a:rPr lang="en-US" dirty="0" smtClean="0">
                <a:latin typeface="Arial Unicode MS" pitchFamily="34" charset="-128"/>
                <a:ea typeface="Arial Unicode MS" pitchFamily="34" charset="-128"/>
                <a:cs typeface="Arial Unicode MS" pitchFamily="34" charset="-128"/>
              </a:rPr>
              <a:t> Person	       (‘set of’ person)</a:t>
            </a:r>
          </a:p>
          <a:p>
            <a:pPr>
              <a:lnSpc>
                <a:spcPct val="90000"/>
              </a:lnSpc>
              <a:buFont typeface="Wingdings" pitchFamily="82" charset="2"/>
              <a:buNone/>
            </a:pPr>
            <a:r>
              <a:rPr lang="en-US" dirty="0" smtClean="0">
                <a:latin typeface="Arial Unicode MS" pitchFamily="34" charset="-128"/>
                <a:ea typeface="Arial Unicode MS" pitchFamily="34" charset="-128"/>
                <a:cs typeface="Arial Unicode MS" pitchFamily="34" charset="-128"/>
              </a:rPr>
              <a:t>	|phones : Person </a:t>
            </a:r>
            <a:r>
              <a:rPr lang="en-US" dirty="0" smtClean="0">
                <a:latin typeface="Arial Unicode MS" pitchFamily="34" charset="-128"/>
                <a:ea typeface="Arial Unicode MS" pitchFamily="34" charset="-128"/>
                <a:cs typeface="Arial Unicode MS" pitchFamily="34" charset="-128"/>
                <a:sym typeface="Symbol" pitchFamily="82" charset="2"/>
              </a:rPr>
              <a:t></a:t>
            </a:r>
            <a:r>
              <a:rPr lang="en-US" dirty="0" smtClean="0">
                <a:latin typeface="Arial Unicode MS" pitchFamily="34" charset="-128"/>
                <a:ea typeface="Arial Unicode MS" pitchFamily="34" charset="-128"/>
                <a:cs typeface="Arial Unicode MS" pitchFamily="34" charset="-128"/>
              </a:rPr>
              <a:t>  Phone 	(relation)</a:t>
            </a:r>
          </a:p>
          <a:p>
            <a:pPr>
              <a:lnSpc>
                <a:spcPct val="90000"/>
              </a:lnSpc>
              <a:buFont typeface="Wingdings" pitchFamily="82" charset="2"/>
              <a:buNone/>
            </a:pPr>
            <a:r>
              <a:rPr lang="en-US" dirty="0" smtClean="0">
                <a:latin typeface="Arial Unicode MS" pitchFamily="34" charset="-128"/>
                <a:ea typeface="Arial Unicode MS" pitchFamily="34" charset="-128"/>
                <a:cs typeface="Arial Unicode MS" pitchFamily="34" charset="-128"/>
              </a:rPr>
              <a:t>	|-------------------------------------------------------</a:t>
            </a:r>
          </a:p>
          <a:p>
            <a:pPr>
              <a:lnSpc>
                <a:spcPct val="90000"/>
              </a:lnSpc>
              <a:buFont typeface="Wingdings" pitchFamily="82" charset="2"/>
              <a:buNone/>
            </a:pP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dom</a:t>
            </a:r>
            <a:r>
              <a:rPr lang="en-US" dirty="0" smtClean="0">
                <a:latin typeface="Arial Unicode MS" pitchFamily="34" charset="-128"/>
                <a:ea typeface="Arial Unicode MS" pitchFamily="34" charset="-128"/>
                <a:cs typeface="Arial Unicode MS" pitchFamily="34" charset="-128"/>
              </a:rPr>
              <a:t> phones </a:t>
            </a:r>
            <a:r>
              <a:rPr lang="en-US" b="1" dirty="0" smtClean="0">
                <a:latin typeface="Arial Unicode MS" pitchFamily="34" charset="-128"/>
                <a:ea typeface="Arial Unicode MS" pitchFamily="34" charset="-128"/>
                <a:cs typeface="Arial Unicode MS" pitchFamily="34" charset="-128"/>
                <a:sym typeface="Wingdings" pitchFamily="82" charset="2"/>
              </a:rPr>
              <a:t>⊆ </a:t>
            </a:r>
            <a:r>
              <a:rPr lang="en-US" dirty="0" smtClean="0">
                <a:ea typeface="Arial Unicode MS" pitchFamily="34" charset="-128"/>
                <a:cs typeface="Arial Unicode MS" pitchFamily="34" charset="-128"/>
                <a:sym typeface="Wingdings" pitchFamily="82" charset="2"/>
              </a:rPr>
              <a:t>members     (invariant)</a:t>
            </a:r>
          </a:p>
          <a:p>
            <a:pPr>
              <a:lnSpc>
                <a:spcPct val="90000"/>
              </a:lnSpc>
              <a:buFont typeface="Wingdings" pitchFamily="82" charset="2"/>
              <a:buNone/>
            </a:pPr>
            <a:r>
              <a:rPr lang="en-US" dirty="0" smtClean="0">
                <a:ea typeface="Arial Unicode MS" pitchFamily="34" charset="-128"/>
                <a:cs typeface="Arial Unicode MS" pitchFamily="34" charset="-128"/>
                <a:sym typeface="Wingdings" pitchFamily="82" charset="2"/>
              </a:rPr>
              <a:t>	|---------------------------------------------------</a:t>
            </a:r>
            <a:endParaRPr lang="en-US" sz="4000"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914400"/>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members </a:t>
            </a:r>
            <a:r>
              <a:rPr lang="en-US" dirty="0" smtClean="0">
                <a:sym typeface="Wingdings" pitchFamily="82" charset="2"/>
              </a:rPr>
              <a:t> {</a:t>
            </a:r>
            <a:r>
              <a:rPr lang="en-US" dirty="0" err="1" smtClean="0">
                <a:sym typeface="Wingdings" pitchFamily="82" charset="2"/>
              </a:rPr>
              <a:t>jim</a:t>
            </a:r>
            <a:r>
              <a:rPr lang="en-US" dirty="0" smtClean="0">
                <a:sym typeface="Wingdings" pitchFamily="82" charset="2"/>
              </a:rPr>
              <a:t>, sue}</a:t>
            </a:r>
          </a:p>
          <a:p>
            <a:r>
              <a:rPr lang="en-US" dirty="0" smtClean="0">
                <a:sym typeface="Wingdings" pitchFamily="82" charset="2"/>
              </a:rPr>
              <a:t>phones {(</a:t>
            </a:r>
            <a:r>
              <a:rPr lang="en-US" dirty="0" err="1" smtClean="0">
                <a:sym typeface="Wingdings" pitchFamily="82" charset="2"/>
              </a:rPr>
              <a:t>jim</a:t>
            </a:r>
            <a:r>
              <a:rPr lang="en-US" dirty="0" smtClean="0">
                <a:sym typeface="Wingdings" pitchFamily="82" charset="2"/>
              </a:rPr>
              <a:t>, 1231), (sue, 3956)}</a:t>
            </a:r>
          </a:p>
          <a:p>
            <a:r>
              <a:rPr lang="en-US" dirty="0" smtClean="0">
                <a:sym typeface="Wingdings" pitchFamily="82" charset="2"/>
              </a:rPr>
              <a:t>Assign(</a:t>
            </a:r>
            <a:r>
              <a:rPr lang="en-US" dirty="0" err="1" smtClean="0">
                <a:sym typeface="Wingdings" pitchFamily="82" charset="2"/>
              </a:rPr>
              <a:t>alice</a:t>
            </a:r>
            <a:r>
              <a:rPr lang="en-US" dirty="0" smtClean="0">
                <a:sym typeface="Wingdings" pitchFamily="82" charset="2"/>
              </a:rPr>
              <a:t>, 1231)</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GB" dirty="0" smtClean="0"/>
              <a:t>Specification in the software process</a:t>
            </a:r>
            <a:endParaRPr lang="en-US" dirty="0"/>
          </a:p>
        </p:txBody>
      </p:sp>
      <p:pic>
        <p:nvPicPr>
          <p:cNvPr id="4" name="Content Placeholder 3"/>
          <p:cNvPicPr>
            <a:picLocks noGrp="1" noChangeArrowheads="1"/>
          </p:cNvPicPr>
          <p:nvPr>
            <p:ph idx="1"/>
          </p:nvPr>
        </p:nvPicPr>
        <p:blipFill>
          <a:blip r:embed="rId2" cstate="print"/>
          <a:srcRect/>
          <a:stretch>
            <a:fillRect/>
          </a:stretch>
        </p:blipFill>
        <p:spPr bwMode="auto">
          <a:xfrm>
            <a:off x="609600" y="1143000"/>
            <a:ext cx="7924800" cy="4267200"/>
          </a:xfrm>
          <a:prstGeom prst="rect">
            <a:avLst/>
          </a:prstGeom>
          <a:noFill/>
          <a:ln w="12700">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GB" dirty="0" smtClean="0"/>
              <a:t>Development costs with formal specification</a:t>
            </a:r>
            <a:endParaRPr lang="en-US" dirty="0"/>
          </a:p>
        </p:txBody>
      </p:sp>
      <p:pic>
        <p:nvPicPr>
          <p:cNvPr id="4" name="Content Placeholder 3"/>
          <p:cNvPicPr>
            <a:picLocks noGrp="1" noChangeArrowheads="1"/>
          </p:cNvPicPr>
          <p:nvPr>
            <p:ph idx="1"/>
          </p:nvPr>
        </p:nvPicPr>
        <p:blipFill>
          <a:blip r:embed="rId2" cstate="print"/>
          <a:srcRect/>
          <a:stretch>
            <a:fillRect/>
          </a:stretch>
        </p:blipFill>
        <p:spPr bwMode="auto">
          <a:xfrm>
            <a:off x="762000" y="1219200"/>
            <a:ext cx="7924800" cy="5334000"/>
          </a:xfrm>
          <a:prstGeom prst="rect">
            <a:avLst/>
          </a:prstGeom>
          <a:noFill/>
          <a:ln w="12700">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990600"/>
          </a:xfrm>
        </p:spPr>
        <p:txBody>
          <a:bodyPr>
            <a:normAutofit/>
          </a:bodyPr>
          <a:lstStyle/>
          <a:p>
            <a:r>
              <a:rPr lang="en-US" sz="3600" dirty="0" smtClean="0">
                <a:latin typeface="Arial" pitchFamily="34" charset="0"/>
                <a:cs typeface="Arial" pitchFamily="34" charset="0"/>
              </a:rPr>
              <a:t>Mapping Requirements to Specifications</a:t>
            </a:r>
            <a:endParaRPr lang="en-US" sz="3600" dirty="0">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 y="1219200"/>
            <a:ext cx="8762999" cy="5024437"/>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GB" sz="3600" dirty="0" smtClean="0">
                <a:latin typeface="Arial" pitchFamily="34" charset="0"/>
                <a:cs typeface="Arial" pitchFamily="34" charset="0"/>
              </a:rPr>
              <a:t>Requirements document structure</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90600"/>
            <a:ext cx="8229600" cy="5334000"/>
          </a:xfrm>
        </p:spPr>
        <p:txBody>
          <a:bodyPr>
            <a:normAutofit lnSpcReduction="10000"/>
          </a:bodyPr>
          <a:lstStyle/>
          <a:p>
            <a:pPr>
              <a:lnSpc>
                <a:spcPct val="90000"/>
              </a:lnSpc>
            </a:pPr>
            <a:r>
              <a:rPr lang="en-GB" dirty="0" smtClean="0"/>
              <a:t>Preface</a:t>
            </a:r>
          </a:p>
          <a:p>
            <a:pPr>
              <a:lnSpc>
                <a:spcPct val="90000"/>
              </a:lnSpc>
            </a:pPr>
            <a:r>
              <a:rPr lang="en-GB" dirty="0" smtClean="0"/>
              <a:t>Introduction</a:t>
            </a:r>
          </a:p>
          <a:p>
            <a:pPr>
              <a:lnSpc>
                <a:spcPct val="90000"/>
              </a:lnSpc>
            </a:pPr>
            <a:r>
              <a:rPr lang="en-GB" dirty="0" smtClean="0"/>
              <a:t>Glossary</a:t>
            </a:r>
          </a:p>
          <a:p>
            <a:pPr>
              <a:lnSpc>
                <a:spcPct val="90000"/>
              </a:lnSpc>
            </a:pPr>
            <a:r>
              <a:rPr lang="en-GB" dirty="0" smtClean="0"/>
              <a:t>User requirements definition</a:t>
            </a:r>
          </a:p>
          <a:p>
            <a:pPr>
              <a:lnSpc>
                <a:spcPct val="90000"/>
              </a:lnSpc>
            </a:pPr>
            <a:r>
              <a:rPr lang="en-GB" dirty="0" smtClean="0"/>
              <a:t>System architecture</a:t>
            </a:r>
          </a:p>
          <a:p>
            <a:pPr>
              <a:lnSpc>
                <a:spcPct val="90000"/>
              </a:lnSpc>
            </a:pPr>
            <a:r>
              <a:rPr lang="en-GB" dirty="0" smtClean="0"/>
              <a:t>System requirements specification</a:t>
            </a:r>
          </a:p>
          <a:p>
            <a:pPr>
              <a:lnSpc>
                <a:spcPct val="90000"/>
              </a:lnSpc>
            </a:pPr>
            <a:r>
              <a:rPr lang="en-GB" dirty="0" smtClean="0"/>
              <a:t>System models</a:t>
            </a:r>
          </a:p>
          <a:p>
            <a:pPr>
              <a:lnSpc>
                <a:spcPct val="90000"/>
              </a:lnSpc>
            </a:pPr>
            <a:r>
              <a:rPr lang="en-GB" dirty="0" smtClean="0"/>
              <a:t>System evolution</a:t>
            </a:r>
          </a:p>
          <a:p>
            <a:pPr>
              <a:lnSpc>
                <a:spcPct val="90000"/>
              </a:lnSpc>
            </a:pPr>
            <a:r>
              <a:rPr lang="en-GB" dirty="0" smtClean="0"/>
              <a:t>Appendices</a:t>
            </a:r>
          </a:p>
          <a:p>
            <a:pPr>
              <a:lnSpc>
                <a:spcPct val="90000"/>
              </a:lnSpc>
            </a:pPr>
            <a:r>
              <a:rPr lang="en-GB" dirty="0" smtClean="0"/>
              <a:t>Index</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r>
              <a:rPr lang="en-US" sz="3600" dirty="0" smtClean="0">
                <a:latin typeface="Arial" pitchFamily="34" charset="0"/>
                <a:cs typeface="Arial" pitchFamily="34" charset="0"/>
              </a:rPr>
              <a:t>Requirement Specification Checklist</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90600"/>
            <a:ext cx="8229600" cy="5410200"/>
          </a:xfrm>
        </p:spPr>
        <p:txBody>
          <a:bodyPr>
            <a:normAutofit fontScale="77500" lnSpcReduction="20000"/>
          </a:bodyPr>
          <a:lstStyle/>
          <a:p>
            <a:pPr lvl="1"/>
            <a:r>
              <a:rPr lang="en-US" dirty="0" smtClean="0"/>
              <a:t>Do stated goals and objectives for software remain consistent with system goals and objectives? </a:t>
            </a:r>
          </a:p>
          <a:p>
            <a:pPr lvl="1"/>
            <a:r>
              <a:rPr lang="en-US" dirty="0" smtClean="0"/>
              <a:t>Have important interfaces to all system elements been described? </a:t>
            </a:r>
          </a:p>
          <a:p>
            <a:pPr lvl="1"/>
            <a:r>
              <a:rPr lang="en-US" dirty="0" smtClean="0"/>
              <a:t>Have all data objects been described? Have all attributes been identified? </a:t>
            </a:r>
          </a:p>
          <a:p>
            <a:pPr lvl="1"/>
            <a:r>
              <a:rPr lang="en-US" dirty="0" smtClean="0"/>
              <a:t>Do major functions remain within scope and has each been adequately described? </a:t>
            </a:r>
          </a:p>
          <a:p>
            <a:pPr lvl="1"/>
            <a:r>
              <a:rPr lang="en-US" dirty="0" smtClean="0"/>
              <a:t>Have functions been refined (elaborated) to an appropriate level of detail? </a:t>
            </a:r>
          </a:p>
          <a:p>
            <a:pPr lvl="1"/>
            <a:r>
              <a:rPr lang="en-US" dirty="0" smtClean="0"/>
              <a:t>Is information flow adequately defined for the problem domain? </a:t>
            </a:r>
          </a:p>
          <a:p>
            <a:pPr lvl="1"/>
            <a:r>
              <a:rPr lang="en-US" dirty="0" smtClean="0"/>
              <a:t>Are diagrams clear; can each stand alone without supplementary text? </a:t>
            </a:r>
          </a:p>
          <a:p>
            <a:pPr lvl="1"/>
            <a:r>
              <a:rPr lang="en-US" dirty="0" smtClean="0"/>
              <a:t>Is the behavior of the software consistent with the information it must process and the functions it must perform?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914400"/>
          </a:xfrm>
        </p:spPr>
        <p:txBody>
          <a:bodyPr>
            <a:normAutofit/>
          </a:bodyPr>
          <a:lstStyle/>
          <a:p>
            <a:r>
              <a:rPr lang="en-US" sz="3600" dirty="0" smtClean="0">
                <a:latin typeface="Arial" pitchFamily="34" charset="0"/>
                <a:cs typeface="Arial" pitchFamily="34" charset="0"/>
              </a:rPr>
              <a:t>Requirement Specification Checklist</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lvl="1"/>
            <a:r>
              <a:rPr lang="en-US" dirty="0" smtClean="0"/>
              <a:t>Have events and states been identified? </a:t>
            </a:r>
          </a:p>
          <a:p>
            <a:pPr lvl="1"/>
            <a:r>
              <a:rPr lang="en-US" dirty="0" smtClean="0"/>
              <a:t>Are design constraints realistic? </a:t>
            </a:r>
          </a:p>
          <a:p>
            <a:pPr lvl="1"/>
            <a:r>
              <a:rPr lang="en-US" dirty="0" smtClean="0"/>
              <a:t>Have technological risks been fully defined? </a:t>
            </a:r>
          </a:p>
          <a:p>
            <a:pPr lvl="1"/>
            <a:r>
              <a:rPr lang="en-US" dirty="0" smtClean="0"/>
              <a:t>Have alternative software requirements been considered? </a:t>
            </a:r>
          </a:p>
          <a:p>
            <a:pPr lvl="1"/>
            <a:r>
              <a:rPr lang="en-US" dirty="0" smtClean="0"/>
              <a:t>Have validation criteria been stated in detail; are they adequate to describe a successful system? </a:t>
            </a:r>
          </a:p>
          <a:p>
            <a:pPr lvl="1"/>
            <a:r>
              <a:rPr lang="en-US" dirty="0" smtClean="0"/>
              <a:t>Have inconsistencies, omissions or redundancy been identified and corrected? </a:t>
            </a:r>
          </a:p>
          <a:p>
            <a:pPr lvl="1"/>
            <a:r>
              <a:rPr lang="en-US" dirty="0" smtClean="0"/>
              <a:t>Is the customer contact complete? </a:t>
            </a:r>
          </a:p>
          <a:p>
            <a:pPr lvl="1"/>
            <a:r>
              <a:rPr lang="en-US" dirty="0" smtClean="0"/>
              <a:t>Has the user reviewed the Preliminary User's Manual or prototype? </a:t>
            </a:r>
          </a:p>
          <a:p>
            <a:pPr lvl="1"/>
            <a:r>
              <a:rPr lang="en-US" dirty="0" smtClean="0"/>
              <a:t>How are the Software Project Plan estimates affected?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normAutofit/>
          </a:bodyPr>
          <a:lstStyle/>
          <a:p>
            <a:r>
              <a:rPr lang="en-US" sz="3600" dirty="0" smtClean="0">
                <a:latin typeface="Arial" pitchFamily="34" charset="0"/>
                <a:cs typeface="Arial" pitchFamily="34" charset="0"/>
              </a:rPr>
              <a:t>What not to include in SRS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14400"/>
            <a:ext cx="8229600" cy="5211763"/>
          </a:xfrm>
        </p:spPr>
        <p:txBody>
          <a:bodyPr/>
          <a:lstStyle/>
          <a:p>
            <a:r>
              <a:rPr lang="en-US" dirty="0" smtClean="0">
                <a:latin typeface="Arial" pitchFamily="34" charset="0"/>
                <a:cs typeface="Arial" pitchFamily="34" charset="0"/>
              </a:rPr>
              <a:t>Project development plans</a:t>
            </a:r>
          </a:p>
          <a:p>
            <a:r>
              <a:rPr lang="en-US" sz="2600" dirty="0" smtClean="0"/>
              <a:t>Staffing, Methods, Tools etc.</a:t>
            </a:r>
          </a:p>
          <a:p>
            <a:r>
              <a:rPr lang="en-US" dirty="0" smtClean="0">
                <a:latin typeface="Arial" pitchFamily="34" charset="0"/>
                <a:cs typeface="Arial" pitchFamily="34" charset="0"/>
              </a:rPr>
              <a:t>Product quality assurance plans</a:t>
            </a:r>
          </a:p>
          <a:p>
            <a:pPr lvl="1">
              <a:lnSpc>
                <a:spcPct val="80000"/>
              </a:lnSpc>
            </a:pPr>
            <a:r>
              <a:rPr lang="en-US" sz="2600" dirty="0" smtClean="0"/>
              <a:t>Configuration Management, Verification &amp; Validation</a:t>
            </a:r>
          </a:p>
          <a:p>
            <a:r>
              <a:rPr lang="en-US" dirty="0" smtClean="0">
                <a:latin typeface="Arial" pitchFamily="34" charset="0"/>
                <a:cs typeface="Arial" pitchFamily="34" charset="0"/>
              </a:rPr>
              <a:t>Designs information </a:t>
            </a:r>
          </a:p>
          <a:p>
            <a:pPr lvl="1">
              <a:lnSpc>
                <a:spcPct val="80000"/>
              </a:lnSpc>
            </a:pPr>
            <a:r>
              <a:rPr lang="en-US" sz="2600" dirty="0" smtClean="0"/>
              <a:t>Requirements and designs have different audiences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990600"/>
          </a:xfrm>
        </p:spPr>
        <p:txBody>
          <a:bodyPr>
            <a:noAutofit/>
          </a:bodyPr>
          <a:lstStyle/>
          <a:p>
            <a:r>
              <a:rPr lang="en-US" sz="3600" dirty="0" smtClean="0"/>
              <a:t>Characteristics of good requirement specification documents</a:t>
            </a:r>
            <a:endParaRPr lang="en-US" sz="3600"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r>
              <a:rPr lang="en-US" dirty="0" smtClean="0"/>
              <a:t>Complete</a:t>
            </a:r>
          </a:p>
          <a:p>
            <a:pPr lvl="1"/>
            <a:r>
              <a:rPr lang="en-US" dirty="0" smtClean="0"/>
              <a:t>Description of all major requirements relating to functionality, performance etc.</a:t>
            </a:r>
          </a:p>
          <a:p>
            <a:r>
              <a:rPr lang="en-US" dirty="0" smtClean="0"/>
              <a:t>Consistent</a:t>
            </a:r>
          </a:p>
          <a:p>
            <a:pPr lvl="1"/>
            <a:r>
              <a:rPr lang="en-US" dirty="0" smtClean="0"/>
              <a:t>A software requirement specification is consistent if none of the requirements conflict</a:t>
            </a:r>
          </a:p>
          <a:p>
            <a:r>
              <a:rPr lang="en-US" dirty="0" smtClean="0"/>
              <a:t>Traceable</a:t>
            </a:r>
          </a:p>
          <a:p>
            <a:pPr lvl="1"/>
            <a:r>
              <a:rPr lang="en-US" dirty="0" smtClean="0"/>
              <a:t>Origin and all references are available</a:t>
            </a:r>
          </a:p>
          <a:p>
            <a:r>
              <a:rPr lang="en-US" dirty="0" smtClean="0"/>
              <a:t>Unambiguous</a:t>
            </a:r>
          </a:p>
          <a:p>
            <a:pPr lvl="1"/>
            <a:r>
              <a:rPr lang="en-US" dirty="0" smtClean="0"/>
              <a:t>Having two or more meanings</a:t>
            </a:r>
          </a:p>
          <a:p>
            <a:r>
              <a:rPr lang="en-US" dirty="0" smtClean="0"/>
              <a:t>Verifiable</a:t>
            </a:r>
          </a:p>
          <a:p>
            <a:pPr lvl="1"/>
            <a:r>
              <a:rPr lang="en-US" dirty="0" smtClean="0"/>
              <a:t>All requirements are verifiable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t>Papers</a:t>
            </a:r>
            <a:endParaRPr lang="en-US" dirty="0"/>
          </a:p>
        </p:txBody>
      </p:sp>
      <p:sp>
        <p:nvSpPr>
          <p:cNvPr id="3" name="Content Placeholder 2"/>
          <p:cNvSpPr>
            <a:spLocks noGrp="1"/>
          </p:cNvSpPr>
          <p:nvPr>
            <p:ph idx="1"/>
          </p:nvPr>
        </p:nvSpPr>
        <p:spPr>
          <a:xfrm>
            <a:off x="457200" y="914400"/>
            <a:ext cx="8229600" cy="5410200"/>
          </a:xfrm>
        </p:spPr>
        <p:txBody>
          <a:bodyPr>
            <a:normAutofit/>
          </a:bodyPr>
          <a:lstStyle/>
          <a:p>
            <a:pPr>
              <a:lnSpc>
                <a:spcPct val="80000"/>
              </a:lnSpc>
            </a:pPr>
            <a:r>
              <a:rPr lang="en-US" sz="3000" dirty="0" smtClean="0"/>
              <a:t>IEEE Recommended Practice for Software Requirements Specifications</a:t>
            </a:r>
          </a:p>
          <a:p>
            <a:pPr>
              <a:lnSpc>
                <a:spcPct val="80000"/>
              </a:lnSpc>
            </a:pPr>
            <a:r>
              <a:rPr lang="en-US" sz="3000" dirty="0" smtClean="0"/>
              <a:t>Software specification and design for imaging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990600"/>
          </a:xfrm>
        </p:spPr>
        <p:txBody>
          <a:bodyPr>
            <a:normAutofit/>
          </a:bodyPr>
          <a:lstStyle/>
          <a:p>
            <a:r>
              <a:rPr lang="en-US" sz="3600" dirty="0" smtClean="0">
                <a:latin typeface="Arial" pitchFamily="34" charset="0"/>
                <a:cs typeface="Arial" pitchFamily="34" charset="0"/>
              </a:rPr>
              <a:t>Essentials for writing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066800"/>
            <a:ext cx="8229600" cy="5334000"/>
          </a:xfrm>
        </p:spPr>
        <p:txBody>
          <a:bodyPr>
            <a:normAutofit lnSpcReduction="10000"/>
          </a:bodyPr>
          <a:lstStyle/>
          <a:p>
            <a:r>
              <a:rPr lang="en-US" dirty="0" smtClean="0"/>
              <a:t>Requirements are read more often than they are written</a:t>
            </a:r>
          </a:p>
          <a:p>
            <a:r>
              <a:rPr lang="en-US" dirty="0" smtClean="0"/>
              <a:t>Readers of requirements come from diverse backgrounds</a:t>
            </a:r>
          </a:p>
          <a:p>
            <a:r>
              <a:rPr lang="en-US" dirty="0" smtClean="0"/>
              <a:t>Writing clearly and concisely is not easy and is time consuming and cost effective.  </a:t>
            </a:r>
          </a:p>
          <a:p>
            <a:r>
              <a:rPr lang="en-US" dirty="0" smtClean="0"/>
              <a:t>Different organizations write requirements at different levels of abstraction</a:t>
            </a:r>
          </a:p>
          <a:p>
            <a:r>
              <a:rPr lang="en-US" dirty="0" smtClean="0"/>
              <a:t>Writing good requirements requires a lot of analytic thought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Requirement Writing Guidelines</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a:t>The system shall validate and accept credit cards</a:t>
            </a:r>
            <a:br>
              <a:rPr lang="en-US" dirty="0"/>
            </a:br>
            <a:r>
              <a:rPr lang="en-US" dirty="0"/>
              <a:t>and cashier’s checks. High priority.</a:t>
            </a:r>
            <a:br>
              <a:rPr lang="en-US" dirty="0"/>
            </a:br>
            <a:r>
              <a:rPr lang="en-US" b="1" dirty="0"/>
              <a:t>Problem: Requirements Fusion</a:t>
            </a:r>
            <a:br>
              <a:rPr lang="en-US" b="1" dirty="0"/>
            </a:br>
            <a:r>
              <a:rPr lang="en-US" dirty="0"/>
              <a:t>● validate and accept</a:t>
            </a:r>
            <a:br>
              <a:rPr lang="en-US" dirty="0"/>
            </a:br>
            <a:r>
              <a:rPr lang="en-US" dirty="0"/>
              <a:t>○ If validation fails, can we still “accept”?</a:t>
            </a:r>
            <a:br>
              <a:rPr lang="en-US" dirty="0"/>
            </a:br>
            <a:r>
              <a:rPr lang="en-US" dirty="0"/>
              <a:t>● credit cards and cashier’s checks</a:t>
            </a:r>
            <a:br>
              <a:rPr lang="en-US" dirty="0"/>
            </a:br>
            <a:r>
              <a:rPr lang="en-US" dirty="0"/>
              <a:t>○ Can you pay with a combination? What if credit </a:t>
            </a:r>
            <a:r>
              <a:rPr lang="en-US" dirty="0" err="1" smtClean="0"/>
              <a:t>cardvalidation</a:t>
            </a:r>
            <a:r>
              <a:rPr lang="en-US" dirty="0" smtClean="0"/>
              <a:t> </a:t>
            </a:r>
            <a:r>
              <a:rPr lang="en-US" dirty="0"/>
              <a:t>fails and the cashier’s check is accepted?</a:t>
            </a:r>
            <a:br>
              <a:rPr lang="en-US" dirty="0"/>
            </a:br>
            <a:r>
              <a:rPr lang="en-US" dirty="0"/>
              <a:t>● “high priority”</a:t>
            </a:r>
            <a:br>
              <a:rPr lang="en-US" dirty="0"/>
            </a:br>
            <a:r>
              <a:rPr lang="en-US" dirty="0"/>
              <a:t>○ Are both payment methods high priority? </a:t>
            </a:r>
            <a:br>
              <a:rPr lang="en-US" dirty="0"/>
            </a:br>
            <a:endParaRPr lang="en-US" dirty="0"/>
          </a:p>
        </p:txBody>
      </p:sp>
    </p:spTree>
    <p:extLst>
      <p:ext uri="{BB962C8B-B14F-4D97-AF65-F5344CB8AC3E}">
        <p14:creationId xmlns:p14="http://schemas.microsoft.com/office/powerpoint/2010/main" val="24883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Writing Guidelines</a:t>
            </a:r>
          </a:p>
        </p:txBody>
      </p:sp>
      <p:sp>
        <p:nvSpPr>
          <p:cNvPr id="3" name="Content Placeholder 2"/>
          <p:cNvSpPr>
            <a:spLocks noGrp="1"/>
          </p:cNvSpPr>
          <p:nvPr>
            <p:ph idx="1"/>
          </p:nvPr>
        </p:nvSpPr>
        <p:spPr/>
        <p:txBody>
          <a:bodyPr>
            <a:normAutofit/>
          </a:bodyPr>
          <a:lstStyle/>
          <a:p>
            <a:r>
              <a:rPr lang="en-US" dirty="0"/>
              <a:t>The software shall not support optical </a:t>
            </a:r>
            <a:r>
              <a:rPr lang="en-US" dirty="0" smtClean="0"/>
              <a:t>character recognition </a:t>
            </a:r>
            <a:r>
              <a:rPr lang="en-US" dirty="0"/>
              <a:t>for converting scanned recipes </a:t>
            </a:r>
            <a:r>
              <a:rPr lang="en-US" dirty="0" smtClean="0"/>
              <a:t>to text</a:t>
            </a:r>
            <a:r>
              <a:rPr lang="en-US" dirty="0"/>
              <a:t>.</a:t>
            </a:r>
            <a:br>
              <a:rPr lang="en-US" dirty="0"/>
            </a:br>
            <a:r>
              <a:rPr lang="en-US" b="1" dirty="0"/>
              <a:t>Problem: Stated in the Negative</a:t>
            </a:r>
            <a:br>
              <a:rPr lang="en-US" b="1" dirty="0"/>
            </a:br>
            <a:r>
              <a:rPr lang="en-US" dirty="0"/>
              <a:t>● How do you test whether a feature is not</a:t>
            </a:r>
            <a:br>
              <a:rPr lang="en-US" dirty="0"/>
            </a:br>
            <a:r>
              <a:rPr lang="en-US" dirty="0"/>
              <a:t>supported?</a:t>
            </a:r>
            <a:br>
              <a:rPr lang="en-US" dirty="0"/>
            </a:br>
            <a:r>
              <a:rPr lang="en-US" dirty="0"/>
              <a:t>● There are an infinite number of things the</a:t>
            </a:r>
            <a:br>
              <a:rPr lang="en-US" dirty="0"/>
            </a:br>
            <a:r>
              <a:rPr lang="en-US" dirty="0"/>
              <a:t>software will not do - why state this one? </a:t>
            </a:r>
            <a:br>
              <a:rPr lang="en-US" dirty="0"/>
            </a:br>
            <a:endParaRPr lang="en-US" dirty="0"/>
          </a:p>
        </p:txBody>
      </p:sp>
    </p:spTree>
    <p:extLst>
      <p:ext uri="{BB962C8B-B14F-4D97-AF65-F5344CB8AC3E}">
        <p14:creationId xmlns:p14="http://schemas.microsoft.com/office/powerpoint/2010/main" val="99591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Writing Guidelines</a:t>
            </a:r>
          </a:p>
        </p:txBody>
      </p:sp>
      <p:sp>
        <p:nvSpPr>
          <p:cNvPr id="3" name="Content Placeholder 2"/>
          <p:cNvSpPr>
            <a:spLocks noGrp="1"/>
          </p:cNvSpPr>
          <p:nvPr>
            <p:ph idx="1"/>
          </p:nvPr>
        </p:nvSpPr>
        <p:spPr/>
        <p:txBody>
          <a:bodyPr>
            <a:normAutofit lnSpcReduction="10000"/>
          </a:bodyPr>
          <a:lstStyle/>
          <a:p>
            <a:r>
              <a:rPr lang="en-US" dirty="0"/>
              <a:t>If a failure occurs (either internal or external), </a:t>
            </a:r>
            <a:r>
              <a:rPr lang="en-US" dirty="0" smtClean="0"/>
              <a:t>an easy </a:t>
            </a:r>
            <a:r>
              <a:rPr lang="en-US" dirty="0"/>
              <a:t>to interpret alarm must be raised quickly.</a:t>
            </a:r>
            <a:br>
              <a:rPr lang="en-US" dirty="0"/>
            </a:br>
            <a:r>
              <a:rPr lang="en-US" b="1" dirty="0"/>
              <a:t>Problem: Untestable</a:t>
            </a:r>
            <a:br>
              <a:rPr lang="en-US" b="1" dirty="0"/>
            </a:br>
            <a:r>
              <a:rPr lang="en-US" dirty="0"/>
              <a:t>● What does “raised quickly” mean?</a:t>
            </a:r>
            <a:br>
              <a:rPr lang="en-US" dirty="0"/>
            </a:br>
            <a:r>
              <a:rPr lang="en-US" dirty="0"/>
              <a:t>● What does “easy to interpret” mean? You </a:t>
            </a:r>
            <a:r>
              <a:rPr lang="en-US" dirty="0" smtClean="0"/>
              <a:t>can’t test </a:t>
            </a:r>
            <a:r>
              <a:rPr lang="en-US" dirty="0"/>
              <a:t>ease of interpretation - subjective quality.</a:t>
            </a:r>
            <a:br>
              <a:rPr lang="en-US" dirty="0"/>
            </a:br>
            <a:r>
              <a:rPr lang="en-US" dirty="0"/>
              <a:t>● First problem can be fixed, second cannot. </a:t>
            </a:r>
            <a:br>
              <a:rPr lang="en-US" dirty="0"/>
            </a:br>
            <a:endParaRPr lang="en-US" dirty="0"/>
          </a:p>
        </p:txBody>
      </p:sp>
    </p:spTree>
    <p:extLst>
      <p:ext uri="{BB962C8B-B14F-4D97-AF65-F5344CB8AC3E}">
        <p14:creationId xmlns:p14="http://schemas.microsoft.com/office/powerpoint/2010/main" val="167463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Writing Guidelines</a:t>
            </a:r>
          </a:p>
        </p:txBody>
      </p:sp>
      <p:sp>
        <p:nvSpPr>
          <p:cNvPr id="3" name="Content Placeholder 2"/>
          <p:cNvSpPr>
            <a:spLocks noGrp="1"/>
          </p:cNvSpPr>
          <p:nvPr>
            <p:ph idx="1"/>
          </p:nvPr>
        </p:nvSpPr>
        <p:spPr/>
        <p:txBody>
          <a:bodyPr>
            <a:normAutofit fontScale="92500" lnSpcReduction="10000"/>
          </a:bodyPr>
          <a:lstStyle/>
          <a:p>
            <a:r>
              <a:rPr lang="en-US" dirty="0"/>
              <a:t>The product shall provide status messages</a:t>
            </a:r>
            <a:br>
              <a:rPr lang="en-US" dirty="0"/>
            </a:br>
            <a:r>
              <a:rPr lang="en-US" dirty="0"/>
              <a:t>regarding background processing at regular</a:t>
            </a:r>
            <a:br>
              <a:rPr lang="en-US" dirty="0"/>
            </a:br>
            <a:r>
              <a:rPr lang="en-US" dirty="0"/>
              <a:t>intervals not less than every 60 seconds.</a:t>
            </a:r>
            <a:br>
              <a:rPr lang="en-US" dirty="0"/>
            </a:br>
            <a:r>
              <a:rPr lang="en-US" b="1" dirty="0"/>
              <a:t>Problems:</a:t>
            </a:r>
            <a:br>
              <a:rPr lang="en-US" b="1" dirty="0"/>
            </a:br>
            <a:r>
              <a:rPr lang="en-US" dirty="0"/>
              <a:t>● What are the status messages?</a:t>
            </a:r>
            <a:br>
              <a:rPr lang="en-US" dirty="0"/>
            </a:br>
            <a:r>
              <a:rPr lang="en-US" dirty="0"/>
              <a:t>○ (should this be multiple requirements? - what </a:t>
            </a:r>
            <a:r>
              <a:rPr lang="en-US" dirty="0" smtClean="0"/>
              <a:t>does background </a:t>
            </a:r>
            <a:r>
              <a:rPr lang="en-US" dirty="0"/>
              <a:t>processing mean, exactly?)</a:t>
            </a:r>
            <a:br>
              <a:rPr lang="en-US" dirty="0"/>
            </a:br>
            <a:r>
              <a:rPr lang="en-US" dirty="0"/>
              <a:t>● Regular intervals? “not less” than 60 seconds? What is </a:t>
            </a:r>
            <a:r>
              <a:rPr lang="en-US" dirty="0" smtClean="0"/>
              <a:t>the upper </a:t>
            </a:r>
            <a:r>
              <a:rPr lang="en-US" dirty="0"/>
              <a:t>limit? </a:t>
            </a:r>
            <a:br>
              <a:rPr lang="en-US" dirty="0"/>
            </a:br>
            <a:endParaRPr lang="en-US" dirty="0"/>
          </a:p>
        </p:txBody>
      </p:sp>
    </p:spTree>
    <p:extLst>
      <p:ext uri="{BB962C8B-B14F-4D97-AF65-F5344CB8AC3E}">
        <p14:creationId xmlns:p14="http://schemas.microsoft.com/office/powerpoint/2010/main" val="16610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Writing Guidelines</a:t>
            </a:r>
          </a:p>
        </p:txBody>
      </p:sp>
      <p:sp>
        <p:nvSpPr>
          <p:cNvPr id="3" name="Content Placeholder 2"/>
          <p:cNvSpPr>
            <a:spLocks noGrp="1"/>
          </p:cNvSpPr>
          <p:nvPr>
            <p:ph idx="1"/>
          </p:nvPr>
        </p:nvSpPr>
        <p:spPr/>
        <p:txBody>
          <a:bodyPr>
            <a:normAutofit/>
          </a:bodyPr>
          <a:lstStyle/>
          <a:p>
            <a:r>
              <a:rPr lang="en-US" dirty="0"/>
              <a:t>The product shall switch between displaying and</a:t>
            </a:r>
            <a:br>
              <a:rPr lang="en-US" dirty="0"/>
            </a:br>
            <a:r>
              <a:rPr lang="en-US" dirty="0"/>
              <a:t>hiding non-printing characters instantaneously.</a:t>
            </a:r>
            <a:br>
              <a:rPr lang="en-US" dirty="0"/>
            </a:br>
            <a:r>
              <a:rPr lang="en-US" b="1" dirty="0"/>
              <a:t>Problems:</a:t>
            </a:r>
            <a:br>
              <a:rPr lang="en-US" b="1" dirty="0"/>
            </a:br>
            <a:r>
              <a:rPr lang="en-US" dirty="0"/>
              <a:t>● Instantaneously is not testable - subjective.</a:t>
            </a:r>
            <a:br>
              <a:rPr lang="en-US" dirty="0"/>
            </a:br>
            <a:r>
              <a:rPr lang="en-US" dirty="0"/>
              <a:t>● When is it switching? What causes this switch? Is </a:t>
            </a:r>
            <a:r>
              <a:rPr lang="en-US" dirty="0" smtClean="0"/>
              <a:t>it random</a:t>
            </a:r>
            <a:r>
              <a:rPr lang="en-US" dirty="0"/>
              <a:t>? </a:t>
            </a:r>
            <a:br>
              <a:rPr lang="en-US" dirty="0"/>
            </a:br>
            <a:endParaRPr lang="en-US" dirty="0"/>
          </a:p>
        </p:txBody>
      </p:sp>
    </p:spTree>
    <p:extLst>
      <p:ext uri="{BB962C8B-B14F-4D97-AF65-F5344CB8AC3E}">
        <p14:creationId xmlns:p14="http://schemas.microsoft.com/office/powerpoint/2010/main" val="94499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506</TotalTime>
  <Words>1557</Words>
  <Application>Microsoft Office PowerPoint</Application>
  <PresentationFormat>On-screen Show (4:3)</PresentationFormat>
  <Paragraphs>294</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Requirement Specification</vt:lpstr>
      <vt:lpstr>Mapping Requirements to Specifications</vt:lpstr>
      <vt:lpstr>Essentials for writing requirements</vt:lpstr>
      <vt:lpstr>Requirement Writing Guidelines</vt:lpstr>
      <vt:lpstr>Requirement Writing Guidelines</vt:lpstr>
      <vt:lpstr>Requirement Writing Guidelines</vt:lpstr>
      <vt:lpstr>Requirement Writing Guidelines</vt:lpstr>
      <vt:lpstr>Requirement Writing Guidelines</vt:lpstr>
      <vt:lpstr>Activities of SRS</vt:lpstr>
      <vt:lpstr>Specification Principles</vt:lpstr>
      <vt:lpstr>Appropriate Specification</vt:lpstr>
      <vt:lpstr>Benefits of SRS</vt:lpstr>
      <vt:lpstr>SRS Standards</vt:lpstr>
      <vt:lpstr>IEEE Standard</vt:lpstr>
      <vt:lpstr>IEEE 830-1998 Standard – Section 1 of SRS</vt:lpstr>
      <vt:lpstr>IEEE 830-1998 Standard – Section 2 of SRS</vt:lpstr>
      <vt:lpstr>IEEE 830-1998 Standard – Section 3 of SRS (1)</vt:lpstr>
      <vt:lpstr>IEEE 830-1998 Standard – Section 3 of SRS (2)</vt:lpstr>
      <vt:lpstr> Specification Techniques</vt:lpstr>
      <vt:lpstr>Informal Specifications </vt:lpstr>
      <vt:lpstr>Semi-formal Specifications</vt:lpstr>
      <vt:lpstr>Formal Specifications</vt:lpstr>
      <vt:lpstr>Use of formal methods</vt:lpstr>
      <vt:lpstr>Z (“zed”) Notation</vt:lpstr>
      <vt:lpstr>Specification in Z</vt:lpstr>
      <vt:lpstr>Example</vt:lpstr>
      <vt:lpstr>Specification in the software process</vt:lpstr>
      <vt:lpstr>Development costs with formal specification</vt:lpstr>
      <vt:lpstr>Requirements document structure</vt:lpstr>
      <vt:lpstr>Requirement Specification Checklist</vt:lpstr>
      <vt:lpstr>Requirement Specification Checklist</vt:lpstr>
      <vt:lpstr>What not to include in SRS</vt:lpstr>
      <vt:lpstr>Characteristics of good requirement specification documents</vt:lpstr>
      <vt:lpstr>Papers</vt:lpstr>
    </vt:vector>
  </TitlesOfParts>
  <Company>ciit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Specification</dc:title>
  <dc:creator>grasool</dc:creator>
  <cp:lastModifiedBy>ab</cp:lastModifiedBy>
  <cp:revision>62</cp:revision>
  <dcterms:created xsi:type="dcterms:W3CDTF">2011-09-16T22:46:23Z</dcterms:created>
  <dcterms:modified xsi:type="dcterms:W3CDTF">2022-11-21T04:43:31Z</dcterms:modified>
</cp:coreProperties>
</file>