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311" r:id="rId4"/>
    <p:sldId id="274" r:id="rId5"/>
    <p:sldId id="275" r:id="rId6"/>
    <p:sldId id="257" r:id="rId7"/>
    <p:sldId id="258" r:id="rId8"/>
    <p:sldId id="260" r:id="rId9"/>
    <p:sldId id="278" r:id="rId10"/>
    <p:sldId id="261" r:id="rId11"/>
    <p:sldId id="276" r:id="rId12"/>
    <p:sldId id="277" r:id="rId13"/>
    <p:sldId id="287" r:id="rId14"/>
    <p:sldId id="308" r:id="rId15"/>
    <p:sldId id="293" r:id="rId16"/>
    <p:sldId id="294" r:id="rId17"/>
    <p:sldId id="305" r:id="rId18"/>
    <p:sldId id="306" r:id="rId19"/>
    <p:sldId id="288" r:id="rId20"/>
    <p:sldId id="292" r:id="rId21"/>
    <p:sldId id="297" r:id="rId22"/>
    <p:sldId id="298" r:id="rId23"/>
    <p:sldId id="262" r:id="rId24"/>
    <p:sldId id="312" r:id="rId25"/>
    <p:sldId id="263" r:id="rId26"/>
    <p:sldId id="264" r:id="rId27"/>
    <p:sldId id="266" r:id="rId28"/>
    <p:sldId id="304" r:id="rId29"/>
    <p:sldId id="268" r:id="rId30"/>
    <p:sldId id="279" r:id="rId31"/>
    <p:sldId id="280" r:id="rId32"/>
    <p:sldId id="281" r:id="rId33"/>
    <p:sldId id="282" r:id="rId34"/>
    <p:sldId id="283" r:id="rId35"/>
    <p:sldId id="284" r:id="rId36"/>
    <p:sldId id="269" r:id="rId37"/>
    <p:sldId id="270" r:id="rId38"/>
    <p:sldId id="310" r:id="rId39"/>
    <p:sldId id="291" r:id="rId40"/>
    <p:sldId id="309" r:id="rId41"/>
    <p:sldId id="300" r:id="rId42"/>
    <p:sldId id="301" r:id="rId43"/>
    <p:sldId id="302" r:id="rId44"/>
    <p:sldId id="303" r:id="rId45"/>
    <p:sldId id="286" r:id="rId46"/>
    <p:sldId id="30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1CC11-E2F4-45F2-9155-27767785D200}"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DCE68-F4B0-4E03-8D32-D11232A30B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1CC11-E2F4-45F2-9155-27767785D200}"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DCE68-F4B0-4E03-8D32-D11232A30B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533400" y="685800"/>
            <a:ext cx="8001000" cy="5791200"/>
          </a:xfrm>
        </p:spPr>
        <p:txBody>
          <a:bodyPr>
            <a:normAutofit/>
          </a:bodyPr>
          <a:lstStyle/>
          <a:p>
            <a:r>
              <a:rPr lang="en-US" dirty="0" smtClean="0">
                <a:solidFill>
                  <a:schemeClr val="tx1"/>
                </a:solidFill>
                <a:latin typeface="Arial" pitchFamily="34" charset="0"/>
                <a:cs typeface="Arial" pitchFamily="34" charset="0"/>
              </a:rPr>
              <a:t> Software Requirement Engineering </a:t>
            </a:r>
          </a:p>
          <a:p>
            <a:r>
              <a:rPr lang="en-US" dirty="0" smtClean="0">
                <a:solidFill>
                  <a:schemeClr val="tx1"/>
                </a:solidFill>
                <a:latin typeface="Arial" pitchFamily="34" charset="0"/>
                <a:cs typeface="Arial" pitchFamily="34" charset="0"/>
              </a:rPr>
              <a:t>CSE-305</a:t>
            </a:r>
          </a:p>
          <a:p>
            <a:endParaRPr lang="en-US" dirty="0" smtClean="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endParaRPr lang="en-US"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Dr </a:t>
            </a:r>
            <a:r>
              <a:rPr lang="en-US" dirty="0" err="1" smtClean="0">
                <a:solidFill>
                  <a:schemeClr val="tx1"/>
                </a:solidFill>
                <a:latin typeface="Arial" pitchFamily="34" charset="0"/>
                <a:cs typeface="Arial" pitchFamily="34" charset="0"/>
              </a:rPr>
              <a:t>Ghulam</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Rasool</a:t>
            </a:r>
            <a:endParaRPr lang="en-US" dirty="0" smtClean="0">
              <a:solidFill>
                <a:schemeClr val="tx1"/>
              </a:solidFill>
              <a:latin typeface="Arial" pitchFamily="34" charset="0"/>
              <a:cs typeface="Arial" pitchFamily="34" charset="0"/>
            </a:endParaRPr>
          </a:p>
          <a:p>
            <a:pPr marL="342900" indent="-342900" algn="l">
              <a:lnSpc>
                <a:spcPct val="90000"/>
              </a:lnSpc>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Reviewing Requirements</a:t>
            </a:r>
            <a:r>
              <a:rPr lang="en-US" dirty="0"/>
              <a:t/>
            </a:r>
            <a:br>
              <a:rPr lang="en-US" dirty="0"/>
            </a:br>
            <a:endParaRPr lang="en-US" dirty="0"/>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r>
              <a:rPr lang="en-US" sz="3000" dirty="0">
                <a:latin typeface="Arial" pitchFamily="34" charset="0"/>
                <a:cs typeface="Arial" pitchFamily="34" charset="0"/>
              </a:rPr>
              <a:t>Reviewing requirement documents is a technique used for identifying ambiguous or unverifiable requirements. Informal and formal reviews approaches are used for reviewing </a:t>
            </a:r>
            <a:r>
              <a:rPr lang="en-US" sz="3000" dirty="0" smtClean="0">
                <a:latin typeface="Arial" pitchFamily="34" charset="0"/>
                <a:cs typeface="Arial" pitchFamily="34" charset="0"/>
              </a:rPr>
              <a:t>requirements</a:t>
            </a:r>
          </a:p>
          <a:p>
            <a:r>
              <a:rPr lang="en-US" b="1" dirty="0"/>
              <a:t>Informal reviews</a:t>
            </a:r>
            <a:r>
              <a:rPr lang="en-US" dirty="0"/>
              <a:t> </a:t>
            </a:r>
            <a:r>
              <a:rPr lang="en-US" sz="3000" dirty="0">
                <a:latin typeface="Arial" pitchFamily="34" charset="0"/>
                <a:cs typeface="Arial" pitchFamily="34" charset="0"/>
              </a:rPr>
              <a:t>are used to educate other peoples about the product and collecting unstructured </a:t>
            </a:r>
            <a:r>
              <a:rPr lang="en-US" sz="3000" dirty="0" smtClean="0">
                <a:latin typeface="Arial" pitchFamily="34" charset="0"/>
                <a:cs typeface="Arial" pitchFamily="34" charset="0"/>
              </a:rPr>
              <a:t>feedback</a:t>
            </a:r>
            <a:endParaRPr lang="en-US" dirty="0"/>
          </a:p>
          <a:p>
            <a:r>
              <a:rPr lang="en-US" b="1" dirty="0"/>
              <a:t>Formal reviews</a:t>
            </a:r>
            <a:r>
              <a:rPr lang="en-US" dirty="0"/>
              <a:t> </a:t>
            </a:r>
            <a:r>
              <a:rPr lang="en-US" sz="3300" dirty="0">
                <a:latin typeface="Arial" pitchFamily="34" charset="0"/>
                <a:cs typeface="Arial" pitchFamily="34" charset="0"/>
              </a:rPr>
              <a:t>follows well defined process and produce report that identifies the material, the reviewers and the judgment of review team. The best type of formal review is the inspection.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990600"/>
          </a:xfrm>
        </p:spPr>
        <p:txBody>
          <a:bodyPr>
            <a:normAutofit/>
          </a:bodyPr>
          <a:lstStyle/>
          <a:p>
            <a:r>
              <a:rPr lang="en-US" dirty="0" smtClean="0"/>
              <a:t>Formal Review Process</a:t>
            </a:r>
            <a:endParaRPr lang="en-US" dirty="0"/>
          </a:p>
        </p:txBody>
      </p:sp>
      <p:grpSp>
        <p:nvGrpSpPr>
          <p:cNvPr id="4" name="Content Placeholder 3"/>
          <p:cNvGrpSpPr>
            <a:grpSpLocks noGrp="1"/>
          </p:cNvGrpSpPr>
          <p:nvPr/>
        </p:nvGrpSpPr>
        <p:grpSpPr>
          <a:xfrm>
            <a:off x="457200" y="1219200"/>
            <a:ext cx="8229600" cy="5410200"/>
            <a:chOff x="457200" y="2209800"/>
            <a:chExt cx="8077200" cy="3657600"/>
          </a:xfrm>
        </p:grpSpPr>
        <p:sp>
          <p:nvSpPr>
            <p:cNvPr id="5" name="AutoShape 3"/>
            <p:cNvSpPr>
              <a:spLocks noChangeArrowheads="1"/>
            </p:cNvSpPr>
            <p:nvPr/>
          </p:nvSpPr>
          <p:spPr bwMode="auto">
            <a:xfrm>
              <a:off x="457200" y="22098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6" name="AutoShape 7"/>
            <p:cNvSpPr>
              <a:spLocks noChangeArrowheads="1"/>
            </p:cNvSpPr>
            <p:nvPr/>
          </p:nvSpPr>
          <p:spPr bwMode="auto">
            <a:xfrm>
              <a:off x="2590800" y="22098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7" name="AutoShape 8"/>
            <p:cNvSpPr>
              <a:spLocks noChangeArrowheads="1"/>
            </p:cNvSpPr>
            <p:nvPr/>
          </p:nvSpPr>
          <p:spPr bwMode="auto">
            <a:xfrm>
              <a:off x="2590800" y="35814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8" name="AutoShape 9"/>
            <p:cNvSpPr>
              <a:spLocks noChangeArrowheads="1"/>
            </p:cNvSpPr>
            <p:nvPr/>
          </p:nvSpPr>
          <p:spPr bwMode="auto">
            <a:xfrm>
              <a:off x="4724400" y="35814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9" name="AutoShape 10"/>
            <p:cNvSpPr>
              <a:spLocks noChangeArrowheads="1"/>
            </p:cNvSpPr>
            <p:nvPr/>
          </p:nvSpPr>
          <p:spPr bwMode="auto">
            <a:xfrm>
              <a:off x="4724400" y="49530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10" name="AutoShape 11"/>
            <p:cNvSpPr>
              <a:spLocks noChangeArrowheads="1"/>
            </p:cNvSpPr>
            <p:nvPr/>
          </p:nvSpPr>
          <p:spPr bwMode="auto">
            <a:xfrm>
              <a:off x="6858000" y="4953000"/>
              <a:ext cx="1676400" cy="914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11" name="Line 12"/>
            <p:cNvSpPr>
              <a:spLocks noChangeShapeType="1"/>
            </p:cNvSpPr>
            <p:nvPr/>
          </p:nvSpPr>
          <p:spPr bwMode="auto">
            <a:xfrm>
              <a:off x="2133600" y="2667000"/>
              <a:ext cx="457200" cy="0"/>
            </a:xfrm>
            <a:prstGeom prst="line">
              <a:avLst/>
            </a:prstGeom>
            <a:noFill/>
            <a:ln w="9525">
              <a:solidFill>
                <a:schemeClr val="tx1"/>
              </a:solidFill>
              <a:round/>
              <a:headEnd/>
              <a:tailEnd type="triangle" w="med" len="med"/>
            </a:ln>
            <a:effectLst/>
          </p:spPr>
          <p:txBody>
            <a:bodyPr/>
            <a:lstStyle/>
            <a:p>
              <a:endParaRPr lang="en-US"/>
            </a:p>
          </p:txBody>
        </p:sp>
        <p:sp>
          <p:nvSpPr>
            <p:cNvPr id="12" name="Line 13"/>
            <p:cNvSpPr>
              <a:spLocks noChangeShapeType="1"/>
            </p:cNvSpPr>
            <p:nvPr/>
          </p:nvSpPr>
          <p:spPr bwMode="auto">
            <a:xfrm>
              <a:off x="4267200" y="4038600"/>
              <a:ext cx="457200" cy="0"/>
            </a:xfrm>
            <a:prstGeom prst="line">
              <a:avLst/>
            </a:prstGeom>
            <a:noFill/>
            <a:ln w="9525">
              <a:solidFill>
                <a:schemeClr val="tx1"/>
              </a:solidFill>
              <a:round/>
              <a:headEnd/>
              <a:tailEnd type="triangle" w="med" len="med"/>
            </a:ln>
            <a:effectLst/>
          </p:spPr>
          <p:txBody>
            <a:bodyPr/>
            <a:lstStyle/>
            <a:p>
              <a:endParaRPr lang="en-US"/>
            </a:p>
          </p:txBody>
        </p:sp>
        <p:sp>
          <p:nvSpPr>
            <p:cNvPr id="13" name="Line 14"/>
            <p:cNvSpPr>
              <a:spLocks noChangeShapeType="1"/>
            </p:cNvSpPr>
            <p:nvPr/>
          </p:nvSpPr>
          <p:spPr bwMode="auto">
            <a:xfrm>
              <a:off x="6400800" y="5410200"/>
              <a:ext cx="457200" cy="0"/>
            </a:xfrm>
            <a:prstGeom prst="line">
              <a:avLst/>
            </a:prstGeom>
            <a:noFill/>
            <a:ln w="9525">
              <a:solidFill>
                <a:schemeClr val="tx1"/>
              </a:solidFill>
              <a:round/>
              <a:headEnd/>
              <a:tailEnd type="triangle" w="med" len="med"/>
            </a:ln>
            <a:effectLst/>
          </p:spPr>
          <p:txBody>
            <a:bodyPr/>
            <a:lstStyle/>
            <a:p>
              <a:endParaRPr lang="en-US"/>
            </a:p>
          </p:txBody>
        </p:sp>
        <p:sp>
          <p:nvSpPr>
            <p:cNvPr id="14" name="Line 15"/>
            <p:cNvSpPr>
              <a:spLocks noChangeShapeType="1"/>
            </p:cNvSpPr>
            <p:nvPr/>
          </p:nvSpPr>
          <p:spPr bwMode="auto">
            <a:xfrm rot="5400000">
              <a:off x="3201194" y="3352006"/>
              <a:ext cx="457200" cy="1588"/>
            </a:xfrm>
            <a:prstGeom prst="line">
              <a:avLst/>
            </a:prstGeom>
            <a:noFill/>
            <a:ln w="9525">
              <a:solidFill>
                <a:schemeClr val="tx1"/>
              </a:solidFill>
              <a:round/>
              <a:headEnd/>
              <a:tailEnd type="triangle" w="med" len="med"/>
            </a:ln>
            <a:effectLst/>
          </p:spPr>
          <p:txBody>
            <a:bodyPr/>
            <a:lstStyle/>
            <a:p>
              <a:endParaRPr lang="en-US"/>
            </a:p>
          </p:txBody>
        </p:sp>
        <p:sp>
          <p:nvSpPr>
            <p:cNvPr id="15" name="Line 16"/>
            <p:cNvSpPr>
              <a:spLocks noChangeShapeType="1"/>
            </p:cNvSpPr>
            <p:nvPr/>
          </p:nvSpPr>
          <p:spPr bwMode="auto">
            <a:xfrm rot="5400000">
              <a:off x="5257007" y="4723606"/>
              <a:ext cx="457200" cy="1587"/>
            </a:xfrm>
            <a:prstGeom prst="line">
              <a:avLst/>
            </a:prstGeom>
            <a:noFill/>
            <a:ln w="9525">
              <a:solidFill>
                <a:schemeClr val="tx1"/>
              </a:solidFill>
              <a:round/>
              <a:headEnd/>
              <a:tailEnd type="triangle" w="med" len="med"/>
            </a:ln>
            <a:effectLst/>
          </p:spPr>
          <p:txBody>
            <a:bodyPr/>
            <a:lstStyle/>
            <a:p>
              <a:endParaRPr lang="en-US"/>
            </a:p>
          </p:txBody>
        </p:sp>
        <p:sp>
          <p:nvSpPr>
            <p:cNvPr id="16" name="Text Box 17"/>
            <p:cNvSpPr txBox="1">
              <a:spLocks noChangeArrowheads="1"/>
            </p:cNvSpPr>
            <p:nvPr/>
          </p:nvSpPr>
          <p:spPr bwMode="auto">
            <a:xfrm>
              <a:off x="685800" y="2438400"/>
              <a:ext cx="1245878" cy="249689"/>
            </a:xfrm>
            <a:prstGeom prst="rect">
              <a:avLst/>
            </a:prstGeom>
            <a:noFill/>
            <a:ln w="9525">
              <a:noFill/>
              <a:miter lim="800000"/>
              <a:headEnd/>
              <a:tailEnd/>
            </a:ln>
            <a:effectLst/>
          </p:spPr>
          <p:txBody>
            <a:bodyPr wrap="none">
              <a:spAutoFit/>
            </a:bodyPr>
            <a:lstStyle/>
            <a:p>
              <a:pPr algn="ctr"/>
              <a:r>
                <a:rPr lang="en-US" sz="1800" dirty="0">
                  <a:solidFill>
                    <a:srgbClr val="0000FF"/>
                  </a:solidFill>
                </a:rPr>
                <a:t>Plan review</a:t>
              </a:r>
            </a:p>
          </p:txBody>
        </p:sp>
        <p:sp>
          <p:nvSpPr>
            <p:cNvPr id="17" name="Text Box 18"/>
            <p:cNvSpPr txBox="1">
              <a:spLocks noChangeArrowheads="1"/>
            </p:cNvSpPr>
            <p:nvPr/>
          </p:nvSpPr>
          <p:spPr bwMode="auto">
            <a:xfrm>
              <a:off x="2863850" y="2330450"/>
              <a:ext cx="1211266" cy="436956"/>
            </a:xfrm>
            <a:prstGeom prst="rect">
              <a:avLst/>
            </a:prstGeom>
            <a:noFill/>
            <a:ln w="9525">
              <a:noFill/>
              <a:miter lim="800000"/>
              <a:headEnd/>
              <a:tailEnd/>
            </a:ln>
            <a:effectLst/>
          </p:spPr>
          <p:txBody>
            <a:bodyPr wrap="none">
              <a:spAutoFit/>
            </a:bodyPr>
            <a:lstStyle/>
            <a:p>
              <a:pPr algn="ctr"/>
              <a:r>
                <a:rPr lang="en-US" sz="1800" dirty="0">
                  <a:solidFill>
                    <a:srgbClr val="0000FF"/>
                  </a:solidFill>
                </a:rPr>
                <a:t>Distribute</a:t>
              </a:r>
            </a:p>
            <a:p>
              <a:pPr algn="ctr"/>
              <a:r>
                <a:rPr lang="en-US" sz="1800" dirty="0">
                  <a:solidFill>
                    <a:srgbClr val="0000FF"/>
                  </a:solidFill>
                </a:rPr>
                <a:t>documents</a:t>
              </a:r>
            </a:p>
          </p:txBody>
        </p:sp>
        <p:sp>
          <p:nvSpPr>
            <p:cNvPr id="18" name="Text Box 19"/>
            <p:cNvSpPr txBox="1">
              <a:spLocks noChangeArrowheads="1"/>
            </p:cNvSpPr>
            <p:nvPr/>
          </p:nvSpPr>
          <p:spPr bwMode="auto">
            <a:xfrm>
              <a:off x="2803525" y="3702050"/>
              <a:ext cx="1218377" cy="436956"/>
            </a:xfrm>
            <a:prstGeom prst="rect">
              <a:avLst/>
            </a:prstGeom>
            <a:noFill/>
            <a:ln w="9525">
              <a:noFill/>
              <a:miter lim="800000"/>
              <a:headEnd/>
              <a:tailEnd/>
            </a:ln>
            <a:effectLst/>
          </p:spPr>
          <p:txBody>
            <a:bodyPr wrap="none">
              <a:spAutoFit/>
            </a:bodyPr>
            <a:lstStyle/>
            <a:p>
              <a:pPr algn="ctr"/>
              <a:r>
                <a:rPr lang="en-US" sz="1800" dirty="0">
                  <a:solidFill>
                    <a:srgbClr val="0000FF"/>
                  </a:solidFill>
                </a:rPr>
                <a:t>Prepare for</a:t>
              </a:r>
            </a:p>
            <a:p>
              <a:pPr algn="ctr"/>
              <a:r>
                <a:rPr lang="en-US" sz="1800" dirty="0">
                  <a:solidFill>
                    <a:srgbClr val="0000FF"/>
                  </a:solidFill>
                </a:rPr>
                <a:t>review</a:t>
              </a:r>
            </a:p>
          </p:txBody>
        </p:sp>
        <p:sp>
          <p:nvSpPr>
            <p:cNvPr id="19" name="Text Box 20"/>
            <p:cNvSpPr txBox="1">
              <a:spLocks noChangeArrowheads="1"/>
            </p:cNvSpPr>
            <p:nvPr/>
          </p:nvSpPr>
          <p:spPr bwMode="auto">
            <a:xfrm>
              <a:off x="4876800" y="3702050"/>
              <a:ext cx="1282065" cy="436956"/>
            </a:xfrm>
            <a:prstGeom prst="rect">
              <a:avLst/>
            </a:prstGeom>
            <a:noFill/>
            <a:ln w="9525">
              <a:noFill/>
              <a:miter lim="800000"/>
              <a:headEnd/>
              <a:tailEnd/>
            </a:ln>
            <a:effectLst/>
          </p:spPr>
          <p:txBody>
            <a:bodyPr wrap="none">
              <a:spAutoFit/>
            </a:bodyPr>
            <a:lstStyle/>
            <a:p>
              <a:pPr algn="ctr"/>
              <a:r>
                <a:rPr lang="en-US" sz="1800" dirty="0">
                  <a:solidFill>
                    <a:srgbClr val="0000FF"/>
                  </a:solidFill>
                </a:rPr>
                <a:t>Hold review</a:t>
              </a:r>
            </a:p>
            <a:p>
              <a:pPr algn="ctr"/>
              <a:r>
                <a:rPr lang="en-US" sz="1800" dirty="0">
                  <a:solidFill>
                    <a:srgbClr val="0000FF"/>
                  </a:solidFill>
                </a:rPr>
                <a:t>meeting</a:t>
              </a:r>
            </a:p>
          </p:txBody>
        </p:sp>
        <p:sp>
          <p:nvSpPr>
            <p:cNvPr id="20" name="Text Box 21"/>
            <p:cNvSpPr txBox="1">
              <a:spLocks noChangeArrowheads="1"/>
            </p:cNvSpPr>
            <p:nvPr/>
          </p:nvSpPr>
          <p:spPr bwMode="auto">
            <a:xfrm>
              <a:off x="4959350" y="5073650"/>
              <a:ext cx="1094526" cy="436956"/>
            </a:xfrm>
            <a:prstGeom prst="rect">
              <a:avLst/>
            </a:prstGeom>
            <a:noFill/>
            <a:ln w="9525">
              <a:noFill/>
              <a:miter lim="800000"/>
              <a:headEnd/>
              <a:tailEnd/>
            </a:ln>
            <a:effectLst/>
          </p:spPr>
          <p:txBody>
            <a:bodyPr wrap="none">
              <a:spAutoFit/>
            </a:bodyPr>
            <a:lstStyle/>
            <a:p>
              <a:pPr algn="ctr"/>
              <a:r>
                <a:rPr lang="en-US" sz="1800" dirty="0">
                  <a:solidFill>
                    <a:srgbClr val="0000FF"/>
                  </a:solidFill>
                </a:rPr>
                <a:t>Follow-up</a:t>
              </a:r>
            </a:p>
            <a:p>
              <a:pPr algn="ctr"/>
              <a:r>
                <a:rPr lang="en-US" sz="1800" dirty="0">
                  <a:solidFill>
                    <a:srgbClr val="0000FF"/>
                  </a:solidFill>
                </a:rPr>
                <a:t>actions</a:t>
              </a:r>
            </a:p>
          </p:txBody>
        </p:sp>
        <p:sp>
          <p:nvSpPr>
            <p:cNvPr id="21" name="Text Box 22"/>
            <p:cNvSpPr txBox="1">
              <a:spLocks noChangeArrowheads="1"/>
            </p:cNvSpPr>
            <p:nvPr/>
          </p:nvSpPr>
          <p:spPr bwMode="auto">
            <a:xfrm>
              <a:off x="7131050" y="5029200"/>
              <a:ext cx="1211266" cy="436956"/>
            </a:xfrm>
            <a:prstGeom prst="rect">
              <a:avLst/>
            </a:prstGeom>
            <a:noFill/>
            <a:ln w="9525">
              <a:noFill/>
              <a:miter lim="800000"/>
              <a:headEnd/>
              <a:tailEnd/>
            </a:ln>
            <a:effectLst/>
          </p:spPr>
          <p:txBody>
            <a:bodyPr wrap="none">
              <a:spAutoFit/>
            </a:bodyPr>
            <a:lstStyle/>
            <a:p>
              <a:pPr algn="ctr"/>
              <a:r>
                <a:rPr lang="en-US" sz="1800" dirty="0">
                  <a:solidFill>
                    <a:srgbClr val="0000FF"/>
                  </a:solidFill>
                </a:rPr>
                <a:t>Revise</a:t>
              </a:r>
            </a:p>
            <a:p>
              <a:pPr algn="ctr"/>
              <a:r>
                <a:rPr lang="en-US" sz="1800" dirty="0">
                  <a:solidFill>
                    <a:srgbClr val="0000FF"/>
                  </a:solidFill>
                </a:rPr>
                <a:t>documents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990600"/>
          </a:xfrm>
        </p:spPr>
        <p:txBody>
          <a:bodyPr>
            <a:normAutofit/>
          </a:bodyPr>
          <a:lstStyle/>
          <a:p>
            <a:r>
              <a:rPr lang="en-US" sz="3600" dirty="0" smtClean="0">
                <a:latin typeface="Arial" pitchFamily="34" charset="0"/>
                <a:cs typeface="Arial" pitchFamily="34" charset="0"/>
              </a:rPr>
              <a:t>Problem Actions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smtClean="0">
                <a:latin typeface="Arial" pitchFamily="34" charset="0"/>
                <a:cs typeface="Arial" pitchFamily="34" charset="0"/>
              </a:rPr>
              <a:t>Requirements clarification</a:t>
            </a:r>
          </a:p>
          <a:p>
            <a:pPr>
              <a:buFontTx/>
              <a:buChar char="-"/>
            </a:pPr>
            <a:r>
              <a:rPr lang="en-US" sz="3000" dirty="0" smtClean="0">
                <a:latin typeface="Arial" pitchFamily="34" charset="0"/>
                <a:cs typeface="Arial" pitchFamily="34" charset="0"/>
              </a:rPr>
              <a:t>The requirement may be badly expressed or may have accidentally omitted information</a:t>
            </a:r>
          </a:p>
          <a:p>
            <a:r>
              <a:rPr lang="en-US" dirty="0" smtClean="0">
                <a:latin typeface="Arial" pitchFamily="34" charset="0"/>
                <a:cs typeface="Arial" pitchFamily="34" charset="0"/>
              </a:rPr>
              <a:t>Missing information</a:t>
            </a:r>
          </a:p>
          <a:p>
            <a:pPr>
              <a:buFontTx/>
              <a:buChar char="-"/>
            </a:pPr>
            <a:r>
              <a:rPr lang="en-US" sz="3000" dirty="0" smtClean="0">
                <a:latin typeface="Arial" pitchFamily="34" charset="0"/>
                <a:cs typeface="Arial" pitchFamily="34" charset="0"/>
              </a:rPr>
              <a:t>Some information is missing from the requirements document</a:t>
            </a:r>
          </a:p>
          <a:p>
            <a:r>
              <a:rPr lang="en-US" dirty="0" smtClean="0">
                <a:latin typeface="Arial" pitchFamily="34" charset="0"/>
                <a:cs typeface="Arial" pitchFamily="34" charset="0"/>
              </a:rPr>
              <a:t>Requirements conflict</a:t>
            </a:r>
          </a:p>
          <a:p>
            <a:pPr>
              <a:buFontTx/>
              <a:buChar char="-"/>
            </a:pPr>
            <a:r>
              <a:rPr lang="en-US" sz="3000" dirty="0" smtClean="0">
                <a:latin typeface="Arial" pitchFamily="34" charset="0"/>
                <a:cs typeface="Arial" pitchFamily="34" charset="0"/>
              </a:rPr>
              <a:t>There may be significant conflicts between requirements</a:t>
            </a:r>
          </a:p>
          <a:p>
            <a:r>
              <a:rPr lang="en-US" dirty="0" smtClean="0">
                <a:latin typeface="Arial" pitchFamily="34" charset="0"/>
                <a:cs typeface="Arial" pitchFamily="34" charset="0"/>
              </a:rPr>
              <a:t>Unrealistic requirement</a:t>
            </a:r>
          </a:p>
          <a:p>
            <a:pPr>
              <a:buFontTx/>
              <a:buChar char="-"/>
            </a:pPr>
            <a:r>
              <a:rPr lang="en-US" sz="3000" dirty="0" smtClean="0">
                <a:latin typeface="Arial" pitchFamily="34" charset="0"/>
                <a:cs typeface="Arial" pitchFamily="34" charset="0"/>
              </a:rPr>
              <a:t>The requirement does not appear to be implement-able with the technology available or given other constraints on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sz="3600" dirty="0" smtClean="0">
                <a:latin typeface="Arial" pitchFamily="34" charset="0"/>
                <a:cs typeface="Arial" pitchFamily="34" charset="0"/>
              </a:rPr>
              <a:t>Review Checklists(Completeness)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486400"/>
          </a:xfrm>
        </p:spPr>
        <p:txBody>
          <a:bodyPr>
            <a:normAutofit lnSpcReduction="10000"/>
          </a:bodyPr>
          <a:lstStyle/>
          <a:p>
            <a:r>
              <a:rPr lang="en-US" sz="3000" dirty="0" smtClean="0"/>
              <a:t>According to Boehm:</a:t>
            </a:r>
          </a:p>
          <a:p>
            <a:r>
              <a:rPr lang="en-US" sz="3000" dirty="0" smtClean="0"/>
              <a:t>To be considered complete, the requirements document must exhibit three fundamental characteristics: </a:t>
            </a:r>
          </a:p>
          <a:p>
            <a:pPr>
              <a:buFontTx/>
              <a:buChar char="-"/>
            </a:pPr>
            <a:r>
              <a:rPr lang="en-US" sz="2800" dirty="0" smtClean="0"/>
              <a:t>(1) No information is left unstated or “to be determined”, </a:t>
            </a:r>
          </a:p>
          <a:p>
            <a:pPr>
              <a:buFontTx/>
              <a:buChar char="-"/>
            </a:pPr>
            <a:r>
              <a:rPr lang="en-US" sz="2800" dirty="0" smtClean="0"/>
              <a:t>(2) The information does not contain any undefined objects or entities, </a:t>
            </a:r>
          </a:p>
          <a:p>
            <a:pPr>
              <a:buFontTx/>
              <a:buChar char="-"/>
            </a:pPr>
            <a:r>
              <a:rPr lang="en-US" sz="2800" dirty="0" smtClean="0"/>
              <a:t>(3) No information is missing from this document. </a:t>
            </a:r>
          </a:p>
          <a:p>
            <a:pPr>
              <a:buNone/>
            </a:pPr>
            <a:endParaRPr lang="en-US" sz="2800" dirty="0" smtClean="0">
              <a:latin typeface="Arial" pitchFamily="34" charset="0"/>
              <a:cs typeface="Arial" pitchFamily="34" charset="0"/>
            </a:endParaRPr>
          </a:p>
          <a:p>
            <a:pPr algn="ct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Research is required to investigate standard metrics for measuring completeness.</a:t>
            </a:r>
            <a:endParaRPr lang="en-US" sz="3100" dirty="0" smtClean="0">
              <a:solidFill>
                <a:srgbClr val="FF0000"/>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pPr lvl="0"/>
            <a:r>
              <a:rPr lang="en-US" smtClean="0"/>
              <a:t>Completeness</a:t>
            </a:r>
            <a:endParaRPr lang="en-US" dirty="0" smtClean="0"/>
          </a:p>
        </p:txBody>
      </p:sp>
      <p:sp>
        <p:nvSpPr>
          <p:cNvPr id="3" name="Content Placeholder 2"/>
          <p:cNvSpPr>
            <a:spLocks noGrp="1"/>
          </p:cNvSpPr>
          <p:nvPr>
            <p:ph idx="1"/>
          </p:nvPr>
        </p:nvSpPr>
        <p:spPr>
          <a:xfrm>
            <a:off x="457200" y="914400"/>
            <a:ext cx="8229600" cy="5211763"/>
          </a:xfrm>
        </p:spPr>
        <p:txBody>
          <a:bodyPr>
            <a:normAutofit lnSpcReduction="10000"/>
          </a:bodyPr>
          <a:lstStyle/>
          <a:p>
            <a:pPr>
              <a:buFontTx/>
              <a:buChar char="-"/>
            </a:pPr>
            <a:r>
              <a:rPr lang="en-US" sz="2800" dirty="0" smtClean="0"/>
              <a:t>An </a:t>
            </a:r>
            <a:r>
              <a:rPr lang="en-US" sz="2800" b="1" dirty="0" smtClean="0"/>
              <a:t>individual requirement is complete</a:t>
            </a:r>
            <a:r>
              <a:rPr lang="en-US" sz="2800" dirty="0" smtClean="0"/>
              <a:t> if it contains all necessary information to avoid ambiguity and need no amplification to enable proper implementation and verification</a:t>
            </a:r>
            <a:r>
              <a:rPr lang="en-US" sz="2600" dirty="0" smtClean="0">
                <a:latin typeface="Arial" pitchFamily="34" charset="0"/>
                <a:cs typeface="Arial" pitchFamily="34" charset="0"/>
              </a:rPr>
              <a:t>? </a:t>
            </a:r>
          </a:p>
          <a:p>
            <a:r>
              <a:rPr lang="en-US" dirty="0" smtClean="0"/>
              <a:t>Qc = Nu/(Ni * Ns)</a:t>
            </a:r>
          </a:p>
          <a:p>
            <a:endParaRPr lang="en-US" sz="2400" dirty="0" smtClean="0"/>
          </a:p>
          <a:p>
            <a:pPr>
              <a:buFontTx/>
              <a:buNone/>
            </a:pPr>
            <a:r>
              <a:rPr lang="en-US" sz="2400" dirty="0" smtClean="0"/>
              <a:t>where </a:t>
            </a:r>
          </a:p>
          <a:p>
            <a:pPr lvl="1">
              <a:lnSpc>
                <a:spcPct val="90000"/>
              </a:lnSpc>
            </a:pPr>
            <a:r>
              <a:rPr lang="en-US" sz="2600" dirty="0" smtClean="0"/>
              <a:t>Nu is the number of unique functions specified in SRS (this count should not contain redundant requirements)</a:t>
            </a:r>
          </a:p>
          <a:p>
            <a:pPr lvl="1">
              <a:lnSpc>
                <a:spcPct val="90000"/>
              </a:lnSpc>
            </a:pPr>
            <a:r>
              <a:rPr lang="en-US" sz="2600" dirty="0" smtClean="0"/>
              <a:t>Ni is the count of stimulus input specified in SRS</a:t>
            </a:r>
          </a:p>
          <a:p>
            <a:pPr lvl="1">
              <a:lnSpc>
                <a:spcPct val="90000"/>
              </a:lnSpc>
            </a:pPr>
            <a:r>
              <a:rPr lang="en-US" sz="2600" dirty="0" smtClean="0"/>
              <a:t>Ns is the count of state input specified in SRS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dirty="0" smtClean="0"/>
              <a:t>Correctness</a:t>
            </a:r>
            <a:endParaRPr lang="en-US" dirty="0"/>
          </a:p>
        </p:txBody>
      </p:sp>
      <p:sp>
        <p:nvSpPr>
          <p:cNvPr id="3" name="Content Placeholder 2"/>
          <p:cNvSpPr>
            <a:spLocks noGrp="1"/>
          </p:cNvSpPr>
          <p:nvPr>
            <p:ph idx="1"/>
          </p:nvPr>
        </p:nvSpPr>
        <p:spPr>
          <a:xfrm>
            <a:off x="457200" y="914400"/>
            <a:ext cx="8229600" cy="5410200"/>
          </a:xfrm>
        </p:spPr>
        <p:txBody>
          <a:bodyPr/>
          <a:lstStyle/>
          <a:p>
            <a:pPr>
              <a:lnSpc>
                <a:spcPct val="80000"/>
              </a:lnSpc>
            </a:pPr>
            <a:r>
              <a:rPr lang="en-US" dirty="0" smtClean="0"/>
              <a:t>An SRS is correct if and only if every requirement represents something required of the system to be built</a:t>
            </a:r>
          </a:p>
          <a:p>
            <a:pPr>
              <a:lnSpc>
                <a:spcPct val="80000"/>
              </a:lnSpc>
            </a:pPr>
            <a:endParaRPr lang="en-US" dirty="0" smtClean="0"/>
          </a:p>
          <a:p>
            <a:pPr>
              <a:lnSpc>
                <a:spcPct val="80000"/>
              </a:lnSpc>
            </a:pPr>
            <a:r>
              <a:rPr lang="en-US" dirty="0" smtClean="0"/>
              <a:t>Q = </a:t>
            </a:r>
            <a:r>
              <a:rPr lang="en-US" dirty="0" err="1" smtClean="0"/>
              <a:t>Nc</a:t>
            </a:r>
            <a:r>
              <a:rPr lang="en-US" dirty="0" smtClean="0"/>
              <a:t>/(</a:t>
            </a:r>
            <a:r>
              <a:rPr lang="en-US" dirty="0" err="1" smtClean="0"/>
              <a:t>Nc</a:t>
            </a:r>
            <a:r>
              <a:rPr lang="en-US" dirty="0" smtClean="0"/>
              <a:t> + </a:t>
            </a:r>
            <a:r>
              <a:rPr lang="en-US" dirty="0" err="1" smtClean="0"/>
              <a:t>Nnv</a:t>
            </a:r>
            <a:r>
              <a:rPr lang="en-US" dirty="0" smtClean="0"/>
              <a:t>)  =  </a:t>
            </a:r>
            <a:r>
              <a:rPr lang="en-US" dirty="0" err="1" smtClean="0"/>
              <a:t>Nc</a:t>
            </a:r>
            <a:r>
              <a:rPr lang="en-US" dirty="0" smtClean="0"/>
              <a:t>/Nr</a:t>
            </a:r>
          </a:p>
          <a:p>
            <a:pPr>
              <a:lnSpc>
                <a:spcPct val="80000"/>
              </a:lnSpc>
            </a:pPr>
            <a:endParaRPr lang="en-US" dirty="0" smtClean="0"/>
          </a:p>
          <a:p>
            <a:pPr>
              <a:lnSpc>
                <a:spcPct val="80000"/>
              </a:lnSpc>
              <a:buFontTx/>
              <a:buNone/>
            </a:pPr>
            <a:r>
              <a:rPr lang="en-US" dirty="0" smtClean="0"/>
              <a:t>where </a:t>
            </a:r>
          </a:p>
          <a:p>
            <a:pPr lvl="1">
              <a:lnSpc>
                <a:spcPct val="90000"/>
              </a:lnSpc>
            </a:pPr>
            <a:r>
              <a:rPr lang="en-US" sz="2600" dirty="0" err="1" smtClean="0"/>
              <a:t>Nc</a:t>
            </a:r>
            <a:r>
              <a:rPr lang="en-US" sz="2600" dirty="0" smtClean="0"/>
              <a:t> is the number of correct requirements</a:t>
            </a:r>
          </a:p>
          <a:p>
            <a:pPr lvl="1">
              <a:lnSpc>
                <a:spcPct val="90000"/>
              </a:lnSpc>
            </a:pPr>
            <a:r>
              <a:rPr lang="en-US" sz="2600" dirty="0" err="1" smtClean="0"/>
              <a:t>Nnv</a:t>
            </a:r>
            <a:r>
              <a:rPr lang="en-US" sz="2600" dirty="0" smtClean="0"/>
              <a:t> still not validated requirements</a:t>
            </a:r>
          </a:p>
          <a:p>
            <a:pPr lvl="1">
              <a:lnSpc>
                <a:spcPct val="90000"/>
              </a:lnSpc>
            </a:pPr>
            <a:r>
              <a:rPr lang="en-US" sz="2600" dirty="0" smtClean="0"/>
              <a:t>Nr total requirements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dirty="0" smtClean="0"/>
              <a:t>Unambiguous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nSpc>
                <a:spcPct val="90000"/>
              </a:lnSpc>
            </a:pPr>
            <a:r>
              <a:rPr lang="en-US" dirty="0" smtClean="0"/>
              <a:t>A SRS is unambiguous if and only if every requirement stated therein has only one possible interpretation</a:t>
            </a:r>
          </a:p>
          <a:p>
            <a:pPr>
              <a:lnSpc>
                <a:spcPct val="90000"/>
              </a:lnSpc>
              <a:buFontTx/>
              <a:buNone/>
            </a:pPr>
            <a:endParaRPr lang="en-US" dirty="0" smtClean="0"/>
          </a:p>
          <a:p>
            <a:pPr>
              <a:lnSpc>
                <a:spcPct val="90000"/>
              </a:lnSpc>
            </a:pPr>
            <a:r>
              <a:rPr lang="en-US" dirty="0" smtClean="0"/>
              <a:t>Q = Nui/Nr</a:t>
            </a:r>
          </a:p>
          <a:p>
            <a:pPr>
              <a:lnSpc>
                <a:spcPct val="90000"/>
              </a:lnSpc>
            </a:pPr>
            <a:endParaRPr lang="en-US" dirty="0" smtClean="0"/>
          </a:p>
          <a:p>
            <a:pPr>
              <a:lnSpc>
                <a:spcPct val="90000"/>
              </a:lnSpc>
              <a:buFontTx/>
              <a:buNone/>
            </a:pPr>
            <a:r>
              <a:rPr lang="en-US" dirty="0" smtClean="0"/>
              <a:t>where </a:t>
            </a:r>
          </a:p>
          <a:p>
            <a:pPr lvl="1"/>
            <a:r>
              <a:rPr lang="en-US" sz="2600" dirty="0" smtClean="0"/>
              <a:t>Nui is the number of requirements for which all reviewers presented identical interpretations</a:t>
            </a:r>
          </a:p>
          <a:p>
            <a:pPr lvl="1"/>
            <a:r>
              <a:rPr lang="en-US" sz="2600" dirty="0" smtClean="0"/>
              <a:t>Nr is total number of requirements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GB" sz="4000" dirty="0" smtClean="0"/>
              <a:t>Reading Techniques</a:t>
            </a:r>
            <a:endParaRPr lang="en-GB" sz="4000" dirty="0"/>
          </a:p>
        </p:txBody>
      </p:sp>
      <p:sp>
        <p:nvSpPr>
          <p:cNvPr id="3" name="Content Placeholder 2"/>
          <p:cNvSpPr>
            <a:spLocks noGrp="1"/>
          </p:cNvSpPr>
          <p:nvPr>
            <p:ph idx="1"/>
          </p:nvPr>
        </p:nvSpPr>
        <p:spPr>
          <a:xfrm>
            <a:off x="457200" y="1066800"/>
            <a:ext cx="8229600" cy="5059363"/>
          </a:xfrm>
        </p:spPr>
        <p:txBody>
          <a:bodyPr>
            <a:normAutofit/>
          </a:bodyPr>
          <a:lstStyle/>
          <a:p>
            <a:r>
              <a:rPr lang="en-GB" sz="2800" dirty="0" smtClean="0">
                <a:latin typeface="Arial" pitchFamily="34" charset="0"/>
                <a:cs typeface="Arial" pitchFamily="34" charset="0"/>
              </a:rPr>
              <a:t>Ad-hoc,</a:t>
            </a:r>
          </a:p>
          <a:p>
            <a:r>
              <a:rPr lang="en-GB" sz="2800" dirty="0" smtClean="0">
                <a:latin typeface="Arial" pitchFamily="34" charset="0"/>
                <a:cs typeface="Arial" pitchFamily="34" charset="0"/>
              </a:rPr>
              <a:t>Checklist-based,</a:t>
            </a:r>
          </a:p>
          <a:p>
            <a:r>
              <a:rPr lang="en-GB" sz="2800" dirty="0" smtClean="0">
                <a:latin typeface="Arial" pitchFamily="34" charset="0"/>
                <a:cs typeface="Arial" pitchFamily="34" charset="0"/>
              </a:rPr>
              <a:t>Defect-based</a:t>
            </a:r>
          </a:p>
          <a:p>
            <a:r>
              <a:rPr lang="en-GB" sz="2800" dirty="0" smtClean="0">
                <a:latin typeface="Arial" pitchFamily="34" charset="0"/>
                <a:cs typeface="Arial" pitchFamily="34" charset="0"/>
              </a:rPr>
              <a:t>Pattern based </a:t>
            </a:r>
            <a:endParaRPr lang="en-GB" sz="28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GB" sz="4000" dirty="0" smtClean="0"/>
              <a:t>Ad-hoc reading and checklists</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GB" b="1" i="1" dirty="0" smtClean="0"/>
              <a:t>Ad-hoc reading </a:t>
            </a:r>
            <a:r>
              <a:rPr lang="en-GB" i="1" dirty="0" smtClean="0"/>
              <a:t>– </a:t>
            </a:r>
            <a:r>
              <a:rPr lang="en-GB" dirty="0" smtClean="0"/>
              <a:t>no guidance is provided, reviewers use only their own knowledge and experience to identify defects.</a:t>
            </a:r>
          </a:p>
          <a:p>
            <a:r>
              <a:rPr lang="en-GB" dirty="0" smtClean="0"/>
              <a:t> </a:t>
            </a:r>
            <a:r>
              <a:rPr lang="en-GB" b="1" i="1" dirty="0" smtClean="0"/>
              <a:t>Checklist-based reading </a:t>
            </a:r>
            <a:r>
              <a:rPr lang="en-GB" i="1" dirty="0" smtClean="0"/>
              <a:t>– </a:t>
            </a:r>
            <a:r>
              <a:rPr lang="en-GB" dirty="0" smtClean="0"/>
              <a:t>a list of questions is provided specifying what properties of the document must be checked and what specific problems should be searched for.</a:t>
            </a:r>
          </a:p>
          <a:p>
            <a:pPr marL="1035050" lvl="1" indent="-455613">
              <a:lnSpc>
                <a:spcPct val="110000"/>
              </a:lnSpc>
            </a:pPr>
            <a:r>
              <a:rPr lang="en-GB" sz="3000" dirty="0" smtClean="0"/>
              <a:t>Every relevant requirements quality criterion is rewritten in the form of a question, or refined into two or more questions.</a:t>
            </a:r>
          </a:p>
          <a:p>
            <a:pPr marL="1035050" lvl="1" indent="-455613">
              <a:lnSpc>
                <a:spcPct val="110000"/>
              </a:lnSpc>
            </a:pPr>
            <a:r>
              <a:rPr lang="en-GB" sz="3000" dirty="0" smtClean="0"/>
              <a:t>A checklist works just as a reminder for reviewers of those quality criteria.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sz="3600" dirty="0" smtClean="0">
                <a:latin typeface="Arial" pitchFamily="34" charset="0"/>
                <a:cs typeface="Arial" pitchFamily="34" charset="0"/>
              </a:rPr>
              <a:t>Review Checklists</a:t>
            </a:r>
            <a:endParaRPr lang="en-US" sz="3600"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sz="3900" dirty="0" smtClean="0">
                <a:latin typeface="Arial" pitchFamily="34" charset="0"/>
                <a:cs typeface="Arial" pitchFamily="34" charset="0"/>
              </a:rPr>
              <a:t>Consistency</a:t>
            </a:r>
          </a:p>
          <a:p>
            <a:pPr>
              <a:buFontTx/>
              <a:buChar char="-"/>
            </a:pPr>
            <a:r>
              <a:rPr lang="en-US" sz="3700" dirty="0" smtClean="0">
                <a:latin typeface="Arial" pitchFamily="34" charset="0"/>
                <a:cs typeface="Arial" pitchFamily="34" charset="0"/>
              </a:rPr>
              <a:t>Do the descriptions of different requirements include contradictions? Are there contradictions between individual requirements and overall system requirements?</a:t>
            </a:r>
          </a:p>
          <a:p>
            <a:pPr>
              <a:buFontTx/>
              <a:buChar char="-"/>
            </a:pPr>
            <a:r>
              <a:rPr lang="en-US" sz="3700" dirty="0" smtClean="0">
                <a:latin typeface="Arial" pitchFamily="34" charset="0"/>
                <a:cs typeface="Arial" pitchFamily="34" charset="0"/>
              </a:rPr>
              <a:t>Example: One part of the requirement say, “all employees who are 65 or older at the end of the calendar year shall receive bonus of 100,000.” Another part say, “all employees with 10 years or more of service at the end of the calendar year shall receive a bonus of Rs. 50,000”.</a:t>
            </a:r>
          </a:p>
          <a:p>
            <a:pPr>
              <a:buFontTx/>
              <a:buChar char="-"/>
            </a:pPr>
            <a:r>
              <a:rPr lang="en-US" sz="3700" dirty="0" smtClean="0">
                <a:latin typeface="Arial" pitchFamily="34" charset="0"/>
                <a:cs typeface="Arial" pitchFamily="34" charset="0"/>
              </a:rPr>
              <a:t>What about employees who satisfy both conditions?</a:t>
            </a:r>
          </a:p>
          <a:p>
            <a:pPr lvl="0"/>
            <a:r>
              <a:rPr lang="en-US" sz="3800" dirty="0" smtClean="0">
                <a:latin typeface="Arial" pitchFamily="34" charset="0"/>
                <a:cs typeface="Arial" pitchFamily="34" charset="0"/>
              </a:rPr>
              <a:t>Organization</a:t>
            </a:r>
          </a:p>
          <a:p>
            <a:pPr>
              <a:buFontTx/>
              <a:buChar char="-"/>
            </a:pPr>
            <a:r>
              <a:rPr lang="en-US" sz="3700" dirty="0" smtClean="0">
                <a:latin typeface="Arial" pitchFamily="34" charset="0"/>
                <a:cs typeface="Arial" pitchFamily="34" charset="0"/>
              </a:rPr>
              <a:t>Is the document structured in a sensible way? Are the descriptions of requirements organized so that related requirements are grouped?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US" dirty="0" smtClean="0"/>
              <a:t>Requirement Validation</a:t>
            </a:r>
            <a:endParaRPr lang="en-US" dirty="0"/>
          </a:p>
        </p:txBody>
      </p:sp>
      <p:sp>
        <p:nvSpPr>
          <p:cNvPr id="3" name="Content Placeholder 2"/>
          <p:cNvSpPr>
            <a:spLocks noGrp="1"/>
          </p:cNvSpPr>
          <p:nvPr>
            <p:ph idx="1"/>
          </p:nvPr>
        </p:nvSpPr>
        <p:spPr>
          <a:xfrm>
            <a:off x="457200" y="914400"/>
            <a:ext cx="8229600" cy="5211763"/>
          </a:xfrm>
        </p:spPr>
        <p:txBody>
          <a:bodyPr/>
          <a:lstStyle/>
          <a:p>
            <a:pPr>
              <a:lnSpc>
                <a:spcPct val="90000"/>
              </a:lnSpc>
            </a:pPr>
            <a:r>
              <a:rPr lang="en-US" sz="2800" dirty="0" smtClean="0">
                <a:latin typeface="Arial" pitchFamily="34" charset="0"/>
                <a:cs typeface="Arial" pitchFamily="34" charset="0"/>
              </a:rPr>
              <a:t>Certifies that the requirements document is an acceptable description of the system to be implemented</a:t>
            </a:r>
          </a:p>
          <a:p>
            <a:pPr>
              <a:lnSpc>
                <a:spcPct val="90000"/>
              </a:lnSpc>
            </a:pPr>
            <a:r>
              <a:rPr lang="en-US" sz="2800" dirty="0" smtClean="0">
                <a:latin typeface="Arial" pitchFamily="34" charset="0"/>
                <a:cs typeface="Arial" pitchFamily="34" charset="0"/>
              </a:rPr>
              <a:t>Checks a requirement document for</a:t>
            </a:r>
          </a:p>
          <a:p>
            <a:pPr lvl="1">
              <a:lnSpc>
                <a:spcPct val="80000"/>
              </a:lnSpc>
            </a:pPr>
            <a:r>
              <a:rPr lang="en-US" sz="2600" dirty="0" smtClean="0"/>
              <a:t>Completeness Consistency and Correctness</a:t>
            </a:r>
          </a:p>
          <a:p>
            <a:pPr lvl="1">
              <a:lnSpc>
                <a:spcPct val="80000"/>
              </a:lnSpc>
            </a:pPr>
            <a:r>
              <a:rPr lang="en-US" sz="2600" dirty="0" smtClean="0"/>
              <a:t>Conformance to standards</a:t>
            </a:r>
          </a:p>
          <a:p>
            <a:pPr lvl="1">
              <a:lnSpc>
                <a:spcPct val="80000"/>
              </a:lnSpc>
            </a:pPr>
            <a:r>
              <a:rPr lang="en-US" sz="2600" dirty="0" smtClean="0"/>
              <a:t>Requirements conflicts</a:t>
            </a:r>
          </a:p>
          <a:p>
            <a:pPr lvl="1">
              <a:lnSpc>
                <a:spcPct val="80000"/>
              </a:lnSpc>
            </a:pPr>
            <a:r>
              <a:rPr lang="en-US" sz="2600" dirty="0" smtClean="0"/>
              <a:t>Technical errors</a:t>
            </a:r>
          </a:p>
          <a:p>
            <a:pPr lvl="1">
              <a:lnSpc>
                <a:spcPct val="80000"/>
              </a:lnSpc>
            </a:pPr>
            <a:r>
              <a:rPr lang="en-US" sz="2600" dirty="0" smtClean="0"/>
              <a:t>Ambiguous requirements</a:t>
            </a:r>
            <a:endParaRPr 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762000"/>
          </a:xfrm>
        </p:spPr>
        <p:txBody>
          <a:bodyPr>
            <a:normAutofit/>
          </a:bodyPr>
          <a:lstStyle/>
          <a:p>
            <a:r>
              <a:rPr lang="en-US" sz="3600" dirty="0" smtClean="0">
                <a:latin typeface="Arial" pitchFamily="34" charset="0"/>
                <a:cs typeface="Arial" pitchFamily="34" charset="0"/>
              </a:rPr>
              <a:t>Review Checklists</a:t>
            </a:r>
            <a:endParaRPr lang="en-US" sz="3600"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lvl="0"/>
            <a:r>
              <a:rPr lang="en-US" sz="3600" dirty="0" smtClean="0"/>
              <a:t>Understandability</a:t>
            </a:r>
          </a:p>
          <a:p>
            <a:pPr>
              <a:buFontTx/>
              <a:buChar char="-"/>
            </a:pPr>
            <a:r>
              <a:rPr lang="en-US" sz="3100" dirty="0" smtClean="0">
                <a:latin typeface="Arial" pitchFamily="34" charset="0"/>
                <a:cs typeface="Arial" pitchFamily="34" charset="0"/>
              </a:rPr>
              <a:t>Can readers of the document understand what the requirements mean?</a:t>
            </a:r>
          </a:p>
          <a:p>
            <a:r>
              <a:rPr lang="en-US" sz="3600" dirty="0" smtClean="0"/>
              <a:t>Redundancy</a:t>
            </a:r>
          </a:p>
          <a:p>
            <a:pPr>
              <a:buFontTx/>
              <a:buChar char="-"/>
            </a:pPr>
            <a:r>
              <a:rPr lang="en-US" sz="3100" dirty="0" smtClean="0">
                <a:latin typeface="Arial" pitchFamily="34" charset="0"/>
                <a:cs typeface="Arial" pitchFamily="34" charset="0"/>
              </a:rPr>
              <a:t>Is information unnecessarily repeated in the requirements document</a:t>
            </a:r>
          </a:p>
          <a:p>
            <a:r>
              <a:rPr lang="en-US" sz="3600" dirty="0" smtClean="0"/>
              <a:t>Conformance to standards</a:t>
            </a:r>
          </a:p>
          <a:p>
            <a:pPr>
              <a:buFontTx/>
              <a:buChar char="-"/>
            </a:pPr>
            <a:r>
              <a:rPr lang="en-US" sz="3100" dirty="0" smtClean="0">
                <a:latin typeface="Arial" pitchFamily="34" charset="0"/>
                <a:cs typeface="Arial" pitchFamily="34" charset="0"/>
              </a:rPr>
              <a:t>Does the requirements document and individual requirements conform to defined standards? Are departures from the standards, justified?</a:t>
            </a:r>
          </a:p>
          <a:p>
            <a:pPr lvl="0"/>
            <a:r>
              <a:rPr lang="en-US" sz="3600" dirty="0" smtClean="0"/>
              <a:t>Traceability</a:t>
            </a:r>
          </a:p>
          <a:p>
            <a:pPr>
              <a:buFontTx/>
              <a:buChar char="-"/>
            </a:pPr>
            <a:r>
              <a:rPr lang="en-US" sz="3100" dirty="0" smtClean="0">
                <a:latin typeface="Arial" pitchFamily="34" charset="0"/>
                <a:cs typeface="Arial" pitchFamily="34" charset="0"/>
              </a:rPr>
              <a:t>Are requirements unambiguously identified, include links to related requirements and to the reasons why these requirements have been included?</a:t>
            </a:r>
          </a:p>
          <a:p>
            <a:pPr>
              <a:buFontTx/>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838200"/>
          </a:xfrm>
        </p:spPr>
        <p:txBody>
          <a:bodyPr>
            <a:normAutofit/>
          </a:bodyPr>
          <a:lstStyle/>
          <a:p>
            <a:r>
              <a:rPr lang="en-US" sz="2800" dirty="0" smtClean="0"/>
              <a:t>Checklist Question		Quality Attribute</a:t>
            </a:r>
            <a:endParaRPr lang="en-US" sz="2800" dirty="0"/>
          </a:p>
        </p:txBody>
      </p:sp>
      <p:sp>
        <p:nvSpPr>
          <p:cNvPr id="3" name="Content Placeholder 2"/>
          <p:cNvSpPr>
            <a:spLocks noGrp="1"/>
          </p:cNvSpPr>
          <p:nvPr>
            <p:ph idx="1"/>
          </p:nvPr>
        </p:nvSpPr>
        <p:spPr>
          <a:xfrm>
            <a:off x="457200" y="838200"/>
            <a:ext cx="8229600" cy="5791200"/>
          </a:xfrm>
        </p:spPr>
        <p:txBody>
          <a:bodyPr>
            <a:normAutofit/>
          </a:bodyPr>
          <a:lstStyle/>
          <a:p>
            <a:r>
              <a:rPr lang="en-US" sz="2400" dirty="0" smtClean="0"/>
              <a:t>Is each requirements uniquely	Traceability, Conformance identified?				to Standards </a:t>
            </a:r>
          </a:p>
          <a:p>
            <a:endParaRPr lang="en-US" sz="2400" dirty="0" smtClean="0"/>
          </a:p>
          <a:p>
            <a:r>
              <a:rPr lang="en-US" sz="2400" dirty="0" smtClean="0"/>
              <a:t>Are Specialized terms defined in	Understandability</a:t>
            </a:r>
          </a:p>
          <a:p>
            <a:pPr>
              <a:buFontTx/>
              <a:buNone/>
            </a:pPr>
            <a:r>
              <a:rPr lang="en-US" sz="2400" dirty="0" smtClean="0"/>
              <a:t>	the glossary </a:t>
            </a:r>
          </a:p>
          <a:p>
            <a:endParaRPr lang="en-US" sz="2400" dirty="0" smtClean="0"/>
          </a:p>
          <a:p>
            <a:r>
              <a:rPr lang="en-US" sz="2400" dirty="0" smtClean="0"/>
              <a:t>Does a requirements stand on its 	               Understandability completeness own or do you have to examine		</a:t>
            </a:r>
          </a:p>
          <a:p>
            <a:pPr>
              <a:buFontTx/>
              <a:buNone/>
            </a:pPr>
            <a:r>
              <a:rPr lang="en-US" sz="2400" dirty="0" smtClean="0"/>
              <a:t>	other requirements to understand </a:t>
            </a:r>
          </a:p>
          <a:p>
            <a:pPr>
              <a:buFontTx/>
              <a:buNone/>
            </a:pPr>
            <a:r>
              <a:rPr lang="en-US" sz="2400" dirty="0" smtClean="0"/>
              <a:t>	what it means?</a:t>
            </a:r>
          </a:p>
          <a:p>
            <a:endParaRPr lang="en-US" sz="2400" dirty="0" smtClean="0"/>
          </a:p>
          <a:p>
            <a:r>
              <a:rPr lang="en-US" sz="2400" dirty="0" smtClean="0"/>
              <a:t>Do individual requirements use the	        Ambiguity	 </a:t>
            </a:r>
          </a:p>
          <a:p>
            <a:pPr>
              <a:buFontTx/>
              <a:buNone/>
            </a:pPr>
            <a:r>
              <a:rPr lang="en-US" sz="2400" dirty="0" smtClean="0"/>
              <a:t>	same term in different ways</a:t>
            </a:r>
          </a:p>
          <a:p>
            <a:endParaRPr lang="en-US" sz="24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914400"/>
          </a:xfrm>
        </p:spPr>
        <p:txBody>
          <a:bodyPr>
            <a:normAutofit/>
          </a:bodyPr>
          <a:lstStyle/>
          <a:p>
            <a:r>
              <a:rPr lang="en-US" sz="2800" dirty="0" smtClean="0"/>
              <a:t>Checklist Question		Quality Attribute</a:t>
            </a:r>
            <a:endParaRPr lang="en-US" sz="2800" dirty="0"/>
          </a:p>
        </p:txBody>
      </p:sp>
      <p:sp>
        <p:nvSpPr>
          <p:cNvPr id="3" name="Content Placeholder 2"/>
          <p:cNvSpPr>
            <a:spLocks noGrp="1"/>
          </p:cNvSpPr>
          <p:nvPr>
            <p:ph idx="1"/>
          </p:nvPr>
        </p:nvSpPr>
        <p:spPr>
          <a:xfrm>
            <a:off x="457200" y="762000"/>
            <a:ext cx="8229600" cy="5638800"/>
          </a:xfrm>
        </p:spPr>
        <p:txBody>
          <a:bodyPr>
            <a:normAutofit/>
          </a:bodyPr>
          <a:lstStyle/>
          <a:p>
            <a:pPr>
              <a:buFontTx/>
              <a:buNone/>
            </a:pPr>
            <a:r>
              <a:rPr lang="en-US" sz="2000" dirty="0" smtClean="0"/>
              <a:t>Is the same service requested in		Consistency, redundancy,</a:t>
            </a:r>
          </a:p>
          <a:p>
            <a:pPr>
              <a:buFontTx/>
              <a:buNone/>
            </a:pPr>
            <a:r>
              <a:rPr lang="en-US" sz="2000" dirty="0" smtClean="0"/>
              <a:t>different requirements? Are there </a:t>
            </a:r>
          </a:p>
          <a:p>
            <a:pPr>
              <a:buFontTx/>
              <a:buNone/>
            </a:pPr>
            <a:r>
              <a:rPr lang="en-US" sz="2000" dirty="0" smtClean="0"/>
              <a:t>any contradictions in these requests?</a:t>
            </a:r>
          </a:p>
          <a:p>
            <a:pPr>
              <a:buFontTx/>
              <a:buNone/>
            </a:pPr>
            <a:endParaRPr lang="en-US" sz="2000" dirty="0" smtClean="0"/>
          </a:p>
          <a:p>
            <a:pPr>
              <a:buFontTx/>
              <a:buNone/>
            </a:pPr>
            <a:r>
              <a:rPr lang="en-US" sz="2000" dirty="0" smtClean="0"/>
              <a:t>If a requirement makes reference to	Completeness</a:t>
            </a:r>
          </a:p>
          <a:p>
            <a:pPr>
              <a:buFontTx/>
              <a:buNone/>
            </a:pPr>
            <a:r>
              <a:rPr lang="en-US" sz="2000" dirty="0" smtClean="0"/>
              <a:t>some other facilities, are these </a:t>
            </a:r>
          </a:p>
          <a:p>
            <a:pPr>
              <a:buFontTx/>
              <a:buNone/>
            </a:pPr>
            <a:r>
              <a:rPr lang="en-US" sz="2000" dirty="0" smtClean="0"/>
              <a:t>described elsewhere in the document?</a:t>
            </a:r>
          </a:p>
          <a:p>
            <a:pPr>
              <a:buFontTx/>
              <a:buNone/>
            </a:pPr>
            <a:endParaRPr lang="en-US" sz="2000" dirty="0" smtClean="0"/>
          </a:p>
          <a:p>
            <a:pPr>
              <a:buFontTx/>
              <a:buNone/>
            </a:pPr>
            <a:r>
              <a:rPr lang="en-US" sz="2000" dirty="0" smtClean="0"/>
              <a:t>Are related requirements grouped 	                Organization, traceability</a:t>
            </a:r>
          </a:p>
          <a:p>
            <a:pPr>
              <a:buFontTx/>
              <a:buNone/>
            </a:pPr>
            <a:r>
              <a:rPr lang="en-US" sz="2000" dirty="0" smtClean="0"/>
              <a:t>together? If not, do they refer to each </a:t>
            </a:r>
          </a:p>
          <a:p>
            <a:pPr>
              <a:buFontTx/>
              <a:buNone/>
            </a:pPr>
            <a:r>
              <a:rPr lang="en-US" sz="2000" dirty="0" smtClean="0"/>
              <a:t>other</a:t>
            </a:r>
          </a:p>
          <a:p>
            <a:pPr>
              <a:buNone/>
            </a:pPr>
            <a:endParaRPr lang="en-US" sz="2000" dirty="0" smtClean="0"/>
          </a:p>
          <a:p>
            <a:pPr>
              <a:buNone/>
            </a:pPr>
            <a:r>
              <a:rPr lang="en-GB" sz="2000" dirty="0" smtClean="0"/>
              <a:t>If temperature is higher than 70 and less than 100, then output should be 3000 watts </a:t>
            </a:r>
          </a:p>
          <a:p>
            <a:pPr>
              <a:buNone/>
            </a:pPr>
            <a:r>
              <a:rPr lang="en-GB" sz="2000" dirty="0" smtClean="0"/>
              <a:t>       Incomplete and inaccurate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ox(in)">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0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Inspection </a:t>
            </a:r>
            <a:r>
              <a:rPr lang="en-US" sz="4000" dirty="0">
                <a:latin typeface="Arial" pitchFamily="34" charset="0"/>
                <a:cs typeface="Arial" pitchFamily="34" charset="0"/>
              </a:rPr>
              <a:t>Process </a:t>
            </a:r>
            <a:r>
              <a:rPr lang="en-US" dirty="0"/>
              <a:t/>
            </a:r>
            <a:br>
              <a:rPr lang="en-US" dirty="0"/>
            </a:br>
            <a:endParaRPr lang="en-US" dirty="0"/>
          </a:p>
        </p:txBody>
      </p:sp>
      <p:sp>
        <p:nvSpPr>
          <p:cNvPr id="3" name="Content Placeholder 2"/>
          <p:cNvSpPr>
            <a:spLocks noGrp="1"/>
          </p:cNvSpPr>
          <p:nvPr>
            <p:ph idx="1"/>
          </p:nvPr>
        </p:nvSpPr>
        <p:spPr>
          <a:xfrm>
            <a:off x="457200" y="762000"/>
            <a:ext cx="8229600" cy="5715000"/>
          </a:xfrm>
        </p:spPr>
        <p:txBody>
          <a:bodyPr>
            <a:normAutofit fontScale="77500" lnSpcReduction="20000"/>
          </a:bodyPr>
          <a:lstStyle/>
          <a:p>
            <a:r>
              <a:rPr lang="en-US" sz="3300" dirty="0" smtClean="0">
                <a:latin typeface="Arial" pitchFamily="34" charset="0"/>
                <a:cs typeface="Arial" pitchFamily="34" charset="0"/>
              </a:rPr>
              <a:t>Software inspection can detect almost 50% to 90% defects</a:t>
            </a:r>
          </a:p>
          <a:p>
            <a:r>
              <a:rPr lang="en-US" sz="3300" dirty="0" smtClean="0">
                <a:latin typeface="Arial" pitchFamily="34" charset="0"/>
                <a:cs typeface="Arial" pitchFamily="34" charset="0"/>
              </a:rPr>
              <a:t>Inspection is costly and time consuming </a:t>
            </a:r>
          </a:p>
          <a:p>
            <a:r>
              <a:rPr lang="en-US" sz="3300" dirty="0" smtClean="0">
                <a:latin typeface="Arial" pitchFamily="34" charset="0"/>
                <a:cs typeface="Arial" pitchFamily="34" charset="0"/>
              </a:rPr>
              <a:t>Inspection </a:t>
            </a:r>
            <a:r>
              <a:rPr lang="en-US" sz="3300" dirty="0">
                <a:latin typeface="Arial" pitchFamily="34" charset="0"/>
                <a:cs typeface="Arial" pitchFamily="34" charset="0"/>
              </a:rPr>
              <a:t>is a well defined </a:t>
            </a:r>
            <a:r>
              <a:rPr lang="en-US" sz="3300" dirty="0" smtClean="0">
                <a:latin typeface="Arial" pitchFamily="34" charset="0"/>
                <a:cs typeface="Arial" pitchFamily="34" charset="0"/>
              </a:rPr>
              <a:t>multi-stage </a:t>
            </a:r>
            <a:r>
              <a:rPr lang="en-US" sz="3300" dirty="0">
                <a:latin typeface="Arial" pitchFamily="34" charset="0"/>
                <a:cs typeface="Arial" pitchFamily="34" charset="0"/>
              </a:rPr>
              <a:t>process. It involves a small team of trained participants who carefully examine a work product for defects and improvement opportunities</a:t>
            </a:r>
            <a:r>
              <a:rPr lang="en-US" sz="3300" dirty="0" smtClean="0">
                <a:latin typeface="Arial" pitchFamily="34" charset="0"/>
                <a:cs typeface="Arial" pitchFamily="34" charset="0"/>
              </a:rPr>
              <a:t>.</a:t>
            </a:r>
          </a:p>
          <a:p>
            <a:endParaRPr lang="en-US" b="1" dirty="0" smtClean="0"/>
          </a:p>
          <a:p>
            <a:r>
              <a:rPr lang="en-US" sz="3600" b="1" dirty="0" smtClean="0"/>
              <a:t>Participants</a:t>
            </a:r>
            <a:r>
              <a:rPr lang="en-US" sz="3600" b="1" dirty="0"/>
              <a:t>: </a:t>
            </a:r>
            <a:endParaRPr lang="en-US" sz="3600" dirty="0"/>
          </a:p>
          <a:p>
            <a:r>
              <a:rPr lang="en-US" sz="3300" dirty="0">
                <a:latin typeface="Arial" pitchFamily="34" charset="0"/>
                <a:cs typeface="Arial" pitchFamily="34" charset="0"/>
              </a:rPr>
              <a:t>Author of work product and peers of author</a:t>
            </a:r>
          </a:p>
          <a:p>
            <a:r>
              <a:rPr lang="en-US" sz="3300" dirty="0">
                <a:latin typeface="Arial" pitchFamily="34" charset="0"/>
                <a:cs typeface="Arial" pitchFamily="34" charset="0"/>
              </a:rPr>
              <a:t>Author of any predecessor work product</a:t>
            </a:r>
          </a:p>
          <a:p>
            <a:r>
              <a:rPr lang="en-US" sz="3300" dirty="0">
                <a:latin typeface="Arial" pitchFamily="34" charset="0"/>
                <a:cs typeface="Arial" pitchFamily="34" charset="0"/>
              </a:rPr>
              <a:t>People who will do work based on the item being inspected</a:t>
            </a:r>
          </a:p>
          <a:p>
            <a:r>
              <a:rPr lang="en-US" sz="3300" dirty="0">
                <a:latin typeface="Arial" pitchFamily="34" charset="0"/>
                <a:cs typeface="Arial" pitchFamily="34" charset="0"/>
              </a:rPr>
              <a:t>People who are responsible for work products that interface with the items being inspected.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Inspection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According to data collected from various studies, the benefits of inspection include the following: </a:t>
            </a:r>
            <a:endParaRPr lang="en-US" dirty="0" smtClean="0"/>
          </a:p>
          <a:p>
            <a:r>
              <a:rPr lang="en-US" dirty="0" smtClean="0"/>
              <a:t>Net </a:t>
            </a:r>
            <a:r>
              <a:rPr lang="en-US" dirty="0"/>
              <a:t>increase in productivity in the range of 30-100</a:t>
            </a:r>
            <a:r>
              <a:rPr lang="en-US" dirty="0" smtClean="0"/>
              <a:t>%</a:t>
            </a:r>
          </a:p>
          <a:p>
            <a:r>
              <a:rPr lang="en-US" dirty="0" smtClean="0"/>
              <a:t>Overall </a:t>
            </a:r>
            <a:r>
              <a:rPr lang="en-US" dirty="0"/>
              <a:t>project time saving of </a:t>
            </a:r>
            <a:r>
              <a:rPr lang="en-US" dirty="0" smtClean="0"/>
              <a:t>10-30%</a:t>
            </a:r>
          </a:p>
          <a:p>
            <a:r>
              <a:rPr lang="en-US" dirty="0" smtClean="0"/>
              <a:t>5 </a:t>
            </a:r>
            <a:r>
              <a:rPr lang="en-US" dirty="0"/>
              <a:t>to 10 times reduction in test execution costs and </a:t>
            </a:r>
            <a:r>
              <a:rPr lang="en-US" dirty="0" smtClean="0"/>
              <a:t>time</a:t>
            </a:r>
          </a:p>
          <a:p>
            <a:r>
              <a:rPr lang="en-US" dirty="0" smtClean="0"/>
              <a:t>Reduction </a:t>
            </a:r>
            <a:r>
              <a:rPr lang="en-US" dirty="0"/>
              <a:t>in maintenance costs of up to one order of </a:t>
            </a:r>
            <a:r>
              <a:rPr lang="en-US" dirty="0" smtClean="0"/>
              <a:t>magnitude</a:t>
            </a:r>
          </a:p>
          <a:p>
            <a:r>
              <a:rPr lang="en-US" dirty="0" smtClean="0"/>
              <a:t>Improvement </a:t>
            </a:r>
            <a:r>
              <a:rPr lang="en-US" dirty="0"/>
              <a:t>in consequent product </a:t>
            </a:r>
            <a:r>
              <a:rPr lang="en-US" dirty="0" smtClean="0"/>
              <a:t>quality</a:t>
            </a:r>
          </a:p>
        </p:txBody>
      </p:sp>
    </p:spTree>
    <p:extLst>
      <p:ext uri="{BB962C8B-B14F-4D97-AF65-F5344CB8AC3E}">
        <p14:creationId xmlns:p14="http://schemas.microsoft.com/office/powerpoint/2010/main" val="385562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Inspection Roles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p:cNvSpPr>
            <a:spLocks noGrp="1"/>
          </p:cNvSpPr>
          <p:nvPr>
            <p:ph idx="1"/>
          </p:nvPr>
        </p:nvSpPr>
        <p:spPr>
          <a:xfrm>
            <a:off x="457200" y="1143000"/>
            <a:ext cx="8229600" cy="4983163"/>
          </a:xfrm>
        </p:spPr>
        <p:txBody>
          <a:bodyPr/>
          <a:lstStyle/>
          <a:p>
            <a:r>
              <a:rPr lang="en-US" sz="2800" dirty="0">
                <a:latin typeface="Arial" pitchFamily="34" charset="0"/>
                <a:cs typeface="Arial" pitchFamily="34" charset="0"/>
              </a:rPr>
              <a:t>Author</a:t>
            </a:r>
          </a:p>
          <a:p>
            <a:r>
              <a:rPr lang="en-US" sz="2800" dirty="0">
                <a:latin typeface="Arial" pitchFamily="34" charset="0"/>
                <a:cs typeface="Arial" pitchFamily="34" charset="0"/>
              </a:rPr>
              <a:t>Moderator</a:t>
            </a:r>
          </a:p>
          <a:p>
            <a:r>
              <a:rPr lang="en-US" sz="2800" dirty="0">
                <a:latin typeface="Arial" pitchFamily="34" charset="0"/>
                <a:cs typeface="Arial" pitchFamily="34" charset="0"/>
              </a:rPr>
              <a:t>Reader</a:t>
            </a:r>
          </a:p>
          <a:p>
            <a:r>
              <a:rPr lang="en-US" sz="2800" dirty="0" smtClean="0">
                <a:latin typeface="Arial" pitchFamily="34" charset="0"/>
                <a:cs typeface="Arial" pitchFamily="34" charset="0"/>
              </a:rPr>
              <a:t>Recorder</a:t>
            </a:r>
          </a:p>
          <a:p>
            <a:r>
              <a:rPr lang="en-US" sz="2800" smtClean="0">
                <a:latin typeface="Arial" pitchFamily="34" charset="0"/>
                <a:cs typeface="Arial" pitchFamily="34" charset="0"/>
              </a:rPr>
              <a:t>Inspectors</a:t>
            </a:r>
            <a:endParaRPr lang="en-US" sz="2800" dirty="0">
              <a:latin typeface="Arial" pitchFamily="34" charset="0"/>
              <a:cs typeface="Arial" pitchFamily="34" charset="0"/>
            </a:endParaRPr>
          </a:p>
          <a:p>
            <a:pPr>
              <a:buNone/>
            </a:pP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144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Entry Criteria</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sz="3300" dirty="0">
                <a:latin typeface="Arial" pitchFamily="34" charset="0"/>
                <a:cs typeface="Arial" pitchFamily="34" charset="0"/>
              </a:rPr>
              <a:t>The entry criteria set some clear expectations for authors to follow while preparing for an inspection. </a:t>
            </a:r>
          </a:p>
          <a:p>
            <a:r>
              <a:rPr lang="en-US" sz="3300" dirty="0">
                <a:latin typeface="Arial" pitchFamily="34" charset="0"/>
                <a:cs typeface="Arial" pitchFamily="34" charset="0"/>
              </a:rPr>
              <a:t>Following are some suggested entry criteria for requirement document</a:t>
            </a:r>
            <a:r>
              <a:rPr lang="en-US" sz="3300" dirty="0" smtClean="0">
                <a:latin typeface="Arial" pitchFamily="34" charset="0"/>
                <a:cs typeface="Arial" pitchFamily="34" charset="0"/>
              </a:rPr>
              <a:t>:</a:t>
            </a:r>
            <a:endParaRPr lang="en-US" sz="3300" dirty="0">
              <a:latin typeface="Arial" pitchFamily="34" charset="0"/>
              <a:cs typeface="Arial" pitchFamily="34" charset="0"/>
            </a:endParaRPr>
          </a:p>
          <a:p>
            <a:r>
              <a:rPr lang="en-US" sz="3300" dirty="0">
                <a:latin typeface="Arial" pitchFamily="34" charset="0"/>
                <a:cs typeface="Arial" pitchFamily="34" charset="0"/>
              </a:rPr>
              <a:t>Document conform to standard template</a:t>
            </a:r>
          </a:p>
          <a:p>
            <a:r>
              <a:rPr lang="en-US" sz="3300" dirty="0">
                <a:latin typeface="Arial" pitchFamily="34" charset="0"/>
                <a:cs typeface="Arial" pitchFamily="34" charset="0"/>
              </a:rPr>
              <a:t>Document has been spell-checked</a:t>
            </a:r>
          </a:p>
          <a:p>
            <a:r>
              <a:rPr lang="en-US" sz="3300" dirty="0">
                <a:latin typeface="Arial" pitchFamily="34" charset="0"/>
                <a:cs typeface="Arial" pitchFamily="34" charset="0"/>
              </a:rPr>
              <a:t>Layout errors are removed</a:t>
            </a:r>
          </a:p>
          <a:p>
            <a:r>
              <a:rPr lang="en-US" sz="3300" dirty="0">
                <a:latin typeface="Arial" pitchFamily="34" charset="0"/>
                <a:cs typeface="Arial" pitchFamily="34" charset="0"/>
              </a:rPr>
              <a:t>Predecessor or reference documents are attached</a:t>
            </a:r>
          </a:p>
          <a:p>
            <a:r>
              <a:rPr lang="en-US" sz="3300" dirty="0">
                <a:latin typeface="Arial" pitchFamily="34" charset="0"/>
                <a:cs typeface="Arial" pitchFamily="34" charset="0"/>
              </a:rPr>
              <a:t>Line numbers are printed</a:t>
            </a:r>
          </a:p>
          <a:p>
            <a:r>
              <a:rPr lang="en-US" sz="3300" dirty="0">
                <a:latin typeface="Arial" pitchFamily="34" charset="0"/>
                <a:cs typeface="Arial" pitchFamily="34" charset="0"/>
              </a:rPr>
              <a:t>All open issues are marked as TBD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Exit Criteria</a:t>
            </a: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normAutofit/>
          </a:bodyPr>
          <a:lstStyle/>
          <a:p>
            <a:r>
              <a:rPr lang="en-US" sz="3000" dirty="0">
                <a:latin typeface="Arial" pitchFamily="34" charset="0"/>
                <a:cs typeface="Arial" pitchFamily="34" charset="0"/>
              </a:rPr>
              <a:t>Inspection process should define the exit criteria that must be satisfied before the moderator declares the inspection complete</a:t>
            </a:r>
            <a:r>
              <a:rPr lang="en-US" sz="3000" dirty="0" smtClean="0">
                <a:latin typeface="Arial" pitchFamily="34" charset="0"/>
                <a:cs typeface="Arial" pitchFamily="34" charset="0"/>
              </a:rPr>
              <a:t>.</a:t>
            </a:r>
            <a:endParaRPr lang="en-US" sz="3000" dirty="0">
              <a:latin typeface="Arial" pitchFamily="34" charset="0"/>
              <a:cs typeface="Arial" pitchFamily="34" charset="0"/>
            </a:endParaRPr>
          </a:p>
          <a:p>
            <a:r>
              <a:rPr lang="en-US" sz="3000" dirty="0">
                <a:latin typeface="Arial" pitchFamily="34" charset="0"/>
                <a:cs typeface="Arial" pitchFamily="34" charset="0"/>
              </a:rPr>
              <a:t>All issues raised during the inspection have been addressed.</a:t>
            </a:r>
          </a:p>
          <a:p>
            <a:r>
              <a:rPr lang="en-US" sz="3000" dirty="0">
                <a:latin typeface="Arial" pitchFamily="34" charset="0"/>
                <a:cs typeface="Arial" pitchFamily="34" charset="0"/>
              </a:rPr>
              <a:t>Any changes made in the document and related work products were made correctly</a:t>
            </a:r>
          </a:p>
          <a:p>
            <a:r>
              <a:rPr lang="en-US" sz="3000" dirty="0">
                <a:latin typeface="Arial" pitchFamily="34" charset="0"/>
                <a:cs typeface="Arial" pitchFamily="34" charset="0"/>
              </a:rPr>
              <a:t>The revised document has been spell checked</a:t>
            </a:r>
          </a:p>
          <a:p>
            <a:r>
              <a:rPr lang="en-US" sz="3000" dirty="0">
                <a:latin typeface="Arial" pitchFamily="34" charset="0"/>
                <a:cs typeface="Arial" pitchFamily="34" charset="0"/>
              </a:rPr>
              <a:t>All TBDs have been resolved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GB" dirty="0" smtClean="0"/>
              <a:t>Tools for Inspections</a:t>
            </a:r>
            <a:endParaRPr lang="en-GB" dirty="0"/>
          </a:p>
        </p:txBody>
      </p:sp>
      <p:sp>
        <p:nvSpPr>
          <p:cNvPr id="3" name="Content Placeholder 2"/>
          <p:cNvSpPr>
            <a:spLocks noGrp="1"/>
          </p:cNvSpPr>
          <p:nvPr>
            <p:ph idx="1"/>
          </p:nvPr>
        </p:nvSpPr>
        <p:spPr>
          <a:xfrm>
            <a:off x="457200" y="914400"/>
            <a:ext cx="8229600" cy="5211763"/>
          </a:xfrm>
        </p:spPr>
        <p:txBody>
          <a:bodyPr/>
          <a:lstStyle/>
          <a:p>
            <a:r>
              <a:rPr lang="en-GB" dirty="0" smtClean="0"/>
              <a:t>ASSIST</a:t>
            </a:r>
          </a:p>
          <a:p>
            <a:r>
              <a:rPr lang="en-GB" dirty="0" smtClean="0"/>
              <a:t>Scrutiny</a:t>
            </a:r>
          </a:p>
          <a:p>
            <a:r>
              <a:rPr lang="en-GB" dirty="0" smtClean="0"/>
              <a:t> ICICLE </a:t>
            </a:r>
          </a:p>
          <a:p>
            <a:r>
              <a:rPr lang="en-GB" dirty="0" smtClean="0"/>
              <a:t>CSI </a:t>
            </a:r>
          </a:p>
          <a:p>
            <a:r>
              <a:rPr lang="en-GB" dirty="0" err="1" smtClean="0"/>
              <a:t>WiP</a:t>
            </a:r>
            <a:endParaRPr lang="en-GB" dirty="0" smtClean="0"/>
          </a:p>
          <a:p>
            <a:r>
              <a:rPr lang="en-GB" dirty="0" err="1" smtClean="0"/>
              <a:t>ReviewPro</a:t>
            </a:r>
            <a:r>
              <a:rPr lang="en-GB" dirty="0" smtClean="0"/>
              <a:t> </a:t>
            </a:r>
          </a:p>
          <a:p>
            <a:r>
              <a:rPr lang="en-GB" dirty="0" err="1" smtClean="0"/>
              <a:t>CheckMate</a:t>
            </a:r>
            <a:endParaRPr lang="en-GB"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fontScale="90000"/>
          </a:bodyPr>
          <a:lstStyle/>
          <a:p>
            <a:r>
              <a:rPr lang="en-US" sz="3600" dirty="0">
                <a:latin typeface="Arial" pitchFamily="34" charset="0"/>
                <a:cs typeface="Arial" pitchFamily="34" charset="0"/>
              </a:rPr>
              <a:t>Requirement </a:t>
            </a:r>
            <a:r>
              <a:rPr lang="en-US" sz="3600" dirty="0" smtClean="0">
                <a:latin typeface="Arial" pitchFamily="34" charset="0"/>
                <a:cs typeface="Arial" pitchFamily="34" charset="0"/>
              </a:rPr>
              <a:t>Review/Inspection </a:t>
            </a:r>
            <a:r>
              <a:rPr lang="en-US" sz="3600" dirty="0">
                <a:latin typeface="Arial" pitchFamily="34" charset="0"/>
                <a:cs typeface="Arial" pitchFamily="34" charset="0"/>
              </a:rPr>
              <a:t>Challenges</a:t>
            </a:r>
          </a:p>
        </p:txBody>
      </p:sp>
      <p:sp>
        <p:nvSpPr>
          <p:cNvPr id="3" name="Content Placeholder 2"/>
          <p:cNvSpPr>
            <a:spLocks noGrp="1"/>
          </p:cNvSpPr>
          <p:nvPr>
            <p:ph idx="1"/>
          </p:nvPr>
        </p:nvSpPr>
        <p:spPr>
          <a:xfrm>
            <a:off x="457200" y="990600"/>
            <a:ext cx="8229600" cy="5135563"/>
          </a:xfrm>
        </p:spPr>
        <p:txBody>
          <a:bodyPr/>
          <a:lstStyle/>
          <a:p>
            <a:r>
              <a:rPr lang="en-US" sz="2800" dirty="0">
                <a:latin typeface="Arial" pitchFamily="34" charset="0"/>
                <a:cs typeface="Arial" pitchFamily="34" charset="0"/>
              </a:rPr>
              <a:t>Large requirement documents</a:t>
            </a:r>
          </a:p>
          <a:p>
            <a:r>
              <a:rPr lang="en-US" sz="2800" dirty="0">
                <a:latin typeface="Arial" pitchFamily="34" charset="0"/>
                <a:cs typeface="Arial" pitchFamily="34" charset="0"/>
              </a:rPr>
              <a:t>Large inspection teams</a:t>
            </a:r>
          </a:p>
          <a:p>
            <a:r>
              <a:rPr lang="en-US" sz="2800" dirty="0">
                <a:latin typeface="Arial" pitchFamily="34" charset="0"/>
                <a:cs typeface="Arial" pitchFamily="34" charset="0"/>
              </a:rPr>
              <a:t>Geographical separation of </a:t>
            </a:r>
            <a:r>
              <a:rPr lang="en-US" sz="2800" dirty="0" smtClean="0">
                <a:latin typeface="Arial" pitchFamily="34" charset="0"/>
                <a:cs typeface="Arial" pitchFamily="34" charset="0"/>
              </a:rPr>
              <a:t>inspectors</a:t>
            </a:r>
          </a:p>
          <a:p>
            <a:r>
              <a:rPr lang="en-US" sz="2800" dirty="0" smtClean="0">
                <a:latin typeface="Arial" pitchFamily="34" charset="0"/>
                <a:cs typeface="Arial" pitchFamily="34" charset="0"/>
              </a:rPr>
              <a:t>Expensive </a:t>
            </a:r>
            <a:endParaRPr lang="en-US" sz="2800" dirty="0">
              <a:latin typeface="Arial" pitchFamily="34" charset="0"/>
              <a:cs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Requirements Validation</a:t>
            </a:r>
          </a:p>
        </p:txBody>
      </p:sp>
      <p:sp>
        <p:nvSpPr>
          <p:cNvPr id="4099" name="Rectangle 3"/>
          <p:cNvSpPr>
            <a:spLocks noGrp="1" noChangeArrowheads="1"/>
          </p:cNvSpPr>
          <p:nvPr>
            <p:ph type="body" idx="1"/>
          </p:nvPr>
        </p:nvSpPr>
        <p:spPr/>
        <p:txBody>
          <a:bodyPr/>
          <a:lstStyle/>
          <a:p>
            <a:pPr algn="just" eaLnBrk="1" hangingPunct="1">
              <a:buFontTx/>
              <a:buNone/>
            </a:pPr>
            <a:r>
              <a:rPr lang="en-US" b="1" dirty="0"/>
              <a:t>	Aim:</a:t>
            </a:r>
            <a:r>
              <a:rPr lang="en-US" dirty="0"/>
              <a:t> Check the requirements to certify that they represent an acceptable description of the system which is to be implemented.</a:t>
            </a:r>
          </a:p>
          <a:p>
            <a:pPr eaLnBrk="1" hangingPunct="1">
              <a:buFontTx/>
              <a:buNone/>
            </a:pPr>
            <a:r>
              <a:rPr lang="en-US" dirty="0"/>
              <a:t>	</a:t>
            </a:r>
            <a:r>
              <a:rPr lang="en-US" b="1" dirty="0"/>
              <a:t>Process:</a:t>
            </a:r>
            <a:r>
              <a:rPr lang="en-US" dirty="0"/>
              <a:t> It involves stake holders, requirements engineers, and system designers who analyze the requirements for problems, omissions, and ambiguities.</a:t>
            </a:r>
          </a:p>
        </p:txBody>
      </p:sp>
    </p:spTree>
    <p:extLst>
      <p:ext uri="{BB962C8B-B14F-4D97-AF65-F5344CB8AC3E}">
        <p14:creationId xmlns:p14="http://schemas.microsoft.com/office/powerpoint/2010/main" val="3103693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914400"/>
          </a:xfrm>
        </p:spPr>
        <p:txBody>
          <a:bodyPr>
            <a:normAutofit/>
          </a:bodyPr>
          <a:lstStyle/>
          <a:p>
            <a:r>
              <a:rPr lang="en-US" sz="3600" dirty="0" smtClean="0">
                <a:latin typeface="Arial" pitchFamily="34" charset="0"/>
                <a:cs typeface="Arial" pitchFamily="34" charset="0"/>
              </a:rPr>
              <a:t>Prototyping</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228600" y="990600"/>
            <a:ext cx="8610600" cy="5562600"/>
          </a:xfrm>
        </p:spPr>
        <p:txBody>
          <a:bodyPr/>
          <a:lstStyle/>
          <a:p>
            <a:pPr>
              <a:lnSpc>
                <a:spcPct val="90000"/>
              </a:lnSpc>
            </a:pPr>
            <a:r>
              <a:rPr lang="en-US" dirty="0" smtClean="0"/>
              <a:t>Prototypes for requirements validation demonstrate the requirements and help stakeholders discover problems</a:t>
            </a:r>
          </a:p>
          <a:p>
            <a:pPr>
              <a:lnSpc>
                <a:spcPct val="90000"/>
              </a:lnSpc>
            </a:pPr>
            <a:r>
              <a:rPr lang="en-US" dirty="0" smtClean="0"/>
              <a:t>Validation prototypes should be complete, reasonably efficient and robust. It should be possible to use them in the same way as the required system</a:t>
            </a:r>
          </a:p>
          <a:p>
            <a:pPr>
              <a:lnSpc>
                <a:spcPct val="90000"/>
              </a:lnSpc>
            </a:pPr>
            <a:r>
              <a:rPr lang="en-US" dirty="0" smtClean="0"/>
              <a:t>User documentation and training should be provided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dirty="0" smtClean="0"/>
              <a:t>Prototyping for Validation</a:t>
            </a:r>
            <a:endParaRPr lang="en-US" dirty="0"/>
          </a:p>
        </p:txBody>
      </p:sp>
      <p:grpSp>
        <p:nvGrpSpPr>
          <p:cNvPr id="4" name="Content Placeholder 3"/>
          <p:cNvGrpSpPr>
            <a:grpSpLocks noGrp="1"/>
          </p:cNvGrpSpPr>
          <p:nvPr/>
        </p:nvGrpSpPr>
        <p:grpSpPr>
          <a:xfrm>
            <a:off x="304800" y="1143000"/>
            <a:ext cx="8382000" cy="5029200"/>
            <a:chOff x="228600" y="2895600"/>
            <a:chExt cx="8686800" cy="2286000"/>
          </a:xfrm>
        </p:grpSpPr>
        <p:sp>
          <p:nvSpPr>
            <p:cNvPr id="5" name="AutoShape 5"/>
            <p:cNvSpPr>
              <a:spLocks noChangeArrowheads="1"/>
            </p:cNvSpPr>
            <p:nvPr/>
          </p:nvSpPr>
          <p:spPr bwMode="auto">
            <a:xfrm>
              <a:off x="228600" y="2895600"/>
              <a:ext cx="1371600" cy="8382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6" name="AutoShape 6"/>
            <p:cNvSpPr>
              <a:spLocks noChangeArrowheads="1"/>
            </p:cNvSpPr>
            <p:nvPr/>
          </p:nvSpPr>
          <p:spPr bwMode="auto">
            <a:xfrm>
              <a:off x="2667000" y="2895600"/>
              <a:ext cx="1371600" cy="8382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7" name="AutoShape 7"/>
            <p:cNvSpPr>
              <a:spLocks noChangeArrowheads="1"/>
            </p:cNvSpPr>
            <p:nvPr/>
          </p:nvSpPr>
          <p:spPr bwMode="auto">
            <a:xfrm>
              <a:off x="5105400" y="2895600"/>
              <a:ext cx="1371600" cy="8382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8" name="AutoShape 8"/>
            <p:cNvSpPr>
              <a:spLocks noChangeArrowheads="1"/>
            </p:cNvSpPr>
            <p:nvPr/>
          </p:nvSpPr>
          <p:spPr bwMode="auto">
            <a:xfrm>
              <a:off x="7543800" y="2895600"/>
              <a:ext cx="1371600" cy="8382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9" name="Line 9"/>
            <p:cNvSpPr>
              <a:spLocks noChangeShapeType="1"/>
            </p:cNvSpPr>
            <p:nvPr/>
          </p:nvSpPr>
          <p:spPr bwMode="auto">
            <a:xfrm>
              <a:off x="1600200" y="3276600"/>
              <a:ext cx="1066800" cy="0"/>
            </a:xfrm>
            <a:prstGeom prst="line">
              <a:avLst/>
            </a:prstGeom>
            <a:noFill/>
            <a:ln w="9525">
              <a:solidFill>
                <a:schemeClr val="tx1"/>
              </a:solidFill>
              <a:round/>
              <a:headEnd/>
              <a:tailEnd type="triangle" w="med" len="med"/>
            </a:ln>
            <a:effectLst/>
          </p:spPr>
          <p:txBody>
            <a:bodyPr/>
            <a:lstStyle/>
            <a:p>
              <a:endParaRPr lang="en-US"/>
            </a:p>
          </p:txBody>
        </p:sp>
        <p:sp>
          <p:nvSpPr>
            <p:cNvPr id="10" name="Line 10"/>
            <p:cNvSpPr>
              <a:spLocks noChangeShapeType="1"/>
            </p:cNvSpPr>
            <p:nvPr/>
          </p:nvSpPr>
          <p:spPr bwMode="auto">
            <a:xfrm>
              <a:off x="4038600" y="3276600"/>
              <a:ext cx="1066800" cy="0"/>
            </a:xfrm>
            <a:prstGeom prst="line">
              <a:avLst/>
            </a:prstGeom>
            <a:noFill/>
            <a:ln w="9525">
              <a:solidFill>
                <a:schemeClr val="tx1"/>
              </a:solidFill>
              <a:round/>
              <a:headEnd/>
              <a:tailEnd type="triangle" w="med" len="med"/>
            </a:ln>
            <a:effectLst/>
          </p:spPr>
          <p:txBody>
            <a:bodyPr/>
            <a:lstStyle/>
            <a:p>
              <a:endParaRPr lang="en-US"/>
            </a:p>
          </p:txBody>
        </p:sp>
        <p:sp>
          <p:nvSpPr>
            <p:cNvPr id="11" name="Line 11"/>
            <p:cNvSpPr>
              <a:spLocks noChangeShapeType="1"/>
            </p:cNvSpPr>
            <p:nvPr/>
          </p:nvSpPr>
          <p:spPr bwMode="auto">
            <a:xfrm>
              <a:off x="6477000" y="3276600"/>
              <a:ext cx="1066800" cy="0"/>
            </a:xfrm>
            <a:prstGeom prst="line">
              <a:avLst/>
            </a:prstGeom>
            <a:noFill/>
            <a:ln w="9525">
              <a:solidFill>
                <a:schemeClr val="tx1"/>
              </a:solidFill>
              <a:round/>
              <a:headEnd/>
              <a:tailEnd type="triangle" w="med" len="med"/>
            </a:ln>
            <a:effectLst/>
          </p:spPr>
          <p:txBody>
            <a:bodyPr/>
            <a:lstStyle/>
            <a:p>
              <a:endParaRPr lang="en-US"/>
            </a:p>
          </p:txBody>
        </p:sp>
        <p:sp>
          <p:nvSpPr>
            <p:cNvPr id="12" name="AutoShape 12"/>
            <p:cNvSpPr>
              <a:spLocks noChangeArrowheads="1"/>
            </p:cNvSpPr>
            <p:nvPr/>
          </p:nvSpPr>
          <p:spPr bwMode="auto">
            <a:xfrm>
              <a:off x="914400" y="4648200"/>
              <a:ext cx="7315200" cy="5334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13" name="Line 13"/>
            <p:cNvSpPr>
              <a:spLocks noChangeShapeType="1"/>
            </p:cNvSpPr>
            <p:nvPr/>
          </p:nvSpPr>
          <p:spPr bwMode="auto">
            <a:xfrm>
              <a:off x="3352800" y="3733800"/>
              <a:ext cx="0" cy="914400"/>
            </a:xfrm>
            <a:prstGeom prst="line">
              <a:avLst/>
            </a:prstGeom>
            <a:noFill/>
            <a:ln w="9525">
              <a:solidFill>
                <a:schemeClr val="tx1"/>
              </a:solidFill>
              <a:round/>
              <a:headEnd/>
              <a:tailEnd type="triangle" w="med" len="med"/>
            </a:ln>
            <a:effectLst/>
          </p:spPr>
          <p:txBody>
            <a:bodyPr/>
            <a:lstStyle/>
            <a:p>
              <a:endParaRPr lang="en-US"/>
            </a:p>
          </p:txBody>
        </p:sp>
        <p:sp>
          <p:nvSpPr>
            <p:cNvPr id="14" name="Line 14"/>
            <p:cNvSpPr>
              <a:spLocks noChangeShapeType="1"/>
            </p:cNvSpPr>
            <p:nvPr/>
          </p:nvSpPr>
          <p:spPr bwMode="auto">
            <a:xfrm>
              <a:off x="5791200" y="3733800"/>
              <a:ext cx="0" cy="914400"/>
            </a:xfrm>
            <a:prstGeom prst="line">
              <a:avLst/>
            </a:prstGeom>
            <a:noFill/>
            <a:ln w="9525">
              <a:solidFill>
                <a:schemeClr val="tx1"/>
              </a:solidFill>
              <a:round/>
              <a:headEnd/>
              <a:tailEnd type="triangle" w="med" len="med"/>
            </a:ln>
            <a:effectLst/>
          </p:spPr>
          <p:txBody>
            <a:bodyPr/>
            <a:lstStyle/>
            <a:p>
              <a:endParaRPr lang="en-US"/>
            </a:p>
          </p:txBody>
        </p:sp>
        <p:sp>
          <p:nvSpPr>
            <p:cNvPr id="15" name="Text Box 15"/>
            <p:cNvSpPr txBox="1">
              <a:spLocks noChangeArrowheads="1"/>
            </p:cNvSpPr>
            <p:nvPr/>
          </p:nvSpPr>
          <p:spPr bwMode="auto">
            <a:xfrm>
              <a:off x="406400" y="2908300"/>
              <a:ext cx="1054723" cy="356142"/>
            </a:xfrm>
            <a:prstGeom prst="rect">
              <a:avLst/>
            </a:prstGeom>
            <a:noFill/>
            <a:ln w="9525">
              <a:noFill/>
              <a:miter lim="800000"/>
              <a:headEnd/>
              <a:tailEnd/>
            </a:ln>
            <a:effectLst/>
          </p:spPr>
          <p:txBody>
            <a:bodyPr wrap="none">
              <a:spAutoFit/>
            </a:bodyPr>
            <a:lstStyle/>
            <a:p>
              <a:pPr algn="ctr"/>
              <a:r>
                <a:rPr lang="en-US" sz="1600" dirty="0">
                  <a:solidFill>
                    <a:schemeClr val="bg1"/>
                  </a:solidFill>
                </a:rPr>
                <a:t>Choose</a:t>
              </a:r>
            </a:p>
            <a:p>
              <a:pPr algn="ctr"/>
              <a:r>
                <a:rPr lang="en-US" sz="1600" dirty="0">
                  <a:solidFill>
                    <a:srgbClr val="0000FF"/>
                  </a:solidFill>
                </a:rPr>
                <a:t>prototype</a:t>
              </a:r>
            </a:p>
            <a:p>
              <a:pPr algn="ctr"/>
              <a:r>
                <a:rPr lang="en-US" sz="1600" dirty="0">
                  <a:solidFill>
                    <a:srgbClr val="0000FF"/>
                  </a:solidFill>
                </a:rPr>
                <a:t>testers</a:t>
              </a:r>
            </a:p>
          </p:txBody>
        </p:sp>
        <p:sp>
          <p:nvSpPr>
            <p:cNvPr id="16" name="Text Box 16"/>
            <p:cNvSpPr txBox="1">
              <a:spLocks noChangeArrowheads="1"/>
            </p:cNvSpPr>
            <p:nvPr/>
          </p:nvSpPr>
          <p:spPr bwMode="auto">
            <a:xfrm>
              <a:off x="2895600" y="2908300"/>
              <a:ext cx="1002093" cy="356142"/>
            </a:xfrm>
            <a:prstGeom prst="rect">
              <a:avLst/>
            </a:prstGeom>
            <a:noFill/>
            <a:ln w="9525">
              <a:noFill/>
              <a:miter lim="800000"/>
              <a:headEnd/>
              <a:tailEnd/>
            </a:ln>
            <a:effectLst/>
          </p:spPr>
          <p:txBody>
            <a:bodyPr wrap="none">
              <a:spAutoFit/>
            </a:bodyPr>
            <a:lstStyle/>
            <a:p>
              <a:pPr algn="ctr"/>
              <a:r>
                <a:rPr lang="en-US" sz="1600" dirty="0">
                  <a:solidFill>
                    <a:srgbClr val="0000FF"/>
                  </a:solidFill>
                </a:rPr>
                <a:t>Develop</a:t>
              </a:r>
            </a:p>
            <a:p>
              <a:pPr algn="ctr"/>
              <a:r>
                <a:rPr lang="en-US" sz="1600" dirty="0">
                  <a:solidFill>
                    <a:srgbClr val="0000FF"/>
                  </a:solidFill>
                </a:rPr>
                <a:t>test</a:t>
              </a:r>
            </a:p>
            <a:p>
              <a:pPr algn="ctr"/>
              <a:r>
                <a:rPr lang="en-US" sz="1600" dirty="0">
                  <a:solidFill>
                    <a:srgbClr val="0000FF"/>
                  </a:solidFill>
                </a:rPr>
                <a:t>scenarios</a:t>
              </a:r>
            </a:p>
          </p:txBody>
        </p:sp>
        <p:sp>
          <p:nvSpPr>
            <p:cNvPr id="17" name="Text Box 17"/>
            <p:cNvSpPr txBox="1">
              <a:spLocks noChangeArrowheads="1"/>
            </p:cNvSpPr>
            <p:nvPr/>
          </p:nvSpPr>
          <p:spPr bwMode="auto">
            <a:xfrm>
              <a:off x="5305425" y="2971800"/>
              <a:ext cx="1002093" cy="250618"/>
            </a:xfrm>
            <a:prstGeom prst="rect">
              <a:avLst/>
            </a:prstGeom>
            <a:noFill/>
            <a:ln w="9525">
              <a:noFill/>
              <a:miter lim="800000"/>
              <a:headEnd/>
              <a:tailEnd/>
            </a:ln>
            <a:effectLst/>
          </p:spPr>
          <p:txBody>
            <a:bodyPr wrap="none">
              <a:spAutoFit/>
            </a:bodyPr>
            <a:lstStyle/>
            <a:p>
              <a:pPr algn="ctr"/>
              <a:r>
                <a:rPr lang="en-US" sz="1600" dirty="0">
                  <a:solidFill>
                    <a:srgbClr val="0000FF"/>
                  </a:solidFill>
                </a:rPr>
                <a:t>Execute</a:t>
              </a:r>
            </a:p>
            <a:p>
              <a:pPr algn="ctr"/>
              <a:r>
                <a:rPr lang="en-US" sz="1600" dirty="0">
                  <a:solidFill>
                    <a:srgbClr val="0000FF"/>
                  </a:solidFill>
                </a:rPr>
                <a:t>scenarios</a:t>
              </a:r>
            </a:p>
          </p:txBody>
        </p:sp>
        <p:sp>
          <p:nvSpPr>
            <p:cNvPr id="18" name="Text Box 18"/>
            <p:cNvSpPr txBox="1">
              <a:spLocks noChangeArrowheads="1"/>
            </p:cNvSpPr>
            <p:nvPr/>
          </p:nvSpPr>
          <p:spPr bwMode="auto">
            <a:xfrm>
              <a:off x="7696200" y="2971800"/>
              <a:ext cx="1093133" cy="250618"/>
            </a:xfrm>
            <a:prstGeom prst="rect">
              <a:avLst/>
            </a:prstGeom>
            <a:noFill/>
            <a:ln w="9525">
              <a:noFill/>
              <a:miter lim="800000"/>
              <a:headEnd/>
              <a:tailEnd/>
            </a:ln>
            <a:effectLst/>
          </p:spPr>
          <p:txBody>
            <a:bodyPr wrap="none">
              <a:spAutoFit/>
            </a:bodyPr>
            <a:lstStyle/>
            <a:p>
              <a:pPr algn="ctr"/>
              <a:r>
                <a:rPr lang="en-US" sz="1600" dirty="0">
                  <a:solidFill>
                    <a:srgbClr val="0000FF"/>
                  </a:solidFill>
                </a:rPr>
                <a:t>Document</a:t>
              </a:r>
            </a:p>
            <a:p>
              <a:pPr algn="ctr"/>
              <a:r>
                <a:rPr lang="en-US" sz="1600" dirty="0">
                  <a:solidFill>
                    <a:srgbClr val="0000FF"/>
                  </a:solidFill>
                </a:rPr>
                <a:t>problems</a:t>
              </a:r>
            </a:p>
          </p:txBody>
        </p:sp>
        <p:sp>
          <p:nvSpPr>
            <p:cNvPr id="19" name="Text Box 19"/>
            <p:cNvSpPr txBox="1">
              <a:spLocks noChangeArrowheads="1"/>
            </p:cNvSpPr>
            <p:nvPr/>
          </p:nvSpPr>
          <p:spPr bwMode="auto">
            <a:xfrm>
              <a:off x="2895600" y="4724400"/>
              <a:ext cx="3665546" cy="145095"/>
            </a:xfrm>
            <a:prstGeom prst="rect">
              <a:avLst/>
            </a:prstGeom>
            <a:noFill/>
            <a:ln w="9525">
              <a:noFill/>
              <a:miter lim="800000"/>
              <a:headEnd/>
              <a:tailEnd/>
            </a:ln>
            <a:effectLst/>
          </p:spPr>
          <p:txBody>
            <a:bodyPr wrap="none">
              <a:spAutoFit/>
            </a:bodyPr>
            <a:lstStyle/>
            <a:p>
              <a:pPr algn="ctr"/>
              <a:r>
                <a:rPr lang="en-US" sz="1600" dirty="0">
                  <a:solidFill>
                    <a:srgbClr val="0000FF"/>
                  </a:solidFill>
                </a:rPr>
                <a:t>Document and extend prototype system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Prototyping Activities</a:t>
            </a:r>
            <a:endParaRPr lang="en-US" dirty="0"/>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dirty="0" smtClean="0"/>
              <a:t>Choose prototype testers  </a:t>
            </a:r>
          </a:p>
          <a:p>
            <a:pPr lvl="1"/>
            <a:r>
              <a:rPr lang="en-US" dirty="0" smtClean="0"/>
              <a:t>The best testers are users who are fairly experienced and who are open-minded about the use of new systems. End-users who do different jobs should be involved so that different areas of system functionality will be covered</a:t>
            </a:r>
          </a:p>
          <a:p>
            <a:r>
              <a:rPr lang="en-US" dirty="0" smtClean="0"/>
              <a:t>Develop test scenarios  </a:t>
            </a:r>
          </a:p>
          <a:p>
            <a:pPr lvl="1"/>
            <a:r>
              <a:rPr lang="en-US" dirty="0" smtClean="0"/>
              <a:t>Careful planning is required to draw up a set of test scenarios which provide broad coverage of the requirements. End-users shouldn’t just play around with the system as this may never exercise critical system features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838200"/>
          </a:xfrm>
        </p:spPr>
        <p:txBody>
          <a:bodyPr>
            <a:normAutofit/>
          </a:bodyPr>
          <a:lstStyle/>
          <a:p>
            <a:r>
              <a:rPr lang="en-US" dirty="0" smtClean="0"/>
              <a:t>Prototyping Activities</a:t>
            </a:r>
            <a:endParaRPr lang="en-US" dirty="0"/>
          </a:p>
        </p:txBody>
      </p:sp>
      <p:sp>
        <p:nvSpPr>
          <p:cNvPr id="3" name="Content Placeholder 2"/>
          <p:cNvSpPr>
            <a:spLocks noGrp="1"/>
          </p:cNvSpPr>
          <p:nvPr>
            <p:ph idx="1"/>
          </p:nvPr>
        </p:nvSpPr>
        <p:spPr>
          <a:xfrm>
            <a:off x="457200" y="1066800"/>
            <a:ext cx="8229600" cy="5334000"/>
          </a:xfrm>
        </p:spPr>
        <p:txBody>
          <a:bodyPr/>
          <a:lstStyle/>
          <a:p>
            <a:pPr marL="465138" indent="-465138">
              <a:lnSpc>
                <a:spcPct val="90000"/>
              </a:lnSpc>
            </a:pPr>
            <a:r>
              <a:rPr lang="en-US" dirty="0" smtClean="0"/>
              <a:t>Execute scenarios  </a:t>
            </a:r>
          </a:p>
          <a:p>
            <a:pPr marL="1035050" lvl="1" indent="-455613">
              <a:lnSpc>
                <a:spcPct val="90000"/>
              </a:lnSpc>
            </a:pPr>
            <a:r>
              <a:rPr lang="en-US" dirty="0" smtClean="0"/>
              <a:t>The users of the system work, usually on their own, to try the system by executing the planned scenarios</a:t>
            </a:r>
          </a:p>
          <a:p>
            <a:pPr marL="465138" indent="-465138">
              <a:lnSpc>
                <a:spcPct val="90000"/>
              </a:lnSpc>
            </a:pPr>
            <a:r>
              <a:rPr lang="en-US" dirty="0" smtClean="0"/>
              <a:t>Document problems  </a:t>
            </a:r>
          </a:p>
          <a:p>
            <a:pPr marL="1035050" lvl="1" indent="-455613">
              <a:lnSpc>
                <a:spcPct val="90000"/>
              </a:lnSpc>
            </a:pPr>
            <a:r>
              <a:rPr lang="en-US" dirty="0" smtClean="0"/>
              <a:t>Its usually best to define some kind of electronic or paper problem report form which users fill in when they encounter a problem</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838200"/>
          </a:xfrm>
        </p:spPr>
        <p:txBody>
          <a:bodyPr>
            <a:normAutofit/>
          </a:bodyPr>
          <a:lstStyle/>
          <a:p>
            <a:r>
              <a:rPr lang="en-US" dirty="0" smtClean="0"/>
              <a:t>User Manual Development</a:t>
            </a:r>
            <a:endParaRPr lang="en-US" dirty="0"/>
          </a:p>
        </p:txBody>
      </p:sp>
      <p:sp>
        <p:nvSpPr>
          <p:cNvPr id="3" name="Content Placeholder 2"/>
          <p:cNvSpPr>
            <a:spLocks noGrp="1"/>
          </p:cNvSpPr>
          <p:nvPr>
            <p:ph idx="1"/>
          </p:nvPr>
        </p:nvSpPr>
        <p:spPr>
          <a:xfrm>
            <a:off x="457200" y="990600"/>
            <a:ext cx="8229600" cy="5135563"/>
          </a:xfrm>
        </p:spPr>
        <p:txBody>
          <a:bodyPr/>
          <a:lstStyle/>
          <a:p>
            <a:pPr marL="465138" indent="-465138">
              <a:lnSpc>
                <a:spcPct val="90000"/>
              </a:lnSpc>
            </a:pPr>
            <a:r>
              <a:rPr lang="en-US" dirty="0" smtClean="0"/>
              <a:t>Writing a user manual from the requirements forces a detailed requirements analysis and thus can reveal problems with the document</a:t>
            </a:r>
          </a:p>
          <a:p>
            <a:pPr>
              <a:lnSpc>
                <a:spcPct val="90000"/>
              </a:lnSpc>
            </a:pPr>
            <a:r>
              <a:rPr lang="en-US" dirty="0" smtClean="0"/>
              <a:t>Information in the user manual</a:t>
            </a:r>
          </a:p>
          <a:p>
            <a:pPr lvl="1">
              <a:lnSpc>
                <a:spcPct val="90000"/>
              </a:lnSpc>
            </a:pPr>
            <a:r>
              <a:rPr lang="en-US" dirty="0" smtClean="0"/>
              <a:t>Description of the functionality and how it is implemented</a:t>
            </a:r>
          </a:p>
          <a:p>
            <a:pPr lvl="1">
              <a:lnSpc>
                <a:spcPct val="90000"/>
              </a:lnSpc>
            </a:pPr>
            <a:r>
              <a:rPr lang="en-US" dirty="0" smtClean="0"/>
              <a:t>Which parts of the system have not been implemented</a:t>
            </a:r>
          </a:p>
          <a:p>
            <a:pPr lvl="1">
              <a:lnSpc>
                <a:spcPct val="90000"/>
              </a:lnSpc>
            </a:pPr>
            <a:r>
              <a:rPr lang="en-US" dirty="0" smtClean="0"/>
              <a:t>How to get out of trouble</a:t>
            </a:r>
          </a:p>
          <a:p>
            <a:pPr lvl="1">
              <a:lnSpc>
                <a:spcPct val="90000"/>
              </a:lnSpc>
            </a:pPr>
            <a:r>
              <a:rPr lang="en-US" dirty="0" smtClean="0"/>
              <a:t>How to install and get started with the system</a:t>
            </a:r>
          </a:p>
          <a:p>
            <a:pPr marL="465138" indent="-465138">
              <a:lnSpc>
                <a:spcPct val="90000"/>
              </a:lnSpc>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838200"/>
          </a:xfrm>
        </p:spPr>
        <p:txBody>
          <a:bodyPr>
            <a:normAutofit/>
          </a:bodyPr>
          <a:lstStyle/>
          <a:p>
            <a:r>
              <a:rPr lang="en-US" sz="3600" dirty="0" smtClean="0">
                <a:latin typeface="Arial" pitchFamily="34" charset="0"/>
                <a:cs typeface="Arial" pitchFamily="34" charset="0"/>
              </a:rPr>
              <a:t>System Models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638800"/>
          </a:xfrm>
        </p:spPr>
        <p:txBody>
          <a:bodyPr>
            <a:normAutofit/>
          </a:bodyPr>
          <a:lstStyle/>
          <a:p>
            <a:r>
              <a:rPr lang="en-US" dirty="0" smtClean="0"/>
              <a:t>For some projects, system models may be developed based on the agreed set of requirements</a:t>
            </a:r>
          </a:p>
          <a:p>
            <a:r>
              <a:rPr lang="en-US" dirty="0" smtClean="0"/>
              <a:t>These models may be data-flow models of the system’s functionality, object models, event models, entity-relation models, process models, simulation models etc</a:t>
            </a:r>
          </a:p>
          <a:p>
            <a:pPr>
              <a:lnSpc>
                <a:spcPct val="90000"/>
              </a:lnSpc>
            </a:pPr>
            <a:r>
              <a:rPr lang="en-US" dirty="0" smtClean="0"/>
              <a:t>Validation of system models is an essential part of the validation process</a:t>
            </a:r>
          </a:p>
          <a:p>
            <a:pPr>
              <a:lnSpc>
                <a:spcPct val="90000"/>
              </a:lnSpc>
            </a:pPr>
            <a:r>
              <a:rPr lang="en-US" dirty="0" smtClean="0"/>
              <a:t>Some checking is possible with automated tools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Testing Requirements</a:t>
            </a:r>
            <a:r>
              <a:rPr lang="en-US" dirty="0"/>
              <a:t/>
            </a:r>
            <a:br>
              <a:rPr lang="en-US" dirty="0"/>
            </a:br>
            <a:endParaRPr lang="en-US" dirty="0"/>
          </a:p>
        </p:txBody>
      </p:sp>
      <p:sp>
        <p:nvSpPr>
          <p:cNvPr id="3" name="Content Placeholder 2"/>
          <p:cNvSpPr>
            <a:spLocks noGrp="1"/>
          </p:cNvSpPr>
          <p:nvPr>
            <p:ph idx="1"/>
          </p:nvPr>
        </p:nvSpPr>
        <p:spPr>
          <a:xfrm>
            <a:off x="457200" y="914400"/>
            <a:ext cx="8229600" cy="5715000"/>
          </a:xfrm>
        </p:spPr>
        <p:txBody>
          <a:bodyPr>
            <a:noAutofit/>
          </a:bodyPr>
          <a:lstStyle/>
          <a:p>
            <a:r>
              <a:rPr lang="en-US" sz="2800" dirty="0" smtClean="0">
                <a:latin typeface="Arial" pitchFamily="34" charset="0"/>
                <a:cs typeface="Arial" pitchFamily="34" charset="0"/>
              </a:rPr>
              <a:t>Research has shown that at least 50% of the total software cost is comprised of testing activities</a:t>
            </a:r>
          </a:p>
          <a:p>
            <a:r>
              <a:rPr lang="en-US" sz="2800" dirty="0" smtClean="0">
                <a:latin typeface="Arial" pitchFamily="34" charset="0"/>
                <a:cs typeface="Arial" pitchFamily="34" charset="0"/>
              </a:rPr>
              <a:t>Test </a:t>
            </a:r>
            <a:r>
              <a:rPr lang="en-US" sz="2800" dirty="0">
                <a:latin typeface="Arial" pitchFamily="34" charset="0"/>
                <a:cs typeface="Arial" pitchFamily="34" charset="0"/>
              </a:rPr>
              <a:t>cases that are based on functional requirements or derived from user requirements help make the expected system behaviors tangible to the project </a:t>
            </a:r>
            <a:r>
              <a:rPr lang="en-US" sz="2800" dirty="0" smtClean="0">
                <a:latin typeface="Arial" pitchFamily="34" charset="0"/>
                <a:cs typeface="Arial" pitchFamily="34" charset="0"/>
              </a:rPr>
              <a:t>participants</a:t>
            </a:r>
            <a:endParaRPr lang="en-US" sz="2800" dirty="0">
              <a:latin typeface="Arial" pitchFamily="34" charset="0"/>
              <a:cs typeface="Arial" pitchFamily="34" charset="0"/>
            </a:endParaRPr>
          </a:p>
          <a:p>
            <a:r>
              <a:rPr lang="en-US" sz="2800" dirty="0">
                <a:latin typeface="Arial" pitchFamily="34" charset="0"/>
                <a:cs typeface="Arial" pitchFamily="34" charset="0"/>
              </a:rPr>
              <a:t>Each requirement should have a test case</a:t>
            </a:r>
          </a:p>
          <a:p>
            <a:pPr>
              <a:buNone/>
            </a:pPr>
            <a:r>
              <a:rPr lang="en-US" sz="2800" dirty="0">
                <a:latin typeface="Arial" pitchFamily="34" charset="0"/>
                <a:cs typeface="Arial" pitchFamily="34" charset="0"/>
              </a:rPr>
              <a:t>– How to assess whether the requirement was</a:t>
            </a:r>
          </a:p>
          <a:p>
            <a:pPr>
              <a:buNone/>
            </a:pPr>
            <a:r>
              <a:rPr lang="en-US" sz="2800" dirty="0" smtClean="0">
                <a:latin typeface="Arial" pitchFamily="34" charset="0"/>
                <a:cs typeface="Arial" pitchFamily="34" charset="0"/>
              </a:rPr>
              <a:t>   successfully </a:t>
            </a:r>
            <a:r>
              <a:rPr lang="en-US" sz="2800" dirty="0">
                <a:latin typeface="Arial" pitchFamily="34" charset="0"/>
                <a:cs typeface="Arial" pitchFamily="34" charset="0"/>
              </a:rPr>
              <a:t>implemented</a:t>
            </a:r>
          </a:p>
          <a:p>
            <a:r>
              <a:rPr lang="en-US" sz="2800" dirty="0" smtClean="0">
                <a:latin typeface="Arial" pitchFamily="34" charset="0"/>
                <a:cs typeface="Arial" pitchFamily="34" charset="0"/>
              </a:rPr>
              <a:t>Typically </a:t>
            </a:r>
            <a:r>
              <a:rPr lang="en-US" sz="2800" dirty="0">
                <a:latin typeface="Arial" pitchFamily="34" charset="0"/>
                <a:cs typeface="Arial" pitchFamily="34" charset="0"/>
              </a:rPr>
              <a:t>a set of (future) functions in the</a:t>
            </a:r>
          </a:p>
          <a:p>
            <a:pPr>
              <a:buNone/>
            </a:pPr>
            <a:r>
              <a:rPr lang="en-US" sz="2800" dirty="0" smtClean="0">
                <a:latin typeface="Arial" pitchFamily="34" charset="0"/>
                <a:cs typeface="Arial" pitchFamily="34" charset="0"/>
              </a:rPr>
              <a:t>    code </a:t>
            </a:r>
            <a:r>
              <a:rPr lang="en-US" sz="2800" dirty="0">
                <a:latin typeface="Arial" pitchFamily="34" charset="0"/>
                <a:cs typeface="Arial" pitchFamily="34" charset="0"/>
              </a:rPr>
              <a:t>will be tested by a test cases</a:t>
            </a:r>
          </a:p>
          <a:p>
            <a:pPr>
              <a:buNone/>
            </a:pPr>
            <a:endParaRPr lang="en-US" sz="2800" dirty="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a:latin typeface="Arial" pitchFamily="34" charset="0"/>
                <a:cs typeface="Arial" pitchFamily="34" charset="0"/>
              </a:rPr>
              <a:t>Test </a:t>
            </a:r>
            <a:r>
              <a:rPr lang="en-US" sz="3600" dirty="0" smtClean="0">
                <a:latin typeface="Arial" pitchFamily="34" charset="0"/>
                <a:cs typeface="Arial" pitchFamily="34" charset="0"/>
              </a:rPr>
              <a:t>Case  Example</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dirty="0" smtClean="0"/>
              <a:t>The title "Registration Page" shall be left aligned at the top of the page. </a:t>
            </a:r>
          </a:p>
          <a:p>
            <a:pPr lvl="1">
              <a:lnSpc>
                <a:spcPct val="110000"/>
              </a:lnSpc>
            </a:pPr>
            <a:r>
              <a:rPr lang="en-US" sz="3600" dirty="0" smtClean="0"/>
              <a:t>The title "Registration Page" is left aligned at the top of the page. </a:t>
            </a:r>
          </a:p>
          <a:p>
            <a:r>
              <a:rPr lang="en-US" dirty="0" smtClean="0"/>
              <a:t>The words "Registration Page" shall be spelled correctly. </a:t>
            </a:r>
          </a:p>
          <a:p>
            <a:pPr lvl="1">
              <a:lnSpc>
                <a:spcPct val="110000"/>
              </a:lnSpc>
            </a:pPr>
            <a:r>
              <a:rPr lang="en-US" sz="3600" dirty="0" smtClean="0"/>
              <a:t>The words "Registration Page" are spelled correctly.</a:t>
            </a:r>
          </a:p>
          <a:p>
            <a:r>
              <a:rPr lang="en-US" dirty="0" smtClean="0"/>
              <a:t>The words "Registration Page" shall be in 26 point type. </a:t>
            </a:r>
          </a:p>
          <a:p>
            <a:pPr lvl="1">
              <a:lnSpc>
                <a:spcPct val="110000"/>
              </a:lnSpc>
            </a:pPr>
            <a:r>
              <a:rPr lang="en-US" sz="3600" dirty="0" smtClean="0"/>
              <a:t>The words "Registration Page" are in 26 point type</a:t>
            </a:r>
          </a:p>
          <a:p>
            <a:r>
              <a:rPr lang="en-US" dirty="0" smtClean="0"/>
              <a:t>The words "Registration Page" shall be in sans serif type  </a:t>
            </a:r>
          </a:p>
          <a:p>
            <a:pPr lvl="1">
              <a:lnSpc>
                <a:spcPct val="110000"/>
              </a:lnSpc>
            </a:pPr>
            <a:r>
              <a:rPr lang="en-US" sz="3600" dirty="0" smtClean="0"/>
              <a:t>The words "Registration Page" are in sans serif type </a:t>
            </a:r>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838200"/>
          </a:xfrm>
        </p:spPr>
        <p:txBody>
          <a:bodyPr/>
          <a:lstStyle/>
          <a:p>
            <a:r>
              <a:rPr lang="en-US" dirty="0" smtClean="0"/>
              <a:t>Hard to Test Requirements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System requirements </a:t>
            </a:r>
          </a:p>
          <a:p>
            <a:pPr lvl="1" algn="just">
              <a:lnSpc>
                <a:spcPct val="90000"/>
              </a:lnSpc>
            </a:pPr>
            <a:r>
              <a:rPr lang="en-US" sz="2500" dirty="0" smtClean="0"/>
              <a:t>Requirements which apply to the system as a whole. In general, these are the most difficult requirements to validate irrespective of the method used as they may be influenced by any of the functional requirements. </a:t>
            </a:r>
          </a:p>
          <a:p>
            <a:pPr marL="342900" lvl="1" indent="-342900">
              <a:lnSpc>
                <a:spcPct val="90000"/>
              </a:lnSpc>
              <a:buFont typeface="Arial" pitchFamily="34" charset="0"/>
              <a:buChar char="•"/>
            </a:pPr>
            <a:r>
              <a:rPr lang="en-US" sz="3200" dirty="0" smtClean="0"/>
              <a:t>Exclusive requirements</a:t>
            </a:r>
          </a:p>
          <a:p>
            <a:pPr lvl="1" algn="just"/>
            <a:r>
              <a:rPr lang="en-US" sz="2500" dirty="0" smtClean="0"/>
              <a:t>These are requirements which exclude specific </a:t>
            </a:r>
            <a:r>
              <a:rPr lang="en-US" sz="2500" dirty="0" err="1" smtClean="0"/>
              <a:t>behaviour</a:t>
            </a:r>
            <a:r>
              <a:rPr lang="en-US" sz="2500" dirty="0" smtClean="0"/>
              <a:t>. For example, a requirement may state that system failures must never corrupt the system database. It is not possible to test such a requirement exhaustively. </a:t>
            </a:r>
          </a:p>
          <a:p>
            <a:pPr marL="342900" lvl="1" indent="-342900">
              <a:lnSpc>
                <a:spcPct val="90000"/>
              </a:lnSpc>
              <a:buFont typeface="Arial" pitchFamily="34" charset="0"/>
              <a:buChar char="•"/>
            </a:pPr>
            <a:r>
              <a:rPr lang="en-US" sz="2500" smtClean="0"/>
              <a:t> </a:t>
            </a:r>
            <a:endParaRPr lang="en-US" sz="25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Famous Failures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685800" y="990600"/>
            <a:ext cx="7772399" cy="51355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Analysis and Validation</a:t>
            </a:r>
            <a:endParaRPr lang="en-US" dirty="0"/>
          </a:p>
        </p:txBody>
      </p:sp>
      <p:sp>
        <p:nvSpPr>
          <p:cNvPr id="3" name="Content Placeholder 2"/>
          <p:cNvSpPr>
            <a:spLocks noGrp="1"/>
          </p:cNvSpPr>
          <p:nvPr>
            <p:ph idx="1"/>
          </p:nvPr>
        </p:nvSpPr>
        <p:spPr>
          <a:xfrm>
            <a:off x="457200" y="990600"/>
            <a:ext cx="8229600" cy="5715000"/>
          </a:xfrm>
        </p:spPr>
        <p:txBody>
          <a:bodyPr/>
          <a:lstStyle/>
          <a:p>
            <a:pPr marL="465138" indent="-465138">
              <a:lnSpc>
                <a:spcPct val="90000"/>
              </a:lnSpc>
            </a:pPr>
            <a:r>
              <a:rPr lang="en-US" dirty="0" smtClean="0"/>
              <a:t>Analysis works with raw requirements as elicited from the system stakeholders</a:t>
            </a:r>
          </a:p>
          <a:p>
            <a:pPr marL="1035050" lvl="1" indent="-455613">
              <a:lnSpc>
                <a:spcPct val="90000"/>
              </a:lnSpc>
            </a:pPr>
            <a:r>
              <a:rPr lang="en-US" dirty="0" smtClean="0"/>
              <a:t>“Have we got the </a:t>
            </a:r>
            <a:r>
              <a:rPr lang="en-US" b="1" dirty="0" smtClean="0"/>
              <a:t>right</a:t>
            </a:r>
            <a:r>
              <a:rPr lang="en-US" dirty="0" smtClean="0"/>
              <a:t> requirements” is the key question to be answered at this stage</a:t>
            </a:r>
          </a:p>
          <a:p>
            <a:pPr marL="465138" indent="-465138">
              <a:lnSpc>
                <a:spcPct val="90000"/>
              </a:lnSpc>
            </a:pPr>
            <a:r>
              <a:rPr lang="en-US" dirty="0" smtClean="0"/>
              <a:t>Validation works with a final draft of the requirements document i.e., with negotiated and agreed requirements</a:t>
            </a:r>
          </a:p>
          <a:p>
            <a:pPr marL="1035050" lvl="1" indent="-455613">
              <a:lnSpc>
                <a:spcPct val="90000"/>
              </a:lnSpc>
            </a:pPr>
            <a:r>
              <a:rPr lang="en-US" dirty="0" smtClean="0"/>
              <a:t>“Have we got the requirements </a:t>
            </a:r>
            <a:r>
              <a:rPr lang="en-US" b="1" dirty="0" smtClean="0"/>
              <a:t>right</a:t>
            </a:r>
            <a:r>
              <a:rPr lang="en-US" dirty="0" smtClean="0"/>
              <a:t>” is the key question to be answered at this stage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762000"/>
          </a:xfrm>
        </p:spPr>
        <p:txBody>
          <a:bodyPr/>
          <a:lstStyle/>
          <a:p>
            <a:r>
              <a:rPr lang="en-US" dirty="0" smtClean="0"/>
              <a:t>Quality Metrics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838200"/>
            <a:ext cx="7010400" cy="5715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GB" dirty="0" smtClean="0"/>
              <a:t>Software Metrics</a:t>
            </a:r>
            <a:endParaRPr lang="en-GB" dirty="0"/>
          </a:p>
        </p:txBody>
      </p:sp>
      <p:pic>
        <p:nvPicPr>
          <p:cNvPr id="48130" name="Picture 2"/>
          <p:cNvPicPr>
            <a:picLocks noGrp="1" noChangeAspect="1" noChangeArrowheads="1"/>
          </p:cNvPicPr>
          <p:nvPr>
            <p:ph idx="1"/>
          </p:nvPr>
        </p:nvPicPr>
        <p:blipFill>
          <a:blip r:embed="rId2"/>
          <a:srcRect/>
          <a:stretch>
            <a:fillRect/>
          </a:stretch>
        </p:blipFill>
        <p:spPr bwMode="auto">
          <a:xfrm>
            <a:off x="381000" y="838200"/>
            <a:ext cx="8229600" cy="2809988"/>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397240" y="3657600"/>
            <a:ext cx="8229600" cy="2819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r>
              <a:rPr lang="en-GB" dirty="0" smtClean="0"/>
              <a:t>Software Metrics</a:t>
            </a:r>
            <a:endParaRPr lang="en-GB" dirty="0"/>
          </a:p>
        </p:txBody>
      </p:sp>
      <p:pic>
        <p:nvPicPr>
          <p:cNvPr id="49154" name="Picture 2"/>
          <p:cNvPicPr>
            <a:picLocks noGrp="1" noChangeAspect="1" noChangeArrowheads="1"/>
          </p:cNvPicPr>
          <p:nvPr>
            <p:ph idx="1"/>
          </p:nvPr>
        </p:nvPicPr>
        <p:blipFill>
          <a:blip r:embed="rId2"/>
          <a:srcRect/>
          <a:stretch>
            <a:fillRect/>
          </a:stretch>
        </p:blipFill>
        <p:spPr bwMode="auto">
          <a:xfrm>
            <a:off x="0" y="914400"/>
            <a:ext cx="8839200" cy="28194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13990" y="3733800"/>
            <a:ext cx="8991600" cy="27146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914400"/>
          </a:xfrm>
        </p:spPr>
        <p:txBody>
          <a:bodyPr>
            <a:normAutofit/>
          </a:bodyPr>
          <a:lstStyle/>
          <a:p>
            <a:r>
              <a:rPr lang="en-GB" dirty="0" smtClean="0"/>
              <a:t>Software Metrics</a:t>
            </a:r>
            <a:endParaRPr lang="en-GB" dirty="0"/>
          </a:p>
        </p:txBody>
      </p:sp>
      <p:pic>
        <p:nvPicPr>
          <p:cNvPr id="50178" name="Picture 2"/>
          <p:cNvPicPr>
            <a:picLocks noGrp="1" noChangeAspect="1" noChangeArrowheads="1"/>
          </p:cNvPicPr>
          <p:nvPr>
            <p:ph idx="1"/>
          </p:nvPr>
        </p:nvPicPr>
        <p:blipFill>
          <a:blip r:embed="rId2"/>
          <a:srcRect/>
          <a:stretch>
            <a:fillRect/>
          </a:stretch>
        </p:blipFill>
        <p:spPr bwMode="auto">
          <a:xfrm>
            <a:off x="228600" y="1066800"/>
            <a:ext cx="8610600" cy="251460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0" y="3657600"/>
            <a:ext cx="8839200" cy="2695574"/>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GB" dirty="0" smtClean="0"/>
              <a:t>Software Metrics</a:t>
            </a:r>
            <a:endParaRPr lang="en-GB" dirty="0"/>
          </a:p>
        </p:txBody>
      </p:sp>
      <p:pic>
        <p:nvPicPr>
          <p:cNvPr id="51202" name="Picture 2"/>
          <p:cNvPicPr>
            <a:picLocks noGrp="1" noChangeAspect="1" noChangeArrowheads="1"/>
          </p:cNvPicPr>
          <p:nvPr>
            <p:ph idx="1"/>
          </p:nvPr>
        </p:nvPicPr>
        <p:blipFill>
          <a:blip r:embed="rId2"/>
          <a:srcRect/>
          <a:stretch>
            <a:fillRect/>
          </a:stretch>
        </p:blipFill>
        <p:spPr bwMode="auto">
          <a:xfrm>
            <a:off x="228600" y="838200"/>
            <a:ext cx="8915400" cy="2092864"/>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194870" y="2971800"/>
            <a:ext cx="8915400" cy="23431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Sources</a:t>
            </a:r>
            <a:endParaRPr lang="en-US" dirty="0"/>
          </a:p>
        </p:txBody>
      </p:sp>
      <p:sp>
        <p:nvSpPr>
          <p:cNvPr id="3" name="Content Placeholder 2"/>
          <p:cNvSpPr>
            <a:spLocks noGrp="1"/>
          </p:cNvSpPr>
          <p:nvPr>
            <p:ph idx="1"/>
          </p:nvPr>
        </p:nvSpPr>
        <p:spPr>
          <a:xfrm>
            <a:off x="457200" y="990600"/>
            <a:ext cx="8229600" cy="5334000"/>
          </a:xfrm>
        </p:spPr>
        <p:txBody>
          <a:bodyPr>
            <a:noAutofit/>
          </a:bodyPr>
          <a:lstStyle/>
          <a:p>
            <a:r>
              <a:rPr lang="en-US" sz="2400" dirty="0" smtClean="0"/>
              <a:t>System and software requirements validation through inspections: constructive reading and mining requirements from natural language requirements documents</a:t>
            </a:r>
          </a:p>
          <a:p>
            <a:r>
              <a:rPr lang="en-US" sz="2400" dirty="0" smtClean="0"/>
              <a:t>Requirements validation techniques in GSD: A survey </a:t>
            </a:r>
          </a:p>
          <a:p>
            <a:r>
              <a:rPr lang="en-US" sz="2400" dirty="0" smtClean="0"/>
              <a:t>Requirements Development, Verification, and Validation Exhibited in Famous Failures </a:t>
            </a:r>
          </a:p>
          <a:p>
            <a:r>
              <a:rPr lang="en-US" sz="2400" dirty="0" smtClean="0"/>
              <a:t>Requirements Validation Techniques practiced in industry: Studies of six companies </a:t>
            </a:r>
          </a:p>
          <a:p>
            <a:r>
              <a:rPr lang="en-US" sz="2400" dirty="0" smtClean="0"/>
              <a:t>A Systems Engineering Approach to Requirements Validation </a:t>
            </a:r>
          </a:p>
          <a:p>
            <a:r>
              <a:rPr lang="en-US" sz="2400" dirty="0" smtClean="0"/>
              <a:t>A Taxonomy of Verification and Validation of Software Requirement and Specifications</a:t>
            </a:r>
          </a:p>
          <a:p>
            <a:pPr>
              <a:buNone/>
            </a:pPr>
            <a:r>
              <a:rPr lang="en-US" sz="2400" dirty="0" smtClean="0"/>
              <a:t/>
            </a:r>
            <a:br>
              <a:rPr lang="en-US" sz="2400" dirty="0" smtClean="0"/>
            </a:b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Sources</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Donald G. </a:t>
            </a:r>
            <a:r>
              <a:rPr lang="en-US" dirty="0" err="1" smtClean="0"/>
              <a:t>Firesmith</a:t>
            </a:r>
            <a:r>
              <a:rPr lang="en-US" dirty="0" smtClean="0"/>
              <a:t>: “Are Your Requirements Complete?”, in </a:t>
            </a:r>
            <a:r>
              <a:rPr lang="en-US" i="1" dirty="0" smtClean="0"/>
              <a:t>Journal of Object Technology</a:t>
            </a:r>
            <a:r>
              <a:rPr lang="en-US" dirty="0" smtClean="0"/>
              <a:t>, vol. 4, no. 1, January-February 2005, pp. 27-43.</a:t>
            </a:r>
          </a:p>
          <a:p>
            <a:r>
              <a:rPr lang="en-US" dirty="0" smtClean="0"/>
              <a:t>Verification and Validation of Modern Software Intensive Systems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dirty="0" smtClean="0"/>
              <a:t>Validation Inputs and Outputs</a:t>
            </a:r>
            <a:endParaRPr lang="en-US" dirty="0"/>
          </a:p>
        </p:txBody>
      </p:sp>
      <p:grpSp>
        <p:nvGrpSpPr>
          <p:cNvPr id="16" name="Content Placeholder 15"/>
          <p:cNvGrpSpPr>
            <a:grpSpLocks noGrp="1"/>
          </p:cNvGrpSpPr>
          <p:nvPr/>
        </p:nvGrpSpPr>
        <p:grpSpPr>
          <a:xfrm>
            <a:off x="1066800" y="1439092"/>
            <a:ext cx="7087384" cy="4428308"/>
            <a:chOff x="1138178" y="2473325"/>
            <a:chExt cx="7031331" cy="1905976"/>
          </a:xfrm>
        </p:grpSpPr>
        <p:sp>
          <p:nvSpPr>
            <p:cNvPr id="17" name="Rectangle 3"/>
            <p:cNvSpPr>
              <a:spLocks noChangeArrowheads="1"/>
            </p:cNvSpPr>
            <p:nvPr/>
          </p:nvSpPr>
          <p:spPr bwMode="auto">
            <a:xfrm>
              <a:off x="3124200" y="2473325"/>
              <a:ext cx="2971800" cy="1847850"/>
            </a:xfrm>
            <a:prstGeom prst="rect">
              <a:avLst/>
            </a:prstGeom>
            <a:noFill/>
            <a:ln w="9525">
              <a:solidFill>
                <a:schemeClr val="tx1"/>
              </a:solidFill>
              <a:miter lim="800000"/>
              <a:headEnd/>
              <a:tailEnd/>
            </a:ln>
            <a:effectLst/>
          </p:spPr>
          <p:txBody>
            <a:bodyPr wrap="none" anchor="ctr"/>
            <a:lstStyle/>
            <a:p>
              <a:pPr algn="ctr"/>
              <a:endParaRPr lang="en-US">
                <a:solidFill>
                  <a:srgbClr val="FFFF00"/>
                </a:solidFill>
              </a:endParaRPr>
            </a:p>
          </p:txBody>
        </p:sp>
        <p:sp>
          <p:nvSpPr>
            <p:cNvPr id="18" name="Line 4"/>
            <p:cNvSpPr>
              <a:spLocks noChangeShapeType="1"/>
            </p:cNvSpPr>
            <p:nvPr/>
          </p:nvSpPr>
          <p:spPr bwMode="auto">
            <a:xfrm>
              <a:off x="1631803" y="2603314"/>
              <a:ext cx="1524000" cy="0"/>
            </a:xfrm>
            <a:prstGeom prst="line">
              <a:avLst/>
            </a:prstGeom>
            <a:noFill/>
            <a:ln w="9525">
              <a:solidFill>
                <a:schemeClr val="tx1"/>
              </a:solidFill>
              <a:round/>
              <a:headEnd/>
              <a:tailEnd type="triangle" w="med" len="med"/>
            </a:ln>
            <a:effectLst/>
          </p:spPr>
          <p:txBody>
            <a:bodyPr/>
            <a:lstStyle/>
            <a:p>
              <a:endParaRPr lang="en-US"/>
            </a:p>
          </p:txBody>
        </p:sp>
        <p:sp>
          <p:nvSpPr>
            <p:cNvPr id="19" name="Line 5"/>
            <p:cNvSpPr>
              <a:spLocks noChangeShapeType="1"/>
            </p:cNvSpPr>
            <p:nvPr/>
          </p:nvSpPr>
          <p:spPr bwMode="auto">
            <a:xfrm>
              <a:off x="1623366" y="3205069"/>
              <a:ext cx="1524000" cy="0"/>
            </a:xfrm>
            <a:prstGeom prst="line">
              <a:avLst/>
            </a:prstGeom>
            <a:noFill/>
            <a:ln w="9525">
              <a:solidFill>
                <a:schemeClr val="tx1"/>
              </a:solidFill>
              <a:round/>
              <a:headEnd/>
              <a:tailEnd type="triangle" w="med" len="med"/>
            </a:ln>
            <a:effectLst/>
          </p:spPr>
          <p:txBody>
            <a:bodyPr/>
            <a:lstStyle/>
            <a:p>
              <a:endParaRPr lang="en-US"/>
            </a:p>
          </p:txBody>
        </p:sp>
        <p:sp>
          <p:nvSpPr>
            <p:cNvPr id="20" name="Line 6"/>
            <p:cNvSpPr>
              <a:spLocks noChangeShapeType="1"/>
            </p:cNvSpPr>
            <p:nvPr/>
          </p:nvSpPr>
          <p:spPr bwMode="auto">
            <a:xfrm>
              <a:off x="1623366" y="3950260"/>
              <a:ext cx="1524000" cy="0"/>
            </a:xfrm>
            <a:prstGeom prst="line">
              <a:avLst/>
            </a:prstGeom>
            <a:noFill/>
            <a:ln w="9525">
              <a:solidFill>
                <a:schemeClr val="tx1"/>
              </a:solidFill>
              <a:round/>
              <a:headEnd/>
              <a:tailEnd type="triangle" w="med" len="med"/>
            </a:ln>
            <a:effectLst/>
          </p:spPr>
          <p:txBody>
            <a:bodyPr/>
            <a:lstStyle/>
            <a:p>
              <a:endParaRPr lang="en-US"/>
            </a:p>
          </p:txBody>
        </p:sp>
        <p:sp>
          <p:nvSpPr>
            <p:cNvPr id="21" name="Line 7"/>
            <p:cNvSpPr>
              <a:spLocks noChangeShapeType="1"/>
            </p:cNvSpPr>
            <p:nvPr/>
          </p:nvSpPr>
          <p:spPr bwMode="auto">
            <a:xfrm>
              <a:off x="6127603" y="2908113"/>
              <a:ext cx="1524000" cy="0"/>
            </a:xfrm>
            <a:prstGeom prst="line">
              <a:avLst/>
            </a:prstGeom>
            <a:noFill/>
            <a:ln w="9525">
              <a:solidFill>
                <a:schemeClr val="tx1"/>
              </a:solidFill>
              <a:round/>
              <a:headEnd/>
              <a:tailEnd type="triangle" w="med" len="med"/>
            </a:ln>
            <a:effectLst/>
          </p:spPr>
          <p:txBody>
            <a:bodyPr/>
            <a:lstStyle/>
            <a:p>
              <a:endParaRPr lang="en-US"/>
            </a:p>
          </p:txBody>
        </p:sp>
        <p:sp>
          <p:nvSpPr>
            <p:cNvPr id="22" name="Line 8"/>
            <p:cNvSpPr>
              <a:spLocks noChangeShapeType="1"/>
            </p:cNvSpPr>
            <p:nvPr/>
          </p:nvSpPr>
          <p:spPr bwMode="auto">
            <a:xfrm>
              <a:off x="6127603" y="4203513"/>
              <a:ext cx="15240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10"/>
            <p:cNvSpPr txBox="1">
              <a:spLocks noChangeArrowheads="1"/>
            </p:cNvSpPr>
            <p:nvPr/>
          </p:nvSpPr>
          <p:spPr bwMode="auto">
            <a:xfrm>
              <a:off x="3557294" y="3235325"/>
              <a:ext cx="2267920" cy="427719"/>
            </a:xfrm>
            <a:prstGeom prst="rect">
              <a:avLst/>
            </a:prstGeom>
            <a:noFill/>
            <a:ln w="9525">
              <a:noFill/>
              <a:miter lim="800000"/>
              <a:headEnd/>
              <a:tailEnd/>
            </a:ln>
            <a:effectLst/>
          </p:spPr>
          <p:txBody>
            <a:bodyPr wrap="square">
              <a:spAutoFit/>
            </a:bodyPr>
            <a:lstStyle/>
            <a:p>
              <a:pPr algn="ctr"/>
              <a:r>
                <a:rPr lang="en-US" sz="2400" dirty="0">
                  <a:solidFill>
                    <a:schemeClr val="tx2"/>
                  </a:solidFill>
                  <a:latin typeface="Arial" pitchFamily="34" charset="0"/>
                  <a:cs typeface="Arial" pitchFamily="34" charset="0"/>
                </a:rPr>
                <a:t>Requirements</a:t>
              </a:r>
            </a:p>
            <a:p>
              <a:pPr algn="ctr"/>
              <a:r>
                <a:rPr lang="en-US" sz="2400" dirty="0">
                  <a:solidFill>
                    <a:schemeClr val="tx2"/>
                  </a:solidFill>
                  <a:latin typeface="Arial" pitchFamily="34" charset="0"/>
                  <a:cs typeface="Arial" pitchFamily="34" charset="0"/>
                </a:rPr>
                <a:t>Validation</a:t>
              </a:r>
            </a:p>
          </p:txBody>
        </p:sp>
        <p:sp>
          <p:nvSpPr>
            <p:cNvPr id="24" name="Text Box 11"/>
            <p:cNvSpPr txBox="1">
              <a:spLocks noChangeArrowheads="1"/>
            </p:cNvSpPr>
            <p:nvPr/>
          </p:nvSpPr>
          <p:spPr bwMode="auto">
            <a:xfrm>
              <a:off x="1138178" y="2713131"/>
              <a:ext cx="1874837" cy="332670"/>
            </a:xfrm>
            <a:prstGeom prst="rect">
              <a:avLst/>
            </a:prstGeom>
            <a:noFill/>
            <a:ln w="9525">
              <a:noFill/>
              <a:miter lim="800000"/>
              <a:headEnd/>
              <a:tailEnd/>
            </a:ln>
            <a:effectLst/>
          </p:spPr>
          <p:txBody>
            <a:bodyPr wrap="square">
              <a:spAutoFit/>
            </a:bodyPr>
            <a:lstStyle/>
            <a:p>
              <a:pPr algn="ctr"/>
              <a:r>
                <a:rPr lang="en-US" dirty="0">
                  <a:solidFill>
                    <a:schemeClr val="tx2"/>
                  </a:solidFill>
                </a:rPr>
                <a:t>Requirements</a:t>
              </a:r>
            </a:p>
            <a:p>
              <a:pPr algn="ctr"/>
              <a:r>
                <a:rPr lang="en-US" dirty="0">
                  <a:solidFill>
                    <a:schemeClr val="tx2"/>
                  </a:solidFill>
                </a:rPr>
                <a:t>document</a:t>
              </a:r>
            </a:p>
          </p:txBody>
        </p:sp>
        <p:sp>
          <p:nvSpPr>
            <p:cNvPr id="25" name="Text Box 12"/>
            <p:cNvSpPr txBox="1">
              <a:spLocks noChangeArrowheads="1"/>
            </p:cNvSpPr>
            <p:nvPr/>
          </p:nvSpPr>
          <p:spPr bwMode="auto">
            <a:xfrm>
              <a:off x="1440568" y="3419101"/>
              <a:ext cx="1524867" cy="332670"/>
            </a:xfrm>
            <a:prstGeom prst="rect">
              <a:avLst/>
            </a:prstGeom>
            <a:noFill/>
            <a:ln w="9525">
              <a:noFill/>
              <a:miter lim="800000"/>
              <a:headEnd/>
              <a:tailEnd/>
            </a:ln>
            <a:effectLst/>
          </p:spPr>
          <p:txBody>
            <a:bodyPr wrap="none">
              <a:spAutoFit/>
            </a:bodyPr>
            <a:lstStyle/>
            <a:p>
              <a:pPr algn="ctr"/>
              <a:r>
                <a:rPr lang="en-US" dirty="0">
                  <a:solidFill>
                    <a:schemeClr val="bg1"/>
                  </a:solidFill>
                </a:rPr>
                <a:t>Organizational</a:t>
              </a:r>
            </a:p>
            <a:p>
              <a:pPr algn="ctr"/>
              <a:r>
                <a:rPr lang="en-US" dirty="0">
                  <a:solidFill>
                    <a:schemeClr val="tx2"/>
                  </a:solidFill>
                </a:rPr>
                <a:t>knowledge</a:t>
              </a:r>
            </a:p>
          </p:txBody>
        </p:sp>
        <p:sp>
          <p:nvSpPr>
            <p:cNvPr id="26" name="Text Box 13"/>
            <p:cNvSpPr txBox="1">
              <a:spLocks noChangeArrowheads="1"/>
            </p:cNvSpPr>
            <p:nvPr/>
          </p:nvSpPr>
          <p:spPr bwMode="auto">
            <a:xfrm>
              <a:off x="1440567" y="4046631"/>
              <a:ext cx="1524867" cy="332670"/>
            </a:xfrm>
            <a:prstGeom prst="rect">
              <a:avLst/>
            </a:prstGeom>
            <a:noFill/>
            <a:ln w="9525">
              <a:noFill/>
              <a:miter lim="800000"/>
              <a:headEnd/>
              <a:tailEnd/>
            </a:ln>
            <a:effectLst/>
          </p:spPr>
          <p:txBody>
            <a:bodyPr wrap="none">
              <a:spAutoFit/>
            </a:bodyPr>
            <a:lstStyle/>
            <a:p>
              <a:pPr algn="ctr"/>
              <a:r>
                <a:rPr lang="en-US" dirty="0">
                  <a:solidFill>
                    <a:schemeClr val="bg1"/>
                  </a:solidFill>
                </a:rPr>
                <a:t>Organizational</a:t>
              </a:r>
            </a:p>
            <a:p>
              <a:pPr algn="ctr"/>
              <a:r>
                <a:rPr lang="en-US" dirty="0">
                  <a:solidFill>
                    <a:schemeClr val="tx2"/>
                  </a:solidFill>
                  <a:latin typeface="Arial" pitchFamily="34" charset="0"/>
                  <a:cs typeface="Arial" pitchFamily="34" charset="0"/>
                </a:rPr>
                <a:t>standards</a:t>
              </a:r>
            </a:p>
          </p:txBody>
        </p:sp>
        <p:sp>
          <p:nvSpPr>
            <p:cNvPr id="27" name="Text Box 14"/>
            <p:cNvSpPr txBox="1">
              <a:spLocks noChangeArrowheads="1"/>
            </p:cNvSpPr>
            <p:nvPr/>
          </p:nvSpPr>
          <p:spPr bwMode="auto">
            <a:xfrm>
              <a:off x="6500813" y="2549525"/>
              <a:ext cx="1668696" cy="190097"/>
            </a:xfrm>
            <a:prstGeom prst="rect">
              <a:avLst/>
            </a:prstGeom>
            <a:noFill/>
            <a:ln w="9525">
              <a:noFill/>
              <a:miter lim="800000"/>
              <a:headEnd/>
              <a:tailEnd/>
            </a:ln>
            <a:effectLst/>
          </p:spPr>
          <p:txBody>
            <a:bodyPr wrap="none">
              <a:spAutoFit/>
            </a:bodyPr>
            <a:lstStyle/>
            <a:p>
              <a:pPr algn="ctr"/>
              <a:r>
                <a:rPr lang="en-US" dirty="0">
                  <a:solidFill>
                    <a:schemeClr val="tx2"/>
                  </a:solidFill>
                </a:rPr>
                <a:t>List of problems</a:t>
              </a:r>
            </a:p>
          </p:txBody>
        </p:sp>
        <p:sp>
          <p:nvSpPr>
            <p:cNvPr id="28" name="Text Box 15"/>
            <p:cNvSpPr txBox="1">
              <a:spLocks noChangeArrowheads="1"/>
            </p:cNvSpPr>
            <p:nvPr/>
          </p:nvSpPr>
          <p:spPr bwMode="auto">
            <a:xfrm>
              <a:off x="6578600" y="3844925"/>
              <a:ext cx="1568570" cy="190097"/>
            </a:xfrm>
            <a:prstGeom prst="rect">
              <a:avLst/>
            </a:prstGeom>
            <a:noFill/>
            <a:ln w="9525">
              <a:noFill/>
              <a:miter lim="800000"/>
              <a:headEnd/>
              <a:tailEnd/>
            </a:ln>
            <a:effectLst/>
          </p:spPr>
          <p:txBody>
            <a:bodyPr wrap="none">
              <a:spAutoFit/>
            </a:bodyPr>
            <a:lstStyle/>
            <a:p>
              <a:pPr algn="ctr"/>
              <a:r>
                <a:rPr lang="en-US" dirty="0">
                  <a:solidFill>
                    <a:schemeClr val="tx2"/>
                  </a:solidFill>
                </a:rPr>
                <a:t>Agreed actions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838200"/>
          </a:xfrm>
        </p:spPr>
        <p:txBody>
          <a:bodyPr>
            <a:normAutofit/>
          </a:bodyPr>
          <a:lstStyle/>
          <a:p>
            <a:r>
              <a:rPr lang="en-US" sz="3600" dirty="0" smtClean="0">
                <a:latin typeface="Arial" pitchFamily="34" charset="0"/>
                <a:cs typeface="Arial" pitchFamily="34" charset="0"/>
              </a:rPr>
              <a:t>Importance of Requirement Validation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211763"/>
          </a:xfrm>
        </p:spPr>
        <p:txBody>
          <a:bodyPr/>
          <a:lstStyle/>
          <a:p>
            <a:r>
              <a:rPr lang="en-US" sz="2800" dirty="0">
                <a:latin typeface="Arial" pitchFamily="34" charset="0"/>
                <a:cs typeface="Arial" pitchFamily="34" charset="0"/>
              </a:rPr>
              <a:t>It cost approximately 100 times more to correct customer reported requirement </a:t>
            </a:r>
            <a:r>
              <a:rPr lang="en-US" sz="2800" dirty="0" smtClean="0">
                <a:latin typeface="Arial" pitchFamily="34" charset="0"/>
                <a:cs typeface="Arial" pitchFamily="34" charset="0"/>
              </a:rPr>
              <a:t>error </a:t>
            </a:r>
            <a:r>
              <a:rPr lang="en-US" sz="2800" dirty="0">
                <a:latin typeface="Arial" pitchFamily="34" charset="0"/>
                <a:cs typeface="Arial" pitchFamily="34" charset="0"/>
              </a:rPr>
              <a:t>than to correct an error during requirement development</a:t>
            </a:r>
            <a:r>
              <a:rPr lang="en-US" sz="2800" dirty="0" smtClean="0">
                <a:latin typeface="Arial" pitchFamily="34" charset="0"/>
                <a:cs typeface="Arial" pitchFamily="34" charset="0"/>
              </a:rPr>
              <a:t>.</a:t>
            </a:r>
          </a:p>
          <a:p>
            <a:r>
              <a:rPr lang="en-US" sz="2800" dirty="0">
                <a:latin typeface="Arial" pitchFamily="34" charset="0"/>
                <a:cs typeface="Arial" pitchFamily="34" charset="0"/>
              </a:rPr>
              <a:t>It took an average 30 minutes to fix an error discovered during the requirement phase while it took 5-17 hours to identify same defect during system testing</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In one analysis of 34 safety incidents, “44% had inadequate specification as their primary cause</a:t>
            </a:r>
            <a:endParaRPr lang="en-US" sz="2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V Model for Requirement Testing</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a:t>This model suggests early test planning and test design activities which should begin parallel with development activities. This model shows that:</a:t>
            </a:r>
          </a:p>
          <a:p>
            <a:pPr lvl="1">
              <a:lnSpc>
                <a:spcPct val="80000"/>
              </a:lnSpc>
            </a:pPr>
            <a:r>
              <a:rPr lang="en-US" dirty="0"/>
              <a:t>Acceptance testing is based on user requirements</a:t>
            </a:r>
          </a:p>
          <a:p>
            <a:pPr lvl="1">
              <a:lnSpc>
                <a:spcPct val="80000"/>
              </a:lnSpc>
            </a:pPr>
            <a:r>
              <a:rPr lang="en-US" dirty="0"/>
              <a:t>System testing is based on functional requirements</a:t>
            </a:r>
          </a:p>
          <a:p>
            <a:pPr lvl="1">
              <a:lnSpc>
                <a:spcPct val="80000"/>
              </a:lnSpc>
            </a:pPr>
            <a:r>
              <a:rPr lang="en-US" dirty="0"/>
              <a:t>Integration testing is based on system architecture</a:t>
            </a:r>
          </a:p>
          <a:p>
            <a:pPr lvl="1">
              <a:lnSpc>
                <a:spcPct val="80000"/>
              </a:lnSpc>
            </a:pPr>
            <a:r>
              <a:rPr lang="en-US" dirty="0"/>
              <a:t> </a:t>
            </a:r>
            <a:r>
              <a:rPr lang="en-US" dirty="0" smtClean="0"/>
              <a:t>Unit testing is based on module design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90600"/>
          </a:xfrm>
        </p:spPr>
        <p:txBody>
          <a:bodyPr>
            <a:normAutofit fontScale="90000"/>
          </a:bodyPr>
          <a:lstStyle/>
          <a:p>
            <a:r>
              <a:rPr lang="en-US" b="1" dirty="0" smtClean="0"/>
              <a:t/>
            </a:r>
            <a:br>
              <a:rPr lang="en-US" b="1" dirty="0" smtClean="0"/>
            </a:br>
            <a:r>
              <a:rPr lang="en-US" sz="4000" dirty="0" smtClean="0">
                <a:latin typeface="Arial" pitchFamily="34" charset="0"/>
                <a:cs typeface="Arial" pitchFamily="34" charset="0"/>
              </a:rPr>
              <a:t>Requirement </a:t>
            </a:r>
            <a:r>
              <a:rPr lang="en-US" sz="4000" dirty="0">
                <a:latin typeface="Arial" pitchFamily="34" charset="0"/>
                <a:cs typeface="Arial" pitchFamily="34" charset="0"/>
              </a:rPr>
              <a:t>Validation </a:t>
            </a:r>
            <a:r>
              <a:rPr lang="en-US" sz="4000" dirty="0" smtClean="0">
                <a:latin typeface="Arial" pitchFamily="34" charset="0"/>
                <a:cs typeface="Arial" pitchFamily="34" charset="0"/>
              </a:rPr>
              <a:t>Activities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p:cNvSpPr>
            <a:spLocks noGrp="1"/>
          </p:cNvSpPr>
          <p:nvPr>
            <p:ph idx="1"/>
          </p:nvPr>
        </p:nvSpPr>
        <p:spPr>
          <a:xfrm>
            <a:off x="304800" y="990600"/>
            <a:ext cx="8382000" cy="5334000"/>
          </a:xfrm>
        </p:spPr>
        <p:txBody>
          <a:bodyPr>
            <a:normAutofit lnSpcReduction="10000"/>
          </a:bodyPr>
          <a:lstStyle/>
          <a:p>
            <a:r>
              <a:rPr lang="en-US" sz="3000" dirty="0">
                <a:latin typeface="Arial" pitchFamily="34" charset="0"/>
                <a:cs typeface="Arial" pitchFamily="34" charset="0"/>
              </a:rPr>
              <a:t>SRS correctly describes the intended system capabilities</a:t>
            </a:r>
          </a:p>
          <a:p>
            <a:r>
              <a:rPr lang="en-US" sz="3000" dirty="0">
                <a:latin typeface="Arial" pitchFamily="34" charset="0"/>
                <a:cs typeface="Arial" pitchFamily="34" charset="0"/>
              </a:rPr>
              <a:t>Software requirements are correctly derived from system requirements, business rules or other sources</a:t>
            </a:r>
          </a:p>
          <a:p>
            <a:r>
              <a:rPr lang="en-US" sz="3000" dirty="0">
                <a:latin typeface="Arial" pitchFamily="34" charset="0"/>
                <a:cs typeface="Arial" pitchFamily="34" charset="0"/>
              </a:rPr>
              <a:t>Requirements are complete and are of high quality</a:t>
            </a:r>
          </a:p>
          <a:p>
            <a:r>
              <a:rPr lang="en-US" sz="3000" dirty="0">
                <a:latin typeface="Arial" pitchFamily="34" charset="0"/>
                <a:cs typeface="Arial" pitchFamily="34" charset="0"/>
              </a:rPr>
              <a:t>Requirement representations are consistent with each other</a:t>
            </a:r>
          </a:p>
          <a:p>
            <a:r>
              <a:rPr lang="en-US" sz="3000" dirty="0">
                <a:latin typeface="Arial" pitchFamily="34" charset="0"/>
                <a:cs typeface="Arial" pitchFamily="34" charset="0"/>
              </a:rPr>
              <a:t>Requirements provide adequate basis to proceed with design and </a:t>
            </a:r>
            <a:r>
              <a:rPr lang="en-US" sz="3000" dirty="0" smtClean="0">
                <a:latin typeface="Arial" pitchFamily="34" charset="0"/>
                <a:cs typeface="Arial" pitchFamily="34" charset="0"/>
              </a:rPr>
              <a:t>construction</a:t>
            </a:r>
            <a:endParaRPr lang="en-US" sz="3000" dirty="0">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838200"/>
          </a:xfrm>
        </p:spPr>
        <p:txBody>
          <a:bodyPr>
            <a:normAutofit/>
          </a:bodyPr>
          <a:lstStyle/>
          <a:p>
            <a:r>
              <a:rPr lang="en-US" sz="3600" dirty="0" smtClean="0">
                <a:latin typeface="Arial" pitchFamily="34" charset="0"/>
                <a:cs typeface="Arial" pitchFamily="34" charset="0"/>
              </a:rPr>
              <a:t>Requirement Validation Techniques</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914400"/>
            <a:ext cx="8229600" cy="5211763"/>
          </a:xfrm>
        </p:spPr>
        <p:txBody>
          <a:bodyPr>
            <a:normAutofit/>
          </a:bodyPr>
          <a:lstStyle/>
          <a:p>
            <a:pPr marL="342900" lvl="1" indent="-342900">
              <a:buFont typeface="Arial" pitchFamily="34" charset="0"/>
              <a:buChar char="•"/>
            </a:pPr>
            <a:r>
              <a:rPr lang="en-US" sz="3000" dirty="0" smtClean="0">
                <a:latin typeface="Arial" pitchFamily="34" charset="0"/>
                <a:cs typeface="Arial" pitchFamily="34" charset="0"/>
              </a:rPr>
              <a:t>Reviews</a:t>
            </a:r>
          </a:p>
          <a:p>
            <a:pPr marL="342900" lvl="1" indent="-342900">
              <a:buFont typeface="Arial" pitchFamily="34" charset="0"/>
              <a:buChar char="•"/>
            </a:pPr>
            <a:r>
              <a:rPr lang="en-US" sz="3000" dirty="0" smtClean="0">
                <a:latin typeface="Arial" pitchFamily="34" charset="0"/>
                <a:cs typeface="Arial" pitchFamily="34" charset="0"/>
              </a:rPr>
              <a:t>Inspections </a:t>
            </a:r>
          </a:p>
          <a:p>
            <a:pPr marL="342900" lvl="1" indent="-342900">
              <a:buFont typeface="Arial" pitchFamily="34" charset="0"/>
              <a:buChar char="•"/>
            </a:pPr>
            <a:r>
              <a:rPr lang="en-US" sz="3000" dirty="0" smtClean="0">
                <a:latin typeface="Arial" pitchFamily="34" charset="0"/>
                <a:cs typeface="Arial" pitchFamily="34" charset="0"/>
              </a:rPr>
              <a:t>Prototyping</a:t>
            </a:r>
          </a:p>
          <a:p>
            <a:pPr marL="342900" lvl="1" indent="-342900">
              <a:buFont typeface="Arial" pitchFamily="34" charset="0"/>
              <a:buChar char="•"/>
            </a:pPr>
            <a:r>
              <a:rPr lang="en-US" sz="3000" dirty="0" smtClean="0">
                <a:latin typeface="Arial" pitchFamily="34" charset="0"/>
                <a:cs typeface="Arial" pitchFamily="34" charset="0"/>
              </a:rPr>
              <a:t>User manual development</a:t>
            </a:r>
          </a:p>
          <a:p>
            <a:pPr marL="342900" lvl="1" indent="-342900">
              <a:buFont typeface="Arial" pitchFamily="34" charset="0"/>
              <a:buChar char="•"/>
            </a:pPr>
            <a:r>
              <a:rPr lang="en-US" sz="3000" dirty="0" smtClean="0">
                <a:latin typeface="Arial" pitchFamily="34" charset="0"/>
                <a:cs typeface="Arial" pitchFamily="34" charset="0"/>
              </a:rPr>
              <a:t>Model validation</a:t>
            </a:r>
          </a:p>
          <a:p>
            <a:pPr marL="342900" lvl="1" indent="-342900">
              <a:buFont typeface="Arial" pitchFamily="34" charset="0"/>
              <a:buChar char="•"/>
            </a:pPr>
            <a:r>
              <a:rPr lang="en-US" sz="3000" dirty="0" smtClean="0">
                <a:latin typeface="Arial" pitchFamily="34" charset="0"/>
                <a:cs typeface="Arial" pitchFamily="34" charset="0"/>
              </a:rPr>
              <a:t>Requirements testing</a:t>
            </a:r>
            <a:endParaRPr lang="en-US" sz="30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TotalTime>
  <Words>1793</Words>
  <Application>Microsoft Office PowerPoint</Application>
  <PresentationFormat>On-screen Show (4:3)</PresentationFormat>
  <Paragraphs>297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Requirement Validation</vt:lpstr>
      <vt:lpstr>Requirements Validation</vt:lpstr>
      <vt:lpstr>Analysis and Validation</vt:lpstr>
      <vt:lpstr>Validation Inputs and Outputs</vt:lpstr>
      <vt:lpstr>Importance of Requirement Validation</vt:lpstr>
      <vt:lpstr>V Model for Requirement Testing</vt:lpstr>
      <vt:lpstr> Requirement Validation Activities </vt:lpstr>
      <vt:lpstr>Requirement Validation Techniques</vt:lpstr>
      <vt:lpstr> Reviewing Requirements </vt:lpstr>
      <vt:lpstr>Formal Review Process</vt:lpstr>
      <vt:lpstr>Problem Actions</vt:lpstr>
      <vt:lpstr>Review Checklists(Completeness)</vt:lpstr>
      <vt:lpstr>Completeness</vt:lpstr>
      <vt:lpstr>Correctness</vt:lpstr>
      <vt:lpstr>Unambiguous</vt:lpstr>
      <vt:lpstr>Reading Techniques</vt:lpstr>
      <vt:lpstr>Ad-hoc reading and checklists</vt:lpstr>
      <vt:lpstr>Review Checklists</vt:lpstr>
      <vt:lpstr>Review Checklists</vt:lpstr>
      <vt:lpstr>Checklist Question  Quality Attribute</vt:lpstr>
      <vt:lpstr>Checklist Question  Quality Attribute</vt:lpstr>
      <vt:lpstr> Inspection Process  </vt:lpstr>
      <vt:lpstr>Benefits of Inspection</vt:lpstr>
      <vt:lpstr> Inspection Roles </vt:lpstr>
      <vt:lpstr> Entry Criteria </vt:lpstr>
      <vt:lpstr> Exit Criteria </vt:lpstr>
      <vt:lpstr>Tools for Inspections</vt:lpstr>
      <vt:lpstr>Requirement Review/Inspection Challenges</vt:lpstr>
      <vt:lpstr>Prototyping</vt:lpstr>
      <vt:lpstr>Prototyping for Validation</vt:lpstr>
      <vt:lpstr>Prototyping Activities</vt:lpstr>
      <vt:lpstr>Prototyping Activities</vt:lpstr>
      <vt:lpstr>User Manual Development</vt:lpstr>
      <vt:lpstr>System Models</vt:lpstr>
      <vt:lpstr> Testing Requirements </vt:lpstr>
      <vt:lpstr>Test Case  Example</vt:lpstr>
      <vt:lpstr>Hard to Test Requirements</vt:lpstr>
      <vt:lpstr>Famous Failures</vt:lpstr>
      <vt:lpstr>Quality Metrics</vt:lpstr>
      <vt:lpstr>Software Metrics</vt:lpstr>
      <vt:lpstr>Software Metrics</vt:lpstr>
      <vt:lpstr>Software Metrics</vt:lpstr>
      <vt:lpstr>Software Metrics</vt:lpstr>
      <vt:lpstr>Sources</vt:lpstr>
      <vt:lpstr>Sources</vt:lpstr>
    </vt:vector>
  </TitlesOfParts>
  <Company>COMSATS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Validation</dc:title>
  <dc:creator>GHAFOOR</dc:creator>
  <cp:lastModifiedBy>ab</cp:lastModifiedBy>
  <cp:revision>119</cp:revision>
  <dcterms:created xsi:type="dcterms:W3CDTF">2011-09-17T05:16:32Z</dcterms:created>
  <dcterms:modified xsi:type="dcterms:W3CDTF">2023-11-23T07:29:07Z</dcterms:modified>
</cp:coreProperties>
</file>