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83"/>
  </p:notesMasterIdLst>
  <p:sldIdLst>
    <p:sldId id="256" r:id="rId2"/>
    <p:sldId id="778" r:id="rId3"/>
    <p:sldId id="779" r:id="rId4"/>
    <p:sldId id="780" r:id="rId5"/>
    <p:sldId id="782" r:id="rId6"/>
    <p:sldId id="783" r:id="rId7"/>
    <p:sldId id="785" r:id="rId8"/>
    <p:sldId id="786" r:id="rId9"/>
    <p:sldId id="787" r:id="rId10"/>
    <p:sldId id="788" r:id="rId11"/>
    <p:sldId id="790" r:id="rId12"/>
    <p:sldId id="791" r:id="rId13"/>
    <p:sldId id="792" r:id="rId14"/>
    <p:sldId id="794" r:id="rId15"/>
    <p:sldId id="795" r:id="rId16"/>
    <p:sldId id="796" r:id="rId17"/>
    <p:sldId id="798" r:id="rId18"/>
    <p:sldId id="799" r:id="rId19"/>
    <p:sldId id="801" r:id="rId20"/>
    <p:sldId id="802" r:id="rId21"/>
    <p:sldId id="804" r:id="rId22"/>
    <p:sldId id="806" r:id="rId23"/>
    <p:sldId id="810" r:id="rId24"/>
    <p:sldId id="811" r:id="rId25"/>
    <p:sldId id="812" r:id="rId26"/>
    <p:sldId id="815" r:id="rId27"/>
    <p:sldId id="257" r:id="rId28"/>
    <p:sldId id="259" r:id="rId29"/>
    <p:sldId id="261" r:id="rId30"/>
    <p:sldId id="262" r:id="rId31"/>
    <p:sldId id="265" r:id="rId32"/>
    <p:sldId id="266" r:id="rId33"/>
    <p:sldId id="270" r:id="rId34"/>
    <p:sldId id="271" r:id="rId35"/>
    <p:sldId id="272" r:id="rId36"/>
    <p:sldId id="273" r:id="rId37"/>
    <p:sldId id="274" r:id="rId38"/>
    <p:sldId id="275" r:id="rId39"/>
    <p:sldId id="277" r:id="rId40"/>
    <p:sldId id="279" r:id="rId41"/>
    <p:sldId id="287" r:id="rId42"/>
    <p:sldId id="301" r:id="rId43"/>
    <p:sldId id="306" r:id="rId44"/>
    <p:sldId id="310" r:id="rId45"/>
    <p:sldId id="311" r:id="rId46"/>
    <p:sldId id="312" r:id="rId47"/>
    <p:sldId id="328" r:id="rId48"/>
    <p:sldId id="329" r:id="rId49"/>
    <p:sldId id="331" r:id="rId50"/>
    <p:sldId id="332" r:id="rId51"/>
    <p:sldId id="341" r:id="rId52"/>
    <p:sldId id="342" r:id="rId53"/>
    <p:sldId id="343" r:id="rId54"/>
    <p:sldId id="344" r:id="rId55"/>
    <p:sldId id="346" r:id="rId56"/>
    <p:sldId id="351" r:id="rId57"/>
    <p:sldId id="353" r:id="rId58"/>
    <p:sldId id="356" r:id="rId59"/>
    <p:sldId id="358" r:id="rId60"/>
    <p:sldId id="360" r:id="rId61"/>
    <p:sldId id="362" r:id="rId62"/>
    <p:sldId id="364" r:id="rId63"/>
    <p:sldId id="367" r:id="rId64"/>
    <p:sldId id="369" r:id="rId65"/>
    <p:sldId id="371" r:id="rId66"/>
    <p:sldId id="373" r:id="rId67"/>
    <p:sldId id="375" r:id="rId68"/>
    <p:sldId id="377" r:id="rId69"/>
    <p:sldId id="379" r:id="rId70"/>
    <p:sldId id="381" r:id="rId71"/>
    <p:sldId id="386" r:id="rId72"/>
    <p:sldId id="391" r:id="rId73"/>
    <p:sldId id="398" r:id="rId74"/>
    <p:sldId id="406" r:id="rId75"/>
    <p:sldId id="410" r:id="rId76"/>
    <p:sldId id="412" r:id="rId77"/>
    <p:sldId id="414" r:id="rId78"/>
    <p:sldId id="417" r:id="rId79"/>
    <p:sldId id="419" r:id="rId80"/>
    <p:sldId id="339" r:id="rId81"/>
    <p:sldId id="340"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2464" autoAdjust="0"/>
  </p:normalViewPr>
  <p:slideViewPr>
    <p:cSldViewPr>
      <p:cViewPr varScale="1">
        <p:scale>
          <a:sx n="69" d="100"/>
          <a:sy n="69" d="100"/>
        </p:scale>
        <p:origin x="141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4461D5-B382-4BD5-A4E2-68898F275C24}" type="datetimeFigureOut">
              <a:rPr lang="en-US" smtClean="0"/>
              <a:pPr/>
              <a:t>12/7/2022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78664E-A57D-4A23-9985-F2E5F3A3977F}" type="slidenum">
              <a:rPr lang="en-US" smtClean="0"/>
              <a:pPr/>
              <a:t>‹#›</a:t>
            </a:fld>
            <a:endParaRPr lang="en-US"/>
          </a:p>
        </p:txBody>
      </p:sp>
    </p:spTree>
    <p:extLst>
      <p:ext uri="{BB962C8B-B14F-4D97-AF65-F5344CB8AC3E}">
        <p14:creationId xmlns:p14="http://schemas.microsoft.com/office/powerpoint/2010/main" val="2864330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xfrm>
            <a:off x="1152525" y="692150"/>
            <a:ext cx="4554538" cy="3416300"/>
          </a:xfrm>
          <a:ln cap="flat">
            <a:solidFill>
              <a:schemeClr val="tx1"/>
            </a:solidFill>
          </a:ln>
        </p:spPr>
      </p:sp>
      <p:sp>
        <p:nvSpPr>
          <p:cNvPr id="260099" name="Rectangle 3"/>
          <p:cNvSpPr>
            <a:spLocks noGrp="1" noChangeArrowheads="1"/>
          </p:cNvSpPr>
          <p:nvPr>
            <p:ph type="body" idx="1"/>
          </p:nvPr>
        </p:nvSpPr>
        <p:spPr bwMode="auto">
          <a:xfrm>
            <a:off x="1077866" y="4622904"/>
            <a:ext cx="4650267" cy="4073769"/>
          </a:xfrm>
          <a:prstGeom prst="rect">
            <a:avLst/>
          </a:prstGeom>
          <a:solidFill>
            <a:srgbClr val="FFFFFF"/>
          </a:solidFill>
          <a:ln>
            <a:solidFill>
              <a:srgbClr val="000000"/>
            </a:solidFill>
            <a:miter lim="800000"/>
            <a:headEnd/>
            <a:tailEnd/>
          </a:ln>
        </p:spPr>
        <p:txBody>
          <a:bodyPr lIns="97099" tIns="48549" rIns="97099" bIns="48549"/>
          <a:lstStyle/>
          <a:p>
            <a:r>
              <a:rPr lang="en-US"/>
              <a:t>See notes on slide 5</a:t>
            </a:r>
          </a:p>
          <a:p>
            <a:endParaRPr lang="en-US"/>
          </a:p>
        </p:txBody>
      </p:sp>
    </p:spTree>
    <p:extLst>
      <p:ext uri="{BB962C8B-B14F-4D97-AF65-F5344CB8AC3E}">
        <p14:creationId xmlns:p14="http://schemas.microsoft.com/office/powerpoint/2010/main" val="419955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Rot="1" noChangeAspect="1" noChangeArrowheads="1" noTextEdit="1"/>
          </p:cNvSpPr>
          <p:nvPr>
            <p:ph type="sldImg"/>
          </p:nvPr>
        </p:nvSpPr>
        <p:spPr>
          <a:xfrm>
            <a:off x="1152525" y="692150"/>
            <a:ext cx="4557713" cy="3417888"/>
          </a:xfrm>
          <a:solidFill>
            <a:srgbClr val="FFFFFF"/>
          </a:solidFill>
          <a:ln>
            <a:solidFill>
              <a:srgbClr val="000000"/>
            </a:solidFill>
          </a:ln>
        </p:spPr>
      </p:sp>
      <p:sp>
        <p:nvSpPr>
          <p:cNvPr id="278531" name="Rectangle 3"/>
          <p:cNvSpPr>
            <a:spLocks noGrp="1" noChangeArrowheads="1"/>
          </p:cNvSpPr>
          <p:nvPr>
            <p:ph type="body" idx="1"/>
          </p:nvPr>
        </p:nvSpPr>
        <p:spPr bwMode="auto">
          <a:xfrm>
            <a:off x="1077866" y="4621360"/>
            <a:ext cx="4650267" cy="4079940"/>
          </a:xfrm>
          <a:prstGeom prst="rect">
            <a:avLst/>
          </a:prstGeom>
          <a:solidFill>
            <a:srgbClr val="FFFFFF"/>
          </a:solidFill>
          <a:ln>
            <a:solidFill>
              <a:srgbClr val="000000"/>
            </a:solidFill>
            <a:miter lim="800000"/>
            <a:headEnd/>
            <a:tailEnd/>
          </a:ln>
        </p:spPr>
        <p:txBody>
          <a:bodyPr lIns="97097" tIns="48548" rIns="97097" bIns="48548"/>
          <a:lstStyle/>
          <a:p>
            <a:endParaRPr lang="en-US"/>
          </a:p>
        </p:txBody>
      </p:sp>
    </p:spTree>
    <p:extLst>
      <p:ext uri="{BB962C8B-B14F-4D97-AF65-F5344CB8AC3E}">
        <p14:creationId xmlns:p14="http://schemas.microsoft.com/office/powerpoint/2010/main" val="896167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Rot="1" noChangeAspect="1" noChangeArrowheads="1" noTextEdit="1"/>
          </p:cNvSpPr>
          <p:nvPr>
            <p:ph type="sldImg"/>
          </p:nvPr>
        </p:nvSpPr>
        <p:spPr>
          <a:xfrm>
            <a:off x="1154113" y="692150"/>
            <a:ext cx="4557712" cy="3417888"/>
          </a:xfrm>
          <a:solidFill>
            <a:srgbClr val="FFFFFF"/>
          </a:solidFill>
          <a:ln>
            <a:solidFill>
              <a:srgbClr val="000000"/>
            </a:solidFill>
          </a:ln>
        </p:spPr>
      </p:sp>
      <p:sp>
        <p:nvSpPr>
          <p:cNvPr id="279555" name="Rectangle 3"/>
          <p:cNvSpPr>
            <a:spLocks noGrp="1" noChangeArrowheads="1"/>
          </p:cNvSpPr>
          <p:nvPr>
            <p:ph type="body" idx="1"/>
          </p:nvPr>
        </p:nvSpPr>
        <p:spPr bwMode="auto">
          <a:xfrm>
            <a:off x="1079442" y="4621360"/>
            <a:ext cx="4650266" cy="4078397"/>
          </a:xfrm>
          <a:prstGeom prst="rect">
            <a:avLst/>
          </a:prstGeom>
          <a:solidFill>
            <a:srgbClr val="FFFFFF"/>
          </a:solidFill>
          <a:ln>
            <a:solidFill>
              <a:srgbClr val="000000"/>
            </a:solidFill>
            <a:miter lim="800000"/>
            <a:headEnd/>
            <a:tailEnd/>
          </a:ln>
        </p:spPr>
        <p:txBody>
          <a:bodyPr lIns="89999" tIns="45000" rIns="89999" bIns="45000"/>
          <a:lstStyle/>
          <a:p>
            <a:endParaRPr lang="en-US"/>
          </a:p>
        </p:txBody>
      </p:sp>
    </p:spTree>
    <p:extLst>
      <p:ext uri="{BB962C8B-B14F-4D97-AF65-F5344CB8AC3E}">
        <p14:creationId xmlns:p14="http://schemas.microsoft.com/office/powerpoint/2010/main" val="2888628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Rot="1" noChangeAspect="1" noChangeArrowheads="1" noTextEdit="1"/>
          </p:cNvSpPr>
          <p:nvPr>
            <p:ph type="sldImg"/>
          </p:nvPr>
        </p:nvSpPr>
        <p:spPr>
          <a:xfrm>
            <a:off x="1149350" y="692150"/>
            <a:ext cx="4557713" cy="3417888"/>
          </a:xfrm>
          <a:solidFill>
            <a:srgbClr val="FFFFFF"/>
          </a:solidFill>
          <a:ln>
            <a:solidFill>
              <a:srgbClr val="000000"/>
            </a:solidFill>
          </a:ln>
        </p:spPr>
      </p:sp>
      <p:sp>
        <p:nvSpPr>
          <p:cNvPr id="288771" name="Rectangle 3"/>
          <p:cNvSpPr>
            <a:spLocks noGrp="1" noChangeArrowheads="1"/>
          </p:cNvSpPr>
          <p:nvPr>
            <p:ph type="body" idx="1"/>
          </p:nvPr>
        </p:nvSpPr>
        <p:spPr bwMode="auto">
          <a:xfrm>
            <a:off x="1079443" y="4621360"/>
            <a:ext cx="4648690" cy="4079940"/>
          </a:xfrm>
          <a:prstGeom prst="rect">
            <a:avLst/>
          </a:prstGeom>
          <a:solidFill>
            <a:srgbClr val="FFFFFF"/>
          </a:solidFill>
          <a:ln>
            <a:solidFill>
              <a:srgbClr val="000000"/>
            </a:solidFill>
            <a:miter lim="800000"/>
            <a:headEnd/>
            <a:tailEnd/>
          </a:ln>
        </p:spPr>
        <p:txBody>
          <a:bodyPr lIns="97118" tIns="48557" rIns="97118" bIns="48557"/>
          <a:lstStyle/>
          <a:p>
            <a:endParaRPr lang="en-US"/>
          </a:p>
        </p:txBody>
      </p:sp>
    </p:spTree>
    <p:extLst>
      <p:ext uri="{BB962C8B-B14F-4D97-AF65-F5344CB8AC3E}">
        <p14:creationId xmlns:p14="http://schemas.microsoft.com/office/powerpoint/2010/main" val="4107053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Rot="1" noChangeAspect="1" noChangeArrowheads="1" noTextEdit="1"/>
          </p:cNvSpPr>
          <p:nvPr>
            <p:ph type="sldImg"/>
          </p:nvPr>
        </p:nvSpPr>
        <p:spPr>
          <a:xfrm>
            <a:off x="1141413" y="685800"/>
            <a:ext cx="4572000" cy="3429000"/>
          </a:xfrm>
          <a:solidFill>
            <a:srgbClr val="FFFFFF"/>
          </a:solidFill>
          <a:ln>
            <a:solidFill>
              <a:srgbClr val="000000"/>
            </a:solidFill>
          </a:ln>
        </p:spPr>
      </p:sp>
      <p:sp>
        <p:nvSpPr>
          <p:cNvPr id="289795" name="Rectangle 3"/>
          <p:cNvSpPr>
            <a:spLocks noGrp="1" noChangeArrowheads="1"/>
          </p:cNvSpPr>
          <p:nvPr>
            <p:ph type="body" idx="1"/>
          </p:nvPr>
        </p:nvSpPr>
        <p:spPr bwMode="auto">
          <a:xfrm>
            <a:off x="912405" y="4343709"/>
            <a:ext cx="5033192" cy="4113875"/>
          </a:xfrm>
          <a:prstGeom prst="rect">
            <a:avLst/>
          </a:prstGeom>
          <a:solidFill>
            <a:srgbClr val="FFFFFF"/>
          </a:solidFill>
          <a:ln>
            <a:solidFill>
              <a:srgbClr val="000000"/>
            </a:solidFill>
            <a:miter lim="800000"/>
            <a:headEnd/>
            <a:tailEnd/>
          </a:ln>
        </p:spPr>
        <p:txBody>
          <a:bodyPr lIns="89711" tIns="44856" rIns="89711" bIns="44856"/>
          <a:lstStyle/>
          <a:p>
            <a:r>
              <a:rPr lang="en-US"/>
              <a:t>All old common features got rolled into Level 2 generic practices. </a:t>
            </a:r>
          </a:p>
          <a:p>
            <a:r>
              <a:rPr lang="en-US"/>
              <a:t>Both activities and common features are present in each KPA, where the common features include Commitment to Perform, Ability to Perform, Measurement and Analysis, and Verifying Implementation.</a:t>
            </a:r>
          </a:p>
        </p:txBody>
      </p:sp>
    </p:spTree>
    <p:extLst>
      <p:ext uri="{BB962C8B-B14F-4D97-AF65-F5344CB8AC3E}">
        <p14:creationId xmlns:p14="http://schemas.microsoft.com/office/powerpoint/2010/main" val="36244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Rot="1" noChangeAspect="1" noChangeArrowheads="1" noTextEdit="1"/>
          </p:cNvSpPr>
          <p:nvPr>
            <p:ph type="sldImg"/>
          </p:nvPr>
        </p:nvSpPr>
        <p:spPr>
          <a:xfrm>
            <a:off x="1149350" y="692150"/>
            <a:ext cx="4557713" cy="3417888"/>
          </a:xfrm>
          <a:solidFill>
            <a:srgbClr val="FFFFFF"/>
          </a:solidFill>
          <a:ln>
            <a:solidFill>
              <a:srgbClr val="000000"/>
            </a:solidFill>
          </a:ln>
        </p:spPr>
      </p:sp>
      <p:sp>
        <p:nvSpPr>
          <p:cNvPr id="291843" name="Rectangle 3"/>
          <p:cNvSpPr>
            <a:spLocks noGrp="1" noChangeArrowheads="1"/>
          </p:cNvSpPr>
          <p:nvPr>
            <p:ph type="body" idx="1"/>
          </p:nvPr>
        </p:nvSpPr>
        <p:spPr bwMode="auto">
          <a:xfrm>
            <a:off x="1079443" y="4621360"/>
            <a:ext cx="4648690" cy="4079940"/>
          </a:xfrm>
          <a:prstGeom prst="rect">
            <a:avLst/>
          </a:prstGeom>
          <a:solidFill>
            <a:srgbClr val="FFFFFF"/>
          </a:solidFill>
          <a:ln>
            <a:solidFill>
              <a:srgbClr val="000000"/>
            </a:solidFill>
            <a:miter lim="800000"/>
            <a:headEnd/>
            <a:tailEnd/>
          </a:ln>
        </p:spPr>
        <p:txBody>
          <a:bodyPr lIns="97118" tIns="48557" rIns="97118" bIns="48557"/>
          <a:lstStyle/>
          <a:p>
            <a:endParaRPr lang="en-US"/>
          </a:p>
        </p:txBody>
      </p:sp>
    </p:spTree>
    <p:extLst>
      <p:ext uri="{BB962C8B-B14F-4D97-AF65-F5344CB8AC3E}">
        <p14:creationId xmlns:p14="http://schemas.microsoft.com/office/powerpoint/2010/main" val="1714945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78664E-A57D-4A23-9985-F2E5F3A3977F}" type="slidenum">
              <a:rPr lang="en-US" smtClean="0"/>
              <a:pPr/>
              <a:t>50</a:t>
            </a:fld>
            <a:endParaRPr lang="en-US"/>
          </a:p>
        </p:txBody>
      </p:sp>
    </p:spTree>
    <p:extLst>
      <p:ext uri="{BB962C8B-B14F-4D97-AF65-F5344CB8AC3E}">
        <p14:creationId xmlns:p14="http://schemas.microsoft.com/office/powerpoint/2010/main" val="1379515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Performed, managed,</a:t>
            </a:r>
            <a:r>
              <a:rPr lang="en-US" baseline="0" dirty="0"/>
              <a:t> defined, quantitatively managed, optimizing</a:t>
            </a:r>
            <a:endParaRPr lang="en-US" dirty="0"/>
          </a:p>
          <a:p>
            <a:endParaRPr lang="en-US" dirty="0"/>
          </a:p>
        </p:txBody>
      </p:sp>
      <p:sp>
        <p:nvSpPr>
          <p:cNvPr id="4" name="Slide Number Placeholder 3"/>
          <p:cNvSpPr>
            <a:spLocks noGrp="1"/>
          </p:cNvSpPr>
          <p:nvPr>
            <p:ph type="sldNum" sz="quarter" idx="10"/>
          </p:nvPr>
        </p:nvSpPr>
        <p:spPr/>
        <p:txBody>
          <a:bodyPr/>
          <a:lstStyle/>
          <a:p>
            <a:fld id="{0478664E-A57D-4A23-9985-F2E5F3A3977F}" type="slidenum">
              <a:rPr lang="en-US" smtClean="0"/>
              <a:pPr/>
              <a:t>52</a:t>
            </a:fld>
            <a:endParaRPr lang="en-US"/>
          </a:p>
        </p:txBody>
      </p:sp>
    </p:spTree>
    <p:extLst>
      <p:ext uri="{BB962C8B-B14F-4D97-AF65-F5344CB8AC3E}">
        <p14:creationId xmlns:p14="http://schemas.microsoft.com/office/powerpoint/2010/main" val="3595578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Rot="1" noChangeAspect="1" noChangeArrowheads="1" noTextEdit="1"/>
          </p:cNvSpPr>
          <p:nvPr>
            <p:ph type="sldImg"/>
          </p:nvPr>
        </p:nvSpPr>
        <p:spPr>
          <a:xfrm>
            <a:off x="1149350" y="692150"/>
            <a:ext cx="4557713" cy="3417888"/>
          </a:xfrm>
          <a:solidFill>
            <a:srgbClr val="FFFFFF"/>
          </a:solidFill>
          <a:ln>
            <a:solidFill>
              <a:srgbClr val="000000"/>
            </a:solidFill>
          </a:ln>
        </p:spPr>
      </p:sp>
      <p:sp>
        <p:nvSpPr>
          <p:cNvPr id="296963" name="Rectangle 3"/>
          <p:cNvSpPr>
            <a:spLocks noGrp="1" noChangeArrowheads="1"/>
          </p:cNvSpPr>
          <p:nvPr>
            <p:ph type="body" idx="1"/>
          </p:nvPr>
        </p:nvSpPr>
        <p:spPr bwMode="auto">
          <a:xfrm>
            <a:off x="1079443" y="4621360"/>
            <a:ext cx="4648690" cy="4079940"/>
          </a:xfrm>
          <a:prstGeom prst="rect">
            <a:avLst/>
          </a:prstGeom>
          <a:solidFill>
            <a:srgbClr val="FFFFFF"/>
          </a:solidFill>
          <a:ln>
            <a:solidFill>
              <a:srgbClr val="000000"/>
            </a:solidFill>
            <a:miter lim="800000"/>
            <a:headEnd/>
            <a:tailEnd/>
          </a:ln>
        </p:spPr>
        <p:txBody>
          <a:bodyPr lIns="97118" tIns="48557" rIns="97118" bIns="48557"/>
          <a:lstStyle/>
          <a:p>
            <a:endParaRPr lang="en-US"/>
          </a:p>
        </p:txBody>
      </p:sp>
    </p:spTree>
    <p:extLst>
      <p:ext uri="{BB962C8B-B14F-4D97-AF65-F5344CB8AC3E}">
        <p14:creationId xmlns:p14="http://schemas.microsoft.com/office/powerpoint/2010/main" val="2177264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Rot="1" noChangeAspect="1" noChangeArrowheads="1" noTextEdit="1"/>
          </p:cNvSpPr>
          <p:nvPr>
            <p:ph type="sldImg"/>
          </p:nvPr>
        </p:nvSpPr>
        <p:spPr>
          <a:xfrm>
            <a:off x="1152525" y="692150"/>
            <a:ext cx="4554538" cy="3416300"/>
          </a:xfrm>
          <a:ln cap="flat">
            <a:solidFill>
              <a:schemeClr val="tx1"/>
            </a:solidFill>
          </a:ln>
        </p:spPr>
      </p:sp>
      <p:sp>
        <p:nvSpPr>
          <p:cNvPr id="261123" name="Rectangle 3"/>
          <p:cNvSpPr>
            <a:spLocks noGrp="1" noChangeArrowheads="1"/>
          </p:cNvSpPr>
          <p:nvPr>
            <p:ph type="body" idx="1"/>
          </p:nvPr>
        </p:nvSpPr>
        <p:spPr bwMode="auto">
          <a:xfrm>
            <a:off x="1077866" y="4622904"/>
            <a:ext cx="4650267" cy="4073769"/>
          </a:xfrm>
          <a:prstGeom prst="rect">
            <a:avLst/>
          </a:prstGeom>
          <a:solidFill>
            <a:srgbClr val="FFFFFF"/>
          </a:solidFill>
          <a:ln>
            <a:solidFill>
              <a:srgbClr val="000000"/>
            </a:solidFill>
            <a:miter lim="800000"/>
            <a:headEnd/>
            <a:tailEnd/>
          </a:ln>
        </p:spPr>
        <p:txBody>
          <a:bodyPr lIns="97099" tIns="48549" rIns="97099" bIns="48549"/>
          <a:lstStyle/>
          <a:p>
            <a:r>
              <a:rPr lang="en-US"/>
              <a:t>See notes on slide 5</a:t>
            </a:r>
          </a:p>
        </p:txBody>
      </p:sp>
    </p:spTree>
    <p:extLst>
      <p:ext uri="{BB962C8B-B14F-4D97-AF65-F5344CB8AC3E}">
        <p14:creationId xmlns:p14="http://schemas.microsoft.com/office/powerpoint/2010/main" val="644014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Rot="1" noChangeAspect="1" noChangeArrowheads="1" noTextEdit="1"/>
          </p:cNvSpPr>
          <p:nvPr>
            <p:ph type="sldImg"/>
          </p:nvPr>
        </p:nvSpPr>
        <p:spPr>
          <a:xfrm>
            <a:off x="1152525" y="692150"/>
            <a:ext cx="4554538" cy="3416300"/>
          </a:xfrm>
          <a:ln cap="flat">
            <a:solidFill>
              <a:schemeClr val="tx1"/>
            </a:solidFill>
          </a:ln>
        </p:spPr>
      </p:sp>
      <p:sp>
        <p:nvSpPr>
          <p:cNvPr id="262147" name="Rectangle 3"/>
          <p:cNvSpPr>
            <a:spLocks noGrp="1" noChangeArrowheads="1"/>
          </p:cNvSpPr>
          <p:nvPr>
            <p:ph type="body" idx="1"/>
          </p:nvPr>
        </p:nvSpPr>
        <p:spPr bwMode="auto">
          <a:xfrm>
            <a:off x="1077866" y="4622904"/>
            <a:ext cx="4650267" cy="4073769"/>
          </a:xfrm>
          <a:prstGeom prst="rect">
            <a:avLst/>
          </a:prstGeom>
          <a:solidFill>
            <a:srgbClr val="FFFFFF"/>
          </a:solidFill>
          <a:ln>
            <a:solidFill>
              <a:srgbClr val="000000"/>
            </a:solidFill>
            <a:miter lim="800000"/>
            <a:headEnd/>
            <a:tailEnd/>
          </a:ln>
        </p:spPr>
        <p:txBody>
          <a:bodyPr lIns="97099" tIns="48549" rIns="97099" bIns="48549"/>
          <a:lstStyle/>
          <a:p>
            <a:r>
              <a:rPr lang="en-US"/>
              <a:t>See notes on slide 5</a:t>
            </a:r>
          </a:p>
          <a:p>
            <a:endParaRPr lang="en-US"/>
          </a:p>
        </p:txBody>
      </p:sp>
    </p:spTree>
    <p:extLst>
      <p:ext uri="{BB962C8B-B14F-4D97-AF65-F5344CB8AC3E}">
        <p14:creationId xmlns:p14="http://schemas.microsoft.com/office/powerpoint/2010/main" val="424420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a:solidFill>
                  <a:srgbClr val="FF0000"/>
                </a:solidFill>
                <a:latin typeface="+mn-lt"/>
                <a:ea typeface="+mn-ea"/>
                <a:cs typeface="+mn-cs"/>
              </a:rPr>
              <a:t>Software Engineering (SE) </a:t>
            </a:r>
            <a:r>
              <a:rPr lang="en-US" sz="1200" b="1" kern="1200" dirty="0">
                <a:solidFill>
                  <a:schemeClr val="tx1"/>
                </a:solidFill>
                <a:latin typeface="+mn-lt"/>
                <a:ea typeface="+mn-ea"/>
                <a:cs typeface="+mn-cs"/>
              </a:rPr>
              <a:t>deals with building and maintaining software systems. It is more software-oriented and has a greater emphasis on large software applications than Computer Engineering. It is more applied than Computer Science, placing greater emphasis on the entire software development process, from idea to final product. It is also more disciplined than Computer Science, applying more systematic practices to help ensure that products are reliable and safe. </a:t>
            </a:r>
            <a:endParaRPr lang="en-US" b="1" dirty="0"/>
          </a:p>
          <a:p>
            <a:r>
              <a:rPr lang="en-US" sz="1200" b="1" kern="1200" dirty="0">
                <a:solidFill>
                  <a:schemeClr val="tx1"/>
                </a:solidFill>
                <a:latin typeface="+mn-lt"/>
                <a:ea typeface="+mn-ea"/>
                <a:cs typeface="+mn-cs"/>
              </a:rPr>
              <a:t>Systems Engineering (SE) is an interdisciplinary field of engineering, that focuses on the development and organization of complex artificial systems. Systems Engineering integrates other disciplines and specialty groups into a team effort, forming a structured development process that proceeds from concept to production to operation and disposal. Systems Engineering considers both the business and the technical needs of all customers, with the goal of providing a quality product that meets the user needs. </a:t>
            </a:r>
            <a:endParaRPr lang="en-US" b="1" dirty="0"/>
          </a:p>
          <a:p>
            <a:endParaRPr lang="en-US" dirty="0"/>
          </a:p>
        </p:txBody>
      </p:sp>
      <p:sp>
        <p:nvSpPr>
          <p:cNvPr id="4" name="Slide Number Placeholder 3"/>
          <p:cNvSpPr>
            <a:spLocks noGrp="1"/>
          </p:cNvSpPr>
          <p:nvPr>
            <p:ph type="sldNum" sz="quarter" idx="10"/>
          </p:nvPr>
        </p:nvSpPr>
        <p:spPr/>
        <p:txBody>
          <a:bodyPr/>
          <a:lstStyle/>
          <a:p>
            <a:fld id="{0478664E-A57D-4A23-9985-F2E5F3A3977F}" type="slidenum">
              <a:rPr lang="en-US" smtClean="0"/>
              <a:pPr/>
              <a:t>34</a:t>
            </a:fld>
            <a:endParaRPr lang="en-US"/>
          </a:p>
        </p:txBody>
      </p:sp>
    </p:spTree>
    <p:extLst>
      <p:ext uri="{BB962C8B-B14F-4D97-AF65-F5344CB8AC3E}">
        <p14:creationId xmlns:p14="http://schemas.microsoft.com/office/powerpoint/2010/main" val="1071572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0" i="0" kern="1200" dirty="0">
                <a:solidFill>
                  <a:schemeClr val="tx1"/>
                </a:solidFill>
                <a:latin typeface="+mn-lt"/>
                <a:ea typeface="+mn-ea"/>
                <a:cs typeface="+mn-cs"/>
              </a:rPr>
              <a:t>Increasingly, the Department of Defense (</a:t>
            </a:r>
            <a:r>
              <a:rPr lang="en-US" sz="1200" b="0" i="0" kern="1200" dirty="0" err="1">
                <a:solidFill>
                  <a:schemeClr val="tx1"/>
                </a:solidFill>
                <a:latin typeface="+mn-lt"/>
                <a:ea typeface="+mn-ea"/>
                <a:cs typeface="+mn-cs"/>
              </a:rPr>
              <a:t>DoD</a:t>
            </a:r>
            <a:r>
              <a:rPr lang="en-US" sz="1200" b="0" i="0" kern="1200" dirty="0">
                <a:solidFill>
                  <a:schemeClr val="tx1"/>
                </a:solidFill>
                <a:latin typeface="+mn-lt"/>
                <a:ea typeface="+mn-ea"/>
                <a:cs typeface="+mn-cs"/>
              </a:rPr>
              <a:t>) and federal agencies acquire software-intensive systems instead of building them with internal resources. However, acquisition programs frequently have difficulty meeting aggressive cost, schedule, and technical objectives.</a:t>
            </a:r>
          </a:p>
          <a:p>
            <a:r>
              <a:rPr lang="en-US" sz="1200" b="0" i="0" kern="1200" dirty="0">
                <a:solidFill>
                  <a:schemeClr val="tx1"/>
                </a:solidFill>
                <a:latin typeface="+mn-lt"/>
                <a:ea typeface="+mn-ea"/>
                <a:cs typeface="+mn-cs"/>
              </a:rPr>
              <a:t>Through the Acquisition Support Program (ASP), the SEI works directly with key acquisition programs to help them achieve their objectives. Teams of SEI technical experts work in actual acquisition environments in the Army, Navy, and Air Force, as well as other </a:t>
            </a:r>
            <a:r>
              <a:rPr lang="en-US" sz="1200" b="0" i="0" kern="1200" dirty="0" err="1">
                <a:solidFill>
                  <a:schemeClr val="tx1"/>
                </a:solidFill>
                <a:latin typeface="+mn-lt"/>
                <a:ea typeface="+mn-ea"/>
                <a:cs typeface="+mn-cs"/>
              </a:rPr>
              <a:t>DoD</a:t>
            </a:r>
            <a:r>
              <a:rPr lang="en-US" sz="1200" b="0" i="0" kern="1200" dirty="0">
                <a:solidFill>
                  <a:schemeClr val="tx1"/>
                </a:solidFill>
                <a:latin typeface="+mn-lt"/>
                <a:ea typeface="+mn-ea"/>
                <a:cs typeface="+mn-cs"/>
              </a:rPr>
              <a:t> and civil agencies, applying SEI products and services in specific contexts.</a:t>
            </a:r>
            <a:br>
              <a:rPr lang="en-US" sz="1200" b="0" i="0" kern="1200" dirty="0">
                <a:solidFill>
                  <a:schemeClr val="tx1"/>
                </a:solidFill>
                <a:latin typeface="+mn-lt"/>
                <a:ea typeface="+mn-ea"/>
                <a:cs typeface="+mn-cs"/>
              </a:rPr>
            </a:b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The ASP vision is to facilitate the rapid establishment of agile teams composed of acquirers, developers, and operators using SEI technologies to provide evolutionary, high-quality, cutting-edge software-intensive capabilities to the </a:t>
            </a:r>
            <a:r>
              <a:rPr lang="en-US" sz="1200" b="0" i="0" kern="1200" dirty="0" err="1">
                <a:solidFill>
                  <a:schemeClr val="tx1"/>
                </a:solidFill>
                <a:latin typeface="+mn-lt"/>
                <a:ea typeface="+mn-ea"/>
                <a:cs typeface="+mn-cs"/>
              </a:rPr>
              <a:t>warfighter</a:t>
            </a:r>
            <a:r>
              <a:rPr lang="en-US" sz="1200" b="0" i="0" kern="1200" dirty="0">
                <a:solidFill>
                  <a:schemeClr val="tx1"/>
                </a:solidFill>
                <a:latin typeface="+mn-lt"/>
                <a:ea typeface="+mn-ea"/>
                <a:cs typeface="+mn-cs"/>
              </a:rPr>
              <a:t>.</a:t>
            </a:r>
          </a:p>
          <a:p>
            <a:r>
              <a:rPr lang="en-US" sz="1200" b="0" i="0" kern="1200" dirty="0">
                <a:solidFill>
                  <a:schemeClr val="tx1"/>
                </a:solidFill>
                <a:latin typeface="+mn-lt"/>
                <a:ea typeface="+mn-ea"/>
                <a:cs typeface="+mn-cs"/>
              </a:rPr>
              <a:t>Acquisition program managers are challenged not only to grasp practical business concerns, but also to understand topics as diverse as risk identification and mitigation, selection and integration of commercial off-the-shelf (COTS) components, process capability, program management, architecture, survivability, interoperability, source selection, and contract monitoring. The SEI has spent almost two decades compiling a body of knowledge and developing solutions for these topics.</a:t>
            </a:r>
          </a:p>
          <a:p>
            <a:endParaRPr lang="en-US" dirty="0"/>
          </a:p>
          <a:p>
            <a:r>
              <a:rPr lang="en-US" dirty="0"/>
              <a:t>CMM </a:t>
            </a:r>
            <a:r>
              <a:rPr lang="en-US" dirty="0" err="1"/>
              <a:t>FAASoftware</a:t>
            </a:r>
            <a:r>
              <a:rPr lang="en-US" dirty="0"/>
              <a:t> Acquisition Capability Maturity Model [SA-CMM 96], the </a:t>
            </a:r>
          </a:p>
          <a:p>
            <a:r>
              <a:rPr lang="en-US" dirty="0"/>
              <a:t>Capability Maturity Model for Software, [SW-CMM 93], and  </a:t>
            </a:r>
          </a:p>
          <a:p>
            <a:r>
              <a:rPr lang="en-US" dirty="0"/>
              <a:t>A Systems Engineering Capability Maturity Model [SE-CMM].</a:t>
            </a:r>
          </a:p>
        </p:txBody>
      </p:sp>
      <p:sp>
        <p:nvSpPr>
          <p:cNvPr id="4" name="Slide Number Placeholder 3"/>
          <p:cNvSpPr>
            <a:spLocks noGrp="1"/>
          </p:cNvSpPr>
          <p:nvPr>
            <p:ph type="sldNum" sz="quarter" idx="10"/>
          </p:nvPr>
        </p:nvSpPr>
        <p:spPr/>
        <p:txBody>
          <a:bodyPr/>
          <a:lstStyle/>
          <a:p>
            <a:fld id="{0478664E-A57D-4A23-9985-F2E5F3A3977F}" type="slidenum">
              <a:rPr lang="en-US" smtClean="0"/>
              <a:pPr/>
              <a:t>36</a:t>
            </a:fld>
            <a:endParaRPr lang="en-US"/>
          </a:p>
        </p:txBody>
      </p:sp>
    </p:spTree>
    <p:extLst>
      <p:ext uri="{BB962C8B-B14F-4D97-AF65-F5344CB8AC3E}">
        <p14:creationId xmlns:p14="http://schemas.microsoft.com/office/powerpoint/2010/main" val="1630715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Rot="1" noChangeAspect="1" noChangeArrowheads="1" noTextEdit="1"/>
          </p:cNvSpPr>
          <p:nvPr>
            <p:ph type="sldImg"/>
          </p:nvPr>
        </p:nvSpPr>
        <p:spPr>
          <a:xfrm>
            <a:off x="1150938" y="682625"/>
            <a:ext cx="4556125" cy="3416300"/>
          </a:xfrm>
        </p:spPr>
      </p:sp>
      <p:sp>
        <p:nvSpPr>
          <p:cNvPr id="263171" name="Rectangle 3"/>
          <p:cNvSpPr>
            <a:spLocks noGrp="1" noChangeArrowheads="1"/>
          </p:cNvSpPr>
          <p:nvPr>
            <p:ph type="body" idx="1"/>
          </p:nvPr>
        </p:nvSpPr>
        <p:spPr bwMode="auto">
          <a:xfrm>
            <a:off x="913980" y="4343709"/>
            <a:ext cx="5030040" cy="4113875"/>
          </a:xfrm>
          <a:prstGeom prst="rect">
            <a:avLst/>
          </a:prstGeom>
          <a:solidFill>
            <a:srgbClr val="FFFFFF"/>
          </a:solidFill>
          <a:ln>
            <a:solidFill>
              <a:srgbClr val="000000"/>
            </a:solidFill>
            <a:miter lim="800000"/>
            <a:headEnd/>
            <a:tailEnd/>
          </a:ln>
        </p:spPr>
        <p:txBody>
          <a:bodyPr lIns="91421" tIns="45710" rIns="91421" bIns="45710"/>
          <a:lstStyle/>
          <a:p>
            <a:pPr>
              <a:lnSpc>
                <a:spcPct val="100000"/>
              </a:lnSpc>
              <a:spcBef>
                <a:spcPct val="0"/>
              </a:spcBef>
            </a:pPr>
            <a:r>
              <a:rPr lang="en-US" sz="2400" dirty="0">
                <a:latin typeface="Times" pitchFamily="18" charset="0"/>
              </a:rPr>
              <a:t>So, based on the problem and an understanding of the fundamental similarities of CMMs and CMM-based improvement methods, the CMMI project was born!</a:t>
            </a:r>
          </a:p>
          <a:p>
            <a:pPr>
              <a:lnSpc>
                <a:spcPct val="100000"/>
              </a:lnSpc>
              <a:spcBef>
                <a:spcPct val="0"/>
              </a:spcBef>
            </a:pPr>
            <a:r>
              <a:rPr lang="en-US" sz="2400" dirty="0">
                <a:latin typeface="Times" pitchFamily="18" charset="0"/>
              </a:rPr>
              <a:t>&lt;We could add organizational slides here for backup&gt;</a:t>
            </a:r>
          </a:p>
        </p:txBody>
      </p:sp>
    </p:spTree>
    <p:extLst>
      <p:ext uri="{BB962C8B-B14F-4D97-AF65-F5344CB8AC3E}">
        <p14:creationId xmlns:p14="http://schemas.microsoft.com/office/powerpoint/2010/main" val="3348133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Rot="1" noChangeAspect="1" noChangeArrowheads="1" noTextEdit="1"/>
          </p:cNvSpPr>
          <p:nvPr>
            <p:ph type="sldImg"/>
          </p:nvPr>
        </p:nvSpPr>
        <p:spPr>
          <a:xfrm>
            <a:off x="1154113" y="692150"/>
            <a:ext cx="4554537" cy="3416300"/>
          </a:xfrm>
          <a:solidFill>
            <a:srgbClr val="FFFFFF"/>
          </a:solidFill>
          <a:ln>
            <a:solidFill>
              <a:srgbClr val="000000"/>
            </a:solidFill>
          </a:ln>
        </p:spPr>
      </p:sp>
      <p:sp>
        <p:nvSpPr>
          <p:cNvPr id="265219" name="Rectangle 3"/>
          <p:cNvSpPr>
            <a:spLocks noGrp="1" noChangeArrowheads="1"/>
          </p:cNvSpPr>
          <p:nvPr>
            <p:ph type="body" idx="1"/>
          </p:nvPr>
        </p:nvSpPr>
        <p:spPr bwMode="auto">
          <a:xfrm>
            <a:off x="1077866" y="4622903"/>
            <a:ext cx="4650267" cy="4076854"/>
          </a:xfrm>
          <a:prstGeom prst="rect">
            <a:avLst/>
          </a:prstGeom>
          <a:solidFill>
            <a:srgbClr val="FFFFFF"/>
          </a:solidFill>
          <a:ln>
            <a:solidFill>
              <a:srgbClr val="000000"/>
            </a:solidFill>
            <a:miter lim="800000"/>
            <a:headEnd/>
            <a:tailEnd/>
          </a:ln>
        </p:spPr>
        <p:txBody>
          <a:bodyPr lIns="97099" tIns="48549" rIns="97099" bIns="48549"/>
          <a:lstStyle/>
          <a:p>
            <a:r>
              <a:rPr lang="en-US"/>
              <a:t>Lucas</a:t>
            </a:r>
          </a:p>
          <a:p>
            <a:r>
              <a:rPr lang="en-US"/>
              <a:t>CP00062 PCS 2</a:t>
            </a:r>
          </a:p>
          <a:p>
            <a:r>
              <a:rPr lang="en-US"/>
              <a:t>Added this slide as a way of further illustrating the idea of comparing representations.</a:t>
            </a:r>
          </a:p>
        </p:txBody>
      </p:sp>
    </p:spTree>
    <p:extLst>
      <p:ext uri="{BB962C8B-B14F-4D97-AF65-F5344CB8AC3E}">
        <p14:creationId xmlns:p14="http://schemas.microsoft.com/office/powerpoint/2010/main" val="488186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Rot="1" noChangeAspect="1" noChangeArrowheads="1" noTextEdit="1"/>
          </p:cNvSpPr>
          <p:nvPr>
            <p:ph type="sldImg"/>
          </p:nvPr>
        </p:nvSpPr>
        <p:spPr>
          <a:xfrm>
            <a:off x="1152525" y="692150"/>
            <a:ext cx="4554538" cy="3416300"/>
          </a:xfrm>
          <a:ln cap="flat">
            <a:solidFill>
              <a:schemeClr val="tx1"/>
            </a:solidFill>
          </a:ln>
        </p:spPr>
      </p:sp>
      <p:sp>
        <p:nvSpPr>
          <p:cNvPr id="269315" name="Rectangle 3"/>
          <p:cNvSpPr>
            <a:spLocks noGrp="1" noChangeArrowheads="1"/>
          </p:cNvSpPr>
          <p:nvPr>
            <p:ph type="body" idx="1"/>
          </p:nvPr>
        </p:nvSpPr>
        <p:spPr bwMode="auto">
          <a:xfrm>
            <a:off x="1162961" y="4663009"/>
            <a:ext cx="4005753" cy="3830052"/>
          </a:xfrm>
          <a:prstGeom prst="rect">
            <a:avLst/>
          </a:prstGeom>
          <a:solidFill>
            <a:srgbClr val="FFFFFF"/>
          </a:solidFill>
          <a:ln>
            <a:solidFill>
              <a:srgbClr val="000000"/>
            </a:solidFill>
            <a:miter lim="800000"/>
            <a:headEnd/>
            <a:tailEnd/>
          </a:ln>
        </p:spPr>
        <p:txBody>
          <a:bodyPr lIns="97035" tIns="48516" rIns="97035" bIns="48516"/>
          <a:lstStyle/>
          <a:p>
            <a:r>
              <a:rPr lang="en-US"/>
              <a:t>Lucas</a:t>
            </a:r>
          </a:p>
          <a:p>
            <a:endParaRPr lang="en-US"/>
          </a:p>
          <a:p>
            <a:r>
              <a:rPr lang="en-US"/>
              <a:t>Changed title from “CMMI Models”</a:t>
            </a:r>
          </a:p>
        </p:txBody>
      </p:sp>
    </p:spTree>
    <p:extLst>
      <p:ext uri="{BB962C8B-B14F-4D97-AF65-F5344CB8AC3E}">
        <p14:creationId xmlns:p14="http://schemas.microsoft.com/office/powerpoint/2010/main" val="114675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IPPD</a:t>
            </a:r>
            <a:r>
              <a:rPr lang="en-US" baseline="0" dirty="0"/>
              <a:t> integrated process product development</a:t>
            </a:r>
            <a:endParaRPr lang="en-US" dirty="0"/>
          </a:p>
        </p:txBody>
      </p:sp>
      <p:sp>
        <p:nvSpPr>
          <p:cNvPr id="4" name="Slide Number Placeholder 3"/>
          <p:cNvSpPr>
            <a:spLocks noGrp="1"/>
          </p:cNvSpPr>
          <p:nvPr>
            <p:ph type="sldNum" sz="quarter" idx="10"/>
          </p:nvPr>
        </p:nvSpPr>
        <p:spPr/>
        <p:txBody>
          <a:bodyPr/>
          <a:lstStyle/>
          <a:p>
            <a:fld id="{0478664E-A57D-4A23-9985-F2E5F3A3977F}" type="slidenum">
              <a:rPr lang="en-US" smtClean="0"/>
              <a:pPr/>
              <a:t>43</a:t>
            </a:fld>
            <a:endParaRPr lang="en-US"/>
          </a:p>
        </p:txBody>
      </p:sp>
    </p:spTree>
    <p:extLst>
      <p:ext uri="{BB962C8B-B14F-4D97-AF65-F5344CB8AC3E}">
        <p14:creationId xmlns:p14="http://schemas.microsoft.com/office/powerpoint/2010/main" val="3109420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FCE9312-1176-43AC-B7B0-27BD2F29E74E}" type="datetime1">
              <a:rPr lang="en-US" smtClean="0"/>
              <a:t>12/7/2022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2ADF4A7-38C2-41D5-BEB5-EA03B89E51F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9E5283C-0A87-4DC3-A3B1-50DFC0411D09}" type="datetime1">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DF4A7-38C2-41D5-BEB5-EA03B89E51F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6E9359E-541C-4FE3-9050-117ED98D780B}" type="datetime1">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DF4A7-38C2-41D5-BEB5-EA03B89E51F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557DB2B-C2DE-4AC9-BBD1-4B58517A873F}" type="datetime1">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DF4A7-38C2-41D5-BEB5-EA03B89E51F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B952306-FC89-4F2D-9152-7700966BDCFB}" type="datetime1">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DF4A7-38C2-41D5-BEB5-EA03B89E51F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A473F33-4F4E-404A-9CAE-198537744035}" type="datetime1">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ADF4A7-38C2-41D5-BEB5-EA03B89E51F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886F2CE-51D0-424F-9DC1-F35A0DB92C91}" type="datetime1">
              <a:rPr lang="en-US" smtClean="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ADF4A7-38C2-41D5-BEB5-EA03B89E51F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58B402F9-86C5-4EB0-97DE-8B5E57F0F960}" type="datetime1">
              <a:rPr lang="en-US" smtClean="0"/>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ADF4A7-38C2-41D5-BEB5-EA03B89E51F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6B146-9181-4311-95F4-B67565146761}" type="datetime1">
              <a:rPr lang="en-US" smtClean="0"/>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ADF4A7-38C2-41D5-BEB5-EA03B89E51F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E341B23-517C-4963-8D01-3EB69F8EAD6B}" type="datetime1">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ADF4A7-38C2-41D5-BEB5-EA03B89E51F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0744DD7-43FF-4752-8D14-4D6A156F563A}" type="datetime1">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2ADF4A7-38C2-41D5-BEB5-EA03B89E51F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4ADA77C-872C-465C-A384-EEC16B949754}" type="datetime1">
              <a:rPr lang="en-US" smtClean="0"/>
              <a:t>12/7/2022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2ADF4A7-38C2-41D5-BEB5-EA03B89E51F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oleObject" Target="../embeddings/oleObject3.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D1C22C-99A1-4E85-834A-525D3F0E79BD}"/>
              </a:ext>
            </a:extLst>
          </p:cNvPr>
          <p:cNvSpPr>
            <a:spLocks noGrp="1"/>
          </p:cNvSpPr>
          <p:nvPr>
            <p:ph type="ctrTitle"/>
          </p:nvPr>
        </p:nvSpPr>
        <p:spPr/>
        <p:txBody>
          <a:bodyPr/>
          <a:lstStyle/>
          <a:p>
            <a:r>
              <a:rPr lang="en-US" dirty="0"/>
              <a:t>CMM</a:t>
            </a:r>
          </a:p>
        </p:txBody>
      </p:sp>
      <p:sp>
        <p:nvSpPr>
          <p:cNvPr id="3" name="Subtitle 2">
            <a:extLst>
              <a:ext uri="{FF2B5EF4-FFF2-40B4-BE49-F238E27FC236}">
                <a16:creationId xmlns="" xmlns:a16="http://schemas.microsoft.com/office/drawing/2014/main" id="{3B4F9585-D3DB-4947-887F-E339866228C4}"/>
              </a:ext>
            </a:extLst>
          </p:cNvPr>
          <p:cNvSpPr>
            <a:spLocks noGrp="1"/>
          </p:cNvSpPr>
          <p:nvPr>
            <p:ph type="subTitle" idx="1"/>
          </p:nvPr>
        </p:nvSpPr>
        <p:spPr/>
        <p:txBody>
          <a:bodyPr>
            <a:normAutofit fontScale="92500" lnSpcReduction="10000"/>
          </a:bodyPr>
          <a:lstStyle/>
          <a:p>
            <a:r>
              <a:rPr lang="en-US" dirty="0"/>
              <a:t> </a:t>
            </a:r>
          </a:p>
          <a:p>
            <a:endParaRPr lang="en-US" dirty="0"/>
          </a:p>
          <a:p>
            <a:pPr algn="r"/>
            <a:r>
              <a:rPr lang="en-US" dirty="0"/>
              <a:t>Course Instructor</a:t>
            </a:r>
          </a:p>
          <a:p>
            <a:pPr algn="r"/>
            <a:r>
              <a:rPr lang="en-US" dirty="0"/>
              <a:t>Sobia Usman</a:t>
            </a:r>
          </a:p>
        </p:txBody>
      </p:sp>
    </p:spTree>
    <p:extLst>
      <p:ext uri="{BB962C8B-B14F-4D97-AF65-F5344CB8AC3E}">
        <p14:creationId xmlns:p14="http://schemas.microsoft.com/office/powerpoint/2010/main" val="4220729732"/>
      </p:ext>
    </p:extLst>
  </p:cSld>
  <p:clrMapOvr>
    <a:masterClrMapping/>
  </p:clrMapOvr>
  <mc:AlternateContent xmlns:mc="http://schemas.openxmlformats.org/markup-compatibility/2006" xmlns:p14="http://schemas.microsoft.com/office/powerpoint/2010/main">
    <mc:Choice Requires="p14">
      <p:transition spd="slow" p14:dur="2000" advTm="9958"/>
    </mc:Choice>
    <mc:Fallback xmlns="">
      <p:transition spd="slow" advTm="995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 xmlns:a16="http://schemas.microsoft.com/office/drawing/2014/main" id="{0E5A2515-AA0B-45DE-BC0D-35DFE751AB80}"/>
              </a:ext>
            </a:extLst>
          </p:cNvPr>
          <p:cNvSpPr>
            <a:spLocks noGrp="1" noChangeArrowheads="1"/>
          </p:cNvSpPr>
          <p:nvPr>
            <p:ph type="title"/>
          </p:nvPr>
        </p:nvSpPr>
        <p:spPr>
          <a:xfrm>
            <a:off x="1600200" y="838200"/>
            <a:ext cx="4914900" cy="857250"/>
          </a:xfrm>
        </p:spPr>
        <p:txBody>
          <a:bodyPr>
            <a:normAutofit fontScale="90000"/>
          </a:bodyPr>
          <a:lstStyle/>
          <a:p>
            <a:pPr algn="r" eaLnBrk="1" hangingPunct="1"/>
            <a:r>
              <a:rPr lang="en-US" altLang="en-US" sz="3000" b="1" dirty="0">
                <a:latin typeface="Comic Sans MS" panose="030F0702030302020204" pitchFamily="66" charset="0"/>
              </a:rPr>
              <a:t>Seven Basic Tools of Statistical Process Control</a:t>
            </a:r>
            <a:endParaRPr lang="en-US" altLang="en-US" sz="3000" dirty="0">
              <a:latin typeface="Comic Sans MS" panose="030F0702030302020204" pitchFamily="66" charset="0"/>
            </a:endParaRPr>
          </a:p>
        </p:txBody>
      </p:sp>
      <p:sp>
        <p:nvSpPr>
          <p:cNvPr id="58371" name="Rectangle 3">
            <a:extLst>
              <a:ext uri="{FF2B5EF4-FFF2-40B4-BE49-F238E27FC236}">
                <a16:creationId xmlns="" xmlns:a16="http://schemas.microsoft.com/office/drawing/2014/main" id="{F0D83658-0B98-4931-B7FD-5AA03842CB3B}"/>
              </a:ext>
            </a:extLst>
          </p:cNvPr>
          <p:cNvSpPr>
            <a:spLocks noGrp="1" noChangeArrowheads="1"/>
          </p:cNvSpPr>
          <p:nvPr>
            <p:ph type="body" idx="1"/>
          </p:nvPr>
        </p:nvSpPr>
        <p:spPr/>
        <p:txBody>
          <a:bodyPr/>
          <a:lstStyle/>
          <a:p>
            <a:pPr eaLnBrk="1" hangingPunct="1">
              <a:lnSpc>
                <a:spcPct val="90000"/>
              </a:lnSpc>
            </a:pPr>
            <a:r>
              <a:rPr lang="en-US" altLang="en-US" dirty="0">
                <a:latin typeface="Comic Sans MS" panose="030F0702030302020204" pitchFamily="66" charset="0"/>
              </a:rPr>
              <a:t>There are seven quantitative tools considered basic to statistical process or quality control.</a:t>
            </a:r>
          </a:p>
          <a:p>
            <a:pPr lvl="1" eaLnBrk="1" hangingPunct="1">
              <a:lnSpc>
                <a:spcPct val="90000"/>
              </a:lnSpc>
            </a:pPr>
            <a:r>
              <a:rPr lang="en-US" altLang="en-US" dirty="0">
                <a:latin typeface="Comic Sans MS" panose="030F0702030302020204" pitchFamily="66" charset="0"/>
              </a:rPr>
              <a:t>Histograms</a:t>
            </a:r>
          </a:p>
          <a:p>
            <a:pPr lvl="1" eaLnBrk="1" hangingPunct="1">
              <a:lnSpc>
                <a:spcPct val="90000"/>
              </a:lnSpc>
            </a:pPr>
            <a:r>
              <a:rPr lang="en-US" altLang="en-US" dirty="0">
                <a:latin typeface="Comic Sans MS" panose="030F0702030302020204" pitchFamily="66" charset="0"/>
              </a:rPr>
              <a:t>Cause and effect diagrams</a:t>
            </a:r>
          </a:p>
          <a:p>
            <a:pPr lvl="1" eaLnBrk="1" hangingPunct="1">
              <a:lnSpc>
                <a:spcPct val="90000"/>
              </a:lnSpc>
            </a:pPr>
            <a:r>
              <a:rPr lang="en-US" altLang="en-US" dirty="0">
                <a:latin typeface="Comic Sans MS" panose="030F0702030302020204" pitchFamily="66" charset="0"/>
              </a:rPr>
              <a:t>Check sheets</a:t>
            </a:r>
          </a:p>
          <a:p>
            <a:pPr lvl="1" eaLnBrk="1" hangingPunct="1">
              <a:lnSpc>
                <a:spcPct val="90000"/>
              </a:lnSpc>
            </a:pPr>
            <a:r>
              <a:rPr lang="en-US" altLang="en-US" dirty="0">
                <a:latin typeface="Comic Sans MS" panose="030F0702030302020204" pitchFamily="66" charset="0"/>
              </a:rPr>
              <a:t>Pareto diagrams</a:t>
            </a:r>
          </a:p>
          <a:p>
            <a:pPr lvl="1" eaLnBrk="1" hangingPunct="1">
              <a:lnSpc>
                <a:spcPct val="90000"/>
              </a:lnSpc>
            </a:pPr>
            <a:r>
              <a:rPr lang="en-US" altLang="en-US" dirty="0">
                <a:latin typeface="Comic Sans MS" panose="030F0702030302020204" pitchFamily="66" charset="0"/>
              </a:rPr>
              <a:t>Run charts</a:t>
            </a:r>
          </a:p>
          <a:p>
            <a:pPr lvl="1" eaLnBrk="1" hangingPunct="1">
              <a:lnSpc>
                <a:spcPct val="90000"/>
              </a:lnSpc>
            </a:pPr>
            <a:r>
              <a:rPr lang="en-US" altLang="en-US" dirty="0">
                <a:latin typeface="Comic Sans MS" panose="030F0702030302020204" pitchFamily="66" charset="0"/>
              </a:rPr>
              <a:t>Control charts</a:t>
            </a:r>
          </a:p>
          <a:p>
            <a:pPr lvl="1" eaLnBrk="1" hangingPunct="1">
              <a:lnSpc>
                <a:spcPct val="90000"/>
              </a:lnSpc>
            </a:pPr>
            <a:r>
              <a:rPr lang="en-US" altLang="en-US" dirty="0">
                <a:latin typeface="Comic Sans MS" panose="030F0702030302020204" pitchFamily="66" charset="0"/>
              </a:rPr>
              <a:t>Scatter diagrams </a:t>
            </a:r>
          </a:p>
        </p:txBody>
      </p:sp>
      <p:sp>
        <p:nvSpPr>
          <p:cNvPr id="58373" name="Slide Number Placeholder 1">
            <a:extLst>
              <a:ext uri="{FF2B5EF4-FFF2-40B4-BE49-F238E27FC236}">
                <a16:creationId xmlns="" xmlns:a16="http://schemas.microsoft.com/office/drawing/2014/main" id="{7F1634FE-5EE5-45B0-A125-7FA55ECA4CE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fld id="{4C2B2137-FC67-4043-9281-A971C8208267}" type="slidenum">
              <a:rPr lang="en-US" altLang="en-US" sz="1050">
                <a:solidFill>
                  <a:schemeClr val="bg1"/>
                </a:solidFill>
              </a:rPr>
              <a:pPr/>
              <a:t>10</a:t>
            </a:fld>
            <a:endParaRPr lang="en-US" altLang="en-US" sz="105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27377"/>
    </mc:Choice>
    <mc:Fallback xmlns="">
      <p:transition spd="slow" advTm="27377"/>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 xmlns:a16="http://schemas.microsoft.com/office/drawing/2014/main" id="{543ECEF0-819B-4492-92D7-2838E58CAC15}"/>
              </a:ext>
            </a:extLst>
          </p:cNvPr>
          <p:cNvSpPr>
            <a:spLocks noGrp="1" noChangeArrowheads="1"/>
          </p:cNvSpPr>
          <p:nvPr>
            <p:ph type="title"/>
          </p:nvPr>
        </p:nvSpPr>
        <p:spPr/>
        <p:txBody>
          <a:bodyPr>
            <a:normAutofit fontScale="90000"/>
          </a:bodyPr>
          <a:lstStyle/>
          <a:p>
            <a:r>
              <a:rPr lang="en-US" altLang="en-US" b="1" dirty="0">
                <a:latin typeface="Comic Sans MS" panose="030F0702030302020204" pitchFamily="66" charset="0"/>
              </a:rPr>
              <a:t>Software Quality Management	</a:t>
            </a:r>
            <a:endParaRPr lang="en-US" altLang="en-US" sz="4500" b="1" dirty="0">
              <a:latin typeface="Comic Sans MS" panose="030F0702030302020204" pitchFamily="66" charset="0"/>
            </a:endParaRPr>
          </a:p>
        </p:txBody>
      </p:sp>
      <p:sp>
        <p:nvSpPr>
          <p:cNvPr id="60419" name="Rectangle 3">
            <a:extLst>
              <a:ext uri="{FF2B5EF4-FFF2-40B4-BE49-F238E27FC236}">
                <a16:creationId xmlns="" xmlns:a16="http://schemas.microsoft.com/office/drawing/2014/main" id="{041D2816-7397-46D1-858B-CF5213C0265C}"/>
              </a:ext>
            </a:extLst>
          </p:cNvPr>
          <p:cNvSpPr>
            <a:spLocks noGrp="1" noChangeArrowheads="1"/>
          </p:cNvSpPr>
          <p:nvPr>
            <p:ph type="body" idx="1"/>
          </p:nvPr>
        </p:nvSpPr>
        <p:spPr/>
        <p:txBody>
          <a:bodyPr/>
          <a:lstStyle/>
          <a:p>
            <a:pPr eaLnBrk="1" hangingPunct="1">
              <a:lnSpc>
                <a:spcPct val="90000"/>
              </a:lnSpc>
            </a:pPr>
            <a:r>
              <a:rPr lang="en-US" altLang="en-US" dirty="0">
                <a:latin typeface="Comic Sans MS" panose="030F0702030302020204" pitchFamily="66" charset="0"/>
              </a:rPr>
              <a:t>Purpose is to develop a quantitative understanding of the quality of the project’s software products and achieve specific quality goals</a:t>
            </a:r>
          </a:p>
          <a:p>
            <a:pPr eaLnBrk="1" hangingPunct="1">
              <a:lnSpc>
                <a:spcPct val="90000"/>
              </a:lnSpc>
            </a:pPr>
            <a:endParaRPr lang="en-US" altLang="en-US" dirty="0">
              <a:latin typeface="Comic Sans MS" panose="030F0702030302020204" pitchFamily="66" charset="0"/>
            </a:endParaRPr>
          </a:p>
          <a:p>
            <a:pPr eaLnBrk="1" hangingPunct="1">
              <a:lnSpc>
                <a:spcPct val="90000"/>
              </a:lnSpc>
            </a:pPr>
            <a:r>
              <a:rPr lang="en-US" altLang="en-US" dirty="0">
                <a:latin typeface="Comic Sans MS" panose="030F0702030302020204" pitchFamily="66" charset="0"/>
              </a:rPr>
              <a:t>Involves </a:t>
            </a:r>
          </a:p>
          <a:p>
            <a:pPr lvl="1" eaLnBrk="1" hangingPunct="1">
              <a:lnSpc>
                <a:spcPct val="90000"/>
              </a:lnSpc>
            </a:pPr>
            <a:r>
              <a:rPr lang="en-US" altLang="en-US" dirty="0">
                <a:latin typeface="Comic Sans MS" panose="030F0702030302020204" pitchFamily="66" charset="0"/>
              </a:rPr>
              <a:t>defining quality goals for the software products, </a:t>
            </a:r>
          </a:p>
          <a:p>
            <a:pPr lvl="1" eaLnBrk="1" hangingPunct="1">
              <a:lnSpc>
                <a:spcPct val="90000"/>
              </a:lnSpc>
            </a:pPr>
            <a:r>
              <a:rPr lang="en-US" altLang="en-US" dirty="0">
                <a:latin typeface="Comic Sans MS" panose="030F0702030302020204" pitchFamily="66" charset="0"/>
              </a:rPr>
              <a:t>establishing plans to achieve these goals </a:t>
            </a:r>
          </a:p>
          <a:p>
            <a:pPr lvl="1" eaLnBrk="1" hangingPunct="1">
              <a:lnSpc>
                <a:spcPct val="90000"/>
              </a:lnSpc>
            </a:pPr>
            <a:r>
              <a:rPr lang="en-US" altLang="en-US" dirty="0">
                <a:latin typeface="Comic Sans MS" panose="030F0702030302020204" pitchFamily="66" charset="0"/>
              </a:rPr>
              <a:t>Monitoring and adjusting software plans and work products</a:t>
            </a:r>
          </a:p>
          <a:p>
            <a:pPr eaLnBrk="1" hangingPunct="1">
              <a:lnSpc>
                <a:spcPct val="90000"/>
              </a:lnSpc>
            </a:pPr>
            <a:endParaRPr lang="en-US" altLang="en-US" dirty="0"/>
          </a:p>
        </p:txBody>
      </p:sp>
      <p:sp>
        <p:nvSpPr>
          <p:cNvPr id="60421" name="Slide Number Placeholder 1">
            <a:extLst>
              <a:ext uri="{FF2B5EF4-FFF2-40B4-BE49-F238E27FC236}">
                <a16:creationId xmlns="" xmlns:a16="http://schemas.microsoft.com/office/drawing/2014/main" id="{A109B57A-728A-4B1B-BE5D-3B0BD21C49E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fld id="{4E5684C1-4309-478A-9AD7-43FF05C845E2}" type="slidenum">
              <a:rPr lang="en-US" altLang="en-US" sz="1050">
                <a:solidFill>
                  <a:schemeClr val="bg1"/>
                </a:solidFill>
              </a:rPr>
              <a:pPr/>
              <a:t>11</a:t>
            </a:fld>
            <a:endParaRPr lang="en-US" altLang="en-US" sz="105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34953"/>
    </mc:Choice>
    <mc:Fallback xmlns="">
      <p:transition spd="slow" advTm="34953"/>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 xmlns:a16="http://schemas.microsoft.com/office/drawing/2014/main" id="{FA40F404-1A53-445D-9314-46D96888A7D8}"/>
              </a:ext>
            </a:extLst>
          </p:cNvPr>
          <p:cNvSpPr>
            <a:spLocks noGrp="1" noChangeArrowheads="1"/>
          </p:cNvSpPr>
          <p:nvPr>
            <p:ph type="title"/>
          </p:nvPr>
        </p:nvSpPr>
        <p:spPr>
          <a:xfrm>
            <a:off x="1714500" y="1257300"/>
            <a:ext cx="6210300" cy="685800"/>
          </a:xfrm>
        </p:spPr>
        <p:txBody>
          <a:bodyPr>
            <a:normAutofit/>
          </a:bodyPr>
          <a:lstStyle/>
          <a:p>
            <a:pPr algn="r" eaLnBrk="1" hangingPunct="1"/>
            <a:r>
              <a:rPr lang="en-US" altLang="en-US" sz="3000" b="1" dirty="0">
                <a:latin typeface="Comic Sans MS" panose="030F0702030302020204" pitchFamily="66" charset="0"/>
              </a:rPr>
              <a:t>Building High-Quality Products</a:t>
            </a:r>
            <a:endParaRPr lang="en-US" altLang="en-US" sz="3000" dirty="0">
              <a:latin typeface="Comic Sans MS" panose="030F0702030302020204" pitchFamily="66" charset="0"/>
            </a:endParaRPr>
          </a:p>
        </p:txBody>
      </p:sp>
      <p:sp>
        <p:nvSpPr>
          <p:cNvPr id="61443" name="Rectangle 3">
            <a:extLst>
              <a:ext uri="{FF2B5EF4-FFF2-40B4-BE49-F238E27FC236}">
                <a16:creationId xmlns="" xmlns:a16="http://schemas.microsoft.com/office/drawing/2014/main" id="{4679F69B-74C6-46AA-BBC6-26E52A79618A}"/>
              </a:ext>
            </a:extLst>
          </p:cNvPr>
          <p:cNvSpPr>
            <a:spLocks noGrp="1" noChangeArrowheads="1"/>
          </p:cNvSpPr>
          <p:nvPr>
            <p:ph type="body" idx="1"/>
          </p:nvPr>
        </p:nvSpPr>
        <p:spPr>
          <a:xfrm>
            <a:off x="914400" y="2057400"/>
            <a:ext cx="7010400" cy="3086100"/>
          </a:xfrm>
        </p:spPr>
        <p:txBody>
          <a:bodyPr/>
          <a:lstStyle/>
          <a:p>
            <a:pPr eaLnBrk="1" hangingPunct="1"/>
            <a:r>
              <a:rPr lang="en-US" altLang="en-US" dirty="0">
                <a:latin typeface="Comic Sans MS" panose="030F0702030302020204" pitchFamily="66" charset="0"/>
              </a:rPr>
              <a:t>Software Quality Management Focuses on the product.</a:t>
            </a:r>
          </a:p>
          <a:p>
            <a:pPr eaLnBrk="1" hangingPunct="1"/>
            <a:r>
              <a:rPr lang="en-US" altLang="en-US" dirty="0">
                <a:latin typeface="Comic Sans MS" panose="030F0702030302020204" pitchFamily="66" charset="0"/>
              </a:rPr>
              <a:t>Measurable quality goals for the product are defined.</a:t>
            </a:r>
          </a:p>
          <a:p>
            <a:pPr eaLnBrk="1" hangingPunct="1"/>
            <a:r>
              <a:rPr lang="en-US" altLang="en-US" dirty="0">
                <a:latin typeface="Comic Sans MS" panose="030F0702030302020204" pitchFamily="66" charset="0"/>
              </a:rPr>
              <a:t>The product is ready when the goals are achieved.</a:t>
            </a:r>
          </a:p>
        </p:txBody>
      </p:sp>
      <p:sp>
        <p:nvSpPr>
          <p:cNvPr id="61445" name="Slide Number Placeholder 1">
            <a:extLst>
              <a:ext uri="{FF2B5EF4-FFF2-40B4-BE49-F238E27FC236}">
                <a16:creationId xmlns="" xmlns:a16="http://schemas.microsoft.com/office/drawing/2014/main" id="{1AC53079-DCDC-4211-AF3E-A71B4FA447C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fld id="{F57ECF58-8306-4ED6-BDA4-4EE112278826}" type="slidenum">
              <a:rPr lang="en-US" altLang="en-US" sz="1050">
                <a:solidFill>
                  <a:schemeClr val="bg1"/>
                </a:solidFill>
              </a:rPr>
              <a:pPr/>
              <a:t>12</a:t>
            </a:fld>
            <a:endParaRPr lang="en-US" altLang="en-US" sz="105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25106"/>
    </mc:Choice>
    <mc:Fallback xmlns="">
      <p:transition spd="slow" advTm="25106"/>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 xmlns:a16="http://schemas.microsoft.com/office/drawing/2014/main" id="{4A7ED097-8B78-462D-8D89-71FCA016EF3E}"/>
              </a:ext>
            </a:extLst>
          </p:cNvPr>
          <p:cNvSpPr>
            <a:spLocks noGrp="1" noChangeArrowheads="1"/>
          </p:cNvSpPr>
          <p:nvPr>
            <p:ph type="title"/>
          </p:nvPr>
        </p:nvSpPr>
        <p:spPr>
          <a:xfrm>
            <a:off x="1714500" y="1257300"/>
            <a:ext cx="4972050" cy="685800"/>
          </a:xfrm>
        </p:spPr>
        <p:txBody>
          <a:bodyPr>
            <a:normAutofit fontScale="90000"/>
          </a:bodyPr>
          <a:lstStyle/>
          <a:p>
            <a:pPr algn="r" eaLnBrk="1" hangingPunct="1"/>
            <a:r>
              <a:rPr lang="en-US" altLang="en-US" b="1">
                <a:latin typeface="Comic Sans MS" panose="030F0702030302020204" pitchFamily="66" charset="0"/>
              </a:rPr>
              <a:t>Quality Evolves</a:t>
            </a:r>
            <a:endParaRPr lang="en-US" altLang="en-US">
              <a:latin typeface="Comic Sans MS" panose="030F0702030302020204" pitchFamily="66" charset="0"/>
            </a:endParaRPr>
          </a:p>
        </p:txBody>
      </p:sp>
      <p:sp>
        <p:nvSpPr>
          <p:cNvPr id="62467" name="Rectangle 3">
            <a:extLst>
              <a:ext uri="{FF2B5EF4-FFF2-40B4-BE49-F238E27FC236}">
                <a16:creationId xmlns="" xmlns:a16="http://schemas.microsoft.com/office/drawing/2014/main" id="{3327037C-F457-4AE4-8656-EE4C4BC29579}"/>
              </a:ext>
            </a:extLst>
          </p:cNvPr>
          <p:cNvSpPr>
            <a:spLocks noGrp="1" noChangeArrowheads="1"/>
          </p:cNvSpPr>
          <p:nvPr>
            <p:ph type="body" idx="1"/>
          </p:nvPr>
        </p:nvSpPr>
        <p:spPr>
          <a:xfrm>
            <a:off x="762000" y="2057400"/>
            <a:ext cx="7315200" cy="4298950"/>
          </a:xfrm>
        </p:spPr>
        <p:txBody>
          <a:bodyPr>
            <a:normAutofit/>
          </a:bodyPr>
          <a:lstStyle/>
          <a:p>
            <a:pPr eaLnBrk="1" hangingPunct="1"/>
            <a:r>
              <a:rPr lang="en-US" altLang="en-US" sz="2000" dirty="0">
                <a:latin typeface="Comic Sans MS" panose="030F0702030302020204" pitchFamily="66" charset="0"/>
              </a:rPr>
              <a:t>At level 2 the focus of quality is conformance to requirement </a:t>
            </a:r>
          </a:p>
          <a:p>
            <a:pPr eaLnBrk="1" hangingPunct="1"/>
            <a:r>
              <a:rPr lang="en-US" altLang="en-US" sz="2000" dirty="0">
                <a:latin typeface="Comic Sans MS" panose="030F0702030302020204" pitchFamily="66" charset="0"/>
              </a:rPr>
              <a:t>by level 4 there is emphasis on understanding needs of the </a:t>
            </a:r>
          </a:p>
          <a:p>
            <a:pPr lvl="1" eaLnBrk="1" hangingPunct="1"/>
            <a:r>
              <a:rPr lang="en-US" altLang="en-US" sz="2000" dirty="0">
                <a:latin typeface="Comic Sans MS" panose="030F0702030302020204" pitchFamily="66" charset="0"/>
              </a:rPr>
              <a:t>customer</a:t>
            </a:r>
          </a:p>
          <a:p>
            <a:pPr lvl="1" eaLnBrk="1" hangingPunct="1"/>
            <a:r>
              <a:rPr lang="en-US" altLang="en-US" sz="2000" dirty="0">
                <a:latin typeface="Comic Sans MS" panose="030F0702030302020204" pitchFamily="66" charset="0"/>
              </a:rPr>
              <a:t>end users</a:t>
            </a:r>
          </a:p>
          <a:p>
            <a:pPr lvl="1" eaLnBrk="1" hangingPunct="1"/>
            <a:r>
              <a:rPr lang="en-US" altLang="en-US" sz="2000" dirty="0">
                <a:latin typeface="Comic Sans MS" panose="030F0702030302020204" pitchFamily="66" charset="0"/>
              </a:rPr>
              <a:t>organization (supplier)</a:t>
            </a:r>
          </a:p>
          <a:p>
            <a:pPr eaLnBrk="1" hangingPunct="1"/>
            <a:r>
              <a:rPr lang="en-US" altLang="en-US" sz="2000" dirty="0">
                <a:latin typeface="Comic Sans MS" panose="030F0702030302020204" pitchFamily="66" charset="0"/>
              </a:rPr>
              <a:t>ultimately customer determines what quality is or is not </a:t>
            </a:r>
          </a:p>
          <a:p>
            <a:pPr eaLnBrk="1" hangingPunct="1"/>
            <a:r>
              <a:rPr lang="en-US" altLang="en-US" sz="2000" dirty="0">
                <a:latin typeface="Comic Sans MS" panose="030F0702030302020204" pitchFamily="66" charset="0"/>
              </a:rPr>
              <a:t>TQM revolves around customer satisfaction</a:t>
            </a:r>
          </a:p>
        </p:txBody>
      </p:sp>
      <p:sp>
        <p:nvSpPr>
          <p:cNvPr id="62469" name="Slide Number Placeholder 1">
            <a:extLst>
              <a:ext uri="{FF2B5EF4-FFF2-40B4-BE49-F238E27FC236}">
                <a16:creationId xmlns="" xmlns:a16="http://schemas.microsoft.com/office/drawing/2014/main" id="{D5D3EE13-1C96-4560-BF65-3F17E168CAA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fld id="{1A5F3073-2350-4A02-8CFB-FC1B1A9276A4}" type="slidenum">
              <a:rPr lang="en-US" altLang="en-US" sz="1050">
                <a:solidFill>
                  <a:schemeClr val="bg1"/>
                </a:solidFill>
              </a:rPr>
              <a:pPr/>
              <a:t>13</a:t>
            </a:fld>
            <a:endParaRPr lang="en-US" altLang="en-US" sz="105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33063"/>
    </mc:Choice>
    <mc:Fallback xmlns="">
      <p:transition spd="slow" advTm="33063"/>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 xmlns:a16="http://schemas.microsoft.com/office/drawing/2014/main" id="{5B00A395-1966-44AD-A249-221F2C8556E3}"/>
              </a:ext>
            </a:extLst>
          </p:cNvPr>
          <p:cNvSpPr>
            <a:spLocks noGrp="1" noChangeArrowheads="1"/>
          </p:cNvSpPr>
          <p:nvPr>
            <p:ph type="title"/>
          </p:nvPr>
        </p:nvSpPr>
        <p:spPr>
          <a:xfrm>
            <a:off x="1714500" y="2457450"/>
            <a:ext cx="5829300" cy="857250"/>
          </a:xfrm>
        </p:spPr>
        <p:txBody>
          <a:bodyPr>
            <a:normAutofit/>
          </a:bodyPr>
          <a:lstStyle/>
          <a:p>
            <a:pPr eaLnBrk="1" hangingPunct="1"/>
            <a:r>
              <a:rPr lang="en-US" altLang="en-US" sz="4500" b="1">
                <a:latin typeface="Comic Sans MS" panose="030F0702030302020204" pitchFamily="66" charset="0"/>
              </a:rPr>
              <a:t>The Optimizing Level</a:t>
            </a:r>
            <a:endParaRPr lang="en-US" altLang="en-US">
              <a:latin typeface="Comic Sans MS" panose="030F0702030302020204" pitchFamily="66" charset="0"/>
            </a:endParaRPr>
          </a:p>
        </p:txBody>
      </p:sp>
      <p:sp>
        <p:nvSpPr>
          <p:cNvPr id="63491" name="Slide Number Placeholder 1">
            <a:extLst>
              <a:ext uri="{FF2B5EF4-FFF2-40B4-BE49-F238E27FC236}">
                <a16:creationId xmlns="" xmlns:a16="http://schemas.microsoft.com/office/drawing/2014/main" id="{BB8D7EB8-ED51-4E93-9576-DD6804DF2A2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fld id="{3B82BED3-9B1C-4D06-A641-888DF14178B6}" type="slidenum">
              <a:rPr lang="en-US" altLang="en-US" sz="1050">
                <a:solidFill>
                  <a:schemeClr val="bg1"/>
                </a:solidFill>
              </a:rPr>
              <a:pPr/>
              <a:t>14</a:t>
            </a:fld>
            <a:endParaRPr lang="en-US" altLang="en-US" sz="105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4588"/>
    </mc:Choice>
    <mc:Fallback xmlns="">
      <p:transition spd="slow" advTm="4588"/>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 xmlns:a16="http://schemas.microsoft.com/office/drawing/2014/main" id="{96453642-2F39-4ACD-8E8D-C856C00A5FFA}"/>
              </a:ext>
            </a:extLst>
          </p:cNvPr>
          <p:cNvSpPr>
            <a:spLocks noGrp="1" noChangeArrowheads="1"/>
          </p:cNvSpPr>
          <p:nvPr>
            <p:ph type="title"/>
          </p:nvPr>
        </p:nvSpPr>
        <p:spPr>
          <a:xfrm>
            <a:off x="1447800" y="762000"/>
            <a:ext cx="5943600" cy="857250"/>
          </a:xfrm>
        </p:spPr>
        <p:txBody>
          <a:bodyPr/>
          <a:lstStyle/>
          <a:p>
            <a:pPr algn="r" eaLnBrk="1" hangingPunct="1"/>
            <a:r>
              <a:rPr lang="en-US" altLang="en-US" sz="3000" b="1" dirty="0">
                <a:latin typeface="Comic Sans MS" panose="030F0702030302020204" pitchFamily="66" charset="0"/>
              </a:rPr>
              <a:t>Moving from Level 4 to 5</a:t>
            </a:r>
            <a:endParaRPr lang="en-US" altLang="en-US" sz="3000" dirty="0">
              <a:latin typeface="Comic Sans MS" panose="030F0702030302020204" pitchFamily="66" charset="0"/>
            </a:endParaRPr>
          </a:p>
        </p:txBody>
      </p:sp>
      <p:sp>
        <p:nvSpPr>
          <p:cNvPr id="64515" name="Rectangle 3">
            <a:extLst>
              <a:ext uri="{FF2B5EF4-FFF2-40B4-BE49-F238E27FC236}">
                <a16:creationId xmlns="" xmlns:a16="http://schemas.microsoft.com/office/drawing/2014/main" id="{64E8E26A-B639-4945-8883-3C451F4E2EC3}"/>
              </a:ext>
            </a:extLst>
          </p:cNvPr>
          <p:cNvSpPr>
            <a:spLocks noGrp="1" noChangeArrowheads="1"/>
          </p:cNvSpPr>
          <p:nvPr>
            <p:ph type="body" idx="1"/>
          </p:nvPr>
        </p:nvSpPr>
        <p:spPr/>
        <p:txBody>
          <a:bodyPr/>
          <a:lstStyle/>
          <a:p>
            <a:pPr eaLnBrk="1" hangingPunct="1">
              <a:lnSpc>
                <a:spcPct val="90000"/>
              </a:lnSpc>
            </a:pPr>
            <a:r>
              <a:rPr lang="en-US" altLang="en-US">
                <a:latin typeface="Comic Sans MS" panose="030F0702030302020204" pitchFamily="66" charset="0"/>
              </a:rPr>
              <a:t>At level 4 , the process is quantitatively understood</a:t>
            </a:r>
          </a:p>
          <a:p>
            <a:pPr eaLnBrk="1" hangingPunct="1">
              <a:lnSpc>
                <a:spcPct val="90000"/>
              </a:lnSpc>
            </a:pPr>
            <a:r>
              <a:rPr lang="en-US" altLang="en-US">
                <a:latin typeface="Comic Sans MS" panose="030F0702030302020204" pitchFamily="66" charset="0"/>
              </a:rPr>
              <a:t>At level 5, continues process improvement is a way of life</a:t>
            </a:r>
          </a:p>
          <a:p>
            <a:pPr eaLnBrk="1" hangingPunct="1">
              <a:lnSpc>
                <a:spcPct val="90000"/>
              </a:lnSpc>
            </a:pPr>
            <a:r>
              <a:rPr lang="en-US" altLang="en-US">
                <a:latin typeface="Comic Sans MS" panose="030F0702030302020204" pitchFamily="66" charset="0"/>
              </a:rPr>
              <a:t>In immature organizations, no one may be responsible for process improvement</a:t>
            </a:r>
          </a:p>
          <a:p>
            <a:pPr eaLnBrk="1" hangingPunct="1">
              <a:lnSpc>
                <a:spcPct val="90000"/>
              </a:lnSpc>
            </a:pPr>
            <a:r>
              <a:rPr lang="en-US" altLang="en-US">
                <a:latin typeface="Comic Sans MS" panose="030F0702030302020204" pitchFamily="66" charset="0"/>
              </a:rPr>
              <a:t>Mature organizations usually have 70 to 80% participation in improvement activities at any point in time – everyone is involved.</a:t>
            </a:r>
          </a:p>
        </p:txBody>
      </p:sp>
      <p:sp>
        <p:nvSpPr>
          <p:cNvPr id="64517" name="Slide Number Placeholder 1">
            <a:extLst>
              <a:ext uri="{FF2B5EF4-FFF2-40B4-BE49-F238E27FC236}">
                <a16:creationId xmlns="" xmlns:a16="http://schemas.microsoft.com/office/drawing/2014/main" id="{CC217B79-74B8-48A8-B9AE-A95EE556669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fld id="{B83265EE-FF02-4FFF-86ED-A68255383E0B}" type="slidenum">
              <a:rPr lang="en-US" altLang="en-US" sz="1050">
                <a:solidFill>
                  <a:schemeClr val="bg1"/>
                </a:solidFill>
              </a:rPr>
              <a:pPr/>
              <a:t>15</a:t>
            </a:fld>
            <a:endParaRPr lang="en-US" altLang="en-US" sz="105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41020"/>
    </mc:Choice>
    <mc:Fallback xmlns="">
      <p:transition spd="slow" advTm="4102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 xmlns:a16="http://schemas.microsoft.com/office/drawing/2014/main" id="{EC3D08AA-55E7-45B8-86E4-C00A3612892C}"/>
              </a:ext>
            </a:extLst>
          </p:cNvPr>
          <p:cNvSpPr>
            <a:spLocks noGrp="1" noChangeArrowheads="1"/>
          </p:cNvSpPr>
          <p:nvPr>
            <p:ph type="title"/>
          </p:nvPr>
        </p:nvSpPr>
        <p:spPr>
          <a:xfrm>
            <a:off x="1676400" y="838200"/>
            <a:ext cx="4629150" cy="857250"/>
          </a:xfrm>
        </p:spPr>
        <p:txBody>
          <a:bodyPr/>
          <a:lstStyle/>
          <a:p>
            <a:pPr algn="r" eaLnBrk="1" hangingPunct="1"/>
            <a:r>
              <a:rPr lang="en-US" altLang="en-US" dirty="0">
                <a:latin typeface="Comic Sans MS" panose="030F0702030302020204" pitchFamily="66" charset="0"/>
              </a:rPr>
              <a:t>KPAs - Level 5</a:t>
            </a:r>
          </a:p>
        </p:txBody>
      </p:sp>
      <p:sp>
        <p:nvSpPr>
          <p:cNvPr id="65539" name="Rectangle 3">
            <a:extLst>
              <a:ext uri="{FF2B5EF4-FFF2-40B4-BE49-F238E27FC236}">
                <a16:creationId xmlns="" xmlns:a16="http://schemas.microsoft.com/office/drawing/2014/main" id="{013850F9-33BF-411A-912C-8FB34A581049}"/>
              </a:ext>
            </a:extLst>
          </p:cNvPr>
          <p:cNvSpPr>
            <a:spLocks noGrp="1" noChangeArrowheads="1"/>
          </p:cNvSpPr>
          <p:nvPr>
            <p:ph type="body" idx="1"/>
          </p:nvPr>
        </p:nvSpPr>
        <p:spPr/>
        <p:txBody>
          <a:bodyPr/>
          <a:lstStyle/>
          <a:p>
            <a:pPr eaLnBrk="1" hangingPunct="1"/>
            <a:r>
              <a:rPr lang="en-US" altLang="en-US">
                <a:latin typeface="Comic Sans MS" panose="030F0702030302020204" pitchFamily="66" charset="0"/>
              </a:rPr>
              <a:t>Defect Prevention</a:t>
            </a:r>
          </a:p>
          <a:p>
            <a:pPr eaLnBrk="1" hangingPunct="1"/>
            <a:r>
              <a:rPr lang="en-US" altLang="en-US">
                <a:latin typeface="Comic Sans MS" panose="030F0702030302020204" pitchFamily="66" charset="0"/>
              </a:rPr>
              <a:t>Technology Change Management</a:t>
            </a:r>
          </a:p>
          <a:p>
            <a:pPr eaLnBrk="1" hangingPunct="1"/>
            <a:r>
              <a:rPr lang="en-US" altLang="en-US">
                <a:latin typeface="Comic Sans MS" panose="030F0702030302020204" pitchFamily="66" charset="0"/>
              </a:rPr>
              <a:t>Process Change Management</a:t>
            </a:r>
          </a:p>
          <a:p>
            <a:pPr eaLnBrk="1" hangingPunct="1"/>
            <a:endParaRPr lang="en-US" altLang="en-US">
              <a:latin typeface="Comic Sans MS" panose="030F0702030302020204" pitchFamily="66" charset="0"/>
            </a:endParaRPr>
          </a:p>
          <a:p>
            <a:pPr eaLnBrk="1" hangingPunct="1"/>
            <a:endParaRPr lang="en-US" altLang="en-US">
              <a:latin typeface="Comic Sans MS" panose="030F0702030302020204" pitchFamily="66" charset="0"/>
            </a:endParaRPr>
          </a:p>
        </p:txBody>
      </p:sp>
      <p:sp>
        <p:nvSpPr>
          <p:cNvPr id="65541" name="Slide Number Placeholder 1">
            <a:extLst>
              <a:ext uri="{FF2B5EF4-FFF2-40B4-BE49-F238E27FC236}">
                <a16:creationId xmlns="" xmlns:a16="http://schemas.microsoft.com/office/drawing/2014/main" id="{FA74FD30-985D-478C-AF09-CF61287009F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fld id="{46F2DD60-A55D-4E14-9D76-9423E3F9BC37}" type="slidenum">
              <a:rPr lang="en-US" altLang="en-US" sz="1050">
                <a:solidFill>
                  <a:schemeClr val="bg1"/>
                </a:solidFill>
              </a:rPr>
              <a:pPr/>
              <a:t>16</a:t>
            </a:fld>
            <a:endParaRPr lang="en-US" altLang="en-US" sz="105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15881"/>
    </mc:Choice>
    <mc:Fallback xmlns="">
      <p:transition spd="slow" advTm="15881"/>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 xmlns:a16="http://schemas.microsoft.com/office/drawing/2014/main" id="{3281B7F1-8254-4F70-AD8E-137EDB75E102}"/>
              </a:ext>
            </a:extLst>
          </p:cNvPr>
          <p:cNvSpPr>
            <a:spLocks noGrp="1" noChangeArrowheads="1"/>
          </p:cNvSpPr>
          <p:nvPr>
            <p:ph type="title"/>
          </p:nvPr>
        </p:nvSpPr>
        <p:spPr/>
        <p:txBody>
          <a:bodyPr/>
          <a:lstStyle/>
          <a:p>
            <a:r>
              <a:rPr lang="en-US" altLang="en-US" b="1" dirty="0">
                <a:latin typeface="Comic Sans MS" panose="030F0702030302020204" pitchFamily="66" charset="0"/>
              </a:rPr>
              <a:t>Defect Prevention </a:t>
            </a:r>
            <a:endParaRPr lang="en-US" altLang="en-US" dirty="0">
              <a:latin typeface="Comic Sans MS" panose="030F0702030302020204" pitchFamily="66" charset="0"/>
            </a:endParaRPr>
          </a:p>
        </p:txBody>
      </p:sp>
      <p:sp>
        <p:nvSpPr>
          <p:cNvPr id="67587" name="Rectangle 3">
            <a:extLst>
              <a:ext uri="{FF2B5EF4-FFF2-40B4-BE49-F238E27FC236}">
                <a16:creationId xmlns="" xmlns:a16="http://schemas.microsoft.com/office/drawing/2014/main" id="{C82E61A1-2617-48B7-844F-0E4BA543C95A}"/>
              </a:ext>
            </a:extLst>
          </p:cNvPr>
          <p:cNvSpPr>
            <a:spLocks noGrp="1" noChangeArrowheads="1"/>
          </p:cNvSpPr>
          <p:nvPr>
            <p:ph type="body" idx="1"/>
          </p:nvPr>
        </p:nvSpPr>
        <p:spPr>
          <a:xfrm>
            <a:off x="838200" y="2628900"/>
            <a:ext cx="7543800" cy="3086100"/>
          </a:xfrm>
        </p:spPr>
        <p:txBody>
          <a:bodyPr>
            <a:normAutofit lnSpcReduction="10000"/>
          </a:bodyPr>
          <a:lstStyle/>
          <a:p>
            <a:pPr eaLnBrk="1" hangingPunct="1"/>
            <a:r>
              <a:rPr lang="en-US" altLang="en-US" dirty="0">
                <a:latin typeface="Comic Sans MS" panose="030F0702030302020204" pitchFamily="66" charset="0"/>
              </a:rPr>
              <a:t>Purpose is to identify the cause of defects and prevent them from reoccurring</a:t>
            </a:r>
          </a:p>
          <a:p>
            <a:pPr eaLnBrk="1" hangingPunct="1"/>
            <a:r>
              <a:rPr lang="en-US" altLang="en-US" dirty="0">
                <a:latin typeface="Comic Sans MS" panose="030F0702030302020204" pitchFamily="66" charset="0"/>
              </a:rPr>
              <a:t>Involves:</a:t>
            </a:r>
          </a:p>
          <a:p>
            <a:pPr lvl="1"/>
            <a:r>
              <a:rPr lang="en-US" altLang="en-US" dirty="0">
                <a:latin typeface="Comic Sans MS" panose="030F0702030302020204" pitchFamily="66" charset="0"/>
              </a:rPr>
              <a:t>Analyzing defects that were encountered in the past</a:t>
            </a:r>
          </a:p>
          <a:p>
            <a:pPr lvl="1"/>
            <a:r>
              <a:rPr lang="en-US" altLang="en-US" dirty="0">
                <a:latin typeface="Comic Sans MS" panose="030F0702030302020204" pitchFamily="66" charset="0"/>
              </a:rPr>
              <a:t>Taking specific actions to prevent the occurrence of these types of defects in the future</a:t>
            </a:r>
          </a:p>
        </p:txBody>
      </p:sp>
      <p:sp>
        <p:nvSpPr>
          <p:cNvPr id="67589" name="Slide Number Placeholder 1">
            <a:extLst>
              <a:ext uri="{FF2B5EF4-FFF2-40B4-BE49-F238E27FC236}">
                <a16:creationId xmlns="" xmlns:a16="http://schemas.microsoft.com/office/drawing/2014/main" id="{DA295872-BE8B-4F6E-9E18-8ECEBCB2945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fld id="{4FBCC319-1CC1-452B-9706-C49CD2E3B6DD}" type="slidenum">
              <a:rPr lang="en-US" altLang="en-US" sz="1050">
                <a:solidFill>
                  <a:schemeClr val="bg1"/>
                </a:solidFill>
              </a:rPr>
              <a:pPr/>
              <a:t>17</a:t>
            </a:fld>
            <a:endParaRPr lang="en-US" altLang="en-US" sz="105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27825"/>
    </mc:Choice>
    <mc:Fallback xmlns="">
      <p:transition spd="slow" advTm="27825"/>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 xmlns:a16="http://schemas.microsoft.com/office/drawing/2014/main" id="{316AFF4F-85CE-4907-8A42-B49214FD9B9E}"/>
              </a:ext>
            </a:extLst>
          </p:cNvPr>
          <p:cNvSpPr>
            <a:spLocks noGrp="1" noChangeArrowheads="1"/>
          </p:cNvSpPr>
          <p:nvPr>
            <p:ph type="title"/>
          </p:nvPr>
        </p:nvSpPr>
        <p:spPr>
          <a:xfrm>
            <a:off x="1314450" y="1314450"/>
            <a:ext cx="6057900" cy="857250"/>
          </a:xfrm>
        </p:spPr>
        <p:txBody>
          <a:bodyPr>
            <a:normAutofit fontScale="90000"/>
          </a:bodyPr>
          <a:lstStyle/>
          <a:p>
            <a:pPr algn="r" eaLnBrk="1" hangingPunct="1"/>
            <a:r>
              <a:rPr lang="en-US" altLang="en-US" b="1">
                <a:latin typeface="Comic Sans MS" panose="030F0702030302020204" pitchFamily="66" charset="0"/>
              </a:rPr>
              <a:t>Fixing Problems </a:t>
            </a:r>
            <a:br>
              <a:rPr lang="en-US" altLang="en-US" b="1">
                <a:latin typeface="Comic Sans MS" panose="030F0702030302020204" pitchFamily="66" charset="0"/>
              </a:rPr>
            </a:br>
            <a:r>
              <a:rPr lang="en-US" altLang="en-US" b="1">
                <a:latin typeface="Comic Sans MS" panose="030F0702030302020204" pitchFamily="66" charset="0"/>
              </a:rPr>
              <a:t>Before They Happen</a:t>
            </a:r>
            <a:endParaRPr lang="en-US" altLang="en-US">
              <a:latin typeface="Comic Sans MS" panose="030F0702030302020204" pitchFamily="66" charset="0"/>
            </a:endParaRPr>
          </a:p>
        </p:txBody>
      </p:sp>
      <p:sp>
        <p:nvSpPr>
          <p:cNvPr id="68611" name="Rectangle 3">
            <a:extLst>
              <a:ext uri="{FF2B5EF4-FFF2-40B4-BE49-F238E27FC236}">
                <a16:creationId xmlns="" xmlns:a16="http://schemas.microsoft.com/office/drawing/2014/main" id="{A6A6381E-03A2-4B2D-B321-105EC1F3BFAC}"/>
              </a:ext>
            </a:extLst>
          </p:cNvPr>
          <p:cNvSpPr>
            <a:spLocks noGrp="1" noChangeArrowheads="1"/>
          </p:cNvSpPr>
          <p:nvPr>
            <p:ph type="body" idx="1"/>
          </p:nvPr>
        </p:nvSpPr>
        <p:spPr>
          <a:xfrm>
            <a:off x="685800" y="2400300"/>
            <a:ext cx="8001000" cy="3086100"/>
          </a:xfrm>
        </p:spPr>
        <p:txBody>
          <a:bodyPr/>
          <a:lstStyle/>
          <a:p>
            <a:pPr eaLnBrk="1" hangingPunct="1"/>
            <a:r>
              <a:rPr lang="en-US" altLang="en-US" dirty="0">
                <a:latin typeface="Comic Sans MS" panose="030F0702030302020204" pitchFamily="66" charset="0"/>
              </a:rPr>
              <a:t>Focus is on causal analysis</a:t>
            </a:r>
          </a:p>
          <a:p>
            <a:pPr lvl="1" eaLnBrk="1" hangingPunct="1"/>
            <a:r>
              <a:rPr lang="en-US" altLang="en-US" dirty="0">
                <a:latin typeface="Comic Sans MS" panose="030F0702030302020204" pitchFamily="66" charset="0"/>
              </a:rPr>
              <a:t>what in the process permitted the defect to occur</a:t>
            </a:r>
          </a:p>
          <a:p>
            <a:pPr lvl="1" eaLnBrk="1" hangingPunct="1"/>
            <a:r>
              <a:rPr lang="en-US" altLang="en-US" dirty="0">
                <a:latin typeface="Comic Sans MS" panose="030F0702030302020204" pitchFamily="66" charset="0"/>
              </a:rPr>
              <a:t>what in the process needs to be corrected to prevent the defect from occurring in the future </a:t>
            </a:r>
          </a:p>
        </p:txBody>
      </p:sp>
      <p:sp>
        <p:nvSpPr>
          <p:cNvPr id="68613" name="Rectangle 7">
            <a:extLst>
              <a:ext uri="{FF2B5EF4-FFF2-40B4-BE49-F238E27FC236}">
                <a16:creationId xmlns="" xmlns:a16="http://schemas.microsoft.com/office/drawing/2014/main" id="{4223F22A-040C-41C9-B7E0-B4B7DEA4E467}"/>
              </a:ext>
            </a:extLst>
          </p:cNvPr>
          <p:cNvSpPr>
            <a:spLocks noChangeArrowheads="1"/>
          </p:cNvSpPr>
          <p:nvPr/>
        </p:nvSpPr>
        <p:spPr bwMode="auto">
          <a:xfrm>
            <a:off x="1714500" y="4400550"/>
            <a:ext cx="742950" cy="457200"/>
          </a:xfrm>
          <a:prstGeom prst="rect">
            <a:avLst/>
          </a:prstGeom>
          <a:solidFill>
            <a:schemeClr val="accent1"/>
          </a:solidFill>
          <a:ln w="9525">
            <a:solidFill>
              <a:srgbClr val="339933"/>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350" b="1">
                <a:solidFill>
                  <a:srgbClr val="FFFFCC"/>
                </a:solidFill>
              </a:rPr>
              <a:t>Identify </a:t>
            </a:r>
          </a:p>
          <a:p>
            <a:pPr algn="ctr" eaLnBrk="1" hangingPunct="1">
              <a:spcBef>
                <a:spcPct val="0"/>
              </a:spcBef>
              <a:buFontTx/>
              <a:buNone/>
            </a:pPr>
            <a:r>
              <a:rPr lang="en-US" altLang="en-US" sz="1350" b="1">
                <a:solidFill>
                  <a:srgbClr val="FFFFCC"/>
                </a:solidFill>
              </a:rPr>
              <a:t>defects</a:t>
            </a:r>
          </a:p>
        </p:txBody>
      </p:sp>
      <p:sp>
        <p:nvSpPr>
          <p:cNvPr id="68614" name="Rectangle 8">
            <a:extLst>
              <a:ext uri="{FF2B5EF4-FFF2-40B4-BE49-F238E27FC236}">
                <a16:creationId xmlns="" xmlns:a16="http://schemas.microsoft.com/office/drawing/2014/main" id="{ACE5ACB3-52B7-4765-9DB6-E8E063BD12EC}"/>
              </a:ext>
            </a:extLst>
          </p:cNvPr>
          <p:cNvSpPr>
            <a:spLocks noChangeArrowheads="1"/>
          </p:cNvSpPr>
          <p:nvPr/>
        </p:nvSpPr>
        <p:spPr bwMode="auto">
          <a:xfrm>
            <a:off x="6400800" y="4400550"/>
            <a:ext cx="1200150" cy="1257300"/>
          </a:xfrm>
          <a:prstGeom prst="rect">
            <a:avLst/>
          </a:prstGeom>
          <a:solidFill>
            <a:schemeClr val="accent1"/>
          </a:solidFill>
          <a:ln w="9525">
            <a:solidFill>
              <a:srgbClr val="339933"/>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500" b="1">
                <a:solidFill>
                  <a:srgbClr val="FFFFCC"/>
                </a:solidFill>
              </a:rPr>
              <a:t>Change </a:t>
            </a:r>
            <a:br>
              <a:rPr lang="en-US" altLang="en-US" sz="1500" b="1">
                <a:solidFill>
                  <a:srgbClr val="FFFFCC"/>
                </a:solidFill>
              </a:rPr>
            </a:br>
            <a:r>
              <a:rPr lang="en-US" altLang="en-US" sz="1500" b="1">
                <a:solidFill>
                  <a:srgbClr val="FFFFCC"/>
                </a:solidFill>
              </a:rPr>
              <a:t>organization’s </a:t>
            </a:r>
            <a:br>
              <a:rPr lang="en-US" altLang="en-US" sz="1500" b="1">
                <a:solidFill>
                  <a:srgbClr val="FFFFCC"/>
                </a:solidFill>
              </a:rPr>
            </a:br>
            <a:r>
              <a:rPr lang="en-US" altLang="en-US" sz="1500" b="1">
                <a:solidFill>
                  <a:srgbClr val="FFFFCC"/>
                </a:solidFill>
              </a:rPr>
              <a:t>standard </a:t>
            </a:r>
            <a:br>
              <a:rPr lang="en-US" altLang="en-US" sz="1500" b="1">
                <a:solidFill>
                  <a:srgbClr val="FFFFCC"/>
                </a:solidFill>
              </a:rPr>
            </a:br>
            <a:r>
              <a:rPr lang="en-US" altLang="en-US" sz="1500" b="1">
                <a:solidFill>
                  <a:srgbClr val="FFFFCC"/>
                </a:solidFill>
              </a:rPr>
              <a:t>software </a:t>
            </a:r>
            <a:br>
              <a:rPr lang="en-US" altLang="en-US" sz="1500" b="1">
                <a:solidFill>
                  <a:srgbClr val="FFFFCC"/>
                </a:solidFill>
              </a:rPr>
            </a:br>
            <a:r>
              <a:rPr lang="en-US" altLang="en-US" sz="1500" b="1">
                <a:solidFill>
                  <a:srgbClr val="FFFFCC"/>
                </a:solidFill>
              </a:rPr>
              <a:t>process</a:t>
            </a:r>
          </a:p>
        </p:txBody>
      </p:sp>
      <p:sp>
        <p:nvSpPr>
          <p:cNvPr id="68615" name="Rectangle 9">
            <a:extLst>
              <a:ext uri="{FF2B5EF4-FFF2-40B4-BE49-F238E27FC236}">
                <a16:creationId xmlns="" xmlns:a16="http://schemas.microsoft.com/office/drawing/2014/main" id="{CE724103-7F4A-453E-AC8C-DF85BB524B02}"/>
              </a:ext>
            </a:extLst>
          </p:cNvPr>
          <p:cNvSpPr>
            <a:spLocks noChangeArrowheads="1"/>
          </p:cNvSpPr>
          <p:nvPr/>
        </p:nvSpPr>
        <p:spPr bwMode="auto">
          <a:xfrm>
            <a:off x="2514600" y="4400550"/>
            <a:ext cx="914400" cy="685800"/>
          </a:xfrm>
          <a:prstGeom prst="rect">
            <a:avLst/>
          </a:prstGeom>
          <a:solidFill>
            <a:schemeClr val="accent1"/>
          </a:solidFill>
          <a:ln w="9525">
            <a:solidFill>
              <a:srgbClr val="339933"/>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500" b="1">
                <a:solidFill>
                  <a:srgbClr val="FFFFCC"/>
                </a:solidFill>
              </a:rPr>
              <a:t>Causal</a:t>
            </a:r>
            <a:br>
              <a:rPr lang="en-US" altLang="en-US" sz="1500" b="1">
                <a:solidFill>
                  <a:srgbClr val="FFFFCC"/>
                </a:solidFill>
              </a:rPr>
            </a:br>
            <a:r>
              <a:rPr lang="en-US" altLang="en-US" sz="1500" b="1">
                <a:solidFill>
                  <a:srgbClr val="FFFFCC"/>
                </a:solidFill>
              </a:rPr>
              <a:t> analysis</a:t>
            </a:r>
            <a:br>
              <a:rPr lang="en-US" altLang="en-US" sz="1500" b="1">
                <a:solidFill>
                  <a:srgbClr val="FFFFCC"/>
                </a:solidFill>
              </a:rPr>
            </a:br>
            <a:r>
              <a:rPr lang="en-US" altLang="en-US" sz="1500" b="1">
                <a:solidFill>
                  <a:srgbClr val="FFFFCC"/>
                </a:solidFill>
              </a:rPr>
              <a:t> meeting</a:t>
            </a:r>
          </a:p>
        </p:txBody>
      </p:sp>
      <p:sp>
        <p:nvSpPr>
          <p:cNvPr id="68616" name="Rectangle 10">
            <a:extLst>
              <a:ext uri="{FF2B5EF4-FFF2-40B4-BE49-F238E27FC236}">
                <a16:creationId xmlns="" xmlns:a16="http://schemas.microsoft.com/office/drawing/2014/main" id="{7C73D63A-990F-49DF-B5E7-11EF1791318F}"/>
              </a:ext>
            </a:extLst>
          </p:cNvPr>
          <p:cNvSpPr>
            <a:spLocks noChangeArrowheads="1"/>
          </p:cNvSpPr>
          <p:nvPr/>
        </p:nvSpPr>
        <p:spPr bwMode="auto">
          <a:xfrm>
            <a:off x="3486150" y="4400550"/>
            <a:ext cx="914400" cy="914400"/>
          </a:xfrm>
          <a:prstGeom prst="rect">
            <a:avLst/>
          </a:prstGeom>
          <a:solidFill>
            <a:schemeClr val="accent1"/>
          </a:solidFill>
          <a:ln w="9525">
            <a:solidFill>
              <a:srgbClr val="339933"/>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500" b="1">
                <a:solidFill>
                  <a:srgbClr val="FFFFCC"/>
                </a:solidFill>
              </a:rPr>
              <a:t>Implement </a:t>
            </a:r>
          </a:p>
          <a:p>
            <a:pPr algn="ctr" eaLnBrk="1" hangingPunct="1">
              <a:spcBef>
                <a:spcPct val="0"/>
              </a:spcBef>
              <a:buFontTx/>
              <a:buNone/>
            </a:pPr>
            <a:r>
              <a:rPr lang="en-US" altLang="en-US" sz="1500" b="1">
                <a:solidFill>
                  <a:srgbClr val="FFFFCC"/>
                </a:solidFill>
              </a:rPr>
              <a:t>actions</a:t>
            </a:r>
          </a:p>
        </p:txBody>
      </p:sp>
      <p:sp>
        <p:nvSpPr>
          <p:cNvPr id="68617" name="Rectangle 11">
            <a:extLst>
              <a:ext uri="{FF2B5EF4-FFF2-40B4-BE49-F238E27FC236}">
                <a16:creationId xmlns="" xmlns:a16="http://schemas.microsoft.com/office/drawing/2014/main" id="{B534C653-C135-4AE6-9CD1-91E3405533CF}"/>
              </a:ext>
            </a:extLst>
          </p:cNvPr>
          <p:cNvSpPr>
            <a:spLocks noChangeArrowheads="1"/>
          </p:cNvSpPr>
          <p:nvPr/>
        </p:nvSpPr>
        <p:spPr bwMode="auto">
          <a:xfrm>
            <a:off x="4457700" y="4400550"/>
            <a:ext cx="914400" cy="1085850"/>
          </a:xfrm>
          <a:prstGeom prst="rect">
            <a:avLst/>
          </a:prstGeom>
          <a:solidFill>
            <a:schemeClr val="accent1"/>
          </a:solidFill>
          <a:ln w="9525">
            <a:solidFill>
              <a:srgbClr val="339933"/>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500" b="1">
                <a:solidFill>
                  <a:srgbClr val="FFFFCC"/>
                </a:solidFill>
              </a:rPr>
              <a:t>Review</a:t>
            </a:r>
            <a:br>
              <a:rPr lang="en-US" altLang="en-US" sz="1500" b="1">
                <a:solidFill>
                  <a:srgbClr val="FFFFCC"/>
                </a:solidFill>
              </a:rPr>
            </a:br>
            <a:r>
              <a:rPr lang="en-US" altLang="en-US" sz="1500" b="1">
                <a:solidFill>
                  <a:srgbClr val="FFFFCC"/>
                </a:solidFill>
              </a:rPr>
              <a:t>results</a:t>
            </a:r>
          </a:p>
        </p:txBody>
      </p:sp>
      <p:sp>
        <p:nvSpPr>
          <p:cNvPr id="68618" name="Rectangle 12">
            <a:extLst>
              <a:ext uri="{FF2B5EF4-FFF2-40B4-BE49-F238E27FC236}">
                <a16:creationId xmlns="" xmlns:a16="http://schemas.microsoft.com/office/drawing/2014/main" id="{77E3678C-8806-41B4-B927-4758AF8ABA9F}"/>
              </a:ext>
            </a:extLst>
          </p:cNvPr>
          <p:cNvSpPr>
            <a:spLocks noChangeArrowheads="1"/>
          </p:cNvSpPr>
          <p:nvPr/>
        </p:nvSpPr>
        <p:spPr bwMode="auto">
          <a:xfrm>
            <a:off x="5429250" y="4400550"/>
            <a:ext cx="914400" cy="1200150"/>
          </a:xfrm>
          <a:prstGeom prst="rect">
            <a:avLst/>
          </a:prstGeom>
          <a:solidFill>
            <a:schemeClr val="accent1"/>
          </a:solidFill>
          <a:ln w="9525">
            <a:solidFill>
              <a:srgbClr val="339933"/>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500" b="1" dirty="0">
                <a:solidFill>
                  <a:srgbClr val="FFFFCC"/>
                </a:solidFill>
              </a:rPr>
              <a:t>Change </a:t>
            </a:r>
            <a:br>
              <a:rPr lang="en-US" altLang="en-US" sz="1500" b="1" dirty="0">
                <a:solidFill>
                  <a:srgbClr val="FFFFCC"/>
                </a:solidFill>
              </a:rPr>
            </a:br>
            <a:r>
              <a:rPr lang="en-US" altLang="en-US" sz="1500" b="1" dirty="0">
                <a:solidFill>
                  <a:srgbClr val="FFFFCC"/>
                </a:solidFill>
              </a:rPr>
              <a:t>project’s </a:t>
            </a:r>
            <a:br>
              <a:rPr lang="en-US" altLang="en-US" sz="1500" b="1" dirty="0">
                <a:solidFill>
                  <a:srgbClr val="FFFFCC"/>
                </a:solidFill>
              </a:rPr>
            </a:br>
            <a:r>
              <a:rPr lang="en-US" altLang="en-US" sz="1500" b="1" dirty="0">
                <a:solidFill>
                  <a:srgbClr val="FFFFCC"/>
                </a:solidFill>
              </a:rPr>
              <a:t>defined </a:t>
            </a:r>
            <a:br>
              <a:rPr lang="en-US" altLang="en-US" sz="1500" b="1" dirty="0">
                <a:solidFill>
                  <a:srgbClr val="FFFFCC"/>
                </a:solidFill>
              </a:rPr>
            </a:br>
            <a:r>
              <a:rPr lang="en-US" altLang="en-US" sz="1500" b="1" dirty="0">
                <a:solidFill>
                  <a:srgbClr val="FFFFCC"/>
                </a:solidFill>
              </a:rPr>
              <a:t>process</a:t>
            </a:r>
          </a:p>
        </p:txBody>
      </p:sp>
      <p:sp>
        <p:nvSpPr>
          <p:cNvPr id="68619" name="Slide Number Placeholder 1">
            <a:extLst>
              <a:ext uri="{FF2B5EF4-FFF2-40B4-BE49-F238E27FC236}">
                <a16:creationId xmlns="" xmlns:a16="http://schemas.microsoft.com/office/drawing/2014/main" id="{B72F3C37-33BE-4FC4-9D77-FD91261B7C3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fld id="{FDDFB4DC-8ACA-4CCF-8623-3E4DF8796888}" type="slidenum">
              <a:rPr lang="en-US" altLang="en-US" sz="1050">
                <a:solidFill>
                  <a:schemeClr val="bg1"/>
                </a:solidFill>
              </a:rPr>
              <a:pPr/>
              <a:t>18</a:t>
            </a:fld>
            <a:endParaRPr lang="en-US" altLang="en-US" sz="105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75184"/>
    </mc:Choice>
    <mc:Fallback xmlns="">
      <p:transition spd="slow" advTm="75184"/>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 xmlns:a16="http://schemas.microsoft.com/office/drawing/2014/main" id="{85207C89-1D77-4A44-A030-9759671CACE8}"/>
              </a:ext>
            </a:extLst>
          </p:cNvPr>
          <p:cNvSpPr>
            <a:spLocks noGrp="1" noChangeArrowheads="1"/>
          </p:cNvSpPr>
          <p:nvPr>
            <p:ph type="title"/>
          </p:nvPr>
        </p:nvSpPr>
        <p:spPr>
          <a:xfrm>
            <a:off x="457200" y="381000"/>
            <a:ext cx="8229600" cy="1466088"/>
          </a:xfrm>
        </p:spPr>
        <p:txBody>
          <a:bodyPr>
            <a:normAutofit fontScale="90000"/>
          </a:bodyPr>
          <a:lstStyle/>
          <a:p>
            <a:r>
              <a:rPr lang="en-US" altLang="en-US" b="1" dirty="0">
                <a:latin typeface="Comic Sans MS" panose="030F0702030302020204" pitchFamily="66" charset="0"/>
              </a:rPr>
              <a:t>Technology Change Management</a:t>
            </a:r>
            <a:endParaRPr lang="en-US" altLang="en-US" dirty="0">
              <a:latin typeface="Comic Sans MS" panose="030F0702030302020204" pitchFamily="66" charset="0"/>
            </a:endParaRPr>
          </a:p>
        </p:txBody>
      </p:sp>
      <p:sp>
        <p:nvSpPr>
          <p:cNvPr id="70659" name="Rectangle 3">
            <a:extLst>
              <a:ext uri="{FF2B5EF4-FFF2-40B4-BE49-F238E27FC236}">
                <a16:creationId xmlns="" xmlns:a16="http://schemas.microsoft.com/office/drawing/2014/main" id="{8B38E47A-1F1E-4E42-A209-9CC413666E0E}"/>
              </a:ext>
            </a:extLst>
          </p:cNvPr>
          <p:cNvSpPr>
            <a:spLocks noGrp="1" noChangeArrowheads="1"/>
          </p:cNvSpPr>
          <p:nvPr>
            <p:ph type="body" idx="1"/>
          </p:nvPr>
        </p:nvSpPr>
        <p:spPr>
          <a:xfrm>
            <a:off x="762000" y="2286000"/>
            <a:ext cx="7162800" cy="3086100"/>
          </a:xfrm>
        </p:spPr>
        <p:txBody>
          <a:bodyPr>
            <a:normAutofit fontScale="92500" lnSpcReduction="10000"/>
          </a:bodyPr>
          <a:lstStyle/>
          <a:p>
            <a:pPr eaLnBrk="1" hangingPunct="1"/>
            <a:r>
              <a:rPr lang="en-US" altLang="en-US" dirty="0">
                <a:latin typeface="Comic Sans MS" panose="030F0702030302020204" pitchFamily="66" charset="0"/>
              </a:rPr>
              <a:t>Purpose is to identify new technologies (i.e. tools, methods and processes) and track them into the organization in an orderly manner</a:t>
            </a:r>
          </a:p>
          <a:p>
            <a:pPr eaLnBrk="1" hangingPunct="1"/>
            <a:r>
              <a:rPr lang="en-US" altLang="en-US" dirty="0">
                <a:latin typeface="Comic Sans MS" panose="030F0702030302020204" pitchFamily="66" charset="0"/>
              </a:rPr>
              <a:t>Involves </a:t>
            </a:r>
          </a:p>
          <a:p>
            <a:pPr lvl="1" eaLnBrk="1" hangingPunct="1"/>
            <a:r>
              <a:rPr lang="en-US" altLang="en-US" dirty="0">
                <a:latin typeface="Comic Sans MS" panose="030F0702030302020204" pitchFamily="66" charset="0"/>
              </a:rPr>
              <a:t>identifying, selecting, and evaluating new technologies, </a:t>
            </a:r>
          </a:p>
          <a:p>
            <a:pPr lvl="1" eaLnBrk="1" hangingPunct="1"/>
            <a:r>
              <a:rPr lang="en-US" altLang="en-US" dirty="0">
                <a:latin typeface="Comic Sans MS" panose="030F0702030302020204" pitchFamily="66" charset="0"/>
              </a:rPr>
              <a:t>and incorporating effective technologies into organization</a:t>
            </a:r>
          </a:p>
          <a:p>
            <a:pPr eaLnBrk="1" hangingPunct="1"/>
            <a:endParaRPr lang="en-US" altLang="en-US" dirty="0">
              <a:latin typeface="Comic Sans MS" panose="030F0702030302020204" pitchFamily="66" charset="0"/>
            </a:endParaRPr>
          </a:p>
        </p:txBody>
      </p:sp>
      <p:sp>
        <p:nvSpPr>
          <p:cNvPr id="70661" name="Slide Number Placeholder 1">
            <a:extLst>
              <a:ext uri="{FF2B5EF4-FFF2-40B4-BE49-F238E27FC236}">
                <a16:creationId xmlns="" xmlns:a16="http://schemas.microsoft.com/office/drawing/2014/main" id="{F1B587CA-2B60-4942-A2B5-899860CB8CA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fld id="{FABB25B7-55AF-4768-9D26-3C1B05CE7FCC}" type="slidenum">
              <a:rPr lang="en-US" altLang="en-US" sz="1050">
                <a:solidFill>
                  <a:schemeClr val="bg1"/>
                </a:solidFill>
              </a:rPr>
              <a:pPr/>
              <a:t>19</a:t>
            </a:fld>
            <a:endParaRPr lang="en-US" altLang="en-US" sz="105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40316"/>
    </mc:Choice>
    <mc:Fallback xmlns="">
      <p:transition spd="slow" advTm="40316"/>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 xmlns:a16="http://schemas.microsoft.com/office/drawing/2014/main" id="{58A5EEB2-F1F2-4B40-B56A-9761C3198030}"/>
              </a:ext>
            </a:extLst>
          </p:cNvPr>
          <p:cNvSpPr>
            <a:spLocks noGrp="1" noChangeArrowheads="1"/>
          </p:cNvSpPr>
          <p:nvPr>
            <p:ph type="ctrTitle"/>
          </p:nvPr>
        </p:nvSpPr>
        <p:spPr>
          <a:xfrm>
            <a:off x="1714500" y="2743200"/>
            <a:ext cx="5829300" cy="857250"/>
          </a:xfrm>
        </p:spPr>
        <p:txBody>
          <a:bodyPr>
            <a:normAutofit fontScale="90000"/>
          </a:bodyPr>
          <a:lstStyle/>
          <a:p>
            <a:pPr eaLnBrk="1" hangingPunct="1"/>
            <a:r>
              <a:rPr lang="en-US" altLang="en-US" b="1">
                <a:latin typeface="Comic Sans MS" panose="030F0702030302020204" pitchFamily="66" charset="0"/>
              </a:rPr>
              <a:t>The Managed Level</a:t>
            </a:r>
            <a:endParaRPr lang="en-US" altLang="en-US">
              <a:latin typeface="Comic Sans MS" panose="030F0702030302020204" pitchFamily="66"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891"/>
    </mc:Choice>
    <mc:Fallback xmlns="">
      <p:transition spd="slow" advTm="3891"/>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 xmlns:a16="http://schemas.microsoft.com/office/drawing/2014/main" id="{B1C06762-FA40-42AE-8A26-21E25E961E8B}"/>
              </a:ext>
            </a:extLst>
          </p:cNvPr>
          <p:cNvSpPr>
            <a:spLocks noGrp="1" noChangeArrowheads="1"/>
          </p:cNvSpPr>
          <p:nvPr>
            <p:ph type="title"/>
          </p:nvPr>
        </p:nvSpPr>
        <p:spPr/>
        <p:txBody>
          <a:bodyPr/>
          <a:lstStyle/>
          <a:p>
            <a:pPr algn="r" eaLnBrk="1" hangingPunct="1"/>
            <a:r>
              <a:rPr lang="en-US" altLang="en-US" b="1">
                <a:latin typeface="Comic Sans MS" panose="030F0702030302020204" pitchFamily="66" charset="0"/>
              </a:rPr>
              <a:t>Reacting to Innovation</a:t>
            </a:r>
            <a:endParaRPr lang="en-US" altLang="en-US">
              <a:latin typeface="Comic Sans MS" panose="030F0702030302020204" pitchFamily="66" charset="0"/>
            </a:endParaRPr>
          </a:p>
        </p:txBody>
      </p:sp>
      <p:sp>
        <p:nvSpPr>
          <p:cNvPr id="71683" name="Rectangle 3">
            <a:extLst>
              <a:ext uri="{FF2B5EF4-FFF2-40B4-BE49-F238E27FC236}">
                <a16:creationId xmlns="" xmlns:a16="http://schemas.microsoft.com/office/drawing/2014/main" id="{F6E5A5B6-2177-4489-AE5F-4419F8421314}"/>
              </a:ext>
            </a:extLst>
          </p:cNvPr>
          <p:cNvSpPr>
            <a:spLocks noGrp="1" noChangeArrowheads="1"/>
          </p:cNvSpPr>
          <p:nvPr>
            <p:ph type="body" idx="1"/>
          </p:nvPr>
        </p:nvSpPr>
        <p:spPr/>
        <p:txBody>
          <a:bodyPr/>
          <a:lstStyle/>
          <a:p>
            <a:pPr eaLnBrk="1" hangingPunct="1"/>
            <a:r>
              <a:rPr lang="en-US" altLang="en-US" dirty="0">
                <a:latin typeface="Comic Sans MS" panose="030F0702030302020204" pitchFamily="66" charset="0"/>
              </a:rPr>
              <a:t>Technology changes occur at all maturity levels</a:t>
            </a:r>
          </a:p>
          <a:p>
            <a:pPr eaLnBrk="1" hangingPunct="1"/>
            <a:r>
              <a:rPr lang="en-US" altLang="en-US" dirty="0">
                <a:latin typeface="Comic Sans MS" panose="030F0702030302020204" pitchFamily="66" charset="0"/>
              </a:rPr>
              <a:t>At level 5 innovation is:</a:t>
            </a:r>
          </a:p>
          <a:p>
            <a:pPr lvl="1" eaLnBrk="1" hangingPunct="1"/>
            <a:r>
              <a:rPr lang="en-US" altLang="en-US" dirty="0">
                <a:latin typeface="Comic Sans MS" panose="030F0702030302020204" pitchFamily="66" charset="0"/>
              </a:rPr>
              <a:t>introduced into the process in a disciplined way</a:t>
            </a:r>
          </a:p>
          <a:p>
            <a:pPr lvl="1" eaLnBrk="1" hangingPunct="1"/>
            <a:r>
              <a:rPr lang="en-US" altLang="en-US" dirty="0">
                <a:latin typeface="Comic Sans MS" panose="030F0702030302020204" pitchFamily="66" charset="0"/>
              </a:rPr>
              <a:t>part of the culture (institutionalized)</a:t>
            </a:r>
          </a:p>
        </p:txBody>
      </p:sp>
      <p:sp>
        <p:nvSpPr>
          <p:cNvPr id="71685" name="Slide Number Placeholder 1">
            <a:extLst>
              <a:ext uri="{FF2B5EF4-FFF2-40B4-BE49-F238E27FC236}">
                <a16:creationId xmlns="" xmlns:a16="http://schemas.microsoft.com/office/drawing/2014/main" id="{33B2CB3E-99F3-4785-AD2E-B57A38704E7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fld id="{EA9A77A1-A624-4033-B73A-6EFFB5BEAAEB}" type="slidenum">
              <a:rPr lang="en-US" altLang="en-US" sz="1050">
                <a:solidFill>
                  <a:schemeClr val="bg1"/>
                </a:solidFill>
              </a:rPr>
              <a:pPr/>
              <a:t>20</a:t>
            </a:fld>
            <a:endParaRPr lang="en-US" altLang="en-US" sz="105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27210"/>
    </mc:Choice>
    <mc:Fallback xmlns="">
      <p:transition spd="slow" advTm="2721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 xmlns:a16="http://schemas.microsoft.com/office/drawing/2014/main" id="{985CFEAC-7726-4BB0-B4C8-C01550EDC256}"/>
              </a:ext>
            </a:extLst>
          </p:cNvPr>
          <p:cNvSpPr>
            <a:spLocks noGrp="1" noChangeArrowheads="1"/>
          </p:cNvSpPr>
          <p:nvPr>
            <p:ph type="title"/>
          </p:nvPr>
        </p:nvSpPr>
        <p:spPr>
          <a:xfrm>
            <a:off x="597310" y="501650"/>
            <a:ext cx="7060790" cy="1555750"/>
          </a:xfrm>
        </p:spPr>
        <p:txBody>
          <a:bodyPr>
            <a:normAutofit fontScale="90000"/>
          </a:bodyPr>
          <a:lstStyle/>
          <a:p>
            <a:r>
              <a:rPr lang="en-US" altLang="en-US" b="1" dirty="0">
                <a:latin typeface="Comic Sans MS" panose="030F0702030302020204" pitchFamily="66" charset="0"/>
              </a:rPr>
              <a:t>Process Change Management </a:t>
            </a:r>
            <a:endParaRPr lang="en-US" altLang="en-US" dirty="0">
              <a:latin typeface="Comic Sans MS" panose="030F0702030302020204" pitchFamily="66" charset="0"/>
            </a:endParaRPr>
          </a:p>
        </p:txBody>
      </p:sp>
      <p:sp>
        <p:nvSpPr>
          <p:cNvPr id="73731" name="Rectangle 3">
            <a:extLst>
              <a:ext uri="{FF2B5EF4-FFF2-40B4-BE49-F238E27FC236}">
                <a16:creationId xmlns="" xmlns:a16="http://schemas.microsoft.com/office/drawing/2014/main" id="{81924820-0260-4270-B2DC-732739A59A72}"/>
              </a:ext>
            </a:extLst>
          </p:cNvPr>
          <p:cNvSpPr>
            <a:spLocks noGrp="1" noChangeArrowheads="1"/>
          </p:cNvSpPr>
          <p:nvPr>
            <p:ph type="body" idx="1"/>
          </p:nvPr>
        </p:nvSpPr>
        <p:spPr>
          <a:xfrm>
            <a:off x="597310" y="2114550"/>
            <a:ext cx="7708490" cy="4241800"/>
          </a:xfrm>
        </p:spPr>
        <p:txBody>
          <a:bodyPr>
            <a:normAutofit/>
          </a:bodyPr>
          <a:lstStyle/>
          <a:p>
            <a:pPr eaLnBrk="1" hangingPunct="1">
              <a:lnSpc>
                <a:spcPct val="90000"/>
              </a:lnSpc>
            </a:pPr>
            <a:r>
              <a:rPr lang="en-US" altLang="en-US" sz="2000" dirty="0">
                <a:latin typeface="Comic Sans MS" panose="030F0702030302020204" pitchFamily="66" charset="0"/>
              </a:rPr>
              <a:t>Purpose is to continually improve the software process used in the organization with the intent of improving software quality, increasing productivity, and decreasing the cycle time for product development</a:t>
            </a:r>
          </a:p>
          <a:p>
            <a:pPr eaLnBrk="1" hangingPunct="1">
              <a:lnSpc>
                <a:spcPct val="90000"/>
              </a:lnSpc>
            </a:pPr>
            <a:endParaRPr lang="en-US" altLang="en-US" sz="2000" dirty="0">
              <a:latin typeface="Comic Sans MS" panose="030F0702030302020204" pitchFamily="66" charset="0"/>
            </a:endParaRPr>
          </a:p>
          <a:p>
            <a:pPr eaLnBrk="1" hangingPunct="1">
              <a:lnSpc>
                <a:spcPct val="90000"/>
              </a:lnSpc>
            </a:pPr>
            <a:r>
              <a:rPr lang="en-US" altLang="en-US" sz="1950" dirty="0">
                <a:latin typeface="Comic Sans MS" panose="030F0702030302020204" pitchFamily="66" charset="0"/>
              </a:rPr>
              <a:t>Involves </a:t>
            </a:r>
          </a:p>
          <a:p>
            <a:pPr lvl="1" eaLnBrk="1" hangingPunct="1">
              <a:lnSpc>
                <a:spcPct val="90000"/>
              </a:lnSpc>
            </a:pPr>
            <a:r>
              <a:rPr lang="en-US" altLang="en-US" sz="2000" dirty="0">
                <a:latin typeface="Comic Sans MS" panose="030F0702030302020204" pitchFamily="66" charset="0"/>
              </a:rPr>
              <a:t>defining process improvement goals and, </a:t>
            </a:r>
          </a:p>
          <a:p>
            <a:pPr lvl="1" eaLnBrk="1" hangingPunct="1">
              <a:lnSpc>
                <a:spcPct val="90000"/>
              </a:lnSpc>
            </a:pPr>
            <a:r>
              <a:rPr lang="en-US" altLang="en-US" sz="2000" dirty="0">
                <a:latin typeface="Comic Sans MS" panose="030F0702030302020204" pitchFamily="66" charset="0"/>
              </a:rPr>
              <a:t>systematically identifying, evaluating, and implementing improvements to the organization’s standards software process, and project’s defined software processes</a:t>
            </a:r>
          </a:p>
          <a:p>
            <a:pPr eaLnBrk="1" hangingPunct="1">
              <a:lnSpc>
                <a:spcPct val="90000"/>
              </a:lnSpc>
            </a:pPr>
            <a:endParaRPr lang="en-US" altLang="en-US" dirty="0">
              <a:latin typeface="Comic Sans MS" panose="030F0702030302020204" pitchFamily="66" charset="0"/>
            </a:endParaRPr>
          </a:p>
        </p:txBody>
      </p:sp>
      <p:sp>
        <p:nvSpPr>
          <p:cNvPr id="73733" name="Slide Number Placeholder 1">
            <a:extLst>
              <a:ext uri="{FF2B5EF4-FFF2-40B4-BE49-F238E27FC236}">
                <a16:creationId xmlns="" xmlns:a16="http://schemas.microsoft.com/office/drawing/2014/main" id="{F3A1E359-5E46-412F-818E-0A9156FCC61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fld id="{35B1CC44-46B2-4FF9-90E3-A5F0D42CBEFE}" type="slidenum">
              <a:rPr lang="en-US" altLang="en-US" sz="1050">
                <a:solidFill>
                  <a:schemeClr val="bg1"/>
                </a:solidFill>
              </a:rPr>
              <a:pPr/>
              <a:t>21</a:t>
            </a:fld>
            <a:endParaRPr lang="en-US" altLang="en-US" sz="105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62827"/>
    </mc:Choice>
    <mc:Fallback xmlns="">
      <p:transition spd="slow" advTm="62827"/>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 xmlns:a16="http://schemas.microsoft.com/office/drawing/2014/main" id="{BB19FB9F-1EF9-48E1-91CC-3E6FFCB8F060}"/>
              </a:ext>
            </a:extLst>
          </p:cNvPr>
          <p:cNvSpPr>
            <a:spLocks noGrp="1" noChangeArrowheads="1"/>
          </p:cNvSpPr>
          <p:nvPr>
            <p:ph type="title"/>
          </p:nvPr>
        </p:nvSpPr>
        <p:spPr>
          <a:xfrm>
            <a:off x="1657350" y="1314450"/>
            <a:ext cx="5200650" cy="857250"/>
          </a:xfrm>
        </p:spPr>
        <p:txBody>
          <a:bodyPr>
            <a:normAutofit fontScale="90000"/>
          </a:bodyPr>
          <a:lstStyle/>
          <a:p>
            <a:pPr algn="r" eaLnBrk="1" hangingPunct="1"/>
            <a:r>
              <a:rPr lang="en-US" altLang="en-US" b="1" dirty="0">
                <a:latin typeface="Comic Sans MS" panose="030F0702030302020204" pitchFamily="66" charset="0"/>
              </a:rPr>
              <a:t>Level 5 is not </a:t>
            </a:r>
            <a:br>
              <a:rPr lang="en-US" altLang="en-US" b="1" dirty="0">
                <a:latin typeface="Comic Sans MS" panose="030F0702030302020204" pitchFamily="66" charset="0"/>
              </a:rPr>
            </a:br>
            <a:r>
              <a:rPr lang="en-US" altLang="en-US" b="1" dirty="0">
                <a:latin typeface="Comic Sans MS" panose="030F0702030302020204" pitchFamily="66" charset="0"/>
              </a:rPr>
              <a:t>the destination</a:t>
            </a:r>
            <a:endParaRPr lang="en-US" altLang="en-US" dirty="0">
              <a:latin typeface="Comic Sans MS" panose="030F0702030302020204" pitchFamily="66" charset="0"/>
            </a:endParaRPr>
          </a:p>
        </p:txBody>
      </p:sp>
      <p:sp>
        <p:nvSpPr>
          <p:cNvPr id="75779" name="Rectangle 3">
            <a:extLst>
              <a:ext uri="{FF2B5EF4-FFF2-40B4-BE49-F238E27FC236}">
                <a16:creationId xmlns="" xmlns:a16="http://schemas.microsoft.com/office/drawing/2014/main" id="{FFCB25CB-7828-4557-BF50-A6E0842E4C91}"/>
              </a:ext>
            </a:extLst>
          </p:cNvPr>
          <p:cNvSpPr>
            <a:spLocks noGrp="1" noChangeArrowheads="1"/>
          </p:cNvSpPr>
          <p:nvPr>
            <p:ph type="body" idx="1"/>
          </p:nvPr>
        </p:nvSpPr>
        <p:spPr>
          <a:xfrm>
            <a:off x="838200" y="2228850"/>
            <a:ext cx="7543800" cy="3790949"/>
          </a:xfrm>
        </p:spPr>
        <p:txBody>
          <a:bodyPr/>
          <a:lstStyle/>
          <a:p>
            <a:pPr eaLnBrk="1" hangingPunct="1">
              <a:lnSpc>
                <a:spcPct val="90000"/>
              </a:lnSpc>
            </a:pPr>
            <a:r>
              <a:rPr lang="en-US" altLang="en-US" dirty="0">
                <a:latin typeface="Comic Sans MS" panose="030F0702030302020204" pitchFamily="66" charset="0"/>
              </a:rPr>
              <a:t>Level 5 is the foundation for building an ever improving capability</a:t>
            </a:r>
          </a:p>
          <a:p>
            <a:pPr eaLnBrk="1" hangingPunct="1">
              <a:lnSpc>
                <a:spcPct val="90000"/>
              </a:lnSpc>
            </a:pPr>
            <a:r>
              <a:rPr lang="en-US" altLang="en-US" dirty="0">
                <a:latin typeface="Comic Sans MS" panose="030F0702030302020204" pitchFamily="66" charset="0"/>
              </a:rPr>
              <a:t>level 5 organizations continuously improve</a:t>
            </a:r>
          </a:p>
          <a:p>
            <a:pPr lvl="1" eaLnBrk="1" hangingPunct="1">
              <a:lnSpc>
                <a:spcPct val="90000"/>
              </a:lnSpc>
            </a:pPr>
            <a:r>
              <a:rPr lang="en-US" altLang="en-US" dirty="0">
                <a:latin typeface="Comic Sans MS" panose="030F0702030302020204" pitchFamily="66" charset="0"/>
              </a:rPr>
              <a:t>incremental (Kaizen)</a:t>
            </a:r>
          </a:p>
          <a:p>
            <a:pPr lvl="1" eaLnBrk="1" hangingPunct="1">
              <a:lnSpc>
                <a:spcPct val="90000"/>
              </a:lnSpc>
            </a:pPr>
            <a:r>
              <a:rPr lang="en-US" altLang="en-US" dirty="0">
                <a:latin typeface="Comic Sans MS" panose="030F0702030302020204" pitchFamily="66" charset="0"/>
              </a:rPr>
              <a:t>revolutionary</a:t>
            </a:r>
          </a:p>
          <a:p>
            <a:pPr eaLnBrk="1" hangingPunct="1">
              <a:lnSpc>
                <a:spcPct val="90000"/>
              </a:lnSpc>
            </a:pPr>
            <a:r>
              <a:rPr lang="en-US" altLang="en-US" dirty="0">
                <a:latin typeface="Comic Sans MS" panose="030F0702030302020204" pitchFamily="66" charset="0"/>
              </a:rPr>
              <a:t>everyone in level 5 organization is involved in improvement</a:t>
            </a:r>
          </a:p>
        </p:txBody>
      </p:sp>
      <p:sp>
        <p:nvSpPr>
          <p:cNvPr id="75781" name="Slide Number Placeholder 1">
            <a:extLst>
              <a:ext uri="{FF2B5EF4-FFF2-40B4-BE49-F238E27FC236}">
                <a16:creationId xmlns="" xmlns:a16="http://schemas.microsoft.com/office/drawing/2014/main" id="{9BB83F66-5C5F-4306-A141-3D36424EE48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fld id="{FDB16685-F040-4D84-9908-953E2A04912A}" type="slidenum">
              <a:rPr lang="en-US" altLang="en-US" sz="1050">
                <a:solidFill>
                  <a:schemeClr val="bg1"/>
                </a:solidFill>
              </a:rPr>
              <a:pPr/>
              <a:t>22</a:t>
            </a:fld>
            <a:endParaRPr lang="en-US" altLang="en-US" sz="105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36856"/>
    </mc:Choice>
    <mc:Fallback xmlns="">
      <p:transition spd="slow" advTm="36856"/>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 xmlns:a16="http://schemas.microsoft.com/office/drawing/2014/main" id="{32CE1D96-94C1-4973-8DA4-A9FDFDB5ECA8}"/>
              </a:ext>
            </a:extLst>
          </p:cNvPr>
          <p:cNvSpPr>
            <a:spLocks noGrp="1" noChangeArrowheads="1"/>
          </p:cNvSpPr>
          <p:nvPr>
            <p:ph type="title"/>
          </p:nvPr>
        </p:nvSpPr>
        <p:spPr/>
        <p:txBody>
          <a:bodyPr/>
          <a:lstStyle/>
          <a:p>
            <a:pPr algn="r" eaLnBrk="1" hangingPunct="1"/>
            <a:r>
              <a:rPr lang="en-US" altLang="en-US" b="1">
                <a:latin typeface="Comic Sans MS" panose="030F0702030302020204" pitchFamily="66" charset="0"/>
              </a:rPr>
              <a:t>Measurement by levels</a:t>
            </a:r>
            <a:endParaRPr lang="en-US" altLang="en-US">
              <a:latin typeface="Comic Sans MS" panose="030F0702030302020204" pitchFamily="66" charset="0"/>
            </a:endParaRPr>
          </a:p>
        </p:txBody>
      </p:sp>
      <p:sp>
        <p:nvSpPr>
          <p:cNvPr id="78851" name="Rectangle 3">
            <a:extLst>
              <a:ext uri="{FF2B5EF4-FFF2-40B4-BE49-F238E27FC236}">
                <a16:creationId xmlns="" xmlns:a16="http://schemas.microsoft.com/office/drawing/2014/main" id="{A2DEA20D-AF8C-4BAE-8A49-BD5D7922B872}"/>
              </a:ext>
            </a:extLst>
          </p:cNvPr>
          <p:cNvSpPr>
            <a:spLocks noGrp="1" noChangeArrowheads="1"/>
          </p:cNvSpPr>
          <p:nvPr>
            <p:ph type="body" idx="1"/>
          </p:nvPr>
        </p:nvSpPr>
        <p:spPr/>
        <p:txBody>
          <a:bodyPr/>
          <a:lstStyle/>
          <a:p>
            <a:pPr eaLnBrk="1" hangingPunct="1">
              <a:buFontTx/>
              <a:buNone/>
            </a:pPr>
            <a:r>
              <a:rPr lang="en-US" altLang="en-US">
                <a:latin typeface="Comic Sans MS" panose="030F0702030302020204" pitchFamily="66" charset="0"/>
              </a:rPr>
              <a:t>1. Measurement is haphazard, but investigation may yield cost and effort data </a:t>
            </a:r>
          </a:p>
          <a:p>
            <a:pPr eaLnBrk="1" hangingPunct="1">
              <a:buFontTx/>
              <a:buNone/>
            </a:pPr>
            <a:r>
              <a:rPr lang="en-US" altLang="en-US">
                <a:latin typeface="Comic Sans MS" panose="030F0702030302020204" pitchFamily="66" charset="0"/>
              </a:rPr>
              <a:t>2. Projects collect management data about costs, effort, size, schedule, quality etc</a:t>
            </a:r>
          </a:p>
          <a:p>
            <a:pPr eaLnBrk="1" hangingPunct="1">
              <a:buFontTx/>
              <a:buNone/>
            </a:pPr>
            <a:r>
              <a:rPr lang="en-US" altLang="en-US">
                <a:latin typeface="Comic Sans MS" panose="030F0702030302020204" pitchFamily="66" charset="0"/>
              </a:rPr>
              <a:t>3.  There are consistent affiliations from one project to the next. Data are collected across the organization both management and  quality data are collected</a:t>
            </a:r>
          </a:p>
        </p:txBody>
      </p:sp>
      <p:sp>
        <p:nvSpPr>
          <p:cNvPr id="78853" name="Slide Number Placeholder 1">
            <a:extLst>
              <a:ext uri="{FF2B5EF4-FFF2-40B4-BE49-F238E27FC236}">
                <a16:creationId xmlns="" xmlns:a16="http://schemas.microsoft.com/office/drawing/2014/main" id="{A6D6FADB-8128-4043-B211-62B75AE5870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fld id="{98378B3D-7A95-44C3-B053-A280166EDAAE}" type="slidenum">
              <a:rPr lang="en-US" altLang="en-US" sz="1050">
                <a:solidFill>
                  <a:schemeClr val="bg1"/>
                </a:solidFill>
              </a:rPr>
              <a:pPr/>
              <a:t>23</a:t>
            </a:fld>
            <a:endParaRPr lang="en-US" altLang="en-US" sz="105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41590"/>
    </mc:Choice>
    <mc:Fallback xmlns="">
      <p:transition spd="slow" advTm="4159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 xmlns:a16="http://schemas.microsoft.com/office/drawing/2014/main" id="{2F4D58DB-BABF-4FC9-B2B0-DEBF6E29C437}"/>
              </a:ext>
            </a:extLst>
          </p:cNvPr>
          <p:cNvSpPr>
            <a:spLocks noGrp="1" noChangeArrowheads="1"/>
          </p:cNvSpPr>
          <p:nvPr>
            <p:ph type="title"/>
          </p:nvPr>
        </p:nvSpPr>
        <p:spPr/>
        <p:txBody>
          <a:bodyPr/>
          <a:lstStyle/>
          <a:p>
            <a:pPr algn="r" eaLnBrk="1" hangingPunct="1"/>
            <a:r>
              <a:rPr lang="en-US" altLang="en-US" b="1">
                <a:latin typeface="Comic Sans MS" panose="030F0702030302020204" pitchFamily="66" charset="0"/>
              </a:rPr>
              <a:t>Measurement by levels</a:t>
            </a:r>
            <a:endParaRPr lang="en-US" altLang="en-US">
              <a:latin typeface="Comic Sans MS" panose="030F0702030302020204" pitchFamily="66" charset="0"/>
            </a:endParaRPr>
          </a:p>
        </p:txBody>
      </p:sp>
      <p:sp>
        <p:nvSpPr>
          <p:cNvPr id="79875" name="Rectangle 3">
            <a:extLst>
              <a:ext uri="{FF2B5EF4-FFF2-40B4-BE49-F238E27FC236}">
                <a16:creationId xmlns="" xmlns:a16="http://schemas.microsoft.com/office/drawing/2014/main" id="{91FF11DA-22DA-45D7-BCC2-AB018E4DC0E5}"/>
              </a:ext>
            </a:extLst>
          </p:cNvPr>
          <p:cNvSpPr>
            <a:spLocks noGrp="1" noChangeArrowheads="1"/>
          </p:cNvSpPr>
          <p:nvPr>
            <p:ph type="body" idx="1"/>
          </p:nvPr>
        </p:nvSpPr>
        <p:spPr/>
        <p:txBody>
          <a:bodyPr/>
          <a:lstStyle/>
          <a:p>
            <a:pPr eaLnBrk="1" hangingPunct="1">
              <a:buFontTx/>
              <a:buNone/>
            </a:pPr>
            <a:r>
              <a:rPr lang="en-US" altLang="en-US">
                <a:latin typeface="Comic Sans MS" panose="030F0702030302020204" pitchFamily="66" charset="0"/>
              </a:rPr>
              <a:t>4. Data analysis is based on the principles of statistical process control. Actual measurements are compared to expected values of mean and variance</a:t>
            </a:r>
          </a:p>
          <a:p>
            <a:pPr eaLnBrk="1" hangingPunct="1">
              <a:buFontTx/>
              <a:buNone/>
            </a:pPr>
            <a:r>
              <a:rPr lang="en-US" altLang="en-US">
                <a:latin typeface="Comic Sans MS" panose="030F0702030302020204" pitchFamily="66" charset="0"/>
              </a:rPr>
              <a:t>5. Continue improvement is based on business objectives and cost benefit analysis  </a:t>
            </a:r>
          </a:p>
        </p:txBody>
      </p:sp>
      <p:sp>
        <p:nvSpPr>
          <p:cNvPr id="79877" name="Slide Number Placeholder 1">
            <a:extLst>
              <a:ext uri="{FF2B5EF4-FFF2-40B4-BE49-F238E27FC236}">
                <a16:creationId xmlns="" xmlns:a16="http://schemas.microsoft.com/office/drawing/2014/main" id="{936A34A1-0779-470D-B32A-964E6BDE6D9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fld id="{1DC92FF2-B6F2-4E43-A982-2AA4C3664EB2}" type="slidenum">
              <a:rPr lang="en-US" altLang="en-US" sz="1050">
                <a:solidFill>
                  <a:schemeClr val="bg1"/>
                </a:solidFill>
              </a:rPr>
              <a:pPr/>
              <a:t>24</a:t>
            </a:fld>
            <a:endParaRPr lang="en-US" altLang="en-US" sz="105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33119"/>
    </mc:Choice>
    <mc:Fallback xmlns="">
      <p:transition spd="slow" advTm="33119"/>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 xmlns:a16="http://schemas.microsoft.com/office/drawing/2014/main" id="{4936D65C-685E-4A5F-A960-BC37E8660442}"/>
              </a:ext>
            </a:extLst>
          </p:cNvPr>
          <p:cNvSpPr>
            <a:spLocks noGrp="1" noChangeArrowheads="1"/>
          </p:cNvSpPr>
          <p:nvPr>
            <p:ph type="title"/>
          </p:nvPr>
        </p:nvSpPr>
        <p:spPr/>
        <p:txBody>
          <a:bodyPr>
            <a:normAutofit fontScale="90000"/>
          </a:bodyPr>
          <a:lstStyle/>
          <a:p>
            <a:pPr algn="r" eaLnBrk="1" hangingPunct="1"/>
            <a:r>
              <a:rPr lang="en-US" altLang="en-US" dirty="0">
                <a:latin typeface="Comic Sans MS" panose="030F0702030302020204" pitchFamily="66" charset="0"/>
              </a:rPr>
              <a:t> </a:t>
            </a:r>
            <a:r>
              <a:rPr lang="en-US" altLang="en-US" b="1" dirty="0">
                <a:latin typeface="Comic Sans MS" panose="030F0702030302020204" pitchFamily="66" charset="0"/>
              </a:rPr>
              <a:t>How is improvement achieved</a:t>
            </a:r>
            <a:endParaRPr lang="en-US" altLang="en-US" dirty="0">
              <a:latin typeface="Comic Sans MS" panose="030F0702030302020204" pitchFamily="66" charset="0"/>
            </a:endParaRPr>
          </a:p>
        </p:txBody>
      </p:sp>
      <p:sp>
        <p:nvSpPr>
          <p:cNvPr id="80899" name="Rectangle 3">
            <a:extLst>
              <a:ext uri="{FF2B5EF4-FFF2-40B4-BE49-F238E27FC236}">
                <a16:creationId xmlns="" xmlns:a16="http://schemas.microsoft.com/office/drawing/2014/main" id="{0EF19737-DEEB-4486-A4C4-2BE9D3A06300}"/>
              </a:ext>
            </a:extLst>
          </p:cNvPr>
          <p:cNvSpPr>
            <a:spLocks noGrp="1" noChangeArrowheads="1"/>
          </p:cNvSpPr>
          <p:nvPr>
            <p:ph type="body" idx="1"/>
          </p:nvPr>
        </p:nvSpPr>
        <p:spPr>
          <a:xfrm>
            <a:off x="951271" y="2230042"/>
            <a:ext cx="6706829" cy="3394472"/>
          </a:xfrm>
        </p:spPr>
        <p:txBody>
          <a:bodyPr/>
          <a:lstStyle/>
          <a:p>
            <a:pPr eaLnBrk="1" hangingPunct="1"/>
            <a:r>
              <a:rPr lang="en-US" altLang="en-US" dirty="0">
                <a:latin typeface="Comic Sans MS" panose="030F0702030302020204" pitchFamily="66" charset="0"/>
              </a:rPr>
              <a:t>Know where you are</a:t>
            </a:r>
          </a:p>
          <a:p>
            <a:pPr eaLnBrk="1" hangingPunct="1"/>
            <a:r>
              <a:rPr lang="en-US" altLang="en-US" dirty="0">
                <a:latin typeface="Comic Sans MS" panose="030F0702030302020204" pitchFamily="66" charset="0"/>
              </a:rPr>
              <a:t>Know where you want to go</a:t>
            </a:r>
          </a:p>
          <a:p>
            <a:pPr eaLnBrk="1" hangingPunct="1"/>
            <a:r>
              <a:rPr lang="en-US" altLang="en-US" dirty="0">
                <a:latin typeface="Comic Sans MS" panose="030F0702030302020204" pitchFamily="66" charset="0"/>
              </a:rPr>
              <a:t>assign resources and responsibilities</a:t>
            </a:r>
          </a:p>
          <a:p>
            <a:pPr eaLnBrk="1" hangingPunct="1"/>
            <a:r>
              <a:rPr lang="en-US" altLang="en-US" dirty="0">
                <a:latin typeface="Comic Sans MS" panose="030F0702030302020204" pitchFamily="66" charset="0"/>
              </a:rPr>
              <a:t>Try progress</a:t>
            </a:r>
          </a:p>
        </p:txBody>
      </p:sp>
      <p:sp>
        <p:nvSpPr>
          <p:cNvPr id="80901" name="Slide Number Placeholder 1">
            <a:extLst>
              <a:ext uri="{FF2B5EF4-FFF2-40B4-BE49-F238E27FC236}">
                <a16:creationId xmlns="" xmlns:a16="http://schemas.microsoft.com/office/drawing/2014/main" id="{774BDF38-B758-4BB2-8BD4-90F1527A201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fld id="{48629AC9-CD4E-49EC-85B2-827910FE70FF}" type="slidenum">
              <a:rPr lang="en-US" altLang="en-US" sz="1050">
                <a:solidFill>
                  <a:schemeClr val="bg1"/>
                </a:solidFill>
              </a:rPr>
              <a:pPr/>
              <a:t>25</a:t>
            </a:fld>
            <a:endParaRPr lang="en-US" altLang="en-US" sz="105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29525"/>
    </mc:Choice>
    <mc:Fallback xmlns="">
      <p:transition spd="slow" advTm="29525"/>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 xmlns:a16="http://schemas.microsoft.com/office/drawing/2014/main" id="{8307CC36-4705-4EA8-B202-1A80A6B90E99}"/>
              </a:ext>
            </a:extLst>
          </p:cNvPr>
          <p:cNvSpPr>
            <a:spLocks noGrp="1" noChangeArrowheads="1"/>
          </p:cNvSpPr>
          <p:nvPr>
            <p:ph type="title"/>
          </p:nvPr>
        </p:nvSpPr>
        <p:spPr/>
        <p:txBody>
          <a:bodyPr>
            <a:normAutofit/>
          </a:bodyPr>
          <a:lstStyle/>
          <a:p>
            <a:pPr algn="r" eaLnBrk="1" hangingPunct="1"/>
            <a:r>
              <a:rPr lang="en-US" altLang="en-US" sz="3000" b="1">
                <a:latin typeface="Comic Sans MS" panose="030F0702030302020204" pitchFamily="66" charset="0"/>
              </a:rPr>
              <a:t>What does a good software organization look like</a:t>
            </a:r>
            <a:endParaRPr lang="en-US" altLang="en-US">
              <a:latin typeface="Comic Sans MS" panose="030F0702030302020204" pitchFamily="66" charset="0"/>
            </a:endParaRPr>
          </a:p>
        </p:txBody>
      </p:sp>
      <p:sp>
        <p:nvSpPr>
          <p:cNvPr id="83971" name="Rectangle 3">
            <a:extLst>
              <a:ext uri="{FF2B5EF4-FFF2-40B4-BE49-F238E27FC236}">
                <a16:creationId xmlns="" xmlns:a16="http://schemas.microsoft.com/office/drawing/2014/main" id="{455778AD-4629-4459-89BE-BF36C14535E3}"/>
              </a:ext>
            </a:extLst>
          </p:cNvPr>
          <p:cNvSpPr>
            <a:spLocks noGrp="1" noChangeArrowheads="1"/>
          </p:cNvSpPr>
          <p:nvPr>
            <p:ph type="body" idx="1"/>
          </p:nvPr>
        </p:nvSpPr>
        <p:spPr>
          <a:xfrm>
            <a:off x="1657350" y="2343150"/>
            <a:ext cx="6115050" cy="3086100"/>
          </a:xfrm>
        </p:spPr>
        <p:txBody>
          <a:bodyPr>
            <a:normAutofit fontScale="85000" lnSpcReduction="20000"/>
          </a:bodyPr>
          <a:lstStyle/>
          <a:p>
            <a:pPr eaLnBrk="1" hangingPunct="1"/>
            <a:r>
              <a:rPr lang="en-US" altLang="en-US" dirty="0">
                <a:latin typeface="Comic Sans MS" panose="030F0702030302020204" pitchFamily="66" charset="0"/>
              </a:rPr>
              <a:t>Processes are defined, documented, and used</a:t>
            </a:r>
          </a:p>
          <a:p>
            <a:pPr eaLnBrk="1" hangingPunct="1"/>
            <a:r>
              <a:rPr lang="en-US" altLang="en-US" dirty="0">
                <a:latin typeface="Comic Sans MS" panose="030F0702030302020204" pitchFamily="66" charset="0"/>
              </a:rPr>
              <a:t>Management plans, monitors and communicates</a:t>
            </a:r>
          </a:p>
          <a:p>
            <a:pPr eaLnBrk="1" hangingPunct="1"/>
            <a:r>
              <a:rPr lang="en-US" altLang="en-US" dirty="0">
                <a:latin typeface="Comic Sans MS" panose="030F0702030302020204" pitchFamily="66" charset="0"/>
              </a:rPr>
              <a:t>Roles and responsibilities are clear</a:t>
            </a:r>
          </a:p>
          <a:p>
            <a:pPr eaLnBrk="1" hangingPunct="1"/>
            <a:r>
              <a:rPr lang="en-US" altLang="en-US" dirty="0">
                <a:latin typeface="Comic Sans MS" panose="030F0702030302020204" pitchFamily="66" charset="0"/>
              </a:rPr>
              <a:t>Product and processes are measured</a:t>
            </a:r>
          </a:p>
          <a:p>
            <a:pPr eaLnBrk="1" hangingPunct="1"/>
            <a:r>
              <a:rPr lang="en-US" altLang="en-US" dirty="0">
                <a:latin typeface="Comic Sans MS" panose="030F0702030302020204" pitchFamily="66" charset="0"/>
              </a:rPr>
              <a:t>Quality cost and schedule are predictable</a:t>
            </a:r>
          </a:p>
          <a:p>
            <a:pPr eaLnBrk="1" hangingPunct="1"/>
            <a:r>
              <a:rPr lang="en-US" altLang="en-US" dirty="0">
                <a:latin typeface="Comic Sans MS" panose="030F0702030302020204" pitchFamily="66" charset="0"/>
              </a:rPr>
              <a:t>Technology is planned and used effectively</a:t>
            </a:r>
          </a:p>
          <a:p>
            <a:pPr eaLnBrk="1" hangingPunct="1"/>
            <a:r>
              <a:rPr lang="en-US" altLang="en-US" dirty="0">
                <a:latin typeface="Comic Sans MS" panose="030F0702030302020204" pitchFamily="66" charset="0"/>
              </a:rPr>
              <a:t>Continuous improvement is a way of life</a:t>
            </a:r>
          </a:p>
        </p:txBody>
      </p:sp>
      <p:sp>
        <p:nvSpPr>
          <p:cNvPr id="83973" name="Slide Number Placeholder 1">
            <a:extLst>
              <a:ext uri="{FF2B5EF4-FFF2-40B4-BE49-F238E27FC236}">
                <a16:creationId xmlns="" xmlns:a16="http://schemas.microsoft.com/office/drawing/2014/main" id="{99473DDD-3E8A-4DEB-A5E9-0A51F6C78A0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fld id="{4CBCC92A-90BA-46D0-9B78-1E30DB6CF15C}" type="slidenum">
              <a:rPr lang="en-US" altLang="en-US" sz="1050">
                <a:solidFill>
                  <a:schemeClr val="bg1"/>
                </a:solidFill>
              </a:rPr>
              <a:pPr/>
              <a:t>26</a:t>
            </a:fld>
            <a:endParaRPr lang="en-US" altLang="en-US" sz="105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66148"/>
    </mc:Choice>
    <mc:Fallback xmlns="">
      <p:transition spd="slow" advTm="66148"/>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6"/>
          <p:cNvSpPr>
            <a:spLocks noGrp="1" noChangeArrowheads="1"/>
          </p:cNvSpPr>
          <p:nvPr>
            <p:ph type="ctrTitle"/>
          </p:nvPr>
        </p:nvSpPr>
        <p:spPr>
          <a:xfrm>
            <a:off x="685800" y="2286000"/>
            <a:ext cx="7772400" cy="528638"/>
          </a:xfrm>
        </p:spPr>
        <p:txBody>
          <a:bodyPr>
            <a:normAutofit fontScale="90000"/>
          </a:bodyPr>
          <a:lstStyle/>
          <a:p>
            <a:r>
              <a:rPr lang="en-US" dirty="0"/>
              <a:t> </a:t>
            </a:r>
          </a:p>
        </p:txBody>
      </p:sp>
      <p:sp>
        <p:nvSpPr>
          <p:cNvPr id="13314" name="Rectangle 2"/>
          <p:cNvSpPr>
            <a:spLocks noGrp="1" noChangeArrowheads="1"/>
          </p:cNvSpPr>
          <p:nvPr>
            <p:ph type="subTitle" idx="1"/>
          </p:nvPr>
        </p:nvSpPr>
        <p:spPr>
          <a:xfrm>
            <a:off x="536575" y="2009775"/>
            <a:ext cx="8428038" cy="2925763"/>
          </a:xfrm>
        </p:spPr>
        <p:txBody>
          <a:bodyPr/>
          <a:lstStyle/>
          <a:p>
            <a:pPr algn="l"/>
            <a:r>
              <a:rPr lang="en-US" sz="2400" dirty="0"/>
              <a:t> </a:t>
            </a:r>
          </a:p>
        </p:txBody>
      </p:sp>
      <p:sp>
        <p:nvSpPr>
          <p:cNvPr id="13315" name="Rectangle 3"/>
          <p:cNvSpPr>
            <a:spLocks noChangeArrowheads="1"/>
          </p:cNvSpPr>
          <p:nvPr/>
        </p:nvSpPr>
        <p:spPr bwMode="auto">
          <a:xfrm>
            <a:off x="957263" y="1893888"/>
            <a:ext cx="6934200" cy="606910"/>
          </a:xfrm>
          <a:prstGeom prst="rect">
            <a:avLst/>
          </a:prstGeom>
          <a:noFill/>
          <a:ln w="12700">
            <a:noFill/>
            <a:miter lim="800000"/>
            <a:headEnd/>
            <a:tailEnd/>
          </a:ln>
        </p:spPr>
        <p:txBody>
          <a:bodyPr lIns="63595" tIns="25438" rIns="63595" bIns="25438">
            <a:spAutoFit/>
          </a:bodyPr>
          <a:lstStyle/>
          <a:p>
            <a:pPr defTabSz="915988">
              <a:lnSpc>
                <a:spcPct val="87000"/>
              </a:lnSpc>
            </a:pPr>
            <a:r>
              <a:rPr lang="en-US" sz="4000" dirty="0">
                <a:solidFill>
                  <a:srgbClr val="A50021"/>
                </a:solidFill>
                <a:latin typeface="Arial Narrow" pitchFamily="34" charset="0"/>
              </a:rPr>
              <a:t>CMMI </a:t>
            </a:r>
            <a:endParaRPr lang="en-US" sz="3600" dirty="0">
              <a:solidFill>
                <a:schemeClr val="accent1"/>
              </a:solidFill>
            </a:endParaRPr>
          </a:p>
        </p:txBody>
      </p:sp>
      <p:sp>
        <p:nvSpPr>
          <p:cNvPr id="13316" name="Rectangle 4"/>
          <p:cNvSpPr>
            <a:spLocks noChangeArrowheads="1"/>
          </p:cNvSpPr>
          <p:nvPr/>
        </p:nvSpPr>
        <p:spPr bwMode="auto">
          <a:xfrm>
            <a:off x="947738" y="2501900"/>
            <a:ext cx="7788275" cy="1752600"/>
          </a:xfrm>
          <a:prstGeom prst="rect">
            <a:avLst/>
          </a:prstGeom>
          <a:noFill/>
          <a:ln w="25400">
            <a:noFill/>
            <a:miter lim="800000"/>
            <a:headEnd/>
            <a:tailEnd/>
          </a:ln>
        </p:spPr>
        <p:txBody>
          <a:bodyPr lIns="90623" tIns="44517" rIns="90623" bIns="44517"/>
          <a:lstStyle/>
          <a:p>
            <a:pPr defTabSz="915988">
              <a:lnSpc>
                <a:spcPct val="95000"/>
              </a:lnSpc>
              <a:spcBef>
                <a:spcPct val="50000"/>
              </a:spcBef>
              <a:buSzPct val="100000"/>
            </a:pPr>
            <a:endParaRPr lang="en-US" sz="2400" dirty="0">
              <a:solidFill>
                <a:srgbClr val="A50021"/>
              </a:solidFill>
              <a:latin typeface="Arial Narrow" pitchFamily="34" charset="0"/>
            </a:endParaRPr>
          </a:p>
          <a:p>
            <a:pPr defTabSz="915988">
              <a:lnSpc>
                <a:spcPct val="95000"/>
              </a:lnSpc>
              <a:spcBef>
                <a:spcPct val="50000"/>
              </a:spcBef>
              <a:buSzPct val="100000"/>
            </a:pPr>
            <a:endParaRPr lang="en-US" sz="2000" dirty="0">
              <a:solidFill>
                <a:schemeClr val="hlink"/>
              </a:solidFill>
            </a:endParaRPr>
          </a:p>
        </p:txBody>
      </p:sp>
      <p:sp>
        <p:nvSpPr>
          <p:cNvPr id="13317" name="Rectangle 5"/>
          <p:cNvSpPr>
            <a:spLocks noChangeArrowheads="1"/>
          </p:cNvSpPr>
          <p:nvPr/>
        </p:nvSpPr>
        <p:spPr bwMode="auto">
          <a:xfrm>
            <a:off x="1084263" y="5757863"/>
            <a:ext cx="6502400" cy="433387"/>
          </a:xfrm>
          <a:prstGeom prst="rect">
            <a:avLst/>
          </a:prstGeom>
          <a:noFill/>
          <a:ln w="9525">
            <a:noFill/>
            <a:miter lim="800000"/>
            <a:headEnd/>
            <a:tailEnd/>
          </a:ln>
        </p:spPr>
        <p:txBody>
          <a:bodyPr lIns="0" tIns="0" rIns="0" bIns="0"/>
          <a:lstStyle/>
          <a:p>
            <a:pPr defTabSz="722313">
              <a:lnSpc>
                <a:spcPct val="100000"/>
              </a:lnSpc>
            </a:pPr>
            <a:r>
              <a:rPr lang="en-US" dirty="0">
                <a:solidFill>
                  <a:srgbClr val="000000"/>
                </a:solidFill>
              </a:rPr>
              <a:t>Sponsored by the U.S. Department of Defense</a:t>
            </a:r>
          </a:p>
          <a:p>
            <a:pPr defTabSz="722313">
              <a:lnSpc>
                <a:spcPct val="100000"/>
              </a:lnSpc>
            </a:pPr>
            <a:r>
              <a:rPr lang="en-US" dirty="0">
                <a:solidFill>
                  <a:srgbClr val="000000"/>
                </a:solidFill>
              </a:rPr>
              <a:t>© 2002 by Carnegie Mellon University</a:t>
            </a:r>
            <a:endParaRPr lang="en-US" dirty="0"/>
          </a:p>
        </p:txBody>
      </p:sp>
      <p:sp>
        <p:nvSpPr>
          <p:cNvPr id="13319" name="Line 7"/>
          <p:cNvSpPr>
            <a:spLocks noChangeShapeType="1"/>
          </p:cNvSpPr>
          <p:nvPr/>
        </p:nvSpPr>
        <p:spPr bwMode="auto">
          <a:xfrm>
            <a:off x="1062038" y="850900"/>
            <a:ext cx="65913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3320" name="Text Box 8"/>
          <p:cNvSpPr txBox="1">
            <a:spLocks noChangeArrowheads="1"/>
          </p:cNvSpPr>
          <p:nvPr/>
        </p:nvSpPr>
        <p:spPr bwMode="auto">
          <a:xfrm>
            <a:off x="995363" y="852488"/>
            <a:ext cx="1938337" cy="260350"/>
          </a:xfrm>
          <a:prstGeom prst="rect">
            <a:avLst/>
          </a:prstGeom>
          <a:noFill/>
          <a:ln w="12700">
            <a:noFill/>
            <a:miter lim="800000"/>
            <a:headEnd type="none" w="sm" len="sm"/>
            <a:tailEnd type="none" w="sm" len="sm"/>
          </a:ln>
        </p:spPr>
        <p:txBody>
          <a:bodyPr wrap="none">
            <a:spAutoFit/>
          </a:bodyPr>
          <a:lstStyle/>
          <a:p>
            <a:pPr eaLnBrk="1" hangingPunct="1">
              <a:lnSpc>
                <a:spcPct val="100000"/>
              </a:lnSpc>
            </a:pPr>
            <a:r>
              <a:rPr lang="en-US" sz="1100" dirty="0">
                <a:solidFill>
                  <a:srgbClr val="000000"/>
                </a:solidFill>
              </a:rPr>
              <a:t>Pittsburgh, PA 15213-3890</a:t>
            </a:r>
          </a:p>
        </p:txBody>
      </p:sp>
      <p:pic>
        <p:nvPicPr>
          <p:cNvPr id="13321" name="Picture 9" descr="C:\WINNT\Profiles\srm\DESKTOP\for Mr T\trial for sei marks desk\seimarkpaths.gif"/>
          <p:cNvPicPr>
            <a:picLocks noChangeAspect="1" noChangeArrowheads="1"/>
          </p:cNvPicPr>
          <p:nvPr/>
        </p:nvPicPr>
        <p:blipFill>
          <a:blip r:embed="rId2" cstate="print"/>
          <a:srcRect/>
          <a:stretch>
            <a:fillRect/>
          </a:stretch>
        </p:blipFill>
        <p:spPr bwMode="auto">
          <a:xfrm>
            <a:off x="157163" y="250825"/>
            <a:ext cx="3835400" cy="5588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advTm="19234"/>
    </mc:Choice>
    <mc:Fallback xmlns="">
      <p:transition spd="slow" advTm="19234"/>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051"/>
          <p:cNvSpPr>
            <a:spLocks noGrp="1" noChangeArrowheads="1"/>
          </p:cNvSpPr>
          <p:nvPr>
            <p:ph idx="1"/>
          </p:nvPr>
        </p:nvSpPr>
        <p:spPr>
          <a:xfrm>
            <a:off x="5356225" y="3773488"/>
            <a:ext cx="3616325" cy="1809750"/>
          </a:xfrm>
          <a:noFill/>
        </p:spPr>
        <p:txBody>
          <a:bodyPr lIns="90476" tIns="44444" rIns="90476" bIns="44444">
            <a:normAutofit fontScale="92500" lnSpcReduction="20000"/>
          </a:bodyPr>
          <a:lstStyle/>
          <a:p>
            <a:pPr>
              <a:lnSpc>
                <a:spcPct val="90000"/>
              </a:lnSpc>
            </a:pPr>
            <a:r>
              <a:rPr lang="en-US"/>
              <a:t>...even our finest people can’t perform at their best when the process is not understood or operating </a:t>
            </a:r>
            <a:br>
              <a:rPr lang="en-US"/>
            </a:br>
            <a:r>
              <a:rPr lang="en-US"/>
              <a:t>“at its best.”</a:t>
            </a:r>
          </a:p>
        </p:txBody>
      </p:sp>
      <p:sp>
        <p:nvSpPr>
          <p:cNvPr id="15362" name="Slide Number Placeholder 3"/>
          <p:cNvSpPr>
            <a:spLocks noGrp="1"/>
          </p:cNvSpPr>
          <p:nvPr>
            <p:ph type="sldNum" sz="quarter" idx="12"/>
          </p:nvPr>
        </p:nvSpPr>
        <p:spPr>
          <a:noFill/>
        </p:spPr>
        <p:txBody>
          <a:bodyPr/>
          <a:lstStyle/>
          <a:p>
            <a:fld id="{DCB2D75B-996C-40AB-BD56-3F4D38E7E406}" type="slidenum">
              <a:rPr lang="en-US"/>
              <a:pPr/>
              <a:t>28</a:t>
            </a:fld>
            <a:endParaRPr lang="en-US"/>
          </a:p>
        </p:txBody>
      </p:sp>
      <p:sp>
        <p:nvSpPr>
          <p:cNvPr id="15363" name="Rectangle 2050"/>
          <p:cNvSpPr>
            <a:spLocks noChangeArrowheads="1"/>
          </p:cNvSpPr>
          <p:nvPr/>
        </p:nvSpPr>
        <p:spPr bwMode="auto">
          <a:xfrm>
            <a:off x="958850" y="1811338"/>
            <a:ext cx="4840288" cy="862012"/>
          </a:xfrm>
          <a:prstGeom prst="rect">
            <a:avLst/>
          </a:prstGeom>
          <a:noFill/>
          <a:ln w="12700">
            <a:noFill/>
            <a:miter lim="800000"/>
            <a:headEnd/>
            <a:tailEnd/>
          </a:ln>
        </p:spPr>
        <p:txBody>
          <a:bodyPr lIns="63492" tIns="25397" rIns="63492" bIns="25397">
            <a:spAutoFit/>
          </a:bodyPr>
          <a:lstStyle/>
          <a:p>
            <a:pPr marL="12700" indent="-12700">
              <a:lnSpc>
                <a:spcPct val="88000"/>
              </a:lnSpc>
              <a:spcBef>
                <a:spcPct val="43000"/>
              </a:spcBef>
            </a:pPr>
            <a:r>
              <a:rPr lang="en-US" sz="2000" dirty="0"/>
              <a:t>Everyone realizes the importance of having a motivated, quality work force but...</a:t>
            </a:r>
          </a:p>
        </p:txBody>
      </p:sp>
      <p:sp>
        <p:nvSpPr>
          <p:cNvPr id="15365" name="Rectangle 2052"/>
          <p:cNvSpPr>
            <a:spLocks noChangeArrowheads="1"/>
          </p:cNvSpPr>
          <p:nvPr/>
        </p:nvSpPr>
        <p:spPr bwMode="auto">
          <a:xfrm>
            <a:off x="1108075" y="2760663"/>
            <a:ext cx="4173538" cy="2727325"/>
          </a:xfrm>
          <a:prstGeom prst="rect">
            <a:avLst/>
          </a:prstGeom>
          <a:solidFill>
            <a:srgbClr val="CCECFF"/>
          </a:solidFill>
          <a:ln w="9525">
            <a:noFill/>
            <a:miter lim="800000"/>
            <a:headEnd/>
            <a:tailEnd/>
          </a:ln>
        </p:spPr>
        <p:txBody>
          <a:bodyPr/>
          <a:lstStyle/>
          <a:p>
            <a:endParaRPr lang="en-US"/>
          </a:p>
        </p:txBody>
      </p:sp>
      <p:grpSp>
        <p:nvGrpSpPr>
          <p:cNvPr id="2" name="Group 2053"/>
          <p:cNvGrpSpPr>
            <a:grpSpLocks/>
          </p:cNvGrpSpPr>
          <p:nvPr/>
        </p:nvGrpSpPr>
        <p:grpSpPr bwMode="auto">
          <a:xfrm>
            <a:off x="0" y="3525838"/>
            <a:ext cx="3478213" cy="3332162"/>
            <a:chOff x="627" y="2029"/>
            <a:chExt cx="1041" cy="1033"/>
          </a:xfrm>
        </p:grpSpPr>
        <p:sp>
          <p:nvSpPr>
            <p:cNvPr id="15383" name="Oval 2054"/>
            <p:cNvSpPr>
              <a:spLocks noChangeArrowheads="1"/>
            </p:cNvSpPr>
            <p:nvPr/>
          </p:nvSpPr>
          <p:spPr bwMode="auto">
            <a:xfrm>
              <a:off x="1112" y="2029"/>
              <a:ext cx="524" cy="537"/>
            </a:xfrm>
            <a:prstGeom prst="ellipse">
              <a:avLst/>
            </a:prstGeom>
            <a:noFill/>
            <a:ln w="41275">
              <a:solidFill>
                <a:srgbClr val="000000"/>
              </a:solidFill>
              <a:round/>
              <a:headEnd/>
              <a:tailEnd/>
            </a:ln>
          </p:spPr>
          <p:txBody>
            <a:bodyPr/>
            <a:lstStyle/>
            <a:p>
              <a:endParaRPr lang="en-US"/>
            </a:p>
          </p:txBody>
        </p:sp>
        <p:sp>
          <p:nvSpPr>
            <p:cNvPr id="15384" name="Oval 2055"/>
            <p:cNvSpPr>
              <a:spLocks noChangeArrowheads="1"/>
            </p:cNvSpPr>
            <p:nvPr/>
          </p:nvSpPr>
          <p:spPr bwMode="auto">
            <a:xfrm>
              <a:off x="1145" y="2062"/>
              <a:ext cx="523" cy="537"/>
            </a:xfrm>
            <a:prstGeom prst="ellipse">
              <a:avLst/>
            </a:prstGeom>
            <a:noFill/>
            <a:ln w="41275">
              <a:solidFill>
                <a:srgbClr val="000000"/>
              </a:solidFill>
              <a:round/>
              <a:headEnd/>
              <a:tailEnd/>
            </a:ln>
          </p:spPr>
          <p:txBody>
            <a:bodyPr/>
            <a:lstStyle/>
            <a:p>
              <a:endParaRPr lang="en-US"/>
            </a:p>
          </p:txBody>
        </p:sp>
        <p:sp>
          <p:nvSpPr>
            <p:cNvPr id="15385" name="Freeform 2056"/>
            <p:cNvSpPr>
              <a:spLocks/>
            </p:cNvSpPr>
            <p:nvPr/>
          </p:nvSpPr>
          <p:spPr bwMode="auto">
            <a:xfrm>
              <a:off x="647" y="2446"/>
              <a:ext cx="582" cy="596"/>
            </a:xfrm>
            <a:custGeom>
              <a:avLst/>
              <a:gdLst>
                <a:gd name="T0" fmla="*/ 523 w 582"/>
                <a:gd name="T1" fmla="*/ 0 h 596"/>
                <a:gd name="T2" fmla="*/ 0 w 582"/>
                <a:gd name="T3" fmla="*/ 537 h 596"/>
                <a:gd name="T4" fmla="*/ 58 w 582"/>
                <a:gd name="T5" fmla="*/ 596 h 596"/>
                <a:gd name="T6" fmla="*/ 582 w 582"/>
                <a:gd name="T7" fmla="*/ 60 h 596"/>
                <a:gd name="T8" fmla="*/ 523 w 582"/>
                <a:gd name="T9" fmla="*/ 0 h 596"/>
                <a:gd name="T10" fmla="*/ 0 60000 65536"/>
                <a:gd name="T11" fmla="*/ 0 60000 65536"/>
                <a:gd name="T12" fmla="*/ 0 60000 65536"/>
                <a:gd name="T13" fmla="*/ 0 60000 65536"/>
                <a:gd name="T14" fmla="*/ 0 60000 65536"/>
                <a:gd name="T15" fmla="*/ 0 w 582"/>
                <a:gd name="T16" fmla="*/ 0 h 596"/>
                <a:gd name="T17" fmla="*/ 582 w 582"/>
                <a:gd name="T18" fmla="*/ 596 h 596"/>
              </a:gdLst>
              <a:ahLst/>
              <a:cxnLst>
                <a:cxn ang="T10">
                  <a:pos x="T0" y="T1"/>
                </a:cxn>
                <a:cxn ang="T11">
                  <a:pos x="T2" y="T3"/>
                </a:cxn>
                <a:cxn ang="T12">
                  <a:pos x="T4" y="T5"/>
                </a:cxn>
                <a:cxn ang="T13">
                  <a:pos x="T6" y="T7"/>
                </a:cxn>
                <a:cxn ang="T14">
                  <a:pos x="T8" y="T9"/>
                </a:cxn>
              </a:cxnLst>
              <a:rect l="T15" t="T16" r="T17" b="T18"/>
              <a:pathLst>
                <a:path w="582" h="596">
                  <a:moveTo>
                    <a:pt x="523" y="0"/>
                  </a:moveTo>
                  <a:lnTo>
                    <a:pt x="0" y="537"/>
                  </a:lnTo>
                  <a:lnTo>
                    <a:pt x="58" y="596"/>
                  </a:lnTo>
                  <a:lnTo>
                    <a:pt x="582" y="60"/>
                  </a:lnTo>
                  <a:lnTo>
                    <a:pt x="523" y="0"/>
                  </a:lnTo>
                  <a:close/>
                </a:path>
              </a:pathLst>
            </a:custGeom>
            <a:solidFill>
              <a:srgbClr val="000000"/>
            </a:solidFill>
            <a:ln w="9525">
              <a:noFill/>
              <a:round/>
              <a:headEnd/>
              <a:tailEnd/>
            </a:ln>
          </p:spPr>
          <p:txBody>
            <a:bodyPr/>
            <a:lstStyle/>
            <a:p>
              <a:endParaRPr lang="en-US"/>
            </a:p>
          </p:txBody>
        </p:sp>
        <p:sp>
          <p:nvSpPr>
            <p:cNvPr id="15386" name="Freeform 2057"/>
            <p:cNvSpPr>
              <a:spLocks/>
            </p:cNvSpPr>
            <p:nvPr/>
          </p:nvSpPr>
          <p:spPr bwMode="auto">
            <a:xfrm>
              <a:off x="647" y="2446"/>
              <a:ext cx="582" cy="596"/>
            </a:xfrm>
            <a:custGeom>
              <a:avLst/>
              <a:gdLst>
                <a:gd name="T0" fmla="*/ 523 w 582"/>
                <a:gd name="T1" fmla="*/ 0 h 596"/>
                <a:gd name="T2" fmla="*/ 0 w 582"/>
                <a:gd name="T3" fmla="*/ 537 h 596"/>
                <a:gd name="T4" fmla="*/ 58 w 582"/>
                <a:gd name="T5" fmla="*/ 596 h 596"/>
                <a:gd name="T6" fmla="*/ 582 w 582"/>
                <a:gd name="T7" fmla="*/ 60 h 596"/>
                <a:gd name="T8" fmla="*/ 0 60000 65536"/>
                <a:gd name="T9" fmla="*/ 0 60000 65536"/>
                <a:gd name="T10" fmla="*/ 0 60000 65536"/>
                <a:gd name="T11" fmla="*/ 0 60000 65536"/>
                <a:gd name="T12" fmla="*/ 0 w 582"/>
                <a:gd name="T13" fmla="*/ 0 h 596"/>
                <a:gd name="T14" fmla="*/ 582 w 582"/>
                <a:gd name="T15" fmla="*/ 596 h 596"/>
              </a:gdLst>
              <a:ahLst/>
              <a:cxnLst>
                <a:cxn ang="T8">
                  <a:pos x="T0" y="T1"/>
                </a:cxn>
                <a:cxn ang="T9">
                  <a:pos x="T2" y="T3"/>
                </a:cxn>
                <a:cxn ang="T10">
                  <a:pos x="T4" y="T5"/>
                </a:cxn>
                <a:cxn ang="T11">
                  <a:pos x="T6" y="T7"/>
                </a:cxn>
              </a:cxnLst>
              <a:rect l="T12" t="T13" r="T14" b="T15"/>
              <a:pathLst>
                <a:path w="582" h="596">
                  <a:moveTo>
                    <a:pt x="523" y="0"/>
                  </a:moveTo>
                  <a:lnTo>
                    <a:pt x="0" y="537"/>
                  </a:lnTo>
                  <a:lnTo>
                    <a:pt x="58" y="596"/>
                  </a:lnTo>
                  <a:lnTo>
                    <a:pt x="582" y="60"/>
                  </a:lnTo>
                </a:path>
              </a:pathLst>
            </a:custGeom>
            <a:noFill/>
            <a:ln w="9525">
              <a:solidFill>
                <a:srgbClr val="000000"/>
              </a:solidFill>
              <a:round/>
              <a:headEnd/>
              <a:tailEnd/>
            </a:ln>
          </p:spPr>
          <p:txBody>
            <a:bodyPr/>
            <a:lstStyle/>
            <a:p>
              <a:endParaRPr lang="en-US"/>
            </a:p>
          </p:txBody>
        </p:sp>
        <p:sp>
          <p:nvSpPr>
            <p:cNvPr id="15387" name="Arc 2058"/>
            <p:cNvSpPr>
              <a:spLocks/>
            </p:cNvSpPr>
            <p:nvPr/>
          </p:nvSpPr>
          <p:spPr bwMode="auto">
            <a:xfrm>
              <a:off x="1278" y="2125"/>
              <a:ext cx="116" cy="60"/>
            </a:xfrm>
            <a:custGeom>
              <a:avLst/>
              <a:gdLst>
                <a:gd name="T0" fmla="*/ 0 w 21599"/>
                <a:gd name="T1" fmla="*/ 59 h 21600"/>
                <a:gd name="T2" fmla="*/ 115 w 21599"/>
                <a:gd name="T3" fmla="*/ 0 h 21600"/>
                <a:gd name="T4" fmla="*/ 116 w 21599"/>
                <a:gd name="T5" fmla="*/ 60 h 21600"/>
                <a:gd name="T6" fmla="*/ 0 60000 65536"/>
                <a:gd name="T7" fmla="*/ 0 60000 65536"/>
                <a:gd name="T8" fmla="*/ 0 60000 65536"/>
                <a:gd name="T9" fmla="*/ 0 w 21599"/>
                <a:gd name="T10" fmla="*/ 0 h 21600"/>
                <a:gd name="T11" fmla="*/ 21599 w 21599"/>
                <a:gd name="T12" fmla="*/ 21600 h 21600"/>
              </a:gdLst>
              <a:ahLst/>
              <a:cxnLst>
                <a:cxn ang="T6">
                  <a:pos x="T0" y="T1"/>
                </a:cxn>
                <a:cxn ang="T7">
                  <a:pos x="T2" y="T3"/>
                </a:cxn>
                <a:cxn ang="T8">
                  <a:pos x="T4" y="T5"/>
                </a:cxn>
              </a:cxnLst>
              <a:rect l="T9" t="T10" r="T11" b="T12"/>
              <a:pathLst>
                <a:path w="21599" h="21600" fill="none" extrusionOk="0">
                  <a:moveTo>
                    <a:pt x="-1" y="21404"/>
                  </a:moveTo>
                  <a:cubicBezTo>
                    <a:pt x="106" y="9604"/>
                    <a:pt x="9664" y="73"/>
                    <a:pt x="21466" y="0"/>
                  </a:cubicBezTo>
                </a:path>
                <a:path w="21599" h="21600" stroke="0" extrusionOk="0">
                  <a:moveTo>
                    <a:pt x="-1" y="21404"/>
                  </a:moveTo>
                  <a:cubicBezTo>
                    <a:pt x="106" y="9604"/>
                    <a:pt x="9664" y="73"/>
                    <a:pt x="21466" y="0"/>
                  </a:cubicBezTo>
                  <a:lnTo>
                    <a:pt x="21599" y="21600"/>
                  </a:lnTo>
                  <a:close/>
                </a:path>
              </a:pathLst>
            </a:custGeom>
            <a:noFill/>
            <a:ln w="9525">
              <a:solidFill>
                <a:srgbClr val="000000"/>
              </a:solidFill>
              <a:round/>
              <a:headEnd/>
              <a:tailEnd/>
            </a:ln>
          </p:spPr>
          <p:txBody>
            <a:bodyPr/>
            <a:lstStyle/>
            <a:p>
              <a:endParaRPr lang="en-US"/>
            </a:p>
          </p:txBody>
        </p:sp>
        <p:sp>
          <p:nvSpPr>
            <p:cNvPr id="15388" name="Arc 2059"/>
            <p:cNvSpPr>
              <a:spLocks/>
            </p:cNvSpPr>
            <p:nvPr/>
          </p:nvSpPr>
          <p:spPr bwMode="auto">
            <a:xfrm>
              <a:off x="1296" y="2158"/>
              <a:ext cx="65" cy="34"/>
            </a:xfrm>
            <a:custGeom>
              <a:avLst/>
              <a:gdLst>
                <a:gd name="T0" fmla="*/ 0 w 21598"/>
                <a:gd name="T1" fmla="*/ 34 h 21600"/>
                <a:gd name="T2" fmla="*/ 65 w 21598"/>
                <a:gd name="T3" fmla="*/ 0 h 21600"/>
                <a:gd name="T4" fmla="*/ 65 w 21598"/>
                <a:gd name="T5" fmla="*/ 34 h 21600"/>
                <a:gd name="T6" fmla="*/ 0 60000 65536"/>
                <a:gd name="T7" fmla="*/ 0 60000 65536"/>
                <a:gd name="T8" fmla="*/ 0 60000 65536"/>
                <a:gd name="T9" fmla="*/ 0 w 21598"/>
                <a:gd name="T10" fmla="*/ 0 h 21600"/>
                <a:gd name="T11" fmla="*/ 21598 w 21598"/>
                <a:gd name="T12" fmla="*/ 21600 h 21600"/>
              </a:gdLst>
              <a:ahLst/>
              <a:cxnLst>
                <a:cxn ang="T6">
                  <a:pos x="T0" y="T1"/>
                </a:cxn>
                <a:cxn ang="T7">
                  <a:pos x="T2" y="T3"/>
                </a:cxn>
                <a:cxn ang="T8">
                  <a:pos x="T4" y="T5"/>
                </a:cxn>
              </a:cxnLst>
              <a:rect l="T9" t="T10" r="T11" b="T12"/>
              <a:pathLst>
                <a:path w="21598" h="21600" fill="none" extrusionOk="0">
                  <a:moveTo>
                    <a:pt x="-1" y="21338"/>
                  </a:moveTo>
                  <a:cubicBezTo>
                    <a:pt x="142" y="9550"/>
                    <a:pt x="9710" y="53"/>
                    <a:pt x="21500" y="0"/>
                  </a:cubicBezTo>
                </a:path>
                <a:path w="21598" h="21600" stroke="0" extrusionOk="0">
                  <a:moveTo>
                    <a:pt x="-1" y="21338"/>
                  </a:moveTo>
                  <a:cubicBezTo>
                    <a:pt x="142" y="9550"/>
                    <a:pt x="9710" y="53"/>
                    <a:pt x="21500" y="0"/>
                  </a:cubicBezTo>
                  <a:lnTo>
                    <a:pt x="21598" y="21600"/>
                  </a:lnTo>
                  <a:close/>
                </a:path>
              </a:pathLst>
            </a:custGeom>
            <a:noFill/>
            <a:ln w="9525">
              <a:solidFill>
                <a:srgbClr val="000000"/>
              </a:solidFill>
              <a:round/>
              <a:headEnd/>
              <a:tailEnd/>
            </a:ln>
          </p:spPr>
          <p:txBody>
            <a:bodyPr/>
            <a:lstStyle/>
            <a:p>
              <a:endParaRPr lang="en-US"/>
            </a:p>
          </p:txBody>
        </p:sp>
        <p:sp>
          <p:nvSpPr>
            <p:cNvPr id="15389" name="Freeform 2060"/>
            <p:cNvSpPr>
              <a:spLocks/>
            </p:cNvSpPr>
            <p:nvPr/>
          </p:nvSpPr>
          <p:spPr bwMode="auto">
            <a:xfrm>
              <a:off x="627" y="2671"/>
              <a:ext cx="382" cy="391"/>
            </a:xfrm>
            <a:custGeom>
              <a:avLst/>
              <a:gdLst>
                <a:gd name="T0" fmla="*/ 291 w 382"/>
                <a:gd name="T1" fmla="*/ 0 h 391"/>
                <a:gd name="T2" fmla="*/ 382 w 382"/>
                <a:gd name="T3" fmla="*/ 93 h 391"/>
                <a:gd name="T4" fmla="*/ 91 w 382"/>
                <a:gd name="T5" fmla="*/ 391 h 391"/>
                <a:gd name="T6" fmla="*/ 0 w 382"/>
                <a:gd name="T7" fmla="*/ 298 h 391"/>
                <a:gd name="T8" fmla="*/ 291 w 382"/>
                <a:gd name="T9" fmla="*/ 0 h 391"/>
                <a:gd name="T10" fmla="*/ 0 60000 65536"/>
                <a:gd name="T11" fmla="*/ 0 60000 65536"/>
                <a:gd name="T12" fmla="*/ 0 60000 65536"/>
                <a:gd name="T13" fmla="*/ 0 60000 65536"/>
                <a:gd name="T14" fmla="*/ 0 60000 65536"/>
                <a:gd name="T15" fmla="*/ 0 w 382"/>
                <a:gd name="T16" fmla="*/ 0 h 391"/>
                <a:gd name="T17" fmla="*/ 382 w 382"/>
                <a:gd name="T18" fmla="*/ 391 h 391"/>
              </a:gdLst>
              <a:ahLst/>
              <a:cxnLst>
                <a:cxn ang="T10">
                  <a:pos x="T0" y="T1"/>
                </a:cxn>
                <a:cxn ang="T11">
                  <a:pos x="T2" y="T3"/>
                </a:cxn>
                <a:cxn ang="T12">
                  <a:pos x="T4" y="T5"/>
                </a:cxn>
                <a:cxn ang="T13">
                  <a:pos x="T6" y="T7"/>
                </a:cxn>
                <a:cxn ang="T14">
                  <a:pos x="T8" y="T9"/>
                </a:cxn>
              </a:cxnLst>
              <a:rect l="T15" t="T16" r="T17" b="T18"/>
              <a:pathLst>
                <a:path w="382" h="391">
                  <a:moveTo>
                    <a:pt x="291" y="0"/>
                  </a:moveTo>
                  <a:lnTo>
                    <a:pt x="382" y="93"/>
                  </a:lnTo>
                  <a:lnTo>
                    <a:pt x="91" y="391"/>
                  </a:lnTo>
                  <a:lnTo>
                    <a:pt x="0" y="298"/>
                  </a:lnTo>
                  <a:lnTo>
                    <a:pt x="291" y="0"/>
                  </a:lnTo>
                  <a:close/>
                </a:path>
              </a:pathLst>
            </a:custGeom>
            <a:blipFill dpi="0" rotWithShape="0">
              <a:blip r:embed="rId3" cstate="print"/>
              <a:srcRect/>
              <a:tile tx="0" ty="0" sx="100000" sy="100000" flip="none" algn="tl"/>
            </a:blipFill>
            <a:ln w="9525">
              <a:solidFill>
                <a:srgbClr val="000000"/>
              </a:solidFill>
              <a:round/>
              <a:headEnd/>
              <a:tailEnd/>
            </a:ln>
          </p:spPr>
          <p:txBody>
            <a:bodyPr/>
            <a:lstStyle/>
            <a:p>
              <a:endParaRPr lang="en-US"/>
            </a:p>
          </p:txBody>
        </p:sp>
      </p:grpSp>
      <p:sp>
        <p:nvSpPr>
          <p:cNvPr id="15367" name="Rectangle 2061"/>
          <p:cNvSpPr>
            <a:spLocks noChangeArrowheads="1"/>
          </p:cNvSpPr>
          <p:nvPr/>
        </p:nvSpPr>
        <p:spPr bwMode="auto">
          <a:xfrm>
            <a:off x="3175000" y="2833688"/>
            <a:ext cx="576263" cy="171450"/>
          </a:xfrm>
          <a:prstGeom prst="rect">
            <a:avLst/>
          </a:prstGeom>
          <a:noFill/>
          <a:ln w="9525">
            <a:noFill/>
            <a:miter lim="800000"/>
            <a:headEnd/>
            <a:tailEnd/>
          </a:ln>
        </p:spPr>
        <p:txBody>
          <a:bodyPr wrap="none" lIns="0" tIns="0" rIns="0" bIns="0">
            <a:spAutoFit/>
          </a:bodyPr>
          <a:lstStyle/>
          <a:p>
            <a:pPr defTabSz="1027113" eaLnBrk="1" hangingPunct="1">
              <a:lnSpc>
                <a:spcPct val="100000"/>
              </a:lnSpc>
            </a:pPr>
            <a:r>
              <a:rPr lang="en-US" sz="1100">
                <a:latin typeface="Helvetica" pitchFamily="34" charset="0"/>
              </a:rPr>
              <a:t>PEOPLE</a:t>
            </a:r>
            <a:endParaRPr lang="en-US" sz="2200" b="0"/>
          </a:p>
        </p:txBody>
      </p:sp>
      <p:sp>
        <p:nvSpPr>
          <p:cNvPr id="15368" name="Rectangle 2062"/>
          <p:cNvSpPr>
            <a:spLocks noChangeArrowheads="1"/>
          </p:cNvSpPr>
          <p:nvPr/>
        </p:nvSpPr>
        <p:spPr bwMode="auto">
          <a:xfrm>
            <a:off x="1998663" y="4467225"/>
            <a:ext cx="1106487" cy="257175"/>
          </a:xfrm>
          <a:prstGeom prst="rect">
            <a:avLst/>
          </a:prstGeom>
          <a:noFill/>
          <a:ln w="9525">
            <a:noFill/>
            <a:miter lim="800000"/>
            <a:headEnd/>
            <a:tailEnd/>
          </a:ln>
        </p:spPr>
        <p:txBody>
          <a:bodyPr wrap="none" lIns="0" tIns="0" rIns="0" bIns="0">
            <a:spAutoFit/>
          </a:bodyPr>
          <a:lstStyle/>
          <a:p>
            <a:pPr defTabSz="1027113" eaLnBrk="1" hangingPunct="1">
              <a:lnSpc>
                <a:spcPct val="100000"/>
              </a:lnSpc>
            </a:pPr>
            <a:r>
              <a:rPr lang="en-US" sz="1700">
                <a:latin typeface="Helvetica" pitchFamily="34" charset="0"/>
              </a:rPr>
              <a:t> PROCESS</a:t>
            </a:r>
          </a:p>
        </p:txBody>
      </p:sp>
      <p:sp>
        <p:nvSpPr>
          <p:cNvPr id="15369" name="Line 2063"/>
          <p:cNvSpPr>
            <a:spLocks noChangeShapeType="1"/>
          </p:cNvSpPr>
          <p:nvPr/>
        </p:nvSpPr>
        <p:spPr bwMode="auto">
          <a:xfrm>
            <a:off x="3059113" y="4141788"/>
            <a:ext cx="1292225" cy="1587"/>
          </a:xfrm>
          <a:prstGeom prst="line">
            <a:avLst/>
          </a:prstGeom>
          <a:noFill/>
          <a:ln w="20638">
            <a:solidFill>
              <a:srgbClr val="000000"/>
            </a:solidFill>
            <a:round/>
            <a:headEnd/>
            <a:tailEnd/>
          </a:ln>
        </p:spPr>
        <p:txBody>
          <a:bodyPr/>
          <a:lstStyle/>
          <a:p>
            <a:endParaRPr lang="en-US"/>
          </a:p>
        </p:txBody>
      </p:sp>
      <p:sp>
        <p:nvSpPr>
          <p:cNvPr id="15370" name="Rectangle 2064"/>
          <p:cNvSpPr>
            <a:spLocks noChangeArrowheads="1"/>
          </p:cNvSpPr>
          <p:nvPr/>
        </p:nvSpPr>
        <p:spPr bwMode="auto">
          <a:xfrm>
            <a:off x="3971925" y="4271963"/>
            <a:ext cx="1006475" cy="171450"/>
          </a:xfrm>
          <a:prstGeom prst="rect">
            <a:avLst/>
          </a:prstGeom>
          <a:noFill/>
          <a:ln w="9525">
            <a:noFill/>
            <a:miter lim="800000"/>
            <a:headEnd/>
            <a:tailEnd/>
          </a:ln>
        </p:spPr>
        <p:txBody>
          <a:bodyPr wrap="none" lIns="0" tIns="0" rIns="0" bIns="0">
            <a:spAutoFit/>
          </a:bodyPr>
          <a:lstStyle/>
          <a:p>
            <a:pPr defTabSz="1027113" eaLnBrk="1" hangingPunct="1">
              <a:lnSpc>
                <a:spcPct val="100000"/>
              </a:lnSpc>
            </a:pPr>
            <a:r>
              <a:rPr lang="en-US" sz="1100">
                <a:latin typeface="Helvetica" pitchFamily="34" charset="0"/>
              </a:rPr>
              <a:t>TECHNOLOGY</a:t>
            </a:r>
            <a:endParaRPr lang="en-US" sz="2200" b="0"/>
          </a:p>
        </p:txBody>
      </p:sp>
      <p:sp>
        <p:nvSpPr>
          <p:cNvPr id="15371" name="Line 2065"/>
          <p:cNvSpPr>
            <a:spLocks noChangeShapeType="1"/>
          </p:cNvSpPr>
          <p:nvPr/>
        </p:nvSpPr>
        <p:spPr bwMode="auto">
          <a:xfrm>
            <a:off x="3532188" y="3187700"/>
            <a:ext cx="855662" cy="860425"/>
          </a:xfrm>
          <a:prstGeom prst="line">
            <a:avLst/>
          </a:prstGeom>
          <a:noFill/>
          <a:ln w="20638">
            <a:solidFill>
              <a:srgbClr val="000000"/>
            </a:solidFill>
            <a:round/>
            <a:headEnd/>
            <a:tailEnd/>
          </a:ln>
        </p:spPr>
        <p:txBody>
          <a:bodyPr/>
          <a:lstStyle/>
          <a:p>
            <a:endParaRPr lang="en-US"/>
          </a:p>
        </p:txBody>
      </p:sp>
      <p:sp>
        <p:nvSpPr>
          <p:cNvPr id="15372" name="Oval 2066"/>
          <p:cNvSpPr>
            <a:spLocks noChangeArrowheads="1"/>
          </p:cNvSpPr>
          <p:nvPr/>
        </p:nvSpPr>
        <p:spPr bwMode="auto">
          <a:xfrm>
            <a:off x="4364038" y="4024313"/>
            <a:ext cx="196850" cy="201612"/>
          </a:xfrm>
          <a:prstGeom prst="ellipse">
            <a:avLst/>
          </a:prstGeom>
          <a:solidFill>
            <a:srgbClr val="EAEC5E"/>
          </a:solidFill>
          <a:ln w="9525">
            <a:noFill/>
            <a:round/>
            <a:headEnd/>
            <a:tailEnd/>
          </a:ln>
        </p:spPr>
        <p:txBody>
          <a:bodyPr/>
          <a:lstStyle/>
          <a:p>
            <a:endParaRPr lang="en-US"/>
          </a:p>
        </p:txBody>
      </p:sp>
      <p:sp>
        <p:nvSpPr>
          <p:cNvPr id="15373" name="Oval 2067"/>
          <p:cNvSpPr>
            <a:spLocks noChangeArrowheads="1"/>
          </p:cNvSpPr>
          <p:nvPr/>
        </p:nvSpPr>
        <p:spPr bwMode="auto">
          <a:xfrm>
            <a:off x="4362450" y="4022725"/>
            <a:ext cx="198438" cy="203200"/>
          </a:xfrm>
          <a:prstGeom prst="ellipse">
            <a:avLst/>
          </a:prstGeom>
          <a:noFill/>
          <a:ln w="20638">
            <a:solidFill>
              <a:srgbClr val="000000"/>
            </a:solidFill>
            <a:round/>
            <a:headEnd/>
            <a:tailEnd/>
          </a:ln>
        </p:spPr>
        <p:txBody>
          <a:bodyPr/>
          <a:lstStyle/>
          <a:p>
            <a:endParaRPr lang="en-US"/>
          </a:p>
        </p:txBody>
      </p:sp>
      <p:sp>
        <p:nvSpPr>
          <p:cNvPr id="15374" name="Line 2068"/>
          <p:cNvSpPr>
            <a:spLocks noChangeShapeType="1"/>
          </p:cNvSpPr>
          <p:nvPr/>
        </p:nvSpPr>
        <p:spPr bwMode="auto">
          <a:xfrm flipV="1">
            <a:off x="2781300" y="3187700"/>
            <a:ext cx="600075" cy="612775"/>
          </a:xfrm>
          <a:prstGeom prst="line">
            <a:avLst/>
          </a:prstGeom>
          <a:noFill/>
          <a:ln w="20638">
            <a:solidFill>
              <a:srgbClr val="000000"/>
            </a:solidFill>
            <a:round/>
            <a:headEnd/>
            <a:tailEnd/>
          </a:ln>
        </p:spPr>
        <p:txBody>
          <a:bodyPr/>
          <a:lstStyle/>
          <a:p>
            <a:endParaRPr lang="en-US"/>
          </a:p>
        </p:txBody>
      </p:sp>
      <p:sp>
        <p:nvSpPr>
          <p:cNvPr id="15375" name="Oval 2069"/>
          <p:cNvSpPr>
            <a:spLocks noChangeArrowheads="1"/>
          </p:cNvSpPr>
          <p:nvPr/>
        </p:nvSpPr>
        <p:spPr bwMode="auto">
          <a:xfrm>
            <a:off x="3359150" y="3035300"/>
            <a:ext cx="195263" cy="198438"/>
          </a:xfrm>
          <a:prstGeom prst="ellipse">
            <a:avLst/>
          </a:prstGeom>
          <a:solidFill>
            <a:srgbClr val="EAEC5E"/>
          </a:solidFill>
          <a:ln w="9525">
            <a:noFill/>
            <a:round/>
            <a:headEnd/>
            <a:tailEnd/>
          </a:ln>
        </p:spPr>
        <p:txBody>
          <a:bodyPr/>
          <a:lstStyle/>
          <a:p>
            <a:endParaRPr lang="en-US"/>
          </a:p>
        </p:txBody>
      </p:sp>
      <p:sp>
        <p:nvSpPr>
          <p:cNvPr id="15376" name="Oval 2070"/>
          <p:cNvSpPr>
            <a:spLocks noChangeArrowheads="1"/>
          </p:cNvSpPr>
          <p:nvPr/>
        </p:nvSpPr>
        <p:spPr bwMode="auto">
          <a:xfrm>
            <a:off x="3359150" y="3033713"/>
            <a:ext cx="198438" cy="201612"/>
          </a:xfrm>
          <a:prstGeom prst="ellipse">
            <a:avLst/>
          </a:prstGeom>
          <a:noFill/>
          <a:ln w="20638">
            <a:solidFill>
              <a:srgbClr val="000000"/>
            </a:solidFill>
            <a:round/>
            <a:headEnd/>
            <a:tailEnd/>
          </a:ln>
        </p:spPr>
        <p:txBody>
          <a:bodyPr/>
          <a:lstStyle/>
          <a:p>
            <a:endParaRPr lang="en-US"/>
          </a:p>
        </p:txBody>
      </p:sp>
      <p:sp>
        <p:nvSpPr>
          <p:cNvPr id="15377" name="Oval 2071"/>
          <p:cNvSpPr>
            <a:spLocks noChangeArrowheads="1"/>
          </p:cNvSpPr>
          <p:nvPr/>
        </p:nvSpPr>
        <p:spPr bwMode="auto">
          <a:xfrm>
            <a:off x="2262188" y="3952875"/>
            <a:ext cx="404812" cy="400050"/>
          </a:xfrm>
          <a:prstGeom prst="ellipse">
            <a:avLst/>
          </a:prstGeom>
          <a:solidFill>
            <a:srgbClr val="EAEC5E"/>
          </a:solidFill>
          <a:ln w="9525">
            <a:noFill/>
            <a:round/>
            <a:headEnd/>
            <a:tailEnd/>
          </a:ln>
        </p:spPr>
        <p:txBody>
          <a:bodyPr/>
          <a:lstStyle/>
          <a:p>
            <a:endParaRPr lang="en-US"/>
          </a:p>
        </p:txBody>
      </p:sp>
      <p:sp>
        <p:nvSpPr>
          <p:cNvPr id="15378" name="Oval 2072"/>
          <p:cNvSpPr>
            <a:spLocks noChangeArrowheads="1"/>
          </p:cNvSpPr>
          <p:nvPr/>
        </p:nvSpPr>
        <p:spPr bwMode="auto">
          <a:xfrm>
            <a:off x="2262188" y="3951288"/>
            <a:ext cx="404812" cy="404812"/>
          </a:xfrm>
          <a:prstGeom prst="ellipse">
            <a:avLst/>
          </a:prstGeom>
          <a:noFill/>
          <a:ln w="61913">
            <a:solidFill>
              <a:srgbClr val="000000"/>
            </a:solidFill>
            <a:round/>
            <a:headEnd/>
            <a:tailEnd/>
          </a:ln>
        </p:spPr>
        <p:txBody>
          <a:bodyPr/>
          <a:lstStyle/>
          <a:p>
            <a:endParaRPr lang="en-US"/>
          </a:p>
        </p:txBody>
      </p:sp>
      <p:sp>
        <p:nvSpPr>
          <p:cNvPr id="15379" name="Line 2073"/>
          <p:cNvSpPr>
            <a:spLocks noChangeShapeType="1"/>
          </p:cNvSpPr>
          <p:nvPr/>
        </p:nvSpPr>
        <p:spPr bwMode="auto">
          <a:xfrm>
            <a:off x="2724150" y="4154488"/>
            <a:ext cx="615950" cy="1587"/>
          </a:xfrm>
          <a:prstGeom prst="line">
            <a:avLst/>
          </a:prstGeom>
          <a:noFill/>
          <a:ln w="61913">
            <a:solidFill>
              <a:srgbClr val="000000"/>
            </a:solidFill>
            <a:round/>
            <a:headEnd/>
            <a:tailEnd/>
          </a:ln>
        </p:spPr>
        <p:txBody>
          <a:bodyPr/>
          <a:lstStyle/>
          <a:p>
            <a:endParaRPr lang="en-US"/>
          </a:p>
        </p:txBody>
      </p:sp>
      <p:sp>
        <p:nvSpPr>
          <p:cNvPr id="15380" name="Line 2074"/>
          <p:cNvSpPr>
            <a:spLocks noChangeShapeType="1"/>
          </p:cNvSpPr>
          <p:nvPr/>
        </p:nvSpPr>
        <p:spPr bwMode="auto">
          <a:xfrm flipV="1">
            <a:off x="2598738" y="3714750"/>
            <a:ext cx="282575" cy="263525"/>
          </a:xfrm>
          <a:prstGeom prst="line">
            <a:avLst/>
          </a:prstGeom>
          <a:noFill/>
          <a:ln w="82550">
            <a:solidFill>
              <a:srgbClr val="000000"/>
            </a:solidFill>
            <a:round/>
            <a:headEnd/>
            <a:tailEnd/>
          </a:ln>
        </p:spPr>
        <p:txBody>
          <a:bodyPr/>
          <a:lstStyle/>
          <a:p>
            <a:endParaRPr lang="en-US"/>
          </a:p>
        </p:txBody>
      </p:sp>
      <p:sp>
        <p:nvSpPr>
          <p:cNvPr id="15381" name="Rectangle 2075"/>
          <p:cNvSpPr>
            <a:spLocks noChangeArrowheads="1"/>
          </p:cNvSpPr>
          <p:nvPr/>
        </p:nvSpPr>
        <p:spPr bwMode="auto">
          <a:xfrm>
            <a:off x="958850" y="495300"/>
            <a:ext cx="6926263" cy="574675"/>
          </a:xfrm>
          <a:prstGeom prst="rect">
            <a:avLst/>
          </a:prstGeom>
          <a:noFill/>
          <a:ln w="12700">
            <a:noFill/>
            <a:miter lim="800000"/>
            <a:headEnd/>
            <a:tailEnd/>
          </a:ln>
        </p:spPr>
        <p:txBody>
          <a:bodyPr lIns="90476" tIns="44444" rIns="90476" bIns="44444" anchor="ctr"/>
          <a:lstStyle/>
          <a:p>
            <a:r>
              <a:rPr lang="en-US" sz="3600" dirty="0">
                <a:solidFill>
                  <a:schemeClr val="accent1"/>
                </a:solidFill>
              </a:rPr>
              <a:t>Quality Leverage Points</a:t>
            </a:r>
            <a:endParaRPr lang="en-US" sz="2000" dirty="0">
              <a:solidFill>
                <a:schemeClr val="accent1"/>
              </a:solidFill>
            </a:endParaRPr>
          </a:p>
        </p:txBody>
      </p:sp>
      <p:sp>
        <p:nvSpPr>
          <p:cNvPr id="15382" name="Text Box 2076"/>
          <p:cNvSpPr txBox="1">
            <a:spLocks noChangeArrowheads="1"/>
          </p:cNvSpPr>
          <p:nvPr/>
        </p:nvSpPr>
        <p:spPr bwMode="auto">
          <a:xfrm>
            <a:off x="1600200" y="5630863"/>
            <a:ext cx="4141788" cy="615950"/>
          </a:xfrm>
          <a:prstGeom prst="rect">
            <a:avLst/>
          </a:prstGeom>
          <a:noFill/>
          <a:ln w="9525">
            <a:noFill/>
            <a:miter lim="800000"/>
            <a:headEnd/>
            <a:tailEnd/>
          </a:ln>
        </p:spPr>
        <p:txBody>
          <a:bodyPr lIns="0" tIns="0" rIns="0" bIns="0">
            <a:spAutoFit/>
          </a:bodyPr>
          <a:lstStyle/>
          <a:p>
            <a:pPr defTabSz="1027113" eaLnBrk="1" hangingPunct="1">
              <a:lnSpc>
                <a:spcPct val="100000"/>
              </a:lnSpc>
            </a:pPr>
            <a:r>
              <a:rPr lang="en-US" sz="2000" dirty="0"/>
              <a:t>Major determinants of product cost, schedule, and quality</a:t>
            </a:r>
          </a:p>
        </p:txBody>
      </p:sp>
    </p:spTree>
  </p:cSld>
  <p:clrMapOvr>
    <a:masterClrMapping/>
  </p:clrMapOvr>
  <p:transition advTm="5121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574675" y="842962"/>
            <a:ext cx="7421563" cy="528638"/>
          </a:xfrm>
        </p:spPr>
        <p:txBody>
          <a:bodyPr>
            <a:normAutofit fontScale="90000"/>
          </a:bodyPr>
          <a:lstStyle/>
          <a:p>
            <a:r>
              <a:rPr lang="en-US" dirty="0"/>
              <a:t>General Definition of Process</a:t>
            </a:r>
          </a:p>
        </p:txBody>
      </p:sp>
      <p:sp>
        <p:nvSpPr>
          <p:cNvPr id="17412" name="Rectangle 3"/>
          <p:cNvSpPr>
            <a:spLocks noGrp="1" noChangeArrowheads="1"/>
          </p:cNvSpPr>
          <p:nvPr>
            <p:ph idx="1"/>
          </p:nvPr>
        </p:nvSpPr>
        <p:spPr>
          <a:xfrm>
            <a:off x="523875" y="2914650"/>
            <a:ext cx="7953375" cy="3190875"/>
          </a:xfrm>
        </p:spPr>
        <p:txBody>
          <a:bodyPr/>
          <a:lstStyle/>
          <a:p>
            <a:r>
              <a:rPr lang="en-US" sz="2400" dirty="0"/>
              <a:t>A </a:t>
            </a:r>
            <a:r>
              <a:rPr lang="en-US" sz="2400" dirty="0">
                <a:solidFill>
                  <a:srgbClr val="FF0000"/>
                </a:solidFill>
              </a:rPr>
              <a:t>process </a:t>
            </a:r>
            <a:r>
              <a:rPr lang="en-US" sz="2400" dirty="0"/>
              <a:t>is a set of practices performed to achieve </a:t>
            </a:r>
            <a:br>
              <a:rPr lang="en-US" sz="2400" dirty="0"/>
            </a:br>
            <a:r>
              <a:rPr lang="en-US" sz="2400" dirty="0"/>
              <a:t>a given purpose; it may include tools, methods, materials, and/or people.</a:t>
            </a:r>
          </a:p>
          <a:p>
            <a:endParaRPr lang="en-US" sz="2400" dirty="0"/>
          </a:p>
          <a:p>
            <a:r>
              <a:rPr lang="en-US" sz="2400" dirty="0"/>
              <a:t>While process is often described as a leg of the        process-people-technology triad, it may also be considered the </a:t>
            </a:r>
            <a:r>
              <a:rPr lang="en-US" sz="2400" dirty="0">
                <a:solidFill>
                  <a:srgbClr val="FF0000"/>
                </a:solidFill>
              </a:rPr>
              <a:t>“glue”</a:t>
            </a:r>
            <a:r>
              <a:rPr lang="en-US" sz="2400" dirty="0"/>
              <a:t> that unifies the other aspects.</a:t>
            </a:r>
          </a:p>
        </p:txBody>
      </p:sp>
      <p:sp>
        <p:nvSpPr>
          <p:cNvPr id="17410" name="Slide Number Placeholder 3"/>
          <p:cNvSpPr>
            <a:spLocks noGrp="1"/>
          </p:cNvSpPr>
          <p:nvPr>
            <p:ph type="sldNum" sz="quarter" idx="12"/>
          </p:nvPr>
        </p:nvSpPr>
        <p:spPr>
          <a:noFill/>
        </p:spPr>
        <p:txBody>
          <a:bodyPr/>
          <a:lstStyle/>
          <a:p>
            <a:fld id="{F2CC4966-7FDC-4BE9-8793-9702795BC121}" type="slidenum">
              <a:rPr lang="en-US"/>
              <a:pPr/>
              <a:t>29</a:t>
            </a:fld>
            <a:endParaRPr lang="en-US"/>
          </a:p>
        </p:txBody>
      </p:sp>
      <p:sp>
        <p:nvSpPr>
          <p:cNvPr id="17413" name="Rectangle 4"/>
          <p:cNvSpPr>
            <a:spLocks noChangeArrowheads="1"/>
          </p:cNvSpPr>
          <p:nvPr/>
        </p:nvSpPr>
        <p:spPr bwMode="auto">
          <a:xfrm>
            <a:off x="446088" y="1897062"/>
            <a:ext cx="8145462" cy="617538"/>
          </a:xfrm>
          <a:prstGeom prst="rect">
            <a:avLst/>
          </a:prstGeom>
          <a:noFill/>
          <a:ln w="25400">
            <a:noFill/>
            <a:miter lim="800000"/>
            <a:headEnd/>
            <a:tailEnd/>
          </a:ln>
        </p:spPr>
        <p:txBody>
          <a:bodyPr lIns="90623" tIns="44517" rIns="90623" bIns="44517"/>
          <a:lstStyle/>
          <a:p>
            <a:pPr marL="171450" indent="-171450" defTabSz="915988">
              <a:lnSpc>
                <a:spcPct val="95000"/>
              </a:lnSpc>
              <a:spcBef>
                <a:spcPct val="50000"/>
              </a:spcBef>
              <a:buSzPct val="100000"/>
              <a:buFontTx/>
              <a:buChar char="•"/>
            </a:pPr>
            <a:r>
              <a:rPr lang="en-US" sz="2400" dirty="0"/>
              <a:t> How do you define process?</a:t>
            </a:r>
          </a:p>
        </p:txBody>
      </p:sp>
    </p:spTree>
  </p:cSld>
  <p:clrMapOvr>
    <a:masterClrMapping/>
  </p:clrMapOvr>
  <p:transition advTm="33464"/>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 xmlns:a16="http://schemas.microsoft.com/office/drawing/2014/main" id="{60FE2A05-7076-4B10-BAEB-05EFACA22F13}"/>
              </a:ext>
            </a:extLst>
          </p:cNvPr>
          <p:cNvSpPr>
            <a:spLocks noGrp="1" noChangeArrowheads="1"/>
          </p:cNvSpPr>
          <p:nvPr>
            <p:ph type="title"/>
          </p:nvPr>
        </p:nvSpPr>
        <p:spPr/>
        <p:txBody>
          <a:bodyPr/>
          <a:lstStyle/>
          <a:p>
            <a:pPr algn="r" eaLnBrk="1" hangingPunct="1"/>
            <a:r>
              <a:rPr lang="en-US" altLang="en-US" b="1">
                <a:latin typeface="Comic Sans MS" panose="030F0702030302020204" pitchFamily="66" charset="0"/>
              </a:rPr>
              <a:t>Moving from level 3 to 4</a:t>
            </a:r>
            <a:endParaRPr lang="en-US" altLang="en-US">
              <a:latin typeface="Comic Sans MS" panose="030F0702030302020204" pitchFamily="66" charset="0"/>
            </a:endParaRPr>
          </a:p>
        </p:txBody>
      </p:sp>
      <p:sp>
        <p:nvSpPr>
          <p:cNvPr id="50179" name="Rectangle 3">
            <a:extLst>
              <a:ext uri="{FF2B5EF4-FFF2-40B4-BE49-F238E27FC236}">
                <a16:creationId xmlns="" xmlns:a16="http://schemas.microsoft.com/office/drawing/2014/main" id="{BAC802F4-D87F-4CD0-AFD3-7BC46AD36422}"/>
              </a:ext>
            </a:extLst>
          </p:cNvPr>
          <p:cNvSpPr>
            <a:spLocks noGrp="1" noChangeArrowheads="1"/>
          </p:cNvSpPr>
          <p:nvPr>
            <p:ph type="body" idx="1"/>
          </p:nvPr>
        </p:nvSpPr>
        <p:spPr/>
        <p:txBody>
          <a:bodyPr/>
          <a:lstStyle/>
          <a:p>
            <a:pPr eaLnBrk="1" hangingPunct="1"/>
            <a:r>
              <a:rPr lang="en-US" altLang="en-US" dirty="0">
                <a:latin typeface="Comic Sans MS" panose="030F0702030302020204" pitchFamily="66" charset="0"/>
              </a:rPr>
              <a:t>At level 3, measurements have been defined and collected systematically</a:t>
            </a:r>
          </a:p>
          <a:p>
            <a:pPr eaLnBrk="1" hangingPunct="1"/>
            <a:r>
              <a:rPr lang="en-US" altLang="en-US" dirty="0">
                <a:latin typeface="Comic Sans MS" panose="030F0702030302020204" pitchFamily="66" charset="0"/>
              </a:rPr>
              <a:t>At level 4, decisions are made based on the data collected</a:t>
            </a:r>
          </a:p>
          <a:p>
            <a:pPr lvl="1" eaLnBrk="1" hangingPunct="1"/>
            <a:r>
              <a:rPr lang="en-US" altLang="en-US" dirty="0">
                <a:latin typeface="Comic Sans MS" panose="030F0702030302020204" pitchFamily="66" charset="0"/>
              </a:rPr>
              <a:t>Common measurement</a:t>
            </a:r>
          </a:p>
          <a:p>
            <a:pPr lvl="1" eaLnBrk="1" hangingPunct="1"/>
            <a:r>
              <a:rPr lang="en-US" altLang="en-US" dirty="0">
                <a:latin typeface="Comic Sans MS" panose="030F0702030302020204" pitchFamily="66" charset="0"/>
              </a:rPr>
              <a:t>Data analysis</a:t>
            </a:r>
          </a:p>
        </p:txBody>
      </p:sp>
      <p:sp>
        <p:nvSpPr>
          <p:cNvPr id="50181" name="Slide Number Placeholder 1">
            <a:extLst>
              <a:ext uri="{FF2B5EF4-FFF2-40B4-BE49-F238E27FC236}">
                <a16:creationId xmlns="" xmlns:a16="http://schemas.microsoft.com/office/drawing/2014/main" id="{A6AADC89-87E8-4F6C-9F28-06610C261E4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fld id="{F2191760-E800-4532-AE12-0BCCBBE172C6}" type="slidenum">
              <a:rPr lang="en-US" altLang="en-US" sz="1050">
                <a:solidFill>
                  <a:schemeClr val="bg1"/>
                </a:solidFill>
              </a:rPr>
              <a:pPr/>
              <a:t>3</a:t>
            </a:fld>
            <a:endParaRPr lang="en-US" altLang="en-US" sz="105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27378"/>
    </mc:Choice>
    <mc:Fallback xmlns="">
      <p:transition spd="slow" advTm="27378"/>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69938" y="766763"/>
            <a:ext cx="7421562" cy="528637"/>
          </a:xfrm>
        </p:spPr>
        <p:txBody>
          <a:bodyPr>
            <a:normAutofit fontScale="90000"/>
          </a:bodyPr>
          <a:lstStyle/>
          <a:p>
            <a:r>
              <a:rPr lang="en-US" dirty="0"/>
              <a:t>Why Focus on Process? </a:t>
            </a:r>
            <a:endParaRPr lang="en-US" sz="2000" dirty="0"/>
          </a:p>
        </p:txBody>
      </p:sp>
      <p:sp>
        <p:nvSpPr>
          <p:cNvPr id="18436" name="Rectangle 3"/>
          <p:cNvSpPr>
            <a:spLocks noGrp="1" noChangeArrowheads="1"/>
          </p:cNvSpPr>
          <p:nvPr>
            <p:ph idx="1"/>
          </p:nvPr>
        </p:nvSpPr>
        <p:spPr>
          <a:xfrm>
            <a:off x="623888" y="1474788"/>
            <a:ext cx="7888287" cy="4833937"/>
          </a:xfrm>
        </p:spPr>
        <p:txBody>
          <a:bodyPr/>
          <a:lstStyle/>
          <a:p>
            <a:pPr>
              <a:lnSpc>
                <a:spcPct val="85000"/>
              </a:lnSpc>
            </a:pPr>
            <a:r>
              <a:rPr lang="en-US" sz="2400" b="0" dirty="0"/>
              <a:t>Process provides a constructive, high-leverage focus...</a:t>
            </a:r>
          </a:p>
          <a:p>
            <a:pPr lvl="1">
              <a:lnSpc>
                <a:spcPct val="85000"/>
              </a:lnSpc>
              <a:spcBef>
                <a:spcPct val="25000"/>
              </a:spcBef>
              <a:buClr>
                <a:schemeClr val="tx1"/>
              </a:buClr>
            </a:pPr>
            <a:r>
              <a:rPr lang="en-US" sz="2400" b="0" dirty="0"/>
              <a:t>as opposed to a focus on people </a:t>
            </a:r>
          </a:p>
          <a:p>
            <a:pPr lvl="2">
              <a:lnSpc>
                <a:spcPct val="85000"/>
              </a:lnSpc>
              <a:spcBef>
                <a:spcPct val="25000"/>
              </a:spcBef>
              <a:buClr>
                <a:schemeClr val="tx1"/>
              </a:buClr>
            </a:pPr>
            <a:r>
              <a:rPr lang="en-US" sz="2400" b="1" dirty="0"/>
              <a:t>Your work force, on the average, is as “good” as it is </a:t>
            </a:r>
            <a:r>
              <a:rPr lang="en-US" sz="2400" b="1" i="1" dirty="0"/>
              <a:t>trained</a:t>
            </a:r>
            <a:r>
              <a:rPr lang="en-US" sz="2400" b="1" dirty="0"/>
              <a:t> to be.</a:t>
            </a:r>
          </a:p>
          <a:p>
            <a:pPr lvl="2">
              <a:lnSpc>
                <a:spcPct val="85000"/>
              </a:lnSpc>
              <a:spcBef>
                <a:spcPct val="25000"/>
              </a:spcBef>
              <a:buClr>
                <a:schemeClr val="tx1"/>
              </a:buClr>
            </a:pPr>
            <a:r>
              <a:rPr lang="en-US" sz="2400" b="1" dirty="0"/>
              <a:t>Working harder is not the answer.</a:t>
            </a:r>
          </a:p>
          <a:p>
            <a:pPr lvl="2">
              <a:lnSpc>
                <a:spcPct val="85000"/>
              </a:lnSpc>
              <a:spcBef>
                <a:spcPct val="25000"/>
              </a:spcBef>
              <a:buClr>
                <a:schemeClr val="tx1"/>
              </a:buClr>
            </a:pPr>
            <a:r>
              <a:rPr lang="en-US" sz="2400" b="1" dirty="0"/>
              <a:t>Working smarter, through process, is the answer.</a:t>
            </a:r>
          </a:p>
          <a:p>
            <a:pPr lvl="1">
              <a:lnSpc>
                <a:spcPct val="85000"/>
              </a:lnSpc>
              <a:spcBef>
                <a:spcPct val="25000"/>
              </a:spcBef>
              <a:buClr>
                <a:schemeClr val="tx1"/>
              </a:buClr>
            </a:pPr>
            <a:r>
              <a:rPr lang="en-US" sz="2400" b="0" dirty="0"/>
              <a:t>as opposed to a focus on technology	</a:t>
            </a:r>
          </a:p>
          <a:p>
            <a:pPr lvl="2">
              <a:lnSpc>
                <a:spcPct val="85000"/>
              </a:lnSpc>
              <a:spcBef>
                <a:spcPct val="25000"/>
              </a:spcBef>
              <a:buClr>
                <a:schemeClr val="tx1"/>
              </a:buClr>
            </a:pPr>
            <a:r>
              <a:rPr lang="en-US" sz="2400" b="1" dirty="0"/>
              <a:t>Technology applied without a suitable roadmap will not result in significant payoff.</a:t>
            </a:r>
          </a:p>
          <a:p>
            <a:pPr lvl="2">
              <a:lnSpc>
                <a:spcPct val="85000"/>
              </a:lnSpc>
              <a:spcBef>
                <a:spcPct val="25000"/>
              </a:spcBef>
            </a:pPr>
            <a:r>
              <a:rPr lang="en-US" sz="2400" b="1" dirty="0"/>
              <a:t>Technology provides the most benefit in the context of an appropriate process roadmap.</a:t>
            </a:r>
          </a:p>
        </p:txBody>
      </p:sp>
      <p:sp>
        <p:nvSpPr>
          <p:cNvPr id="18434" name="Slide Number Placeholder 3"/>
          <p:cNvSpPr>
            <a:spLocks noGrp="1"/>
          </p:cNvSpPr>
          <p:nvPr>
            <p:ph type="sldNum" sz="quarter" idx="12"/>
          </p:nvPr>
        </p:nvSpPr>
        <p:spPr>
          <a:noFill/>
        </p:spPr>
        <p:txBody>
          <a:bodyPr/>
          <a:lstStyle/>
          <a:p>
            <a:fld id="{8F79F5E5-392F-4672-B2EF-5D52492DBCD4}" type="slidenum">
              <a:rPr lang="en-US"/>
              <a:pPr/>
              <a:t>30</a:t>
            </a:fld>
            <a:endParaRPr lang="en-US"/>
          </a:p>
        </p:txBody>
      </p:sp>
    </p:spTree>
  </p:cSld>
  <p:clrMapOvr>
    <a:masterClrMapping/>
  </p:clrMapOvr>
  <p:transition advTm="58996"/>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1026"/>
          <p:cNvSpPr>
            <a:spLocks noGrp="1" noChangeArrowheads="1"/>
          </p:cNvSpPr>
          <p:nvPr>
            <p:ph type="title"/>
          </p:nvPr>
        </p:nvSpPr>
        <p:spPr>
          <a:xfrm>
            <a:off x="754063" y="919163"/>
            <a:ext cx="7102475" cy="528637"/>
          </a:xfrm>
        </p:spPr>
        <p:txBody>
          <a:bodyPr>
            <a:normAutofit fontScale="90000"/>
          </a:bodyPr>
          <a:lstStyle/>
          <a:p>
            <a:r>
              <a:rPr lang="en-US" dirty="0"/>
              <a:t>What Is a Process Model?</a:t>
            </a:r>
          </a:p>
        </p:txBody>
      </p:sp>
      <p:sp>
        <p:nvSpPr>
          <p:cNvPr id="21508" name="Rectangle 1027"/>
          <p:cNvSpPr>
            <a:spLocks noGrp="1" noChangeArrowheads="1"/>
          </p:cNvSpPr>
          <p:nvPr>
            <p:ph idx="1"/>
          </p:nvPr>
        </p:nvSpPr>
        <p:spPr>
          <a:xfrm>
            <a:off x="369888" y="1822450"/>
            <a:ext cx="8221662" cy="2674938"/>
          </a:xfrm>
        </p:spPr>
        <p:txBody>
          <a:bodyPr/>
          <a:lstStyle/>
          <a:p>
            <a:r>
              <a:rPr lang="en-US" sz="2400" dirty="0"/>
              <a:t>A model is a structured collection of elements that describe characteristics of effective processes.</a:t>
            </a:r>
          </a:p>
          <a:p>
            <a:endParaRPr lang="en-US" sz="2400" dirty="0"/>
          </a:p>
          <a:p>
            <a:r>
              <a:rPr lang="en-US" sz="2400" dirty="0"/>
              <a:t>Processes included are those proven by experience to be effective.</a:t>
            </a:r>
          </a:p>
          <a:p>
            <a:pPr>
              <a:buNone/>
            </a:pPr>
            <a:endParaRPr lang="en-US" sz="2400" dirty="0"/>
          </a:p>
        </p:txBody>
      </p:sp>
      <p:sp>
        <p:nvSpPr>
          <p:cNvPr id="21506" name="Slide Number Placeholder 3"/>
          <p:cNvSpPr>
            <a:spLocks noGrp="1"/>
          </p:cNvSpPr>
          <p:nvPr>
            <p:ph type="sldNum" sz="quarter" idx="12"/>
          </p:nvPr>
        </p:nvSpPr>
        <p:spPr>
          <a:noFill/>
        </p:spPr>
        <p:txBody>
          <a:bodyPr/>
          <a:lstStyle/>
          <a:p>
            <a:fld id="{DD797B55-0A9B-42BE-851A-A6F149C3AD5F}" type="slidenum">
              <a:rPr lang="en-US"/>
              <a:pPr/>
              <a:t>31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7433"/>
    </mc:Choice>
    <mc:Fallback xmlns="">
      <p:transition spd="slow" advTm="17433"/>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p:nvPr>
        </p:nvSpPr>
        <p:spPr/>
        <p:txBody>
          <a:bodyPr/>
          <a:lstStyle/>
          <a:p>
            <a:r>
              <a:rPr lang="en-US"/>
              <a:t>How Is a Model Used?</a:t>
            </a:r>
          </a:p>
        </p:txBody>
      </p:sp>
      <p:sp>
        <p:nvSpPr>
          <p:cNvPr id="22532" name="Rectangle 1027"/>
          <p:cNvSpPr>
            <a:spLocks noGrp="1" noChangeArrowheads="1"/>
          </p:cNvSpPr>
          <p:nvPr>
            <p:ph idx="1"/>
          </p:nvPr>
        </p:nvSpPr>
        <p:spPr>
          <a:xfrm>
            <a:off x="446088" y="1428750"/>
            <a:ext cx="8145462" cy="4960938"/>
          </a:xfrm>
        </p:spPr>
        <p:txBody>
          <a:bodyPr/>
          <a:lstStyle/>
          <a:p>
            <a:pPr lvl="1">
              <a:buFontTx/>
              <a:buNone/>
            </a:pPr>
            <a:endParaRPr lang="en-US" sz="2400" dirty="0"/>
          </a:p>
          <a:p>
            <a:pPr lvl="1">
              <a:buFontTx/>
              <a:buNone/>
            </a:pPr>
            <a:r>
              <a:rPr lang="en-US" sz="2400" dirty="0"/>
              <a:t>A model is used </a:t>
            </a:r>
          </a:p>
          <a:p>
            <a:pPr lvl="1">
              <a:buFontTx/>
              <a:buNone/>
            </a:pPr>
            <a:endParaRPr lang="en-US" sz="2400" dirty="0"/>
          </a:p>
          <a:p>
            <a:pPr lvl="1"/>
            <a:r>
              <a:rPr lang="en-US" sz="2400" dirty="0"/>
              <a:t>to help set process improvement objectives and priorities, improve processes, and provide guidance for ensuring stable, capable, and mature processes</a:t>
            </a:r>
          </a:p>
          <a:p>
            <a:pPr lvl="1"/>
            <a:endParaRPr lang="en-US" sz="2400" dirty="0"/>
          </a:p>
          <a:p>
            <a:pPr lvl="1"/>
            <a:r>
              <a:rPr lang="en-US" sz="2400" dirty="0"/>
              <a:t>as a guide for improvement of organizational processes</a:t>
            </a:r>
          </a:p>
        </p:txBody>
      </p:sp>
      <p:sp>
        <p:nvSpPr>
          <p:cNvPr id="22530" name="Slide Number Placeholder 3"/>
          <p:cNvSpPr>
            <a:spLocks noGrp="1"/>
          </p:cNvSpPr>
          <p:nvPr>
            <p:ph type="sldNum" sz="quarter" idx="12"/>
          </p:nvPr>
        </p:nvSpPr>
        <p:spPr>
          <a:noFill/>
        </p:spPr>
        <p:txBody>
          <a:bodyPr/>
          <a:lstStyle/>
          <a:p>
            <a:fld id="{2184F79B-93CB-4AE9-BFD1-ED4D2C05512D}" type="slidenum">
              <a:rPr lang="en-US"/>
              <a:pPr/>
              <a:t>32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27575"/>
    </mc:Choice>
    <mc:Fallback xmlns="">
      <p:transition spd="slow" advTm="27575"/>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4"/>
          <p:cNvSpPr>
            <a:spLocks noGrp="1" noChangeArrowheads="1"/>
          </p:cNvSpPr>
          <p:nvPr>
            <p:ph type="title"/>
          </p:nvPr>
        </p:nvSpPr>
        <p:spPr>
          <a:xfrm>
            <a:off x="457200" y="381000"/>
            <a:ext cx="8229600" cy="1143000"/>
          </a:xfrm>
        </p:spPr>
        <p:txBody>
          <a:bodyPr/>
          <a:lstStyle/>
          <a:p>
            <a:r>
              <a:rPr lang="en-US" dirty="0"/>
              <a:t>What is a CMM?</a:t>
            </a:r>
          </a:p>
        </p:txBody>
      </p:sp>
      <p:sp>
        <p:nvSpPr>
          <p:cNvPr id="26628" name="Rectangle 5"/>
          <p:cNvSpPr>
            <a:spLocks noGrp="1" noChangeArrowheads="1"/>
          </p:cNvSpPr>
          <p:nvPr>
            <p:ph idx="1"/>
          </p:nvPr>
        </p:nvSpPr>
        <p:spPr>
          <a:xfrm>
            <a:off x="446088" y="1503362"/>
            <a:ext cx="8147050" cy="5202238"/>
          </a:xfrm>
        </p:spPr>
        <p:txBody>
          <a:bodyPr/>
          <a:lstStyle/>
          <a:p>
            <a:r>
              <a:rPr lang="en-US" sz="2200" i="1" dirty="0"/>
              <a:t>Capability Maturity Model</a:t>
            </a:r>
            <a:r>
              <a:rPr lang="en-US" sz="2200" dirty="0"/>
              <a:t>: </a:t>
            </a:r>
            <a:br>
              <a:rPr lang="en-US" sz="2200" dirty="0"/>
            </a:br>
            <a:r>
              <a:rPr lang="en-US" sz="2200" dirty="0"/>
              <a:t>A reference model of mature practices in a specified discipline, used to assess a group’s capability to perform that discipline</a:t>
            </a:r>
          </a:p>
          <a:p>
            <a:r>
              <a:rPr lang="en-US" sz="2200" dirty="0"/>
              <a:t>CMMs differ by</a:t>
            </a:r>
          </a:p>
          <a:p>
            <a:pPr lvl="1"/>
            <a:r>
              <a:rPr lang="en-US" sz="2200" dirty="0"/>
              <a:t>Discipline (software, systems, acquisition, etc.)</a:t>
            </a:r>
          </a:p>
          <a:p>
            <a:pPr lvl="1"/>
            <a:r>
              <a:rPr lang="en-US" sz="2200" dirty="0"/>
              <a:t>Structure (staged versus continuous)</a:t>
            </a:r>
          </a:p>
          <a:p>
            <a:pPr lvl="1"/>
            <a:r>
              <a:rPr lang="en-US" sz="2200" dirty="0"/>
              <a:t>How Maturity is Defined (process improvement path)</a:t>
            </a:r>
          </a:p>
          <a:p>
            <a:pPr lvl="1"/>
            <a:r>
              <a:rPr lang="en-US" sz="2200" dirty="0"/>
              <a:t>How Capability is Defined (institutionalization)</a:t>
            </a:r>
          </a:p>
          <a:p>
            <a:r>
              <a:rPr lang="en-US" sz="2200" dirty="0"/>
              <a:t>“Capability Maturity Model</a:t>
            </a:r>
            <a:r>
              <a:rPr lang="en-US" sz="2200" i="1" baseline="30000" dirty="0"/>
              <a:t>®</a:t>
            </a:r>
            <a:r>
              <a:rPr lang="en-US" sz="2200" dirty="0"/>
              <a:t>” and CMM</a:t>
            </a:r>
            <a:r>
              <a:rPr lang="en-US" sz="2200" i="1" baseline="30000" dirty="0"/>
              <a:t>®</a:t>
            </a:r>
            <a:r>
              <a:rPr lang="en-US" sz="2200" dirty="0"/>
              <a:t> are used by the Software Engineering Institute (SEI) to denote a particular class of maturity models</a:t>
            </a:r>
          </a:p>
        </p:txBody>
      </p:sp>
      <p:sp>
        <p:nvSpPr>
          <p:cNvPr id="26626" name="Slide Number Placeholder 3"/>
          <p:cNvSpPr>
            <a:spLocks noGrp="1"/>
          </p:cNvSpPr>
          <p:nvPr>
            <p:ph type="sldNum" sz="quarter" idx="12"/>
          </p:nvPr>
        </p:nvSpPr>
        <p:spPr>
          <a:noFill/>
        </p:spPr>
        <p:txBody>
          <a:bodyPr/>
          <a:lstStyle/>
          <a:p>
            <a:fld id="{0F6CFF21-FD45-49BC-8C19-DEE595617039}" type="slidenum">
              <a:rPr lang="en-US"/>
              <a:pPr/>
              <a:t>33</a:t>
            </a:fld>
            <a:endParaRPr lang="en-US"/>
          </a:p>
        </p:txBody>
      </p:sp>
      <p:sp>
        <p:nvSpPr>
          <p:cNvPr id="26629" name="Text Box 6"/>
          <p:cNvSpPr txBox="1">
            <a:spLocks noChangeArrowheads="1"/>
          </p:cNvSpPr>
          <p:nvPr/>
        </p:nvSpPr>
        <p:spPr bwMode="auto">
          <a:xfrm>
            <a:off x="627063" y="5959475"/>
            <a:ext cx="7837487" cy="422275"/>
          </a:xfrm>
          <a:prstGeom prst="rect">
            <a:avLst/>
          </a:prstGeom>
          <a:noFill/>
          <a:ln w="25400">
            <a:noFill/>
            <a:miter lim="800000"/>
            <a:headEnd/>
            <a:tailEnd/>
          </a:ln>
        </p:spPr>
        <p:txBody>
          <a:bodyPr>
            <a:spAutoFit/>
          </a:bodyPr>
          <a:lstStyle/>
          <a:p>
            <a:r>
              <a:rPr lang="en-US" sz="1200" b="0">
                <a:latin typeface="Helvetica" pitchFamily="34" charset="0"/>
              </a:rPr>
              <a:t>Capability Maturity Model®, CMM®, CMM Integration, and CMMI are service marks and registered trademarks of Carnegie Mellon University</a:t>
            </a:r>
          </a:p>
        </p:txBody>
      </p:sp>
    </p:spTree>
  </p:cSld>
  <p:clrMapOvr>
    <a:masterClrMapping/>
  </p:clrMapOvr>
  <p:transition advTm="63403"/>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3"/>
          <p:cNvSpPr>
            <a:spLocks noChangeArrowheads="1"/>
          </p:cNvSpPr>
          <p:nvPr/>
        </p:nvSpPr>
        <p:spPr bwMode="auto">
          <a:xfrm>
            <a:off x="4572000" y="1373187"/>
            <a:ext cx="1549400" cy="4722813"/>
          </a:xfrm>
          <a:prstGeom prst="rect">
            <a:avLst/>
          </a:prstGeom>
          <a:solidFill>
            <a:srgbClr val="CCFFFF"/>
          </a:solidFill>
          <a:ln w="28575">
            <a:solidFill>
              <a:schemeClr val="tx1"/>
            </a:solidFill>
            <a:miter lim="800000"/>
            <a:headEnd/>
            <a:tailEnd/>
          </a:ln>
        </p:spPr>
        <p:txBody>
          <a:bodyPr wrap="none" anchor="ctr"/>
          <a:lstStyle/>
          <a:p>
            <a:endParaRPr lang="en-US" dirty="0">
              <a:solidFill>
                <a:srgbClr val="FF0000"/>
              </a:solidFill>
            </a:endParaRPr>
          </a:p>
        </p:txBody>
      </p:sp>
      <p:sp>
        <p:nvSpPr>
          <p:cNvPr id="27651" name="Rectangle 2"/>
          <p:cNvSpPr>
            <a:spLocks noGrp="1" noChangeArrowheads="1"/>
          </p:cNvSpPr>
          <p:nvPr>
            <p:ph type="title"/>
          </p:nvPr>
        </p:nvSpPr>
        <p:spPr>
          <a:xfrm>
            <a:off x="457200" y="457200"/>
            <a:ext cx="8229600" cy="1143000"/>
          </a:xfrm>
          <a:noFill/>
        </p:spPr>
        <p:txBody>
          <a:bodyPr lIns="92075" tIns="44450" rIns="92075" bIns="44450" anchor="ctr"/>
          <a:lstStyle/>
          <a:p>
            <a:r>
              <a:rPr lang="en-US" dirty="0"/>
              <a:t>Commonly Used CMMs</a:t>
            </a:r>
          </a:p>
        </p:txBody>
      </p:sp>
      <p:sp>
        <p:nvSpPr>
          <p:cNvPr id="27653" name="Rectangle 4"/>
          <p:cNvSpPr>
            <a:spLocks noGrp="1" noChangeArrowheads="1"/>
          </p:cNvSpPr>
          <p:nvPr>
            <p:ph idx="1"/>
          </p:nvPr>
        </p:nvSpPr>
        <p:spPr>
          <a:xfrm>
            <a:off x="676275" y="1352550"/>
            <a:ext cx="8054975" cy="4729163"/>
          </a:xfrm>
          <a:noFill/>
          <a:ln w="28575" cap="flat">
            <a:solidFill>
              <a:schemeClr val="tx1"/>
            </a:solidFill>
          </a:ln>
        </p:spPr>
        <p:txBody>
          <a:bodyPr lIns="98425" tIns="47625" rIns="98425" bIns="47625">
            <a:normAutofit lnSpcReduction="10000"/>
          </a:bodyPr>
          <a:lstStyle/>
          <a:p>
            <a:pPr marL="5486400" indent="-5486400" defTabSz="968375">
              <a:spcBef>
                <a:spcPct val="60000"/>
              </a:spcBef>
              <a:buFontTx/>
              <a:buNone/>
              <a:tabLst>
                <a:tab pos="3894138" algn="l"/>
              </a:tabLst>
            </a:pPr>
            <a:r>
              <a:rPr lang="en-US" sz="1600" dirty="0"/>
              <a:t>Software CMM	staged	software development</a:t>
            </a:r>
          </a:p>
          <a:p>
            <a:pPr marL="5486400" indent="-5486400" defTabSz="968375">
              <a:spcBef>
                <a:spcPct val="60000"/>
              </a:spcBef>
              <a:buFontTx/>
              <a:buNone/>
              <a:tabLst>
                <a:tab pos="3894138" algn="l"/>
              </a:tabLst>
            </a:pPr>
            <a:r>
              <a:rPr lang="en-US" sz="1600" dirty="0"/>
              <a:t>System Engineering CMM	continuous	system engineering</a:t>
            </a:r>
          </a:p>
          <a:p>
            <a:pPr marL="5486400" indent="-5486400" defTabSz="968375">
              <a:spcBef>
                <a:spcPct val="60000"/>
              </a:spcBef>
              <a:buFontTx/>
              <a:buNone/>
              <a:tabLst>
                <a:tab pos="3894138" algn="l"/>
              </a:tabLst>
            </a:pPr>
            <a:r>
              <a:rPr lang="en-US" sz="1600" dirty="0"/>
              <a:t>System Engineering Capability Model	continuous	system engineering</a:t>
            </a:r>
          </a:p>
          <a:p>
            <a:pPr marL="5486400" indent="-5486400" defTabSz="968375">
              <a:spcBef>
                <a:spcPct val="60000"/>
              </a:spcBef>
              <a:buFontTx/>
              <a:buNone/>
              <a:tabLst>
                <a:tab pos="3894138" algn="l"/>
              </a:tabLst>
            </a:pPr>
            <a:r>
              <a:rPr lang="en-US" sz="1600" dirty="0"/>
              <a:t>Software Acquisition CMM	staged	software acquisition</a:t>
            </a:r>
          </a:p>
          <a:p>
            <a:pPr marL="5486400" indent="-5486400" defTabSz="968375">
              <a:spcBef>
                <a:spcPct val="60000"/>
              </a:spcBef>
              <a:buFontTx/>
              <a:buNone/>
              <a:tabLst>
                <a:tab pos="3894138" algn="l"/>
              </a:tabLst>
            </a:pPr>
            <a:r>
              <a:rPr lang="en-US" sz="1600" dirty="0"/>
              <a:t>System Security Engineering CMM	continuous	security engineering</a:t>
            </a:r>
          </a:p>
          <a:p>
            <a:pPr marL="5486400" indent="-5486400" defTabSz="968375">
              <a:spcBef>
                <a:spcPct val="60000"/>
              </a:spcBef>
              <a:buFontTx/>
              <a:buNone/>
              <a:tabLst>
                <a:tab pos="3894138" algn="l"/>
              </a:tabLst>
            </a:pPr>
            <a:r>
              <a:rPr lang="en-US" sz="1600" dirty="0"/>
              <a:t>Personal Software Process	staged	individual software development</a:t>
            </a:r>
          </a:p>
          <a:p>
            <a:pPr marL="5486400" indent="-5486400" defTabSz="968375">
              <a:spcBef>
                <a:spcPct val="60000"/>
              </a:spcBef>
              <a:buFontTx/>
              <a:buNone/>
              <a:tabLst>
                <a:tab pos="3894138" algn="l"/>
              </a:tabLst>
            </a:pPr>
            <a:r>
              <a:rPr lang="en-US" sz="1600" dirty="0"/>
              <a:t>FAA-</a:t>
            </a:r>
            <a:r>
              <a:rPr lang="en-US" sz="1600" dirty="0" err="1"/>
              <a:t>iCMM</a:t>
            </a:r>
            <a:r>
              <a:rPr lang="en-US" sz="1600" dirty="0"/>
              <a:t>	continuous	software engineering, systems engineering, and acquisition</a:t>
            </a:r>
          </a:p>
          <a:p>
            <a:pPr marL="5486400" indent="-5486400" defTabSz="968375">
              <a:spcBef>
                <a:spcPct val="60000"/>
              </a:spcBef>
              <a:buFontTx/>
              <a:buNone/>
              <a:tabLst>
                <a:tab pos="3894138" algn="l"/>
              </a:tabLst>
            </a:pPr>
            <a:r>
              <a:rPr lang="en-US" sz="1600" dirty="0"/>
              <a:t>IPD-CMM	hybrid	integrated product development</a:t>
            </a:r>
          </a:p>
          <a:p>
            <a:pPr marL="5486400" indent="-5486400" defTabSz="968375">
              <a:spcBef>
                <a:spcPct val="60000"/>
              </a:spcBef>
              <a:buFontTx/>
              <a:buNone/>
              <a:tabLst>
                <a:tab pos="3894138" algn="l"/>
              </a:tabLst>
            </a:pPr>
            <a:r>
              <a:rPr lang="en-US" sz="1600" dirty="0"/>
              <a:t>People CMM	staged	workforce </a:t>
            </a:r>
          </a:p>
          <a:p>
            <a:pPr marL="5486400" indent="-5486400" defTabSz="968375">
              <a:spcBef>
                <a:spcPct val="60000"/>
              </a:spcBef>
              <a:buFontTx/>
              <a:buNone/>
              <a:tabLst>
                <a:tab pos="3894138" algn="l"/>
              </a:tabLst>
            </a:pPr>
            <a:r>
              <a:rPr lang="en-US" sz="1600" dirty="0"/>
              <a:t>SPICE Model	continuous	software development	</a:t>
            </a:r>
          </a:p>
        </p:txBody>
      </p:sp>
      <p:sp>
        <p:nvSpPr>
          <p:cNvPr id="27650" name="Slide Number Placeholder 3"/>
          <p:cNvSpPr>
            <a:spLocks noGrp="1"/>
          </p:cNvSpPr>
          <p:nvPr>
            <p:ph type="sldNum" sz="quarter" idx="12"/>
          </p:nvPr>
        </p:nvSpPr>
        <p:spPr>
          <a:noFill/>
        </p:spPr>
        <p:txBody>
          <a:bodyPr/>
          <a:lstStyle/>
          <a:p>
            <a:fld id="{0517C329-B469-471F-91AC-22FCCA8C6CFE}" type="slidenum">
              <a:rPr lang="en-US"/>
              <a:pPr/>
              <a:t>34</a:t>
            </a:fld>
            <a:endParaRPr lang="en-US"/>
          </a:p>
        </p:txBody>
      </p:sp>
      <p:sp>
        <p:nvSpPr>
          <p:cNvPr id="27654" name="Rectangle 5"/>
          <p:cNvSpPr>
            <a:spLocks noChangeArrowheads="1"/>
          </p:cNvSpPr>
          <p:nvPr/>
        </p:nvSpPr>
        <p:spPr bwMode="auto">
          <a:xfrm>
            <a:off x="676275" y="1708150"/>
            <a:ext cx="8061325" cy="360363"/>
          </a:xfrm>
          <a:prstGeom prst="rect">
            <a:avLst/>
          </a:prstGeom>
          <a:noFill/>
          <a:ln w="28575">
            <a:solidFill>
              <a:schemeClr val="tx1"/>
            </a:solidFill>
            <a:miter lim="800000"/>
            <a:headEnd/>
            <a:tailEnd/>
          </a:ln>
        </p:spPr>
        <p:txBody>
          <a:bodyPr wrap="none" anchor="ctr"/>
          <a:lstStyle/>
          <a:p>
            <a:endParaRPr lang="en-US"/>
          </a:p>
        </p:txBody>
      </p:sp>
      <p:sp>
        <p:nvSpPr>
          <p:cNvPr id="27655" name="Rectangle 6"/>
          <p:cNvSpPr>
            <a:spLocks noChangeArrowheads="1"/>
          </p:cNvSpPr>
          <p:nvPr/>
        </p:nvSpPr>
        <p:spPr bwMode="auto">
          <a:xfrm>
            <a:off x="676275" y="2487613"/>
            <a:ext cx="8061325" cy="360362"/>
          </a:xfrm>
          <a:prstGeom prst="rect">
            <a:avLst/>
          </a:prstGeom>
          <a:noFill/>
          <a:ln w="28575">
            <a:solidFill>
              <a:schemeClr val="tx1"/>
            </a:solidFill>
            <a:miter lim="800000"/>
            <a:headEnd/>
            <a:tailEnd/>
          </a:ln>
        </p:spPr>
        <p:txBody>
          <a:bodyPr wrap="none" anchor="ctr"/>
          <a:lstStyle/>
          <a:p>
            <a:endParaRPr lang="en-US"/>
          </a:p>
        </p:txBody>
      </p:sp>
      <p:sp>
        <p:nvSpPr>
          <p:cNvPr id="27656" name="Rectangle 7"/>
          <p:cNvSpPr>
            <a:spLocks noChangeArrowheads="1"/>
          </p:cNvSpPr>
          <p:nvPr/>
        </p:nvSpPr>
        <p:spPr bwMode="auto">
          <a:xfrm>
            <a:off x="676275" y="3236913"/>
            <a:ext cx="8061325" cy="592137"/>
          </a:xfrm>
          <a:prstGeom prst="rect">
            <a:avLst/>
          </a:prstGeom>
          <a:noFill/>
          <a:ln w="28575">
            <a:solidFill>
              <a:schemeClr val="tx1"/>
            </a:solidFill>
            <a:miter lim="800000"/>
            <a:headEnd/>
            <a:tailEnd/>
          </a:ln>
        </p:spPr>
        <p:txBody>
          <a:bodyPr wrap="none" anchor="ctr"/>
          <a:lstStyle/>
          <a:p>
            <a:endParaRPr lang="en-US"/>
          </a:p>
        </p:txBody>
      </p:sp>
      <p:sp>
        <p:nvSpPr>
          <p:cNvPr id="27657" name="Rectangle 8"/>
          <p:cNvSpPr>
            <a:spLocks noChangeArrowheads="1"/>
          </p:cNvSpPr>
          <p:nvPr/>
        </p:nvSpPr>
        <p:spPr bwMode="auto">
          <a:xfrm>
            <a:off x="676275" y="4491037"/>
            <a:ext cx="8061325" cy="614363"/>
          </a:xfrm>
          <a:prstGeom prst="rect">
            <a:avLst/>
          </a:prstGeom>
          <a:noFill/>
          <a:ln w="28575">
            <a:solidFill>
              <a:schemeClr val="tx1"/>
            </a:solidFill>
            <a:miter lim="800000"/>
            <a:headEnd/>
            <a:tailEnd/>
          </a:ln>
        </p:spPr>
        <p:txBody>
          <a:bodyPr wrap="none" anchor="ctr"/>
          <a:lstStyle/>
          <a:p>
            <a:endParaRPr lang="en-US"/>
          </a:p>
        </p:txBody>
      </p:sp>
      <p:sp>
        <p:nvSpPr>
          <p:cNvPr id="27658" name="Line 9"/>
          <p:cNvSpPr>
            <a:spLocks noChangeShapeType="1"/>
          </p:cNvSpPr>
          <p:nvPr/>
        </p:nvSpPr>
        <p:spPr bwMode="auto">
          <a:xfrm>
            <a:off x="676275" y="5562600"/>
            <a:ext cx="8047038" cy="0"/>
          </a:xfrm>
          <a:prstGeom prst="line">
            <a:avLst/>
          </a:prstGeom>
          <a:noFill/>
          <a:ln w="28575">
            <a:solidFill>
              <a:schemeClr val="tx1"/>
            </a:solidFill>
            <a:round/>
            <a:headEnd/>
            <a:tailEnd/>
          </a:ln>
        </p:spPr>
        <p:txBody>
          <a:bodyPr wrap="none" anchor="ctr"/>
          <a:lstStyle/>
          <a:p>
            <a:endParaRPr lang="en-US"/>
          </a:p>
        </p:txBody>
      </p:sp>
    </p:spTree>
  </p:cSld>
  <p:clrMapOvr>
    <a:masterClrMapping/>
  </p:clrMapOvr>
  <p:transition advTm="25096"/>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457200" y="381000"/>
            <a:ext cx="8305800" cy="1143000"/>
          </a:xfrm>
        </p:spPr>
        <p:txBody>
          <a:bodyPr/>
          <a:lstStyle/>
          <a:p>
            <a:r>
              <a:rPr lang="en-US" dirty="0"/>
              <a:t>The Problem</a:t>
            </a:r>
          </a:p>
        </p:txBody>
      </p:sp>
      <p:sp>
        <p:nvSpPr>
          <p:cNvPr id="1027" name="Slide Number Placeholder 2"/>
          <p:cNvSpPr>
            <a:spLocks noGrp="1"/>
          </p:cNvSpPr>
          <p:nvPr>
            <p:ph type="sldNum" sz="quarter" idx="12"/>
          </p:nvPr>
        </p:nvSpPr>
        <p:spPr>
          <a:noFill/>
        </p:spPr>
        <p:txBody>
          <a:bodyPr/>
          <a:lstStyle/>
          <a:p>
            <a:fld id="{D7D14F15-608C-4B72-B392-1D8EAD280FEC}" type="slidenum">
              <a:rPr lang="en-US"/>
              <a:pPr/>
              <a:t>35</a:t>
            </a:fld>
            <a:endParaRPr lang="en-US"/>
          </a:p>
        </p:txBody>
      </p:sp>
      <p:graphicFrame>
        <p:nvGraphicFramePr>
          <p:cNvPr id="1026" name="Object 3"/>
          <p:cNvGraphicFramePr>
            <a:graphicFrameLocks noChangeAspect="1"/>
          </p:cNvGraphicFramePr>
          <p:nvPr/>
        </p:nvGraphicFramePr>
        <p:xfrm>
          <a:off x="4673600" y="1828800"/>
          <a:ext cx="3608388" cy="3354388"/>
        </p:xfrm>
        <a:graphic>
          <a:graphicData uri="http://schemas.openxmlformats.org/presentationml/2006/ole">
            <mc:AlternateContent xmlns:mc="http://schemas.openxmlformats.org/markup-compatibility/2006">
              <mc:Choice xmlns:v="urn:schemas-microsoft-com:vml" Requires="v">
                <p:oleObj spid="_x0000_s1049" name="Clip" r:id="rId3" imgW="2034000" imgH="1890720" progId="">
                  <p:embed/>
                </p:oleObj>
              </mc:Choice>
              <mc:Fallback>
                <p:oleObj name="Clip" r:id="rId3" imgW="2034000" imgH="189072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3600" y="1828800"/>
                        <a:ext cx="3608388" cy="3354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9" name="Rectangle 4"/>
          <p:cNvSpPr>
            <a:spLocks noChangeArrowheads="1"/>
          </p:cNvSpPr>
          <p:nvPr/>
        </p:nvSpPr>
        <p:spPr bwMode="auto">
          <a:xfrm>
            <a:off x="254000" y="1473200"/>
            <a:ext cx="4087813" cy="4114800"/>
          </a:xfrm>
          <a:prstGeom prst="rect">
            <a:avLst/>
          </a:prstGeom>
          <a:noFill/>
          <a:ln w="25400">
            <a:noFill/>
            <a:miter lim="800000"/>
            <a:headEnd/>
            <a:tailEnd/>
          </a:ln>
        </p:spPr>
        <p:txBody>
          <a:bodyPr lIns="90623" tIns="44517" rIns="90623" bIns="44517"/>
          <a:lstStyle/>
          <a:p>
            <a:pPr marL="171450" indent="-171450" defTabSz="915988">
              <a:lnSpc>
                <a:spcPct val="95000"/>
              </a:lnSpc>
              <a:spcBef>
                <a:spcPct val="50000"/>
              </a:spcBef>
              <a:buSzPct val="100000"/>
              <a:buFontTx/>
              <a:buChar char="•"/>
            </a:pPr>
            <a:r>
              <a:rPr lang="en-US" sz="2000" dirty="0"/>
              <a:t>Systems and software disciplines have traditionally not been well integrated</a:t>
            </a:r>
          </a:p>
          <a:p>
            <a:pPr marL="171450" indent="-171450" defTabSz="915988">
              <a:lnSpc>
                <a:spcPct val="95000"/>
              </a:lnSpc>
              <a:spcBef>
                <a:spcPct val="50000"/>
              </a:spcBef>
              <a:buSzPct val="100000"/>
              <a:buFontTx/>
              <a:buChar char="•"/>
            </a:pPr>
            <a:r>
              <a:rPr lang="en-US" sz="2000" dirty="0"/>
              <a:t>The importance of software in systems has increased dramatically</a:t>
            </a:r>
          </a:p>
          <a:p>
            <a:pPr lvl="1" indent="-171450" defTabSz="915988">
              <a:lnSpc>
                <a:spcPct val="95000"/>
              </a:lnSpc>
              <a:spcBef>
                <a:spcPct val="15000"/>
              </a:spcBef>
              <a:buSzPct val="100000"/>
            </a:pPr>
            <a:endParaRPr lang="en-US" sz="2000" b="0" dirty="0"/>
          </a:p>
          <a:p>
            <a:pPr marL="171450" indent="-171450" defTabSz="915988">
              <a:lnSpc>
                <a:spcPct val="95000"/>
              </a:lnSpc>
              <a:spcBef>
                <a:spcPct val="50000"/>
              </a:spcBef>
              <a:buSzPct val="100000"/>
              <a:buFontTx/>
              <a:buChar char="•"/>
            </a:pPr>
            <a:r>
              <a:rPr lang="en-US" sz="2000" dirty="0"/>
              <a:t>The DOD has emphasized the need to make the systems/software interface more seamless</a:t>
            </a:r>
          </a:p>
        </p:txBody>
      </p:sp>
      <p:sp>
        <p:nvSpPr>
          <p:cNvPr id="1030" name="Text Box 5"/>
          <p:cNvSpPr txBox="1">
            <a:spLocks noChangeArrowheads="1"/>
          </p:cNvSpPr>
          <p:nvPr/>
        </p:nvSpPr>
        <p:spPr bwMode="auto">
          <a:xfrm>
            <a:off x="4572000" y="2362200"/>
            <a:ext cx="912813" cy="284163"/>
          </a:xfrm>
          <a:prstGeom prst="rect">
            <a:avLst/>
          </a:prstGeom>
          <a:noFill/>
          <a:ln w="25400">
            <a:noFill/>
            <a:miter lim="800000"/>
            <a:headEnd/>
            <a:tailEnd/>
          </a:ln>
        </p:spPr>
        <p:txBody>
          <a:bodyPr wrap="none">
            <a:spAutoFit/>
          </a:bodyPr>
          <a:lstStyle/>
          <a:p>
            <a:r>
              <a:rPr lang="en-US">
                <a:latin typeface="Helvetica" pitchFamily="34" charset="0"/>
              </a:rPr>
              <a:t>Systems</a:t>
            </a:r>
          </a:p>
        </p:txBody>
      </p:sp>
      <p:sp>
        <p:nvSpPr>
          <p:cNvPr id="1031" name="Text Box 6"/>
          <p:cNvSpPr txBox="1">
            <a:spLocks noChangeArrowheads="1"/>
          </p:cNvSpPr>
          <p:nvPr/>
        </p:nvSpPr>
        <p:spPr bwMode="auto">
          <a:xfrm>
            <a:off x="7454900" y="2413000"/>
            <a:ext cx="938213" cy="284163"/>
          </a:xfrm>
          <a:prstGeom prst="rect">
            <a:avLst/>
          </a:prstGeom>
          <a:noFill/>
          <a:ln w="25400">
            <a:noFill/>
            <a:miter lim="800000"/>
            <a:headEnd/>
            <a:tailEnd/>
          </a:ln>
        </p:spPr>
        <p:txBody>
          <a:bodyPr wrap="none">
            <a:spAutoFit/>
          </a:bodyPr>
          <a:lstStyle/>
          <a:p>
            <a:r>
              <a:rPr lang="en-US">
                <a:latin typeface="Helvetica" pitchFamily="34" charset="0"/>
              </a:rPr>
              <a:t>Software</a:t>
            </a:r>
          </a:p>
        </p:txBody>
      </p:sp>
      <p:sp>
        <p:nvSpPr>
          <p:cNvPr id="1032" name="Text Box 7"/>
          <p:cNvSpPr txBox="1">
            <a:spLocks noChangeArrowheads="1"/>
          </p:cNvSpPr>
          <p:nvPr/>
        </p:nvSpPr>
        <p:spPr bwMode="auto">
          <a:xfrm>
            <a:off x="5181600" y="6248400"/>
            <a:ext cx="3455988" cy="312738"/>
          </a:xfrm>
          <a:prstGeom prst="rect">
            <a:avLst/>
          </a:prstGeom>
          <a:noFill/>
          <a:ln w="25400">
            <a:noFill/>
            <a:miter lim="800000"/>
            <a:headEnd/>
            <a:tailEnd/>
          </a:ln>
        </p:spPr>
        <p:txBody>
          <a:bodyPr wrap="none">
            <a:spAutoFit/>
          </a:bodyPr>
          <a:lstStyle/>
          <a:p>
            <a:r>
              <a:rPr lang="en-US" sz="1600" b="0">
                <a:latin typeface="Times New Roman" charset="0"/>
              </a:rPr>
              <a:t>* Source: Standish Group </a:t>
            </a:r>
            <a:r>
              <a:rPr lang="en-US" sz="1600" b="0" i="1">
                <a:latin typeface="Times New Roman" charset="0"/>
              </a:rPr>
              <a:t>Chaos Report</a:t>
            </a:r>
          </a:p>
        </p:txBody>
      </p:sp>
    </p:spTree>
  </p:cSld>
  <p:clrMapOvr>
    <a:masterClrMapping/>
  </p:clrMapOvr>
  <mc:AlternateContent xmlns:mc="http://schemas.openxmlformats.org/markup-compatibility/2006" xmlns:p14="http://schemas.microsoft.com/office/powerpoint/2010/main">
    <mc:Choice Requires="p14">
      <p:transition spd="slow" p14:dur="2000" advTm="30139"/>
    </mc:Choice>
    <mc:Fallback xmlns="">
      <p:transition spd="slow" advTm="30139"/>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457200" y="533400"/>
            <a:ext cx="8229600" cy="1143000"/>
          </a:xfrm>
        </p:spPr>
        <p:txBody>
          <a:bodyPr/>
          <a:lstStyle/>
          <a:p>
            <a:r>
              <a:rPr lang="en-US" dirty="0"/>
              <a:t>So Many Models, So Little Time</a:t>
            </a:r>
          </a:p>
        </p:txBody>
      </p:sp>
      <p:sp>
        <p:nvSpPr>
          <p:cNvPr id="28674" name="Slide Number Placeholder 3"/>
          <p:cNvSpPr>
            <a:spLocks noGrp="1"/>
          </p:cNvSpPr>
          <p:nvPr>
            <p:ph type="sldNum" sz="quarter" idx="12"/>
          </p:nvPr>
        </p:nvSpPr>
        <p:spPr>
          <a:noFill/>
        </p:spPr>
        <p:txBody>
          <a:bodyPr/>
          <a:lstStyle/>
          <a:p>
            <a:fld id="{EE71B042-83F5-4BAA-8A1C-71D27686F8C0}" type="slidenum">
              <a:rPr lang="en-US"/>
              <a:pPr/>
              <a:t>36</a:t>
            </a:fld>
            <a:endParaRPr lang="en-US"/>
          </a:p>
        </p:txBody>
      </p:sp>
      <p:sp>
        <p:nvSpPr>
          <p:cNvPr id="859139" name="Text Box 3"/>
          <p:cNvSpPr txBox="1">
            <a:spLocks noChangeArrowheads="1"/>
          </p:cNvSpPr>
          <p:nvPr/>
        </p:nvSpPr>
        <p:spPr bwMode="auto">
          <a:xfrm>
            <a:off x="2717800" y="2019300"/>
            <a:ext cx="1281113" cy="941388"/>
          </a:xfrm>
          <a:prstGeom prst="rect">
            <a:avLst/>
          </a:prstGeom>
          <a:solidFill>
            <a:schemeClr val="bg1"/>
          </a:solidFill>
          <a:ln w="25400">
            <a:solidFill>
              <a:schemeClr val="tx1"/>
            </a:solidFill>
            <a:miter lim="800000"/>
            <a:headEnd/>
            <a:tailEnd/>
          </a:ln>
          <a:effectLst>
            <a:outerShdw dist="35921" dir="2700000" algn="ctr" rotWithShape="0">
              <a:srgbClr val="676767"/>
            </a:outerShdw>
          </a:effectLst>
        </p:spPr>
        <p:txBody>
          <a:bodyPr wrap="none" anchor="ctr" anchorCtr="1"/>
          <a:lstStyle/>
          <a:p>
            <a:pPr algn="ctr">
              <a:defRPr/>
            </a:pPr>
            <a:r>
              <a:rPr lang="en-US" sz="2000">
                <a:latin typeface="Helvetica" pitchFamily="34" charset="0"/>
              </a:rPr>
              <a:t>Software</a:t>
            </a:r>
          </a:p>
          <a:p>
            <a:pPr algn="ctr">
              <a:defRPr/>
            </a:pPr>
            <a:r>
              <a:rPr lang="en-US" sz="2000">
                <a:latin typeface="Helvetica" pitchFamily="34" charset="0"/>
              </a:rPr>
              <a:t>CMM</a:t>
            </a:r>
          </a:p>
          <a:p>
            <a:pPr algn="ctr">
              <a:defRPr/>
            </a:pPr>
            <a:endParaRPr lang="en-US" sz="2000">
              <a:latin typeface="Helvetica" pitchFamily="34" charset="0"/>
            </a:endParaRPr>
          </a:p>
        </p:txBody>
      </p:sp>
      <p:sp>
        <p:nvSpPr>
          <p:cNvPr id="859140" name="Text Box 4"/>
          <p:cNvSpPr txBox="1">
            <a:spLocks noChangeArrowheads="1"/>
          </p:cNvSpPr>
          <p:nvPr/>
        </p:nvSpPr>
        <p:spPr bwMode="auto">
          <a:xfrm>
            <a:off x="3187700" y="5588000"/>
            <a:ext cx="1465263" cy="941388"/>
          </a:xfrm>
          <a:prstGeom prst="rect">
            <a:avLst/>
          </a:prstGeom>
          <a:solidFill>
            <a:srgbClr val="3DFF59"/>
          </a:solidFill>
          <a:ln w="25400">
            <a:solidFill>
              <a:schemeClr val="tx1"/>
            </a:solidFill>
            <a:miter lim="800000"/>
            <a:headEnd/>
            <a:tailEnd/>
          </a:ln>
          <a:effectLst>
            <a:outerShdw dist="35921" dir="2700000" algn="ctr" rotWithShape="0">
              <a:srgbClr val="676767"/>
            </a:outerShdw>
          </a:effectLst>
        </p:spPr>
        <p:txBody>
          <a:bodyPr wrap="none" anchor="ctr" anchorCtr="1">
            <a:spAutoFit/>
          </a:bodyPr>
          <a:lstStyle/>
          <a:p>
            <a:pPr algn="ctr">
              <a:defRPr/>
            </a:pPr>
            <a:r>
              <a:rPr lang="en-US" sz="2000">
                <a:latin typeface="Helvetica" pitchFamily="34" charset="0"/>
              </a:rPr>
              <a:t>Systems</a:t>
            </a:r>
          </a:p>
          <a:p>
            <a:pPr algn="ctr">
              <a:defRPr/>
            </a:pPr>
            <a:r>
              <a:rPr lang="en-US" sz="2000">
                <a:latin typeface="Helvetica" pitchFamily="34" charset="0"/>
              </a:rPr>
              <a:t>Security</a:t>
            </a:r>
            <a:br>
              <a:rPr lang="en-US" sz="2000">
                <a:latin typeface="Helvetica" pitchFamily="34" charset="0"/>
              </a:rPr>
            </a:br>
            <a:r>
              <a:rPr lang="en-US" sz="2000">
                <a:latin typeface="Helvetica" pitchFamily="34" charset="0"/>
              </a:rPr>
              <a:t>Engr CMM</a:t>
            </a:r>
          </a:p>
        </p:txBody>
      </p:sp>
      <p:sp>
        <p:nvSpPr>
          <p:cNvPr id="859141" name="Text Box 5"/>
          <p:cNvSpPr txBox="1">
            <a:spLocks noChangeArrowheads="1"/>
          </p:cNvSpPr>
          <p:nvPr/>
        </p:nvSpPr>
        <p:spPr bwMode="auto">
          <a:xfrm>
            <a:off x="1206500" y="3124200"/>
            <a:ext cx="1385888" cy="941388"/>
          </a:xfrm>
          <a:prstGeom prst="rect">
            <a:avLst/>
          </a:prstGeom>
          <a:solidFill>
            <a:srgbClr val="FFCCCC"/>
          </a:solidFill>
          <a:ln w="25400">
            <a:solidFill>
              <a:schemeClr val="tx1"/>
            </a:solidFill>
            <a:miter lim="800000"/>
            <a:headEnd/>
            <a:tailEnd/>
          </a:ln>
          <a:effectLst>
            <a:outerShdw dist="35921" dir="2700000" algn="ctr" rotWithShape="0">
              <a:srgbClr val="676767"/>
            </a:outerShdw>
          </a:effectLst>
        </p:spPr>
        <p:txBody>
          <a:bodyPr wrap="none" anchor="ctr" anchorCtr="1"/>
          <a:lstStyle/>
          <a:p>
            <a:pPr algn="ctr">
              <a:defRPr/>
            </a:pPr>
            <a:r>
              <a:rPr lang="en-US" sz="2000" dirty="0">
                <a:latin typeface="Helvetica" pitchFamily="34" charset="0"/>
              </a:rPr>
              <a:t>Systems</a:t>
            </a:r>
            <a:br>
              <a:rPr lang="en-US" sz="2000" dirty="0">
                <a:latin typeface="Helvetica" pitchFamily="34" charset="0"/>
              </a:rPr>
            </a:br>
            <a:r>
              <a:rPr lang="en-US" sz="2000" dirty="0" err="1">
                <a:latin typeface="Helvetica" pitchFamily="34" charset="0"/>
              </a:rPr>
              <a:t>Engr</a:t>
            </a:r>
            <a:endParaRPr lang="en-US" sz="2000" dirty="0">
              <a:latin typeface="Helvetica" pitchFamily="34" charset="0"/>
            </a:endParaRPr>
          </a:p>
          <a:p>
            <a:pPr algn="ctr">
              <a:defRPr/>
            </a:pPr>
            <a:r>
              <a:rPr lang="en-US" sz="2000" dirty="0">
                <a:latin typeface="Helvetica" pitchFamily="34" charset="0"/>
              </a:rPr>
              <a:t>CMM</a:t>
            </a:r>
          </a:p>
        </p:txBody>
      </p:sp>
      <p:sp>
        <p:nvSpPr>
          <p:cNvPr id="859142" name="Text Box 6"/>
          <p:cNvSpPr txBox="1">
            <a:spLocks noChangeArrowheads="1"/>
          </p:cNvSpPr>
          <p:nvPr/>
        </p:nvSpPr>
        <p:spPr bwMode="auto">
          <a:xfrm>
            <a:off x="3390900" y="3695700"/>
            <a:ext cx="1368425" cy="941388"/>
          </a:xfrm>
          <a:prstGeom prst="rect">
            <a:avLst/>
          </a:prstGeom>
          <a:solidFill>
            <a:schemeClr val="folHlink"/>
          </a:solidFill>
          <a:ln w="25400">
            <a:solidFill>
              <a:schemeClr val="tx1"/>
            </a:solidFill>
            <a:miter lim="800000"/>
            <a:headEnd/>
            <a:tailEnd/>
          </a:ln>
          <a:effectLst>
            <a:outerShdw dist="35921" dir="2700000" algn="ctr" rotWithShape="0">
              <a:srgbClr val="676767"/>
            </a:outerShdw>
          </a:effectLst>
        </p:spPr>
        <p:txBody>
          <a:bodyPr wrap="none" anchor="ctr" anchorCtr="1"/>
          <a:lstStyle/>
          <a:p>
            <a:pPr algn="ctr">
              <a:defRPr/>
            </a:pPr>
            <a:r>
              <a:rPr lang="en-US" sz="2000">
                <a:latin typeface="Helvetica" pitchFamily="34" charset="0"/>
              </a:rPr>
              <a:t>People</a:t>
            </a:r>
          </a:p>
          <a:p>
            <a:pPr algn="ctr">
              <a:defRPr/>
            </a:pPr>
            <a:r>
              <a:rPr lang="en-US" sz="2000">
                <a:latin typeface="Helvetica" pitchFamily="34" charset="0"/>
              </a:rPr>
              <a:t>CMM</a:t>
            </a:r>
          </a:p>
        </p:txBody>
      </p:sp>
      <p:sp>
        <p:nvSpPr>
          <p:cNvPr id="859143" name="Text Box 7"/>
          <p:cNvSpPr txBox="1">
            <a:spLocks noChangeArrowheads="1"/>
          </p:cNvSpPr>
          <p:nvPr/>
        </p:nvSpPr>
        <p:spPr bwMode="auto">
          <a:xfrm>
            <a:off x="4267200" y="1562100"/>
            <a:ext cx="1190625" cy="987425"/>
          </a:xfrm>
          <a:prstGeom prst="rect">
            <a:avLst/>
          </a:prstGeom>
          <a:solidFill>
            <a:srgbClr val="99CCFF"/>
          </a:solidFill>
          <a:ln w="25400">
            <a:solidFill>
              <a:schemeClr val="tx1"/>
            </a:solidFill>
            <a:miter lim="800000"/>
            <a:headEnd/>
            <a:tailEnd/>
          </a:ln>
          <a:effectLst>
            <a:outerShdw dist="35921" dir="2700000" algn="ctr" rotWithShape="0">
              <a:srgbClr val="676767"/>
            </a:outerShdw>
          </a:effectLst>
        </p:spPr>
        <p:txBody>
          <a:bodyPr wrap="none" anchor="ctr" anchorCtr="1"/>
          <a:lstStyle/>
          <a:p>
            <a:pPr algn="ctr">
              <a:defRPr/>
            </a:pPr>
            <a:r>
              <a:rPr lang="en-US" sz="2000">
                <a:latin typeface="Helvetica" pitchFamily="34" charset="0"/>
              </a:rPr>
              <a:t>ZZZ</a:t>
            </a:r>
          </a:p>
          <a:p>
            <a:pPr algn="ctr">
              <a:defRPr/>
            </a:pPr>
            <a:r>
              <a:rPr lang="en-US" sz="2000">
                <a:latin typeface="Helvetica" pitchFamily="34" charset="0"/>
              </a:rPr>
              <a:t>CMM</a:t>
            </a:r>
          </a:p>
        </p:txBody>
      </p:sp>
      <p:sp>
        <p:nvSpPr>
          <p:cNvPr id="859144" name="Text Box 8"/>
          <p:cNvSpPr txBox="1">
            <a:spLocks noChangeArrowheads="1"/>
          </p:cNvSpPr>
          <p:nvPr/>
        </p:nvSpPr>
        <p:spPr bwMode="auto">
          <a:xfrm>
            <a:off x="812800" y="5511800"/>
            <a:ext cx="1281113" cy="941388"/>
          </a:xfrm>
          <a:prstGeom prst="rect">
            <a:avLst/>
          </a:prstGeom>
          <a:solidFill>
            <a:srgbClr val="FFCC66"/>
          </a:solidFill>
          <a:ln w="25400">
            <a:solidFill>
              <a:schemeClr val="tx1"/>
            </a:solidFill>
            <a:miter lim="800000"/>
            <a:headEnd/>
            <a:tailEnd/>
          </a:ln>
          <a:effectLst>
            <a:outerShdw dist="35921" dir="2700000" algn="ctr" rotWithShape="0">
              <a:srgbClr val="676767"/>
            </a:outerShdw>
          </a:effectLst>
        </p:spPr>
        <p:txBody>
          <a:bodyPr wrap="none" anchor="ctr" anchorCtr="1"/>
          <a:lstStyle/>
          <a:p>
            <a:pPr algn="ctr">
              <a:defRPr/>
            </a:pPr>
            <a:r>
              <a:rPr lang="en-US" sz="2000" b="1" dirty="0">
                <a:solidFill>
                  <a:schemeClr val="bg2"/>
                </a:solidFill>
                <a:latin typeface="Helvetica" pitchFamily="34" charset="0"/>
              </a:rPr>
              <a:t>FAA</a:t>
            </a:r>
          </a:p>
          <a:p>
            <a:pPr algn="ctr">
              <a:defRPr/>
            </a:pPr>
            <a:r>
              <a:rPr lang="en-US" sz="2000" b="1" dirty="0" err="1">
                <a:solidFill>
                  <a:schemeClr val="bg2"/>
                </a:solidFill>
                <a:latin typeface="Helvetica" pitchFamily="34" charset="0"/>
              </a:rPr>
              <a:t>iCMM</a:t>
            </a:r>
            <a:endParaRPr lang="en-US" sz="2000" b="1" dirty="0">
              <a:solidFill>
                <a:schemeClr val="bg2"/>
              </a:solidFill>
              <a:latin typeface="Helvetica" pitchFamily="34" charset="0"/>
            </a:endParaRPr>
          </a:p>
        </p:txBody>
      </p:sp>
      <p:sp>
        <p:nvSpPr>
          <p:cNvPr id="859145" name="Text Box 9"/>
          <p:cNvSpPr txBox="1">
            <a:spLocks noChangeArrowheads="1"/>
          </p:cNvSpPr>
          <p:nvPr/>
        </p:nvSpPr>
        <p:spPr bwMode="auto">
          <a:xfrm>
            <a:off x="177800" y="4254500"/>
            <a:ext cx="1281113" cy="941388"/>
          </a:xfrm>
          <a:prstGeom prst="rect">
            <a:avLst/>
          </a:prstGeom>
          <a:solidFill>
            <a:srgbClr val="34FFFF"/>
          </a:solidFill>
          <a:ln w="25400">
            <a:solidFill>
              <a:schemeClr val="tx1"/>
            </a:solidFill>
            <a:miter lim="800000"/>
            <a:headEnd/>
            <a:tailEnd/>
          </a:ln>
          <a:effectLst>
            <a:outerShdw dist="35921" dir="2700000" algn="ctr" rotWithShape="0">
              <a:srgbClr val="676767"/>
            </a:outerShdw>
          </a:effectLst>
        </p:spPr>
        <p:txBody>
          <a:bodyPr wrap="none" anchor="ctr" anchorCtr="1"/>
          <a:lstStyle/>
          <a:p>
            <a:pPr algn="ctr">
              <a:defRPr/>
            </a:pPr>
            <a:r>
              <a:rPr lang="en-US" sz="2000" dirty="0">
                <a:latin typeface="Helvetica" pitchFamily="34" charset="0"/>
              </a:rPr>
              <a:t>IPD</a:t>
            </a:r>
          </a:p>
          <a:p>
            <a:pPr algn="ctr">
              <a:defRPr/>
            </a:pPr>
            <a:r>
              <a:rPr lang="en-US" sz="2000" dirty="0">
                <a:latin typeface="Helvetica" pitchFamily="34" charset="0"/>
              </a:rPr>
              <a:t>CMM</a:t>
            </a:r>
          </a:p>
        </p:txBody>
      </p:sp>
      <p:sp>
        <p:nvSpPr>
          <p:cNvPr id="859146" name="Text Box 10"/>
          <p:cNvSpPr txBox="1">
            <a:spLocks noChangeArrowheads="1"/>
          </p:cNvSpPr>
          <p:nvPr/>
        </p:nvSpPr>
        <p:spPr bwMode="auto">
          <a:xfrm>
            <a:off x="1816100" y="4394200"/>
            <a:ext cx="1281113" cy="941388"/>
          </a:xfrm>
          <a:prstGeom prst="rect">
            <a:avLst/>
          </a:prstGeom>
          <a:solidFill>
            <a:srgbClr val="DDDDDD"/>
          </a:solidFill>
          <a:ln w="25400">
            <a:solidFill>
              <a:schemeClr val="tx1"/>
            </a:solidFill>
            <a:miter lim="800000"/>
            <a:headEnd/>
            <a:tailEnd/>
          </a:ln>
          <a:effectLst>
            <a:outerShdw dist="35921" dir="2700000" algn="ctr" rotWithShape="0">
              <a:srgbClr val="676767"/>
            </a:outerShdw>
          </a:effectLst>
        </p:spPr>
        <p:txBody>
          <a:bodyPr wrap="none" anchor="ctr" anchorCtr="1"/>
          <a:lstStyle/>
          <a:p>
            <a:pPr algn="ctr">
              <a:defRPr/>
            </a:pPr>
            <a:r>
              <a:rPr lang="en-US" sz="2000">
                <a:latin typeface="Helvetica" pitchFamily="34" charset="0"/>
              </a:rPr>
              <a:t>Software</a:t>
            </a:r>
            <a:br>
              <a:rPr lang="en-US" sz="2000">
                <a:latin typeface="Helvetica" pitchFamily="34" charset="0"/>
              </a:rPr>
            </a:br>
            <a:r>
              <a:rPr lang="en-US" sz="2000">
                <a:latin typeface="Helvetica" pitchFamily="34" charset="0"/>
              </a:rPr>
              <a:t>Acq</a:t>
            </a:r>
          </a:p>
          <a:p>
            <a:pPr algn="ctr">
              <a:defRPr/>
            </a:pPr>
            <a:r>
              <a:rPr lang="en-US" sz="2000">
                <a:latin typeface="Helvetica" pitchFamily="34" charset="0"/>
              </a:rPr>
              <a:t>CMM</a:t>
            </a:r>
          </a:p>
        </p:txBody>
      </p:sp>
      <p:sp>
        <p:nvSpPr>
          <p:cNvPr id="859147" name="Text Box 11"/>
          <p:cNvSpPr txBox="1">
            <a:spLocks noChangeArrowheads="1"/>
          </p:cNvSpPr>
          <p:nvPr/>
        </p:nvSpPr>
        <p:spPr bwMode="auto">
          <a:xfrm>
            <a:off x="279400" y="1854200"/>
            <a:ext cx="1281113" cy="941388"/>
          </a:xfrm>
          <a:prstGeom prst="rect">
            <a:avLst/>
          </a:prstGeom>
          <a:solidFill>
            <a:srgbClr val="34FFFF"/>
          </a:solidFill>
          <a:ln w="25400">
            <a:solidFill>
              <a:schemeClr val="tx1"/>
            </a:solidFill>
            <a:miter lim="800000"/>
            <a:headEnd/>
            <a:tailEnd/>
          </a:ln>
          <a:effectLst>
            <a:outerShdw dist="35921" dir="2700000" algn="ctr" rotWithShape="0">
              <a:srgbClr val="676767"/>
            </a:outerShdw>
          </a:effectLst>
        </p:spPr>
        <p:txBody>
          <a:bodyPr wrap="none" anchor="ctr" anchorCtr="1"/>
          <a:lstStyle/>
          <a:p>
            <a:pPr algn="ctr">
              <a:defRPr/>
            </a:pPr>
            <a:r>
              <a:rPr lang="en-US" sz="2000" dirty="0">
                <a:latin typeface="Helvetica" pitchFamily="34" charset="0"/>
              </a:rPr>
              <a:t>EIA 731</a:t>
            </a:r>
          </a:p>
        </p:txBody>
      </p:sp>
      <p:sp>
        <p:nvSpPr>
          <p:cNvPr id="28685" name="Rectangle 12"/>
          <p:cNvSpPr>
            <a:spLocks noChangeArrowheads="1"/>
          </p:cNvSpPr>
          <p:nvPr/>
        </p:nvSpPr>
        <p:spPr bwMode="auto">
          <a:xfrm>
            <a:off x="5740400" y="1722438"/>
            <a:ext cx="2971800" cy="4637087"/>
          </a:xfrm>
          <a:prstGeom prst="rect">
            <a:avLst/>
          </a:prstGeom>
          <a:noFill/>
          <a:ln w="9525">
            <a:noFill/>
            <a:miter lim="800000"/>
            <a:headEnd/>
            <a:tailEnd/>
          </a:ln>
        </p:spPr>
        <p:txBody>
          <a:bodyPr>
            <a:spAutoFit/>
          </a:bodyPr>
          <a:lstStyle/>
          <a:p>
            <a:pPr marL="173038" indent="-173038">
              <a:spcAft>
                <a:spcPct val="35000"/>
              </a:spcAft>
              <a:buFontTx/>
              <a:buChar char="•"/>
            </a:pPr>
            <a:r>
              <a:rPr lang="en-US" sz="2000" dirty="0"/>
              <a:t>Different structures, formats, terms, ways of measuring maturity</a:t>
            </a:r>
          </a:p>
          <a:p>
            <a:pPr marL="173038" indent="-173038">
              <a:spcAft>
                <a:spcPct val="35000"/>
              </a:spcAft>
              <a:buFontTx/>
              <a:buChar char="•"/>
            </a:pPr>
            <a:r>
              <a:rPr lang="en-US" sz="2000" dirty="0"/>
              <a:t>Causes confusion, especially when using more than one model</a:t>
            </a:r>
          </a:p>
          <a:p>
            <a:pPr marL="173038" indent="-173038">
              <a:spcAft>
                <a:spcPct val="35000"/>
              </a:spcAft>
              <a:buFontTx/>
              <a:buChar char="•"/>
            </a:pPr>
            <a:r>
              <a:rPr lang="en-US" sz="2000" dirty="0"/>
              <a:t>Hard to integrate them in a combined improvement program</a:t>
            </a:r>
          </a:p>
          <a:p>
            <a:pPr marL="173038" indent="-173038">
              <a:spcAft>
                <a:spcPct val="35000"/>
              </a:spcAft>
              <a:buFontTx/>
              <a:buChar char="•"/>
            </a:pPr>
            <a:r>
              <a:rPr lang="en-US" sz="2000" dirty="0"/>
              <a:t>Hard to use multiple models in supplier selection</a:t>
            </a:r>
          </a:p>
        </p:txBody>
      </p:sp>
    </p:spTree>
  </p:cSld>
  <p:clrMapOvr>
    <a:masterClrMapping/>
  </p:clrMapOvr>
  <mc:AlternateContent xmlns:mc="http://schemas.openxmlformats.org/markup-compatibility/2006" xmlns:p14="http://schemas.microsoft.com/office/powerpoint/2010/main">
    <mc:Choice Requires="p14">
      <p:transition spd="slow" p14:dur="2000" advTm="39105"/>
    </mc:Choice>
    <mc:Fallback xmlns="">
      <p:transition spd="slow" advTm="39105"/>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dirty="0"/>
              <a:t>CMMI to the Rescue!</a:t>
            </a:r>
          </a:p>
        </p:txBody>
      </p:sp>
      <p:sp>
        <p:nvSpPr>
          <p:cNvPr id="29700" name="Rectangle 3"/>
          <p:cNvSpPr>
            <a:spLocks noGrp="1" noChangeArrowheads="1"/>
          </p:cNvSpPr>
          <p:nvPr>
            <p:ph idx="1"/>
          </p:nvPr>
        </p:nvSpPr>
        <p:spPr/>
        <p:txBody>
          <a:bodyPr/>
          <a:lstStyle/>
          <a:p>
            <a:endParaRPr lang="en-US" sz="2400" dirty="0"/>
          </a:p>
          <a:p>
            <a:r>
              <a:rPr lang="en-US" sz="2400" dirty="0"/>
              <a:t>Integrates systems and software disciplines into one process improvement framework.</a:t>
            </a:r>
          </a:p>
          <a:p>
            <a:endParaRPr lang="en-US" sz="2400" dirty="0"/>
          </a:p>
          <a:p>
            <a:endParaRPr lang="en-US" sz="2400" dirty="0"/>
          </a:p>
          <a:p>
            <a:endParaRPr lang="en-US" sz="2400" dirty="0"/>
          </a:p>
          <a:p>
            <a:r>
              <a:rPr lang="en-US" sz="2400" dirty="0"/>
              <a:t>Provides a framework for introducing new disciplines as needs arise.</a:t>
            </a:r>
          </a:p>
        </p:txBody>
      </p:sp>
      <p:sp>
        <p:nvSpPr>
          <p:cNvPr id="29698" name="Slide Number Placeholder 3"/>
          <p:cNvSpPr>
            <a:spLocks noGrp="1"/>
          </p:cNvSpPr>
          <p:nvPr>
            <p:ph type="sldNum" sz="quarter" idx="12"/>
          </p:nvPr>
        </p:nvSpPr>
        <p:spPr>
          <a:noFill/>
        </p:spPr>
        <p:txBody>
          <a:bodyPr/>
          <a:lstStyle/>
          <a:p>
            <a:fld id="{8E8028EC-F925-42A2-BBC2-26B1CE94E68E}" type="slidenum">
              <a:rPr lang="en-US"/>
              <a:pPr/>
              <a:t>37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8184"/>
    </mc:Choice>
    <mc:Fallback xmlns="">
      <p:transition spd="slow" advTm="18184"/>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a:t>Bridging the Divide</a:t>
            </a:r>
          </a:p>
        </p:txBody>
      </p:sp>
      <p:sp>
        <p:nvSpPr>
          <p:cNvPr id="30722" name="Slide Number Placeholder 2"/>
          <p:cNvSpPr>
            <a:spLocks noGrp="1"/>
          </p:cNvSpPr>
          <p:nvPr>
            <p:ph type="sldNum" sz="quarter" idx="12"/>
          </p:nvPr>
        </p:nvSpPr>
        <p:spPr>
          <a:noFill/>
        </p:spPr>
        <p:txBody>
          <a:bodyPr/>
          <a:lstStyle/>
          <a:p>
            <a:fld id="{F030D3A6-3A60-4E43-976D-E7BF896CD7BC}" type="slidenum">
              <a:rPr lang="en-US"/>
              <a:pPr/>
              <a:t>38</a:t>
            </a:fld>
            <a:endParaRPr lang="en-US"/>
          </a:p>
        </p:txBody>
      </p:sp>
      <p:pic>
        <p:nvPicPr>
          <p:cNvPr id="30724" name="Picture 3" descr="C:\~Rushby Files\CMMI Presentations\Intro to CMMI for Executives\untitled.jpg"/>
          <p:cNvPicPr>
            <a:picLocks noChangeAspect="1" noChangeArrowheads="1"/>
          </p:cNvPicPr>
          <p:nvPr/>
        </p:nvPicPr>
        <p:blipFill>
          <a:blip r:embed="rId2" cstate="print"/>
          <a:srcRect/>
          <a:stretch>
            <a:fillRect/>
          </a:stretch>
        </p:blipFill>
        <p:spPr bwMode="auto">
          <a:xfrm>
            <a:off x="4648200" y="1905000"/>
            <a:ext cx="4176713" cy="3678238"/>
          </a:xfrm>
          <a:prstGeom prst="rect">
            <a:avLst/>
          </a:prstGeom>
          <a:noFill/>
          <a:ln w="9525">
            <a:noFill/>
            <a:miter lim="800000"/>
            <a:headEnd/>
            <a:tailEnd/>
          </a:ln>
        </p:spPr>
      </p:pic>
      <p:sp>
        <p:nvSpPr>
          <p:cNvPr id="30725" name="Rectangle 4"/>
          <p:cNvSpPr>
            <a:spLocks noChangeArrowheads="1"/>
          </p:cNvSpPr>
          <p:nvPr/>
        </p:nvSpPr>
        <p:spPr bwMode="auto">
          <a:xfrm>
            <a:off x="685800" y="1905000"/>
            <a:ext cx="3498850" cy="3698875"/>
          </a:xfrm>
          <a:prstGeom prst="rect">
            <a:avLst/>
          </a:prstGeom>
          <a:noFill/>
          <a:ln w="9525">
            <a:noFill/>
            <a:miter lim="800000"/>
            <a:headEnd/>
            <a:tailEnd/>
          </a:ln>
        </p:spPr>
        <p:txBody>
          <a:bodyPr lIns="102705" tIns="51353" rIns="102705" bIns="51353"/>
          <a:lstStyle/>
          <a:p>
            <a:pPr marL="171450" indent="-171450" defTabSz="915988">
              <a:lnSpc>
                <a:spcPct val="85000"/>
              </a:lnSpc>
              <a:spcBef>
                <a:spcPct val="50000"/>
              </a:spcBef>
              <a:buSzPct val="100000"/>
              <a:buFontTx/>
              <a:buChar char="•"/>
            </a:pPr>
            <a:r>
              <a:rPr lang="en-US" sz="2000" dirty="0"/>
              <a:t>Systems engineering and software engineering processes are integrated.</a:t>
            </a:r>
          </a:p>
          <a:p>
            <a:pPr marL="171450" indent="-171450" defTabSz="915988">
              <a:lnSpc>
                <a:spcPct val="95000"/>
              </a:lnSpc>
              <a:spcBef>
                <a:spcPct val="50000"/>
              </a:spcBef>
              <a:buSzPct val="100000"/>
              <a:buFontTx/>
              <a:buChar char="•"/>
            </a:pPr>
            <a:r>
              <a:rPr lang="en-US" sz="2000" dirty="0"/>
              <a:t>Integrates systems and software disciplines into one process improvement framework.</a:t>
            </a:r>
          </a:p>
          <a:p>
            <a:pPr marL="171450" indent="-171450" defTabSz="915988">
              <a:lnSpc>
                <a:spcPct val="95000"/>
              </a:lnSpc>
              <a:spcBef>
                <a:spcPct val="50000"/>
              </a:spcBef>
              <a:buSzPct val="100000"/>
              <a:buFontTx/>
              <a:buChar char="•"/>
            </a:pPr>
            <a:r>
              <a:rPr lang="en-US" sz="2000" dirty="0"/>
              <a:t>Provides a framework for introducing new disciplines as needs arise.</a:t>
            </a:r>
          </a:p>
        </p:txBody>
      </p:sp>
    </p:spTree>
  </p:cSld>
  <p:clrMapOvr>
    <a:masterClrMapping/>
  </p:clrMapOvr>
  <mc:AlternateContent xmlns:mc="http://schemas.openxmlformats.org/markup-compatibility/2006" xmlns:p14="http://schemas.microsoft.com/office/powerpoint/2010/main">
    <mc:Choice Requires="p14">
      <p:transition spd="slow" p14:dur="2000" advTm="32888"/>
    </mc:Choice>
    <mc:Fallback xmlns="">
      <p:transition spd="slow" advTm="32888"/>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457200" y="76200"/>
            <a:ext cx="8229600" cy="1143000"/>
          </a:xfrm>
        </p:spPr>
        <p:txBody>
          <a:bodyPr/>
          <a:lstStyle/>
          <a:p>
            <a:r>
              <a:rPr lang="en-US" dirty="0"/>
              <a:t>The CMMI Project</a:t>
            </a:r>
          </a:p>
        </p:txBody>
      </p:sp>
      <p:sp>
        <p:nvSpPr>
          <p:cNvPr id="2053" name="Rectangle 3"/>
          <p:cNvSpPr>
            <a:spLocks noGrp="1" noChangeArrowheads="1"/>
          </p:cNvSpPr>
          <p:nvPr>
            <p:ph idx="1"/>
          </p:nvPr>
        </p:nvSpPr>
        <p:spPr>
          <a:xfrm>
            <a:off x="457200" y="1173480"/>
            <a:ext cx="8229600" cy="4389120"/>
          </a:xfrm>
        </p:spPr>
        <p:txBody>
          <a:bodyPr/>
          <a:lstStyle/>
          <a:p>
            <a:r>
              <a:rPr lang="en-US" sz="2400" dirty="0" err="1"/>
              <a:t>DoD</a:t>
            </a:r>
            <a:r>
              <a:rPr lang="en-US" sz="2400" dirty="0"/>
              <a:t> sponsored collaboration </a:t>
            </a:r>
            <a:br>
              <a:rPr lang="en-US" sz="2400" dirty="0"/>
            </a:br>
            <a:r>
              <a:rPr lang="en-US" sz="2400" dirty="0"/>
              <a:t>between industry, Government, SEI</a:t>
            </a:r>
          </a:p>
        </p:txBody>
      </p:sp>
      <p:sp>
        <p:nvSpPr>
          <p:cNvPr id="2051" name="Slide Number Placeholder 3"/>
          <p:cNvSpPr>
            <a:spLocks noGrp="1"/>
          </p:cNvSpPr>
          <p:nvPr>
            <p:ph type="sldNum" sz="quarter" idx="12"/>
          </p:nvPr>
        </p:nvSpPr>
        <p:spPr>
          <a:noFill/>
        </p:spPr>
        <p:txBody>
          <a:bodyPr/>
          <a:lstStyle/>
          <a:p>
            <a:fld id="{D49233A8-16B5-4EB1-86DD-4A601CDBDA63}" type="slidenum">
              <a:rPr lang="en-US"/>
              <a:pPr/>
              <a:t>39</a:t>
            </a:fld>
            <a:endParaRPr lang="en-US"/>
          </a:p>
        </p:txBody>
      </p:sp>
      <p:sp>
        <p:nvSpPr>
          <p:cNvPr id="2054" name="Rectangle 8"/>
          <p:cNvSpPr>
            <a:spLocks noChangeArrowheads="1"/>
          </p:cNvSpPr>
          <p:nvPr/>
        </p:nvSpPr>
        <p:spPr bwMode="auto">
          <a:xfrm>
            <a:off x="676275" y="2636838"/>
            <a:ext cx="4138613" cy="3787775"/>
          </a:xfrm>
          <a:prstGeom prst="rect">
            <a:avLst/>
          </a:prstGeom>
          <a:solidFill>
            <a:srgbClr val="CCFFFF"/>
          </a:solidFill>
          <a:ln w="9525">
            <a:noFill/>
            <a:miter lim="800000"/>
            <a:headEnd/>
            <a:tailEnd/>
          </a:ln>
        </p:spPr>
        <p:txBody>
          <a:bodyPr lIns="81400" tIns="40700" rIns="81400" bIns="40700"/>
          <a:lstStyle/>
          <a:p>
            <a:pPr marL="171450" indent="-171450" defTabSz="915988">
              <a:buSzPct val="100000"/>
              <a:buFontTx/>
              <a:buChar char="•"/>
            </a:pPr>
            <a:r>
              <a:rPr lang="en-US" sz="1800" dirty="0"/>
              <a:t>U.S. Army, Navy, Air Force</a:t>
            </a:r>
          </a:p>
          <a:p>
            <a:pPr marL="171450" indent="-171450" defTabSz="915988">
              <a:buSzPct val="100000"/>
              <a:buFontTx/>
              <a:buChar char="•"/>
            </a:pPr>
            <a:r>
              <a:rPr lang="en-US" sz="1800" dirty="0"/>
              <a:t>Federal Aviation  Administration</a:t>
            </a:r>
          </a:p>
          <a:p>
            <a:pPr marL="171450" indent="-171450" defTabSz="915988">
              <a:buSzPct val="100000"/>
              <a:buFontTx/>
              <a:buChar char="•"/>
            </a:pPr>
            <a:r>
              <a:rPr lang="en-US" sz="1800" dirty="0"/>
              <a:t>National Security Agency</a:t>
            </a:r>
          </a:p>
          <a:p>
            <a:pPr marL="171450" indent="-171450" defTabSz="915988">
              <a:buSzPct val="100000"/>
              <a:buFontTx/>
              <a:buChar char="•"/>
            </a:pPr>
            <a:r>
              <a:rPr lang="en-US" sz="1800" dirty="0"/>
              <a:t>Software Engineering Institute</a:t>
            </a:r>
          </a:p>
          <a:p>
            <a:pPr marL="171450" indent="-171450" defTabSz="915988">
              <a:buSzPct val="100000"/>
              <a:buFontTx/>
              <a:buChar char="•"/>
            </a:pPr>
            <a:r>
              <a:rPr lang="en-US" sz="1800" dirty="0"/>
              <a:t>ADP, Inc.</a:t>
            </a:r>
          </a:p>
          <a:p>
            <a:pPr marL="171450" indent="-171450" defTabSz="915988">
              <a:buSzPct val="100000"/>
              <a:buFontTx/>
              <a:buChar char="•"/>
            </a:pPr>
            <a:r>
              <a:rPr lang="en-US" sz="1800" dirty="0"/>
              <a:t>AT&amp;T Labs</a:t>
            </a:r>
          </a:p>
          <a:p>
            <a:pPr marL="171450" indent="-171450" defTabSz="915988">
              <a:buSzPct val="100000"/>
              <a:buFontTx/>
              <a:buChar char="•"/>
            </a:pPr>
            <a:r>
              <a:rPr lang="en-US" sz="1800" dirty="0"/>
              <a:t>BAE</a:t>
            </a:r>
          </a:p>
          <a:p>
            <a:pPr marL="171450" indent="-171450" defTabSz="915988">
              <a:buSzPct val="100000"/>
              <a:buFontTx/>
              <a:buChar char="•"/>
            </a:pPr>
            <a:r>
              <a:rPr lang="en-US" sz="1800" dirty="0"/>
              <a:t>Boeing</a:t>
            </a:r>
          </a:p>
          <a:p>
            <a:pPr marL="171450" indent="-171450" defTabSz="915988">
              <a:buSzPct val="100000"/>
              <a:buFontTx/>
              <a:buChar char="•"/>
            </a:pPr>
            <a:r>
              <a:rPr lang="en-US" sz="1800" dirty="0"/>
              <a:t>Computer Sciences Corporation</a:t>
            </a:r>
          </a:p>
          <a:p>
            <a:pPr marL="171450" indent="-171450" defTabSz="915988">
              <a:buSzPct val="100000"/>
              <a:buFontTx/>
              <a:buChar char="•"/>
            </a:pPr>
            <a:r>
              <a:rPr lang="en-US" sz="1800" dirty="0"/>
              <a:t>EER Systems</a:t>
            </a:r>
          </a:p>
          <a:p>
            <a:pPr marL="171450" indent="-171450" defTabSz="915988">
              <a:buSzPct val="100000"/>
              <a:buFontTx/>
              <a:buChar char="•"/>
            </a:pPr>
            <a:r>
              <a:rPr lang="en-US" sz="1800" dirty="0"/>
              <a:t>Ericsson Canada</a:t>
            </a:r>
          </a:p>
          <a:p>
            <a:pPr marL="171450" indent="-171450" defTabSz="915988">
              <a:buSzPct val="100000"/>
              <a:buFontTx/>
              <a:buChar char="•"/>
            </a:pPr>
            <a:r>
              <a:rPr lang="en-US" sz="1800" dirty="0"/>
              <a:t>Ernst and Young</a:t>
            </a:r>
          </a:p>
          <a:p>
            <a:pPr marL="171450" indent="-171450" defTabSz="915988">
              <a:buSzPct val="100000"/>
              <a:buFontTx/>
              <a:buChar char="•"/>
            </a:pPr>
            <a:r>
              <a:rPr lang="en-US" sz="1800" dirty="0"/>
              <a:t>General Dynamics</a:t>
            </a:r>
          </a:p>
          <a:p>
            <a:pPr marL="171450" indent="-171450" defTabSz="915988">
              <a:buSzPct val="100000"/>
              <a:buFontTx/>
              <a:buChar char="•"/>
            </a:pPr>
            <a:r>
              <a:rPr lang="en-US" sz="1800" dirty="0"/>
              <a:t>Harris Corporation</a:t>
            </a:r>
          </a:p>
          <a:p>
            <a:pPr marL="171450" indent="-171450" defTabSz="915988">
              <a:buSzPct val="100000"/>
              <a:buFontTx/>
              <a:buChar char="•"/>
            </a:pPr>
            <a:r>
              <a:rPr lang="en-US" sz="1800" dirty="0"/>
              <a:t>Honeywell</a:t>
            </a:r>
          </a:p>
        </p:txBody>
      </p:sp>
      <p:sp>
        <p:nvSpPr>
          <p:cNvPr id="2055" name="Rectangle 9"/>
          <p:cNvSpPr>
            <a:spLocks noChangeArrowheads="1"/>
          </p:cNvSpPr>
          <p:nvPr/>
        </p:nvSpPr>
        <p:spPr bwMode="auto">
          <a:xfrm>
            <a:off x="4694238" y="2624138"/>
            <a:ext cx="4233862" cy="3800475"/>
          </a:xfrm>
          <a:prstGeom prst="rect">
            <a:avLst/>
          </a:prstGeom>
          <a:solidFill>
            <a:srgbClr val="CCFFFF"/>
          </a:solidFill>
          <a:ln w="9525">
            <a:noFill/>
            <a:miter lim="800000"/>
            <a:headEnd/>
            <a:tailEnd/>
          </a:ln>
        </p:spPr>
        <p:txBody>
          <a:bodyPr lIns="81400" tIns="40700" rIns="81400" bIns="40700"/>
          <a:lstStyle/>
          <a:p>
            <a:pPr marL="171450" indent="-171450" defTabSz="915988">
              <a:buSzPct val="100000"/>
              <a:buFontTx/>
              <a:buChar char="•"/>
            </a:pPr>
            <a:r>
              <a:rPr lang="en-US" sz="1800" dirty="0"/>
              <a:t>KPMG</a:t>
            </a:r>
          </a:p>
          <a:p>
            <a:pPr marL="171450" indent="-171450" defTabSz="915988">
              <a:buSzPct val="100000"/>
              <a:buFontTx/>
              <a:buChar char="•"/>
            </a:pPr>
            <a:r>
              <a:rPr lang="en-US" sz="1800" dirty="0"/>
              <a:t>Lockheed Martin</a:t>
            </a:r>
          </a:p>
          <a:p>
            <a:pPr marL="171450" indent="-171450" defTabSz="915988">
              <a:buSzPct val="100000"/>
              <a:buFontTx/>
              <a:buChar char="•"/>
            </a:pPr>
            <a:r>
              <a:rPr lang="en-US" sz="1800" dirty="0"/>
              <a:t>Motorola</a:t>
            </a:r>
          </a:p>
          <a:p>
            <a:pPr marL="171450" indent="-171450" defTabSz="915988">
              <a:buSzPct val="100000"/>
              <a:buFontTx/>
              <a:buChar char="•"/>
            </a:pPr>
            <a:r>
              <a:rPr lang="en-US" sz="1800" dirty="0"/>
              <a:t>Northrop Grumman</a:t>
            </a:r>
          </a:p>
          <a:p>
            <a:pPr marL="171450" indent="-171450" defTabSz="915988">
              <a:buSzPct val="100000"/>
              <a:buFontTx/>
              <a:buChar char="•"/>
            </a:pPr>
            <a:r>
              <a:rPr lang="en-US" sz="1800" dirty="0"/>
              <a:t>Pacific Bell</a:t>
            </a:r>
          </a:p>
          <a:p>
            <a:pPr marL="171450" indent="-171450" defTabSz="915988">
              <a:buSzPct val="100000"/>
              <a:buFontTx/>
              <a:buChar char="•"/>
            </a:pPr>
            <a:r>
              <a:rPr lang="en-US" sz="1800" dirty="0"/>
              <a:t>Q-Labs</a:t>
            </a:r>
          </a:p>
          <a:p>
            <a:pPr marL="171450" indent="-171450" defTabSz="915988">
              <a:buSzPct val="100000"/>
              <a:buFontTx/>
              <a:buChar char="•"/>
            </a:pPr>
            <a:r>
              <a:rPr lang="en-US" sz="1800" dirty="0"/>
              <a:t>Raytheon</a:t>
            </a:r>
          </a:p>
          <a:p>
            <a:pPr marL="171450" indent="-171450" defTabSz="915988">
              <a:buSzPct val="100000"/>
              <a:buFontTx/>
              <a:buChar char="•"/>
            </a:pPr>
            <a:r>
              <a:rPr lang="en-US" sz="1800" dirty="0"/>
              <a:t>Reuters</a:t>
            </a:r>
          </a:p>
          <a:p>
            <a:pPr marL="171450" indent="-171450" defTabSz="915988">
              <a:buSzPct val="100000"/>
              <a:buFontTx/>
              <a:buChar char="•"/>
            </a:pPr>
            <a:r>
              <a:rPr lang="en-US" sz="1800" dirty="0"/>
              <a:t>Rockwell Collins</a:t>
            </a:r>
          </a:p>
          <a:p>
            <a:pPr marL="171450" indent="-171450" defTabSz="915988">
              <a:buSzPct val="100000"/>
              <a:buFontTx/>
              <a:buChar char="•"/>
            </a:pPr>
            <a:r>
              <a:rPr lang="en-US" sz="1800" dirty="0"/>
              <a:t>SAIC</a:t>
            </a:r>
          </a:p>
          <a:p>
            <a:pPr marL="171450" indent="-171450" defTabSz="915988">
              <a:buSzPct val="100000"/>
              <a:buFontTx/>
              <a:buChar char="•"/>
            </a:pPr>
            <a:r>
              <a:rPr lang="en-US" sz="1800" dirty="0"/>
              <a:t>Software Productivity Consortium</a:t>
            </a:r>
          </a:p>
          <a:p>
            <a:pPr marL="171450" indent="-171450" defTabSz="915988">
              <a:buSzPct val="100000"/>
              <a:buFontTx/>
              <a:buChar char="•"/>
            </a:pPr>
            <a:r>
              <a:rPr lang="en-US" sz="1800" dirty="0"/>
              <a:t>Sverdrup Corporation</a:t>
            </a:r>
          </a:p>
          <a:p>
            <a:pPr marL="171450" indent="-171450" defTabSz="915988">
              <a:buSzPct val="100000"/>
              <a:buFontTx/>
              <a:buChar char="•"/>
            </a:pPr>
            <a:r>
              <a:rPr lang="en-US" sz="1800" dirty="0" err="1"/>
              <a:t>TeraQuest</a:t>
            </a:r>
            <a:endParaRPr lang="en-US" sz="1800" dirty="0"/>
          </a:p>
          <a:p>
            <a:pPr marL="171450" indent="-171450" defTabSz="915988">
              <a:buSzPct val="100000"/>
              <a:buFontTx/>
              <a:buChar char="•"/>
            </a:pPr>
            <a:r>
              <a:rPr lang="en-US" sz="1800" dirty="0"/>
              <a:t>Thomson CSF</a:t>
            </a:r>
          </a:p>
          <a:p>
            <a:pPr marL="171450" indent="-171450" defTabSz="915988">
              <a:buSzPct val="100000"/>
              <a:buFontTx/>
              <a:buChar char="•"/>
            </a:pPr>
            <a:r>
              <a:rPr lang="en-US" sz="1800" dirty="0"/>
              <a:t>TRW</a:t>
            </a:r>
          </a:p>
        </p:txBody>
      </p:sp>
      <p:graphicFrame>
        <p:nvGraphicFramePr>
          <p:cNvPr id="2050" name="Object 0"/>
          <p:cNvGraphicFramePr>
            <a:graphicFrameLocks noChangeAspect="1"/>
          </p:cNvGraphicFramePr>
          <p:nvPr/>
        </p:nvGraphicFramePr>
        <p:xfrm>
          <a:off x="6496050" y="1514475"/>
          <a:ext cx="2244725" cy="1917700"/>
        </p:xfrm>
        <a:graphic>
          <a:graphicData uri="http://schemas.openxmlformats.org/presentationml/2006/ole">
            <mc:AlternateContent xmlns:mc="http://schemas.openxmlformats.org/markup-compatibility/2006">
              <mc:Choice xmlns:v="urn:schemas-microsoft-com:vml" Requires="v">
                <p:oleObj spid="_x0000_s2073" name="Clip" r:id="rId4" imgW="4191000" imgH="3581400" progId="">
                  <p:embed/>
                </p:oleObj>
              </mc:Choice>
              <mc:Fallback>
                <p:oleObj name="Clip" r:id="rId4" imgW="4191000" imgH="3581400" progId="">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6050" y="1514475"/>
                        <a:ext cx="2244725" cy="191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27790"/>
    </mc:Choice>
    <mc:Fallback xmlns="">
      <p:transition spd="slow" advTm="2779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 xmlns:a16="http://schemas.microsoft.com/office/drawing/2014/main" id="{28FFD0B9-412E-4CA2-AC28-E4B231C5B823}"/>
              </a:ext>
            </a:extLst>
          </p:cNvPr>
          <p:cNvSpPr>
            <a:spLocks noGrp="1" noChangeArrowheads="1"/>
          </p:cNvSpPr>
          <p:nvPr>
            <p:ph type="title"/>
          </p:nvPr>
        </p:nvSpPr>
        <p:spPr/>
        <p:txBody>
          <a:bodyPr/>
          <a:lstStyle/>
          <a:p>
            <a:pPr algn="r" eaLnBrk="1" hangingPunct="1"/>
            <a:r>
              <a:rPr lang="en-US" altLang="en-US" b="1">
                <a:latin typeface="Comic Sans MS" panose="030F0702030302020204" pitchFamily="66" charset="0"/>
              </a:rPr>
              <a:t>KPAs - Level 4</a:t>
            </a:r>
            <a:endParaRPr lang="en-US" altLang="en-US">
              <a:latin typeface="Comic Sans MS" panose="030F0702030302020204" pitchFamily="66" charset="0"/>
            </a:endParaRPr>
          </a:p>
        </p:txBody>
      </p:sp>
      <p:sp>
        <p:nvSpPr>
          <p:cNvPr id="51203" name="Rectangle 3">
            <a:extLst>
              <a:ext uri="{FF2B5EF4-FFF2-40B4-BE49-F238E27FC236}">
                <a16:creationId xmlns="" xmlns:a16="http://schemas.microsoft.com/office/drawing/2014/main" id="{693A2893-481E-4B9E-8937-2F81FD543833}"/>
              </a:ext>
            </a:extLst>
          </p:cNvPr>
          <p:cNvSpPr>
            <a:spLocks noGrp="1" noChangeArrowheads="1"/>
          </p:cNvSpPr>
          <p:nvPr>
            <p:ph type="body" idx="1"/>
          </p:nvPr>
        </p:nvSpPr>
        <p:spPr>
          <a:xfrm>
            <a:off x="628650" y="2226469"/>
            <a:ext cx="7886700" cy="2557539"/>
          </a:xfrm>
        </p:spPr>
        <p:txBody>
          <a:bodyPr/>
          <a:lstStyle/>
          <a:p>
            <a:pPr eaLnBrk="1" hangingPunct="1"/>
            <a:endParaRPr lang="en-US" altLang="en-US" dirty="0">
              <a:latin typeface="Comic Sans MS" panose="030F0702030302020204" pitchFamily="66" charset="0"/>
            </a:endParaRPr>
          </a:p>
          <a:p>
            <a:pPr eaLnBrk="1" hangingPunct="1"/>
            <a:r>
              <a:rPr lang="en-US" altLang="en-US" dirty="0">
                <a:latin typeface="Comic Sans MS" panose="030F0702030302020204" pitchFamily="66" charset="0"/>
              </a:rPr>
              <a:t>Software Quality Management</a:t>
            </a:r>
          </a:p>
          <a:p>
            <a:pPr eaLnBrk="1" hangingPunct="1"/>
            <a:r>
              <a:rPr lang="en-US" altLang="en-US" dirty="0">
                <a:latin typeface="Comic Sans MS" panose="030F0702030302020204" pitchFamily="66" charset="0"/>
              </a:rPr>
              <a:t>Quantitative Process Management</a:t>
            </a:r>
          </a:p>
        </p:txBody>
      </p:sp>
      <p:sp>
        <p:nvSpPr>
          <p:cNvPr id="51205" name="Slide Number Placeholder 1">
            <a:extLst>
              <a:ext uri="{FF2B5EF4-FFF2-40B4-BE49-F238E27FC236}">
                <a16:creationId xmlns="" xmlns:a16="http://schemas.microsoft.com/office/drawing/2014/main" id="{E5034529-DD13-4EB8-81E4-2991A9E2EB2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fld id="{113839C3-5708-4315-A683-7789E926CE05}" type="slidenum">
              <a:rPr lang="en-US" altLang="en-US" sz="1050">
                <a:solidFill>
                  <a:schemeClr val="bg1"/>
                </a:solidFill>
              </a:rPr>
              <a:pPr/>
              <a:t>4</a:t>
            </a:fld>
            <a:endParaRPr lang="en-US" altLang="en-US" sz="105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11230"/>
    </mc:Choice>
    <mc:Fallback xmlns="">
      <p:transition spd="slow" advTm="1123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lide Number Placeholder 1"/>
          <p:cNvSpPr>
            <a:spLocks noGrp="1"/>
          </p:cNvSpPr>
          <p:nvPr>
            <p:ph type="sldNum" sz="quarter" idx="12"/>
          </p:nvPr>
        </p:nvSpPr>
        <p:spPr>
          <a:noFill/>
        </p:spPr>
        <p:txBody>
          <a:bodyPr/>
          <a:lstStyle/>
          <a:p>
            <a:fld id="{EFDF76E3-5C35-4EDD-B43D-E35740734B19}" type="slidenum">
              <a:rPr lang="en-US"/>
              <a:pPr/>
              <a:t>40</a:t>
            </a:fld>
            <a:endParaRPr lang="en-US"/>
          </a:p>
        </p:txBody>
      </p:sp>
      <p:grpSp>
        <p:nvGrpSpPr>
          <p:cNvPr id="2" name="Group 2"/>
          <p:cNvGrpSpPr>
            <a:grpSpLocks/>
          </p:cNvGrpSpPr>
          <p:nvPr/>
        </p:nvGrpSpPr>
        <p:grpSpPr bwMode="auto">
          <a:xfrm>
            <a:off x="4479925" y="782638"/>
            <a:ext cx="4389438" cy="4645025"/>
            <a:chOff x="2606" y="1119"/>
            <a:chExt cx="2458" cy="2609"/>
          </a:xfrm>
        </p:grpSpPr>
        <p:sp>
          <p:nvSpPr>
            <p:cNvPr id="3091" name="Text Box 3"/>
            <p:cNvSpPr txBox="1">
              <a:spLocks noChangeArrowheads="1"/>
            </p:cNvSpPr>
            <p:nvPr/>
          </p:nvSpPr>
          <p:spPr bwMode="auto">
            <a:xfrm>
              <a:off x="3542" y="1119"/>
              <a:ext cx="756" cy="288"/>
            </a:xfrm>
            <a:prstGeom prst="rect">
              <a:avLst/>
            </a:prstGeom>
            <a:noFill/>
            <a:ln w="12700">
              <a:noFill/>
              <a:miter lim="800000"/>
              <a:headEnd type="none" w="sm" len="sm"/>
              <a:tailEnd type="none" w="sm" len="sm"/>
            </a:ln>
          </p:spPr>
          <p:txBody>
            <a:bodyPr wrap="none" lIns="102705" tIns="51353" rIns="102705" bIns="51353">
              <a:spAutoFit/>
            </a:bodyPr>
            <a:lstStyle/>
            <a:p>
              <a:pPr defTabSz="1027113">
                <a:lnSpc>
                  <a:spcPct val="100000"/>
                </a:lnSpc>
              </a:pPr>
              <a:r>
                <a:rPr lang="en-US" sz="2700"/>
                <a:t>Staged</a:t>
              </a:r>
              <a:endParaRPr lang="en-US" sz="2700" b="0">
                <a:latin typeface="Times New Roman" charset="0"/>
              </a:endParaRPr>
            </a:p>
          </p:txBody>
        </p:sp>
        <p:sp>
          <p:nvSpPr>
            <p:cNvPr id="3092" name="Text Box 4"/>
            <p:cNvSpPr txBox="1">
              <a:spLocks noChangeArrowheads="1"/>
            </p:cNvSpPr>
            <p:nvPr/>
          </p:nvSpPr>
          <p:spPr bwMode="auto">
            <a:xfrm>
              <a:off x="2606" y="2750"/>
              <a:ext cx="480" cy="250"/>
            </a:xfrm>
            <a:prstGeom prst="rect">
              <a:avLst/>
            </a:prstGeom>
            <a:noFill/>
            <a:ln w="12700">
              <a:noFill/>
              <a:miter lim="800000"/>
              <a:headEnd type="none" w="sm" len="sm"/>
              <a:tailEnd type="none" w="sm" len="sm"/>
            </a:ln>
          </p:spPr>
          <p:txBody>
            <a:bodyPr wrap="none" lIns="102705" tIns="51353" rIns="102705" bIns="51353">
              <a:spAutoFit/>
            </a:bodyPr>
            <a:lstStyle/>
            <a:p>
              <a:pPr defTabSz="1027113">
                <a:lnSpc>
                  <a:spcPct val="100000"/>
                </a:lnSpc>
              </a:pPr>
              <a:r>
                <a:rPr lang="en-US" sz="2200"/>
                <a:t>ML 1</a:t>
              </a:r>
            </a:p>
          </p:txBody>
        </p:sp>
        <p:sp>
          <p:nvSpPr>
            <p:cNvPr id="3093" name="Text Box 5"/>
            <p:cNvSpPr txBox="1">
              <a:spLocks noChangeArrowheads="1"/>
            </p:cNvSpPr>
            <p:nvPr/>
          </p:nvSpPr>
          <p:spPr bwMode="auto">
            <a:xfrm>
              <a:off x="2787" y="2423"/>
              <a:ext cx="436" cy="250"/>
            </a:xfrm>
            <a:prstGeom prst="rect">
              <a:avLst/>
            </a:prstGeom>
            <a:noFill/>
            <a:ln w="12700">
              <a:noFill/>
              <a:miter lim="800000"/>
              <a:headEnd type="none" w="sm" len="sm"/>
              <a:tailEnd type="none" w="sm" len="sm"/>
            </a:ln>
          </p:spPr>
          <p:txBody>
            <a:bodyPr wrap="none" lIns="102705" tIns="51353" rIns="102705" bIns="51353">
              <a:spAutoFit/>
            </a:bodyPr>
            <a:lstStyle/>
            <a:p>
              <a:pPr defTabSz="1027113">
                <a:lnSpc>
                  <a:spcPct val="100000"/>
                </a:lnSpc>
              </a:pPr>
              <a:r>
                <a:rPr lang="en-US" sz="2200"/>
                <a:t>ML2</a:t>
              </a:r>
            </a:p>
          </p:txBody>
        </p:sp>
        <p:sp>
          <p:nvSpPr>
            <p:cNvPr id="3094" name="Text Box 6"/>
            <p:cNvSpPr txBox="1">
              <a:spLocks noChangeArrowheads="1"/>
            </p:cNvSpPr>
            <p:nvPr/>
          </p:nvSpPr>
          <p:spPr bwMode="auto">
            <a:xfrm>
              <a:off x="2969" y="2170"/>
              <a:ext cx="436" cy="250"/>
            </a:xfrm>
            <a:prstGeom prst="rect">
              <a:avLst/>
            </a:prstGeom>
            <a:noFill/>
            <a:ln w="12700">
              <a:noFill/>
              <a:miter lim="800000"/>
              <a:headEnd type="none" w="sm" len="sm"/>
              <a:tailEnd type="none" w="sm" len="sm"/>
            </a:ln>
          </p:spPr>
          <p:txBody>
            <a:bodyPr wrap="none" lIns="102705" tIns="51353" rIns="102705" bIns="51353">
              <a:spAutoFit/>
            </a:bodyPr>
            <a:lstStyle/>
            <a:p>
              <a:pPr defTabSz="1027113">
                <a:lnSpc>
                  <a:spcPct val="100000"/>
                </a:lnSpc>
              </a:pPr>
              <a:r>
                <a:rPr lang="en-US" sz="2200"/>
                <a:t>ML3</a:t>
              </a:r>
            </a:p>
          </p:txBody>
        </p:sp>
        <p:sp>
          <p:nvSpPr>
            <p:cNvPr id="3095" name="Text Box 7"/>
            <p:cNvSpPr txBox="1">
              <a:spLocks noChangeArrowheads="1"/>
            </p:cNvSpPr>
            <p:nvPr/>
          </p:nvSpPr>
          <p:spPr bwMode="auto">
            <a:xfrm>
              <a:off x="3153" y="1849"/>
              <a:ext cx="436" cy="250"/>
            </a:xfrm>
            <a:prstGeom prst="rect">
              <a:avLst/>
            </a:prstGeom>
            <a:noFill/>
            <a:ln w="12700">
              <a:noFill/>
              <a:miter lim="800000"/>
              <a:headEnd type="none" w="sm" len="sm"/>
              <a:tailEnd type="none" w="sm" len="sm"/>
            </a:ln>
          </p:spPr>
          <p:txBody>
            <a:bodyPr wrap="none" lIns="102705" tIns="51353" rIns="102705" bIns="51353">
              <a:spAutoFit/>
            </a:bodyPr>
            <a:lstStyle/>
            <a:p>
              <a:pPr defTabSz="1027113">
                <a:lnSpc>
                  <a:spcPct val="100000"/>
                </a:lnSpc>
              </a:pPr>
              <a:r>
                <a:rPr lang="en-US" sz="2200"/>
                <a:t>ML4</a:t>
              </a:r>
            </a:p>
          </p:txBody>
        </p:sp>
        <p:sp>
          <p:nvSpPr>
            <p:cNvPr id="3096" name="Text Box 8"/>
            <p:cNvSpPr txBox="1">
              <a:spLocks noChangeArrowheads="1"/>
            </p:cNvSpPr>
            <p:nvPr/>
          </p:nvSpPr>
          <p:spPr bwMode="auto">
            <a:xfrm>
              <a:off x="3319" y="1551"/>
              <a:ext cx="436" cy="250"/>
            </a:xfrm>
            <a:prstGeom prst="rect">
              <a:avLst/>
            </a:prstGeom>
            <a:noFill/>
            <a:ln w="12700">
              <a:noFill/>
              <a:miter lim="800000"/>
              <a:headEnd type="none" w="sm" len="sm"/>
              <a:tailEnd type="none" w="sm" len="sm"/>
            </a:ln>
          </p:spPr>
          <p:txBody>
            <a:bodyPr wrap="none" lIns="102705" tIns="51353" rIns="102705" bIns="51353">
              <a:spAutoFit/>
            </a:bodyPr>
            <a:lstStyle/>
            <a:p>
              <a:pPr defTabSz="1027113">
                <a:lnSpc>
                  <a:spcPct val="100000"/>
                </a:lnSpc>
              </a:pPr>
              <a:r>
                <a:rPr lang="en-US" sz="2200"/>
                <a:t>ML5</a:t>
              </a:r>
              <a:endParaRPr lang="en-US" sz="2700"/>
            </a:p>
          </p:txBody>
        </p:sp>
        <p:sp>
          <p:nvSpPr>
            <p:cNvPr id="3097" name="Text Box 9"/>
            <p:cNvSpPr txBox="1">
              <a:spLocks noChangeArrowheads="1"/>
            </p:cNvSpPr>
            <p:nvPr/>
          </p:nvSpPr>
          <p:spPr bwMode="auto">
            <a:xfrm>
              <a:off x="2808" y="3151"/>
              <a:ext cx="2220" cy="577"/>
            </a:xfrm>
            <a:prstGeom prst="rect">
              <a:avLst/>
            </a:prstGeom>
            <a:noFill/>
            <a:ln w="12700">
              <a:noFill/>
              <a:miter lim="800000"/>
              <a:headEnd type="none" w="sm" len="sm"/>
              <a:tailEnd type="none" w="sm" len="sm"/>
            </a:ln>
          </p:spPr>
          <p:txBody>
            <a:bodyPr wrap="none" lIns="102705" tIns="51353" rIns="102705" bIns="51353">
              <a:spAutoFit/>
            </a:bodyPr>
            <a:lstStyle/>
            <a:p>
              <a:pPr defTabSz="1027113">
                <a:lnSpc>
                  <a:spcPct val="100000"/>
                </a:lnSpc>
              </a:pPr>
              <a:r>
                <a:rPr lang="en-US" sz="2000" dirty="0"/>
                <a:t>. . .for an established </a:t>
              </a:r>
            </a:p>
            <a:p>
              <a:pPr defTabSz="1027113">
                <a:lnSpc>
                  <a:spcPct val="100000"/>
                </a:lnSpc>
              </a:pPr>
              <a:r>
                <a:rPr lang="en-US" sz="2000" dirty="0"/>
                <a:t>set of process areas across an</a:t>
              </a:r>
            </a:p>
            <a:p>
              <a:pPr defTabSz="1027113">
                <a:lnSpc>
                  <a:spcPct val="100000"/>
                </a:lnSpc>
              </a:pPr>
              <a:r>
                <a:rPr lang="en-US" sz="2000" dirty="0"/>
                <a:t>organization</a:t>
              </a:r>
            </a:p>
          </p:txBody>
        </p:sp>
        <p:graphicFrame>
          <p:nvGraphicFramePr>
            <p:cNvPr id="3074" name="Object 10"/>
            <p:cNvGraphicFramePr>
              <a:graphicFrameLocks/>
            </p:cNvGraphicFramePr>
            <p:nvPr/>
          </p:nvGraphicFramePr>
          <p:xfrm>
            <a:off x="3015" y="1427"/>
            <a:ext cx="2049" cy="1637"/>
          </p:xfrm>
          <a:graphic>
            <a:graphicData uri="http://schemas.openxmlformats.org/presentationml/2006/ole">
              <mc:AlternateContent xmlns:mc="http://schemas.openxmlformats.org/markup-compatibility/2006">
                <mc:Choice xmlns:v="urn:schemas-microsoft-com:vml" Requires="v">
                  <p:oleObj spid="_x0000_s3097" name="ClipArt" r:id="rId4" imgW="3660480" imgH="2923920" progId="">
                    <p:embed/>
                  </p:oleObj>
                </mc:Choice>
                <mc:Fallback>
                  <p:oleObj name="ClipArt" r:id="rId4" imgW="3660480" imgH="2923920" progId="">
                    <p:embed/>
                    <p:pic>
                      <p:nvPicPr>
                        <p:cNvPr id="0" name="Object 1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5" y="1427"/>
                          <a:ext cx="2049" cy="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077" name="Text Box 11"/>
          <p:cNvSpPr txBox="1">
            <a:spLocks noChangeArrowheads="1"/>
          </p:cNvSpPr>
          <p:nvPr/>
        </p:nvSpPr>
        <p:spPr bwMode="auto">
          <a:xfrm>
            <a:off x="2171700" y="1852613"/>
            <a:ext cx="2108200" cy="512762"/>
          </a:xfrm>
          <a:prstGeom prst="rect">
            <a:avLst/>
          </a:prstGeom>
          <a:noFill/>
          <a:ln w="12700">
            <a:noFill/>
            <a:miter lim="800000"/>
            <a:headEnd type="none" w="sm" len="sm"/>
            <a:tailEnd type="none" w="sm" len="sm"/>
          </a:ln>
        </p:spPr>
        <p:txBody>
          <a:bodyPr wrap="none" lIns="102705" tIns="51353" rIns="102705" bIns="51353">
            <a:spAutoFit/>
          </a:bodyPr>
          <a:lstStyle/>
          <a:p>
            <a:pPr defTabSz="1027113">
              <a:lnSpc>
                <a:spcPct val="100000"/>
              </a:lnSpc>
            </a:pPr>
            <a:r>
              <a:rPr lang="en-US" sz="2700" dirty="0"/>
              <a:t>Continuous</a:t>
            </a:r>
            <a:endParaRPr lang="en-US" sz="2700" b="0" dirty="0">
              <a:latin typeface="Times New Roman" charset="0"/>
            </a:endParaRPr>
          </a:p>
        </p:txBody>
      </p:sp>
      <p:sp>
        <p:nvSpPr>
          <p:cNvPr id="3078" name="Text Box 12"/>
          <p:cNvSpPr txBox="1">
            <a:spLocks noChangeArrowheads="1"/>
          </p:cNvSpPr>
          <p:nvPr/>
        </p:nvSpPr>
        <p:spPr bwMode="auto">
          <a:xfrm>
            <a:off x="833438" y="5651500"/>
            <a:ext cx="3592512" cy="719138"/>
          </a:xfrm>
          <a:prstGeom prst="rect">
            <a:avLst/>
          </a:prstGeom>
          <a:noFill/>
          <a:ln w="12700">
            <a:noFill/>
            <a:miter lim="800000"/>
            <a:headEnd type="none" w="sm" len="sm"/>
            <a:tailEnd type="none" w="sm" len="sm"/>
          </a:ln>
        </p:spPr>
        <p:txBody>
          <a:bodyPr wrap="none" lIns="102705" tIns="51353" rIns="102705" bIns="51353">
            <a:spAutoFit/>
          </a:bodyPr>
          <a:lstStyle/>
          <a:p>
            <a:pPr defTabSz="1027113">
              <a:lnSpc>
                <a:spcPct val="100000"/>
              </a:lnSpc>
            </a:pPr>
            <a:r>
              <a:rPr lang="en-US" sz="2000" dirty="0"/>
              <a:t>. . .for a single process area</a:t>
            </a:r>
          </a:p>
          <a:p>
            <a:pPr defTabSz="1027113">
              <a:lnSpc>
                <a:spcPct val="100000"/>
              </a:lnSpc>
            </a:pPr>
            <a:r>
              <a:rPr lang="en-US" sz="2000" dirty="0"/>
              <a:t>or a set of process areas</a:t>
            </a:r>
            <a:endParaRPr lang="en-US" sz="2000" b="0" dirty="0">
              <a:latin typeface="Times New Roman" charset="0"/>
            </a:endParaRPr>
          </a:p>
        </p:txBody>
      </p:sp>
      <p:grpSp>
        <p:nvGrpSpPr>
          <p:cNvPr id="3" name="Group 13"/>
          <p:cNvGrpSpPr>
            <a:grpSpLocks/>
          </p:cNvGrpSpPr>
          <p:nvPr/>
        </p:nvGrpSpPr>
        <p:grpSpPr bwMode="auto">
          <a:xfrm>
            <a:off x="582613" y="2316163"/>
            <a:ext cx="4090987" cy="3302000"/>
            <a:chOff x="326" y="1301"/>
            <a:chExt cx="2291" cy="1855"/>
          </a:xfrm>
        </p:grpSpPr>
        <p:sp>
          <p:nvSpPr>
            <p:cNvPr id="3081" name="Line 14"/>
            <p:cNvSpPr>
              <a:spLocks noChangeShapeType="1"/>
            </p:cNvSpPr>
            <p:nvPr/>
          </p:nvSpPr>
          <p:spPr bwMode="auto">
            <a:xfrm>
              <a:off x="1055" y="2899"/>
              <a:ext cx="1562" cy="1"/>
            </a:xfrm>
            <a:prstGeom prst="line">
              <a:avLst/>
            </a:prstGeom>
            <a:noFill/>
            <a:ln w="25400">
              <a:solidFill>
                <a:schemeClr val="tx1"/>
              </a:solidFill>
              <a:round/>
              <a:headEnd type="none" w="sm" len="sm"/>
              <a:tailEnd type="stealth" w="med" len="lg"/>
            </a:ln>
          </p:spPr>
          <p:txBody>
            <a:bodyPr wrap="none" anchor="ctr"/>
            <a:lstStyle/>
            <a:p>
              <a:endParaRPr lang="en-US"/>
            </a:p>
          </p:txBody>
        </p:sp>
        <p:sp>
          <p:nvSpPr>
            <p:cNvPr id="3082" name="Rectangle 15"/>
            <p:cNvSpPr>
              <a:spLocks noChangeArrowheads="1"/>
            </p:cNvSpPr>
            <p:nvPr/>
          </p:nvSpPr>
          <p:spPr bwMode="auto">
            <a:xfrm>
              <a:off x="1188" y="2925"/>
              <a:ext cx="300" cy="223"/>
            </a:xfrm>
            <a:prstGeom prst="rect">
              <a:avLst/>
            </a:prstGeom>
            <a:noFill/>
            <a:ln w="9525">
              <a:noFill/>
              <a:miter lim="800000"/>
              <a:headEnd/>
              <a:tailEnd/>
            </a:ln>
          </p:spPr>
          <p:txBody>
            <a:bodyPr wrap="none" lIns="88889" tIns="44444" rIns="88889" bIns="44444">
              <a:spAutoFit/>
            </a:bodyPr>
            <a:lstStyle/>
            <a:p>
              <a:pPr defTabSz="858838">
                <a:lnSpc>
                  <a:spcPct val="100000"/>
                </a:lnSpc>
              </a:pPr>
              <a:r>
                <a:rPr lang="en-US" sz="2000"/>
                <a:t>PA</a:t>
              </a:r>
              <a:endParaRPr lang="en-US" sz="900"/>
            </a:p>
          </p:txBody>
        </p:sp>
        <p:sp>
          <p:nvSpPr>
            <p:cNvPr id="3083" name="Rectangle 16"/>
            <p:cNvSpPr>
              <a:spLocks noChangeArrowheads="1"/>
            </p:cNvSpPr>
            <p:nvPr/>
          </p:nvSpPr>
          <p:spPr bwMode="auto">
            <a:xfrm>
              <a:off x="1592" y="2925"/>
              <a:ext cx="300" cy="223"/>
            </a:xfrm>
            <a:prstGeom prst="rect">
              <a:avLst/>
            </a:prstGeom>
            <a:noFill/>
            <a:ln w="9525">
              <a:noFill/>
              <a:miter lim="800000"/>
              <a:headEnd/>
              <a:tailEnd/>
            </a:ln>
          </p:spPr>
          <p:txBody>
            <a:bodyPr wrap="none" lIns="88889" tIns="44444" rIns="88889" bIns="44444">
              <a:spAutoFit/>
            </a:bodyPr>
            <a:lstStyle/>
            <a:p>
              <a:pPr defTabSz="858838">
                <a:lnSpc>
                  <a:spcPct val="100000"/>
                </a:lnSpc>
              </a:pPr>
              <a:r>
                <a:rPr lang="en-US" sz="2000"/>
                <a:t>PA</a:t>
              </a:r>
              <a:endParaRPr lang="en-US" sz="900"/>
            </a:p>
          </p:txBody>
        </p:sp>
        <p:sp>
          <p:nvSpPr>
            <p:cNvPr id="3084" name="Rectangle 17"/>
            <p:cNvSpPr>
              <a:spLocks noChangeArrowheads="1"/>
            </p:cNvSpPr>
            <p:nvPr/>
          </p:nvSpPr>
          <p:spPr bwMode="auto">
            <a:xfrm>
              <a:off x="1189" y="1583"/>
              <a:ext cx="187" cy="1309"/>
            </a:xfrm>
            <a:prstGeom prst="rect">
              <a:avLst/>
            </a:prstGeom>
            <a:solidFill>
              <a:schemeClr val="accent1"/>
            </a:solidFill>
            <a:ln w="25400">
              <a:solidFill>
                <a:schemeClr val="tx1"/>
              </a:solidFill>
              <a:miter lim="800000"/>
              <a:headEnd/>
              <a:tailEnd/>
            </a:ln>
          </p:spPr>
          <p:txBody>
            <a:bodyPr wrap="none" anchor="ctr"/>
            <a:lstStyle/>
            <a:p>
              <a:endParaRPr lang="en-US"/>
            </a:p>
          </p:txBody>
        </p:sp>
        <p:sp>
          <p:nvSpPr>
            <p:cNvPr id="3085" name="Rectangle 18"/>
            <p:cNvSpPr>
              <a:spLocks noChangeArrowheads="1"/>
            </p:cNvSpPr>
            <p:nvPr/>
          </p:nvSpPr>
          <p:spPr bwMode="auto">
            <a:xfrm>
              <a:off x="1601" y="2327"/>
              <a:ext cx="187" cy="565"/>
            </a:xfrm>
            <a:prstGeom prst="rect">
              <a:avLst/>
            </a:prstGeom>
            <a:solidFill>
              <a:schemeClr val="hlink"/>
            </a:solidFill>
            <a:ln w="25400">
              <a:solidFill>
                <a:schemeClr val="tx1"/>
              </a:solidFill>
              <a:miter lim="800000"/>
              <a:headEnd/>
              <a:tailEnd/>
            </a:ln>
          </p:spPr>
          <p:txBody>
            <a:bodyPr wrap="none" anchor="ctr"/>
            <a:lstStyle/>
            <a:p>
              <a:endParaRPr lang="en-US"/>
            </a:p>
          </p:txBody>
        </p:sp>
        <p:sp>
          <p:nvSpPr>
            <p:cNvPr id="3086" name="Rectangle 19"/>
            <p:cNvSpPr>
              <a:spLocks noChangeArrowheads="1"/>
            </p:cNvSpPr>
            <p:nvPr/>
          </p:nvSpPr>
          <p:spPr bwMode="auto">
            <a:xfrm>
              <a:off x="2052" y="2073"/>
              <a:ext cx="188" cy="819"/>
            </a:xfrm>
            <a:prstGeom prst="rect">
              <a:avLst/>
            </a:prstGeom>
            <a:solidFill>
              <a:schemeClr val="accent2"/>
            </a:solidFill>
            <a:ln w="25400">
              <a:solidFill>
                <a:schemeClr val="tx1"/>
              </a:solidFill>
              <a:miter lim="800000"/>
              <a:headEnd/>
              <a:tailEnd/>
            </a:ln>
          </p:spPr>
          <p:txBody>
            <a:bodyPr wrap="none" anchor="ctr"/>
            <a:lstStyle/>
            <a:p>
              <a:endParaRPr lang="en-US"/>
            </a:p>
          </p:txBody>
        </p:sp>
        <p:sp>
          <p:nvSpPr>
            <p:cNvPr id="3087" name="Line 20"/>
            <p:cNvSpPr>
              <a:spLocks noChangeShapeType="1"/>
            </p:cNvSpPr>
            <p:nvPr/>
          </p:nvSpPr>
          <p:spPr bwMode="auto">
            <a:xfrm>
              <a:off x="1054" y="1301"/>
              <a:ext cx="1" cy="1578"/>
            </a:xfrm>
            <a:prstGeom prst="line">
              <a:avLst/>
            </a:prstGeom>
            <a:noFill/>
            <a:ln w="25400">
              <a:solidFill>
                <a:schemeClr val="tx1"/>
              </a:solidFill>
              <a:round/>
              <a:headEnd type="stealth" w="med" len="lg"/>
              <a:tailEnd type="none" w="sm" len="sm"/>
            </a:ln>
          </p:spPr>
          <p:txBody>
            <a:bodyPr wrap="none" anchor="ctr"/>
            <a:lstStyle/>
            <a:p>
              <a:endParaRPr lang="en-US"/>
            </a:p>
          </p:txBody>
        </p:sp>
        <p:sp>
          <p:nvSpPr>
            <p:cNvPr id="3088" name="Text Box 21"/>
            <p:cNvSpPr txBox="1">
              <a:spLocks noChangeArrowheads="1"/>
            </p:cNvSpPr>
            <p:nvPr/>
          </p:nvSpPr>
          <p:spPr bwMode="auto">
            <a:xfrm rot="-5400000">
              <a:off x="-82" y="1813"/>
              <a:ext cx="1257" cy="442"/>
            </a:xfrm>
            <a:prstGeom prst="rect">
              <a:avLst/>
            </a:prstGeom>
            <a:noFill/>
            <a:ln w="12700">
              <a:noFill/>
              <a:miter lim="800000"/>
              <a:headEnd type="none" w="sm" len="sm"/>
              <a:tailEnd type="none" w="sm" len="sm"/>
            </a:ln>
          </p:spPr>
          <p:txBody>
            <a:bodyPr lIns="102705" tIns="51353" rIns="102705" bIns="51353">
              <a:spAutoFit/>
            </a:bodyPr>
            <a:lstStyle/>
            <a:p>
              <a:pPr algn="ctr" defTabSz="1027113">
                <a:lnSpc>
                  <a:spcPct val="100000"/>
                </a:lnSpc>
              </a:pPr>
              <a:r>
                <a:rPr lang="en-US" sz="2200" dirty="0"/>
                <a:t>Process Area Capability</a:t>
              </a:r>
              <a:endParaRPr lang="en-US" sz="2700" b="0" dirty="0">
                <a:latin typeface="Times New Roman" charset="0"/>
              </a:endParaRPr>
            </a:p>
          </p:txBody>
        </p:sp>
        <p:sp>
          <p:nvSpPr>
            <p:cNvPr id="3089" name="Text Box 22"/>
            <p:cNvSpPr txBox="1">
              <a:spLocks noChangeArrowheads="1"/>
            </p:cNvSpPr>
            <p:nvPr/>
          </p:nvSpPr>
          <p:spPr bwMode="auto">
            <a:xfrm rot="-5397923">
              <a:off x="153" y="2048"/>
              <a:ext cx="1486" cy="250"/>
            </a:xfrm>
            <a:prstGeom prst="rect">
              <a:avLst/>
            </a:prstGeom>
            <a:noFill/>
            <a:ln w="12700">
              <a:noFill/>
              <a:miter lim="800000"/>
              <a:headEnd type="none" w="sm" len="sm"/>
              <a:tailEnd type="none" w="sm" len="sm"/>
            </a:ln>
          </p:spPr>
          <p:txBody>
            <a:bodyPr wrap="none" lIns="102705" tIns="51353" rIns="102705" bIns="51353">
              <a:spAutoFit/>
            </a:bodyPr>
            <a:lstStyle/>
            <a:p>
              <a:pPr defTabSz="1027113">
                <a:lnSpc>
                  <a:spcPct val="100000"/>
                </a:lnSpc>
              </a:pPr>
              <a:r>
                <a:rPr lang="en-US" sz="2200"/>
                <a:t>0    1   2    3    4    5</a:t>
              </a:r>
            </a:p>
          </p:txBody>
        </p:sp>
        <p:sp>
          <p:nvSpPr>
            <p:cNvPr id="3090" name="Rectangle 23"/>
            <p:cNvSpPr>
              <a:spLocks noChangeArrowheads="1"/>
            </p:cNvSpPr>
            <p:nvPr/>
          </p:nvSpPr>
          <p:spPr bwMode="auto">
            <a:xfrm>
              <a:off x="2000" y="2933"/>
              <a:ext cx="300" cy="223"/>
            </a:xfrm>
            <a:prstGeom prst="rect">
              <a:avLst/>
            </a:prstGeom>
            <a:noFill/>
            <a:ln w="9525">
              <a:noFill/>
              <a:miter lim="800000"/>
              <a:headEnd/>
              <a:tailEnd/>
            </a:ln>
          </p:spPr>
          <p:txBody>
            <a:bodyPr wrap="none" lIns="88889" tIns="44444" rIns="88889" bIns="44444">
              <a:spAutoFit/>
            </a:bodyPr>
            <a:lstStyle/>
            <a:p>
              <a:pPr defTabSz="858838">
                <a:lnSpc>
                  <a:spcPct val="100000"/>
                </a:lnSpc>
              </a:pPr>
              <a:r>
                <a:rPr lang="en-US" sz="2000"/>
                <a:t>PA</a:t>
              </a:r>
              <a:endParaRPr lang="en-US" sz="900"/>
            </a:p>
          </p:txBody>
        </p:sp>
      </p:grpSp>
      <p:sp>
        <p:nvSpPr>
          <p:cNvPr id="3080" name="Rectangle 24"/>
          <p:cNvSpPr>
            <a:spLocks noChangeArrowheads="1"/>
          </p:cNvSpPr>
          <p:nvPr/>
        </p:nvSpPr>
        <p:spPr bwMode="auto">
          <a:xfrm>
            <a:off x="522288" y="165100"/>
            <a:ext cx="5394325" cy="1006475"/>
          </a:xfrm>
          <a:prstGeom prst="rect">
            <a:avLst/>
          </a:prstGeom>
          <a:noFill/>
          <a:ln w="12700">
            <a:noFill/>
            <a:miter lim="800000"/>
            <a:headEnd/>
            <a:tailEnd/>
          </a:ln>
        </p:spPr>
        <p:txBody>
          <a:bodyPr lIns="63595" tIns="25438" rIns="63595" bIns="25438">
            <a:spAutoFit/>
          </a:bodyPr>
          <a:lstStyle/>
          <a:p>
            <a:pPr algn="ctr" defTabSz="915988">
              <a:lnSpc>
                <a:spcPct val="87000"/>
              </a:lnSpc>
            </a:pPr>
            <a:r>
              <a:rPr lang="en-US" sz="3600" dirty="0">
                <a:solidFill>
                  <a:schemeClr val="accent1"/>
                </a:solidFill>
              </a:rPr>
              <a:t>Comparing </a:t>
            </a:r>
            <a:br>
              <a:rPr lang="en-US" sz="3600" dirty="0">
                <a:solidFill>
                  <a:schemeClr val="accent1"/>
                </a:solidFill>
              </a:rPr>
            </a:br>
            <a:r>
              <a:rPr lang="en-US" sz="3600" dirty="0">
                <a:solidFill>
                  <a:schemeClr val="accent1"/>
                </a:solidFill>
              </a:rPr>
              <a:t>Model Representations</a:t>
            </a:r>
          </a:p>
        </p:txBody>
      </p:sp>
    </p:spTree>
  </p:cSld>
  <p:clrMapOvr>
    <a:masterClrMapping/>
  </p:clrMapOvr>
  <mc:AlternateContent xmlns:mc="http://schemas.openxmlformats.org/markup-compatibility/2006" xmlns:p14="http://schemas.microsoft.com/office/powerpoint/2010/main">
    <mc:Choice Requires="p14">
      <p:transition spd="slow" p14:dur="2000" advTm="35679"/>
    </mc:Choice>
    <mc:Fallback xmlns="">
      <p:transition spd="slow" advTm="35679"/>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1133475" y="606425"/>
            <a:ext cx="5918200" cy="841375"/>
          </a:xfrm>
          <a:noFill/>
        </p:spPr>
        <p:txBody>
          <a:bodyPr lIns="90465" tIns="44438" rIns="90465" bIns="44438" anchor="ctr"/>
          <a:lstStyle/>
          <a:p>
            <a:pPr>
              <a:lnSpc>
                <a:spcPct val="90000"/>
              </a:lnSpc>
            </a:pPr>
            <a:r>
              <a:rPr lang="en-US" dirty="0"/>
              <a:t>CMMI in a Nutshell</a:t>
            </a:r>
          </a:p>
        </p:txBody>
      </p:sp>
      <p:sp>
        <p:nvSpPr>
          <p:cNvPr id="40964" name="Rectangle 3"/>
          <p:cNvSpPr>
            <a:spLocks noGrp="1" noChangeArrowheads="1"/>
          </p:cNvSpPr>
          <p:nvPr>
            <p:ph idx="1"/>
          </p:nvPr>
        </p:nvSpPr>
        <p:spPr>
          <a:xfrm>
            <a:off x="952500" y="1722438"/>
            <a:ext cx="7042150" cy="3957637"/>
          </a:xfrm>
          <a:noFill/>
        </p:spPr>
        <p:txBody>
          <a:bodyPr lIns="90465" tIns="44438" rIns="90465" bIns="44438"/>
          <a:lstStyle/>
          <a:p>
            <a:pPr marL="0" indent="0" defTabSz="722313">
              <a:lnSpc>
                <a:spcPct val="85000"/>
              </a:lnSpc>
            </a:pPr>
            <a:r>
              <a:rPr lang="en-US" sz="2400" dirty="0"/>
              <a:t> A CMMI model provides a structured view of process improvement across an organization</a:t>
            </a:r>
          </a:p>
          <a:p>
            <a:pPr marL="0" indent="0" defTabSz="722313">
              <a:lnSpc>
                <a:spcPct val="85000"/>
              </a:lnSpc>
            </a:pPr>
            <a:endParaRPr lang="en-US" sz="2400" dirty="0"/>
          </a:p>
          <a:p>
            <a:pPr marL="0" indent="0" defTabSz="722313">
              <a:lnSpc>
                <a:spcPct val="90000"/>
              </a:lnSpc>
              <a:spcBef>
                <a:spcPct val="10000"/>
              </a:spcBef>
              <a:spcAft>
                <a:spcPct val="25000"/>
              </a:spcAft>
              <a:buClr>
                <a:schemeClr val="tx1"/>
              </a:buClr>
            </a:pPr>
            <a:r>
              <a:rPr lang="en-US" sz="2400" dirty="0"/>
              <a:t> CMMI can help</a:t>
            </a:r>
          </a:p>
          <a:p>
            <a:pPr marL="563245" lvl="2" indent="-173038" defTabSz="722313">
              <a:lnSpc>
                <a:spcPct val="90000"/>
              </a:lnSpc>
              <a:spcBef>
                <a:spcPct val="10000"/>
              </a:spcBef>
              <a:spcAft>
                <a:spcPct val="25000"/>
              </a:spcAft>
              <a:buClr>
                <a:schemeClr val="tx1"/>
              </a:buClr>
            </a:pPr>
            <a:r>
              <a:rPr lang="en-US" dirty="0"/>
              <a:t>S</a:t>
            </a:r>
            <a:r>
              <a:rPr lang="en-US" sz="2100" dirty="0"/>
              <a:t>et process improvement goals and priorities</a:t>
            </a:r>
          </a:p>
          <a:p>
            <a:pPr marL="563245" lvl="2" indent="-173038" defTabSz="722313">
              <a:lnSpc>
                <a:spcPct val="90000"/>
              </a:lnSpc>
              <a:spcBef>
                <a:spcPct val="10000"/>
              </a:spcBef>
              <a:spcAft>
                <a:spcPct val="25000"/>
              </a:spcAft>
              <a:buClr>
                <a:schemeClr val="tx1"/>
              </a:buClr>
            </a:pPr>
            <a:r>
              <a:rPr lang="en-US" dirty="0"/>
              <a:t>P</a:t>
            </a:r>
            <a:r>
              <a:rPr lang="en-US" sz="2100" dirty="0"/>
              <a:t>rovide guidance for quality processes </a:t>
            </a:r>
          </a:p>
          <a:p>
            <a:pPr marL="563245" lvl="2" indent="-173038" defTabSz="722313">
              <a:lnSpc>
                <a:spcPct val="90000"/>
              </a:lnSpc>
              <a:spcBef>
                <a:spcPct val="10000"/>
              </a:spcBef>
              <a:spcAft>
                <a:spcPct val="25000"/>
              </a:spcAft>
              <a:buClr>
                <a:schemeClr val="tx1"/>
              </a:buClr>
            </a:pPr>
            <a:r>
              <a:rPr lang="en-US" dirty="0"/>
              <a:t>P</a:t>
            </a:r>
            <a:r>
              <a:rPr lang="en-US" sz="2100" dirty="0"/>
              <a:t>rovide a yardstick for appraising current practices</a:t>
            </a:r>
          </a:p>
        </p:txBody>
      </p:sp>
      <p:sp>
        <p:nvSpPr>
          <p:cNvPr id="40962" name="Slide Number Placeholder 3"/>
          <p:cNvSpPr>
            <a:spLocks noGrp="1"/>
          </p:cNvSpPr>
          <p:nvPr>
            <p:ph type="sldNum" sz="quarter" idx="12"/>
          </p:nvPr>
        </p:nvSpPr>
        <p:spPr>
          <a:noFill/>
        </p:spPr>
        <p:txBody>
          <a:bodyPr/>
          <a:lstStyle/>
          <a:p>
            <a:fld id="{A258E8A8-B197-480D-B6B2-54AD72368D26}" type="slidenum">
              <a:rPr lang="en-US"/>
              <a:pPr/>
              <a:t>41</a:t>
            </a:fld>
            <a:endParaRPr lang="en-US"/>
          </a:p>
        </p:txBody>
      </p:sp>
    </p:spTree>
  </p:cSld>
  <p:clrMapOvr>
    <a:masterClrMapping/>
  </p:clrMapOvr>
  <p:transition advTm="34545"/>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1379538" y="215900"/>
            <a:ext cx="6373812" cy="846138"/>
          </a:xfrm>
        </p:spPr>
        <p:txBody>
          <a:bodyPr>
            <a:normAutofit fontScale="90000"/>
          </a:bodyPr>
          <a:lstStyle/>
          <a:p>
            <a:r>
              <a:rPr lang="en-US" sz="3200" dirty="0"/>
              <a:t>CMMI Structure</a:t>
            </a:r>
            <a:r>
              <a:rPr lang="en-US" dirty="0"/>
              <a:t/>
            </a:r>
            <a:br>
              <a:rPr lang="en-US" dirty="0"/>
            </a:br>
            <a:r>
              <a:rPr lang="en-US" sz="2800" dirty="0"/>
              <a:t>One Model, Two Representations</a:t>
            </a:r>
          </a:p>
        </p:txBody>
      </p:sp>
      <p:sp>
        <p:nvSpPr>
          <p:cNvPr id="52226" name="Slide Number Placeholder 2"/>
          <p:cNvSpPr>
            <a:spLocks noGrp="1"/>
          </p:cNvSpPr>
          <p:nvPr>
            <p:ph type="sldNum" sz="quarter" idx="12"/>
          </p:nvPr>
        </p:nvSpPr>
        <p:spPr>
          <a:noFill/>
        </p:spPr>
        <p:txBody>
          <a:bodyPr/>
          <a:lstStyle/>
          <a:p>
            <a:fld id="{D2D129FE-D04C-4BF5-83D8-4CF19BDF6449}" type="slidenum">
              <a:rPr lang="en-US"/>
              <a:pPr/>
              <a:t>42</a:t>
            </a:fld>
            <a:endParaRPr lang="en-US"/>
          </a:p>
        </p:txBody>
      </p:sp>
      <p:grpSp>
        <p:nvGrpSpPr>
          <p:cNvPr id="2" name="Group 3"/>
          <p:cNvGrpSpPr>
            <a:grpSpLocks/>
          </p:cNvGrpSpPr>
          <p:nvPr/>
        </p:nvGrpSpPr>
        <p:grpSpPr bwMode="auto">
          <a:xfrm>
            <a:off x="395288" y="1304925"/>
            <a:ext cx="8081962" cy="5181600"/>
            <a:chOff x="253" y="882"/>
            <a:chExt cx="4688" cy="2910"/>
          </a:xfrm>
        </p:grpSpPr>
        <p:sp>
          <p:nvSpPr>
            <p:cNvPr id="52229" name="Rectangle 4"/>
            <p:cNvSpPr>
              <a:spLocks noChangeArrowheads="1"/>
            </p:cNvSpPr>
            <p:nvPr/>
          </p:nvSpPr>
          <p:spPr bwMode="auto">
            <a:xfrm>
              <a:off x="344" y="1061"/>
              <a:ext cx="4428" cy="2491"/>
            </a:xfrm>
            <a:prstGeom prst="rect">
              <a:avLst/>
            </a:prstGeom>
            <a:solidFill>
              <a:srgbClr val="99CCFF"/>
            </a:solidFill>
            <a:ln w="9525">
              <a:solidFill>
                <a:schemeClr val="tx1"/>
              </a:solidFill>
              <a:miter lim="800000"/>
              <a:headEnd/>
              <a:tailEnd/>
            </a:ln>
          </p:spPr>
          <p:txBody>
            <a:bodyPr wrap="none" lIns="81400" tIns="40700" rIns="81400" bIns="40700" anchor="ctr"/>
            <a:lstStyle/>
            <a:p>
              <a:pPr algn="ctr" defTabSz="814388">
                <a:lnSpc>
                  <a:spcPct val="100000"/>
                </a:lnSpc>
              </a:pPr>
              <a:endParaRPr lang="en-US" sz="2100" b="0">
                <a:latin typeface="Times New Roman" charset="0"/>
              </a:endParaRPr>
            </a:p>
          </p:txBody>
        </p:sp>
        <p:sp>
          <p:nvSpPr>
            <p:cNvPr id="52230" name="AutoShape 5"/>
            <p:cNvSpPr>
              <a:spLocks noChangeArrowheads="1"/>
            </p:cNvSpPr>
            <p:nvPr/>
          </p:nvSpPr>
          <p:spPr bwMode="auto">
            <a:xfrm>
              <a:off x="3994" y="889"/>
              <a:ext cx="835" cy="728"/>
            </a:xfrm>
            <a:prstGeom prst="foldedCorner">
              <a:avLst>
                <a:gd name="adj" fmla="val 12500"/>
              </a:avLst>
            </a:prstGeom>
            <a:solidFill>
              <a:schemeClr val="bg1"/>
            </a:solidFill>
            <a:ln w="9525">
              <a:solidFill>
                <a:schemeClr val="tx1"/>
              </a:solidFill>
              <a:round/>
              <a:headEnd/>
              <a:tailEnd/>
            </a:ln>
          </p:spPr>
          <p:txBody>
            <a:bodyPr wrap="none" anchor="ctr"/>
            <a:lstStyle/>
            <a:p>
              <a:endParaRPr lang="en-US"/>
            </a:p>
          </p:txBody>
        </p:sp>
        <p:sp>
          <p:nvSpPr>
            <p:cNvPr id="52231" name="AutoShape 6"/>
            <p:cNvSpPr>
              <a:spLocks noChangeArrowheads="1"/>
            </p:cNvSpPr>
            <p:nvPr/>
          </p:nvSpPr>
          <p:spPr bwMode="auto">
            <a:xfrm>
              <a:off x="1029" y="978"/>
              <a:ext cx="1041" cy="728"/>
            </a:xfrm>
            <a:prstGeom prst="foldedCorner">
              <a:avLst>
                <a:gd name="adj" fmla="val 12500"/>
              </a:avLst>
            </a:prstGeom>
            <a:solidFill>
              <a:schemeClr val="bg1"/>
            </a:solidFill>
            <a:ln w="9525">
              <a:solidFill>
                <a:schemeClr val="tx1"/>
              </a:solidFill>
              <a:round/>
              <a:headEnd/>
              <a:tailEnd/>
            </a:ln>
          </p:spPr>
          <p:txBody>
            <a:bodyPr wrap="none" anchor="ctr"/>
            <a:lstStyle/>
            <a:p>
              <a:endParaRPr lang="en-US"/>
            </a:p>
          </p:txBody>
        </p:sp>
        <p:sp>
          <p:nvSpPr>
            <p:cNvPr id="52232" name="AutoShape 7"/>
            <p:cNvSpPr>
              <a:spLocks noChangeArrowheads="1"/>
            </p:cNvSpPr>
            <p:nvPr/>
          </p:nvSpPr>
          <p:spPr bwMode="auto">
            <a:xfrm>
              <a:off x="827" y="1114"/>
              <a:ext cx="1076" cy="670"/>
            </a:xfrm>
            <a:prstGeom prst="foldedCorner">
              <a:avLst>
                <a:gd name="adj" fmla="val 12500"/>
              </a:avLst>
            </a:prstGeom>
            <a:solidFill>
              <a:schemeClr val="bg1"/>
            </a:solidFill>
            <a:ln w="9525">
              <a:solidFill>
                <a:schemeClr val="tx1"/>
              </a:solidFill>
              <a:round/>
              <a:headEnd/>
              <a:tailEnd/>
            </a:ln>
          </p:spPr>
          <p:txBody>
            <a:bodyPr wrap="none" anchor="ctr"/>
            <a:lstStyle/>
            <a:p>
              <a:endParaRPr lang="en-US"/>
            </a:p>
          </p:txBody>
        </p:sp>
        <p:sp>
          <p:nvSpPr>
            <p:cNvPr id="52233" name="Text Box 8"/>
            <p:cNvSpPr txBox="1">
              <a:spLocks noChangeArrowheads="1"/>
            </p:cNvSpPr>
            <p:nvPr/>
          </p:nvSpPr>
          <p:spPr bwMode="auto">
            <a:xfrm>
              <a:off x="848" y="1116"/>
              <a:ext cx="678" cy="215"/>
            </a:xfrm>
            <a:prstGeom prst="rect">
              <a:avLst/>
            </a:prstGeom>
            <a:noFill/>
            <a:ln w="9525">
              <a:noFill/>
              <a:miter lim="800000"/>
              <a:headEnd/>
              <a:tailEnd/>
            </a:ln>
          </p:spPr>
          <p:txBody>
            <a:bodyPr wrap="none" lIns="81400" tIns="40700" rIns="81400" bIns="40700">
              <a:spAutoFit/>
            </a:bodyPr>
            <a:lstStyle/>
            <a:p>
              <a:pPr defTabSz="814388"/>
              <a:r>
                <a:rPr lang="en-US" sz="1100">
                  <a:latin typeface="Times New Roman" charset="0"/>
                </a:rPr>
                <a:t>Maturity Level 5</a:t>
              </a:r>
            </a:p>
            <a:p>
              <a:pPr defTabSz="814388"/>
              <a:r>
                <a:rPr lang="en-US" sz="1100" b="0">
                  <a:latin typeface="Times New Roman" charset="0"/>
                </a:rPr>
                <a:t>    OID, CAR</a:t>
              </a:r>
            </a:p>
          </p:txBody>
        </p:sp>
        <p:sp>
          <p:nvSpPr>
            <p:cNvPr id="52234" name="AutoShape 9"/>
            <p:cNvSpPr>
              <a:spLocks noChangeArrowheads="1"/>
            </p:cNvSpPr>
            <p:nvPr/>
          </p:nvSpPr>
          <p:spPr bwMode="auto">
            <a:xfrm>
              <a:off x="713" y="1359"/>
              <a:ext cx="1091" cy="728"/>
            </a:xfrm>
            <a:prstGeom prst="foldedCorner">
              <a:avLst>
                <a:gd name="adj" fmla="val 12500"/>
              </a:avLst>
            </a:prstGeom>
            <a:solidFill>
              <a:schemeClr val="bg1"/>
            </a:solidFill>
            <a:ln w="9525">
              <a:solidFill>
                <a:schemeClr val="tx1"/>
              </a:solidFill>
              <a:round/>
              <a:headEnd/>
              <a:tailEnd/>
            </a:ln>
          </p:spPr>
          <p:txBody>
            <a:bodyPr wrap="none" anchor="ctr"/>
            <a:lstStyle/>
            <a:p>
              <a:endParaRPr lang="en-US"/>
            </a:p>
          </p:txBody>
        </p:sp>
        <p:sp>
          <p:nvSpPr>
            <p:cNvPr id="52235" name="Text Box 10"/>
            <p:cNvSpPr txBox="1">
              <a:spLocks noChangeArrowheads="1"/>
            </p:cNvSpPr>
            <p:nvPr/>
          </p:nvSpPr>
          <p:spPr bwMode="auto">
            <a:xfrm>
              <a:off x="733" y="1370"/>
              <a:ext cx="677" cy="215"/>
            </a:xfrm>
            <a:prstGeom prst="rect">
              <a:avLst/>
            </a:prstGeom>
            <a:noFill/>
            <a:ln w="9525">
              <a:noFill/>
              <a:miter lim="800000"/>
              <a:headEnd/>
              <a:tailEnd/>
            </a:ln>
          </p:spPr>
          <p:txBody>
            <a:bodyPr wrap="none" lIns="81400" tIns="40700" rIns="81400" bIns="40700">
              <a:spAutoFit/>
            </a:bodyPr>
            <a:lstStyle/>
            <a:p>
              <a:pPr defTabSz="814388"/>
              <a:r>
                <a:rPr lang="en-US" sz="1100">
                  <a:latin typeface="Times New Roman" charset="0"/>
                </a:rPr>
                <a:t>Maturity Level 4</a:t>
              </a:r>
            </a:p>
            <a:p>
              <a:pPr defTabSz="814388"/>
              <a:r>
                <a:rPr lang="en-US" sz="1100" b="0">
                  <a:latin typeface="Times New Roman" charset="0"/>
                </a:rPr>
                <a:t>    OPP, QPM</a:t>
              </a:r>
            </a:p>
          </p:txBody>
        </p:sp>
        <p:sp>
          <p:nvSpPr>
            <p:cNvPr id="52236" name="AutoShape 11"/>
            <p:cNvSpPr>
              <a:spLocks noChangeArrowheads="1"/>
            </p:cNvSpPr>
            <p:nvPr/>
          </p:nvSpPr>
          <p:spPr bwMode="auto">
            <a:xfrm>
              <a:off x="599" y="1606"/>
              <a:ext cx="1013" cy="727"/>
            </a:xfrm>
            <a:prstGeom prst="foldedCorner">
              <a:avLst>
                <a:gd name="adj" fmla="val 12500"/>
              </a:avLst>
            </a:prstGeom>
            <a:solidFill>
              <a:schemeClr val="bg1"/>
            </a:solidFill>
            <a:ln w="9525">
              <a:solidFill>
                <a:schemeClr val="tx1"/>
              </a:solidFill>
              <a:round/>
              <a:headEnd/>
              <a:tailEnd/>
            </a:ln>
          </p:spPr>
          <p:txBody>
            <a:bodyPr wrap="none" anchor="ctr"/>
            <a:lstStyle/>
            <a:p>
              <a:endParaRPr lang="en-US"/>
            </a:p>
          </p:txBody>
        </p:sp>
        <p:sp>
          <p:nvSpPr>
            <p:cNvPr id="52237" name="Text Box 12"/>
            <p:cNvSpPr txBox="1">
              <a:spLocks noChangeArrowheads="1"/>
            </p:cNvSpPr>
            <p:nvPr/>
          </p:nvSpPr>
          <p:spPr bwMode="auto">
            <a:xfrm>
              <a:off x="615" y="1621"/>
              <a:ext cx="905" cy="385"/>
            </a:xfrm>
            <a:prstGeom prst="rect">
              <a:avLst/>
            </a:prstGeom>
            <a:noFill/>
            <a:ln w="9525">
              <a:noFill/>
              <a:miter lim="800000"/>
              <a:headEnd/>
              <a:tailEnd/>
            </a:ln>
          </p:spPr>
          <p:txBody>
            <a:bodyPr wrap="none" lIns="81400" tIns="40700" rIns="81400" bIns="40700">
              <a:spAutoFit/>
            </a:bodyPr>
            <a:lstStyle/>
            <a:p>
              <a:pPr defTabSz="814388"/>
              <a:r>
                <a:rPr lang="en-US" sz="1100" dirty="0">
                  <a:latin typeface="Times New Roman" charset="0"/>
                </a:rPr>
                <a:t>Maturity Level 3</a:t>
              </a:r>
            </a:p>
            <a:p>
              <a:pPr defTabSz="814388"/>
              <a:r>
                <a:rPr lang="en-US" sz="1100" b="0" dirty="0">
                  <a:latin typeface="Times New Roman" charset="0"/>
                </a:rPr>
                <a:t>    REQD, TS, PI, VER,</a:t>
              </a:r>
            </a:p>
            <a:p>
              <a:pPr defTabSz="814388"/>
              <a:r>
                <a:rPr lang="en-US" sz="1100" b="0" dirty="0">
                  <a:latin typeface="Times New Roman" charset="0"/>
                </a:rPr>
                <a:t>    VAL, OPF, OPD, OT,</a:t>
              </a:r>
            </a:p>
            <a:p>
              <a:pPr defTabSz="814388"/>
              <a:r>
                <a:rPr lang="en-US" sz="1100" b="0" dirty="0">
                  <a:latin typeface="Times New Roman" charset="0"/>
                </a:rPr>
                <a:t>    IPM, RSKM, DAR</a:t>
              </a:r>
            </a:p>
          </p:txBody>
        </p:sp>
        <p:sp>
          <p:nvSpPr>
            <p:cNvPr id="52238" name="AutoShape 13"/>
            <p:cNvSpPr>
              <a:spLocks noChangeArrowheads="1"/>
            </p:cNvSpPr>
            <p:nvPr/>
          </p:nvSpPr>
          <p:spPr bwMode="auto">
            <a:xfrm>
              <a:off x="482" y="2044"/>
              <a:ext cx="1030" cy="727"/>
            </a:xfrm>
            <a:prstGeom prst="foldedCorner">
              <a:avLst>
                <a:gd name="adj" fmla="val 12500"/>
              </a:avLst>
            </a:prstGeom>
            <a:solidFill>
              <a:schemeClr val="bg1"/>
            </a:solidFill>
            <a:ln w="9525">
              <a:solidFill>
                <a:schemeClr val="tx1"/>
              </a:solidFill>
              <a:round/>
              <a:headEnd/>
              <a:tailEnd/>
            </a:ln>
          </p:spPr>
          <p:txBody>
            <a:bodyPr wrap="none" anchor="ctr"/>
            <a:lstStyle/>
            <a:p>
              <a:endParaRPr lang="en-US"/>
            </a:p>
          </p:txBody>
        </p:sp>
        <p:sp>
          <p:nvSpPr>
            <p:cNvPr id="52239" name="AutoShape 14"/>
            <p:cNvSpPr>
              <a:spLocks noChangeArrowheads="1"/>
            </p:cNvSpPr>
            <p:nvPr/>
          </p:nvSpPr>
          <p:spPr bwMode="auto">
            <a:xfrm>
              <a:off x="367" y="2370"/>
              <a:ext cx="2288" cy="961"/>
            </a:xfrm>
            <a:prstGeom prst="foldedCorner">
              <a:avLst>
                <a:gd name="adj" fmla="val 12500"/>
              </a:avLst>
            </a:prstGeom>
            <a:solidFill>
              <a:schemeClr val="bg1"/>
            </a:solidFill>
            <a:ln w="9525">
              <a:solidFill>
                <a:schemeClr val="tx1"/>
              </a:solidFill>
              <a:round/>
              <a:headEnd/>
              <a:tailEnd/>
            </a:ln>
          </p:spPr>
          <p:txBody>
            <a:bodyPr wrap="none" lIns="81400" tIns="40700" rIns="81400" bIns="40700" anchor="ctr"/>
            <a:lstStyle/>
            <a:p>
              <a:pPr algn="ctr" defTabSz="814388">
                <a:lnSpc>
                  <a:spcPct val="100000"/>
                </a:lnSpc>
              </a:pPr>
              <a:endParaRPr lang="en-US" sz="1100" b="0">
                <a:latin typeface="Times New Roman" charset="0"/>
              </a:endParaRPr>
            </a:p>
          </p:txBody>
        </p:sp>
        <p:sp>
          <p:nvSpPr>
            <p:cNvPr id="52240" name="Text Box 15"/>
            <p:cNvSpPr txBox="1">
              <a:spLocks noChangeArrowheads="1"/>
            </p:cNvSpPr>
            <p:nvPr/>
          </p:nvSpPr>
          <p:spPr bwMode="auto">
            <a:xfrm>
              <a:off x="383" y="2386"/>
              <a:ext cx="2232" cy="712"/>
            </a:xfrm>
            <a:prstGeom prst="rect">
              <a:avLst/>
            </a:prstGeom>
            <a:noFill/>
            <a:ln w="9525">
              <a:noFill/>
              <a:miter lim="800000"/>
              <a:headEnd/>
              <a:tailEnd/>
            </a:ln>
          </p:spPr>
          <p:txBody>
            <a:bodyPr wrap="none" lIns="81400" tIns="40700" rIns="81400" bIns="40700">
              <a:spAutoFit/>
            </a:bodyPr>
            <a:lstStyle/>
            <a:p>
              <a:pPr defTabSz="814388">
                <a:lnSpc>
                  <a:spcPct val="100000"/>
                </a:lnSpc>
              </a:pPr>
              <a:r>
                <a:rPr lang="en-US" sz="1100" dirty="0">
                  <a:latin typeface="Times New Roman" charset="0"/>
                </a:rPr>
                <a:t>Overview</a:t>
              </a:r>
            </a:p>
            <a:p>
              <a:pPr defTabSz="814388">
                <a:lnSpc>
                  <a:spcPct val="100000"/>
                </a:lnSpc>
              </a:pPr>
              <a:r>
                <a:rPr lang="en-US" sz="1100" b="0" dirty="0">
                  <a:latin typeface="Times New Roman" charset="0"/>
                </a:rPr>
                <a:t>    Introduction</a:t>
              </a:r>
            </a:p>
            <a:p>
              <a:pPr defTabSz="814388">
                <a:lnSpc>
                  <a:spcPct val="100000"/>
                </a:lnSpc>
              </a:pPr>
              <a:r>
                <a:rPr lang="en-US" sz="1100" b="0" dirty="0">
                  <a:latin typeface="Times New Roman" charset="0"/>
                </a:rPr>
                <a:t>    Structure of the Model</a:t>
              </a:r>
            </a:p>
            <a:p>
              <a:pPr defTabSz="814388">
                <a:lnSpc>
                  <a:spcPct val="100000"/>
                </a:lnSpc>
              </a:pPr>
              <a:r>
                <a:rPr lang="en-US" sz="1100" b="0" dirty="0">
                  <a:latin typeface="Times New Roman" charset="0"/>
                </a:rPr>
                <a:t>    Model Terminology</a:t>
              </a:r>
            </a:p>
            <a:p>
              <a:pPr defTabSz="814388">
                <a:lnSpc>
                  <a:spcPct val="100000"/>
                </a:lnSpc>
              </a:pPr>
              <a:r>
                <a:rPr lang="en-US" sz="1100" b="0" dirty="0">
                  <a:latin typeface="Times New Roman" charset="0"/>
                </a:rPr>
                <a:t>    </a:t>
              </a:r>
              <a:r>
                <a:rPr lang="en-US" sz="1100" b="1" dirty="0">
                  <a:latin typeface="Times New Roman" charset="0"/>
                </a:rPr>
                <a:t>Maturity Levels, Common Features, and Generic Practice</a:t>
              </a:r>
              <a:r>
                <a:rPr lang="en-US" sz="1100" b="0" dirty="0">
                  <a:latin typeface="Times New Roman" charset="0"/>
                </a:rPr>
                <a:t>s</a:t>
              </a:r>
            </a:p>
            <a:p>
              <a:pPr defTabSz="814388">
                <a:lnSpc>
                  <a:spcPct val="100000"/>
                </a:lnSpc>
              </a:pPr>
              <a:r>
                <a:rPr lang="en-US" sz="1100" b="0" dirty="0">
                  <a:latin typeface="Times New Roman" charset="0"/>
                </a:rPr>
                <a:t>    Understanding the Model</a:t>
              </a:r>
            </a:p>
            <a:p>
              <a:pPr defTabSz="814388">
                <a:lnSpc>
                  <a:spcPct val="100000"/>
                </a:lnSpc>
              </a:pPr>
              <a:r>
                <a:rPr lang="en-US" sz="1100" b="0" dirty="0">
                  <a:latin typeface="Times New Roman" charset="0"/>
                </a:rPr>
                <a:t>    Using the Model</a:t>
              </a:r>
            </a:p>
          </p:txBody>
        </p:sp>
        <p:sp>
          <p:nvSpPr>
            <p:cNvPr id="52241" name="Text Box 16"/>
            <p:cNvSpPr txBox="1">
              <a:spLocks noChangeArrowheads="1"/>
            </p:cNvSpPr>
            <p:nvPr/>
          </p:nvSpPr>
          <p:spPr bwMode="auto">
            <a:xfrm>
              <a:off x="505" y="2053"/>
              <a:ext cx="938" cy="300"/>
            </a:xfrm>
            <a:prstGeom prst="rect">
              <a:avLst/>
            </a:prstGeom>
            <a:noFill/>
            <a:ln w="9525">
              <a:noFill/>
              <a:miter lim="800000"/>
              <a:headEnd/>
              <a:tailEnd/>
            </a:ln>
          </p:spPr>
          <p:txBody>
            <a:bodyPr wrap="none" lIns="81400" tIns="40700" rIns="81400" bIns="40700">
              <a:spAutoFit/>
            </a:bodyPr>
            <a:lstStyle/>
            <a:p>
              <a:pPr defTabSz="814388"/>
              <a:r>
                <a:rPr lang="en-US" sz="1100">
                  <a:latin typeface="Times New Roman" charset="0"/>
                </a:rPr>
                <a:t>Maturity Level 2</a:t>
              </a:r>
            </a:p>
            <a:p>
              <a:pPr defTabSz="814388"/>
              <a:r>
                <a:rPr lang="en-US" sz="1100" b="0">
                  <a:latin typeface="Times New Roman" charset="0"/>
                </a:rPr>
                <a:t>    REQM, PP, PMC,</a:t>
              </a:r>
            </a:p>
            <a:p>
              <a:pPr defTabSz="814388"/>
              <a:r>
                <a:rPr lang="en-US" sz="1100" b="0">
                  <a:latin typeface="Times New Roman" charset="0"/>
                </a:rPr>
                <a:t>    SAM, MA, PPQA, CM</a:t>
              </a:r>
            </a:p>
          </p:txBody>
        </p:sp>
        <p:sp>
          <p:nvSpPr>
            <p:cNvPr id="52242" name="Text Box 17"/>
            <p:cNvSpPr txBox="1">
              <a:spLocks noChangeArrowheads="1"/>
            </p:cNvSpPr>
            <p:nvPr/>
          </p:nvSpPr>
          <p:spPr bwMode="auto">
            <a:xfrm>
              <a:off x="1016" y="970"/>
              <a:ext cx="499" cy="141"/>
            </a:xfrm>
            <a:prstGeom prst="rect">
              <a:avLst/>
            </a:prstGeom>
            <a:noFill/>
            <a:ln w="9525">
              <a:noFill/>
              <a:miter lim="800000"/>
              <a:headEnd/>
              <a:tailEnd/>
            </a:ln>
          </p:spPr>
          <p:txBody>
            <a:bodyPr wrap="none" lIns="81400" tIns="40700" rIns="81400" bIns="40700">
              <a:spAutoFit/>
            </a:bodyPr>
            <a:lstStyle/>
            <a:p>
              <a:pPr defTabSz="814388">
                <a:lnSpc>
                  <a:spcPct val="100000"/>
                </a:lnSpc>
              </a:pPr>
              <a:r>
                <a:rPr lang="en-US" sz="1100">
                  <a:latin typeface="Times New Roman" charset="0"/>
                </a:rPr>
                <a:t>Appendixes</a:t>
              </a:r>
            </a:p>
          </p:txBody>
        </p:sp>
        <p:sp>
          <p:nvSpPr>
            <p:cNvPr id="52243" name="AutoShape 18"/>
            <p:cNvSpPr>
              <a:spLocks noChangeArrowheads="1"/>
            </p:cNvSpPr>
            <p:nvPr/>
          </p:nvSpPr>
          <p:spPr bwMode="auto">
            <a:xfrm>
              <a:off x="3702" y="1045"/>
              <a:ext cx="956" cy="728"/>
            </a:xfrm>
            <a:prstGeom prst="foldedCorner">
              <a:avLst>
                <a:gd name="adj" fmla="val 12500"/>
              </a:avLst>
            </a:prstGeom>
            <a:solidFill>
              <a:schemeClr val="bg1"/>
            </a:solidFill>
            <a:ln w="9525">
              <a:solidFill>
                <a:schemeClr val="tx1"/>
              </a:solidFill>
              <a:round/>
              <a:headEnd/>
              <a:tailEnd/>
            </a:ln>
          </p:spPr>
          <p:txBody>
            <a:bodyPr wrap="none" anchor="ctr"/>
            <a:lstStyle/>
            <a:p>
              <a:endParaRPr lang="en-US"/>
            </a:p>
          </p:txBody>
        </p:sp>
        <p:sp>
          <p:nvSpPr>
            <p:cNvPr id="52244" name="AutoShape 19"/>
            <p:cNvSpPr>
              <a:spLocks noChangeArrowheads="1"/>
            </p:cNvSpPr>
            <p:nvPr/>
          </p:nvSpPr>
          <p:spPr bwMode="auto">
            <a:xfrm>
              <a:off x="3567" y="1378"/>
              <a:ext cx="920" cy="606"/>
            </a:xfrm>
            <a:prstGeom prst="foldedCorner">
              <a:avLst>
                <a:gd name="adj" fmla="val 12500"/>
              </a:avLst>
            </a:prstGeom>
            <a:solidFill>
              <a:schemeClr val="bg1"/>
            </a:solidFill>
            <a:ln w="9525">
              <a:solidFill>
                <a:schemeClr val="tx1"/>
              </a:solidFill>
              <a:round/>
              <a:headEnd/>
              <a:tailEnd/>
            </a:ln>
          </p:spPr>
          <p:txBody>
            <a:bodyPr wrap="none" anchor="ctr"/>
            <a:lstStyle/>
            <a:p>
              <a:endParaRPr lang="en-US"/>
            </a:p>
          </p:txBody>
        </p:sp>
        <p:sp>
          <p:nvSpPr>
            <p:cNvPr id="52245" name="Text Box 20"/>
            <p:cNvSpPr txBox="1">
              <a:spLocks noChangeArrowheads="1"/>
            </p:cNvSpPr>
            <p:nvPr/>
          </p:nvSpPr>
          <p:spPr bwMode="auto">
            <a:xfrm>
              <a:off x="3587" y="1398"/>
              <a:ext cx="828" cy="301"/>
            </a:xfrm>
            <a:prstGeom prst="rect">
              <a:avLst/>
            </a:prstGeom>
            <a:noFill/>
            <a:ln w="9525">
              <a:noFill/>
              <a:miter lim="800000"/>
              <a:headEnd/>
              <a:tailEnd/>
            </a:ln>
          </p:spPr>
          <p:txBody>
            <a:bodyPr wrap="none" lIns="81400" tIns="40700" rIns="81400" bIns="40700">
              <a:spAutoFit/>
            </a:bodyPr>
            <a:lstStyle/>
            <a:p>
              <a:pPr defTabSz="814388"/>
              <a:r>
                <a:rPr lang="en-US" sz="1100">
                  <a:latin typeface="Times New Roman" charset="0"/>
                </a:rPr>
                <a:t>Engineering</a:t>
              </a:r>
            </a:p>
            <a:p>
              <a:pPr defTabSz="814388"/>
              <a:r>
                <a:rPr lang="en-US" sz="1100" b="0">
                  <a:latin typeface="Times New Roman" charset="0"/>
                </a:rPr>
                <a:t>    REQM, REQD, TS,</a:t>
              </a:r>
            </a:p>
            <a:p>
              <a:pPr defTabSz="814388"/>
              <a:r>
                <a:rPr lang="en-US" sz="1100" b="0">
                  <a:latin typeface="Times New Roman" charset="0"/>
                </a:rPr>
                <a:t>    PI, VER, VAL</a:t>
              </a:r>
            </a:p>
          </p:txBody>
        </p:sp>
        <p:sp>
          <p:nvSpPr>
            <p:cNvPr id="52246" name="AutoShape 21"/>
            <p:cNvSpPr>
              <a:spLocks noChangeArrowheads="1"/>
            </p:cNvSpPr>
            <p:nvPr/>
          </p:nvSpPr>
          <p:spPr bwMode="auto">
            <a:xfrm>
              <a:off x="3385" y="1724"/>
              <a:ext cx="947" cy="728"/>
            </a:xfrm>
            <a:prstGeom prst="foldedCorner">
              <a:avLst>
                <a:gd name="adj" fmla="val 12500"/>
              </a:avLst>
            </a:prstGeom>
            <a:solidFill>
              <a:schemeClr val="bg1"/>
            </a:solidFill>
            <a:ln w="9525">
              <a:solidFill>
                <a:schemeClr val="tx1"/>
              </a:solidFill>
              <a:round/>
              <a:headEnd/>
              <a:tailEnd/>
            </a:ln>
          </p:spPr>
          <p:txBody>
            <a:bodyPr wrap="none" anchor="ctr"/>
            <a:lstStyle/>
            <a:p>
              <a:endParaRPr lang="en-US"/>
            </a:p>
          </p:txBody>
        </p:sp>
        <p:sp>
          <p:nvSpPr>
            <p:cNvPr id="52247" name="Text Box 22"/>
            <p:cNvSpPr txBox="1">
              <a:spLocks noChangeArrowheads="1"/>
            </p:cNvSpPr>
            <p:nvPr/>
          </p:nvSpPr>
          <p:spPr bwMode="auto">
            <a:xfrm>
              <a:off x="3412" y="1739"/>
              <a:ext cx="820" cy="300"/>
            </a:xfrm>
            <a:prstGeom prst="rect">
              <a:avLst/>
            </a:prstGeom>
            <a:noFill/>
            <a:ln w="9525">
              <a:noFill/>
              <a:miter lim="800000"/>
              <a:headEnd/>
              <a:tailEnd/>
            </a:ln>
          </p:spPr>
          <p:txBody>
            <a:bodyPr wrap="none" lIns="81400" tIns="40700" rIns="81400" bIns="40700">
              <a:spAutoFit/>
            </a:bodyPr>
            <a:lstStyle/>
            <a:p>
              <a:pPr defTabSz="814388"/>
              <a:r>
                <a:rPr lang="en-US" sz="1100">
                  <a:latin typeface="Times New Roman" charset="0"/>
                </a:rPr>
                <a:t>Project Management</a:t>
              </a:r>
            </a:p>
            <a:p>
              <a:pPr defTabSz="814388"/>
              <a:r>
                <a:rPr lang="en-US" sz="1100" b="0">
                  <a:latin typeface="Times New Roman" charset="0"/>
                </a:rPr>
                <a:t>    PP, PMC, SAM</a:t>
              </a:r>
            </a:p>
            <a:p>
              <a:pPr defTabSz="814388"/>
              <a:r>
                <a:rPr lang="en-US" sz="1100" b="0">
                  <a:latin typeface="Times New Roman" charset="0"/>
                </a:rPr>
                <a:t>    IPM, RSKM, QPM</a:t>
              </a:r>
            </a:p>
          </p:txBody>
        </p:sp>
        <p:sp>
          <p:nvSpPr>
            <p:cNvPr id="52248" name="AutoShape 23"/>
            <p:cNvSpPr>
              <a:spLocks noChangeArrowheads="1"/>
            </p:cNvSpPr>
            <p:nvPr/>
          </p:nvSpPr>
          <p:spPr bwMode="auto">
            <a:xfrm>
              <a:off x="3239" y="2080"/>
              <a:ext cx="987" cy="407"/>
            </a:xfrm>
            <a:prstGeom prst="foldedCorner">
              <a:avLst>
                <a:gd name="adj" fmla="val 12500"/>
              </a:avLst>
            </a:prstGeom>
            <a:solidFill>
              <a:schemeClr val="bg1"/>
            </a:solidFill>
            <a:ln w="9525">
              <a:solidFill>
                <a:schemeClr val="tx1"/>
              </a:solidFill>
              <a:round/>
              <a:headEnd/>
              <a:tailEnd/>
            </a:ln>
          </p:spPr>
          <p:txBody>
            <a:bodyPr wrap="none" anchor="ctr"/>
            <a:lstStyle/>
            <a:p>
              <a:r>
                <a:rPr lang="en-US" sz="1100">
                  <a:latin typeface="Times New Roman" charset="0"/>
                </a:rPr>
                <a:t>Process Management</a:t>
              </a:r>
            </a:p>
            <a:p>
              <a:r>
                <a:rPr lang="en-US" sz="1100" b="0">
                  <a:latin typeface="Times New Roman" charset="0"/>
                </a:rPr>
                <a:t>    OPF, OPD, OT,</a:t>
              </a:r>
            </a:p>
            <a:p>
              <a:r>
                <a:rPr lang="en-US" sz="1100" b="0">
                  <a:latin typeface="Times New Roman" charset="0"/>
                </a:rPr>
                <a:t>    OPP, OID</a:t>
              </a:r>
            </a:p>
          </p:txBody>
        </p:sp>
        <p:sp>
          <p:nvSpPr>
            <p:cNvPr id="52249" name="Text Box 24"/>
            <p:cNvSpPr txBox="1">
              <a:spLocks noChangeArrowheads="1"/>
            </p:cNvSpPr>
            <p:nvPr/>
          </p:nvSpPr>
          <p:spPr bwMode="auto">
            <a:xfrm>
              <a:off x="3212" y="2543"/>
              <a:ext cx="782" cy="385"/>
            </a:xfrm>
            <a:prstGeom prst="rect">
              <a:avLst/>
            </a:prstGeom>
            <a:noFill/>
            <a:ln w="9525">
              <a:noFill/>
              <a:miter lim="800000"/>
              <a:headEnd/>
              <a:tailEnd/>
            </a:ln>
          </p:spPr>
          <p:txBody>
            <a:bodyPr wrap="none" lIns="81400" tIns="40700" rIns="81400" bIns="40700">
              <a:spAutoFit/>
            </a:bodyPr>
            <a:lstStyle/>
            <a:p>
              <a:pPr defTabSz="814388"/>
              <a:r>
                <a:rPr lang="en-US" sz="1100" b="0">
                  <a:latin typeface="Times New Roman" charset="0"/>
                </a:rPr>
                <a:t>Process Management</a:t>
              </a:r>
            </a:p>
            <a:p>
              <a:pPr defTabSz="814388"/>
              <a:r>
                <a:rPr lang="en-US" sz="1100" b="0">
                  <a:latin typeface="Times New Roman" charset="0"/>
                </a:rPr>
                <a:t>    PAs</a:t>
              </a:r>
            </a:p>
            <a:p>
              <a:pPr defTabSz="814388"/>
              <a:r>
                <a:rPr lang="en-US" sz="1100" b="0">
                  <a:latin typeface="Times New Roman" charset="0"/>
                </a:rPr>
                <a:t>    -  Goals</a:t>
              </a:r>
            </a:p>
            <a:p>
              <a:pPr defTabSz="814388"/>
              <a:r>
                <a:rPr lang="en-US" sz="1100" b="0">
                  <a:latin typeface="Times New Roman" charset="0"/>
                </a:rPr>
                <a:t>    -  Practices</a:t>
              </a:r>
            </a:p>
          </p:txBody>
        </p:sp>
        <p:sp>
          <p:nvSpPr>
            <p:cNvPr id="52250" name="Text Box 25"/>
            <p:cNvSpPr txBox="1">
              <a:spLocks noChangeArrowheads="1"/>
            </p:cNvSpPr>
            <p:nvPr/>
          </p:nvSpPr>
          <p:spPr bwMode="auto">
            <a:xfrm>
              <a:off x="3739" y="1067"/>
              <a:ext cx="762" cy="301"/>
            </a:xfrm>
            <a:prstGeom prst="rect">
              <a:avLst/>
            </a:prstGeom>
            <a:noFill/>
            <a:ln w="9525">
              <a:noFill/>
              <a:miter lim="800000"/>
              <a:headEnd/>
              <a:tailEnd/>
            </a:ln>
          </p:spPr>
          <p:txBody>
            <a:bodyPr wrap="none" lIns="81400" tIns="40700" rIns="81400" bIns="40700">
              <a:spAutoFit/>
            </a:bodyPr>
            <a:lstStyle/>
            <a:p>
              <a:pPr defTabSz="814388"/>
              <a:r>
                <a:rPr lang="en-US" sz="1100" dirty="0">
                  <a:latin typeface="Times New Roman" charset="0"/>
                </a:rPr>
                <a:t>Support</a:t>
              </a:r>
            </a:p>
            <a:p>
              <a:pPr defTabSz="814388"/>
              <a:r>
                <a:rPr lang="en-US" sz="1100" b="0" dirty="0">
                  <a:latin typeface="Times New Roman" charset="0"/>
                </a:rPr>
                <a:t>    CM, PPQA, MA, </a:t>
              </a:r>
            </a:p>
            <a:p>
              <a:pPr defTabSz="814388"/>
              <a:r>
                <a:rPr lang="en-US" sz="1100" b="0" dirty="0">
                  <a:latin typeface="Times New Roman" charset="0"/>
                </a:rPr>
                <a:t>    CAR, DAR</a:t>
              </a:r>
            </a:p>
          </p:txBody>
        </p:sp>
        <p:sp>
          <p:nvSpPr>
            <p:cNvPr id="52251" name="Text Box 26"/>
            <p:cNvSpPr txBox="1">
              <a:spLocks noChangeArrowheads="1"/>
            </p:cNvSpPr>
            <p:nvPr/>
          </p:nvSpPr>
          <p:spPr bwMode="auto">
            <a:xfrm>
              <a:off x="3988" y="882"/>
              <a:ext cx="499" cy="141"/>
            </a:xfrm>
            <a:prstGeom prst="rect">
              <a:avLst/>
            </a:prstGeom>
            <a:noFill/>
            <a:ln w="9525">
              <a:noFill/>
              <a:miter lim="800000"/>
              <a:headEnd/>
              <a:tailEnd/>
            </a:ln>
          </p:spPr>
          <p:txBody>
            <a:bodyPr wrap="none" lIns="81400" tIns="40700" rIns="81400" bIns="40700">
              <a:spAutoFit/>
            </a:bodyPr>
            <a:lstStyle/>
            <a:p>
              <a:pPr defTabSz="814388">
                <a:lnSpc>
                  <a:spcPct val="100000"/>
                </a:lnSpc>
              </a:pPr>
              <a:r>
                <a:rPr lang="en-US" sz="1100">
                  <a:latin typeface="Times New Roman" charset="0"/>
                </a:rPr>
                <a:t>Appendixes</a:t>
              </a:r>
            </a:p>
          </p:txBody>
        </p:sp>
        <p:sp>
          <p:nvSpPr>
            <p:cNvPr id="52252" name="AutoShape 27"/>
            <p:cNvSpPr>
              <a:spLocks noChangeArrowheads="1"/>
            </p:cNvSpPr>
            <p:nvPr/>
          </p:nvSpPr>
          <p:spPr bwMode="auto">
            <a:xfrm>
              <a:off x="253" y="3161"/>
              <a:ext cx="1745" cy="568"/>
            </a:xfrm>
            <a:prstGeom prst="foldedCorner">
              <a:avLst>
                <a:gd name="adj" fmla="val 12500"/>
              </a:avLst>
            </a:prstGeom>
            <a:solidFill>
              <a:schemeClr val="bg1"/>
            </a:solidFill>
            <a:ln w="9525">
              <a:solidFill>
                <a:schemeClr val="tx1"/>
              </a:solidFill>
              <a:round/>
              <a:headEnd/>
              <a:tailEnd/>
            </a:ln>
          </p:spPr>
          <p:txBody>
            <a:bodyPr wrap="none" lIns="81400" tIns="40700" rIns="81400" bIns="40700" anchor="ctr"/>
            <a:lstStyle/>
            <a:p>
              <a:pPr algn="ctr" defTabSz="814388">
                <a:lnSpc>
                  <a:spcPct val="100000"/>
                </a:lnSpc>
              </a:pPr>
              <a:r>
                <a:rPr lang="en-US" sz="1900">
                  <a:latin typeface="Times New Roman" charset="0"/>
                </a:rPr>
                <a:t>CMMI-SE/SW</a:t>
              </a:r>
            </a:p>
            <a:p>
              <a:pPr algn="ctr" defTabSz="814388">
                <a:lnSpc>
                  <a:spcPct val="100000"/>
                </a:lnSpc>
              </a:pPr>
              <a:r>
                <a:rPr lang="en-US" sz="1900">
                  <a:latin typeface="Times New Roman" charset="0"/>
                </a:rPr>
                <a:t>Staged</a:t>
              </a:r>
            </a:p>
          </p:txBody>
        </p:sp>
        <p:sp>
          <p:nvSpPr>
            <p:cNvPr id="52253" name="AutoShape 28"/>
            <p:cNvSpPr>
              <a:spLocks noChangeArrowheads="1"/>
            </p:cNvSpPr>
            <p:nvPr/>
          </p:nvSpPr>
          <p:spPr bwMode="auto">
            <a:xfrm>
              <a:off x="2876" y="2437"/>
              <a:ext cx="2065" cy="961"/>
            </a:xfrm>
            <a:prstGeom prst="foldedCorner">
              <a:avLst>
                <a:gd name="adj" fmla="val 12500"/>
              </a:avLst>
            </a:prstGeom>
            <a:solidFill>
              <a:schemeClr val="bg1"/>
            </a:solidFill>
            <a:ln w="9525">
              <a:solidFill>
                <a:schemeClr val="tx1"/>
              </a:solidFill>
              <a:round/>
              <a:headEnd/>
              <a:tailEnd/>
            </a:ln>
          </p:spPr>
          <p:txBody>
            <a:bodyPr wrap="none" lIns="81400" tIns="40700" rIns="81400" bIns="40700" anchor="ctr"/>
            <a:lstStyle/>
            <a:p>
              <a:pPr algn="ctr" defTabSz="814388">
                <a:lnSpc>
                  <a:spcPct val="100000"/>
                </a:lnSpc>
              </a:pPr>
              <a:endParaRPr lang="en-US" sz="1100" b="0">
                <a:latin typeface="Times New Roman" charset="0"/>
              </a:endParaRPr>
            </a:p>
          </p:txBody>
        </p:sp>
        <p:sp>
          <p:nvSpPr>
            <p:cNvPr id="52254" name="Text Box 29"/>
            <p:cNvSpPr txBox="1">
              <a:spLocks noChangeArrowheads="1"/>
            </p:cNvSpPr>
            <p:nvPr/>
          </p:nvSpPr>
          <p:spPr bwMode="auto">
            <a:xfrm>
              <a:off x="2892" y="2453"/>
              <a:ext cx="1940" cy="712"/>
            </a:xfrm>
            <a:prstGeom prst="rect">
              <a:avLst/>
            </a:prstGeom>
            <a:noFill/>
            <a:ln w="9525">
              <a:noFill/>
              <a:miter lim="800000"/>
              <a:headEnd/>
              <a:tailEnd/>
            </a:ln>
          </p:spPr>
          <p:txBody>
            <a:bodyPr wrap="none" lIns="81400" tIns="40700" rIns="81400" bIns="40700">
              <a:spAutoFit/>
            </a:bodyPr>
            <a:lstStyle/>
            <a:p>
              <a:pPr defTabSz="814388">
                <a:lnSpc>
                  <a:spcPct val="100000"/>
                </a:lnSpc>
              </a:pPr>
              <a:r>
                <a:rPr lang="en-US" sz="1100" dirty="0">
                  <a:latin typeface="Times New Roman" charset="0"/>
                </a:rPr>
                <a:t>Overview</a:t>
              </a:r>
            </a:p>
            <a:p>
              <a:pPr defTabSz="814388">
                <a:lnSpc>
                  <a:spcPct val="100000"/>
                </a:lnSpc>
              </a:pPr>
              <a:r>
                <a:rPr lang="en-US" sz="1100" b="0" dirty="0">
                  <a:latin typeface="Times New Roman" charset="0"/>
                </a:rPr>
                <a:t>    Introduction</a:t>
              </a:r>
            </a:p>
            <a:p>
              <a:pPr defTabSz="814388">
                <a:lnSpc>
                  <a:spcPct val="100000"/>
                </a:lnSpc>
              </a:pPr>
              <a:r>
                <a:rPr lang="en-US" sz="1100" b="0" dirty="0">
                  <a:latin typeface="Times New Roman" charset="0"/>
                </a:rPr>
                <a:t>    Structure of the Model</a:t>
              </a:r>
            </a:p>
            <a:p>
              <a:pPr defTabSz="814388">
                <a:lnSpc>
                  <a:spcPct val="100000"/>
                </a:lnSpc>
              </a:pPr>
              <a:r>
                <a:rPr lang="en-US" sz="1100" b="0" dirty="0">
                  <a:latin typeface="Times New Roman" charset="0"/>
                </a:rPr>
                <a:t>    Model Terminology</a:t>
              </a:r>
            </a:p>
            <a:p>
              <a:pPr defTabSz="814388">
                <a:lnSpc>
                  <a:spcPct val="100000"/>
                </a:lnSpc>
              </a:pPr>
              <a:r>
                <a:rPr lang="en-US" sz="1100" b="1" dirty="0">
                  <a:latin typeface="Times New Roman" charset="0"/>
                </a:rPr>
                <a:t>    Capability Levels and Generic Model Components</a:t>
              </a:r>
            </a:p>
            <a:p>
              <a:pPr defTabSz="814388">
                <a:lnSpc>
                  <a:spcPct val="100000"/>
                </a:lnSpc>
              </a:pPr>
              <a:r>
                <a:rPr lang="en-US" sz="1100" b="0" dirty="0">
                  <a:latin typeface="Times New Roman" charset="0"/>
                </a:rPr>
                <a:t>    Understanding the Model</a:t>
              </a:r>
            </a:p>
            <a:p>
              <a:pPr defTabSz="814388">
                <a:lnSpc>
                  <a:spcPct val="100000"/>
                </a:lnSpc>
              </a:pPr>
              <a:r>
                <a:rPr lang="en-US" sz="1100" b="0" dirty="0">
                  <a:latin typeface="Times New Roman" charset="0"/>
                </a:rPr>
                <a:t>    Using the Model</a:t>
              </a:r>
            </a:p>
          </p:txBody>
        </p:sp>
        <p:sp>
          <p:nvSpPr>
            <p:cNvPr id="52255" name="AutoShape 30"/>
            <p:cNvSpPr>
              <a:spLocks noChangeArrowheads="1"/>
            </p:cNvSpPr>
            <p:nvPr/>
          </p:nvSpPr>
          <p:spPr bwMode="auto">
            <a:xfrm>
              <a:off x="2766" y="3221"/>
              <a:ext cx="1759" cy="571"/>
            </a:xfrm>
            <a:prstGeom prst="foldedCorner">
              <a:avLst>
                <a:gd name="adj" fmla="val 12500"/>
              </a:avLst>
            </a:prstGeom>
            <a:solidFill>
              <a:schemeClr val="bg1"/>
            </a:solidFill>
            <a:ln w="9525">
              <a:solidFill>
                <a:schemeClr val="tx1"/>
              </a:solidFill>
              <a:round/>
              <a:headEnd/>
              <a:tailEnd/>
            </a:ln>
          </p:spPr>
          <p:txBody>
            <a:bodyPr wrap="none" lIns="81400" tIns="40700" rIns="81400" bIns="40700" anchor="ctr"/>
            <a:lstStyle/>
            <a:p>
              <a:pPr algn="ctr" defTabSz="814388">
                <a:lnSpc>
                  <a:spcPct val="100000"/>
                </a:lnSpc>
              </a:pPr>
              <a:r>
                <a:rPr lang="en-US" sz="1900">
                  <a:latin typeface="Times New Roman" charset="0"/>
                </a:rPr>
                <a:t>CMMI-SE/SW</a:t>
              </a:r>
            </a:p>
            <a:p>
              <a:pPr algn="ctr" defTabSz="814388">
                <a:lnSpc>
                  <a:spcPct val="100000"/>
                </a:lnSpc>
              </a:pPr>
              <a:r>
                <a:rPr lang="en-US" sz="1900">
                  <a:latin typeface="Times New Roman" charset="0"/>
                </a:rPr>
                <a:t>Continuous</a:t>
              </a:r>
            </a:p>
          </p:txBody>
        </p:sp>
      </p:grpSp>
    </p:spTree>
  </p:cSld>
  <p:clrMapOvr>
    <a:masterClrMapping/>
  </p:clrMapOvr>
  <mc:AlternateContent xmlns:mc="http://schemas.openxmlformats.org/markup-compatibility/2006" xmlns:p14="http://schemas.microsoft.com/office/powerpoint/2010/main">
    <mc:Choice Requires="p14">
      <p:transition spd="slow" p14:dur="2000" advTm="50577"/>
    </mc:Choice>
    <mc:Fallback xmlns="">
      <p:transition spd="slow" advTm="50577"/>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5" name="Rectangle 19"/>
          <p:cNvSpPr>
            <a:spLocks noGrp="1" noChangeArrowheads="1"/>
          </p:cNvSpPr>
          <p:nvPr>
            <p:ph type="title"/>
          </p:nvPr>
        </p:nvSpPr>
        <p:spPr>
          <a:xfrm>
            <a:off x="762000" y="220663"/>
            <a:ext cx="7608888" cy="927100"/>
          </a:xfrm>
          <a:noFill/>
        </p:spPr>
        <p:txBody>
          <a:bodyPr>
            <a:normAutofit/>
          </a:bodyPr>
          <a:lstStyle/>
          <a:p>
            <a:pPr defTabSz="790575">
              <a:lnSpc>
                <a:spcPct val="90000"/>
              </a:lnSpc>
            </a:pPr>
            <a:r>
              <a:rPr lang="en-US" sz="3200"/>
              <a:t>Continuous </a:t>
            </a:r>
            <a:br>
              <a:rPr lang="en-US" sz="3200"/>
            </a:br>
            <a:r>
              <a:rPr lang="en-US" sz="3200"/>
              <a:t>Organization of Process Areas</a:t>
            </a:r>
            <a:endParaRPr lang="en-US"/>
          </a:p>
        </p:txBody>
      </p:sp>
      <p:sp>
        <p:nvSpPr>
          <p:cNvPr id="57346" name="Slide Number Placeholder 3"/>
          <p:cNvSpPr>
            <a:spLocks noGrp="1"/>
          </p:cNvSpPr>
          <p:nvPr>
            <p:ph type="sldNum" sz="quarter" idx="12"/>
          </p:nvPr>
        </p:nvSpPr>
        <p:spPr>
          <a:noFill/>
        </p:spPr>
        <p:txBody>
          <a:bodyPr/>
          <a:lstStyle/>
          <a:p>
            <a:fld id="{0D73D470-7BB6-451A-A49A-0B6DA39EF66D}" type="slidenum">
              <a:rPr lang="en-US"/>
              <a:pPr/>
              <a:t>43</a:t>
            </a:fld>
            <a:endParaRPr lang="en-US"/>
          </a:p>
        </p:txBody>
      </p:sp>
      <p:grpSp>
        <p:nvGrpSpPr>
          <p:cNvPr id="2" name="Group 2"/>
          <p:cNvGrpSpPr>
            <a:grpSpLocks/>
          </p:cNvGrpSpPr>
          <p:nvPr/>
        </p:nvGrpSpPr>
        <p:grpSpPr bwMode="auto">
          <a:xfrm>
            <a:off x="1074738" y="4237038"/>
            <a:ext cx="6080125" cy="1428750"/>
            <a:chOff x="650" y="2139"/>
            <a:chExt cx="3830" cy="900"/>
          </a:xfrm>
        </p:grpSpPr>
        <p:sp>
          <p:nvSpPr>
            <p:cNvPr id="57364" name="Rectangle 3"/>
            <p:cNvSpPr>
              <a:spLocks noChangeArrowheads="1"/>
            </p:cNvSpPr>
            <p:nvPr/>
          </p:nvSpPr>
          <p:spPr bwMode="auto">
            <a:xfrm>
              <a:off x="1707" y="2195"/>
              <a:ext cx="2266" cy="844"/>
            </a:xfrm>
            <a:prstGeom prst="rect">
              <a:avLst/>
            </a:prstGeom>
            <a:noFill/>
            <a:ln w="12700">
              <a:noFill/>
              <a:miter lim="800000"/>
              <a:headEnd/>
              <a:tailEnd/>
            </a:ln>
          </p:spPr>
          <p:txBody>
            <a:bodyPr lIns="79375" tIns="39688" rIns="79375" bIns="39688">
              <a:spAutoFit/>
            </a:bodyPr>
            <a:lstStyle/>
            <a:p>
              <a:pPr defTabSz="790575">
                <a:lnSpc>
                  <a:spcPct val="100000"/>
                </a:lnSpc>
              </a:pPr>
              <a:r>
                <a:rPr lang="en-US" sz="1200" dirty="0"/>
                <a:t>Requirements Management</a:t>
              </a:r>
            </a:p>
            <a:p>
              <a:pPr defTabSz="790575">
                <a:lnSpc>
                  <a:spcPct val="100000"/>
                </a:lnSpc>
              </a:pPr>
              <a:r>
                <a:rPr lang="en-US" sz="1200" dirty="0"/>
                <a:t>Requirements Development</a:t>
              </a:r>
            </a:p>
            <a:p>
              <a:pPr defTabSz="790575">
                <a:lnSpc>
                  <a:spcPct val="100000"/>
                </a:lnSpc>
              </a:pPr>
              <a:r>
                <a:rPr lang="en-US" sz="1200" dirty="0"/>
                <a:t>Technical Solution</a:t>
              </a:r>
            </a:p>
            <a:p>
              <a:pPr defTabSz="790575">
                <a:lnSpc>
                  <a:spcPct val="100000"/>
                </a:lnSpc>
              </a:pPr>
              <a:r>
                <a:rPr lang="en-US" sz="1200" dirty="0"/>
                <a:t>Product Integration</a:t>
              </a:r>
            </a:p>
            <a:p>
              <a:pPr defTabSz="790575">
                <a:lnSpc>
                  <a:spcPct val="100000"/>
                </a:lnSpc>
              </a:pPr>
              <a:r>
                <a:rPr lang="en-US" sz="1200" dirty="0"/>
                <a:t>Verification</a:t>
              </a:r>
            </a:p>
            <a:p>
              <a:pPr defTabSz="790575">
                <a:lnSpc>
                  <a:spcPct val="100000"/>
                </a:lnSpc>
              </a:pPr>
              <a:r>
                <a:rPr lang="en-US" sz="1200" dirty="0"/>
                <a:t>Validation</a:t>
              </a:r>
            </a:p>
            <a:p>
              <a:pPr defTabSz="790575"/>
              <a:endParaRPr lang="en-US" sz="1200" dirty="0"/>
            </a:p>
          </p:txBody>
        </p:sp>
        <p:sp>
          <p:nvSpPr>
            <p:cNvPr id="57365" name="Line 4"/>
            <p:cNvSpPr>
              <a:spLocks noChangeShapeType="1"/>
            </p:cNvSpPr>
            <p:nvPr/>
          </p:nvSpPr>
          <p:spPr bwMode="auto">
            <a:xfrm flipV="1">
              <a:off x="658" y="2139"/>
              <a:ext cx="3822" cy="1"/>
            </a:xfrm>
            <a:prstGeom prst="line">
              <a:avLst/>
            </a:prstGeom>
            <a:noFill/>
            <a:ln w="25400">
              <a:solidFill>
                <a:srgbClr val="66CCFF"/>
              </a:solidFill>
              <a:round/>
              <a:headEnd/>
              <a:tailEnd/>
            </a:ln>
          </p:spPr>
          <p:txBody>
            <a:bodyPr wrap="none" anchor="ctr"/>
            <a:lstStyle/>
            <a:p>
              <a:endParaRPr lang="en-US"/>
            </a:p>
          </p:txBody>
        </p:sp>
        <p:sp>
          <p:nvSpPr>
            <p:cNvPr id="57366" name="Rectangle 5"/>
            <p:cNvSpPr>
              <a:spLocks noChangeArrowheads="1"/>
            </p:cNvSpPr>
            <p:nvPr/>
          </p:nvSpPr>
          <p:spPr bwMode="auto">
            <a:xfrm>
              <a:off x="650" y="2186"/>
              <a:ext cx="745" cy="171"/>
            </a:xfrm>
            <a:prstGeom prst="rect">
              <a:avLst/>
            </a:prstGeom>
            <a:noFill/>
            <a:ln w="12700">
              <a:noFill/>
              <a:miter lim="800000"/>
              <a:headEnd/>
              <a:tailEnd/>
            </a:ln>
          </p:spPr>
          <p:txBody>
            <a:bodyPr wrap="none" lIns="79375" tIns="39688" rIns="79375" bIns="39688">
              <a:spAutoFit/>
            </a:bodyPr>
            <a:lstStyle/>
            <a:p>
              <a:pPr algn="ctr" defTabSz="790575"/>
              <a:r>
                <a:rPr lang="en-US"/>
                <a:t>Engineering</a:t>
              </a:r>
              <a:endParaRPr lang="en-US" sz="1300"/>
            </a:p>
          </p:txBody>
        </p:sp>
      </p:grpSp>
      <p:sp>
        <p:nvSpPr>
          <p:cNvPr id="57348" name="Rectangle 7"/>
          <p:cNvSpPr>
            <a:spLocks noChangeArrowheads="1"/>
          </p:cNvSpPr>
          <p:nvPr/>
        </p:nvSpPr>
        <p:spPr bwMode="auto">
          <a:xfrm>
            <a:off x="1079500" y="1617663"/>
            <a:ext cx="1241425" cy="463550"/>
          </a:xfrm>
          <a:prstGeom prst="rect">
            <a:avLst/>
          </a:prstGeom>
          <a:noFill/>
          <a:ln w="12700">
            <a:noFill/>
            <a:miter lim="800000"/>
            <a:headEnd/>
            <a:tailEnd/>
          </a:ln>
        </p:spPr>
        <p:txBody>
          <a:bodyPr wrap="none" lIns="79375" tIns="39688" rIns="79375" bIns="39688">
            <a:spAutoFit/>
          </a:bodyPr>
          <a:lstStyle/>
          <a:p>
            <a:pPr defTabSz="790575"/>
            <a:r>
              <a:rPr lang="en-US"/>
              <a:t>Project</a:t>
            </a:r>
          </a:p>
          <a:p>
            <a:pPr defTabSz="790575"/>
            <a:r>
              <a:rPr lang="en-US"/>
              <a:t>Management</a:t>
            </a:r>
          </a:p>
        </p:txBody>
      </p:sp>
      <p:sp>
        <p:nvSpPr>
          <p:cNvPr id="57349" name="Rectangle 8"/>
          <p:cNvSpPr>
            <a:spLocks noChangeArrowheads="1"/>
          </p:cNvSpPr>
          <p:nvPr/>
        </p:nvSpPr>
        <p:spPr bwMode="auto">
          <a:xfrm>
            <a:off x="2670175" y="1817688"/>
            <a:ext cx="2576513" cy="261937"/>
          </a:xfrm>
          <a:prstGeom prst="rect">
            <a:avLst/>
          </a:prstGeom>
          <a:noFill/>
          <a:ln w="12700">
            <a:noFill/>
            <a:miter lim="800000"/>
            <a:headEnd/>
            <a:tailEnd/>
          </a:ln>
        </p:spPr>
        <p:txBody>
          <a:bodyPr wrap="none" anchor="ctr"/>
          <a:lstStyle/>
          <a:p>
            <a:endParaRPr lang="en-US"/>
          </a:p>
        </p:txBody>
      </p:sp>
      <p:sp>
        <p:nvSpPr>
          <p:cNvPr id="57350" name="Line 9"/>
          <p:cNvSpPr>
            <a:spLocks noChangeShapeType="1"/>
          </p:cNvSpPr>
          <p:nvPr/>
        </p:nvSpPr>
        <p:spPr bwMode="auto">
          <a:xfrm>
            <a:off x="1068388" y="1497013"/>
            <a:ext cx="6086475" cy="1587"/>
          </a:xfrm>
          <a:prstGeom prst="line">
            <a:avLst/>
          </a:prstGeom>
          <a:noFill/>
          <a:ln w="25400">
            <a:solidFill>
              <a:srgbClr val="66CCFF"/>
            </a:solidFill>
            <a:round/>
            <a:headEnd/>
            <a:tailEnd/>
          </a:ln>
        </p:spPr>
        <p:txBody>
          <a:bodyPr wrap="none" anchor="ctr"/>
          <a:lstStyle/>
          <a:p>
            <a:endParaRPr lang="en-US"/>
          </a:p>
        </p:txBody>
      </p:sp>
      <p:sp>
        <p:nvSpPr>
          <p:cNvPr id="57351" name="Rectangle 10"/>
          <p:cNvSpPr>
            <a:spLocks noChangeArrowheads="1"/>
          </p:cNvSpPr>
          <p:nvPr/>
        </p:nvSpPr>
        <p:spPr bwMode="auto">
          <a:xfrm>
            <a:off x="2755900" y="1468438"/>
            <a:ext cx="3576638" cy="1557479"/>
          </a:xfrm>
          <a:prstGeom prst="rect">
            <a:avLst/>
          </a:prstGeom>
          <a:noFill/>
          <a:ln w="12700">
            <a:noFill/>
            <a:miter lim="800000"/>
            <a:headEnd/>
            <a:tailEnd/>
          </a:ln>
        </p:spPr>
        <p:txBody>
          <a:bodyPr lIns="79375" tIns="39688" rIns="79375" bIns="39688">
            <a:spAutoFit/>
          </a:bodyPr>
          <a:lstStyle/>
          <a:p>
            <a:pPr defTabSz="790575">
              <a:lnSpc>
                <a:spcPct val="100000"/>
              </a:lnSpc>
            </a:pPr>
            <a:r>
              <a:rPr lang="en-US" sz="1200" dirty="0"/>
              <a:t>Project Planning</a:t>
            </a:r>
          </a:p>
          <a:p>
            <a:pPr defTabSz="790575">
              <a:lnSpc>
                <a:spcPct val="100000"/>
              </a:lnSpc>
            </a:pPr>
            <a:r>
              <a:rPr lang="en-US" sz="1200" dirty="0"/>
              <a:t>Project Monitoring and Control</a:t>
            </a:r>
          </a:p>
          <a:p>
            <a:pPr defTabSz="790575">
              <a:lnSpc>
                <a:spcPct val="100000"/>
              </a:lnSpc>
            </a:pPr>
            <a:r>
              <a:rPr lang="en-US" sz="1200" dirty="0"/>
              <a:t>Supplier Agreement Management</a:t>
            </a:r>
          </a:p>
          <a:p>
            <a:pPr defTabSz="790575">
              <a:lnSpc>
                <a:spcPct val="100000"/>
              </a:lnSpc>
            </a:pPr>
            <a:r>
              <a:rPr lang="en-US" sz="1200" dirty="0"/>
              <a:t>Integrated Project Management(IPPD)</a:t>
            </a:r>
          </a:p>
          <a:p>
            <a:pPr defTabSz="790575">
              <a:lnSpc>
                <a:spcPct val="100000"/>
              </a:lnSpc>
            </a:pPr>
            <a:r>
              <a:rPr lang="en-US" sz="1200" dirty="0"/>
              <a:t>Integrated Supplier Management (SS)</a:t>
            </a:r>
          </a:p>
          <a:p>
            <a:pPr defTabSz="790575">
              <a:lnSpc>
                <a:spcPct val="100000"/>
              </a:lnSpc>
            </a:pPr>
            <a:r>
              <a:rPr lang="en-US" sz="1200" dirty="0">
                <a:solidFill>
                  <a:schemeClr val="accent1"/>
                </a:solidFill>
              </a:rPr>
              <a:t>Integrated Teaming (IPPD)</a:t>
            </a:r>
          </a:p>
          <a:p>
            <a:pPr defTabSz="790575">
              <a:lnSpc>
                <a:spcPct val="100000"/>
              </a:lnSpc>
            </a:pPr>
            <a:r>
              <a:rPr lang="en-US" sz="1200" dirty="0"/>
              <a:t>Risk Management</a:t>
            </a:r>
            <a:br>
              <a:rPr lang="en-US" sz="1200" dirty="0"/>
            </a:br>
            <a:r>
              <a:rPr lang="en-US" sz="1200" dirty="0"/>
              <a:t>Quantitative Project Management</a:t>
            </a:r>
          </a:p>
        </p:txBody>
      </p:sp>
      <p:grpSp>
        <p:nvGrpSpPr>
          <p:cNvPr id="3" name="Group 11"/>
          <p:cNvGrpSpPr>
            <a:grpSpLocks/>
          </p:cNvGrpSpPr>
          <p:nvPr/>
        </p:nvGrpSpPr>
        <p:grpSpPr bwMode="auto">
          <a:xfrm>
            <a:off x="1069975" y="5562600"/>
            <a:ext cx="5610225" cy="1011238"/>
            <a:chOff x="655" y="649"/>
            <a:chExt cx="3534" cy="637"/>
          </a:xfrm>
        </p:grpSpPr>
        <p:sp>
          <p:nvSpPr>
            <p:cNvPr id="57362" name="Rectangle 12"/>
            <p:cNvSpPr>
              <a:spLocks noChangeArrowheads="1"/>
            </p:cNvSpPr>
            <p:nvPr/>
          </p:nvSpPr>
          <p:spPr bwMode="auto">
            <a:xfrm>
              <a:off x="1706" y="661"/>
              <a:ext cx="2483" cy="625"/>
            </a:xfrm>
            <a:prstGeom prst="rect">
              <a:avLst/>
            </a:prstGeom>
            <a:noFill/>
            <a:ln w="12700">
              <a:noFill/>
              <a:miter lim="800000"/>
              <a:headEnd/>
              <a:tailEnd/>
            </a:ln>
          </p:spPr>
          <p:txBody>
            <a:bodyPr lIns="79375" tIns="39688" rIns="79375" bIns="39688">
              <a:spAutoFit/>
            </a:bodyPr>
            <a:lstStyle/>
            <a:p>
              <a:pPr defTabSz="790575">
                <a:lnSpc>
                  <a:spcPct val="100000"/>
                </a:lnSpc>
              </a:pPr>
              <a:r>
                <a:rPr lang="en-US" sz="1200" dirty="0"/>
                <a:t>Organizational Process Focus</a:t>
              </a:r>
            </a:p>
            <a:p>
              <a:pPr defTabSz="790575">
                <a:lnSpc>
                  <a:spcPct val="100000"/>
                </a:lnSpc>
              </a:pPr>
              <a:r>
                <a:rPr lang="en-US" sz="1200" dirty="0"/>
                <a:t>Organizational Process Definition</a:t>
              </a:r>
            </a:p>
            <a:p>
              <a:pPr defTabSz="790575">
                <a:lnSpc>
                  <a:spcPct val="100000"/>
                </a:lnSpc>
              </a:pPr>
              <a:r>
                <a:rPr lang="en-US" sz="1200" dirty="0"/>
                <a:t>Organizational Training</a:t>
              </a:r>
            </a:p>
            <a:p>
              <a:pPr defTabSz="790575">
                <a:lnSpc>
                  <a:spcPct val="100000"/>
                </a:lnSpc>
              </a:pPr>
              <a:r>
                <a:rPr lang="en-US" sz="1200" dirty="0"/>
                <a:t>Organizational Process Performance</a:t>
              </a:r>
            </a:p>
            <a:p>
              <a:pPr defTabSz="790575">
                <a:lnSpc>
                  <a:spcPct val="100000"/>
                </a:lnSpc>
              </a:pPr>
              <a:r>
                <a:rPr lang="en-US" sz="1200" dirty="0"/>
                <a:t>Organizational Innovation and Deployment</a:t>
              </a:r>
            </a:p>
          </p:txBody>
        </p:sp>
        <p:sp>
          <p:nvSpPr>
            <p:cNvPr id="57363" name="Rectangle 13"/>
            <p:cNvSpPr>
              <a:spLocks noChangeArrowheads="1"/>
            </p:cNvSpPr>
            <p:nvPr/>
          </p:nvSpPr>
          <p:spPr bwMode="auto">
            <a:xfrm>
              <a:off x="655" y="649"/>
              <a:ext cx="782" cy="292"/>
            </a:xfrm>
            <a:prstGeom prst="rect">
              <a:avLst/>
            </a:prstGeom>
            <a:noFill/>
            <a:ln w="12700">
              <a:noFill/>
              <a:miter lim="800000"/>
              <a:headEnd/>
              <a:tailEnd/>
            </a:ln>
          </p:spPr>
          <p:txBody>
            <a:bodyPr wrap="none" lIns="79375" tIns="39688" rIns="79375" bIns="39688">
              <a:spAutoFit/>
            </a:bodyPr>
            <a:lstStyle/>
            <a:p>
              <a:pPr defTabSz="790575"/>
              <a:r>
                <a:rPr lang="en-US"/>
                <a:t>Process</a:t>
              </a:r>
            </a:p>
            <a:p>
              <a:pPr defTabSz="790575"/>
              <a:r>
                <a:rPr lang="en-US"/>
                <a:t>Management</a:t>
              </a:r>
            </a:p>
          </p:txBody>
        </p:sp>
      </p:grpSp>
      <p:sp>
        <p:nvSpPr>
          <p:cNvPr id="57353" name="Line 14"/>
          <p:cNvSpPr>
            <a:spLocks noChangeShapeType="1"/>
          </p:cNvSpPr>
          <p:nvPr/>
        </p:nvSpPr>
        <p:spPr bwMode="auto">
          <a:xfrm>
            <a:off x="1049338" y="5541963"/>
            <a:ext cx="6053137" cy="0"/>
          </a:xfrm>
          <a:prstGeom prst="line">
            <a:avLst/>
          </a:prstGeom>
          <a:noFill/>
          <a:ln w="25400">
            <a:solidFill>
              <a:srgbClr val="66CCFF"/>
            </a:solidFill>
            <a:round/>
            <a:headEnd/>
            <a:tailEnd/>
          </a:ln>
        </p:spPr>
        <p:txBody>
          <a:bodyPr wrap="none" anchor="ctr"/>
          <a:lstStyle/>
          <a:p>
            <a:endParaRPr lang="en-US"/>
          </a:p>
        </p:txBody>
      </p:sp>
      <p:grpSp>
        <p:nvGrpSpPr>
          <p:cNvPr id="4" name="Group 15"/>
          <p:cNvGrpSpPr>
            <a:grpSpLocks/>
          </p:cNvGrpSpPr>
          <p:nvPr/>
        </p:nvGrpSpPr>
        <p:grpSpPr bwMode="auto">
          <a:xfrm>
            <a:off x="1030288" y="2997200"/>
            <a:ext cx="6310312" cy="1225550"/>
            <a:chOff x="645" y="2947"/>
            <a:chExt cx="3831" cy="772"/>
          </a:xfrm>
        </p:grpSpPr>
        <p:sp>
          <p:nvSpPr>
            <p:cNvPr id="57359" name="Line 16"/>
            <p:cNvSpPr>
              <a:spLocks noChangeShapeType="1"/>
            </p:cNvSpPr>
            <p:nvPr/>
          </p:nvSpPr>
          <p:spPr bwMode="auto">
            <a:xfrm>
              <a:off x="646" y="2947"/>
              <a:ext cx="3830" cy="1"/>
            </a:xfrm>
            <a:prstGeom prst="line">
              <a:avLst/>
            </a:prstGeom>
            <a:noFill/>
            <a:ln w="25400">
              <a:solidFill>
                <a:srgbClr val="66CCFF"/>
              </a:solidFill>
              <a:round/>
              <a:headEnd/>
              <a:tailEnd/>
            </a:ln>
          </p:spPr>
          <p:txBody>
            <a:bodyPr wrap="none" anchor="ctr"/>
            <a:lstStyle/>
            <a:p>
              <a:endParaRPr lang="en-US"/>
            </a:p>
          </p:txBody>
        </p:sp>
        <p:sp>
          <p:nvSpPr>
            <p:cNvPr id="57360" name="Rectangle 17"/>
            <p:cNvSpPr>
              <a:spLocks noChangeArrowheads="1"/>
            </p:cNvSpPr>
            <p:nvPr/>
          </p:nvSpPr>
          <p:spPr bwMode="auto">
            <a:xfrm>
              <a:off x="1712" y="2979"/>
              <a:ext cx="2306" cy="740"/>
            </a:xfrm>
            <a:prstGeom prst="rect">
              <a:avLst/>
            </a:prstGeom>
            <a:noFill/>
            <a:ln w="12700">
              <a:noFill/>
              <a:miter lim="800000"/>
              <a:headEnd/>
              <a:tailEnd/>
            </a:ln>
          </p:spPr>
          <p:txBody>
            <a:bodyPr lIns="79375" tIns="39688" rIns="79375" bIns="39688">
              <a:spAutoFit/>
            </a:bodyPr>
            <a:lstStyle/>
            <a:p>
              <a:pPr defTabSz="790575">
                <a:lnSpc>
                  <a:spcPct val="100000"/>
                </a:lnSpc>
              </a:pPr>
              <a:r>
                <a:rPr lang="en-US" sz="1200" dirty="0"/>
                <a:t>Configuration Management</a:t>
              </a:r>
            </a:p>
            <a:p>
              <a:pPr defTabSz="790575">
                <a:lnSpc>
                  <a:spcPct val="100000"/>
                </a:lnSpc>
              </a:pPr>
              <a:r>
                <a:rPr lang="en-US" sz="1200" dirty="0"/>
                <a:t>Process and Product Quality Assurance</a:t>
              </a:r>
            </a:p>
            <a:p>
              <a:pPr defTabSz="790575">
                <a:lnSpc>
                  <a:spcPct val="100000"/>
                </a:lnSpc>
              </a:pPr>
              <a:r>
                <a:rPr lang="en-US" sz="1200" dirty="0"/>
                <a:t>Measurement and Analysis</a:t>
              </a:r>
              <a:br>
                <a:rPr lang="en-US" sz="1200" dirty="0"/>
              </a:br>
              <a:r>
                <a:rPr lang="en-US" sz="1200" dirty="0"/>
                <a:t>Causal Analysis and Resolution</a:t>
              </a:r>
            </a:p>
            <a:p>
              <a:pPr defTabSz="790575">
                <a:lnSpc>
                  <a:spcPct val="100000"/>
                </a:lnSpc>
              </a:pPr>
              <a:r>
                <a:rPr lang="en-US" sz="1200" dirty="0"/>
                <a:t>Decision Analysis and Resolution</a:t>
              </a:r>
            </a:p>
            <a:p>
              <a:pPr defTabSz="790575">
                <a:lnSpc>
                  <a:spcPct val="100000"/>
                </a:lnSpc>
              </a:pPr>
              <a:r>
                <a:rPr lang="en-US" sz="1200" dirty="0">
                  <a:solidFill>
                    <a:schemeClr val="accent1"/>
                  </a:solidFill>
                </a:rPr>
                <a:t>Organizational Environment for Integration (IPPD)</a:t>
              </a:r>
            </a:p>
          </p:txBody>
        </p:sp>
        <p:sp>
          <p:nvSpPr>
            <p:cNvPr id="57361" name="Rectangle 18"/>
            <p:cNvSpPr>
              <a:spLocks noChangeArrowheads="1"/>
            </p:cNvSpPr>
            <p:nvPr/>
          </p:nvSpPr>
          <p:spPr bwMode="auto">
            <a:xfrm>
              <a:off x="645" y="2962"/>
              <a:ext cx="509" cy="171"/>
            </a:xfrm>
            <a:prstGeom prst="rect">
              <a:avLst/>
            </a:prstGeom>
            <a:noFill/>
            <a:ln w="12700">
              <a:noFill/>
              <a:miter lim="800000"/>
              <a:headEnd/>
              <a:tailEnd/>
            </a:ln>
          </p:spPr>
          <p:txBody>
            <a:bodyPr wrap="none" lIns="79375" tIns="39688" rIns="79375" bIns="39688">
              <a:spAutoFit/>
            </a:bodyPr>
            <a:lstStyle/>
            <a:p>
              <a:pPr defTabSz="790575"/>
              <a:r>
                <a:rPr lang="en-US" dirty="0"/>
                <a:t>Support</a:t>
              </a:r>
              <a:endParaRPr lang="en-US" sz="1300" dirty="0"/>
            </a:p>
          </p:txBody>
        </p:sp>
      </p:grpSp>
      <p:sp>
        <p:nvSpPr>
          <p:cNvPr id="57356" name="Rectangle 20"/>
          <p:cNvSpPr>
            <a:spLocks noChangeArrowheads="1"/>
          </p:cNvSpPr>
          <p:nvPr/>
        </p:nvSpPr>
        <p:spPr bwMode="auto">
          <a:xfrm>
            <a:off x="1014413" y="1200150"/>
            <a:ext cx="1384300" cy="300038"/>
          </a:xfrm>
          <a:prstGeom prst="rect">
            <a:avLst/>
          </a:prstGeom>
          <a:noFill/>
          <a:ln w="12700">
            <a:noFill/>
            <a:miter lim="800000"/>
            <a:headEnd/>
            <a:tailEnd/>
          </a:ln>
        </p:spPr>
        <p:txBody>
          <a:bodyPr lIns="79375" tIns="39688" rIns="79375" bIns="39688">
            <a:spAutoFit/>
          </a:bodyPr>
          <a:lstStyle/>
          <a:p>
            <a:pPr defTabSz="790575"/>
            <a:r>
              <a:rPr lang="en-US" sz="1600">
                <a:solidFill>
                  <a:schemeClr val="accent1"/>
                </a:solidFill>
              </a:rPr>
              <a:t>Category</a:t>
            </a:r>
          </a:p>
        </p:txBody>
      </p:sp>
      <p:sp>
        <p:nvSpPr>
          <p:cNvPr id="57357" name="Line 21"/>
          <p:cNvSpPr>
            <a:spLocks noChangeShapeType="1"/>
          </p:cNvSpPr>
          <p:nvPr/>
        </p:nvSpPr>
        <p:spPr bwMode="auto">
          <a:xfrm rot="5400000" flipH="1">
            <a:off x="-26194" y="3871119"/>
            <a:ext cx="5240338" cy="12700"/>
          </a:xfrm>
          <a:prstGeom prst="line">
            <a:avLst/>
          </a:prstGeom>
          <a:noFill/>
          <a:ln w="25400">
            <a:solidFill>
              <a:srgbClr val="66CCFF"/>
            </a:solidFill>
            <a:round/>
            <a:headEnd/>
            <a:tailEnd/>
          </a:ln>
        </p:spPr>
        <p:txBody>
          <a:bodyPr wrap="none" anchor="ctr"/>
          <a:lstStyle/>
          <a:p>
            <a:endParaRPr lang="en-US"/>
          </a:p>
        </p:txBody>
      </p:sp>
      <p:sp>
        <p:nvSpPr>
          <p:cNvPr id="57358" name="Rectangle 22"/>
          <p:cNvSpPr>
            <a:spLocks noChangeArrowheads="1"/>
          </p:cNvSpPr>
          <p:nvPr/>
        </p:nvSpPr>
        <p:spPr bwMode="auto">
          <a:xfrm>
            <a:off x="2779713" y="1212850"/>
            <a:ext cx="2501900" cy="300038"/>
          </a:xfrm>
          <a:prstGeom prst="rect">
            <a:avLst/>
          </a:prstGeom>
          <a:noFill/>
          <a:ln w="12700">
            <a:noFill/>
            <a:miter lim="800000"/>
            <a:headEnd/>
            <a:tailEnd/>
          </a:ln>
        </p:spPr>
        <p:txBody>
          <a:bodyPr lIns="79375" tIns="39688" rIns="79375" bIns="39688">
            <a:spAutoFit/>
          </a:bodyPr>
          <a:lstStyle/>
          <a:p>
            <a:pPr defTabSz="790575"/>
            <a:r>
              <a:rPr lang="en-US" sz="1600">
                <a:solidFill>
                  <a:schemeClr val="accent1"/>
                </a:solidFill>
              </a:rPr>
              <a:t>Process Area</a:t>
            </a:r>
          </a:p>
        </p:txBody>
      </p:sp>
    </p:spTree>
  </p:cSld>
  <p:clrMapOvr>
    <a:masterClrMapping/>
  </p:clrMapOvr>
  <p:transition advTm="93322">
    <p:pull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1298575" y="555625"/>
            <a:ext cx="6545263" cy="463550"/>
          </a:xfrm>
          <a:noFill/>
        </p:spPr>
        <p:txBody>
          <a:bodyPr lIns="90476" tIns="44444" rIns="90476" bIns="44444" anchor="ctr">
            <a:normAutofit fontScale="90000"/>
          </a:bodyPr>
          <a:lstStyle/>
          <a:p>
            <a:pPr>
              <a:lnSpc>
                <a:spcPct val="90000"/>
              </a:lnSpc>
            </a:pPr>
            <a:r>
              <a:rPr lang="en-US"/>
              <a:t>Capability Levels</a:t>
            </a:r>
          </a:p>
        </p:txBody>
      </p:sp>
      <p:sp>
        <p:nvSpPr>
          <p:cNvPr id="61444" name="Rectangle 3"/>
          <p:cNvSpPr>
            <a:spLocks noGrp="1" noChangeArrowheads="1"/>
          </p:cNvSpPr>
          <p:nvPr>
            <p:ph idx="1"/>
          </p:nvPr>
        </p:nvSpPr>
        <p:spPr>
          <a:xfrm>
            <a:off x="971550" y="1898650"/>
            <a:ext cx="7545388" cy="3627438"/>
          </a:xfrm>
          <a:noFill/>
        </p:spPr>
        <p:txBody>
          <a:bodyPr lIns="101636" tIns="49926" rIns="101636" bIns="49926"/>
          <a:lstStyle/>
          <a:p>
            <a:pPr marL="342900" indent="-342900" defTabSz="914400">
              <a:lnSpc>
                <a:spcPct val="85000"/>
              </a:lnSpc>
            </a:pPr>
            <a:r>
              <a:rPr lang="en-US" sz="2400" dirty="0"/>
              <a:t>There are six capability levels.</a:t>
            </a:r>
          </a:p>
          <a:p>
            <a:pPr marL="342900" indent="-342900" defTabSz="914400">
              <a:lnSpc>
                <a:spcPct val="85000"/>
              </a:lnSpc>
            </a:pPr>
            <a:r>
              <a:rPr lang="en-US" sz="2400" dirty="0"/>
              <a:t>Each level is a layer in the foundation for continuous process improvement.</a:t>
            </a:r>
          </a:p>
          <a:p>
            <a:pPr marL="342900" indent="-342900" defTabSz="914400">
              <a:lnSpc>
                <a:spcPct val="85000"/>
              </a:lnSpc>
            </a:pPr>
            <a:r>
              <a:rPr lang="en-US" sz="2400" dirty="0"/>
              <a:t>Thus, capability levels are cumulative, i.e., a higher capability level includes the attributes of the lower levels.</a:t>
            </a:r>
          </a:p>
        </p:txBody>
      </p:sp>
      <p:sp>
        <p:nvSpPr>
          <p:cNvPr id="61442" name="Slide Number Placeholder 3"/>
          <p:cNvSpPr>
            <a:spLocks noGrp="1"/>
          </p:cNvSpPr>
          <p:nvPr>
            <p:ph type="sldNum" sz="quarter" idx="12"/>
          </p:nvPr>
        </p:nvSpPr>
        <p:spPr>
          <a:noFill/>
        </p:spPr>
        <p:txBody>
          <a:bodyPr/>
          <a:lstStyle/>
          <a:p>
            <a:fld id="{7AD7A53D-FC34-48B8-BF43-8DCF232BC1A7}" type="slidenum">
              <a:rPr lang="en-US"/>
              <a:pPr/>
              <a:t>44</a:t>
            </a:fld>
            <a:endParaRPr lang="en-US"/>
          </a:p>
        </p:txBody>
      </p:sp>
    </p:spTree>
  </p:cSld>
  <p:clrMapOvr>
    <a:masterClrMapping/>
  </p:clrMapOvr>
  <p:transition advTm="48427"/>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xfrm>
            <a:off x="723900" y="473075"/>
            <a:ext cx="7705725" cy="633413"/>
          </a:xfrm>
          <a:noFill/>
        </p:spPr>
        <p:txBody>
          <a:bodyPr lIns="90476" tIns="44444" rIns="90476" bIns="44444" anchor="ctr">
            <a:normAutofit fontScale="90000"/>
          </a:bodyPr>
          <a:lstStyle/>
          <a:p>
            <a:pPr>
              <a:lnSpc>
                <a:spcPct val="90000"/>
              </a:lnSpc>
            </a:pPr>
            <a:r>
              <a:rPr lang="en-US"/>
              <a:t>The Capability Levels</a:t>
            </a:r>
          </a:p>
        </p:txBody>
      </p:sp>
      <p:sp>
        <p:nvSpPr>
          <p:cNvPr id="62479" name="Rectangle 14"/>
          <p:cNvSpPr>
            <a:spLocks noGrp="1" noChangeArrowheads="1"/>
          </p:cNvSpPr>
          <p:nvPr>
            <p:ph idx="1"/>
          </p:nvPr>
        </p:nvSpPr>
        <p:spPr>
          <a:xfrm>
            <a:off x="1055688" y="2438400"/>
            <a:ext cx="5467350" cy="4148138"/>
          </a:xfrm>
          <a:noFill/>
        </p:spPr>
        <p:txBody>
          <a:bodyPr/>
          <a:lstStyle/>
          <a:p>
            <a:pPr>
              <a:lnSpc>
                <a:spcPct val="40000"/>
              </a:lnSpc>
              <a:spcBef>
                <a:spcPct val="0"/>
              </a:spcBef>
              <a:spcAft>
                <a:spcPct val="5000"/>
              </a:spcAft>
              <a:buFontTx/>
              <a:buNone/>
            </a:pPr>
            <a:endParaRPr lang="en-US" sz="1800">
              <a:solidFill>
                <a:srgbClr val="000099"/>
              </a:solidFill>
            </a:endParaRPr>
          </a:p>
          <a:p>
            <a:pPr>
              <a:lnSpc>
                <a:spcPct val="85000"/>
              </a:lnSpc>
              <a:spcBef>
                <a:spcPct val="0"/>
              </a:spcBef>
              <a:spcAft>
                <a:spcPct val="5000"/>
              </a:spcAft>
              <a:buFontTx/>
              <a:buNone/>
            </a:pPr>
            <a:r>
              <a:rPr lang="en-US" sz="1800">
                <a:solidFill>
                  <a:srgbClr val="000099"/>
                </a:solidFill>
              </a:rPr>
              <a:t>5  Optimizing</a:t>
            </a:r>
          </a:p>
          <a:p>
            <a:pPr>
              <a:lnSpc>
                <a:spcPct val="100000"/>
              </a:lnSpc>
            </a:pPr>
            <a:endParaRPr lang="en-US" sz="1800">
              <a:solidFill>
                <a:srgbClr val="000099"/>
              </a:solidFill>
            </a:endParaRPr>
          </a:p>
          <a:p>
            <a:pPr>
              <a:lnSpc>
                <a:spcPct val="85000"/>
              </a:lnSpc>
              <a:buFontTx/>
              <a:buNone/>
            </a:pPr>
            <a:r>
              <a:rPr lang="en-US" sz="1800">
                <a:solidFill>
                  <a:srgbClr val="6666FF"/>
                </a:solidFill>
              </a:rPr>
              <a:t>4  Quantitatively Managed</a:t>
            </a:r>
          </a:p>
          <a:p>
            <a:pPr>
              <a:lnSpc>
                <a:spcPct val="85000"/>
              </a:lnSpc>
              <a:spcBef>
                <a:spcPct val="0"/>
              </a:spcBef>
            </a:pPr>
            <a:endParaRPr lang="en-US" sz="1800">
              <a:solidFill>
                <a:srgbClr val="6666FF"/>
              </a:solidFill>
            </a:endParaRPr>
          </a:p>
          <a:p>
            <a:pPr>
              <a:lnSpc>
                <a:spcPct val="85000"/>
              </a:lnSpc>
              <a:buFontTx/>
              <a:buNone/>
            </a:pPr>
            <a:r>
              <a:rPr lang="en-US" sz="1800">
                <a:solidFill>
                  <a:srgbClr val="6699FF"/>
                </a:solidFill>
              </a:rPr>
              <a:t>3  Defined</a:t>
            </a:r>
          </a:p>
          <a:p>
            <a:pPr>
              <a:lnSpc>
                <a:spcPct val="100000"/>
              </a:lnSpc>
              <a:spcBef>
                <a:spcPct val="0"/>
              </a:spcBef>
            </a:pPr>
            <a:endParaRPr lang="en-US" sz="1800">
              <a:solidFill>
                <a:srgbClr val="6699FF"/>
              </a:solidFill>
            </a:endParaRPr>
          </a:p>
          <a:p>
            <a:pPr>
              <a:lnSpc>
                <a:spcPct val="85000"/>
              </a:lnSpc>
              <a:buFontTx/>
              <a:buNone/>
            </a:pPr>
            <a:r>
              <a:rPr lang="en-US" sz="1800">
                <a:solidFill>
                  <a:srgbClr val="9966FF"/>
                </a:solidFill>
              </a:rPr>
              <a:t>2  Managed</a:t>
            </a:r>
          </a:p>
          <a:p>
            <a:pPr>
              <a:lnSpc>
                <a:spcPct val="85000"/>
              </a:lnSpc>
              <a:spcBef>
                <a:spcPct val="75000"/>
              </a:spcBef>
            </a:pPr>
            <a:endParaRPr lang="en-US" sz="1800">
              <a:solidFill>
                <a:srgbClr val="9966FF"/>
              </a:solidFill>
            </a:endParaRPr>
          </a:p>
          <a:p>
            <a:pPr>
              <a:lnSpc>
                <a:spcPct val="85000"/>
              </a:lnSpc>
              <a:buFontTx/>
              <a:buNone/>
            </a:pPr>
            <a:r>
              <a:rPr lang="en-US" sz="1800">
                <a:solidFill>
                  <a:srgbClr val="CC99FF"/>
                </a:solidFill>
              </a:rPr>
              <a:t>1  Performed</a:t>
            </a:r>
          </a:p>
          <a:p>
            <a:pPr>
              <a:lnSpc>
                <a:spcPct val="100000"/>
              </a:lnSpc>
              <a:spcBef>
                <a:spcPct val="0"/>
              </a:spcBef>
            </a:pPr>
            <a:endParaRPr lang="en-US" sz="1800">
              <a:solidFill>
                <a:srgbClr val="CC99FF"/>
              </a:solidFill>
            </a:endParaRPr>
          </a:p>
          <a:p>
            <a:pPr>
              <a:lnSpc>
                <a:spcPct val="85000"/>
              </a:lnSpc>
              <a:buFontTx/>
              <a:buNone/>
            </a:pPr>
            <a:r>
              <a:rPr lang="en-US" sz="1800">
                <a:solidFill>
                  <a:srgbClr val="FF3399"/>
                </a:solidFill>
              </a:rPr>
              <a:t>0  Incomplete</a:t>
            </a:r>
          </a:p>
        </p:txBody>
      </p:sp>
      <p:sp>
        <p:nvSpPr>
          <p:cNvPr id="62466" name="Slide Number Placeholder 3"/>
          <p:cNvSpPr>
            <a:spLocks noGrp="1"/>
          </p:cNvSpPr>
          <p:nvPr>
            <p:ph type="sldNum" sz="quarter" idx="12"/>
          </p:nvPr>
        </p:nvSpPr>
        <p:spPr>
          <a:noFill/>
        </p:spPr>
        <p:txBody>
          <a:bodyPr/>
          <a:lstStyle/>
          <a:p>
            <a:fld id="{30A57FDE-057D-45CA-B710-970036F8EF90}" type="slidenum">
              <a:rPr lang="en-US"/>
              <a:pPr/>
              <a:t>45</a:t>
            </a:fld>
            <a:endParaRPr lang="en-US"/>
          </a:p>
        </p:txBody>
      </p:sp>
      <p:sp>
        <p:nvSpPr>
          <p:cNvPr id="62468" name="Rectangle 3"/>
          <p:cNvSpPr>
            <a:spLocks noChangeArrowheads="1"/>
          </p:cNvSpPr>
          <p:nvPr/>
        </p:nvSpPr>
        <p:spPr bwMode="auto">
          <a:xfrm>
            <a:off x="6037263" y="4929188"/>
            <a:ext cx="690562" cy="685800"/>
          </a:xfrm>
          <a:prstGeom prst="rect">
            <a:avLst/>
          </a:prstGeom>
          <a:gradFill rotWithShape="0">
            <a:gsLst>
              <a:gs pos="0">
                <a:schemeClr val="bg1"/>
              </a:gs>
              <a:gs pos="100000">
                <a:srgbClr val="D4A9FF"/>
              </a:gs>
            </a:gsLst>
            <a:lin ang="18900000" scaled="1"/>
          </a:gradFill>
          <a:ln w="12700">
            <a:noFill/>
            <a:miter lim="800000"/>
            <a:headEnd type="none" w="sm" len="sm"/>
            <a:tailEnd type="none" w="sm" len="sm"/>
          </a:ln>
        </p:spPr>
        <p:txBody>
          <a:bodyPr wrap="none" anchor="ctr"/>
          <a:lstStyle/>
          <a:p>
            <a:endParaRPr lang="en-US"/>
          </a:p>
        </p:txBody>
      </p:sp>
      <p:sp>
        <p:nvSpPr>
          <p:cNvPr id="62469" name="Rectangle 4"/>
          <p:cNvSpPr>
            <a:spLocks noChangeArrowheads="1"/>
          </p:cNvSpPr>
          <p:nvPr/>
        </p:nvSpPr>
        <p:spPr bwMode="auto">
          <a:xfrm>
            <a:off x="6037263" y="2193925"/>
            <a:ext cx="684212" cy="685800"/>
          </a:xfrm>
          <a:prstGeom prst="rect">
            <a:avLst/>
          </a:prstGeom>
          <a:gradFill rotWithShape="0">
            <a:gsLst>
              <a:gs pos="0">
                <a:schemeClr val="bg1"/>
              </a:gs>
              <a:gs pos="100000">
                <a:srgbClr val="000099"/>
              </a:gs>
            </a:gsLst>
            <a:lin ang="18900000" scaled="1"/>
          </a:gradFill>
          <a:ln w="12700">
            <a:noFill/>
            <a:miter lim="800000"/>
            <a:headEnd type="none" w="sm" len="sm"/>
            <a:tailEnd type="none" w="sm" len="sm"/>
          </a:ln>
        </p:spPr>
        <p:txBody>
          <a:bodyPr wrap="none" anchor="ctr"/>
          <a:lstStyle/>
          <a:p>
            <a:endParaRPr lang="en-US"/>
          </a:p>
        </p:txBody>
      </p:sp>
      <p:sp>
        <p:nvSpPr>
          <p:cNvPr id="62470" name="Rectangle 5"/>
          <p:cNvSpPr>
            <a:spLocks noChangeArrowheads="1"/>
          </p:cNvSpPr>
          <p:nvPr/>
        </p:nvSpPr>
        <p:spPr bwMode="auto">
          <a:xfrm>
            <a:off x="6037263" y="2878138"/>
            <a:ext cx="684212" cy="695325"/>
          </a:xfrm>
          <a:prstGeom prst="rect">
            <a:avLst/>
          </a:prstGeom>
          <a:gradFill rotWithShape="0">
            <a:gsLst>
              <a:gs pos="0">
                <a:schemeClr val="bg1"/>
              </a:gs>
              <a:gs pos="100000">
                <a:srgbClr val="0000FF"/>
              </a:gs>
            </a:gsLst>
            <a:lin ang="18900000" scaled="1"/>
          </a:gradFill>
          <a:ln w="12700">
            <a:noFill/>
            <a:miter lim="800000"/>
            <a:headEnd type="none" w="sm" len="sm"/>
            <a:tailEnd type="none" w="sm" len="sm"/>
          </a:ln>
        </p:spPr>
        <p:txBody>
          <a:bodyPr wrap="none" anchor="ctr"/>
          <a:lstStyle/>
          <a:p>
            <a:endParaRPr lang="en-US"/>
          </a:p>
        </p:txBody>
      </p:sp>
      <p:sp>
        <p:nvSpPr>
          <p:cNvPr id="62471" name="Rectangle 6"/>
          <p:cNvSpPr>
            <a:spLocks noChangeArrowheads="1"/>
          </p:cNvSpPr>
          <p:nvPr/>
        </p:nvSpPr>
        <p:spPr bwMode="auto">
          <a:xfrm>
            <a:off x="6034088" y="3562350"/>
            <a:ext cx="690562" cy="681038"/>
          </a:xfrm>
          <a:prstGeom prst="rect">
            <a:avLst/>
          </a:prstGeom>
          <a:gradFill rotWithShape="0">
            <a:gsLst>
              <a:gs pos="0">
                <a:schemeClr val="bg1"/>
              </a:gs>
              <a:gs pos="100000">
                <a:srgbClr val="6699FF"/>
              </a:gs>
            </a:gsLst>
            <a:lin ang="18900000" scaled="1"/>
          </a:gradFill>
          <a:ln w="12700">
            <a:noFill/>
            <a:miter lim="800000"/>
            <a:headEnd type="none" w="sm" len="sm"/>
            <a:tailEnd type="none" w="sm" len="sm"/>
          </a:ln>
        </p:spPr>
        <p:txBody>
          <a:bodyPr wrap="none" anchor="ctr"/>
          <a:lstStyle/>
          <a:p>
            <a:endParaRPr lang="en-US"/>
          </a:p>
        </p:txBody>
      </p:sp>
      <p:sp>
        <p:nvSpPr>
          <p:cNvPr id="62472" name="Rectangle 7"/>
          <p:cNvSpPr>
            <a:spLocks noChangeArrowheads="1"/>
          </p:cNvSpPr>
          <p:nvPr/>
        </p:nvSpPr>
        <p:spPr bwMode="auto">
          <a:xfrm>
            <a:off x="6035675" y="4244975"/>
            <a:ext cx="690563" cy="692150"/>
          </a:xfrm>
          <a:prstGeom prst="rect">
            <a:avLst/>
          </a:prstGeom>
          <a:gradFill rotWithShape="0">
            <a:gsLst>
              <a:gs pos="0">
                <a:schemeClr val="bg1"/>
              </a:gs>
              <a:gs pos="100000">
                <a:srgbClr val="9933FF"/>
              </a:gs>
            </a:gsLst>
            <a:lin ang="18900000" scaled="1"/>
          </a:gradFill>
          <a:ln w="12700">
            <a:noFill/>
            <a:miter lim="800000"/>
            <a:headEnd type="none" w="sm" len="sm"/>
            <a:tailEnd type="none" w="sm" len="sm"/>
          </a:ln>
        </p:spPr>
        <p:txBody>
          <a:bodyPr wrap="none" anchor="ctr"/>
          <a:lstStyle/>
          <a:p>
            <a:endParaRPr lang="en-US"/>
          </a:p>
        </p:txBody>
      </p:sp>
      <p:sp>
        <p:nvSpPr>
          <p:cNvPr id="62473" name="Line 8"/>
          <p:cNvSpPr>
            <a:spLocks noChangeShapeType="1"/>
          </p:cNvSpPr>
          <p:nvPr/>
        </p:nvSpPr>
        <p:spPr bwMode="auto">
          <a:xfrm>
            <a:off x="1062038" y="5610225"/>
            <a:ext cx="6097587" cy="0"/>
          </a:xfrm>
          <a:prstGeom prst="line">
            <a:avLst/>
          </a:prstGeom>
          <a:noFill/>
          <a:ln w="20320">
            <a:solidFill>
              <a:srgbClr val="D60093"/>
            </a:solidFill>
            <a:round/>
            <a:headEnd type="none" w="sm" len="sm"/>
            <a:tailEnd type="none" w="sm" len="sm"/>
          </a:ln>
        </p:spPr>
        <p:txBody>
          <a:bodyPr wrap="none" anchor="ctr"/>
          <a:lstStyle/>
          <a:p>
            <a:endParaRPr lang="en-US"/>
          </a:p>
        </p:txBody>
      </p:sp>
      <p:sp>
        <p:nvSpPr>
          <p:cNvPr id="62474" name="Line 9"/>
          <p:cNvSpPr>
            <a:spLocks noChangeShapeType="1"/>
          </p:cNvSpPr>
          <p:nvPr/>
        </p:nvSpPr>
        <p:spPr bwMode="auto">
          <a:xfrm>
            <a:off x="1062038" y="4926013"/>
            <a:ext cx="6097587" cy="0"/>
          </a:xfrm>
          <a:prstGeom prst="line">
            <a:avLst/>
          </a:prstGeom>
          <a:noFill/>
          <a:ln w="20320">
            <a:solidFill>
              <a:srgbClr val="CC66FF"/>
            </a:solidFill>
            <a:round/>
            <a:headEnd type="none" w="sm" len="sm"/>
            <a:tailEnd type="none" w="sm" len="sm"/>
          </a:ln>
        </p:spPr>
        <p:txBody>
          <a:bodyPr wrap="none" anchor="ctr"/>
          <a:lstStyle/>
          <a:p>
            <a:endParaRPr lang="en-US"/>
          </a:p>
        </p:txBody>
      </p:sp>
      <p:sp>
        <p:nvSpPr>
          <p:cNvPr id="62475" name="Line 10"/>
          <p:cNvSpPr>
            <a:spLocks noChangeShapeType="1"/>
          </p:cNvSpPr>
          <p:nvPr/>
        </p:nvSpPr>
        <p:spPr bwMode="auto">
          <a:xfrm>
            <a:off x="1062038" y="4243388"/>
            <a:ext cx="6097587" cy="0"/>
          </a:xfrm>
          <a:prstGeom prst="line">
            <a:avLst/>
          </a:prstGeom>
          <a:noFill/>
          <a:ln w="20320">
            <a:solidFill>
              <a:srgbClr val="9966FF"/>
            </a:solidFill>
            <a:round/>
            <a:headEnd type="none" w="sm" len="sm"/>
            <a:tailEnd type="none" w="sm" len="sm"/>
          </a:ln>
        </p:spPr>
        <p:txBody>
          <a:bodyPr wrap="none" anchor="ctr"/>
          <a:lstStyle/>
          <a:p>
            <a:endParaRPr lang="en-US"/>
          </a:p>
        </p:txBody>
      </p:sp>
      <p:sp>
        <p:nvSpPr>
          <p:cNvPr id="62476" name="Line 11"/>
          <p:cNvSpPr>
            <a:spLocks noChangeShapeType="1"/>
          </p:cNvSpPr>
          <p:nvPr/>
        </p:nvSpPr>
        <p:spPr bwMode="auto">
          <a:xfrm>
            <a:off x="1062038" y="3559175"/>
            <a:ext cx="6097587" cy="0"/>
          </a:xfrm>
          <a:prstGeom prst="line">
            <a:avLst/>
          </a:prstGeom>
          <a:noFill/>
          <a:ln w="20320">
            <a:solidFill>
              <a:srgbClr val="6699FF"/>
            </a:solidFill>
            <a:round/>
            <a:headEnd type="none" w="sm" len="sm"/>
            <a:tailEnd type="none" w="sm" len="sm"/>
          </a:ln>
        </p:spPr>
        <p:txBody>
          <a:bodyPr wrap="none" anchor="ctr"/>
          <a:lstStyle/>
          <a:p>
            <a:endParaRPr lang="en-US"/>
          </a:p>
        </p:txBody>
      </p:sp>
      <p:sp>
        <p:nvSpPr>
          <p:cNvPr id="62477" name="Line 12"/>
          <p:cNvSpPr>
            <a:spLocks noChangeShapeType="1"/>
          </p:cNvSpPr>
          <p:nvPr/>
        </p:nvSpPr>
        <p:spPr bwMode="auto">
          <a:xfrm>
            <a:off x="1062038" y="2876550"/>
            <a:ext cx="6097587" cy="0"/>
          </a:xfrm>
          <a:prstGeom prst="line">
            <a:avLst/>
          </a:prstGeom>
          <a:noFill/>
          <a:ln w="20320">
            <a:solidFill>
              <a:srgbClr val="0066FF"/>
            </a:solidFill>
            <a:round/>
            <a:headEnd type="none" w="sm" len="sm"/>
            <a:tailEnd type="none" w="sm" len="sm"/>
          </a:ln>
        </p:spPr>
        <p:txBody>
          <a:bodyPr wrap="none" anchor="ctr"/>
          <a:lstStyle/>
          <a:p>
            <a:endParaRPr lang="en-US"/>
          </a:p>
        </p:txBody>
      </p:sp>
      <p:sp>
        <p:nvSpPr>
          <p:cNvPr id="62478" name="Line 13"/>
          <p:cNvSpPr>
            <a:spLocks noChangeShapeType="1"/>
          </p:cNvSpPr>
          <p:nvPr/>
        </p:nvSpPr>
        <p:spPr bwMode="auto">
          <a:xfrm>
            <a:off x="1062038" y="2209800"/>
            <a:ext cx="6097587" cy="0"/>
          </a:xfrm>
          <a:prstGeom prst="line">
            <a:avLst/>
          </a:prstGeom>
          <a:noFill/>
          <a:ln w="20320">
            <a:solidFill>
              <a:srgbClr val="0033CC"/>
            </a:solidFill>
            <a:round/>
            <a:headEnd type="none" w="sm" len="sm"/>
            <a:tailEnd type="none" w="sm" len="sm"/>
          </a:ln>
        </p:spPr>
        <p:txBody>
          <a:bodyPr wrap="none" anchor="ctr"/>
          <a:lstStyle/>
          <a:p>
            <a:endParaRPr lang="en-US"/>
          </a:p>
        </p:txBody>
      </p:sp>
    </p:spTree>
  </p:cSld>
  <p:clrMapOvr>
    <a:masterClrMapping/>
  </p:clrMapOvr>
  <p:transition advTm="15237"/>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xfrm>
            <a:off x="741363" y="736600"/>
            <a:ext cx="7667625" cy="635000"/>
          </a:xfrm>
        </p:spPr>
        <p:txBody>
          <a:bodyPr lIns="91428" tIns="45714" rIns="91428" bIns="45714">
            <a:normAutofit fontScale="90000"/>
          </a:bodyPr>
          <a:lstStyle/>
          <a:p>
            <a:r>
              <a:rPr lang="en-US" sz="3200" dirty="0"/>
              <a:t>Capability Levels </a:t>
            </a:r>
            <a:br>
              <a:rPr lang="en-US" sz="3200" dirty="0"/>
            </a:br>
            <a:r>
              <a:rPr lang="en-US" sz="3200" dirty="0"/>
              <a:t>are Cumulative</a:t>
            </a:r>
            <a:endParaRPr lang="en-US" dirty="0"/>
          </a:p>
        </p:txBody>
      </p:sp>
      <p:sp>
        <p:nvSpPr>
          <p:cNvPr id="63492" name="Rectangle 3"/>
          <p:cNvSpPr>
            <a:spLocks noGrp="1" noChangeArrowheads="1"/>
          </p:cNvSpPr>
          <p:nvPr>
            <p:ph idx="1"/>
          </p:nvPr>
        </p:nvSpPr>
        <p:spPr>
          <a:xfrm>
            <a:off x="446088" y="1428750"/>
            <a:ext cx="8147050" cy="4719638"/>
          </a:xfrm>
        </p:spPr>
        <p:txBody>
          <a:bodyPr lIns="91428" tIns="45714" rIns="91428" bIns="45714"/>
          <a:lstStyle/>
          <a:p>
            <a:r>
              <a:rPr lang="en-US" sz="2400" dirty="0"/>
              <a:t>Because capability levels build upon one another, there can be no gaps.</a:t>
            </a:r>
          </a:p>
        </p:txBody>
      </p:sp>
      <p:sp>
        <p:nvSpPr>
          <p:cNvPr id="63490" name="Slide Number Placeholder 3"/>
          <p:cNvSpPr>
            <a:spLocks noGrp="1"/>
          </p:cNvSpPr>
          <p:nvPr>
            <p:ph type="sldNum" sz="quarter" idx="12"/>
          </p:nvPr>
        </p:nvSpPr>
        <p:spPr>
          <a:noFill/>
        </p:spPr>
        <p:txBody>
          <a:bodyPr/>
          <a:lstStyle/>
          <a:p>
            <a:fld id="{875A287E-9CD0-42E9-B778-0D760BE51204}" type="slidenum">
              <a:rPr lang="en-US"/>
              <a:pPr/>
              <a:t>46</a:t>
            </a:fld>
            <a:endParaRPr lang="en-US"/>
          </a:p>
        </p:txBody>
      </p:sp>
      <p:sp>
        <p:nvSpPr>
          <p:cNvPr id="63493" name="AutoShape 4"/>
          <p:cNvSpPr>
            <a:spLocks noChangeArrowheads="1"/>
          </p:cNvSpPr>
          <p:nvPr/>
        </p:nvSpPr>
        <p:spPr bwMode="auto">
          <a:xfrm>
            <a:off x="2667000" y="4724400"/>
            <a:ext cx="609600" cy="609600"/>
          </a:xfrm>
          <a:prstGeom prst="cube">
            <a:avLst>
              <a:gd name="adj" fmla="val 25000"/>
            </a:avLst>
          </a:prstGeom>
          <a:gradFill rotWithShape="0">
            <a:gsLst>
              <a:gs pos="0">
                <a:srgbClr val="03090F"/>
              </a:gs>
              <a:gs pos="100000">
                <a:srgbClr val="3399FF"/>
              </a:gs>
            </a:gsLst>
            <a:lin ang="18900000" scaled="1"/>
          </a:gradFill>
          <a:ln w="9525">
            <a:solidFill>
              <a:schemeClr val="tx1"/>
            </a:solidFill>
            <a:miter lim="800000"/>
            <a:headEnd/>
            <a:tailEnd/>
          </a:ln>
        </p:spPr>
        <p:txBody>
          <a:bodyPr wrap="none" anchor="ctr"/>
          <a:lstStyle/>
          <a:p>
            <a:endParaRPr lang="en-US"/>
          </a:p>
        </p:txBody>
      </p:sp>
      <p:sp>
        <p:nvSpPr>
          <p:cNvPr id="63494" name="AutoShape 5"/>
          <p:cNvSpPr>
            <a:spLocks noChangeArrowheads="1"/>
          </p:cNvSpPr>
          <p:nvPr/>
        </p:nvSpPr>
        <p:spPr bwMode="auto">
          <a:xfrm>
            <a:off x="2667000" y="3810000"/>
            <a:ext cx="609600" cy="609600"/>
          </a:xfrm>
          <a:prstGeom prst="cube">
            <a:avLst>
              <a:gd name="adj" fmla="val 25000"/>
            </a:avLst>
          </a:prstGeom>
          <a:noFill/>
          <a:ln w="9525">
            <a:solidFill>
              <a:schemeClr val="tx1"/>
            </a:solidFill>
            <a:miter lim="800000"/>
            <a:headEnd/>
            <a:tailEnd/>
          </a:ln>
        </p:spPr>
        <p:txBody>
          <a:bodyPr wrap="none" anchor="ctr"/>
          <a:lstStyle/>
          <a:p>
            <a:endParaRPr lang="en-US"/>
          </a:p>
        </p:txBody>
      </p:sp>
      <p:sp>
        <p:nvSpPr>
          <p:cNvPr id="63495" name="AutoShape 6"/>
          <p:cNvSpPr>
            <a:spLocks noChangeArrowheads="1"/>
          </p:cNvSpPr>
          <p:nvPr/>
        </p:nvSpPr>
        <p:spPr bwMode="auto">
          <a:xfrm>
            <a:off x="2667000" y="4267200"/>
            <a:ext cx="609600" cy="609600"/>
          </a:xfrm>
          <a:prstGeom prst="cube">
            <a:avLst>
              <a:gd name="adj" fmla="val 25000"/>
            </a:avLst>
          </a:prstGeom>
          <a:noFill/>
          <a:ln w="9525">
            <a:solidFill>
              <a:schemeClr val="tx1"/>
            </a:solidFill>
            <a:miter lim="800000"/>
            <a:headEnd/>
            <a:tailEnd/>
          </a:ln>
        </p:spPr>
        <p:txBody>
          <a:bodyPr wrap="none" anchor="ctr"/>
          <a:lstStyle/>
          <a:p>
            <a:endParaRPr lang="en-US"/>
          </a:p>
        </p:txBody>
      </p:sp>
      <p:sp>
        <p:nvSpPr>
          <p:cNvPr id="63496" name="AutoShape 7"/>
          <p:cNvSpPr>
            <a:spLocks noChangeArrowheads="1"/>
          </p:cNvSpPr>
          <p:nvPr/>
        </p:nvSpPr>
        <p:spPr bwMode="auto">
          <a:xfrm>
            <a:off x="2667000" y="3352800"/>
            <a:ext cx="609600" cy="609600"/>
          </a:xfrm>
          <a:prstGeom prst="cube">
            <a:avLst>
              <a:gd name="adj" fmla="val 25000"/>
            </a:avLst>
          </a:prstGeom>
          <a:noFill/>
          <a:ln w="9525">
            <a:solidFill>
              <a:schemeClr val="tx1"/>
            </a:solidFill>
            <a:miter lim="800000"/>
            <a:headEnd/>
            <a:tailEnd/>
          </a:ln>
        </p:spPr>
        <p:txBody>
          <a:bodyPr wrap="none" anchor="ctr"/>
          <a:lstStyle/>
          <a:p>
            <a:endParaRPr lang="en-US"/>
          </a:p>
        </p:txBody>
      </p:sp>
      <p:sp>
        <p:nvSpPr>
          <p:cNvPr id="63497" name="AutoShape 8"/>
          <p:cNvSpPr>
            <a:spLocks noChangeArrowheads="1"/>
          </p:cNvSpPr>
          <p:nvPr/>
        </p:nvSpPr>
        <p:spPr bwMode="auto">
          <a:xfrm>
            <a:off x="3581400" y="4724400"/>
            <a:ext cx="609600" cy="609600"/>
          </a:xfrm>
          <a:prstGeom prst="cube">
            <a:avLst>
              <a:gd name="adj" fmla="val 25000"/>
            </a:avLst>
          </a:prstGeom>
          <a:solidFill>
            <a:srgbClr val="3399FF"/>
          </a:solidFill>
          <a:ln w="9525">
            <a:solidFill>
              <a:schemeClr val="tx1"/>
            </a:solidFill>
            <a:miter lim="800000"/>
            <a:headEnd/>
            <a:tailEnd/>
          </a:ln>
        </p:spPr>
        <p:txBody>
          <a:bodyPr wrap="none" anchor="ctr"/>
          <a:lstStyle/>
          <a:p>
            <a:endParaRPr lang="en-US"/>
          </a:p>
        </p:txBody>
      </p:sp>
      <p:sp>
        <p:nvSpPr>
          <p:cNvPr id="63498" name="AutoShape 9"/>
          <p:cNvSpPr>
            <a:spLocks noChangeArrowheads="1"/>
          </p:cNvSpPr>
          <p:nvPr/>
        </p:nvSpPr>
        <p:spPr bwMode="auto">
          <a:xfrm>
            <a:off x="3581400" y="3810000"/>
            <a:ext cx="609600" cy="609600"/>
          </a:xfrm>
          <a:prstGeom prst="cube">
            <a:avLst>
              <a:gd name="adj" fmla="val 25000"/>
            </a:avLst>
          </a:prstGeom>
          <a:noFill/>
          <a:ln w="9525">
            <a:solidFill>
              <a:schemeClr val="tx1"/>
            </a:solidFill>
            <a:miter lim="800000"/>
            <a:headEnd/>
            <a:tailEnd/>
          </a:ln>
        </p:spPr>
        <p:txBody>
          <a:bodyPr wrap="none" anchor="ctr"/>
          <a:lstStyle/>
          <a:p>
            <a:endParaRPr lang="en-US"/>
          </a:p>
        </p:txBody>
      </p:sp>
      <p:sp>
        <p:nvSpPr>
          <p:cNvPr id="63499" name="AutoShape 10"/>
          <p:cNvSpPr>
            <a:spLocks noChangeArrowheads="1"/>
          </p:cNvSpPr>
          <p:nvPr/>
        </p:nvSpPr>
        <p:spPr bwMode="auto">
          <a:xfrm>
            <a:off x="3581400" y="4267200"/>
            <a:ext cx="609600" cy="609600"/>
          </a:xfrm>
          <a:prstGeom prst="cube">
            <a:avLst>
              <a:gd name="adj" fmla="val 25000"/>
            </a:avLst>
          </a:prstGeom>
          <a:solidFill>
            <a:srgbClr val="3399FF"/>
          </a:solidFill>
          <a:ln w="9525">
            <a:solidFill>
              <a:schemeClr val="tx1"/>
            </a:solidFill>
            <a:miter lim="800000"/>
            <a:headEnd/>
            <a:tailEnd/>
          </a:ln>
        </p:spPr>
        <p:txBody>
          <a:bodyPr wrap="none" anchor="ctr"/>
          <a:lstStyle/>
          <a:p>
            <a:endParaRPr lang="en-US"/>
          </a:p>
        </p:txBody>
      </p:sp>
      <p:sp>
        <p:nvSpPr>
          <p:cNvPr id="63500" name="AutoShape 11"/>
          <p:cNvSpPr>
            <a:spLocks noChangeArrowheads="1"/>
          </p:cNvSpPr>
          <p:nvPr/>
        </p:nvSpPr>
        <p:spPr bwMode="auto">
          <a:xfrm>
            <a:off x="3581400" y="3352800"/>
            <a:ext cx="609600" cy="609600"/>
          </a:xfrm>
          <a:prstGeom prst="cube">
            <a:avLst>
              <a:gd name="adj" fmla="val 25000"/>
            </a:avLst>
          </a:prstGeom>
          <a:noFill/>
          <a:ln w="9525">
            <a:solidFill>
              <a:schemeClr val="tx1"/>
            </a:solidFill>
            <a:miter lim="800000"/>
            <a:headEnd/>
            <a:tailEnd/>
          </a:ln>
        </p:spPr>
        <p:txBody>
          <a:bodyPr wrap="none" anchor="ctr"/>
          <a:lstStyle/>
          <a:p>
            <a:endParaRPr lang="en-US"/>
          </a:p>
        </p:txBody>
      </p:sp>
      <p:sp>
        <p:nvSpPr>
          <p:cNvPr id="63501" name="AutoShape 12"/>
          <p:cNvSpPr>
            <a:spLocks noChangeArrowheads="1"/>
          </p:cNvSpPr>
          <p:nvPr/>
        </p:nvSpPr>
        <p:spPr bwMode="auto">
          <a:xfrm>
            <a:off x="5030788" y="4724400"/>
            <a:ext cx="608012" cy="609600"/>
          </a:xfrm>
          <a:prstGeom prst="cube">
            <a:avLst>
              <a:gd name="adj" fmla="val 25000"/>
            </a:avLst>
          </a:prstGeom>
          <a:solidFill>
            <a:srgbClr val="3399FF"/>
          </a:solidFill>
          <a:ln w="9525">
            <a:solidFill>
              <a:schemeClr val="tx1"/>
            </a:solidFill>
            <a:miter lim="800000"/>
            <a:headEnd/>
            <a:tailEnd/>
          </a:ln>
        </p:spPr>
        <p:txBody>
          <a:bodyPr wrap="none" anchor="ctr"/>
          <a:lstStyle/>
          <a:p>
            <a:endParaRPr lang="en-US"/>
          </a:p>
        </p:txBody>
      </p:sp>
      <p:sp>
        <p:nvSpPr>
          <p:cNvPr id="63502" name="AutoShape 13"/>
          <p:cNvSpPr>
            <a:spLocks noChangeArrowheads="1"/>
          </p:cNvSpPr>
          <p:nvPr/>
        </p:nvSpPr>
        <p:spPr bwMode="auto">
          <a:xfrm>
            <a:off x="5030788" y="3810000"/>
            <a:ext cx="608012" cy="609600"/>
          </a:xfrm>
          <a:prstGeom prst="cube">
            <a:avLst>
              <a:gd name="adj" fmla="val 25000"/>
            </a:avLst>
          </a:prstGeom>
          <a:solidFill>
            <a:srgbClr val="3399FF"/>
          </a:solidFill>
          <a:ln w="9525">
            <a:solidFill>
              <a:schemeClr val="tx1"/>
            </a:solidFill>
            <a:miter lim="800000"/>
            <a:headEnd/>
            <a:tailEnd/>
          </a:ln>
        </p:spPr>
        <p:txBody>
          <a:bodyPr wrap="none" anchor="ctr"/>
          <a:lstStyle/>
          <a:p>
            <a:endParaRPr lang="en-US"/>
          </a:p>
        </p:txBody>
      </p:sp>
      <p:sp>
        <p:nvSpPr>
          <p:cNvPr id="63503" name="AutoShape 14"/>
          <p:cNvSpPr>
            <a:spLocks noChangeArrowheads="1"/>
          </p:cNvSpPr>
          <p:nvPr/>
        </p:nvSpPr>
        <p:spPr bwMode="auto">
          <a:xfrm>
            <a:off x="5030788" y="4267200"/>
            <a:ext cx="608012" cy="609600"/>
          </a:xfrm>
          <a:prstGeom prst="cube">
            <a:avLst>
              <a:gd name="adj" fmla="val 25000"/>
            </a:avLst>
          </a:prstGeom>
          <a:noFill/>
          <a:ln w="9525">
            <a:solidFill>
              <a:schemeClr val="tx1"/>
            </a:solidFill>
            <a:miter lim="800000"/>
            <a:headEnd/>
            <a:tailEnd/>
          </a:ln>
        </p:spPr>
        <p:txBody>
          <a:bodyPr wrap="none" anchor="ctr"/>
          <a:lstStyle/>
          <a:p>
            <a:endParaRPr lang="en-US"/>
          </a:p>
        </p:txBody>
      </p:sp>
      <p:sp>
        <p:nvSpPr>
          <p:cNvPr id="63504" name="AutoShape 15"/>
          <p:cNvSpPr>
            <a:spLocks noChangeArrowheads="1"/>
          </p:cNvSpPr>
          <p:nvPr/>
        </p:nvSpPr>
        <p:spPr bwMode="auto">
          <a:xfrm>
            <a:off x="5030788" y="3352800"/>
            <a:ext cx="608012" cy="609600"/>
          </a:xfrm>
          <a:prstGeom prst="cube">
            <a:avLst>
              <a:gd name="adj" fmla="val 25000"/>
            </a:avLst>
          </a:prstGeom>
          <a:noFill/>
          <a:ln w="9525">
            <a:solidFill>
              <a:schemeClr val="tx1"/>
            </a:solidFill>
            <a:miter lim="800000"/>
            <a:headEnd/>
            <a:tailEnd/>
          </a:ln>
        </p:spPr>
        <p:txBody>
          <a:bodyPr wrap="none" anchor="ctr"/>
          <a:lstStyle/>
          <a:p>
            <a:endParaRPr lang="en-US"/>
          </a:p>
        </p:txBody>
      </p:sp>
      <p:sp>
        <p:nvSpPr>
          <p:cNvPr id="63505" name="Line 16"/>
          <p:cNvSpPr>
            <a:spLocks noChangeShapeType="1"/>
          </p:cNvSpPr>
          <p:nvPr/>
        </p:nvSpPr>
        <p:spPr bwMode="auto">
          <a:xfrm>
            <a:off x="1219200" y="4876800"/>
            <a:ext cx="6402388" cy="0"/>
          </a:xfrm>
          <a:prstGeom prst="line">
            <a:avLst/>
          </a:prstGeom>
          <a:noFill/>
          <a:ln w="6350">
            <a:solidFill>
              <a:schemeClr val="tx1"/>
            </a:solidFill>
            <a:round/>
            <a:headEnd/>
            <a:tailEnd/>
          </a:ln>
        </p:spPr>
        <p:txBody>
          <a:bodyPr wrap="none" anchor="ctr"/>
          <a:lstStyle/>
          <a:p>
            <a:endParaRPr lang="en-US"/>
          </a:p>
        </p:txBody>
      </p:sp>
      <p:sp>
        <p:nvSpPr>
          <p:cNvPr id="63506" name="Line 17"/>
          <p:cNvSpPr>
            <a:spLocks noChangeShapeType="1"/>
          </p:cNvSpPr>
          <p:nvPr/>
        </p:nvSpPr>
        <p:spPr bwMode="auto">
          <a:xfrm>
            <a:off x="1219200" y="4419600"/>
            <a:ext cx="6402388" cy="0"/>
          </a:xfrm>
          <a:prstGeom prst="line">
            <a:avLst/>
          </a:prstGeom>
          <a:noFill/>
          <a:ln w="6350">
            <a:solidFill>
              <a:schemeClr val="tx1"/>
            </a:solidFill>
            <a:round/>
            <a:headEnd/>
            <a:tailEnd/>
          </a:ln>
        </p:spPr>
        <p:txBody>
          <a:bodyPr wrap="none" anchor="ctr"/>
          <a:lstStyle/>
          <a:p>
            <a:endParaRPr lang="en-US"/>
          </a:p>
        </p:txBody>
      </p:sp>
      <p:sp>
        <p:nvSpPr>
          <p:cNvPr id="63507" name="Line 18"/>
          <p:cNvSpPr>
            <a:spLocks noChangeShapeType="1"/>
          </p:cNvSpPr>
          <p:nvPr/>
        </p:nvSpPr>
        <p:spPr bwMode="auto">
          <a:xfrm>
            <a:off x="1219200" y="3962400"/>
            <a:ext cx="6402388" cy="0"/>
          </a:xfrm>
          <a:prstGeom prst="line">
            <a:avLst/>
          </a:prstGeom>
          <a:noFill/>
          <a:ln w="6350">
            <a:solidFill>
              <a:schemeClr val="tx1"/>
            </a:solidFill>
            <a:round/>
            <a:headEnd/>
            <a:tailEnd/>
          </a:ln>
        </p:spPr>
        <p:txBody>
          <a:bodyPr wrap="none" anchor="ctr"/>
          <a:lstStyle/>
          <a:p>
            <a:endParaRPr lang="en-US"/>
          </a:p>
        </p:txBody>
      </p:sp>
      <p:sp>
        <p:nvSpPr>
          <p:cNvPr id="63508" name="Line 19"/>
          <p:cNvSpPr>
            <a:spLocks noChangeShapeType="1"/>
          </p:cNvSpPr>
          <p:nvPr/>
        </p:nvSpPr>
        <p:spPr bwMode="auto">
          <a:xfrm>
            <a:off x="1219200" y="3505200"/>
            <a:ext cx="6402388" cy="0"/>
          </a:xfrm>
          <a:prstGeom prst="line">
            <a:avLst/>
          </a:prstGeom>
          <a:noFill/>
          <a:ln w="6350">
            <a:solidFill>
              <a:schemeClr val="tx1"/>
            </a:solidFill>
            <a:round/>
            <a:headEnd/>
            <a:tailEnd/>
          </a:ln>
        </p:spPr>
        <p:txBody>
          <a:bodyPr wrap="none" anchor="ctr"/>
          <a:lstStyle/>
          <a:p>
            <a:endParaRPr lang="en-US"/>
          </a:p>
        </p:txBody>
      </p:sp>
      <p:grpSp>
        <p:nvGrpSpPr>
          <p:cNvPr id="2" name="Group 20"/>
          <p:cNvGrpSpPr>
            <a:grpSpLocks/>
          </p:cNvGrpSpPr>
          <p:nvPr/>
        </p:nvGrpSpPr>
        <p:grpSpPr bwMode="auto">
          <a:xfrm>
            <a:off x="4848225" y="4129088"/>
            <a:ext cx="917575" cy="927100"/>
            <a:chOff x="3678" y="2833"/>
            <a:chExt cx="514" cy="521"/>
          </a:xfrm>
        </p:grpSpPr>
        <p:sp>
          <p:nvSpPr>
            <p:cNvPr id="63510" name="Oval 21"/>
            <p:cNvSpPr>
              <a:spLocks noChangeArrowheads="1"/>
            </p:cNvSpPr>
            <p:nvPr/>
          </p:nvSpPr>
          <p:spPr bwMode="auto">
            <a:xfrm>
              <a:off x="3678" y="2833"/>
              <a:ext cx="514" cy="521"/>
            </a:xfrm>
            <a:prstGeom prst="ellipse">
              <a:avLst/>
            </a:prstGeom>
            <a:noFill/>
            <a:ln w="57150">
              <a:solidFill>
                <a:srgbClr val="FF3300"/>
              </a:solidFill>
              <a:round/>
              <a:headEnd type="none" w="sm" len="sm"/>
              <a:tailEnd type="none" w="sm" len="sm"/>
            </a:ln>
          </p:spPr>
          <p:txBody>
            <a:bodyPr wrap="none" anchor="ctr"/>
            <a:lstStyle/>
            <a:p>
              <a:endParaRPr lang="en-US"/>
            </a:p>
          </p:txBody>
        </p:sp>
        <p:sp>
          <p:nvSpPr>
            <p:cNvPr id="63511" name="Line 22"/>
            <p:cNvSpPr>
              <a:spLocks noChangeShapeType="1"/>
            </p:cNvSpPr>
            <p:nvPr/>
          </p:nvSpPr>
          <p:spPr bwMode="auto">
            <a:xfrm>
              <a:off x="3757" y="2904"/>
              <a:ext cx="364" cy="364"/>
            </a:xfrm>
            <a:prstGeom prst="line">
              <a:avLst/>
            </a:prstGeom>
            <a:noFill/>
            <a:ln w="57150">
              <a:solidFill>
                <a:srgbClr val="FF3300"/>
              </a:solidFill>
              <a:round/>
              <a:headEnd type="none" w="sm" len="sm"/>
              <a:tailEnd type="none" w="sm" len="sm"/>
            </a:ln>
          </p:spPr>
          <p:txBody>
            <a:bodyPr wrap="none" anchor="ct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advTm="17965"/>
    </mc:Choice>
    <mc:Fallback xmlns="">
      <p:transition spd="slow" advTm="17965"/>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9" name="Rectangle 6"/>
          <p:cNvSpPr>
            <a:spLocks noGrp="1" noChangeArrowheads="1"/>
          </p:cNvSpPr>
          <p:nvPr>
            <p:ph type="title"/>
          </p:nvPr>
        </p:nvSpPr>
        <p:spPr>
          <a:xfrm>
            <a:off x="2316163" y="422275"/>
            <a:ext cx="4924425" cy="633413"/>
          </a:xfrm>
          <a:noFill/>
        </p:spPr>
        <p:txBody>
          <a:bodyPr lIns="90476" tIns="44444" rIns="90476" bIns="44444" anchor="ctr">
            <a:normAutofit fontScale="90000"/>
          </a:bodyPr>
          <a:lstStyle/>
          <a:p>
            <a:pPr>
              <a:lnSpc>
                <a:spcPct val="90000"/>
              </a:lnSpc>
            </a:pPr>
            <a:r>
              <a:rPr lang="en-US"/>
              <a:t>The Maturity Levels</a:t>
            </a:r>
          </a:p>
        </p:txBody>
      </p:sp>
      <p:sp>
        <p:nvSpPr>
          <p:cNvPr id="79874" name="Slide Number Placeholder 3"/>
          <p:cNvSpPr>
            <a:spLocks noGrp="1"/>
          </p:cNvSpPr>
          <p:nvPr>
            <p:ph type="sldNum" sz="quarter" idx="12"/>
          </p:nvPr>
        </p:nvSpPr>
        <p:spPr>
          <a:noFill/>
        </p:spPr>
        <p:txBody>
          <a:bodyPr/>
          <a:lstStyle/>
          <a:p>
            <a:fld id="{18354287-D939-481D-B24F-903A4E1B04B0}" type="slidenum">
              <a:rPr lang="en-US"/>
              <a:pPr/>
              <a:t>47</a:t>
            </a:fld>
            <a:endParaRPr lang="en-US"/>
          </a:p>
        </p:txBody>
      </p:sp>
      <p:sp>
        <p:nvSpPr>
          <p:cNvPr id="79875" name="Freeform 2"/>
          <p:cNvSpPr>
            <a:spLocks/>
          </p:cNvSpPr>
          <p:nvPr/>
        </p:nvSpPr>
        <p:spPr bwMode="auto">
          <a:xfrm>
            <a:off x="1104900" y="1917700"/>
            <a:ext cx="5815013" cy="106363"/>
          </a:xfrm>
          <a:custGeom>
            <a:avLst/>
            <a:gdLst>
              <a:gd name="T0" fmla="*/ 0 w 3809"/>
              <a:gd name="T1" fmla="*/ 56 h 57"/>
              <a:gd name="T2" fmla="*/ 0 w 3809"/>
              <a:gd name="T3" fmla="*/ 0 h 57"/>
              <a:gd name="T4" fmla="*/ 3808 w 3809"/>
              <a:gd name="T5" fmla="*/ 0 h 57"/>
              <a:gd name="T6" fmla="*/ 0 60000 65536"/>
              <a:gd name="T7" fmla="*/ 0 60000 65536"/>
              <a:gd name="T8" fmla="*/ 0 60000 65536"/>
              <a:gd name="T9" fmla="*/ 0 w 3809"/>
              <a:gd name="T10" fmla="*/ 0 h 57"/>
              <a:gd name="T11" fmla="*/ 3809 w 3809"/>
              <a:gd name="T12" fmla="*/ 57 h 57"/>
            </a:gdLst>
            <a:ahLst/>
            <a:cxnLst>
              <a:cxn ang="T6">
                <a:pos x="T0" y="T1"/>
              </a:cxn>
              <a:cxn ang="T7">
                <a:pos x="T2" y="T3"/>
              </a:cxn>
              <a:cxn ang="T8">
                <a:pos x="T4" y="T5"/>
              </a:cxn>
            </a:cxnLst>
            <a:rect l="T9" t="T10" r="T11" b="T12"/>
            <a:pathLst>
              <a:path w="3809" h="57">
                <a:moveTo>
                  <a:pt x="0" y="56"/>
                </a:moveTo>
                <a:lnTo>
                  <a:pt x="0" y="0"/>
                </a:lnTo>
                <a:lnTo>
                  <a:pt x="3808" y="0"/>
                </a:lnTo>
              </a:path>
            </a:pathLst>
          </a:custGeom>
          <a:noFill/>
          <a:ln w="12700" cap="rnd">
            <a:solidFill>
              <a:schemeClr val="tx1"/>
            </a:solidFill>
            <a:round/>
            <a:headEnd/>
            <a:tailEnd/>
          </a:ln>
        </p:spPr>
        <p:txBody>
          <a:bodyPr/>
          <a:lstStyle/>
          <a:p>
            <a:endParaRPr lang="en-US"/>
          </a:p>
        </p:txBody>
      </p:sp>
      <p:sp>
        <p:nvSpPr>
          <p:cNvPr id="79876" name="Freeform 3"/>
          <p:cNvSpPr>
            <a:spLocks/>
          </p:cNvSpPr>
          <p:nvPr/>
        </p:nvSpPr>
        <p:spPr bwMode="auto">
          <a:xfrm>
            <a:off x="1104900" y="2832100"/>
            <a:ext cx="4943475" cy="123825"/>
          </a:xfrm>
          <a:custGeom>
            <a:avLst/>
            <a:gdLst>
              <a:gd name="T0" fmla="*/ 0 w 3241"/>
              <a:gd name="T1" fmla="*/ 64 h 65"/>
              <a:gd name="T2" fmla="*/ 0 w 3241"/>
              <a:gd name="T3" fmla="*/ 0 h 65"/>
              <a:gd name="T4" fmla="*/ 3240 w 3241"/>
              <a:gd name="T5" fmla="*/ 0 h 65"/>
              <a:gd name="T6" fmla="*/ 0 60000 65536"/>
              <a:gd name="T7" fmla="*/ 0 60000 65536"/>
              <a:gd name="T8" fmla="*/ 0 60000 65536"/>
              <a:gd name="T9" fmla="*/ 0 w 3241"/>
              <a:gd name="T10" fmla="*/ 0 h 65"/>
              <a:gd name="T11" fmla="*/ 3241 w 3241"/>
              <a:gd name="T12" fmla="*/ 65 h 65"/>
            </a:gdLst>
            <a:ahLst/>
            <a:cxnLst>
              <a:cxn ang="T6">
                <a:pos x="T0" y="T1"/>
              </a:cxn>
              <a:cxn ang="T7">
                <a:pos x="T2" y="T3"/>
              </a:cxn>
              <a:cxn ang="T8">
                <a:pos x="T4" y="T5"/>
              </a:cxn>
            </a:cxnLst>
            <a:rect l="T9" t="T10" r="T11" b="T12"/>
            <a:pathLst>
              <a:path w="3241" h="65">
                <a:moveTo>
                  <a:pt x="0" y="64"/>
                </a:moveTo>
                <a:lnTo>
                  <a:pt x="0" y="0"/>
                </a:lnTo>
                <a:lnTo>
                  <a:pt x="3240" y="0"/>
                </a:lnTo>
              </a:path>
            </a:pathLst>
          </a:custGeom>
          <a:noFill/>
          <a:ln w="12700" cap="rnd">
            <a:solidFill>
              <a:schemeClr val="tx1"/>
            </a:solidFill>
            <a:round/>
            <a:headEnd/>
            <a:tailEnd/>
          </a:ln>
        </p:spPr>
        <p:txBody>
          <a:bodyPr/>
          <a:lstStyle/>
          <a:p>
            <a:endParaRPr lang="en-US"/>
          </a:p>
        </p:txBody>
      </p:sp>
      <p:sp>
        <p:nvSpPr>
          <p:cNvPr id="79877" name="Freeform 4"/>
          <p:cNvSpPr>
            <a:spLocks/>
          </p:cNvSpPr>
          <p:nvPr/>
        </p:nvSpPr>
        <p:spPr bwMode="auto">
          <a:xfrm>
            <a:off x="1093788" y="3724275"/>
            <a:ext cx="3959225" cy="134938"/>
          </a:xfrm>
          <a:custGeom>
            <a:avLst/>
            <a:gdLst>
              <a:gd name="T0" fmla="*/ 0 w 2641"/>
              <a:gd name="T1" fmla="*/ 40 h 41"/>
              <a:gd name="T2" fmla="*/ 0 w 2641"/>
              <a:gd name="T3" fmla="*/ 0 h 41"/>
              <a:gd name="T4" fmla="*/ 2640 w 2641"/>
              <a:gd name="T5" fmla="*/ 0 h 41"/>
              <a:gd name="T6" fmla="*/ 0 60000 65536"/>
              <a:gd name="T7" fmla="*/ 0 60000 65536"/>
              <a:gd name="T8" fmla="*/ 0 60000 65536"/>
              <a:gd name="T9" fmla="*/ 0 w 2641"/>
              <a:gd name="T10" fmla="*/ 0 h 41"/>
              <a:gd name="T11" fmla="*/ 2641 w 2641"/>
              <a:gd name="T12" fmla="*/ 41 h 41"/>
            </a:gdLst>
            <a:ahLst/>
            <a:cxnLst>
              <a:cxn ang="T6">
                <a:pos x="T0" y="T1"/>
              </a:cxn>
              <a:cxn ang="T7">
                <a:pos x="T2" y="T3"/>
              </a:cxn>
              <a:cxn ang="T8">
                <a:pos x="T4" y="T5"/>
              </a:cxn>
            </a:cxnLst>
            <a:rect l="T9" t="T10" r="T11" b="T12"/>
            <a:pathLst>
              <a:path w="2641" h="41">
                <a:moveTo>
                  <a:pt x="0" y="40"/>
                </a:moveTo>
                <a:lnTo>
                  <a:pt x="0" y="0"/>
                </a:lnTo>
                <a:lnTo>
                  <a:pt x="2640" y="0"/>
                </a:lnTo>
              </a:path>
            </a:pathLst>
          </a:custGeom>
          <a:noFill/>
          <a:ln w="12700" cap="rnd">
            <a:solidFill>
              <a:schemeClr val="tx1"/>
            </a:solidFill>
            <a:round/>
            <a:headEnd/>
            <a:tailEnd/>
          </a:ln>
        </p:spPr>
        <p:txBody>
          <a:bodyPr/>
          <a:lstStyle/>
          <a:p>
            <a:endParaRPr lang="en-US"/>
          </a:p>
        </p:txBody>
      </p:sp>
      <p:sp>
        <p:nvSpPr>
          <p:cNvPr id="79878" name="Freeform 5"/>
          <p:cNvSpPr>
            <a:spLocks/>
          </p:cNvSpPr>
          <p:nvPr/>
        </p:nvSpPr>
        <p:spPr bwMode="auto">
          <a:xfrm>
            <a:off x="3338513" y="1555750"/>
            <a:ext cx="5087937" cy="4903788"/>
          </a:xfrm>
          <a:custGeom>
            <a:avLst/>
            <a:gdLst>
              <a:gd name="T0" fmla="*/ 0 w 3205"/>
              <a:gd name="T1" fmla="*/ 3088 h 3089"/>
              <a:gd name="T2" fmla="*/ 0 w 3205"/>
              <a:gd name="T3" fmla="*/ 2292 h 3089"/>
              <a:gd name="T4" fmla="*/ 592 w 3205"/>
              <a:gd name="T5" fmla="*/ 2292 h 3089"/>
              <a:gd name="T6" fmla="*/ 592 w 3205"/>
              <a:gd name="T7" fmla="*/ 1696 h 3089"/>
              <a:gd name="T8" fmla="*/ 1156 w 3205"/>
              <a:gd name="T9" fmla="*/ 1696 h 3089"/>
              <a:gd name="T10" fmla="*/ 1156 w 3205"/>
              <a:gd name="T11" fmla="*/ 1140 h 3089"/>
              <a:gd name="T12" fmla="*/ 1748 w 3205"/>
              <a:gd name="T13" fmla="*/ 1140 h 3089"/>
              <a:gd name="T14" fmla="*/ 1748 w 3205"/>
              <a:gd name="T15" fmla="*/ 548 h 3089"/>
              <a:gd name="T16" fmla="*/ 2316 w 3205"/>
              <a:gd name="T17" fmla="*/ 548 h 3089"/>
              <a:gd name="T18" fmla="*/ 2316 w 3205"/>
              <a:gd name="T19" fmla="*/ 0 h 3089"/>
              <a:gd name="T20" fmla="*/ 3204 w 3205"/>
              <a:gd name="T21" fmla="*/ 0 h 3089"/>
              <a:gd name="T22" fmla="*/ 3204 w 3205"/>
              <a:gd name="T23" fmla="*/ 3076 h 3089"/>
              <a:gd name="T24" fmla="*/ 0 w 3205"/>
              <a:gd name="T25" fmla="*/ 3088 h 30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05"/>
              <a:gd name="T40" fmla="*/ 0 h 3089"/>
              <a:gd name="T41" fmla="*/ 3205 w 3205"/>
              <a:gd name="T42" fmla="*/ 3089 h 308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05" h="3089">
                <a:moveTo>
                  <a:pt x="0" y="3088"/>
                </a:moveTo>
                <a:lnTo>
                  <a:pt x="0" y="2292"/>
                </a:lnTo>
                <a:lnTo>
                  <a:pt x="592" y="2292"/>
                </a:lnTo>
                <a:lnTo>
                  <a:pt x="592" y="1696"/>
                </a:lnTo>
                <a:lnTo>
                  <a:pt x="1156" y="1696"/>
                </a:lnTo>
                <a:lnTo>
                  <a:pt x="1156" y="1140"/>
                </a:lnTo>
                <a:lnTo>
                  <a:pt x="1748" y="1140"/>
                </a:lnTo>
                <a:lnTo>
                  <a:pt x="1748" y="548"/>
                </a:lnTo>
                <a:lnTo>
                  <a:pt x="2316" y="548"/>
                </a:lnTo>
                <a:lnTo>
                  <a:pt x="2316" y="0"/>
                </a:lnTo>
                <a:lnTo>
                  <a:pt x="3204" y="0"/>
                </a:lnTo>
                <a:lnTo>
                  <a:pt x="3204" y="3076"/>
                </a:lnTo>
                <a:lnTo>
                  <a:pt x="0" y="3088"/>
                </a:lnTo>
              </a:path>
            </a:pathLst>
          </a:custGeom>
          <a:solidFill>
            <a:srgbClr val="33CCFF"/>
          </a:solidFill>
          <a:ln w="12700" cap="rnd">
            <a:noFill/>
            <a:round/>
            <a:headEnd/>
            <a:tailEnd/>
          </a:ln>
        </p:spPr>
        <p:txBody>
          <a:bodyPr/>
          <a:lstStyle/>
          <a:p>
            <a:endParaRPr lang="en-US"/>
          </a:p>
        </p:txBody>
      </p:sp>
      <p:sp>
        <p:nvSpPr>
          <p:cNvPr id="79880" name="Rectangle 7"/>
          <p:cNvSpPr>
            <a:spLocks noChangeArrowheads="1"/>
          </p:cNvSpPr>
          <p:nvPr/>
        </p:nvSpPr>
        <p:spPr bwMode="auto">
          <a:xfrm>
            <a:off x="1247775" y="5562600"/>
            <a:ext cx="2135188" cy="846138"/>
          </a:xfrm>
          <a:prstGeom prst="rect">
            <a:avLst/>
          </a:prstGeom>
          <a:noFill/>
          <a:ln w="12700">
            <a:noFill/>
            <a:miter lim="800000"/>
            <a:headEnd/>
            <a:tailEnd/>
          </a:ln>
        </p:spPr>
        <p:txBody>
          <a:bodyPr lIns="79365" tIns="39683" rIns="79365" bIns="39683">
            <a:spAutoFit/>
          </a:bodyPr>
          <a:lstStyle/>
          <a:p>
            <a:pPr defTabSz="785813"/>
            <a:r>
              <a:rPr lang="en-US" sz="1300" b="0" dirty="0"/>
              <a:t>Process unpredictable, poorly controlled and </a:t>
            </a:r>
          </a:p>
          <a:p>
            <a:pPr defTabSz="785813"/>
            <a:r>
              <a:rPr lang="en-US" sz="1300" b="0" dirty="0"/>
              <a:t>reactive</a:t>
            </a:r>
          </a:p>
          <a:p>
            <a:pPr defTabSz="785813" latinLnBrk="1"/>
            <a:endParaRPr lang="en-US" sz="1300" b="0" dirty="0"/>
          </a:p>
        </p:txBody>
      </p:sp>
      <p:sp>
        <p:nvSpPr>
          <p:cNvPr id="79881" name="Rectangle 8"/>
          <p:cNvSpPr>
            <a:spLocks noChangeArrowheads="1"/>
          </p:cNvSpPr>
          <p:nvPr/>
        </p:nvSpPr>
        <p:spPr bwMode="auto">
          <a:xfrm>
            <a:off x="1239838" y="4757738"/>
            <a:ext cx="2168525" cy="659912"/>
          </a:xfrm>
          <a:prstGeom prst="rect">
            <a:avLst/>
          </a:prstGeom>
          <a:noFill/>
          <a:ln w="12700">
            <a:noFill/>
            <a:miter lim="800000"/>
            <a:headEnd/>
            <a:tailEnd/>
          </a:ln>
        </p:spPr>
        <p:txBody>
          <a:bodyPr lIns="90476" tIns="44444" rIns="90476" bIns="44444">
            <a:spAutoFit/>
          </a:bodyPr>
          <a:lstStyle/>
          <a:p>
            <a:pPr>
              <a:lnSpc>
                <a:spcPct val="95000"/>
              </a:lnSpc>
            </a:pPr>
            <a:r>
              <a:rPr lang="en-US" sz="1300" b="0" dirty="0"/>
              <a:t>Process characterized for </a:t>
            </a:r>
            <a:r>
              <a:rPr lang="en-US" sz="1300" b="1" dirty="0"/>
              <a:t>projects</a:t>
            </a:r>
            <a:r>
              <a:rPr lang="en-US" sz="1300" b="0" dirty="0"/>
              <a:t> and is often reactive</a:t>
            </a:r>
          </a:p>
        </p:txBody>
      </p:sp>
      <p:sp>
        <p:nvSpPr>
          <p:cNvPr id="79882" name="Rectangle 9"/>
          <p:cNvSpPr>
            <a:spLocks noChangeArrowheads="1"/>
          </p:cNvSpPr>
          <p:nvPr/>
        </p:nvSpPr>
        <p:spPr bwMode="auto">
          <a:xfrm>
            <a:off x="1239838" y="3821113"/>
            <a:ext cx="1952625" cy="659912"/>
          </a:xfrm>
          <a:prstGeom prst="rect">
            <a:avLst/>
          </a:prstGeom>
          <a:noFill/>
          <a:ln w="12700">
            <a:noFill/>
            <a:miter lim="800000"/>
            <a:headEnd/>
            <a:tailEnd/>
          </a:ln>
        </p:spPr>
        <p:txBody>
          <a:bodyPr lIns="90476" tIns="44444" rIns="90476" bIns="44444">
            <a:spAutoFit/>
          </a:bodyPr>
          <a:lstStyle/>
          <a:p>
            <a:pPr>
              <a:lnSpc>
                <a:spcPct val="95000"/>
              </a:lnSpc>
            </a:pPr>
            <a:r>
              <a:rPr lang="en-US" sz="1300" b="0" dirty="0"/>
              <a:t>Process characterized for the </a:t>
            </a:r>
            <a:r>
              <a:rPr lang="en-US" sz="1300" b="1" dirty="0"/>
              <a:t>organization</a:t>
            </a:r>
            <a:r>
              <a:rPr lang="en-US" sz="1300" dirty="0"/>
              <a:t> </a:t>
            </a:r>
            <a:r>
              <a:rPr lang="en-US" sz="1300" b="0" dirty="0"/>
              <a:t>and is proactive</a:t>
            </a:r>
          </a:p>
        </p:txBody>
      </p:sp>
      <p:sp>
        <p:nvSpPr>
          <p:cNvPr id="79883" name="Rectangle 10"/>
          <p:cNvSpPr>
            <a:spLocks noChangeArrowheads="1"/>
          </p:cNvSpPr>
          <p:nvPr/>
        </p:nvSpPr>
        <p:spPr bwMode="auto">
          <a:xfrm>
            <a:off x="1239838" y="2919413"/>
            <a:ext cx="2066925" cy="492125"/>
          </a:xfrm>
          <a:prstGeom prst="rect">
            <a:avLst/>
          </a:prstGeom>
          <a:noFill/>
          <a:ln w="12700">
            <a:noFill/>
            <a:miter lim="800000"/>
            <a:headEnd/>
            <a:tailEnd/>
          </a:ln>
        </p:spPr>
        <p:txBody>
          <a:bodyPr lIns="90476" tIns="44444" rIns="90476" bIns="44444">
            <a:spAutoFit/>
          </a:bodyPr>
          <a:lstStyle/>
          <a:p>
            <a:pPr>
              <a:lnSpc>
                <a:spcPct val="95000"/>
              </a:lnSpc>
            </a:pPr>
            <a:r>
              <a:rPr lang="en-US" sz="1300" b="0"/>
              <a:t>Process measured</a:t>
            </a:r>
            <a:br>
              <a:rPr lang="en-US" sz="1300" b="0"/>
            </a:br>
            <a:r>
              <a:rPr lang="en-US" sz="1300" b="0"/>
              <a:t>and controlled</a:t>
            </a:r>
          </a:p>
        </p:txBody>
      </p:sp>
      <p:sp>
        <p:nvSpPr>
          <p:cNvPr id="79884" name="Rectangle 11"/>
          <p:cNvSpPr>
            <a:spLocks noChangeArrowheads="1"/>
          </p:cNvSpPr>
          <p:nvPr/>
        </p:nvSpPr>
        <p:spPr bwMode="auto">
          <a:xfrm>
            <a:off x="1236663" y="2020888"/>
            <a:ext cx="2274887" cy="492125"/>
          </a:xfrm>
          <a:prstGeom prst="rect">
            <a:avLst/>
          </a:prstGeom>
          <a:noFill/>
          <a:ln w="12700">
            <a:noFill/>
            <a:miter lim="800000"/>
            <a:headEnd/>
            <a:tailEnd/>
          </a:ln>
        </p:spPr>
        <p:txBody>
          <a:bodyPr lIns="90476" tIns="44444" rIns="90476" bIns="44444">
            <a:spAutoFit/>
          </a:bodyPr>
          <a:lstStyle/>
          <a:p>
            <a:pPr>
              <a:lnSpc>
                <a:spcPct val="95000"/>
              </a:lnSpc>
            </a:pPr>
            <a:r>
              <a:rPr lang="en-US" sz="1300" b="0" dirty="0"/>
              <a:t>Focus on process</a:t>
            </a:r>
            <a:br>
              <a:rPr lang="en-US" sz="1300" b="0" dirty="0"/>
            </a:br>
            <a:r>
              <a:rPr lang="en-US" sz="1300" b="0" dirty="0"/>
              <a:t>improvement</a:t>
            </a:r>
          </a:p>
        </p:txBody>
      </p:sp>
      <p:sp>
        <p:nvSpPr>
          <p:cNvPr id="79885" name="Freeform 12"/>
          <p:cNvSpPr>
            <a:spLocks/>
          </p:cNvSpPr>
          <p:nvPr/>
        </p:nvSpPr>
        <p:spPr bwMode="auto">
          <a:xfrm>
            <a:off x="1111250" y="4695825"/>
            <a:ext cx="3073400" cy="93663"/>
          </a:xfrm>
          <a:custGeom>
            <a:avLst/>
            <a:gdLst>
              <a:gd name="T0" fmla="*/ 0 w 2033"/>
              <a:gd name="T1" fmla="*/ 48 h 49"/>
              <a:gd name="T2" fmla="*/ 0 w 2033"/>
              <a:gd name="T3" fmla="*/ 0 h 49"/>
              <a:gd name="T4" fmla="*/ 2032 w 2033"/>
              <a:gd name="T5" fmla="*/ 0 h 49"/>
              <a:gd name="T6" fmla="*/ 0 60000 65536"/>
              <a:gd name="T7" fmla="*/ 0 60000 65536"/>
              <a:gd name="T8" fmla="*/ 0 60000 65536"/>
              <a:gd name="T9" fmla="*/ 0 w 2033"/>
              <a:gd name="T10" fmla="*/ 0 h 49"/>
              <a:gd name="T11" fmla="*/ 2033 w 2033"/>
              <a:gd name="T12" fmla="*/ 49 h 49"/>
            </a:gdLst>
            <a:ahLst/>
            <a:cxnLst>
              <a:cxn ang="T6">
                <a:pos x="T0" y="T1"/>
              </a:cxn>
              <a:cxn ang="T7">
                <a:pos x="T2" y="T3"/>
              </a:cxn>
              <a:cxn ang="T8">
                <a:pos x="T4" y="T5"/>
              </a:cxn>
            </a:cxnLst>
            <a:rect l="T9" t="T10" r="T11" b="T12"/>
            <a:pathLst>
              <a:path w="2033" h="49">
                <a:moveTo>
                  <a:pt x="0" y="48"/>
                </a:moveTo>
                <a:lnTo>
                  <a:pt x="0" y="0"/>
                </a:lnTo>
                <a:lnTo>
                  <a:pt x="2032" y="0"/>
                </a:lnTo>
              </a:path>
            </a:pathLst>
          </a:custGeom>
          <a:noFill/>
          <a:ln w="12700" cap="rnd">
            <a:solidFill>
              <a:schemeClr val="tx1"/>
            </a:solidFill>
            <a:round/>
            <a:headEnd/>
            <a:tailEnd/>
          </a:ln>
        </p:spPr>
        <p:txBody>
          <a:bodyPr/>
          <a:lstStyle/>
          <a:p>
            <a:endParaRPr lang="en-US"/>
          </a:p>
        </p:txBody>
      </p:sp>
      <p:sp>
        <p:nvSpPr>
          <p:cNvPr id="79886" name="Freeform 13"/>
          <p:cNvSpPr>
            <a:spLocks/>
          </p:cNvSpPr>
          <p:nvPr/>
        </p:nvSpPr>
        <p:spPr bwMode="auto">
          <a:xfrm>
            <a:off x="1098550" y="5483225"/>
            <a:ext cx="2144713" cy="92075"/>
          </a:xfrm>
          <a:custGeom>
            <a:avLst/>
            <a:gdLst>
              <a:gd name="T0" fmla="*/ 0 w 1489"/>
              <a:gd name="T1" fmla="*/ 64 h 65"/>
              <a:gd name="T2" fmla="*/ 0 w 1489"/>
              <a:gd name="T3" fmla="*/ 0 h 65"/>
              <a:gd name="T4" fmla="*/ 1488 w 1489"/>
              <a:gd name="T5" fmla="*/ 0 h 65"/>
              <a:gd name="T6" fmla="*/ 0 60000 65536"/>
              <a:gd name="T7" fmla="*/ 0 60000 65536"/>
              <a:gd name="T8" fmla="*/ 0 60000 65536"/>
              <a:gd name="T9" fmla="*/ 0 w 1489"/>
              <a:gd name="T10" fmla="*/ 0 h 65"/>
              <a:gd name="T11" fmla="*/ 1489 w 1489"/>
              <a:gd name="T12" fmla="*/ 65 h 65"/>
            </a:gdLst>
            <a:ahLst/>
            <a:cxnLst>
              <a:cxn ang="T6">
                <a:pos x="T0" y="T1"/>
              </a:cxn>
              <a:cxn ang="T7">
                <a:pos x="T2" y="T3"/>
              </a:cxn>
              <a:cxn ang="T8">
                <a:pos x="T4" y="T5"/>
              </a:cxn>
            </a:cxnLst>
            <a:rect l="T9" t="T10" r="T11" b="T12"/>
            <a:pathLst>
              <a:path w="1489" h="65">
                <a:moveTo>
                  <a:pt x="0" y="64"/>
                </a:moveTo>
                <a:lnTo>
                  <a:pt x="0" y="0"/>
                </a:lnTo>
                <a:lnTo>
                  <a:pt x="1488" y="0"/>
                </a:lnTo>
              </a:path>
            </a:pathLst>
          </a:custGeom>
          <a:noFill/>
          <a:ln w="12700" cap="rnd">
            <a:solidFill>
              <a:schemeClr val="tx1"/>
            </a:solidFill>
            <a:round/>
            <a:headEnd/>
            <a:tailEnd/>
          </a:ln>
        </p:spPr>
        <p:txBody>
          <a:bodyPr/>
          <a:lstStyle/>
          <a:p>
            <a:endParaRPr lang="en-US"/>
          </a:p>
        </p:txBody>
      </p:sp>
      <p:sp>
        <p:nvSpPr>
          <p:cNvPr id="79887" name="Rectangle 14"/>
          <p:cNvSpPr>
            <a:spLocks noChangeArrowheads="1"/>
          </p:cNvSpPr>
          <p:nvPr/>
        </p:nvSpPr>
        <p:spPr bwMode="auto">
          <a:xfrm>
            <a:off x="7048500" y="1658938"/>
            <a:ext cx="1393825" cy="431800"/>
          </a:xfrm>
          <a:prstGeom prst="rect">
            <a:avLst/>
          </a:prstGeom>
          <a:noFill/>
          <a:ln w="12700">
            <a:noFill/>
            <a:miter lim="800000"/>
            <a:headEnd/>
            <a:tailEnd/>
          </a:ln>
        </p:spPr>
        <p:txBody>
          <a:bodyPr lIns="90476" tIns="44444" rIns="90476" bIns="44444">
            <a:spAutoFit/>
          </a:bodyPr>
          <a:lstStyle/>
          <a:p>
            <a:pPr>
              <a:lnSpc>
                <a:spcPct val="125000"/>
              </a:lnSpc>
            </a:pPr>
            <a:r>
              <a:rPr lang="en-US" sz="1800">
                <a:solidFill>
                  <a:schemeClr val="bg1"/>
                </a:solidFill>
              </a:rPr>
              <a:t>Optimizing</a:t>
            </a:r>
          </a:p>
        </p:txBody>
      </p:sp>
      <p:sp>
        <p:nvSpPr>
          <p:cNvPr id="79888" name="Rectangle 15"/>
          <p:cNvSpPr>
            <a:spLocks noChangeArrowheads="1"/>
          </p:cNvSpPr>
          <p:nvPr/>
        </p:nvSpPr>
        <p:spPr bwMode="auto">
          <a:xfrm>
            <a:off x="6145213" y="2586038"/>
            <a:ext cx="1747837" cy="584200"/>
          </a:xfrm>
          <a:prstGeom prst="rect">
            <a:avLst/>
          </a:prstGeom>
          <a:noFill/>
          <a:ln w="12700">
            <a:noFill/>
            <a:miter lim="800000"/>
            <a:headEnd/>
            <a:tailEnd/>
          </a:ln>
        </p:spPr>
        <p:txBody>
          <a:bodyPr lIns="90476" tIns="44444" rIns="90476" bIns="44444">
            <a:spAutoFit/>
          </a:bodyPr>
          <a:lstStyle/>
          <a:p>
            <a:r>
              <a:rPr lang="en-US" sz="1800">
                <a:solidFill>
                  <a:schemeClr val="bg1"/>
                </a:solidFill>
              </a:rPr>
              <a:t>Quantitatively</a:t>
            </a:r>
          </a:p>
          <a:p>
            <a:r>
              <a:rPr lang="en-US" sz="1800">
                <a:solidFill>
                  <a:schemeClr val="bg1"/>
                </a:solidFill>
              </a:rPr>
              <a:t>Managed</a:t>
            </a:r>
          </a:p>
        </p:txBody>
      </p:sp>
      <p:sp>
        <p:nvSpPr>
          <p:cNvPr id="79889" name="Rectangle 16"/>
          <p:cNvSpPr>
            <a:spLocks noChangeArrowheads="1"/>
          </p:cNvSpPr>
          <p:nvPr/>
        </p:nvSpPr>
        <p:spPr bwMode="auto">
          <a:xfrm>
            <a:off x="5219700" y="3489325"/>
            <a:ext cx="1292225" cy="430213"/>
          </a:xfrm>
          <a:prstGeom prst="rect">
            <a:avLst/>
          </a:prstGeom>
          <a:noFill/>
          <a:ln w="12700">
            <a:noFill/>
            <a:miter lim="800000"/>
            <a:headEnd/>
            <a:tailEnd/>
          </a:ln>
        </p:spPr>
        <p:txBody>
          <a:bodyPr lIns="90476" tIns="44444" rIns="90476" bIns="44444">
            <a:spAutoFit/>
          </a:bodyPr>
          <a:lstStyle/>
          <a:p>
            <a:pPr>
              <a:lnSpc>
                <a:spcPct val="125000"/>
              </a:lnSpc>
            </a:pPr>
            <a:r>
              <a:rPr lang="en-US" sz="1800">
                <a:solidFill>
                  <a:schemeClr val="bg1"/>
                </a:solidFill>
              </a:rPr>
              <a:t>Defined</a:t>
            </a:r>
          </a:p>
        </p:txBody>
      </p:sp>
      <p:sp>
        <p:nvSpPr>
          <p:cNvPr id="79890" name="Rectangle 17"/>
          <p:cNvSpPr>
            <a:spLocks noChangeArrowheads="1"/>
          </p:cNvSpPr>
          <p:nvPr/>
        </p:nvSpPr>
        <p:spPr bwMode="auto">
          <a:xfrm>
            <a:off x="3390900" y="5227638"/>
            <a:ext cx="1546225" cy="431800"/>
          </a:xfrm>
          <a:prstGeom prst="rect">
            <a:avLst/>
          </a:prstGeom>
          <a:noFill/>
          <a:ln w="12700">
            <a:noFill/>
            <a:miter lim="800000"/>
            <a:headEnd/>
            <a:tailEnd/>
          </a:ln>
        </p:spPr>
        <p:txBody>
          <a:bodyPr lIns="90476" tIns="44444" rIns="90476" bIns="44444">
            <a:spAutoFit/>
          </a:bodyPr>
          <a:lstStyle/>
          <a:p>
            <a:pPr>
              <a:lnSpc>
                <a:spcPct val="125000"/>
              </a:lnSpc>
            </a:pPr>
            <a:r>
              <a:rPr lang="en-US" sz="1800">
                <a:solidFill>
                  <a:schemeClr val="bg1"/>
                </a:solidFill>
              </a:rPr>
              <a:t>Performed</a:t>
            </a:r>
          </a:p>
        </p:txBody>
      </p:sp>
      <p:sp>
        <p:nvSpPr>
          <p:cNvPr id="79891" name="Rectangle 18"/>
          <p:cNvSpPr>
            <a:spLocks noChangeArrowheads="1"/>
          </p:cNvSpPr>
          <p:nvPr/>
        </p:nvSpPr>
        <p:spPr bwMode="auto">
          <a:xfrm>
            <a:off x="4318000" y="4440238"/>
            <a:ext cx="1597025" cy="431800"/>
          </a:xfrm>
          <a:prstGeom prst="rect">
            <a:avLst/>
          </a:prstGeom>
          <a:noFill/>
          <a:ln w="12700">
            <a:noFill/>
            <a:miter lim="800000"/>
            <a:headEnd/>
            <a:tailEnd/>
          </a:ln>
        </p:spPr>
        <p:txBody>
          <a:bodyPr lIns="90476" tIns="44444" rIns="90476" bIns="44444">
            <a:spAutoFit/>
          </a:bodyPr>
          <a:lstStyle/>
          <a:p>
            <a:pPr>
              <a:lnSpc>
                <a:spcPct val="125000"/>
              </a:lnSpc>
            </a:pPr>
            <a:r>
              <a:rPr lang="en-US" sz="1800">
                <a:solidFill>
                  <a:schemeClr val="bg1"/>
                </a:solidFill>
              </a:rPr>
              <a:t>Managed</a:t>
            </a:r>
          </a:p>
        </p:txBody>
      </p:sp>
      <p:sp>
        <p:nvSpPr>
          <p:cNvPr id="79892" name="Rectangle 19"/>
          <p:cNvSpPr>
            <a:spLocks noChangeArrowheads="1"/>
          </p:cNvSpPr>
          <p:nvPr/>
        </p:nvSpPr>
        <p:spPr bwMode="auto">
          <a:xfrm>
            <a:off x="1244600" y="5656263"/>
            <a:ext cx="1963738" cy="574675"/>
          </a:xfrm>
          <a:prstGeom prst="rect">
            <a:avLst/>
          </a:prstGeom>
          <a:noFill/>
          <a:ln w="12700">
            <a:noFill/>
            <a:miter lim="800000"/>
            <a:headEnd/>
            <a:tailEnd/>
          </a:ln>
        </p:spPr>
        <p:txBody>
          <a:bodyPr wrap="none" anchor="ctr"/>
          <a:lstStyle/>
          <a:p>
            <a:endParaRPr lang="en-US"/>
          </a:p>
        </p:txBody>
      </p:sp>
      <p:sp>
        <p:nvSpPr>
          <p:cNvPr id="79893" name="Rectangle 20"/>
          <p:cNvSpPr>
            <a:spLocks noChangeArrowheads="1"/>
          </p:cNvSpPr>
          <p:nvPr/>
        </p:nvSpPr>
        <p:spPr bwMode="auto">
          <a:xfrm>
            <a:off x="1244600" y="4749800"/>
            <a:ext cx="1689100" cy="876300"/>
          </a:xfrm>
          <a:prstGeom prst="rect">
            <a:avLst/>
          </a:prstGeom>
          <a:noFill/>
          <a:ln w="12700">
            <a:noFill/>
            <a:miter lim="800000"/>
            <a:headEnd/>
            <a:tailEnd/>
          </a:ln>
        </p:spPr>
        <p:txBody>
          <a:bodyPr wrap="none" anchor="ctr"/>
          <a:lstStyle/>
          <a:p>
            <a:endParaRPr lang="en-US"/>
          </a:p>
        </p:txBody>
      </p:sp>
      <p:sp>
        <p:nvSpPr>
          <p:cNvPr id="79894" name="Rectangle 21"/>
          <p:cNvSpPr>
            <a:spLocks noChangeArrowheads="1"/>
          </p:cNvSpPr>
          <p:nvPr/>
        </p:nvSpPr>
        <p:spPr bwMode="auto">
          <a:xfrm>
            <a:off x="1244600" y="3824288"/>
            <a:ext cx="1943100" cy="439737"/>
          </a:xfrm>
          <a:prstGeom prst="rect">
            <a:avLst/>
          </a:prstGeom>
          <a:noFill/>
          <a:ln w="12700">
            <a:noFill/>
            <a:miter lim="800000"/>
            <a:headEnd/>
            <a:tailEnd/>
          </a:ln>
        </p:spPr>
        <p:txBody>
          <a:bodyPr wrap="none" anchor="ctr"/>
          <a:lstStyle/>
          <a:p>
            <a:endParaRPr lang="en-US"/>
          </a:p>
        </p:txBody>
      </p:sp>
      <p:sp>
        <p:nvSpPr>
          <p:cNvPr id="79895" name="Rectangle 22"/>
          <p:cNvSpPr>
            <a:spLocks noChangeArrowheads="1"/>
          </p:cNvSpPr>
          <p:nvPr/>
        </p:nvSpPr>
        <p:spPr bwMode="auto">
          <a:xfrm>
            <a:off x="1244600" y="2924175"/>
            <a:ext cx="1562100" cy="438150"/>
          </a:xfrm>
          <a:prstGeom prst="rect">
            <a:avLst/>
          </a:prstGeom>
          <a:noFill/>
          <a:ln w="12700">
            <a:noFill/>
            <a:miter lim="800000"/>
            <a:headEnd/>
            <a:tailEnd/>
          </a:ln>
        </p:spPr>
        <p:txBody>
          <a:bodyPr wrap="none" anchor="ctr"/>
          <a:lstStyle/>
          <a:p>
            <a:endParaRPr lang="en-US"/>
          </a:p>
        </p:txBody>
      </p:sp>
      <p:sp>
        <p:nvSpPr>
          <p:cNvPr id="79896" name="Rectangle 23"/>
          <p:cNvSpPr>
            <a:spLocks noChangeArrowheads="1"/>
          </p:cNvSpPr>
          <p:nvPr/>
        </p:nvSpPr>
        <p:spPr bwMode="auto">
          <a:xfrm>
            <a:off x="1250950" y="2025650"/>
            <a:ext cx="1530350" cy="438150"/>
          </a:xfrm>
          <a:prstGeom prst="rect">
            <a:avLst/>
          </a:prstGeom>
          <a:noFill/>
          <a:ln w="12700">
            <a:noFill/>
            <a:miter lim="800000"/>
            <a:headEnd/>
            <a:tailEnd/>
          </a:ln>
        </p:spPr>
        <p:txBody>
          <a:bodyPr wrap="none" anchor="ctr"/>
          <a:lstStyle/>
          <a:p>
            <a:endParaRPr lang="en-US"/>
          </a:p>
        </p:txBody>
      </p:sp>
      <p:sp>
        <p:nvSpPr>
          <p:cNvPr id="79897" name="Rectangle 24"/>
          <p:cNvSpPr>
            <a:spLocks noChangeArrowheads="1"/>
          </p:cNvSpPr>
          <p:nvPr/>
        </p:nvSpPr>
        <p:spPr bwMode="auto">
          <a:xfrm>
            <a:off x="7048500" y="1658938"/>
            <a:ext cx="1393825" cy="431800"/>
          </a:xfrm>
          <a:prstGeom prst="rect">
            <a:avLst/>
          </a:prstGeom>
          <a:noFill/>
          <a:ln w="12700">
            <a:noFill/>
            <a:miter lim="800000"/>
            <a:headEnd/>
            <a:tailEnd/>
          </a:ln>
        </p:spPr>
        <p:txBody>
          <a:bodyPr lIns="90476" tIns="44444" rIns="90476" bIns="44444">
            <a:spAutoFit/>
          </a:bodyPr>
          <a:lstStyle/>
          <a:p>
            <a:pPr>
              <a:lnSpc>
                <a:spcPct val="125000"/>
              </a:lnSpc>
            </a:pPr>
            <a:r>
              <a:rPr lang="en-US" sz="1800">
                <a:solidFill>
                  <a:schemeClr val="bg1"/>
                </a:solidFill>
              </a:rPr>
              <a:t>Optimizing</a:t>
            </a:r>
          </a:p>
        </p:txBody>
      </p:sp>
      <p:sp>
        <p:nvSpPr>
          <p:cNvPr id="79898" name="Rectangle 25"/>
          <p:cNvSpPr>
            <a:spLocks noChangeArrowheads="1"/>
          </p:cNvSpPr>
          <p:nvPr/>
        </p:nvSpPr>
        <p:spPr bwMode="auto">
          <a:xfrm>
            <a:off x="5219700" y="3489325"/>
            <a:ext cx="1292225" cy="430213"/>
          </a:xfrm>
          <a:prstGeom prst="rect">
            <a:avLst/>
          </a:prstGeom>
          <a:noFill/>
          <a:ln w="12700">
            <a:noFill/>
            <a:miter lim="800000"/>
            <a:headEnd/>
            <a:tailEnd/>
          </a:ln>
        </p:spPr>
        <p:txBody>
          <a:bodyPr lIns="90476" tIns="44444" rIns="90476" bIns="44444">
            <a:spAutoFit/>
          </a:bodyPr>
          <a:lstStyle/>
          <a:p>
            <a:pPr>
              <a:lnSpc>
                <a:spcPct val="125000"/>
              </a:lnSpc>
            </a:pPr>
            <a:r>
              <a:rPr lang="en-US" sz="1800">
                <a:solidFill>
                  <a:schemeClr val="bg1"/>
                </a:solidFill>
              </a:rPr>
              <a:t>Defined</a:t>
            </a:r>
          </a:p>
        </p:txBody>
      </p:sp>
      <p:grpSp>
        <p:nvGrpSpPr>
          <p:cNvPr id="2" name="Group 26"/>
          <p:cNvGrpSpPr>
            <a:grpSpLocks/>
          </p:cNvGrpSpPr>
          <p:nvPr/>
        </p:nvGrpSpPr>
        <p:grpSpPr bwMode="auto">
          <a:xfrm>
            <a:off x="935038" y="1962150"/>
            <a:ext cx="606425" cy="3927475"/>
            <a:chOff x="589" y="1236"/>
            <a:chExt cx="382" cy="2474"/>
          </a:xfrm>
        </p:grpSpPr>
        <p:grpSp>
          <p:nvGrpSpPr>
            <p:cNvPr id="3" name="Group 27"/>
            <p:cNvGrpSpPr>
              <a:grpSpLocks/>
            </p:cNvGrpSpPr>
            <p:nvPr/>
          </p:nvGrpSpPr>
          <p:grpSpPr bwMode="auto">
            <a:xfrm>
              <a:off x="596" y="3481"/>
              <a:ext cx="344" cy="229"/>
              <a:chOff x="596" y="3481"/>
              <a:chExt cx="344" cy="229"/>
            </a:xfrm>
          </p:grpSpPr>
          <p:sp>
            <p:nvSpPr>
              <p:cNvPr id="79913" name="Oval 28"/>
              <p:cNvSpPr>
                <a:spLocks noChangeArrowheads="1"/>
              </p:cNvSpPr>
              <p:nvPr/>
            </p:nvSpPr>
            <p:spPr bwMode="auto">
              <a:xfrm>
                <a:off x="604" y="3507"/>
                <a:ext cx="184" cy="184"/>
              </a:xfrm>
              <a:prstGeom prst="ellipse">
                <a:avLst/>
              </a:prstGeom>
              <a:solidFill>
                <a:srgbClr val="33CCFF"/>
              </a:solidFill>
              <a:ln w="12700">
                <a:noFill/>
                <a:round/>
                <a:headEnd/>
                <a:tailEnd/>
              </a:ln>
            </p:spPr>
            <p:txBody>
              <a:bodyPr lIns="90430" tIns="44419" rIns="90430" bIns="44419">
                <a:spAutoFit/>
              </a:bodyPr>
              <a:lstStyle/>
              <a:p>
                <a:endParaRPr lang="en-US"/>
              </a:p>
            </p:txBody>
          </p:sp>
          <p:sp>
            <p:nvSpPr>
              <p:cNvPr id="79914" name="Rectangle 29"/>
              <p:cNvSpPr>
                <a:spLocks noChangeArrowheads="1"/>
              </p:cNvSpPr>
              <p:nvPr/>
            </p:nvSpPr>
            <p:spPr bwMode="auto">
              <a:xfrm>
                <a:off x="596" y="3481"/>
                <a:ext cx="344" cy="229"/>
              </a:xfrm>
              <a:prstGeom prst="rect">
                <a:avLst/>
              </a:prstGeom>
              <a:noFill/>
              <a:ln w="12700">
                <a:noFill/>
                <a:miter lim="800000"/>
                <a:headEnd/>
                <a:tailEnd/>
              </a:ln>
            </p:spPr>
            <p:txBody>
              <a:bodyPr lIns="90430" tIns="44419" rIns="90430" bIns="44419">
                <a:spAutoFit/>
              </a:bodyPr>
              <a:lstStyle/>
              <a:p>
                <a:pPr>
                  <a:lnSpc>
                    <a:spcPct val="100000"/>
                  </a:lnSpc>
                </a:pPr>
                <a:r>
                  <a:rPr lang="en-US" sz="1800">
                    <a:solidFill>
                      <a:schemeClr val="bg1"/>
                    </a:solidFill>
                  </a:rPr>
                  <a:t>1 </a:t>
                </a:r>
                <a:r>
                  <a:rPr lang="en-US" sz="1800"/>
                  <a:t>  </a:t>
                </a:r>
              </a:p>
            </p:txBody>
          </p:sp>
        </p:grpSp>
        <p:grpSp>
          <p:nvGrpSpPr>
            <p:cNvPr id="4" name="Group 30"/>
            <p:cNvGrpSpPr>
              <a:grpSpLocks/>
            </p:cNvGrpSpPr>
            <p:nvPr/>
          </p:nvGrpSpPr>
          <p:grpSpPr bwMode="auto">
            <a:xfrm>
              <a:off x="605" y="2980"/>
              <a:ext cx="252" cy="229"/>
              <a:chOff x="605" y="2980"/>
              <a:chExt cx="252" cy="229"/>
            </a:xfrm>
          </p:grpSpPr>
          <p:sp>
            <p:nvSpPr>
              <p:cNvPr id="79911" name="Oval 31"/>
              <p:cNvSpPr>
                <a:spLocks noChangeArrowheads="1"/>
              </p:cNvSpPr>
              <p:nvPr/>
            </p:nvSpPr>
            <p:spPr bwMode="auto">
              <a:xfrm>
                <a:off x="612" y="3009"/>
                <a:ext cx="184" cy="184"/>
              </a:xfrm>
              <a:prstGeom prst="ellipse">
                <a:avLst/>
              </a:prstGeom>
              <a:solidFill>
                <a:srgbClr val="33CCFF"/>
              </a:solidFill>
              <a:ln w="12700">
                <a:noFill/>
                <a:round/>
                <a:headEnd/>
                <a:tailEnd/>
              </a:ln>
            </p:spPr>
            <p:txBody>
              <a:bodyPr lIns="90430" tIns="44419" rIns="90430" bIns="44419">
                <a:spAutoFit/>
              </a:bodyPr>
              <a:lstStyle/>
              <a:p>
                <a:endParaRPr lang="en-US"/>
              </a:p>
            </p:txBody>
          </p:sp>
          <p:sp>
            <p:nvSpPr>
              <p:cNvPr id="79912" name="Rectangle 32"/>
              <p:cNvSpPr>
                <a:spLocks noChangeArrowheads="1"/>
              </p:cNvSpPr>
              <p:nvPr/>
            </p:nvSpPr>
            <p:spPr bwMode="auto">
              <a:xfrm>
                <a:off x="605" y="2980"/>
                <a:ext cx="252" cy="229"/>
              </a:xfrm>
              <a:prstGeom prst="rect">
                <a:avLst/>
              </a:prstGeom>
              <a:noFill/>
              <a:ln w="12700">
                <a:noFill/>
                <a:miter lim="800000"/>
                <a:headEnd/>
                <a:tailEnd/>
              </a:ln>
            </p:spPr>
            <p:txBody>
              <a:bodyPr lIns="90430" tIns="44419" rIns="90430" bIns="44419">
                <a:spAutoFit/>
              </a:bodyPr>
              <a:lstStyle/>
              <a:p>
                <a:pPr>
                  <a:lnSpc>
                    <a:spcPct val="100000"/>
                  </a:lnSpc>
                  <a:spcBef>
                    <a:spcPct val="50000"/>
                  </a:spcBef>
                </a:pPr>
                <a:r>
                  <a:rPr lang="en-US" sz="1800">
                    <a:solidFill>
                      <a:schemeClr val="bg1"/>
                    </a:solidFill>
                  </a:rPr>
                  <a:t>2</a:t>
                </a:r>
                <a:endParaRPr lang="en-US" sz="1800"/>
              </a:p>
            </p:txBody>
          </p:sp>
        </p:grpSp>
        <p:grpSp>
          <p:nvGrpSpPr>
            <p:cNvPr id="5" name="Group 33"/>
            <p:cNvGrpSpPr>
              <a:grpSpLocks/>
            </p:cNvGrpSpPr>
            <p:nvPr/>
          </p:nvGrpSpPr>
          <p:grpSpPr bwMode="auto">
            <a:xfrm>
              <a:off x="589" y="2388"/>
              <a:ext cx="264" cy="229"/>
              <a:chOff x="589" y="2388"/>
              <a:chExt cx="264" cy="229"/>
            </a:xfrm>
          </p:grpSpPr>
          <p:sp>
            <p:nvSpPr>
              <p:cNvPr id="79909" name="Oval 34"/>
              <p:cNvSpPr>
                <a:spLocks noChangeArrowheads="1"/>
              </p:cNvSpPr>
              <p:nvPr/>
            </p:nvSpPr>
            <p:spPr bwMode="auto">
              <a:xfrm>
                <a:off x="596" y="2417"/>
                <a:ext cx="184" cy="184"/>
              </a:xfrm>
              <a:prstGeom prst="ellipse">
                <a:avLst/>
              </a:prstGeom>
              <a:solidFill>
                <a:srgbClr val="33CCFF"/>
              </a:solidFill>
              <a:ln w="12700">
                <a:noFill/>
                <a:round/>
                <a:headEnd/>
                <a:tailEnd/>
              </a:ln>
            </p:spPr>
            <p:txBody>
              <a:bodyPr lIns="90430" tIns="44419" rIns="90430" bIns="44419">
                <a:spAutoFit/>
              </a:bodyPr>
              <a:lstStyle/>
              <a:p>
                <a:endParaRPr lang="en-US"/>
              </a:p>
            </p:txBody>
          </p:sp>
          <p:sp>
            <p:nvSpPr>
              <p:cNvPr id="79910" name="Rectangle 35"/>
              <p:cNvSpPr>
                <a:spLocks noChangeArrowheads="1"/>
              </p:cNvSpPr>
              <p:nvPr/>
            </p:nvSpPr>
            <p:spPr bwMode="auto">
              <a:xfrm>
                <a:off x="589" y="2388"/>
                <a:ext cx="264" cy="229"/>
              </a:xfrm>
              <a:prstGeom prst="rect">
                <a:avLst/>
              </a:prstGeom>
              <a:noFill/>
              <a:ln w="12700">
                <a:noFill/>
                <a:miter lim="800000"/>
                <a:headEnd/>
                <a:tailEnd/>
              </a:ln>
            </p:spPr>
            <p:txBody>
              <a:bodyPr lIns="90430" tIns="44419" rIns="90430" bIns="44419">
                <a:spAutoFit/>
              </a:bodyPr>
              <a:lstStyle/>
              <a:p>
                <a:pPr>
                  <a:lnSpc>
                    <a:spcPct val="100000"/>
                  </a:lnSpc>
                </a:pPr>
                <a:r>
                  <a:rPr lang="en-US" sz="1800">
                    <a:solidFill>
                      <a:schemeClr val="bg1"/>
                    </a:solidFill>
                  </a:rPr>
                  <a:t>3</a:t>
                </a:r>
                <a:endParaRPr lang="en-US" sz="1800"/>
              </a:p>
            </p:txBody>
          </p:sp>
        </p:grpSp>
        <p:grpSp>
          <p:nvGrpSpPr>
            <p:cNvPr id="6" name="Group 36"/>
            <p:cNvGrpSpPr>
              <a:grpSpLocks/>
            </p:cNvGrpSpPr>
            <p:nvPr/>
          </p:nvGrpSpPr>
          <p:grpSpPr bwMode="auto">
            <a:xfrm>
              <a:off x="593" y="1812"/>
              <a:ext cx="378" cy="229"/>
              <a:chOff x="593" y="1812"/>
              <a:chExt cx="378" cy="229"/>
            </a:xfrm>
          </p:grpSpPr>
          <p:sp>
            <p:nvSpPr>
              <p:cNvPr id="79907" name="Oval 37"/>
              <p:cNvSpPr>
                <a:spLocks noChangeArrowheads="1"/>
              </p:cNvSpPr>
              <p:nvPr/>
            </p:nvSpPr>
            <p:spPr bwMode="auto">
              <a:xfrm>
                <a:off x="604" y="1841"/>
                <a:ext cx="184" cy="184"/>
              </a:xfrm>
              <a:prstGeom prst="ellipse">
                <a:avLst/>
              </a:prstGeom>
              <a:solidFill>
                <a:srgbClr val="33CCFF"/>
              </a:solidFill>
              <a:ln w="12700">
                <a:noFill/>
                <a:round/>
                <a:headEnd/>
                <a:tailEnd/>
              </a:ln>
            </p:spPr>
            <p:txBody>
              <a:bodyPr lIns="90430" tIns="44419" rIns="90430" bIns="44419">
                <a:spAutoFit/>
              </a:bodyPr>
              <a:lstStyle/>
              <a:p>
                <a:endParaRPr lang="en-US"/>
              </a:p>
            </p:txBody>
          </p:sp>
          <p:sp>
            <p:nvSpPr>
              <p:cNvPr id="79908" name="Rectangle 38"/>
              <p:cNvSpPr>
                <a:spLocks noChangeArrowheads="1"/>
              </p:cNvSpPr>
              <p:nvPr/>
            </p:nvSpPr>
            <p:spPr bwMode="auto">
              <a:xfrm>
                <a:off x="593" y="1812"/>
                <a:ext cx="378" cy="229"/>
              </a:xfrm>
              <a:prstGeom prst="rect">
                <a:avLst/>
              </a:prstGeom>
              <a:noFill/>
              <a:ln w="12700">
                <a:noFill/>
                <a:miter lim="800000"/>
                <a:headEnd/>
                <a:tailEnd/>
              </a:ln>
            </p:spPr>
            <p:txBody>
              <a:bodyPr lIns="90430" tIns="44419" rIns="90430" bIns="44419">
                <a:spAutoFit/>
              </a:bodyPr>
              <a:lstStyle/>
              <a:p>
                <a:pPr>
                  <a:lnSpc>
                    <a:spcPct val="100000"/>
                  </a:lnSpc>
                </a:pPr>
                <a:r>
                  <a:rPr lang="en-US" sz="1800">
                    <a:solidFill>
                      <a:schemeClr val="bg1"/>
                    </a:solidFill>
                  </a:rPr>
                  <a:t>4   </a:t>
                </a:r>
              </a:p>
            </p:txBody>
          </p:sp>
        </p:grpSp>
        <p:grpSp>
          <p:nvGrpSpPr>
            <p:cNvPr id="7" name="Group 39"/>
            <p:cNvGrpSpPr>
              <a:grpSpLocks/>
            </p:cNvGrpSpPr>
            <p:nvPr/>
          </p:nvGrpSpPr>
          <p:grpSpPr bwMode="auto">
            <a:xfrm>
              <a:off x="603" y="1236"/>
              <a:ext cx="340" cy="229"/>
              <a:chOff x="603" y="1236"/>
              <a:chExt cx="340" cy="229"/>
            </a:xfrm>
          </p:grpSpPr>
          <p:sp>
            <p:nvSpPr>
              <p:cNvPr id="79905" name="Oval 40"/>
              <p:cNvSpPr>
                <a:spLocks noChangeArrowheads="1"/>
              </p:cNvSpPr>
              <p:nvPr/>
            </p:nvSpPr>
            <p:spPr bwMode="auto">
              <a:xfrm>
                <a:off x="608" y="1265"/>
                <a:ext cx="184" cy="184"/>
              </a:xfrm>
              <a:prstGeom prst="ellipse">
                <a:avLst/>
              </a:prstGeom>
              <a:solidFill>
                <a:srgbClr val="33CCFF"/>
              </a:solidFill>
              <a:ln w="12700">
                <a:noFill/>
                <a:round/>
                <a:headEnd/>
                <a:tailEnd/>
              </a:ln>
            </p:spPr>
            <p:txBody>
              <a:bodyPr lIns="90430" tIns="44419" rIns="90430" bIns="44419">
                <a:spAutoFit/>
              </a:bodyPr>
              <a:lstStyle/>
              <a:p>
                <a:endParaRPr lang="en-US"/>
              </a:p>
            </p:txBody>
          </p:sp>
          <p:sp>
            <p:nvSpPr>
              <p:cNvPr id="79906" name="Rectangle 41"/>
              <p:cNvSpPr>
                <a:spLocks noChangeArrowheads="1"/>
              </p:cNvSpPr>
              <p:nvPr/>
            </p:nvSpPr>
            <p:spPr bwMode="auto">
              <a:xfrm>
                <a:off x="603" y="1236"/>
                <a:ext cx="340" cy="229"/>
              </a:xfrm>
              <a:prstGeom prst="rect">
                <a:avLst/>
              </a:prstGeom>
              <a:noFill/>
              <a:ln w="12700">
                <a:noFill/>
                <a:miter lim="800000"/>
                <a:headEnd/>
                <a:tailEnd/>
              </a:ln>
            </p:spPr>
            <p:txBody>
              <a:bodyPr lIns="90430" tIns="44419" rIns="90430" bIns="44419">
                <a:spAutoFit/>
              </a:bodyPr>
              <a:lstStyle/>
              <a:p>
                <a:pPr>
                  <a:lnSpc>
                    <a:spcPct val="100000"/>
                  </a:lnSpc>
                </a:pPr>
                <a:r>
                  <a:rPr lang="en-US" sz="1800">
                    <a:solidFill>
                      <a:schemeClr val="bg1"/>
                    </a:solidFill>
                  </a:rPr>
                  <a:t>5   </a:t>
                </a:r>
              </a:p>
            </p:txBody>
          </p:sp>
        </p:grpSp>
      </p:grpSp>
    </p:spTree>
  </p:cSld>
  <p:clrMapOvr>
    <a:masterClrMapping/>
  </p:clrMapOvr>
  <p:transition advTm="50833"/>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a:xfrm>
            <a:off x="1020763" y="192088"/>
            <a:ext cx="7102475" cy="898525"/>
          </a:xfrm>
        </p:spPr>
        <p:txBody>
          <a:bodyPr>
            <a:normAutofit fontScale="90000"/>
          </a:bodyPr>
          <a:lstStyle/>
          <a:p>
            <a:r>
              <a:rPr lang="en-US" sz="3200"/>
              <a:t>Structure of the CMMI </a:t>
            </a:r>
            <a:br>
              <a:rPr lang="en-US" sz="3200"/>
            </a:br>
            <a:r>
              <a:rPr lang="en-US" sz="3200"/>
              <a:t>Staged Representation</a:t>
            </a:r>
            <a:endParaRPr lang="en-US"/>
          </a:p>
        </p:txBody>
      </p:sp>
      <p:sp>
        <p:nvSpPr>
          <p:cNvPr id="80898" name="Slide Number Placeholder 2"/>
          <p:cNvSpPr>
            <a:spLocks noGrp="1"/>
          </p:cNvSpPr>
          <p:nvPr>
            <p:ph type="sldNum" sz="quarter" idx="12"/>
          </p:nvPr>
        </p:nvSpPr>
        <p:spPr>
          <a:noFill/>
        </p:spPr>
        <p:txBody>
          <a:bodyPr/>
          <a:lstStyle/>
          <a:p>
            <a:fld id="{1A2A9502-472F-4C7D-97C1-FF97371E34C2}" type="slidenum">
              <a:rPr lang="en-US"/>
              <a:pPr/>
              <a:t>48</a:t>
            </a:fld>
            <a:endParaRPr lang="en-US"/>
          </a:p>
        </p:txBody>
      </p:sp>
      <p:sp>
        <p:nvSpPr>
          <p:cNvPr id="80900" name="AutoShape 3"/>
          <p:cNvSpPr>
            <a:spLocks noChangeArrowheads="1"/>
          </p:cNvSpPr>
          <p:nvPr/>
        </p:nvSpPr>
        <p:spPr bwMode="auto">
          <a:xfrm>
            <a:off x="3870325" y="1590675"/>
            <a:ext cx="1174722" cy="306467"/>
          </a:xfrm>
          <a:prstGeom prst="roundRect">
            <a:avLst>
              <a:gd name="adj" fmla="val 16667"/>
            </a:avLst>
          </a:prstGeom>
          <a:solidFill>
            <a:schemeClr val="bg1"/>
          </a:solidFill>
          <a:ln w="9525">
            <a:solidFill>
              <a:schemeClr val="bg2"/>
            </a:solidFill>
            <a:round/>
            <a:headEnd/>
            <a:tailEnd/>
          </a:ln>
        </p:spPr>
        <p:txBody>
          <a:bodyPr wrap="none" anchor="ctr">
            <a:spAutoFit/>
          </a:bodyPr>
          <a:lstStyle/>
          <a:p>
            <a:pPr algn="ctr">
              <a:lnSpc>
                <a:spcPct val="100000"/>
              </a:lnSpc>
            </a:pPr>
            <a:r>
              <a:rPr lang="en-US" sz="1200"/>
              <a:t>Maturity Level</a:t>
            </a:r>
          </a:p>
        </p:txBody>
      </p:sp>
      <p:sp>
        <p:nvSpPr>
          <p:cNvPr id="80901" name="AutoShape 4"/>
          <p:cNvSpPr>
            <a:spLocks noChangeArrowheads="1"/>
          </p:cNvSpPr>
          <p:nvPr/>
        </p:nvSpPr>
        <p:spPr bwMode="auto">
          <a:xfrm>
            <a:off x="1098550" y="2159000"/>
            <a:ext cx="1042890" cy="306467"/>
          </a:xfrm>
          <a:prstGeom prst="roundRect">
            <a:avLst>
              <a:gd name="adj" fmla="val 16667"/>
            </a:avLst>
          </a:prstGeom>
          <a:solidFill>
            <a:schemeClr val="bg1"/>
          </a:solidFill>
          <a:ln w="9525">
            <a:solidFill>
              <a:schemeClr val="bg2"/>
            </a:solidFill>
            <a:round/>
            <a:headEnd/>
            <a:tailEnd/>
          </a:ln>
        </p:spPr>
        <p:txBody>
          <a:bodyPr wrap="none" anchor="ctr">
            <a:spAutoFit/>
          </a:bodyPr>
          <a:lstStyle/>
          <a:p>
            <a:pPr algn="ctr">
              <a:lnSpc>
                <a:spcPct val="100000"/>
              </a:lnSpc>
            </a:pPr>
            <a:r>
              <a:rPr lang="en-US" sz="1200"/>
              <a:t>Process Area</a:t>
            </a:r>
          </a:p>
        </p:txBody>
      </p:sp>
      <p:sp>
        <p:nvSpPr>
          <p:cNvPr id="80902" name="AutoShape 5"/>
          <p:cNvSpPr>
            <a:spLocks noChangeArrowheads="1"/>
          </p:cNvSpPr>
          <p:nvPr/>
        </p:nvSpPr>
        <p:spPr bwMode="auto">
          <a:xfrm>
            <a:off x="3898900" y="2159000"/>
            <a:ext cx="1042890" cy="306467"/>
          </a:xfrm>
          <a:prstGeom prst="roundRect">
            <a:avLst>
              <a:gd name="adj" fmla="val 16667"/>
            </a:avLst>
          </a:prstGeom>
          <a:solidFill>
            <a:schemeClr val="bg1"/>
          </a:solidFill>
          <a:ln w="9525">
            <a:solidFill>
              <a:schemeClr val="bg2"/>
            </a:solidFill>
            <a:round/>
            <a:headEnd/>
            <a:tailEnd/>
          </a:ln>
        </p:spPr>
        <p:txBody>
          <a:bodyPr wrap="none" anchor="ctr">
            <a:spAutoFit/>
          </a:bodyPr>
          <a:lstStyle/>
          <a:p>
            <a:pPr algn="ctr">
              <a:lnSpc>
                <a:spcPct val="100000"/>
              </a:lnSpc>
            </a:pPr>
            <a:r>
              <a:rPr lang="en-US" sz="1200"/>
              <a:t>Process Area</a:t>
            </a:r>
          </a:p>
        </p:txBody>
      </p:sp>
      <p:sp>
        <p:nvSpPr>
          <p:cNvPr id="80903" name="AutoShape 6"/>
          <p:cNvSpPr>
            <a:spLocks noChangeArrowheads="1"/>
          </p:cNvSpPr>
          <p:nvPr/>
        </p:nvSpPr>
        <p:spPr bwMode="auto">
          <a:xfrm>
            <a:off x="6731000" y="2159000"/>
            <a:ext cx="1042890" cy="306467"/>
          </a:xfrm>
          <a:prstGeom prst="roundRect">
            <a:avLst>
              <a:gd name="adj" fmla="val 16667"/>
            </a:avLst>
          </a:prstGeom>
          <a:solidFill>
            <a:schemeClr val="bg1"/>
          </a:solidFill>
          <a:ln w="9525">
            <a:solidFill>
              <a:schemeClr val="bg2"/>
            </a:solidFill>
            <a:round/>
            <a:headEnd/>
            <a:tailEnd/>
          </a:ln>
        </p:spPr>
        <p:txBody>
          <a:bodyPr wrap="none" anchor="ctr">
            <a:spAutoFit/>
          </a:bodyPr>
          <a:lstStyle/>
          <a:p>
            <a:pPr algn="ctr">
              <a:lnSpc>
                <a:spcPct val="100000"/>
              </a:lnSpc>
            </a:pPr>
            <a:r>
              <a:rPr lang="en-US" sz="1200"/>
              <a:t>Process Area</a:t>
            </a:r>
          </a:p>
        </p:txBody>
      </p:sp>
      <p:cxnSp>
        <p:nvCxnSpPr>
          <p:cNvPr id="80904" name="AutoShape 7"/>
          <p:cNvCxnSpPr>
            <a:cxnSpLocks noChangeShapeType="1"/>
            <a:stCxn id="80900" idx="1"/>
            <a:endCxn id="80901" idx="0"/>
          </p:cNvCxnSpPr>
          <p:nvPr/>
        </p:nvCxnSpPr>
        <p:spPr bwMode="auto">
          <a:xfrm rot="10800000" flipV="1">
            <a:off x="1619995" y="1743908"/>
            <a:ext cx="2250330" cy="415091"/>
          </a:xfrm>
          <a:prstGeom prst="curvedConnector2">
            <a:avLst/>
          </a:prstGeom>
          <a:noFill/>
          <a:ln w="9525">
            <a:solidFill>
              <a:schemeClr val="bg2"/>
            </a:solidFill>
            <a:round/>
            <a:headEnd/>
            <a:tailEnd type="triangle" w="med" len="med"/>
          </a:ln>
        </p:spPr>
      </p:cxnSp>
      <p:cxnSp>
        <p:nvCxnSpPr>
          <p:cNvPr id="80905" name="AutoShape 8"/>
          <p:cNvCxnSpPr>
            <a:cxnSpLocks noChangeShapeType="1"/>
            <a:stCxn id="80900" idx="3"/>
            <a:endCxn id="80903" idx="0"/>
          </p:cNvCxnSpPr>
          <p:nvPr/>
        </p:nvCxnSpPr>
        <p:spPr bwMode="auto">
          <a:xfrm>
            <a:off x="5045047" y="1743909"/>
            <a:ext cx="2207398" cy="415091"/>
          </a:xfrm>
          <a:prstGeom prst="curvedConnector2">
            <a:avLst/>
          </a:prstGeom>
          <a:noFill/>
          <a:ln w="9525">
            <a:solidFill>
              <a:schemeClr val="bg2"/>
            </a:solidFill>
            <a:round/>
            <a:headEnd/>
            <a:tailEnd type="triangle" w="med" len="med"/>
          </a:ln>
        </p:spPr>
      </p:cxnSp>
      <p:cxnSp>
        <p:nvCxnSpPr>
          <p:cNvPr id="80906" name="AutoShape 9"/>
          <p:cNvCxnSpPr>
            <a:cxnSpLocks noChangeShapeType="1"/>
            <a:stCxn id="80900" idx="2"/>
            <a:endCxn id="80902" idx="0"/>
          </p:cNvCxnSpPr>
          <p:nvPr/>
        </p:nvCxnSpPr>
        <p:spPr bwMode="auto">
          <a:xfrm rot="5400000">
            <a:off x="4308087" y="2009401"/>
            <a:ext cx="261858" cy="37341"/>
          </a:xfrm>
          <a:prstGeom prst="straightConnector1">
            <a:avLst/>
          </a:prstGeom>
          <a:noFill/>
          <a:ln w="9525">
            <a:solidFill>
              <a:schemeClr val="bg2"/>
            </a:solidFill>
            <a:round/>
            <a:headEnd/>
            <a:tailEnd type="triangle" w="med" len="med"/>
          </a:ln>
        </p:spPr>
      </p:cxnSp>
      <p:sp>
        <p:nvSpPr>
          <p:cNvPr id="80907" name="Oval 10"/>
          <p:cNvSpPr>
            <a:spLocks noChangeArrowheads="1"/>
          </p:cNvSpPr>
          <p:nvPr/>
        </p:nvSpPr>
        <p:spPr bwMode="auto">
          <a:xfrm>
            <a:off x="2298700" y="2725738"/>
            <a:ext cx="1557241" cy="389513"/>
          </a:xfrm>
          <a:prstGeom prst="ellipse">
            <a:avLst/>
          </a:prstGeom>
          <a:solidFill>
            <a:schemeClr val="folHlink"/>
          </a:solidFill>
          <a:ln w="9525">
            <a:solidFill>
              <a:schemeClr val="bg2"/>
            </a:solidFill>
            <a:round/>
            <a:headEnd/>
            <a:tailEnd/>
          </a:ln>
        </p:spPr>
        <p:txBody>
          <a:bodyPr wrap="none" anchor="ctr">
            <a:spAutoFit/>
          </a:bodyPr>
          <a:lstStyle/>
          <a:p>
            <a:pPr algn="ctr">
              <a:lnSpc>
                <a:spcPct val="100000"/>
              </a:lnSpc>
            </a:pPr>
            <a:r>
              <a:rPr lang="en-US" sz="1200" dirty="0"/>
              <a:t>Generic Goals</a:t>
            </a:r>
          </a:p>
        </p:txBody>
      </p:sp>
      <p:sp>
        <p:nvSpPr>
          <p:cNvPr id="80908" name="Oval 11"/>
          <p:cNvSpPr>
            <a:spLocks noChangeArrowheads="1"/>
          </p:cNvSpPr>
          <p:nvPr/>
        </p:nvSpPr>
        <p:spPr bwMode="auto">
          <a:xfrm>
            <a:off x="5456238" y="2725738"/>
            <a:ext cx="1558052" cy="389513"/>
          </a:xfrm>
          <a:prstGeom prst="ellipse">
            <a:avLst/>
          </a:prstGeom>
          <a:solidFill>
            <a:schemeClr val="folHlink"/>
          </a:solidFill>
          <a:ln w="9525">
            <a:solidFill>
              <a:schemeClr val="bg2"/>
            </a:solidFill>
            <a:round/>
            <a:headEnd/>
            <a:tailEnd/>
          </a:ln>
        </p:spPr>
        <p:txBody>
          <a:bodyPr wrap="none" anchor="ctr">
            <a:spAutoFit/>
          </a:bodyPr>
          <a:lstStyle/>
          <a:p>
            <a:pPr algn="ctr">
              <a:lnSpc>
                <a:spcPct val="100000"/>
              </a:lnSpc>
            </a:pPr>
            <a:r>
              <a:rPr lang="en-US" sz="1200"/>
              <a:t>Specific Goals</a:t>
            </a:r>
          </a:p>
        </p:txBody>
      </p:sp>
      <p:cxnSp>
        <p:nvCxnSpPr>
          <p:cNvPr id="80909" name="AutoShape 12"/>
          <p:cNvCxnSpPr>
            <a:cxnSpLocks noChangeShapeType="1"/>
            <a:stCxn id="80902" idx="1"/>
            <a:endCxn id="80907" idx="0"/>
          </p:cNvCxnSpPr>
          <p:nvPr/>
        </p:nvCxnSpPr>
        <p:spPr bwMode="auto">
          <a:xfrm rot="10800000" flipV="1">
            <a:off x="3077322" y="2312234"/>
            <a:ext cx="821579" cy="413504"/>
          </a:xfrm>
          <a:prstGeom prst="curvedConnector2">
            <a:avLst/>
          </a:prstGeom>
          <a:noFill/>
          <a:ln w="9525">
            <a:solidFill>
              <a:schemeClr val="bg2"/>
            </a:solidFill>
            <a:round/>
            <a:headEnd/>
            <a:tailEnd type="triangle" w="med" len="med"/>
          </a:ln>
        </p:spPr>
      </p:cxnSp>
      <p:cxnSp>
        <p:nvCxnSpPr>
          <p:cNvPr id="80910" name="AutoShape 13"/>
          <p:cNvCxnSpPr>
            <a:cxnSpLocks noChangeShapeType="1"/>
            <a:stCxn id="80902" idx="3"/>
            <a:endCxn id="80908" idx="0"/>
          </p:cNvCxnSpPr>
          <p:nvPr/>
        </p:nvCxnSpPr>
        <p:spPr bwMode="auto">
          <a:xfrm>
            <a:off x="4941790" y="2312234"/>
            <a:ext cx="1293474" cy="413504"/>
          </a:xfrm>
          <a:prstGeom prst="curvedConnector2">
            <a:avLst/>
          </a:prstGeom>
          <a:noFill/>
          <a:ln w="9525">
            <a:solidFill>
              <a:schemeClr val="bg2"/>
            </a:solidFill>
            <a:round/>
            <a:headEnd/>
            <a:tailEnd type="triangle" w="med" len="med"/>
          </a:ln>
        </p:spPr>
      </p:cxnSp>
      <p:sp>
        <p:nvSpPr>
          <p:cNvPr id="80911" name="AutoShape 14"/>
          <p:cNvSpPr>
            <a:spLocks noChangeArrowheads="1"/>
          </p:cNvSpPr>
          <p:nvPr/>
        </p:nvSpPr>
        <p:spPr bwMode="auto">
          <a:xfrm>
            <a:off x="465138" y="3730625"/>
            <a:ext cx="1477962" cy="534988"/>
          </a:xfrm>
          <a:prstGeom prst="roundRect">
            <a:avLst>
              <a:gd name="adj" fmla="val 16667"/>
            </a:avLst>
          </a:prstGeom>
          <a:solidFill>
            <a:srgbClr val="75D4FF"/>
          </a:solidFill>
          <a:ln w="9525">
            <a:solidFill>
              <a:schemeClr val="bg2"/>
            </a:solidFill>
            <a:round/>
            <a:headEnd/>
            <a:tailEnd/>
          </a:ln>
        </p:spPr>
        <p:txBody>
          <a:bodyPr anchor="ctr"/>
          <a:lstStyle/>
          <a:p>
            <a:pPr algn="ctr">
              <a:lnSpc>
                <a:spcPct val="100000"/>
              </a:lnSpc>
            </a:pPr>
            <a:r>
              <a:rPr lang="en-US" sz="1200" dirty="0"/>
              <a:t>Commitment to Perform</a:t>
            </a:r>
          </a:p>
        </p:txBody>
      </p:sp>
      <p:sp>
        <p:nvSpPr>
          <p:cNvPr id="80912" name="AutoShape 15"/>
          <p:cNvSpPr>
            <a:spLocks noChangeArrowheads="1"/>
          </p:cNvSpPr>
          <p:nvPr/>
        </p:nvSpPr>
        <p:spPr bwMode="auto">
          <a:xfrm>
            <a:off x="2030413" y="3730625"/>
            <a:ext cx="1147762" cy="534988"/>
          </a:xfrm>
          <a:prstGeom prst="roundRect">
            <a:avLst>
              <a:gd name="adj" fmla="val 16667"/>
            </a:avLst>
          </a:prstGeom>
          <a:solidFill>
            <a:srgbClr val="75D4FF"/>
          </a:solidFill>
          <a:ln w="9525">
            <a:solidFill>
              <a:schemeClr val="bg2"/>
            </a:solidFill>
            <a:round/>
            <a:headEnd/>
            <a:tailEnd/>
          </a:ln>
        </p:spPr>
        <p:txBody>
          <a:bodyPr anchor="ctr"/>
          <a:lstStyle/>
          <a:p>
            <a:pPr algn="ctr">
              <a:lnSpc>
                <a:spcPct val="100000"/>
              </a:lnSpc>
            </a:pPr>
            <a:r>
              <a:rPr lang="en-US" sz="1200"/>
              <a:t>Ability to Perform</a:t>
            </a:r>
          </a:p>
        </p:txBody>
      </p:sp>
      <p:sp>
        <p:nvSpPr>
          <p:cNvPr id="80913" name="AutoShape 16"/>
          <p:cNvSpPr>
            <a:spLocks noChangeArrowheads="1"/>
          </p:cNvSpPr>
          <p:nvPr/>
        </p:nvSpPr>
        <p:spPr bwMode="auto">
          <a:xfrm>
            <a:off x="3278188" y="3730625"/>
            <a:ext cx="1712912" cy="534988"/>
          </a:xfrm>
          <a:prstGeom prst="roundRect">
            <a:avLst>
              <a:gd name="adj" fmla="val 16667"/>
            </a:avLst>
          </a:prstGeom>
          <a:solidFill>
            <a:srgbClr val="75D4FF"/>
          </a:solidFill>
          <a:ln w="9525">
            <a:solidFill>
              <a:schemeClr val="bg2"/>
            </a:solidFill>
            <a:round/>
            <a:headEnd/>
            <a:tailEnd/>
          </a:ln>
        </p:spPr>
        <p:txBody>
          <a:bodyPr anchor="ctr"/>
          <a:lstStyle/>
          <a:p>
            <a:pPr algn="ctr">
              <a:lnSpc>
                <a:spcPct val="100000"/>
              </a:lnSpc>
            </a:pPr>
            <a:r>
              <a:rPr lang="en-US" sz="1200" dirty="0"/>
              <a:t>Directing Implementation</a:t>
            </a:r>
          </a:p>
        </p:txBody>
      </p:sp>
      <p:sp>
        <p:nvSpPr>
          <p:cNvPr id="80914" name="AutoShape 17"/>
          <p:cNvSpPr>
            <a:spLocks noChangeArrowheads="1"/>
          </p:cNvSpPr>
          <p:nvPr/>
        </p:nvSpPr>
        <p:spPr bwMode="auto">
          <a:xfrm>
            <a:off x="5126038" y="3730625"/>
            <a:ext cx="1311275" cy="534988"/>
          </a:xfrm>
          <a:prstGeom prst="roundRect">
            <a:avLst>
              <a:gd name="adj" fmla="val 16667"/>
            </a:avLst>
          </a:prstGeom>
          <a:solidFill>
            <a:srgbClr val="75D4FF"/>
          </a:solidFill>
          <a:ln w="9525">
            <a:solidFill>
              <a:schemeClr val="bg2"/>
            </a:solidFill>
            <a:round/>
            <a:headEnd/>
            <a:tailEnd/>
          </a:ln>
        </p:spPr>
        <p:txBody>
          <a:bodyPr anchor="ctr"/>
          <a:lstStyle/>
          <a:p>
            <a:pPr algn="ctr">
              <a:lnSpc>
                <a:spcPct val="100000"/>
              </a:lnSpc>
            </a:pPr>
            <a:r>
              <a:rPr lang="en-US" sz="1200"/>
              <a:t>Verification</a:t>
            </a:r>
          </a:p>
        </p:txBody>
      </p:sp>
      <p:sp>
        <p:nvSpPr>
          <p:cNvPr id="80915" name="Text Box 18"/>
          <p:cNvSpPr txBox="1">
            <a:spLocks noChangeArrowheads="1"/>
          </p:cNvSpPr>
          <p:nvPr/>
        </p:nvSpPr>
        <p:spPr bwMode="auto">
          <a:xfrm>
            <a:off x="4344988" y="3198813"/>
            <a:ext cx="1182687" cy="457200"/>
          </a:xfrm>
          <a:prstGeom prst="rect">
            <a:avLst/>
          </a:prstGeom>
          <a:noFill/>
          <a:ln w="9525">
            <a:noFill/>
            <a:miter lim="800000"/>
            <a:headEnd/>
            <a:tailEnd/>
          </a:ln>
        </p:spPr>
        <p:txBody>
          <a:bodyPr>
            <a:spAutoFit/>
          </a:bodyPr>
          <a:lstStyle/>
          <a:p>
            <a:pPr algn="ctr">
              <a:lnSpc>
                <a:spcPct val="100000"/>
              </a:lnSpc>
            </a:pPr>
            <a:r>
              <a:rPr lang="en-US" sz="1200"/>
              <a:t>Common Features</a:t>
            </a:r>
          </a:p>
        </p:txBody>
      </p:sp>
      <p:cxnSp>
        <p:nvCxnSpPr>
          <p:cNvPr id="80916" name="AutoShape 19"/>
          <p:cNvCxnSpPr>
            <a:cxnSpLocks noChangeShapeType="1"/>
            <a:stCxn id="80907" idx="4"/>
            <a:endCxn id="80911" idx="0"/>
          </p:cNvCxnSpPr>
          <p:nvPr/>
        </p:nvCxnSpPr>
        <p:spPr bwMode="auto">
          <a:xfrm rot="5400000">
            <a:off x="1833033" y="2486337"/>
            <a:ext cx="615374" cy="1873202"/>
          </a:xfrm>
          <a:prstGeom prst="bentConnector3">
            <a:avLst>
              <a:gd name="adj1" fmla="val 50000"/>
            </a:avLst>
          </a:prstGeom>
          <a:noFill/>
          <a:ln w="19050">
            <a:solidFill>
              <a:schemeClr val="bg2"/>
            </a:solidFill>
            <a:miter lim="800000"/>
            <a:headEnd/>
            <a:tailEnd type="triangle" w="med" len="med"/>
          </a:ln>
        </p:spPr>
      </p:cxnSp>
      <p:cxnSp>
        <p:nvCxnSpPr>
          <p:cNvPr id="80917" name="AutoShape 20"/>
          <p:cNvCxnSpPr>
            <a:cxnSpLocks noChangeShapeType="1"/>
            <a:stCxn id="80907" idx="4"/>
            <a:endCxn id="80912" idx="0"/>
          </p:cNvCxnSpPr>
          <p:nvPr/>
        </p:nvCxnSpPr>
        <p:spPr bwMode="auto">
          <a:xfrm rot="5400000">
            <a:off x="2533121" y="3186425"/>
            <a:ext cx="615374" cy="473027"/>
          </a:xfrm>
          <a:prstGeom prst="bentConnector3">
            <a:avLst>
              <a:gd name="adj1" fmla="val 50000"/>
            </a:avLst>
          </a:prstGeom>
          <a:noFill/>
          <a:ln w="19050">
            <a:solidFill>
              <a:schemeClr val="bg2"/>
            </a:solidFill>
            <a:miter lim="800000"/>
            <a:headEnd/>
            <a:tailEnd type="triangle" w="med" len="med"/>
          </a:ln>
        </p:spPr>
      </p:cxnSp>
      <p:cxnSp>
        <p:nvCxnSpPr>
          <p:cNvPr id="80918" name="AutoShape 21"/>
          <p:cNvCxnSpPr>
            <a:cxnSpLocks noChangeShapeType="1"/>
            <a:stCxn id="80907" idx="4"/>
            <a:endCxn id="80913" idx="0"/>
          </p:cNvCxnSpPr>
          <p:nvPr/>
        </p:nvCxnSpPr>
        <p:spPr bwMode="auto">
          <a:xfrm rot="16200000" flipH="1">
            <a:off x="3298295" y="2894276"/>
            <a:ext cx="615374" cy="1057323"/>
          </a:xfrm>
          <a:prstGeom prst="bentConnector3">
            <a:avLst>
              <a:gd name="adj1" fmla="val 50000"/>
            </a:avLst>
          </a:prstGeom>
          <a:noFill/>
          <a:ln w="19050">
            <a:solidFill>
              <a:schemeClr val="bg2"/>
            </a:solidFill>
            <a:miter lim="800000"/>
            <a:headEnd/>
            <a:tailEnd type="triangle" w="med" len="med"/>
          </a:ln>
        </p:spPr>
      </p:cxnSp>
      <p:cxnSp>
        <p:nvCxnSpPr>
          <p:cNvPr id="80919" name="AutoShape 22"/>
          <p:cNvCxnSpPr>
            <a:cxnSpLocks noChangeShapeType="1"/>
            <a:stCxn id="80907" idx="4"/>
            <a:endCxn id="80914" idx="0"/>
          </p:cNvCxnSpPr>
          <p:nvPr/>
        </p:nvCxnSpPr>
        <p:spPr bwMode="auto">
          <a:xfrm rot="16200000" flipH="1">
            <a:off x="4121811" y="2070760"/>
            <a:ext cx="615374" cy="2704355"/>
          </a:xfrm>
          <a:prstGeom prst="bentConnector3">
            <a:avLst>
              <a:gd name="adj1" fmla="val 50000"/>
            </a:avLst>
          </a:prstGeom>
          <a:noFill/>
          <a:ln w="19050">
            <a:solidFill>
              <a:schemeClr val="bg2"/>
            </a:solidFill>
            <a:miter lim="800000"/>
            <a:headEnd/>
            <a:tailEnd type="triangle" w="med" len="med"/>
          </a:ln>
        </p:spPr>
      </p:cxnSp>
      <p:sp>
        <p:nvSpPr>
          <p:cNvPr id="804887" name="Text Box 23"/>
          <p:cNvSpPr txBox="1">
            <a:spLocks noChangeArrowheads="1"/>
          </p:cNvSpPr>
          <p:nvPr/>
        </p:nvSpPr>
        <p:spPr bwMode="auto">
          <a:xfrm>
            <a:off x="165100" y="5495925"/>
            <a:ext cx="8732838" cy="831850"/>
          </a:xfrm>
          <a:prstGeom prst="rect">
            <a:avLst/>
          </a:prstGeom>
          <a:solidFill>
            <a:srgbClr val="FFFFFF"/>
          </a:solidFill>
          <a:ln w="9525">
            <a:solidFill>
              <a:schemeClr val="tx1"/>
            </a:solidFill>
            <a:miter lim="800000"/>
            <a:headEnd/>
            <a:tailEnd/>
          </a:ln>
          <a:effectLst>
            <a:outerShdw dist="107763" dir="2700000" algn="ctr" rotWithShape="0">
              <a:schemeClr val="bg2">
                <a:alpha val="50000"/>
              </a:schemeClr>
            </a:outerShdw>
          </a:effectLst>
        </p:spPr>
        <p:txBody>
          <a:bodyPr>
            <a:spAutoFit/>
          </a:bodyPr>
          <a:lstStyle/>
          <a:p>
            <a:pPr marL="457200" indent="-457200">
              <a:lnSpc>
                <a:spcPct val="100000"/>
              </a:lnSpc>
              <a:defRPr/>
            </a:pPr>
            <a:r>
              <a:rPr lang="en-US" sz="1200" u="sng" dirty="0"/>
              <a:t>Commitment to Perform</a:t>
            </a:r>
            <a:r>
              <a:rPr lang="en-US" sz="1200" b="0" dirty="0"/>
              <a:t>: creates policies and secures sponsorship for process improvement efforts</a:t>
            </a:r>
          </a:p>
          <a:p>
            <a:pPr marL="457200" indent="-457200">
              <a:lnSpc>
                <a:spcPct val="100000"/>
              </a:lnSpc>
              <a:defRPr/>
            </a:pPr>
            <a:r>
              <a:rPr lang="en-US" sz="1200" u="sng" dirty="0"/>
              <a:t>Ability to Perform</a:t>
            </a:r>
            <a:r>
              <a:rPr lang="en-US" sz="1200" b="0" dirty="0"/>
              <a:t>: ensures that the project and/or organization has the resources it needs to pursue process improvement</a:t>
            </a:r>
          </a:p>
          <a:p>
            <a:pPr marL="457200" indent="-457200">
              <a:lnSpc>
                <a:spcPct val="100000"/>
              </a:lnSpc>
              <a:defRPr/>
            </a:pPr>
            <a:r>
              <a:rPr lang="en-US" sz="1200" u="sng" dirty="0"/>
              <a:t>Directing Implementation</a:t>
            </a:r>
            <a:r>
              <a:rPr lang="en-US" sz="1200" dirty="0"/>
              <a:t>:</a:t>
            </a:r>
            <a:r>
              <a:rPr lang="en-US" sz="1200" b="0" dirty="0"/>
              <a:t> collects, measures, and analyzes data related to processes</a:t>
            </a:r>
          </a:p>
          <a:p>
            <a:pPr marL="457200" indent="-457200">
              <a:lnSpc>
                <a:spcPct val="100000"/>
              </a:lnSpc>
              <a:defRPr/>
            </a:pPr>
            <a:r>
              <a:rPr lang="en-US" sz="1200" u="sng" dirty="0"/>
              <a:t>Verification</a:t>
            </a:r>
            <a:r>
              <a:rPr lang="en-US" sz="1200" b="0" dirty="0"/>
              <a:t>: verifies that the projects and/or organization’s activities conform to requirements, processes, and procedures</a:t>
            </a:r>
          </a:p>
        </p:txBody>
      </p:sp>
      <p:sp>
        <p:nvSpPr>
          <p:cNvPr id="80921" name="Oval 24"/>
          <p:cNvSpPr>
            <a:spLocks noChangeArrowheads="1"/>
          </p:cNvSpPr>
          <p:nvPr/>
        </p:nvSpPr>
        <p:spPr bwMode="auto">
          <a:xfrm>
            <a:off x="2089150" y="4879975"/>
            <a:ext cx="2314575" cy="389513"/>
          </a:xfrm>
          <a:prstGeom prst="ellipse">
            <a:avLst/>
          </a:prstGeom>
          <a:solidFill>
            <a:schemeClr val="folHlink"/>
          </a:solidFill>
          <a:ln w="9525">
            <a:solidFill>
              <a:schemeClr val="bg2"/>
            </a:solidFill>
            <a:round/>
            <a:headEnd/>
            <a:tailEnd/>
          </a:ln>
        </p:spPr>
        <p:txBody>
          <a:bodyPr anchor="ctr">
            <a:spAutoFit/>
          </a:bodyPr>
          <a:lstStyle/>
          <a:p>
            <a:pPr algn="ctr">
              <a:lnSpc>
                <a:spcPct val="100000"/>
              </a:lnSpc>
            </a:pPr>
            <a:r>
              <a:rPr lang="en-US" sz="1200" dirty="0"/>
              <a:t>Generic Practices</a:t>
            </a:r>
          </a:p>
        </p:txBody>
      </p:sp>
      <p:cxnSp>
        <p:nvCxnSpPr>
          <p:cNvPr id="80922" name="AutoShape 25"/>
          <p:cNvCxnSpPr>
            <a:cxnSpLocks noChangeShapeType="1"/>
            <a:stCxn id="80911" idx="2"/>
            <a:endCxn id="80921" idx="0"/>
          </p:cNvCxnSpPr>
          <p:nvPr/>
        </p:nvCxnSpPr>
        <p:spPr bwMode="auto">
          <a:xfrm rot="16200000" flipH="1">
            <a:off x="1918097" y="3551634"/>
            <a:ext cx="614362" cy="2042319"/>
          </a:xfrm>
          <a:prstGeom prst="bentConnector3">
            <a:avLst>
              <a:gd name="adj1" fmla="val 50000"/>
            </a:avLst>
          </a:prstGeom>
          <a:noFill/>
          <a:ln w="9525">
            <a:solidFill>
              <a:schemeClr val="bg2"/>
            </a:solidFill>
            <a:miter lim="800000"/>
            <a:headEnd/>
            <a:tailEnd type="triangle" w="med" len="med"/>
          </a:ln>
        </p:spPr>
      </p:cxnSp>
      <p:cxnSp>
        <p:nvCxnSpPr>
          <p:cNvPr id="80923" name="AutoShape 26"/>
          <p:cNvCxnSpPr>
            <a:cxnSpLocks noChangeShapeType="1"/>
            <a:stCxn id="80912" idx="2"/>
            <a:endCxn id="80921" idx="0"/>
          </p:cNvCxnSpPr>
          <p:nvPr/>
        </p:nvCxnSpPr>
        <p:spPr bwMode="auto">
          <a:xfrm rot="16200000" flipH="1">
            <a:off x="2618185" y="4251722"/>
            <a:ext cx="614362" cy="642144"/>
          </a:xfrm>
          <a:prstGeom prst="bentConnector3">
            <a:avLst>
              <a:gd name="adj1" fmla="val 50000"/>
            </a:avLst>
          </a:prstGeom>
          <a:noFill/>
          <a:ln w="9525">
            <a:solidFill>
              <a:schemeClr val="bg2"/>
            </a:solidFill>
            <a:miter lim="800000"/>
            <a:headEnd/>
            <a:tailEnd type="triangle" w="med" len="med"/>
          </a:ln>
        </p:spPr>
      </p:cxnSp>
      <p:cxnSp>
        <p:nvCxnSpPr>
          <p:cNvPr id="80924" name="AutoShape 27"/>
          <p:cNvCxnSpPr>
            <a:cxnSpLocks noChangeShapeType="1"/>
            <a:stCxn id="80913" idx="2"/>
            <a:endCxn id="80921" idx="0"/>
          </p:cNvCxnSpPr>
          <p:nvPr/>
        </p:nvCxnSpPr>
        <p:spPr bwMode="auto">
          <a:xfrm rot="5400000">
            <a:off x="3383360" y="4128691"/>
            <a:ext cx="614362" cy="888206"/>
          </a:xfrm>
          <a:prstGeom prst="bentConnector3">
            <a:avLst>
              <a:gd name="adj1" fmla="val 50000"/>
            </a:avLst>
          </a:prstGeom>
          <a:noFill/>
          <a:ln w="9525">
            <a:solidFill>
              <a:schemeClr val="bg2"/>
            </a:solidFill>
            <a:miter lim="800000"/>
            <a:headEnd/>
            <a:tailEnd type="triangle" w="med" len="med"/>
          </a:ln>
        </p:spPr>
      </p:cxnSp>
      <p:cxnSp>
        <p:nvCxnSpPr>
          <p:cNvPr id="80925" name="AutoShape 28"/>
          <p:cNvCxnSpPr>
            <a:cxnSpLocks noChangeShapeType="1"/>
            <a:stCxn id="80914" idx="2"/>
            <a:endCxn id="80921" idx="0"/>
          </p:cNvCxnSpPr>
          <p:nvPr/>
        </p:nvCxnSpPr>
        <p:spPr bwMode="auto">
          <a:xfrm rot="5400000">
            <a:off x="4206876" y="3305175"/>
            <a:ext cx="614362" cy="2535238"/>
          </a:xfrm>
          <a:prstGeom prst="bentConnector3">
            <a:avLst>
              <a:gd name="adj1" fmla="val 50000"/>
            </a:avLst>
          </a:prstGeom>
          <a:noFill/>
          <a:ln w="9525">
            <a:solidFill>
              <a:schemeClr val="bg2"/>
            </a:solidFill>
            <a:miter lim="800000"/>
            <a:headEnd/>
            <a:tailEnd type="triangle" w="med" len="med"/>
          </a:ln>
        </p:spPr>
      </p:cxnSp>
      <p:sp>
        <p:nvSpPr>
          <p:cNvPr id="80926" name="Oval 29"/>
          <p:cNvSpPr>
            <a:spLocks noChangeArrowheads="1"/>
          </p:cNvSpPr>
          <p:nvPr/>
        </p:nvSpPr>
        <p:spPr bwMode="auto">
          <a:xfrm>
            <a:off x="6273800" y="4879975"/>
            <a:ext cx="2468563" cy="389513"/>
          </a:xfrm>
          <a:prstGeom prst="ellipse">
            <a:avLst/>
          </a:prstGeom>
          <a:solidFill>
            <a:schemeClr val="folHlink"/>
          </a:solidFill>
          <a:ln w="9525">
            <a:solidFill>
              <a:schemeClr val="bg2"/>
            </a:solidFill>
            <a:round/>
            <a:headEnd/>
            <a:tailEnd/>
          </a:ln>
        </p:spPr>
        <p:txBody>
          <a:bodyPr anchor="ctr">
            <a:spAutoFit/>
          </a:bodyPr>
          <a:lstStyle/>
          <a:p>
            <a:pPr algn="ctr">
              <a:lnSpc>
                <a:spcPct val="100000"/>
              </a:lnSpc>
            </a:pPr>
            <a:r>
              <a:rPr lang="en-US" sz="1200" dirty="0"/>
              <a:t>Specific Practices</a:t>
            </a:r>
          </a:p>
        </p:txBody>
      </p:sp>
      <p:cxnSp>
        <p:nvCxnSpPr>
          <p:cNvPr id="80927" name="AutoShape 30"/>
          <p:cNvCxnSpPr>
            <a:cxnSpLocks noChangeShapeType="1"/>
            <a:stCxn id="80908" idx="6"/>
            <a:endCxn id="80926" idx="0"/>
          </p:cNvCxnSpPr>
          <p:nvPr/>
        </p:nvCxnSpPr>
        <p:spPr bwMode="auto">
          <a:xfrm>
            <a:off x="7014290" y="2920495"/>
            <a:ext cx="493792" cy="1959480"/>
          </a:xfrm>
          <a:prstGeom prst="bentConnector2">
            <a:avLst/>
          </a:prstGeom>
          <a:noFill/>
          <a:ln w="9525">
            <a:solidFill>
              <a:schemeClr val="bg2"/>
            </a:solidFill>
            <a:miter lim="800000"/>
            <a:headEnd/>
            <a:tailEnd type="triangle" w="med" len="med"/>
          </a:ln>
        </p:spPr>
      </p:cxnSp>
    </p:spTree>
  </p:cSld>
  <p:clrMapOvr>
    <a:masterClrMapping/>
  </p:clrMapOvr>
  <mc:AlternateContent xmlns:mc="http://schemas.openxmlformats.org/markup-compatibility/2006" xmlns:p14="http://schemas.microsoft.com/office/powerpoint/2010/main">
    <mc:Choice Requires="p14">
      <p:transition spd="slow" p14:dur="2000" advTm="34815"/>
    </mc:Choice>
    <mc:Fallback xmlns="">
      <p:transition spd="slow" advTm="34815"/>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a:xfrm>
            <a:off x="2895600" y="409575"/>
            <a:ext cx="3540125" cy="633413"/>
          </a:xfrm>
          <a:noFill/>
        </p:spPr>
        <p:txBody>
          <a:bodyPr lIns="90476" tIns="44444" rIns="90476" bIns="44444" anchor="ctr">
            <a:normAutofit fontScale="90000"/>
          </a:bodyPr>
          <a:lstStyle/>
          <a:p>
            <a:pPr>
              <a:lnSpc>
                <a:spcPct val="90000"/>
              </a:lnSpc>
            </a:pPr>
            <a:r>
              <a:rPr lang="en-US"/>
              <a:t>Process Areas</a:t>
            </a:r>
          </a:p>
        </p:txBody>
      </p:sp>
      <p:sp>
        <p:nvSpPr>
          <p:cNvPr id="82948" name="Rectangle 3"/>
          <p:cNvSpPr>
            <a:spLocks noGrp="1" noChangeArrowheads="1"/>
          </p:cNvSpPr>
          <p:nvPr>
            <p:ph idx="1"/>
          </p:nvPr>
        </p:nvSpPr>
        <p:spPr>
          <a:xfrm>
            <a:off x="966788" y="1866900"/>
            <a:ext cx="7621587" cy="4060825"/>
          </a:xfrm>
          <a:noFill/>
        </p:spPr>
        <p:txBody>
          <a:bodyPr lIns="90476" tIns="44444" rIns="90476" bIns="44444"/>
          <a:lstStyle/>
          <a:p>
            <a:pPr marL="0" indent="0" defTabSz="722313"/>
            <a:r>
              <a:rPr lang="en-US" sz="2400" i="1" dirty="0"/>
              <a:t>Process Areas </a:t>
            </a:r>
            <a:r>
              <a:rPr lang="en-US" sz="2400" dirty="0"/>
              <a:t>(PAs) are clusters of related</a:t>
            </a:r>
            <a:br>
              <a:rPr lang="en-US" sz="2400" dirty="0"/>
            </a:br>
            <a:r>
              <a:rPr lang="en-US" sz="2400" dirty="0"/>
              <a:t>practices performed collectively to achieve a set of goals.</a:t>
            </a:r>
          </a:p>
          <a:p>
            <a:pPr marL="0" indent="0" defTabSz="722313"/>
            <a:r>
              <a:rPr lang="en-US" sz="2400" dirty="0"/>
              <a:t>They are the major building blocks in establishing the process capability of an organization.</a:t>
            </a:r>
          </a:p>
          <a:p>
            <a:pPr marL="0" indent="0" defTabSz="722313"/>
            <a:r>
              <a:rPr lang="en-US" sz="2400" dirty="0"/>
              <a:t>Each process area has been defined to reside </a:t>
            </a:r>
            <a:br>
              <a:rPr lang="en-US" sz="2400" dirty="0"/>
            </a:br>
            <a:r>
              <a:rPr lang="en-US" sz="2400" dirty="0"/>
              <a:t>at a given maturity level.</a:t>
            </a:r>
          </a:p>
          <a:p>
            <a:pPr marL="0" indent="0" defTabSz="722313"/>
            <a:endParaRPr lang="en-US" sz="2400" dirty="0"/>
          </a:p>
        </p:txBody>
      </p:sp>
      <p:sp>
        <p:nvSpPr>
          <p:cNvPr id="82946" name="Slide Number Placeholder 3"/>
          <p:cNvSpPr>
            <a:spLocks noGrp="1"/>
          </p:cNvSpPr>
          <p:nvPr>
            <p:ph type="sldNum" sz="quarter" idx="12"/>
          </p:nvPr>
        </p:nvSpPr>
        <p:spPr>
          <a:noFill/>
        </p:spPr>
        <p:txBody>
          <a:bodyPr/>
          <a:lstStyle/>
          <a:p>
            <a:fld id="{5CCDAD68-EA7B-487D-BE04-DFB95A2E3164}" type="slidenum">
              <a:rPr lang="en-US"/>
              <a:pPr/>
              <a:t>49</a:t>
            </a:fld>
            <a:endParaRPr lang="en-US"/>
          </a:p>
        </p:txBody>
      </p:sp>
    </p:spTree>
  </p:cSld>
  <p:clrMapOvr>
    <a:masterClrMapping/>
  </p:clrMapOvr>
  <p:transition advTm="27119"/>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 xmlns:a16="http://schemas.microsoft.com/office/drawing/2014/main" id="{403C2F78-CCD2-4D0A-9BB1-E89DD4934F17}"/>
              </a:ext>
            </a:extLst>
          </p:cNvPr>
          <p:cNvSpPr>
            <a:spLocks noGrp="1" noChangeArrowheads="1"/>
          </p:cNvSpPr>
          <p:nvPr>
            <p:ph type="title"/>
          </p:nvPr>
        </p:nvSpPr>
        <p:spPr>
          <a:xfrm>
            <a:off x="457200" y="457200"/>
            <a:ext cx="8229600" cy="1389888"/>
          </a:xfrm>
        </p:spPr>
        <p:txBody>
          <a:bodyPr>
            <a:normAutofit fontScale="90000"/>
          </a:bodyPr>
          <a:lstStyle/>
          <a:p>
            <a:r>
              <a:rPr lang="en-US" altLang="en-US" b="1" dirty="0">
                <a:latin typeface="Comic Sans MS" panose="030F0702030302020204" pitchFamily="66" charset="0"/>
              </a:rPr>
              <a:t>Quantitative Process Management </a:t>
            </a:r>
            <a:endParaRPr lang="en-US" altLang="en-US" dirty="0">
              <a:latin typeface="Comic Sans MS" panose="030F0702030302020204" pitchFamily="66" charset="0"/>
            </a:endParaRPr>
          </a:p>
        </p:txBody>
      </p:sp>
      <p:sp>
        <p:nvSpPr>
          <p:cNvPr id="53251" name="Rectangle 3">
            <a:extLst>
              <a:ext uri="{FF2B5EF4-FFF2-40B4-BE49-F238E27FC236}">
                <a16:creationId xmlns="" xmlns:a16="http://schemas.microsoft.com/office/drawing/2014/main" id="{FC262558-C19C-44B7-B708-9CF766E97BC6}"/>
              </a:ext>
            </a:extLst>
          </p:cNvPr>
          <p:cNvSpPr>
            <a:spLocks noGrp="1" noChangeArrowheads="1"/>
          </p:cNvSpPr>
          <p:nvPr>
            <p:ph type="body" idx="1"/>
          </p:nvPr>
        </p:nvSpPr>
        <p:spPr>
          <a:xfrm>
            <a:off x="530943" y="2171700"/>
            <a:ext cx="6955708" cy="3086100"/>
          </a:xfrm>
        </p:spPr>
        <p:txBody>
          <a:bodyPr>
            <a:normAutofit fontScale="85000" lnSpcReduction="10000"/>
          </a:bodyPr>
          <a:lstStyle/>
          <a:p>
            <a:pPr eaLnBrk="1" hangingPunct="1"/>
            <a:r>
              <a:rPr lang="en-US" altLang="en-US" dirty="0">
                <a:latin typeface="Comic Sans MS" panose="030F0702030302020204" pitchFamily="66" charset="0"/>
              </a:rPr>
              <a:t>Purpose is to control the process performance of software project quantitatively</a:t>
            </a:r>
          </a:p>
          <a:p>
            <a:pPr eaLnBrk="1" hangingPunct="1"/>
            <a:endParaRPr lang="en-US" altLang="en-US" dirty="0">
              <a:latin typeface="Comic Sans MS" panose="030F0702030302020204" pitchFamily="66" charset="0"/>
            </a:endParaRPr>
          </a:p>
          <a:p>
            <a:pPr eaLnBrk="1" hangingPunct="1"/>
            <a:r>
              <a:rPr lang="en-US" altLang="en-US" dirty="0">
                <a:latin typeface="Comic Sans MS" panose="030F0702030302020204" pitchFamily="66" charset="0"/>
              </a:rPr>
              <a:t>Involves </a:t>
            </a:r>
          </a:p>
          <a:p>
            <a:pPr lvl="1" eaLnBrk="1" hangingPunct="1"/>
            <a:r>
              <a:rPr lang="en-US" altLang="en-US" dirty="0">
                <a:latin typeface="Comic Sans MS" panose="030F0702030302020204" pitchFamily="66" charset="0"/>
              </a:rPr>
              <a:t>establishing goals for the process performance </a:t>
            </a:r>
          </a:p>
          <a:p>
            <a:pPr lvl="1" eaLnBrk="1" hangingPunct="1"/>
            <a:r>
              <a:rPr lang="en-US" altLang="en-US" dirty="0">
                <a:latin typeface="Comic Sans MS" panose="030F0702030302020204" pitchFamily="66" charset="0"/>
              </a:rPr>
              <a:t>Measuring the performance of the project </a:t>
            </a:r>
          </a:p>
          <a:p>
            <a:pPr lvl="1" eaLnBrk="1" hangingPunct="1"/>
            <a:r>
              <a:rPr lang="en-US" altLang="en-US" dirty="0">
                <a:latin typeface="Comic Sans MS" panose="030F0702030302020204" pitchFamily="66" charset="0"/>
              </a:rPr>
              <a:t>Analyzing these measurements</a:t>
            </a:r>
          </a:p>
          <a:p>
            <a:pPr lvl="1" eaLnBrk="1" hangingPunct="1"/>
            <a:r>
              <a:rPr lang="en-US" altLang="en-US" dirty="0">
                <a:latin typeface="Comic Sans MS" panose="030F0702030302020204" pitchFamily="66" charset="0"/>
              </a:rPr>
              <a:t>Making adjustments to maintain process performance within acceptable limits.</a:t>
            </a:r>
          </a:p>
        </p:txBody>
      </p:sp>
      <p:sp>
        <p:nvSpPr>
          <p:cNvPr id="53253" name="Slide Number Placeholder 1">
            <a:extLst>
              <a:ext uri="{FF2B5EF4-FFF2-40B4-BE49-F238E27FC236}">
                <a16:creationId xmlns="" xmlns:a16="http://schemas.microsoft.com/office/drawing/2014/main" id="{1E5B2C55-7556-40D0-985F-D155B2CC5DA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fld id="{096E3872-E557-4465-89EA-13F49DED4905}" type="slidenum">
              <a:rPr lang="en-US" altLang="en-US" sz="1050">
                <a:solidFill>
                  <a:schemeClr val="bg1"/>
                </a:solidFill>
              </a:rPr>
              <a:pPr/>
              <a:t>5</a:t>
            </a:fld>
            <a:endParaRPr lang="en-US" altLang="en-US" sz="105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42669"/>
    </mc:Choice>
    <mc:Fallback xmlns="">
      <p:transition spd="slow" advTm="42669"/>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a:xfrm>
            <a:off x="1020763" y="560388"/>
            <a:ext cx="7102475" cy="474662"/>
          </a:xfrm>
        </p:spPr>
        <p:txBody>
          <a:bodyPr>
            <a:normAutofit fontScale="90000"/>
          </a:bodyPr>
          <a:lstStyle/>
          <a:p>
            <a:r>
              <a:rPr lang="en-US" sz="3200"/>
              <a:t>Process Areas by Maturity Level</a:t>
            </a:r>
            <a:endParaRPr lang="en-US"/>
          </a:p>
        </p:txBody>
      </p:sp>
      <p:sp>
        <p:nvSpPr>
          <p:cNvPr id="83970" name="Slide Number Placeholder 2"/>
          <p:cNvSpPr>
            <a:spLocks noGrp="1"/>
          </p:cNvSpPr>
          <p:nvPr>
            <p:ph type="sldNum" sz="quarter" idx="12"/>
          </p:nvPr>
        </p:nvSpPr>
        <p:spPr>
          <a:noFill/>
        </p:spPr>
        <p:txBody>
          <a:bodyPr/>
          <a:lstStyle/>
          <a:p>
            <a:fld id="{C94A77BD-AE7D-4D1A-B890-F7AAA949D6BD}" type="slidenum">
              <a:rPr lang="en-US"/>
              <a:pPr/>
              <a:t>50</a:t>
            </a:fld>
            <a:endParaRPr lang="en-US"/>
          </a:p>
        </p:txBody>
      </p:sp>
      <p:sp>
        <p:nvSpPr>
          <p:cNvPr id="83973" name="Rectangle 5"/>
          <p:cNvSpPr>
            <a:spLocks noChangeArrowheads="1"/>
          </p:cNvSpPr>
          <p:nvPr/>
        </p:nvSpPr>
        <p:spPr bwMode="auto">
          <a:xfrm>
            <a:off x="3895725" y="1649413"/>
            <a:ext cx="3908425" cy="409575"/>
          </a:xfrm>
          <a:prstGeom prst="rect">
            <a:avLst/>
          </a:prstGeom>
          <a:noFill/>
          <a:ln w="12700">
            <a:noFill/>
            <a:miter lim="800000"/>
            <a:headEnd/>
            <a:tailEnd/>
          </a:ln>
        </p:spPr>
        <p:txBody>
          <a:bodyPr lIns="79365" tIns="39683" rIns="79365" bIns="39683">
            <a:spAutoFit/>
          </a:bodyPr>
          <a:lstStyle/>
          <a:p>
            <a:pPr defTabSz="790575"/>
            <a:r>
              <a:rPr lang="en-US" sz="1200" dirty="0">
                <a:solidFill>
                  <a:schemeClr val="accent1"/>
                </a:solidFill>
              </a:rPr>
              <a:t>Organizational Innovation and Deployment</a:t>
            </a:r>
          </a:p>
          <a:p>
            <a:pPr defTabSz="790575"/>
            <a:r>
              <a:rPr lang="en-US" sz="1200" dirty="0">
                <a:solidFill>
                  <a:schemeClr val="accent1"/>
                </a:solidFill>
              </a:rPr>
              <a:t>Causal Analysis and Resolution</a:t>
            </a:r>
            <a:endParaRPr lang="en-US" sz="1300" dirty="0">
              <a:solidFill>
                <a:schemeClr val="accent1"/>
              </a:solidFill>
            </a:endParaRPr>
          </a:p>
        </p:txBody>
      </p:sp>
      <p:sp>
        <p:nvSpPr>
          <p:cNvPr id="83974" name="Rectangle 6"/>
          <p:cNvSpPr>
            <a:spLocks noChangeArrowheads="1"/>
          </p:cNvSpPr>
          <p:nvPr/>
        </p:nvSpPr>
        <p:spPr bwMode="auto">
          <a:xfrm>
            <a:off x="1208088" y="1822450"/>
            <a:ext cx="1152525" cy="258763"/>
          </a:xfrm>
          <a:prstGeom prst="rect">
            <a:avLst/>
          </a:prstGeom>
          <a:noFill/>
          <a:ln w="12700">
            <a:noFill/>
            <a:miter lim="800000"/>
            <a:headEnd/>
            <a:tailEnd/>
          </a:ln>
        </p:spPr>
        <p:txBody>
          <a:bodyPr wrap="none" lIns="79365" tIns="39683" rIns="79365" bIns="39683">
            <a:spAutoFit/>
          </a:bodyPr>
          <a:lstStyle/>
          <a:p>
            <a:pPr defTabSz="790575"/>
            <a:r>
              <a:rPr lang="en-US" sz="1300">
                <a:solidFill>
                  <a:schemeClr val="accent1"/>
                </a:solidFill>
              </a:rPr>
              <a:t>5 Optimizing</a:t>
            </a:r>
          </a:p>
        </p:txBody>
      </p:sp>
      <p:sp>
        <p:nvSpPr>
          <p:cNvPr id="83975" name="Rectangle 7"/>
          <p:cNvSpPr>
            <a:spLocks noChangeArrowheads="1"/>
          </p:cNvSpPr>
          <p:nvPr/>
        </p:nvSpPr>
        <p:spPr bwMode="auto">
          <a:xfrm>
            <a:off x="1133475" y="2374900"/>
            <a:ext cx="1439863" cy="415925"/>
          </a:xfrm>
          <a:prstGeom prst="rect">
            <a:avLst/>
          </a:prstGeom>
          <a:noFill/>
          <a:ln w="12700">
            <a:noFill/>
            <a:miter lim="800000"/>
            <a:headEnd/>
            <a:tailEnd/>
          </a:ln>
        </p:spPr>
        <p:txBody>
          <a:bodyPr wrap="none" lIns="79365" tIns="39683" rIns="79365" bIns="39683">
            <a:spAutoFit/>
          </a:bodyPr>
          <a:lstStyle/>
          <a:p>
            <a:pPr algn="ctr" defTabSz="790575">
              <a:lnSpc>
                <a:spcPct val="85000"/>
              </a:lnSpc>
            </a:pPr>
            <a:r>
              <a:rPr lang="en-US" sz="1300">
                <a:solidFill>
                  <a:schemeClr val="accent1"/>
                </a:solidFill>
              </a:rPr>
              <a:t>4 Quantitatively </a:t>
            </a:r>
          </a:p>
          <a:p>
            <a:pPr algn="ctr" defTabSz="790575">
              <a:lnSpc>
                <a:spcPct val="85000"/>
              </a:lnSpc>
            </a:pPr>
            <a:r>
              <a:rPr lang="en-US" sz="1300">
                <a:solidFill>
                  <a:schemeClr val="accent1"/>
                </a:solidFill>
              </a:rPr>
              <a:t>Managed</a:t>
            </a:r>
          </a:p>
        </p:txBody>
      </p:sp>
      <p:sp>
        <p:nvSpPr>
          <p:cNvPr id="83976" name="Rectangle 8"/>
          <p:cNvSpPr>
            <a:spLocks noChangeArrowheads="1"/>
          </p:cNvSpPr>
          <p:nvPr/>
        </p:nvSpPr>
        <p:spPr bwMode="auto">
          <a:xfrm>
            <a:off x="1254125" y="3584575"/>
            <a:ext cx="923925" cy="258763"/>
          </a:xfrm>
          <a:prstGeom prst="rect">
            <a:avLst/>
          </a:prstGeom>
          <a:noFill/>
          <a:ln w="12700">
            <a:noFill/>
            <a:miter lim="800000"/>
            <a:headEnd/>
            <a:tailEnd/>
          </a:ln>
        </p:spPr>
        <p:txBody>
          <a:bodyPr lIns="79365" tIns="39683" rIns="79365" bIns="39683">
            <a:spAutoFit/>
          </a:bodyPr>
          <a:lstStyle/>
          <a:p>
            <a:pPr algn="ctr" defTabSz="790575"/>
            <a:r>
              <a:rPr lang="en-US" sz="1300">
                <a:solidFill>
                  <a:schemeClr val="accent1"/>
                </a:solidFill>
              </a:rPr>
              <a:t>3 Defined</a:t>
            </a:r>
          </a:p>
        </p:txBody>
      </p:sp>
      <p:grpSp>
        <p:nvGrpSpPr>
          <p:cNvPr id="2" name="Group 9"/>
          <p:cNvGrpSpPr>
            <a:grpSpLocks/>
          </p:cNvGrpSpPr>
          <p:nvPr/>
        </p:nvGrpSpPr>
        <p:grpSpPr bwMode="auto">
          <a:xfrm>
            <a:off x="1285875" y="5165725"/>
            <a:ext cx="1016000" cy="438150"/>
            <a:chOff x="775" y="3253"/>
            <a:chExt cx="656" cy="285"/>
          </a:xfrm>
        </p:grpSpPr>
        <p:sp>
          <p:nvSpPr>
            <p:cNvPr id="84003" name="Rectangle 10"/>
            <p:cNvSpPr>
              <a:spLocks noChangeArrowheads="1"/>
            </p:cNvSpPr>
            <p:nvPr/>
          </p:nvSpPr>
          <p:spPr bwMode="auto">
            <a:xfrm>
              <a:off x="996" y="3253"/>
              <a:ext cx="103" cy="285"/>
            </a:xfrm>
            <a:prstGeom prst="rect">
              <a:avLst/>
            </a:prstGeom>
            <a:noFill/>
            <a:ln w="12700">
              <a:noFill/>
              <a:miter lim="800000"/>
              <a:headEnd/>
              <a:tailEnd/>
            </a:ln>
          </p:spPr>
          <p:txBody>
            <a:bodyPr wrap="none" lIns="79356" tIns="39678" rIns="79356" bIns="39678">
              <a:spAutoFit/>
            </a:bodyPr>
            <a:lstStyle/>
            <a:p>
              <a:pPr defTabSz="790575"/>
              <a:endParaRPr lang="en-US" sz="1300">
                <a:solidFill>
                  <a:schemeClr val="accent1"/>
                </a:solidFill>
              </a:endParaRPr>
            </a:p>
            <a:p>
              <a:pPr defTabSz="790575" eaLnBrk="1" hangingPunct="1"/>
              <a:endParaRPr lang="en-US" sz="1300">
                <a:solidFill>
                  <a:schemeClr val="accent1"/>
                </a:solidFill>
              </a:endParaRPr>
            </a:p>
          </p:txBody>
        </p:sp>
        <p:sp>
          <p:nvSpPr>
            <p:cNvPr id="84004" name="Rectangle 11"/>
            <p:cNvSpPr>
              <a:spLocks noChangeArrowheads="1"/>
            </p:cNvSpPr>
            <p:nvPr/>
          </p:nvSpPr>
          <p:spPr bwMode="auto">
            <a:xfrm>
              <a:off x="775" y="3361"/>
              <a:ext cx="656" cy="169"/>
            </a:xfrm>
            <a:prstGeom prst="rect">
              <a:avLst/>
            </a:prstGeom>
            <a:noFill/>
            <a:ln w="12700">
              <a:noFill/>
              <a:miter lim="800000"/>
              <a:headEnd/>
              <a:tailEnd/>
            </a:ln>
          </p:spPr>
          <p:txBody>
            <a:bodyPr wrap="none" lIns="79356" tIns="39678" rIns="79356" bIns="39678">
              <a:spAutoFit/>
            </a:bodyPr>
            <a:lstStyle/>
            <a:p>
              <a:pPr defTabSz="790575"/>
              <a:r>
                <a:rPr lang="en-US" sz="1300" dirty="0">
                  <a:solidFill>
                    <a:schemeClr val="accent1"/>
                  </a:solidFill>
                </a:rPr>
                <a:t>2 Managed</a:t>
              </a:r>
            </a:p>
          </p:txBody>
        </p:sp>
      </p:grpSp>
      <p:grpSp>
        <p:nvGrpSpPr>
          <p:cNvPr id="3" name="Group 12"/>
          <p:cNvGrpSpPr>
            <a:grpSpLocks/>
          </p:cNvGrpSpPr>
          <p:nvPr/>
        </p:nvGrpSpPr>
        <p:grpSpPr bwMode="auto">
          <a:xfrm>
            <a:off x="2611438" y="1649413"/>
            <a:ext cx="1196975" cy="609600"/>
            <a:chOff x="1608" y="706"/>
            <a:chExt cx="774" cy="396"/>
          </a:xfrm>
        </p:grpSpPr>
        <p:sp>
          <p:nvSpPr>
            <p:cNvPr id="84000" name="Rectangle 13"/>
            <p:cNvSpPr>
              <a:spLocks noChangeArrowheads="1"/>
            </p:cNvSpPr>
            <p:nvPr/>
          </p:nvSpPr>
          <p:spPr bwMode="auto">
            <a:xfrm>
              <a:off x="1617" y="706"/>
              <a:ext cx="729" cy="168"/>
            </a:xfrm>
            <a:prstGeom prst="rect">
              <a:avLst/>
            </a:prstGeom>
            <a:noFill/>
            <a:ln w="12700">
              <a:noFill/>
              <a:miter lim="800000"/>
              <a:headEnd/>
              <a:tailEnd/>
            </a:ln>
          </p:spPr>
          <p:txBody>
            <a:bodyPr wrap="none" lIns="79346" tIns="39673" rIns="79346" bIns="39673">
              <a:spAutoFit/>
            </a:bodyPr>
            <a:lstStyle/>
            <a:p>
              <a:pPr defTabSz="790575"/>
              <a:r>
                <a:rPr lang="en-US" sz="1300" i="1">
                  <a:solidFill>
                    <a:schemeClr val="accent1"/>
                  </a:solidFill>
                </a:rPr>
                <a:t>Continuous </a:t>
              </a:r>
            </a:p>
          </p:txBody>
        </p:sp>
        <p:sp>
          <p:nvSpPr>
            <p:cNvPr id="84001" name="Rectangle 14"/>
            <p:cNvSpPr>
              <a:spLocks noChangeArrowheads="1"/>
            </p:cNvSpPr>
            <p:nvPr/>
          </p:nvSpPr>
          <p:spPr bwMode="auto">
            <a:xfrm>
              <a:off x="1626" y="810"/>
              <a:ext cx="543" cy="168"/>
            </a:xfrm>
            <a:prstGeom prst="rect">
              <a:avLst/>
            </a:prstGeom>
            <a:noFill/>
            <a:ln w="12700">
              <a:noFill/>
              <a:miter lim="800000"/>
              <a:headEnd/>
              <a:tailEnd/>
            </a:ln>
          </p:spPr>
          <p:txBody>
            <a:bodyPr wrap="none" lIns="79346" tIns="39673" rIns="79346" bIns="39673">
              <a:spAutoFit/>
            </a:bodyPr>
            <a:lstStyle/>
            <a:p>
              <a:pPr defTabSz="790575"/>
              <a:r>
                <a:rPr lang="en-US" sz="1300" i="1">
                  <a:solidFill>
                    <a:schemeClr val="accent1"/>
                  </a:solidFill>
                </a:rPr>
                <a:t>process </a:t>
              </a:r>
            </a:p>
          </p:txBody>
        </p:sp>
        <p:sp>
          <p:nvSpPr>
            <p:cNvPr id="84002" name="Rectangle 15"/>
            <p:cNvSpPr>
              <a:spLocks noChangeArrowheads="1"/>
            </p:cNvSpPr>
            <p:nvPr/>
          </p:nvSpPr>
          <p:spPr bwMode="auto">
            <a:xfrm>
              <a:off x="1608" y="934"/>
              <a:ext cx="774" cy="168"/>
            </a:xfrm>
            <a:prstGeom prst="rect">
              <a:avLst/>
            </a:prstGeom>
            <a:noFill/>
            <a:ln w="12700">
              <a:noFill/>
              <a:miter lim="800000"/>
              <a:headEnd/>
              <a:tailEnd/>
            </a:ln>
          </p:spPr>
          <p:txBody>
            <a:bodyPr wrap="none" lIns="79346" tIns="39673" rIns="79346" bIns="39673">
              <a:spAutoFit/>
            </a:bodyPr>
            <a:lstStyle/>
            <a:p>
              <a:pPr defTabSz="790575"/>
              <a:r>
                <a:rPr lang="en-US" sz="1300" i="1">
                  <a:solidFill>
                    <a:schemeClr val="accent1"/>
                  </a:solidFill>
                </a:rPr>
                <a:t>improvement</a:t>
              </a:r>
            </a:p>
          </p:txBody>
        </p:sp>
      </p:grpSp>
      <p:sp>
        <p:nvSpPr>
          <p:cNvPr id="83979" name="Rectangle 16"/>
          <p:cNvSpPr>
            <a:spLocks noChangeArrowheads="1"/>
          </p:cNvSpPr>
          <p:nvPr/>
        </p:nvSpPr>
        <p:spPr bwMode="auto">
          <a:xfrm>
            <a:off x="2611438" y="2354263"/>
            <a:ext cx="1179512" cy="438150"/>
          </a:xfrm>
          <a:prstGeom prst="rect">
            <a:avLst/>
          </a:prstGeom>
          <a:noFill/>
          <a:ln w="12700">
            <a:noFill/>
            <a:miter lim="800000"/>
            <a:headEnd/>
            <a:tailEnd/>
          </a:ln>
        </p:spPr>
        <p:txBody>
          <a:bodyPr wrap="none" lIns="79365" tIns="39683" rIns="79365" bIns="39683">
            <a:spAutoFit/>
          </a:bodyPr>
          <a:lstStyle/>
          <a:p>
            <a:pPr defTabSz="790575"/>
            <a:r>
              <a:rPr lang="en-US" sz="1300" i="1">
                <a:solidFill>
                  <a:schemeClr val="accent1"/>
                </a:solidFill>
              </a:rPr>
              <a:t>Quantitative</a:t>
            </a:r>
          </a:p>
          <a:p>
            <a:pPr defTabSz="790575"/>
            <a:r>
              <a:rPr lang="en-US" sz="1300" i="1">
                <a:solidFill>
                  <a:schemeClr val="accent1"/>
                </a:solidFill>
              </a:rPr>
              <a:t>management</a:t>
            </a:r>
          </a:p>
        </p:txBody>
      </p:sp>
      <p:sp>
        <p:nvSpPr>
          <p:cNvPr id="83980" name="Rectangle 17"/>
          <p:cNvSpPr>
            <a:spLocks noChangeArrowheads="1"/>
          </p:cNvSpPr>
          <p:nvPr/>
        </p:nvSpPr>
        <p:spPr bwMode="auto">
          <a:xfrm>
            <a:off x="2482850" y="3478213"/>
            <a:ext cx="1384300" cy="438150"/>
          </a:xfrm>
          <a:prstGeom prst="rect">
            <a:avLst/>
          </a:prstGeom>
          <a:noFill/>
          <a:ln w="12700">
            <a:noFill/>
            <a:miter lim="800000"/>
            <a:headEnd/>
            <a:tailEnd/>
          </a:ln>
        </p:spPr>
        <p:txBody>
          <a:bodyPr wrap="none" lIns="79365" tIns="39683" rIns="79365" bIns="39683">
            <a:spAutoFit/>
          </a:bodyPr>
          <a:lstStyle/>
          <a:p>
            <a:pPr defTabSz="790575"/>
            <a:r>
              <a:rPr lang="en-US" sz="1300" i="1">
                <a:solidFill>
                  <a:schemeClr val="accent1"/>
                </a:solidFill>
              </a:rPr>
              <a:t>Process</a:t>
            </a:r>
          </a:p>
          <a:p>
            <a:pPr defTabSz="790575"/>
            <a:r>
              <a:rPr lang="en-US" sz="1300" i="1">
                <a:solidFill>
                  <a:schemeClr val="accent1"/>
                </a:solidFill>
              </a:rPr>
              <a:t>standardization</a:t>
            </a:r>
          </a:p>
        </p:txBody>
      </p:sp>
      <p:sp>
        <p:nvSpPr>
          <p:cNvPr id="83981" name="Rectangle 18"/>
          <p:cNvSpPr>
            <a:spLocks noChangeArrowheads="1"/>
          </p:cNvSpPr>
          <p:nvPr/>
        </p:nvSpPr>
        <p:spPr bwMode="auto">
          <a:xfrm>
            <a:off x="2571750" y="5167313"/>
            <a:ext cx="1179513" cy="617537"/>
          </a:xfrm>
          <a:prstGeom prst="rect">
            <a:avLst/>
          </a:prstGeom>
          <a:noFill/>
          <a:ln w="12700">
            <a:noFill/>
            <a:miter lim="800000"/>
            <a:headEnd/>
            <a:tailEnd/>
          </a:ln>
        </p:spPr>
        <p:txBody>
          <a:bodyPr wrap="none" lIns="79365" tIns="39683" rIns="79365" bIns="39683">
            <a:spAutoFit/>
          </a:bodyPr>
          <a:lstStyle/>
          <a:p>
            <a:pPr defTabSz="790575"/>
            <a:r>
              <a:rPr lang="en-US" sz="1300" i="1">
                <a:solidFill>
                  <a:schemeClr val="accent1"/>
                </a:solidFill>
              </a:rPr>
              <a:t>Basic</a:t>
            </a:r>
          </a:p>
          <a:p>
            <a:pPr defTabSz="790575"/>
            <a:r>
              <a:rPr lang="en-US" sz="1300" i="1">
                <a:solidFill>
                  <a:schemeClr val="accent1"/>
                </a:solidFill>
              </a:rPr>
              <a:t>project</a:t>
            </a:r>
          </a:p>
          <a:p>
            <a:pPr defTabSz="790575"/>
            <a:r>
              <a:rPr lang="en-US" sz="1300" i="1">
                <a:solidFill>
                  <a:schemeClr val="accent1"/>
                </a:solidFill>
              </a:rPr>
              <a:t>management</a:t>
            </a:r>
          </a:p>
        </p:txBody>
      </p:sp>
      <p:sp>
        <p:nvSpPr>
          <p:cNvPr id="83982" name="Rectangle 19"/>
          <p:cNvSpPr>
            <a:spLocks noChangeArrowheads="1"/>
          </p:cNvSpPr>
          <p:nvPr/>
        </p:nvSpPr>
        <p:spPr bwMode="auto">
          <a:xfrm>
            <a:off x="3895725" y="2371725"/>
            <a:ext cx="3735388" cy="409575"/>
          </a:xfrm>
          <a:prstGeom prst="rect">
            <a:avLst/>
          </a:prstGeom>
          <a:noFill/>
          <a:ln w="12700">
            <a:noFill/>
            <a:miter lim="800000"/>
            <a:headEnd/>
            <a:tailEnd/>
          </a:ln>
        </p:spPr>
        <p:txBody>
          <a:bodyPr lIns="79365" tIns="39683" rIns="79365" bIns="39683">
            <a:spAutoFit/>
          </a:bodyPr>
          <a:lstStyle/>
          <a:p>
            <a:pPr defTabSz="790575"/>
            <a:r>
              <a:rPr lang="en-US" sz="1200">
                <a:solidFill>
                  <a:schemeClr val="accent1"/>
                </a:solidFill>
              </a:rPr>
              <a:t>Organizational Process Performance</a:t>
            </a:r>
            <a:endParaRPr lang="en-US" sz="1300">
              <a:solidFill>
                <a:schemeClr val="accent1"/>
              </a:solidFill>
            </a:endParaRPr>
          </a:p>
          <a:p>
            <a:pPr defTabSz="790575"/>
            <a:r>
              <a:rPr lang="en-US" sz="1200">
                <a:solidFill>
                  <a:schemeClr val="accent1"/>
                </a:solidFill>
              </a:rPr>
              <a:t>Quantitative Project Management</a:t>
            </a:r>
          </a:p>
        </p:txBody>
      </p:sp>
      <p:sp>
        <p:nvSpPr>
          <p:cNvPr id="83983" name="Rectangle 20"/>
          <p:cNvSpPr>
            <a:spLocks noChangeArrowheads="1"/>
          </p:cNvSpPr>
          <p:nvPr/>
        </p:nvSpPr>
        <p:spPr bwMode="auto">
          <a:xfrm>
            <a:off x="3895725" y="2798763"/>
            <a:ext cx="2366012" cy="2034522"/>
          </a:xfrm>
          <a:prstGeom prst="rect">
            <a:avLst/>
          </a:prstGeom>
          <a:noFill/>
          <a:ln w="12700">
            <a:noFill/>
            <a:miter lim="800000"/>
            <a:headEnd/>
            <a:tailEnd/>
          </a:ln>
        </p:spPr>
        <p:txBody>
          <a:bodyPr wrap="none" lIns="79365" tIns="39683" rIns="79365" bIns="39683">
            <a:spAutoFit/>
          </a:bodyPr>
          <a:lstStyle/>
          <a:p>
            <a:pPr defTabSz="790575"/>
            <a:r>
              <a:rPr lang="en-US" sz="900" dirty="0">
                <a:solidFill>
                  <a:schemeClr val="accent1"/>
                </a:solidFill>
              </a:rPr>
              <a:t>Requirements Development</a:t>
            </a:r>
          </a:p>
          <a:p>
            <a:pPr defTabSz="790575"/>
            <a:r>
              <a:rPr lang="en-US" sz="900" dirty="0">
                <a:solidFill>
                  <a:schemeClr val="accent1"/>
                </a:solidFill>
              </a:rPr>
              <a:t>Technical Solution</a:t>
            </a:r>
          </a:p>
          <a:p>
            <a:pPr defTabSz="790575"/>
            <a:r>
              <a:rPr lang="en-US" sz="900" dirty="0">
                <a:solidFill>
                  <a:schemeClr val="accent1"/>
                </a:solidFill>
              </a:rPr>
              <a:t>Product Integration</a:t>
            </a:r>
          </a:p>
          <a:p>
            <a:pPr defTabSz="790575"/>
            <a:r>
              <a:rPr lang="en-US" sz="900" dirty="0">
                <a:solidFill>
                  <a:schemeClr val="accent1"/>
                </a:solidFill>
              </a:rPr>
              <a:t>Verification</a:t>
            </a:r>
          </a:p>
          <a:p>
            <a:pPr defTabSz="790575"/>
            <a:r>
              <a:rPr lang="en-US" sz="900" dirty="0">
                <a:solidFill>
                  <a:schemeClr val="accent1"/>
                </a:solidFill>
              </a:rPr>
              <a:t>Validation</a:t>
            </a:r>
          </a:p>
          <a:p>
            <a:pPr defTabSz="790575"/>
            <a:r>
              <a:rPr lang="en-US" sz="900" dirty="0">
                <a:solidFill>
                  <a:schemeClr val="accent1"/>
                </a:solidFill>
              </a:rPr>
              <a:t>Organizational Process Focus</a:t>
            </a:r>
          </a:p>
          <a:p>
            <a:pPr defTabSz="790575"/>
            <a:r>
              <a:rPr lang="en-US" sz="900" dirty="0">
                <a:solidFill>
                  <a:schemeClr val="accent1"/>
                </a:solidFill>
              </a:rPr>
              <a:t>Organizational Process Definition</a:t>
            </a:r>
          </a:p>
          <a:p>
            <a:pPr defTabSz="790575"/>
            <a:r>
              <a:rPr lang="en-US" sz="900" dirty="0">
                <a:solidFill>
                  <a:schemeClr val="accent1"/>
                </a:solidFill>
              </a:rPr>
              <a:t>Organizational Training </a:t>
            </a:r>
            <a:br>
              <a:rPr lang="en-US" sz="900" dirty="0">
                <a:solidFill>
                  <a:schemeClr val="accent1"/>
                </a:solidFill>
              </a:rPr>
            </a:br>
            <a:r>
              <a:rPr lang="en-US" sz="900" dirty="0">
                <a:solidFill>
                  <a:schemeClr val="accent1"/>
                </a:solidFill>
              </a:rPr>
              <a:t>Integrated Project Management</a:t>
            </a:r>
          </a:p>
          <a:p>
            <a:pPr defTabSz="790575"/>
            <a:r>
              <a:rPr lang="en-US" sz="900" dirty="0">
                <a:solidFill>
                  <a:schemeClr val="accent1"/>
                </a:solidFill>
              </a:rPr>
              <a:t>Integrated Supplier Management</a:t>
            </a:r>
          </a:p>
          <a:p>
            <a:pPr defTabSz="790575"/>
            <a:r>
              <a:rPr lang="en-US" sz="900" dirty="0">
                <a:solidFill>
                  <a:schemeClr val="accent1"/>
                </a:solidFill>
              </a:rPr>
              <a:t>Risk Management</a:t>
            </a:r>
          </a:p>
          <a:p>
            <a:pPr defTabSz="790575"/>
            <a:r>
              <a:rPr lang="en-US" sz="900" dirty="0">
                <a:solidFill>
                  <a:schemeClr val="accent1"/>
                </a:solidFill>
              </a:rPr>
              <a:t>Decision Analysis and Resolution</a:t>
            </a:r>
          </a:p>
          <a:p>
            <a:pPr defTabSz="790575"/>
            <a:r>
              <a:rPr lang="en-US" sz="900" dirty="0">
                <a:solidFill>
                  <a:schemeClr val="accent1"/>
                </a:solidFill>
              </a:rPr>
              <a:t>Organizational Environment for Integration</a:t>
            </a:r>
          </a:p>
          <a:p>
            <a:pPr defTabSz="790575"/>
            <a:r>
              <a:rPr lang="en-US" sz="900" dirty="0">
                <a:solidFill>
                  <a:schemeClr val="accent1"/>
                </a:solidFill>
              </a:rPr>
              <a:t>Integrated Teaming</a:t>
            </a:r>
          </a:p>
        </p:txBody>
      </p:sp>
      <p:sp>
        <p:nvSpPr>
          <p:cNvPr id="83984" name="Rectangle 21"/>
          <p:cNvSpPr>
            <a:spLocks noChangeArrowheads="1"/>
          </p:cNvSpPr>
          <p:nvPr/>
        </p:nvSpPr>
        <p:spPr bwMode="auto">
          <a:xfrm>
            <a:off x="3902075" y="5170488"/>
            <a:ext cx="3762375" cy="1188137"/>
          </a:xfrm>
          <a:prstGeom prst="rect">
            <a:avLst/>
          </a:prstGeom>
          <a:noFill/>
          <a:ln w="12700">
            <a:noFill/>
            <a:miter lim="800000"/>
            <a:headEnd/>
            <a:tailEnd/>
          </a:ln>
        </p:spPr>
        <p:txBody>
          <a:bodyPr lIns="79365" tIns="39683" rIns="79365" bIns="39683">
            <a:spAutoFit/>
          </a:bodyPr>
          <a:lstStyle/>
          <a:p>
            <a:pPr defTabSz="790575"/>
            <a:endParaRPr lang="en-US" sz="900" dirty="0">
              <a:solidFill>
                <a:schemeClr val="accent1"/>
              </a:solidFill>
            </a:endParaRPr>
          </a:p>
          <a:p>
            <a:pPr defTabSz="790575"/>
            <a:r>
              <a:rPr lang="en-US" sz="900" dirty="0">
                <a:solidFill>
                  <a:schemeClr val="accent1"/>
                </a:solidFill>
              </a:rPr>
              <a:t>Requirements Management </a:t>
            </a:r>
          </a:p>
          <a:p>
            <a:pPr defTabSz="790575"/>
            <a:r>
              <a:rPr lang="en-US" sz="900" dirty="0">
                <a:solidFill>
                  <a:schemeClr val="accent1"/>
                </a:solidFill>
              </a:rPr>
              <a:t>Project Planning</a:t>
            </a:r>
          </a:p>
          <a:p>
            <a:pPr defTabSz="790575"/>
            <a:r>
              <a:rPr lang="en-US" sz="900" dirty="0">
                <a:solidFill>
                  <a:schemeClr val="accent1"/>
                </a:solidFill>
              </a:rPr>
              <a:t>Project Monitoring and Control</a:t>
            </a:r>
          </a:p>
          <a:p>
            <a:pPr defTabSz="790575"/>
            <a:r>
              <a:rPr lang="en-US" sz="900" dirty="0">
                <a:solidFill>
                  <a:schemeClr val="accent1"/>
                </a:solidFill>
              </a:rPr>
              <a:t>Supplier Agreement Management</a:t>
            </a:r>
          </a:p>
          <a:p>
            <a:pPr defTabSz="790575"/>
            <a:r>
              <a:rPr lang="en-US" sz="900" dirty="0">
                <a:solidFill>
                  <a:schemeClr val="accent1"/>
                </a:solidFill>
              </a:rPr>
              <a:t>Measurement and Analysis</a:t>
            </a:r>
          </a:p>
          <a:p>
            <a:pPr defTabSz="790575"/>
            <a:r>
              <a:rPr lang="en-US" sz="900" dirty="0">
                <a:solidFill>
                  <a:schemeClr val="accent1"/>
                </a:solidFill>
              </a:rPr>
              <a:t>Process and Product Quality Assurance</a:t>
            </a:r>
          </a:p>
          <a:p>
            <a:pPr defTabSz="790575"/>
            <a:r>
              <a:rPr lang="en-US" sz="900" dirty="0">
                <a:solidFill>
                  <a:schemeClr val="accent1"/>
                </a:solidFill>
              </a:rPr>
              <a:t>Configuration Management</a:t>
            </a:r>
          </a:p>
        </p:txBody>
      </p:sp>
      <p:sp>
        <p:nvSpPr>
          <p:cNvPr id="83985" name="Rectangle 22"/>
          <p:cNvSpPr>
            <a:spLocks noChangeArrowheads="1"/>
          </p:cNvSpPr>
          <p:nvPr/>
        </p:nvSpPr>
        <p:spPr bwMode="auto">
          <a:xfrm>
            <a:off x="7104063" y="6061075"/>
            <a:ext cx="735012" cy="601663"/>
          </a:xfrm>
          <a:prstGeom prst="rect">
            <a:avLst/>
          </a:prstGeom>
          <a:noFill/>
          <a:ln w="12700">
            <a:noFill/>
            <a:miter lim="800000"/>
            <a:headEnd/>
            <a:tailEnd/>
          </a:ln>
        </p:spPr>
        <p:txBody>
          <a:bodyPr wrap="none" anchor="ctr"/>
          <a:lstStyle/>
          <a:p>
            <a:endParaRPr lang="en-US"/>
          </a:p>
        </p:txBody>
      </p:sp>
      <p:sp>
        <p:nvSpPr>
          <p:cNvPr id="83987" name="Line 24"/>
          <p:cNvSpPr>
            <a:spLocks noChangeShapeType="1"/>
          </p:cNvSpPr>
          <p:nvPr/>
        </p:nvSpPr>
        <p:spPr bwMode="auto">
          <a:xfrm>
            <a:off x="2479675" y="1635125"/>
            <a:ext cx="0" cy="5222875"/>
          </a:xfrm>
          <a:prstGeom prst="line">
            <a:avLst/>
          </a:prstGeom>
          <a:noFill/>
          <a:ln w="19050">
            <a:solidFill>
              <a:schemeClr val="tx1"/>
            </a:solidFill>
            <a:round/>
            <a:headEnd/>
            <a:tailEnd/>
          </a:ln>
        </p:spPr>
        <p:txBody>
          <a:bodyPr wrap="none" anchor="ctr"/>
          <a:lstStyle/>
          <a:p>
            <a:endParaRPr lang="en-US"/>
          </a:p>
        </p:txBody>
      </p:sp>
      <p:sp>
        <p:nvSpPr>
          <p:cNvPr id="83988" name="Line 25"/>
          <p:cNvSpPr>
            <a:spLocks noChangeShapeType="1"/>
          </p:cNvSpPr>
          <p:nvPr/>
        </p:nvSpPr>
        <p:spPr bwMode="auto">
          <a:xfrm>
            <a:off x="3852863" y="1635125"/>
            <a:ext cx="0" cy="5208588"/>
          </a:xfrm>
          <a:prstGeom prst="line">
            <a:avLst/>
          </a:prstGeom>
          <a:noFill/>
          <a:ln w="19050">
            <a:solidFill>
              <a:schemeClr val="tx1"/>
            </a:solidFill>
            <a:round/>
            <a:headEnd/>
            <a:tailEnd/>
          </a:ln>
        </p:spPr>
        <p:txBody>
          <a:bodyPr wrap="none" anchor="ctr"/>
          <a:lstStyle/>
          <a:p>
            <a:endParaRPr lang="en-US"/>
          </a:p>
        </p:txBody>
      </p:sp>
      <p:sp>
        <p:nvSpPr>
          <p:cNvPr id="83989" name="Line 26"/>
          <p:cNvSpPr>
            <a:spLocks noChangeShapeType="1"/>
          </p:cNvSpPr>
          <p:nvPr/>
        </p:nvSpPr>
        <p:spPr bwMode="auto">
          <a:xfrm flipV="1">
            <a:off x="1154113" y="2278063"/>
            <a:ext cx="6519862" cy="1587"/>
          </a:xfrm>
          <a:prstGeom prst="line">
            <a:avLst/>
          </a:prstGeom>
          <a:noFill/>
          <a:ln w="19050">
            <a:solidFill>
              <a:schemeClr val="tx1"/>
            </a:solidFill>
            <a:round/>
            <a:headEnd/>
            <a:tailEnd/>
          </a:ln>
        </p:spPr>
        <p:txBody>
          <a:bodyPr wrap="none" anchor="ctr"/>
          <a:lstStyle/>
          <a:p>
            <a:endParaRPr lang="en-US"/>
          </a:p>
        </p:txBody>
      </p:sp>
      <p:sp>
        <p:nvSpPr>
          <p:cNvPr id="83990" name="Line 27"/>
          <p:cNvSpPr>
            <a:spLocks noChangeShapeType="1"/>
          </p:cNvSpPr>
          <p:nvPr/>
        </p:nvSpPr>
        <p:spPr bwMode="auto">
          <a:xfrm>
            <a:off x="1173163" y="2828925"/>
            <a:ext cx="6496050" cy="1588"/>
          </a:xfrm>
          <a:prstGeom prst="line">
            <a:avLst/>
          </a:prstGeom>
          <a:noFill/>
          <a:ln w="19050">
            <a:solidFill>
              <a:schemeClr val="tx1"/>
            </a:solidFill>
            <a:round/>
            <a:headEnd/>
            <a:tailEnd/>
          </a:ln>
        </p:spPr>
        <p:txBody>
          <a:bodyPr wrap="none" anchor="ctr"/>
          <a:lstStyle/>
          <a:p>
            <a:endParaRPr lang="en-US"/>
          </a:p>
        </p:txBody>
      </p:sp>
      <p:sp>
        <p:nvSpPr>
          <p:cNvPr id="83991" name="Line 28"/>
          <p:cNvSpPr>
            <a:spLocks noChangeShapeType="1"/>
          </p:cNvSpPr>
          <p:nvPr/>
        </p:nvSpPr>
        <p:spPr bwMode="auto">
          <a:xfrm>
            <a:off x="1154113" y="6413500"/>
            <a:ext cx="6500812" cy="0"/>
          </a:xfrm>
          <a:prstGeom prst="line">
            <a:avLst/>
          </a:prstGeom>
          <a:noFill/>
          <a:ln w="19050">
            <a:solidFill>
              <a:schemeClr val="tx1"/>
            </a:solidFill>
            <a:round/>
            <a:headEnd/>
            <a:tailEnd/>
          </a:ln>
        </p:spPr>
        <p:txBody>
          <a:bodyPr wrap="none" anchor="ctr"/>
          <a:lstStyle/>
          <a:p>
            <a:endParaRPr lang="en-US"/>
          </a:p>
        </p:txBody>
      </p:sp>
      <p:sp>
        <p:nvSpPr>
          <p:cNvPr id="83992" name="Rectangle 29"/>
          <p:cNvSpPr>
            <a:spLocks noChangeArrowheads="1"/>
          </p:cNvSpPr>
          <p:nvPr/>
        </p:nvSpPr>
        <p:spPr bwMode="auto">
          <a:xfrm>
            <a:off x="1293813" y="6508750"/>
            <a:ext cx="1122362" cy="258763"/>
          </a:xfrm>
          <a:prstGeom prst="rect">
            <a:avLst/>
          </a:prstGeom>
          <a:noFill/>
          <a:ln w="12700">
            <a:noFill/>
            <a:miter lim="800000"/>
            <a:headEnd/>
            <a:tailEnd/>
          </a:ln>
        </p:spPr>
        <p:txBody>
          <a:bodyPr wrap="none" lIns="79365" tIns="39683" rIns="79365" bIns="39683">
            <a:spAutoFit/>
          </a:bodyPr>
          <a:lstStyle/>
          <a:p>
            <a:pPr algn="ctr" defTabSz="790575"/>
            <a:r>
              <a:rPr lang="en-US" sz="1300" dirty="0">
                <a:solidFill>
                  <a:schemeClr val="accent1"/>
                </a:solidFill>
              </a:rPr>
              <a:t>1 Performed</a:t>
            </a:r>
          </a:p>
        </p:txBody>
      </p:sp>
      <p:sp>
        <p:nvSpPr>
          <p:cNvPr id="83993" name="Rectangle 30"/>
          <p:cNvSpPr>
            <a:spLocks noChangeArrowheads="1"/>
          </p:cNvSpPr>
          <p:nvPr/>
        </p:nvSpPr>
        <p:spPr bwMode="auto">
          <a:xfrm>
            <a:off x="1154113" y="1377950"/>
            <a:ext cx="6513512" cy="244475"/>
          </a:xfrm>
          <a:prstGeom prst="rect">
            <a:avLst/>
          </a:prstGeom>
          <a:solidFill>
            <a:srgbClr val="C0C0C0"/>
          </a:solidFill>
          <a:ln w="25400">
            <a:solidFill>
              <a:schemeClr val="tx1"/>
            </a:solidFill>
            <a:miter lim="800000"/>
            <a:headEnd/>
            <a:tailEnd/>
          </a:ln>
        </p:spPr>
        <p:txBody>
          <a:bodyPr wrap="none" anchor="ctr"/>
          <a:lstStyle/>
          <a:p>
            <a:endParaRPr lang="en-US"/>
          </a:p>
        </p:txBody>
      </p:sp>
      <p:sp>
        <p:nvSpPr>
          <p:cNvPr id="83994" name="Rectangle 31"/>
          <p:cNvSpPr>
            <a:spLocks noChangeArrowheads="1"/>
          </p:cNvSpPr>
          <p:nvPr/>
        </p:nvSpPr>
        <p:spPr bwMode="auto">
          <a:xfrm>
            <a:off x="3895725" y="1382713"/>
            <a:ext cx="1306513" cy="258762"/>
          </a:xfrm>
          <a:prstGeom prst="rect">
            <a:avLst/>
          </a:prstGeom>
          <a:noFill/>
          <a:ln w="12700">
            <a:noFill/>
            <a:miter lim="800000"/>
            <a:headEnd/>
            <a:tailEnd/>
          </a:ln>
        </p:spPr>
        <p:txBody>
          <a:bodyPr wrap="none" lIns="79365" tIns="39683" rIns="79365" bIns="39683">
            <a:spAutoFit/>
          </a:bodyPr>
          <a:lstStyle/>
          <a:p>
            <a:pPr defTabSz="790575"/>
            <a:r>
              <a:rPr lang="en-US" sz="1300">
                <a:solidFill>
                  <a:srgbClr val="000000"/>
                </a:solidFill>
              </a:rPr>
              <a:t>Process Areas</a:t>
            </a:r>
          </a:p>
        </p:txBody>
      </p:sp>
      <p:sp>
        <p:nvSpPr>
          <p:cNvPr id="83995" name="Rectangle 32"/>
          <p:cNvSpPr>
            <a:spLocks noChangeArrowheads="1"/>
          </p:cNvSpPr>
          <p:nvPr/>
        </p:nvSpPr>
        <p:spPr bwMode="auto">
          <a:xfrm>
            <a:off x="1227138" y="1382713"/>
            <a:ext cx="582612" cy="258762"/>
          </a:xfrm>
          <a:prstGeom prst="rect">
            <a:avLst/>
          </a:prstGeom>
          <a:noFill/>
          <a:ln w="12700">
            <a:noFill/>
            <a:miter lim="800000"/>
            <a:headEnd/>
            <a:tailEnd/>
          </a:ln>
        </p:spPr>
        <p:txBody>
          <a:bodyPr wrap="none" lIns="79365" tIns="39683" rIns="79365" bIns="39683">
            <a:spAutoFit/>
          </a:bodyPr>
          <a:lstStyle/>
          <a:p>
            <a:pPr defTabSz="790575"/>
            <a:r>
              <a:rPr lang="en-US" sz="1300">
                <a:solidFill>
                  <a:srgbClr val="000000"/>
                </a:solidFill>
              </a:rPr>
              <a:t>Level</a:t>
            </a:r>
          </a:p>
        </p:txBody>
      </p:sp>
      <p:sp>
        <p:nvSpPr>
          <p:cNvPr id="83996" name="Rectangle 33"/>
          <p:cNvSpPr>
            <a:spLocks noChangeArrowheads="1"/>
          </p:cNvSpPr>
          <p:nvPr/>
        </p:nvSpPr>
        <p:spPr bwMode="auto">
          <a:xfrm>
            <a:off x="2524125" y="1377950"/>
            <a:ext cx="647700" cy="258763"/>
          </a:xfrm>
          <a:prstGeom prst="rect">
            <a:avLst/>
          </a:prstGeom>
          <a:noFill/>
          <a:ln w="12700">
            <a:noFill/>
            <a:miter lim="800000"/>
            <a:headEnd/>
            <a:tailEnd/>
          </a:ln>
        </p:spPr>
        <p:txBody>
          <a:bodyPr wrap="none" lIns="79365" tIns="39683" rIns="79365" bIns="39683">
            <a:spAutoFit/>
          </a:bodyPr>
          <a:lstStyle/>
          <a:p>
            <a:pPr defTabSz="790575"/>
            <a:r>
              <a:rPr lang="en-US" sz="1300">
                <a:solidFill>
                  <a:srgbClr val="000000"/>
                </a:solidFill>
              </a:rPr>
              <a:t>Focus</a:t>
            </a:r>
          </a:p>
        </p:txBody>
      </p:sp>
      <p:sp>
        <p:nvSpPr>
          <p:cNvPr id="83997" name="Line 34"/>
          <p:cNvSpPr>
            <a:spLocks noChangeShapeType="1"/>
          </p:cNvSpPr>
          <p:nvPr/>
        </p:nvSpPr>
        <p:spPr bwMode="auto">
          <a:xfrm>
            <a:off x="1163638" y="5160963"/>
            <a:ext cx="6500812" cy="0"/>
          </a:xfrm>
          <a:prstGeom prst="line">
            <a:avLst/>
          </a:prstGeom>
          <a:noFill/>
          <a:ln w="19050">
            <a:solidFill>
              <a:schemeClr val="tx1"/>
            </a:solidFill>
            <a:round/>
            <a:headEnd/>
            <a:tailEnd/>
          </a:ln>
        </p:spPr>
        <p:txBody>
          <a:bodyPr wrap="none" anchor="ct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05864"/>
    </mc:Choice>
    <mc:Fallback xmlns="">
      <p:transition spd="slow" advTm="105864"/>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CMMI-SE/SW</a:t>
            </a:r>
            <a:br>
              <a:rPr lang="en-US" dirty="0"/>
            </a:br>
            <a:r>
              <a:rPr lang="en-US" dirty="0"/>
              <a:t>Compared to SW-CMM v1.1</a:t>
            </a:r>
            <a:br>
              <a:rPr lang="en-US" dirty="0"/>
            </a:b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3823"/>
    </mc:Choice>
    <mc:Fallback xmlns="">
      <p:transition spd="slow" advTm="3823"/>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SW-CMM v1.1 vs. CMMI</a:t>
            </a:r>
            <a:br>
              <a:rPr lang="en-US" b="1" dirty="0"/>
            </a:br>
            <a:r>
              <a:rPr lang="en-US" b="1" i="1" dirty="0"/>
              <a:t>Process Areas</a:t>
            </a:r>
            <a:endParaRPr lang="en-US" dirty="0"/>
          </a:p>
        </p:txBody>
      </p:sp>
      <p:pic>
        <p:nvPicPr>
          <p:cNvPr id="68610" name="Picture 2"/>
          <p:cNvPicPr>
            <a:picLocks noChangeAspect="1" noChangeArrowheads="1"/>
          </p:cNvPicPr>
          <p:nvPr/>
        </p:nvPicPr>
        <p:blipFill>
          <a:blip r:embed="rId3" cstate="print"/>
          <a:srcRect/>
          <a:stretch>
            <a:fillRect/>
          </a:stretch>
        </p:blipFill>
        <p:spPr bwMode="auto">
          <a:xfrm>
            <a:off x="675217" y="1752600"/>
            <a:ext cx="7782983" cy="4908392"/>
          </a:xfrm>
          <a:prstGeom prst="rect">
            <a:avLst/>
          </a:prstGeom>
          <a:noFill/>
          <a:ln w="9525">
            <a:noFill/>
            <a:miter lim="800000"/>
            <a:headEnd/>
            <a:tailEnd/>
          </a:ln>
        </p:spPr>
      </p:pic>
      <p:sp>
        <p:nvSpPr>
          <p:cNvPr id="3" name="Slide Number Placeholder 2">
            <a:extLst>
              <a:ext uri="{FF2B5EF4-FFF2-40B4-BE49-F238E27FC236}">
                <a16:creationId xmlns="" xmlns:a16="http://schemas.microsoft.com/office/drawing/2014/main" id="{7EE80CFF-4710-41C1-A5C9-4430F5947A23}"/>
              </a:ext>
            </a:extLst>
          </p:cNvPr>
          <p:cNvSpPr>
            <a:spLocks noGrp="1"/>
          </p:cNvSpPr>
          <p:nvPr>
            <p:ph type="sldNum" sz="quarter" idx="12"/>
          </p:nvPr>
        </p:nvSpPr>
        <p:spPr/>
        <p:txBody>
          <a:bodyPr/>
          <a:lstStyle/>
          <a:p>
            <a:fld id="{62ADF4A7-38C2-41D5-BEB5-EA03B89E51F4}" type="slidenum">
              <a:rPr lang="en-US" smtClean="0"/>
              <a:pPr/>
              <a:t>52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70464"/>
    </mc:Choice>
    <mc:Fallback xmlns="">
      <p:transition spd="slow" advTm="70464"/>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CMMI Improvements</a:t>
            </a:r>
            <a:br>
              <a:rPr lang="en-US" b="1" dirty="0"/>
            </a:br>
            <a:r>
              <a:rPr lang="en-US" b="1" dirty="0"/>
              <a:t>Over the CMM</a:t>
            </a:r>
            <a:endParaRPr lang="en-US" dirty="0"/>
          </a:p>
        </p:txBody>
      </p:sp>
      <p:sp>
        <p:nvSpPr>
          <p:cNvPr id="3" name="Content Placeholder 2"/>
          <p:cNvSpPr>
            <a:spLocks noGrp="1"/>
          </p:cNvSpPr>
          <p:nvPr>
            <p:ph idx="1"/>
          </p:nvPr>
        </p:nvSpPr>
        <p:spPr/>
        <p:txBody>
          <a:bodyPr/>
          <a:lstStyle/>
          <a:p>
            <a:r>
              <a:rPr lang="en-US" dirty="0"/>
              <a:t>Emphasis on measurable </a:t>
            </a:r>
            <a:r>
              <a:rPr lang="en-US" b="1" dirty="0"/>
              <a:t>improvements</a:t>
            </a:r>
            <a:r>
              <a:rPr lang="en-US" dirty="0"/>
              <a:t> to achieve business objectives.</a:t>
            </a:r>
          </a:p>
          <a:p>
            <a:r>
              <a:rPr lang="en-US" dirty="0"/>
              <a:t>Process areas have been added to place more emphasis on some important practices:</a:t>
            </a:r>
          </a:p>
          <a:p>
            <a:pPr lvl="1"/>
            <a:r>
              <a:rPr lang="en-US" dirty="0"/>
              <a:t>Risk Management</a:t>
            </a:r>
          </a:p>
          <a:p>
            <a:pPr lvl="1"/>
            <a:r>
              <a:rPr lang="en-US" dirty="0"/>
              <a:t>Measurement and Analysis</a:t>
            </a:r>
          </a:p>
          <a:p>
            <a:pPr lvl="1"/>
            <a:r>
              <a:rPr lang="en-US" dirty="0"/>
              <a:t>Engineering Process Areas</a:t>
            </a:r>
          </a:p>
          <a:p>
            <a:pPr lvl="1"/>
            <a:r>
              <a:rPr lang="en-US" dirty="0"/>
              <a:t>Decision Analysis</a:t>
            </a:r>
          </a:p>
          <a:p>
            <a:pPr lvl="1"/>
            <a:endParaRPr lang="en-US" b="1" dirty="0"/>
          </a:p>
          <a:p>
            <a:endParaRPr lang="en-US" dirty="0"/>
          </a:p>
        </p:txBody>
      </p:sp>
      <p:sp>
        <p:nvSpPr>
          <p:cNvPr id="4" name="Slide Number Placeholder 3">
            <a:extLst>
              <a:ext uri="{FF2B5EF4-FFF2-40B4-BE49-F238E27FC236}">
                <a16:creationId xmlns="" xmlns:a16="http://schemas.microsoft.com/office/drawing/2014/main" id="{3B7C4247-CBF7-4C57-9D48-6764A572124F}"/>
              </a:ext>
            </a:extLst>
          </p:cNvPr>
          <p:cNvSpPr>
            <a:spLocks noGrp="1"/>
          </p:cNvSpPr>
          <p:nvPr>
            <p:ph type="sldNum" sz="quarter" idx="12"/>
          </p:nvPr>
        </p:nvSpPr>
        <p:spPr/>
        <p:txBody>
          <a:bodyPr/>
          <a:lstStyle/>
          <a:p>
            <a:fld id="{62ADF4A7-38C2-41D5-BEB5-EA03B89E51F4}" type="slidenum">
              <a:rPr lang="en-US" smtClean="0"/>
              <a:pPr/>
              <a:t>53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26232"/>
    </mc:Choice>
    <mc:Fallback xmlns="">
      <p:transition spd="slow" advTm="26232"/>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Project Management</a:t>
            </a:r>
            <a:br>
              <a:rPr lang="en-US" b="1" dirty="0"/>
            </a:br>
            <a:r>
              <a:rPr lang="en-US" b="1" dirty="0"/>
              <a:t>Process Areas</a:t>
            </a:r>
            <a:endParaRPr lang="en-US" dirty="0"/>
          </a:p>
        </p:txBody>
      </p:sp>
      <p:sp>
        <p:nvSpPr>
          <p:cNvPr id="3" name="Content Placeholder 2"/>
          <p:cNvSpPr>
            <a:spLocks noGrp="1"/>
          </p:cNvSpPr>
          <p:nvPr>
            <p:ph idx="1"/>
          </p:nvPr>
        </p:nvSpPr>
        <p:spPr/>
        <p:txBody>
          <a:bodyPr>
            <a:normAutofit/>
          </a:bodyPr>
          <a:lstStyle/>
          <a:p>
            <a:r>
              <a:rPr lang="en-US" dirty="0">
                <a:solidFill>
                  <a:schemeClr val="accent1"/>
                </a:solidFill>
              </a:rPr>
              <a:t>There are eight Project Management Process Areas.</a:t>
            </a:r>
          </a:p>
          <a:p>
            <a:pPr lvl="1"/>
            <a:r>
              <a:rPr lang="en-US" dirty="0"/>
              <a:t>Project Planning</a:t>
            </a:r>
          </a:p>
          <a:p>
            <a:pPr lvl="1"/>
            <a:r>
              <a:rPr lang="en-US" dirty="0"/>
              <a:t>Project Monitoring and Control</a:t>
            </a:r>
          </a:p>
          <a:p>
            <a:pPr lvl="1"/>
            <a:r>
              <a:rPr lang="en-US" dirty="0"/>
              <a:t>Supplier Agreement Management</a:t>
            </a:r>
          </a:p>
          <a:p>
            <a:pPr lvl="1"/>
            <a:r>
              <a:rPr lang="en-US" dirty="0"/>
              <a:t>Integrated Project Management</a:t>
            </a:r>
          </a:p>
          <a:p>
            <a:pPr lvl="1"/>
            <a:r>
              <a:rPr lang="en-US" dirty="0"/>
              <a:t>Integrated Supplier Management </a:t>
            </a:r>
          </a:p>
          <a:p>
            <a:pPr lvl="1"/>
            <a:r>
              <a:rPr lang="en-US" dirty="0"/>
              <a:t>Risk Management</a:t>
            </a:r>
          </a:p>
          <a:p>
            <a:pPr lvl="1"/>
            <a:r>
              <a:rPr lang="en-US" dirty="0"/>
              <a:t>Quantitative Project Management</a:t>
            </a:r>
          </a:p>
          <a:p>
            <a:pPr lvl="1"/>
            <a:r>
              <a:rPr lang="en-US" dirty="0"/>
              <a:t>Integrated Teaming (IT) and IPM(IPPD)</a:t>
            </a:r>
          </a:p>
          <a:p>
            <a:pPr lvl="1">
              <a:buNone/>
            </a:pPr>
            <a:endParaRPr lang="en-US" dirty="0"/>
          </a:p>
        </p:txBody>
      </p:sp>
      <p:sp>
        <p:nvSpPr>
          <p:cNvPr id="4" name="Slide Number Placeholder 3">
            <a:extLst>
              <a:ext uri="{FF2B5EF4-FFF2-40B4-BE49-F238E27FC236}">
                <a16:creationId xmlns="" xmlns:a16="http://schemas.microsoft.com/office/drawing/2014/main" id="{298E017A-CBD7-48CA-BD67-9B9DAB03D737}"/>
              </a:ext>
            </a:extLst>
          </p:cNvPr>
          <p:cNvSpPr>
            <a:spLocks noGrp="1"/>
          </p:cNvSpPr>
          <p:nvPr>
            <p:ph type="sldNum" sz="quarter" idx="12"/>
          </p:nvPr>
        </p:nvSpPr>
        <p:spPr/>
        <p:txBody>
          <a:bodyPr/>
          <a:lstStyle/>
          <a:p>
            <a:fld id="{62ADF4A7-38C2-41D5-BEB5-EA03B89E51F4}" type="slidenum">
              <a:rPr lang="en-US" smtClean="0"/>
              <a:pPr/>
              <a:t>54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1708"/>
    </mc:Choice>
    <mc:Fallback xmlns="">
      <p:transition spd="slow" advTm="11708"/>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Project Planning</a:t>
            </a:r>
            <a:endParaRPr lang="en-US" dirty="0"/>
          </a:p>
        </p:txBody>
      </p:sp>
      <p:sp>
        <p:nvSpPr>
          <p:cNvPr id="3" name="Content Placeholder 2"/>
          <p:cNvSpPr>
            <a:spLocks noGrp="1"/>
          </p:cNvSpPr>
          <p:nvPr>
            <p:ph idx="1"/>
          </p:nvPr>
        </p:nvSpPr>
        <p:spPr/>
        <p:txBody>
          <a:bodyPr/>
          <a:lstStyle/>
          <a:p>
            <a:r>
              <a:rPr lang="en-US" dirty="0"/>
              <a:t>Establish and maintain plans that define project activities.</a:t>
            </a:r>
          </a:p>
          <a:p>
            <a:endParaRPr lang="en-US" dirty="0"/>
          </a:p>
        </p:txBody>
      </p:sp>
      <p:sp>
        <p:nvSpPr>
          <p:cNvPr id="4" name="Slide Number Placeholder 3">
            <a:extLst>
              <a:ext uri="{FF2B5EF4-FFF2-40B4-BE49-F238E27FC236}">
                <a16:creationId xmlns="" xmlns:a16="http://schemas.microsoft.com/office/drawing/2014/main" id="{4FCBF6EF-B2E3-42E6-AE43-1E0699CCFA0F}"/>
              </a:ext>
            </a:extLst>
          </p:cNvPr>
          <p:cNvSpPr>
            <a:spLocks noGrp="1"/>
          </p:cNvSpPr>
          <p:nvPr>
            <p:ph type="sldNum" sz="quarter" idx="12"/>
          </p:nvPr>
        </p:nvSpPr>
        <p:spPr/>
        <p:txBody>
          <a:bodyPr/>
          <a:lstStyle/>
          <a:p>
            <a:fld id="{62ADF4A7-38C2-41D5-BEB5-EA03B89E51F4}" type="slidenum">
              <a:rPr lang="en-US" smtClean="0"/>
              <a:pPr/>
              <a:t>55</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6988"/>
    </mc:Choice>
    <mc:Fallback xmlns="">
      <p:transition spd="slow" advTm="6988"/>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Project Monitoring and Control</a:t>
            </a:r>
            <a:endParaRPr lang="en-US" dirty="0"/>
          </a:p>
        </p:txBody>
      </p:sp>
      <p:sp>
        <p:nvSpPr>
          <p:cNvPr id="3" name="Content Placeholder 2"/>
          <p:cNvSpPr>
            <a:spLocks noGrp="1"/>
          </p:cNvSpPr>
          <p:nvPr>
            <p:ph idx="1"/>
          </p:nvPr>
        </p:nvSpPr>
        <p:spPr/>
        <p:txBody>
          <a:bodyPr/>
          <a:lstStyle/>
          <a:p>
            <a:pPr algn="just"/>
            <a:r>
              <a:rPr lang="en-US" dirty="0"/>
              <a:t>Provide understanding into the project’s progress so that appropriate corrective actions can be taken when the project’s performance deviates significantly from the plan.</a:t>
            </a:r>
          </a:p>
          <a:p>
            <a:endParaRPr lang="en-US" dirty="0"/>
          </a:p>
        </p:txBody>
      </p:sp>
      <p:sp>
        <p:nvSpPr>
          <p:cNvPr id="4" name="Slide Number Placeholder 3">
            <a:extLst>
              <a:ext uri="{FF2B5EF4-FFF2-40B4-BE49-F238E27FC236}">
                <a16:creationId xmlns="" xmlns:a16="http://schemas.microsoft.com/office/drawing/2014/main" id="{EAAB6EB8-F7FD-4C4E-B9F2-64D4A31EB13E}"/>
              </a:ext>
            </a:extLst>
          </p:cNvPr>
          <p:cNvSpPr>
            <a:spLocks noGrp="1"/>
          </p:cNvSpPr>
          <p:nvPr>
            <p:ph type="sldNum" sz="quarter" idx="12"/>
          </p:nvPr>
        </p:nvSpPr>
        <p:spPr/>
        <p:txBody>
          <a:bodyPr/>
          <a:lstStyle/>
          <a:p>
            <a:fld id="{62ADF4A7-38C2-41D5-BEB5-EA03B89E51F4}" type="slidenum">
              <a:rPr lang="en-US" smtClean="0"/>
              <a:pPr/>
              <a:t>56</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5413"/>
    </mc:Choice>
    <mc:Fallback xmlns="">
      <p:transition spd="slow" advTm="15413"/>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Supplier Agreement Management</a:t>
            </a:r>
            <a:endParaRPr lang="en-US" dirty="0"/>
          </a:p>
        </p:txBody>
      </p:sp>
      <p:sp>
        <p:nvSpPr>
          <p:cNvPr id="3" name="Content Placeholder 2"/>
          <p:cNvSpPr>
            <a:spLocks noGrp="1"/>
          </p:cNvSpPr>
          <p:nvPr>
            <p:ph idx="1"/>
          </p:nvPr>
        </p:nvSpPr>
        <p:spPr/>
        <p:txBody>
          <a:bodyPr/>
          <a:lstStyle/>
          <a:p>
            <a:pPr algn="just"/>
            <a:r>
              <a:rPr lang="en-US" b="1" dirty="0"/>
              <a:t>Manage the acquisition of products from suppliers for which there exists a formal agreement.</a:t>
            </a:r>
          </a:p>
          <a:p>
            <a:endParaRPr lang="en-US" dirty="0"/>
          </a:p>
        </p:txBody>
      </p:sp>
      <p:sp>
        <p:nvSpPr>
          <p:cNvPr id="4" name="Slide Number Placeholder 3">
            <a:extLst>
              <a:ext uri="{FF2B5EF4-FFF2-40B4-BE49-F238E27FC236}">
                <a16:creationId xmlns="" xmlns:a16="http://schemas.microsoft.com/office/drawing/2014/main" id="{58397D38-F754-4A03-9C5E-1CF937AF3E18}"/>
              </a:ext>
            </a:extLst>
          </p:cNvPr>
          <p:cNvSpPr>
            <a:spLocks noGrp="1"/>
          </p:cNvSpPr>
          <p:nvPr>
            <p:ph type="sldNum" sz="quarter" idx="12"/>
          </p:nvPr>
        </p:nvSpPr>
        <p:spPr/>
        <p:txBody>
          <a:bodyPr/>
          <a:lstStyle/>
          <a:p>
            <a:fld id="{62ADF4A7-38C2-41D5-BEB5-EA03B89E51F4}" type="slidenum">
              <a:rPr lang="en-US" smtClean="0"/>
              <a:pPr/>
              <a:t>57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3225"/>
    </mc:Choice>
    <mc:Fallback xmlns="">
      <p:transition spd="slow" advTm="13225"/>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Integrated Project Management</a:t>
            </a:r>
            <a:endParaRPr lang="en-US" dirty="0"/>
          </a:p>
        </p:txBody>
      </p:sp>
      <p:sp>
        <p:nvSpPr>
          <p:cNvPr id="3" name="Content Placeholder 2"/>
          <p:cNvSpPr>
            <a:spLocks noGrp="1"/>
          </p:cNvSpPr>
          <p:nvPr>
            <p:ph idx="1"/>
          </p:nvPr>
        </p:nvSpPr>
        <p:spPr/>
        <p:txBody>
          <a:bodyPr/>
          <a:lstStyle/>
          <a:p>
            <a:r>
              <a:rPr lang="en-US" dirty="0"/>
              <a:t>Establish and manage the project and the involvement of the relevant stakeholders according to an integrated and defined process that is tailored from the organization’s set of standard processes.</a:t>
            </a:r>
          </a:p>
          <a:p>
            <a:endParaRPr lang="en-US" dirty="0"/>
          </a:p>
        </p:txBody>
      </p:sp>
      <p:sp>
        <p:nvSpPr>
          <p:cNvPr id="4" name="Slide Number Placeholder 3">
            <a:extLst>
              <a:ext uri="{FF2B5EF4-FFF2-40B4-BE49-F238E27FC236}">
                <a16:creationId xmlns="" xmlns:a16="http://schemas.microsoft.com/office/drawing/2014/main" id="{E7D074A2-3932-493A-BA33-CC94E0B23822}"/>
              </a:ext>
            </a:extLst>
          </p:cNvPr>
          <p:cNvSpPr>
            <a:spLocks noGrp="1"/>
          </p:cNvSpPr>
          <p:nvPr>
            <p:ph type="sldNum" sz="quarter" idx="12"/>
          </p:nvPr>
        </p:nvSpPr>
        <p:spPr/>
        <p:txBody>
          <a:bodyPr/>
          <a:lstStyle/>
          <a:p>
            <a:fld id="{62ADF4A7-38C2-41D5-BEB5-EA03B89E51F4}" type="slidenum">
              <a:rPr lang="en-US" smtClean="0"/>
              <a:pPr/>
              <a:t>58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21764"/>
    </mc:Choice>
    <mc:Fallback xmlns="">
      <p:transition spd="slow" advTm="21764"/>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Integrated Supplier Management</a:t>
            </a:r>
            <a:endParaRPr lang="en-US" dirty="0"/>
          </a:p>
        </p:txBody>
      </p:sp>
      <p:sp>
        <p:nvSpPr>
          <p:cNvPr id="3" name="Content Placeholder 2"/>
          <p:cNvSpPr>
            <a:spLocks noGrp="1"/>
          </p:cNvSpPr>
          <p:nvPr>
            <p:ph idx="1"/>
          </p:nvPr>
        </p:nvSpPr>
        <p:spPr/>
        <p:txBody>
          <a:bodyPr/>
          <a:lstStyle/>
          <a:p>
            <a:pPr algn="just"/>
            <a:r>
              <a:rPr lang="en-US" dirty="0"/>
              <a:t>Proactively identify sources of products that may be used to satisfy the project’s requirements and to manage selected suppliers while maintaining a cooperative project-supplier relationship.</a:t>
            </a:r>
          </a:p>
          <a:p>
            <a:endParaRPr lang="en-US" dirty="0"/>
          </a:p>
        </p:txBody>
      </p:sp>
      <p:sp>
        <p:nvSpPr>
          <p:cNvPr id="4" name="Slide Number Placeholder 3">
            <a:extLst>
              <a:ext uri="{FF2B5EF4-FFF2-40B4-BE49-F238E27FC236}">
                <a16:creationId xmlns="" xmlns:a16="http://schemas.microsoft.com/office/drawing/2014/main" id="{5D84C7AE-D9AA-447B-8E3B-48C25C5BC3C9}"/>
              </a:ext>
            </a:extLst>
          </p:cNvPr>
          <p:cNvSpPr>
            <a:spLocks noGrp="1"/>
          </p:cNvSpPr>
          <p:nvPr>
            <p:ph type="sldNum" sz="quarter" idx="12"/>
          </p:nvPr>
        </p:nvSpPr>
        <p:spPr/>
        <p:txBody>
          <a:bodyPr/>
          <a:lstStyle/>
          <a:p>
            <a:fld id="{62ADF4A7-38C2-41D5-BEB5-EA03B89E51F4}" type="slidenum">
              <a:rPr lang="en-US" smtClean="0"/>
              <a:pPr/>
              <a:t>59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23128"/>
    </mc:Choice>
    <mc:Fallback xmlns="">
      <p:transition spd="slow" advTm="23128"/>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 xmlns:a16="http://schemas.microsoft.com/office/drawing/2014/main" id="{25FBC4F9-E930-4E36-93E2-EBE7C02EBC3E}"/>
              </a:ext>
            </a:extLst>
          </p:cNvPr>
          <p:cNvSpPr>
            <a:spLocks noGrp="1" noChangeArrowheads="1"/>
          </p:cNvSpPr>
          <p:nvPr>
            <p:ph type="title"/>
          </p:nvPr>
        </p:nvSpPr>
        <p:spPr/>
        <p:txBody>
          <a:bodyPr>
            <a:normAutofit fontScale="90000"/>
          </a:bodyPr>
          <a:lstStyle/>
          <a:p>
            <a:pPr eaLnBrk="1" hangingPunct="1"/>
            <a:r>
              <a:rPr lang="en-US" altLang="en-US" b="1">
                <a:latin typeface="Comic Sans MS" panose="030F0702030302020204" pitchFamily="66" charset="0"/>
              </a:rPr>
              <a:t>Controlling Special </a:t>
            </a:r>
            <a:br>
              <a:rPr lang="en-US" altLang="en-US" b="1">
                <a:latin typeface="Comic Sans MS" panose="030F0702030302020204" pitchFamily="66" charset="0"/>
              </a:rPr>
            </a:br>
            <a:r>
              <a:rPr lang="en-US" altLang="en-US" b="1">
                <a:latin typeface="Comic Sans MS" panose="030F0702030302020204" pitchFamily="66" charset="0"/>
              </a:rPr>
              <a:t>Causes of Variation</a:t>
            </a:r>
            <a:endParaRPr lang="en-US" altLang="en-US">
              <a:latin typeface="Comic Sans MS" panose="030F0702030302020204" pitchFamily="66" charset="0"/>
            </a:endParaRPr>
          </a:p>
        </p:txBody>
      </p:sp>
      <p:sp>
        <p:nvSpPr>
          <p:cNvPr id="54275" name="Rectangle 3">
            <a:extLst>
              <a:ext uri="{FF2B5EF4-FFF2-40B4-BE49-F238E27FC236}">
                <a16:creationId xmlns="" xmlns:a16="http://schemas.microsoft.com/office/drawing/2014/main" id="{E969424E-280E-4FE7-97E7-CD37928A0967}"/>
              </a:ext>
            </a:extLst>
          </p:cNvPr>
          <p:cNvSpPr>
            <a:spLocks noGrp="1" noChangeArrowheads="1"/>
          </p:cNvSpPr>
          <p:nvPr>
            <p:ph type="body" idx="1"/>
          </p:nvPr>
        </p:nvSpPr>
        <p:spPr/>
        <p:txBody>
          <a:bodyPr/>
          <a:lstStyle/>
          <a:p>
            <a:pPr eaLnBrk="1" hangingPunct="1"/>
            <a:r>
              <a:rPr lang="en-US" altLang="en-US" sz="1800">
                <a:latin typeface="Comic Sans MS" panose="030F0702030302020204" pitchFamily="66" charset="0"/>
              </a:rPr>
              <a:t>An important concern is identifying variations in performance that are not within the normal range of process performance</a:t>
            </a:r>
          </a:p>
          <a:p>
            <a:pPr eaLnBrk="1" hangingPunct="1"/>
            <a:r>
              <a:rPr lang="en-US" altLang="en-US" sz="1800">
                <a:latin typeface="Comic Sans MS" panose="030F0702030302020204" pitchFamily="66" charset="0"/>
              </a:rPr>
              <a:t>“extraordinary” events outside the bounds of process capability</a:t>
            </a:r>
          </a:p>
          <a:p>
            <a:pPr lvl="1" eaLnBrk="1" hangingPunct="1"/>
            <a:endParaRPr lang="en-US" altLang="en-US" sz="1500">
              <a:latin typeface="Comic Sans MS" panose="030F0702030302020204" pitchFamily="66" charset="0"/>
            </a:endParaRPr>
          </a:p>
        </p:txBody>
      </p:sp>
      <p:sp>
        <p:nvSpPr>
          <p:cNvPr id="54277" name="Rectangle 7">
            <a:extLst>
              <a:ext uri="{FF2B5EF4-FFF2-40B4-BE49-F238E27FC236}">
                <a16:creationId xmlns="" xmlns:a16="http://schemas.microsoft.com/office/drawing/2014/main" id="{9E2208EF-BBF2-4E29-93A8-AC505D096D3B}"/>
              </a:ext>
            </a:extLst>
          </p:cNvPr>
          <p:cNvSpPr>
            <a:spLocks noChangeArrowheads="1"/>
          </p:cNvSpPr>
          <p:nvPr/>
        </p:nvSpPr>
        <p:spPr bwMode="auto">
          <a:xfrm>
            <a:off x="1657350" y="4343400"/>
            <a:ext cx="6000750" cy="1085850"/>
          </a:xfrm>
          <a:prstGeom prst="rect">
            <a:avLst/>
          </a:prstGeom>
          <a:solidFill>
            <a:schemeClr val="accent1"/>
          </a:solidFill>
          <a:ln w="9525">
            <a:solidFill>
              <a:srgbClr val="FFFF99"/>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4278" name="Line 8">
            <a:extLst>
              <a:ext uri="{FF2B5EF4-FFF2-40B4-BE49-F238E27FC236}">
                <a16:creationId xmlns="" xmlns:a16="http://schemas.microsoft.com/office/drawing/2014/main" id="{49349BC9-57A9-4150-8CEE-0A350675DC81}"/>
              </a:ext>
            </a:extLst>
          </p:cNvPr>
          <p:cNvSpPr>
            <a:spLocks noChangeShapeType="1"/>
          </p:cNvSpPr>
          <p:nvPr/>
        </p:nvSpPr>
        <p:spPr bwMode="auto">
          <a:xfrm>
            <a:off x="1657350" y="4857750"/>
            <a:ext cx="6000750" cy="0"/>
          </a:xfrm>
          <a:prstGeom prst="line">
            <a:avLst/>
          </a:prstGeom>
          <a:noFill/>
          <a:ln w="9525">
            <a:solidFill>
              <a:srgbClr val="FFFF99"/>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279" name="Freeform 9">
            <a:extLst>
              <a:ext uri="{FF2B5EF4-FFF2-40B4-BE49-F238E27FC236}">
                <a16:creationId xmlns="" xmlns:a16="http://schemas.microsoft.com/office/drawing/2014/main" id="{BC5E73AD-FDD7-4502-9323-D7A3E72991CB}"/>
              </a:ext>
            </a:extLst>
          </p:cNvPr>
          <p:cNvSpPr>
            <a:spLocks/>
          </p:cNvSpPr>
          <p:nvPr/>
        </p:nvSpPr>
        <p:spPr bwMode="auto">
          <a:xfrm>
            <a:off x="1657351" y="3600450"/>
            <a:ext cx="5280422" cy="1485900"/>
          </a:xfrm>
          <a:custGeom>
            <a:avLst/>
            <a:gdLst>
              <a:gd name="T0" fmla="*/ 0 w 4435"/>
              <a:gd name="T1" fmla="*/ 2147483646 h 1248"/>
              <a:gd name="T2" fmla="*/ 2147483646 w 4435"/>
              <a:gd name="T3" fmla="*/ 2147483646 h 1248"/>
              <a:gd name="T4" fmla="*/ 2147483646 w 4435"/>
              <a:gd name="T5" fmla="*/ 2147483646 h 1248"/>
              <a:gd name="T6" fmla="*/ 2147483646 w 4435"/>
              <a:gd name="T7" fmla="*/ 2147483646 h 1248"/>
              <a:gd name="T8" fmla="*/ 2147483646 w 4435"/>
              <a:gd name="T9" fmla="*/ 2147483646 h 1248"/>
              <a:gd name="T10" fmla="*/ 2147483646 w 4435"/>
              <a:gd name="T11" fmla="*/ 2147483646 h 1248"/>
              <a:gd name="T12" fmla="*/ 2147483646 w 4435"/>
              <a:gd name="T13" fmla="*/ 2147483646 h 1248"/>
              <a:gd name="T14" fmla="*/ 2147483646 w 4435"/>
              <a:gd name="T15" fmla="*/ 2147483646 h 1248"/>
              <a:gd name="T16" fmla="*/ 2147483646 w 4435"/>
              <a:gd name="T17" fmla="*/ 2147483646 h 1248"/>
              <a:gd name="T18" fmla="*/ 2147483646 w 4435"/>
              <a:gd name="T19" fmla="*/ 2147483646 h 1248"/>
              <a:gd name="T20" fmla="*/ 2147483646 w 4435"/>
              <a:gd name="T21" fmla="*/ 2147483646 h 1248"/>
              <a:gd name="T22" fmla="*/ 2147483646 w 4435"/>
              <a:gd name="T23" fmla="*/ 2147483646 h 1248"/>
              <a:gd name="T24" fmla="*/ 2147483646 w 4435"/>
              <a:gd name="T25" fmla="*/ 2147483646 h 1248"/>
              <a:gd name="T26" fmla="*/ 2147483646 w 4435"/>
              <a:gd name="T27" fmla="*/ 2147483646 h 12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35"/>
              <a:gd name="T43" fmla="*/ 0 h 1248"/>
              <a:gd name="T44" fmla="*/ 4435 w 4435"/>
              <a:gd name="T45" fmla="*/ 1248 h 12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35" h="1248">
                <a:moveTo>
                  <a:pt x="0" y="805"/>
                </a:moveTo>
                <a:cubicBezTo>
                  <a:pt x="38" y="826"/>
                  <a:pt x="133" y="898"/>
                  <a:pt x="238" y="933"/>
                </a:cubicBezTo>
                <a:cubicBezTo>
                  <a:pt x="343" y="968"/>
                  <a:pt x="494" y="1034"/>
                  <a:pt x="631" y="1015"/>
                </a:cubicBezTo>
                <a:cubicBezTo>
                  <a:pt x="768" y="996"/>
                  <a:pt x="965" y="833"/>
                  <a:pt x="1061" y="816"/>
                </a:cubicBezTo>
                <a:cubicBezTo>
                  <a:pt x="1157" y="792"/>
                  <a:pt x="1125" y="880"/>
                  <a:pt x="1205" y="912"/>
                </a:cubicBezTo>
                <a:cubicBezTo>
                  <a:pt x="1285" y="944"/>
                  <a:pt x="1429" y="1016"/>
                  <a:pt x="1541" y="1008"/>
                </a:cubicBezTo>
                <a:cubicBezTo>
                  <a:pt x="1653" y="1000"/>
                  <a:pt x="1783" y="925"/>
                  <a:pt x="1877" y="864"/>
                </a:cubicBezTo>
                <a:cubicBezTo>
                  <a:pt x="1971" y="803"/>
                  <a:pt x="2007" y="699"/>
                  <a:pt x="2103" y="640"/>
                </a:cubicBezTo>
                <a:cubicBezTo>
                  <a:pt x="2199" y="581"/>
                  <a:pt x="2341" y="616"/>
                  <a:pt x="2451" y="512"/>
                </a:cubicBezTo>
                <a:cubicBezTo>
                  <a:pt x="2561" y="408"/>
                  <a:pt x="2681" y="36"/>
                  <a:pt x="2762" y="18"/>
                </a:cubicBezTo>
                <a:cubicBezTo>
                  <a:pt x="2843" y="0"/>
                  <a:pt x="2867" y="253"/>
                  <a:pt x="2935" y="402"/>
                </a:cubicBezTo>
                <a:cubicBezTo>
                  <a:pt x="3003" y="551"/>
                  <a:pt x="3061" y="779"/>
                  <a:pt x="3173" y="912"/>
                </a:cubicBezTo>
                <a:cubicBezTo>
                  <a:pt x="3285" y="1045"/>
                  <a:pt x="3395" y="1152"/>
                  <a:pt x="3605" y="1200"/>
                </a:cubicBezTo>
                <a:cubicBezTo>
                  <a:pt x="3815" y="1248"/>
                  <a:pt x="4262" y="1198"/>
                  <a:pt x="4435" y="1198"/>
                </a:cubicBezTo>
              </a:path>
            </a:pathLst>
          </a:custGeom>
          <a:noFill/>
          <a:ln w="76200" cap="flat" cmpd="sng">
            <a:solidFill>
              <a:srgbClr val="FF66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54280" name="Oval 10">
            <a:extLst>
              <a:ext uri="{FF2B5EF4-FFF2-40B4-BE49-F238E27FC236}">
                <a16:creationId xmlns="" xmlns:a16="http://schemas.microsoft.com/office/drawing/2014/main" id="{6D0CE9A3-6B82-4F5E-93E9-CBF6C143BDA5}"/>
              </a:ext>
            </a:extLst>
          </p:cNvPr>
          <p:cNvSpPr>
            <a:spLocks noChangeArrowheads="1"/>
          </p:cNvSpPr>
          <p:nvPr/>
        </p:nvSpPr>
        <p:spPr bwMode="auto">
          <a:xfrm>
            <a:off x="2857500" y="4514850"/>
            <a:ext cx="11430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4281" name="Oval 11">
            <a:extLst>
              <a:ext uri="{FF2B5EF4-FFF2-40B4-BE49-F238E27FC236}">
                <a16:creationId xmlns="" xmlns:a16="http://schemas.microsoft.com/office/drawing/2014/main" id="{9590437F-69A4-4A6D-A171-C070EBB4463C}"/>
              </a:ext>
            </a:extLst>
          </p:cNvPr>
          <p:cNvSpPr>
            <a:spLocks noChangeArrowheads="1"/>
          </p:cNvSpPr>
          <p:nvPr/>
        </p:nvSpPr>
        <p:spPr bwMode="auto">
          <a:xfrm>
            <a:off x="5543550" y="4800600"/>
            <a:ext cx="11430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4282" name="Oval 12">
            <a:extLst>
              <a:ext uri="{FF2B5EF4-FFF2-40B4-BE49-F238E27FC236}">
                <a16:creationId xmlns="" xmlns:a16="http://schemas.microsoft.com/office/drawing/2014/main" id="{2B8FB345-7FCD-41D2-9A28-7F79E5D4774A}"/>
              </a:ext>
            </a:extLst>
          </p:cNvPr>
          <p:cNvSpPr>
            <a:spLocks noChangeArrowheads="1"/>
          </p:cNvSpPr>
          <p:nvPr/>
        </p:nvSpPr>
        <p:spPr bwMode="auto">
          <a:xfrm>
            <a:off x="5314950" y="4514850"/>
            <a:ext cx="11430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4283" name="Oval 13">
            <a:extLst>
              <a:ext uri="{FF2B5EF4-FFF2-40B4-BE49-F238E27FC236}">
                <a16:creationId xmlns="" xmlns:a16="http://schemas.microsoft.com/office/drawing/2014/main" id="{AC015080-A27C-4AAA-9AE7-EC2468BA258F}"/>
              </a:ext>
            </a:extLst>
          </p:cNvPr>
          <p:cNvSpPr>
            <a:spLocks noChangeArrowheads="1"/>
          </p:cNvSpPr>
          <p:nvPr/>
        </p:nvSpPr>
        <p:spPr bwMode="auto">
          <a:xfrm>
            <a:off x="5086350" y="4000500"/>
            <a:ext cx="11430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4284" name="Oval 14">
            <a:extLst>
              <a:ext uri="{FF2B5EF4-FFF2-40B4-BE49-F238E27FC236}">
                <a16:creationId xmlns="" xmlns:a16="http://schemas.microsoft.com/office/drawing/2014/main" id="{641E355E-855C-4539-8AEF-3EA5ABD6089A}"/>
              </a:ext>
            </a:extLst>
          </p:cNvPr>
          <p:cNvSpPr>
            <a:spLocks noChangeArrowheads="1"/>
          </p:cNvSpPr>
          <p:nvPr/>
        </p:nvSpPr>
        <p:spPr bwMode="auto">
          <a:xfrm>
            <a:off x="4914900" y="3543300"/>
            <a:ext cx="11430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4285" name="Oval 15">
            <a:extLst>
              <a:ext uri="{FF2B5EF4-FFF2-40B4-BE49-F238E27FC236}">
                <a16:creationId xmlns="" xmlns:a16="http://schemas.microsoft.com/office/drawing/2014/main" id="{5ED8E09F-B995-4730-B8D0-AAD831398F3D}"/>
              </a:ext>
            </a:extLst>
          </p:cNvPr>
          <p:cNvSpPr>
            <a:spLocks noChangeArrowheads="1"/>
          </p:cNvSpPr>
          <p:nvPr/>
        </p:nvSpPr>
        <p:spPr bwMode="auto">
          <a:xfrm>
            <a:off x="4457700" y="4171950"/>
            <a:ext cx="11430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4286" name="Oval 16">
            <a:extLst>
              <a:ext uri="{FF2B5EF4-FFF2-40B4-BE49-F238E27FC236}">
                <a16:creationId xmlns="" xmlns:a16="http://schemas.microsoft.com/office/drawing/2014/main" id="{70BC6911-F185-445B-834D-D18856E36BCB}"/>
              </a:ext>
            </a:extLst>
          </p:cNvPr>
          <p:cNvSpPr>
            <a:spLocks noChangeArrowheads="1"/>
          </p:cNvSpPr>
          <p:nvPr/>
        </p:nvSpPr>
        <p:spPr bwMode="auto">
          <a:xfrm>
            <a:off x="4114800" y="4286250"/>
            <a:ext cx="11430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4287" name="Oval 17">
            <a:extLst>
              <a:ext uri="{FF2B5EF4-FFF2-40B4-BE49-F238E27FC236}">
                <a16:creationId xmlns="" xmlns:a16="http://schemas.microsoft.com/office/drawing/2014/main" id="{2C09F6A3-7118-4E13-9D37-59F5355F2581}"/>
              </a:ext>
            </a:extLst>
          </p:cNvPr>
          <p:cNvSpPr>
            <a:spLocks noChangeArrowheads="1"/>
          </p:cNvSpPr>
          <p:nvPr/>
        </p:nvSpPr>
        <p:spPr bwMode="auto">
          <a:xfrm>
            <a:off x="3943350" y="4514850"/>
            <a:ext cx="11430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4288" name="Oval 18">
            <a:extLst>
              <a:ext uri="{FF2B5EF4-FFF2-40B4-BE49-F238E27FC236}">
                <a16:creationId xmlns="" xmlns:a16="http://schemas.microsoft.com/office/drawing/2014/main" id="{EFF31AA3-87FD-4BAD-8071-8CEF2620C92A}"/>
              </a:ext>
            </a:extLst>
          </p:cNvPr>
          <p:cNvSpPr>
            <a:spLocks noChangeArrowheads="1"/>
          </p:cNvSpPr>
          <p:nvPr/>
        </p:nvSpPr>
        <p:spPr bwMode="auto">
          <a:xfrm>
            <a:off x="3371850" y="4743450"/>
            <a:ext cx="11430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4289" name="Oval 19">
            <a:extLst>
              <a:ext uri="{FF2B5EF4-FFF2-40B4-BE49-F238E27FC236}">
                <a16:creationId xmlns="" xmlns:a16="http://schemas.microsoft.com/office/drawing/2014/main" id="{5A870324-4EE1-4FB8-8D6A-14F967D8CCBC}"/>
              </a:ext>
            </a:extLst>
          </p:cNvPr>
          <p:cNvSpPr>
            <a:spLocks noChangeArrowheads="1"/>
          </p:cNvSpPr>
          <p:nvPr/>
        </p:nvSpPr>
        <p:spPr bwMode="auto">
          <a:xfrm>
            <a:off x="2286000" y="4743450"/>
            <a:ext cx="11430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4290" name="Oval 20">
            <a:extLst>
              <a:ext uri="{FF2B5EF4-FFF2-40B4-BE49-F238E27FC236}">
                <a16:creationId xmlns="" xmlns:a16="http://schemas.microsoft.com/office/drawing/2014/main" id="{DB63FF21-F5D9-45F0-BF26-8C500708E7E2}"/>
              </a:ext>
            </a:extLst>
          </p:cNvPr>
          <p:cNvSpPr>
            <a:spLocks noChangeArrowheads="1"/>
          </p:cNvSpPr>
          <p:nvPr/>
        </p:nvSpPr>
        <p:spPr bwMode="auto">
          <a:xfrm>
            <a:off x="1600200" y="4457700"/>
            <a:ext cx="11430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4291" name="Oval 21">
            <a:extLst>
              <a:ext uri="{FF2B5EF4-FFF2-40B4-BE49-F238E27FC236}">
                <a16:creationId xmlns="" xmlns:a16="http://schemas.microsoft.com/office/drawing/2014/main" id="{4F039DCF-1992-42D4-922C-EA78EB018298}"/>
              </a:ext>
            </a:extLst>
          </p:cNvPr>
          <p:cNvSpPr>
            <a:spLocks noChangeArrowheads="1"/>
          </p:cNvSpPr>
          <p:nvPr/>
        </p:nvSpPr>
        <p:spPr bwMode="auto">
          <a:xfrm>
            <a:off x="6858000" y="4972050"/>
            <a:ext cx="11430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4292" name="Oval 22">
            <a:extLst>
              <a:ext uri="{FF2B5EF4-FFF2-40B4-BE49-F238E27FC236}">
                <a16:creationId xmlns="" xmlns:a16="http://schemas.microsoft.com/office/drawing/2014/main" id="{27746456-E1C4-4B0C-A20D-D6BA73D04D4E}"/>
              </a:ext>
            </a:extLst>
          </p:cNvPr>
          <p:cNvSpPr>
            <a:spLocks noChangeArrowheads="1"/>
          </p:cNvSpPr>
          <p:nvPr/>
        </p:nvSpPr>
        <p:spPr bwMode="auto">
          <a:xfrm>
            <a:off x="6400800" y="4972050"/>
            <a:ext cx="11430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4293" name="Oval 23">
            <a:extLst>
              <a:ext uri="{FF2B5EF4-FFF2-40B4-BE49-F238E27FC236}">
                <a16:creationId xmlns="" xmlns:a16="http://schemas.microsoft.com/office/drawing/2014/main" id="{529FA36A-0293-4036-A8AC-C6A3F78DAF59}"/>
              </a:ext>
            </a:extLst>
          </p:cNvPr>
          <p:cNvSpPr>
            <a:spLocks noChangeArrowheads="1"/>
          </p:cNvSpPr>
          <p:nvPr/>
        </p:nvSpPr>
        <p:spPr bwMode="auto">
          <a:xfrm>
            <a:off x="5943600" y="4972050"/>
            <a:ext cx="11430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4294" name="Text Box 24">
            <a:extLst>
              <a:ext uri="{FF2B5EF4-FFF2-40B4-BE49-F238E27FC236}">
                <a16:creationId xmlns="" xmlns:a16="http://schemas.microsoft.com/office/drawing/2014/main" id="{94D76454-4291-4CEB-A040-4F152039D74D}"/>
              </a:ext>
            </a:extLst>
          </p:cNvPr>
          <p:cNvSpPr txBox="1">
            <a:spLocks noChangeArrowheads="1"/>
          </p:cNvSpPr>
          <p:nvPr/>
        </p:nvSpPr>
        <p:spPr bwMode="auto">
          <a:xfrm>
            <a:off x="1657350" y="5143501"/>
            <a:ext cx="348615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500"/>
              <a:t>Control chart with special causes</a:t>
            </a:r>
          </a:p>
        </p:txBody>
      </p:sp>
      <p:sp>
        <p:nvSpPr>
          <p:cNvPr id="54295" name="Rectangle 25">
            <a:extLst>
              <a:ext uri="{FF2B5EF4-FFF2-40B4-BE49-F238E27FC236}">
                <a16:creationId xmlns="" xmlns:a16="http://schemas.microsoft.com/office/drawing/2014/main" id="{C71E0C2E-11BC-4218-8A7E-7F81358B534D}"/>
              </a:ext>
            </a:extLst>
          </p:cNvPr>
          <p:cNvSpPr>
            <a:spLocks noChangeArrowheads="1"/>
          </p:cNvSpPr>
          <p:nvPr/>
        </p:nvSpPr>
        <p:spPr bwMode="auto">
          <a:xfrm>
            <a:off x="5600700" y="3829050"/>
            <a:ext cx="20574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500">
                <a:solidFill>
                  <a:srgbClr val="FFFFCC"/>
                </a:solidFill>
              </a:rPr>
              <a:t>Identify the problem </a:t>
            </a:r>
            <a:br>
              <a:rPr lang="en-US" altLang="en-US" sz="1500">
                <a:solidFill>
                  <a:srgbClr val="FFFFCC"/>
                </a:solidFill>
              </a:rPr>
            </a:br>
            <a:r>
              <a:rPr lang="en-US" altLang="en-US" sz="1500">
                <a:solidFill>
                  <a:srgbClr val="FFFFCC"/>
                </a:solidFill>
              </a:rPr>
              <a:t>in the process</a:t>
            </a:r>
          </a:p>
        </p:txBody>
      </p:sp>
      <p:sp>
        <p:nvSpPr>
          <p:cNvPr id="54296" name="Oval 26">
            <a:extLst>
              <a:ext uri="{FF2B5EF4-FFF2-40B4-BE49-F238E27FC236}">
                <a16:creationId xmlns="" xmlns:a16="http://schemas.microsoft.com/office/drawing/2014/main" id="{6C701A0F-C843-4DEF-B02E-0B3EC10CBB65}"/>
              </a:ext>
            </a:extLst>
          </p:cNvPr>
          <p:cNvSpPr>
            <a:spLocks noChangeArrowheads="1"/>
          </p:cNvSpPr>
          <p:nvPr/>
        </p:nvSpPr>
        <p:spPr bwMode="auto">
          <a:xfrm>
            <a:off x="2971800" y="4629150"/>
            <a:ext cx="11430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4297" name="Slide Number Placeholder 1">
            <a:extLst>
              <a:ext uri="{FF2B5EF4-FFF2-40B4-BE49-F238E27FC236}">
                <a16:creationId xmlns="" xmlns:a16="http://schemas.microsoft.com/office/drawing/2014/main" id="{9FF87575-FEAE-46B9-B803-475E8CE2301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fld id="{6079CCCF-AF79-4096-9B06-0D84E0D87A0C}" type="slidenum">
              <a:rPr lang="en-US" altLang="en-US" sz="1050">
                <a:solidFill>
                  <a:schemeClr val="bg1"/>
                </a:solidFill>
              </a:rPr>
              <a:pPr/>
              <a:t>6</a:t>
            </a:fld>
            <a:endParaRPr lang="en-US" altLang="en-US" sz="105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39230"/>
    </mc:Choice>
    <mc:Fallback xmlns="">
      <p:transition spd="slow" advTm="39230"/>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Risk Management</a:t>
            </a:r>
            <a:endParaRPr lang="en-US" dirty="0"/>
          </a:p>
        </p:txBody>
      </p:sp>
      <p:sp>
        <p:nvSpPr>
          <p:cNvPr id="3" name="Content Placeholder 2"/>
          <p:cNvSpPr>
            <a:spLocks noGrp="1"/>
          </p:cNvSpPr>
          <p:nvPr>
            <p:ph idx="1"/>
          </p:nvPr>
        </p:nvSpPr>
        <p:spPr/>
        <p:txBody>
          <a:bodyPr/>
          <a:lstStyle/>
          <a:p>
            <a:pPr algn="just"/>
            <a:r>
              <a:rPr lang="en-US" dirty="0"/>
              <a:t>Identify potential problems before they occur, so that risk handling activities may be planned and invoked as needed across the life of the product or project to mitigate adverse impacts on achieving objectives.</a:t>
            </a:r>
          </a:p>
          <a:p>
            <a:endParaRPr lang="en-US" dirty="0"/>
          </a:p>
        </p:txBody>
      </p:sp>
      <p:sp>
        <p:nvSpPr>
          <p:cNvPr id="4" name="Slide Number Placeholder 3">
            <a:extLst>
              <a:ext uri="{FF2B5EF4-FFF2-40B4-BE49-F238E27FC236}">
                <a16:creationId xmlns="" xmlns:a16="http://schemas.microsoft.com/office/drawing/2014/main" id="{7C8FCED4-F568-42A8-A9AA-0618BEECF0CD}"/>
              </a:ext>
            </a:extLst>
          </p:cNvPr>
          <p:cNvSpPr>
            <a:spLocks noGrp="1"/>
          </p:cNvSpPr>
          <p:nvPr>
            <p:ph type="sldNum" sz="quarter" idx="12"/>
          </p:nvPr>
        </p:nvSpPr>
        <p:spPr/>
        <p:txBody>
          <a:bodyPr/>
          <a:lstStyle/>
          <a:p>
            <a:fld id="{62ADF4A7-38C2-41D5-BEB5-EA03B89E51F4}" type="slidenum">
              <a:rPr lang="en-US" smtClean="0"/>
              <a:pPr/>
              <a:t>60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25163"/>
    </mc:Choice>
    <mc:Fallback xmlns="">
      <p:transition spd="slow" advTm="25163"/>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Quantitative Project Management</a:t>
            </a:r>
            <a:endParaRPr lang="en-US" dirty="0"/>
          </a:p>
        </p:txBody>
      </p:sp>
      <p:sp>
        <p:nvSpPr>
          <p:cNvPr id="3" name="Content Placeholder 2"/>
          <p:cNvSpPr>
            <a:spLocks noGrp="1"/>
          </p:cNvSpPr>
          <p:nvPr>
            <p:ph idx="1"/>
          </p:nvPr>
        </p:nvSpPr>
        <p:spPr/>
        <p:txBody>
          <a:bodyPr/>
          <a:lstStyle/>
          <a:p>
            <a:pPr algn="just"/>
            <a:r>
              <a:rPr lang="en-US" dirty="0"/>
              <a:t>Quantitatively manage the project’s defined process to achieve the project’s established quality and process-performance objectives.</a:t>
            </a:r>
          </a:p>
          <a:p>
            <a:endParaRPr lang="en-US" dirty="0"/>
          </a:p>
        </p:txBody>
      </p:sp>
      <p:sp>
        <p:nvSpPr>
          <p:cNvPr id="4" name="Slide Number Placeholder 3">
            <a:extLst>
              <a:ext uri="{FF2B5EF4-FFF2-40B4-BE49-F238E27FC236}">
                <a16:creationId xmlns="" xmlns:a16="http://schemas.microsoft.com/office/drawing/2014/main" id="{0FB07D4C-E30C-435C-B04D-E70BA92C59A9}"/>
              </a:ext>
            </a:extLst>
          </p:cNvPr>
          <p:cNvSpPr>
            <a:spLocks noGrp="1"/>
          </p:cNvSpPr>
          <p:nvPr>
            <p:ph type="sldNum" sz="quarter" idx="12"/>
          </p:nvPr>
        </p:nvSpPr>
        <p:spPr/>
        <p:txBody>
          <a:bodyPr/>
          <a:lstStyle/>
          <a:p>
            <a:fld id="{62ADF4A7-38C2-41D5-BEB5-EA03B89E51F4}" type="slidenum">
              <a:rPr lang="en-US" smtClean="0"/>
              <a:pPr/>
              <a:t>61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8730"/>
    </mc:Choice>
    <mc:Fallback xmlns="">
      <p:transition spd="slow" advTm="18730"/>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Support Process Areas</a:t>
            </a:r>
            <a:endParaRPr lang="en-US" dirty="0"/>
          </a:p>
        </p:txBody>
      </p:sp>
      <p:sp>
        <p:nvSpPr>
          <p:cNvPr id="3" name="Content Placeholder 2"/>
          <p:cNvSpPr>
            <a:spLocks noGrp="1"/>
          </p:cNvSpPr>
          <p:nvPr>
            <p:ph idx="1"/>
          </p:nvPr>
        </p:nvSpPr>
        <p:spPr/>
        <p:txBody>
          <a:bodyPr/>
          <a:lstStyle/>
          <a:p>
            <a:pPr algn="just"/>
            <a:r>
              <a:rPr lang="en-US" dirty="0"/>
              <a:t>There are six Support Process Areas:</a:t>
            </a:r>
          </a:p>
          <a:p>
            <a:pPr lvl="1" algn="just"/>
            <a:r>
              <a:rPr lang="en-US" dirty="0"/>
              <a:t>Configuration Management</a:t>
            </a:r>
          </a:p>
          <a:p>
            <a:pPr lvl="1" algn="just"/>
            <a:r>
              <a:rPr lang="en-US" dirty="0"/>
              <a:t>Process and Product Quality Assurance</a:t>
            </a:r>
          </a:p>
          <a:p>
            <a:pPr lvl="1" algn="just"/>
            <a:r>
              <a:rPr lang="en-US" dirty="0"/>
              <a:t>Measurement and Analysis</a:t>
            </a:r>
          </a:p>
          <a:p>
            <a:pPr lvl="1" algn="just"/>
            <a:r>
              <a:rPr lang="en-US" dirty="0"/>
              <a:t>Causal Analysis and Resolution</a:t>
            </a:r>
          </a:p>
          <a:p>
            <a:pPr lvl="1" algn="just"/>
            <a:r>
              <a:rPr lang="en-US" dirty="0"/>
              <a:t>Decision Analysis and Resolution</a:t>
            </a:r>
          </a:p>
          <a:p>
            <a:pPr lvl="1" algn="just"/>
            <a:r>
              <a:rPr lang="en-US" dirty="0"/>
              <a:t>Organizational Environment for Integration</a:t>
            </a:r>
          </a:p>
          <a:p>
            <a:pPr>
              <a:buNone/>
            </a:pPr>
            <a:endParaRPr lang="en-US" dirty="0"/>
          </a:p>
        </p:txBody>
      </p:sp>
      <p:sp>
        <p:nvSpPr>
          <p:cNvPr id="4" name="Slide Number Placeholder 3">
            <a:extLst>
              <a:ext uri="{FF2B5EF4-FFF2-40B4-BE49-F238E27FC236}">
                <a16:creationId xmlns="" xmlns:a16="http://schemas.microsoft.com/office/drawing/2014/main" id="{E3D6CBF9-66D6-4FB5-B956-86370579020B}"/>
              </a:ext>
            </a:extLst>
          </p:cNvPr>
          <p:cNvSpPr>
            <a:spLocks noGrp="1"/>
          </p:cNvSpPr>
          <p:nvPr>
            <p:ph type="sldNum" sz="quarter" idx="12"/>
          </p:nvPr>
        </p:nvSpPr>
        <p:spPr/>
        <p:txBody>
          <a:bodyPr/>
          <a:lstStyle/>
          <a:p>
            <a:fld id="{62ADF4A7-38C2-41D5-BEB5-EA03B89E51F4}" type="slidenum">
              <a:rPr lang="en-US" smtClean="0"/>
              <a:pPr/>
              <a:t>62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5234"/>
    </mc:Choice>
    <mc:Fallback xmlns="">
      <p:transition spd="slow" advTm="15234"/>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Configuration Management</a:t>
            </a:r>
            <a:endParaRPr lang="en-US" dirty="0"/>
          </a:p>
        </p:txBody>
      </p:sp>
      <p:sp>
        <p:nvSpPr>
          <p:cNvPr id="3" name="Content Placeholder 2"/>
          <p:cNvSpPr>
            <a:spLocks noGrp="1"/>
          </p:cNvSpPr>
          <p:nvPr>
            <p:ph idx="1"/>
          </p:nvPr>
        </p:nvSpPr>
        <p:spPr/>
        <p:txBody>
          <a:bodyPr/>
          <a:lstStyle/>
          <a:p>
            <a:pPr algn="just"/>
            <a:r>
              <a:rPr lang="en-US" dirty="0"/>
              <a:t>Establish and maintain the integrity of work products using configuration identification, configuration control, configuration status accounting, and configuration audits.</a:t>
            </a:r>
          </a:p>
          <a:p>
            <a:endParaRPr lang="en-US" dirty="0"/>
          </a:p>
        </p:txBody>
      </p:sp>
      <p:sp>
        <p:nvSpPr>
          <p:cNvPr id="4" name="Slide Number Placeholder 3">
            <a:extLst>
              <a:ext uri="{FF2B5EF4-FFF2-40B4-BE49-F238E27FC236}">
                <a16:creationId xmlns="" xmlns:a16="http://schemas.microsoft.com/office/drawing/2014/main" id="{EA322EEE-144C-41C7-9992-AC53DAAFAD5E}"/>
              </a:ext>
            </a:extLst>
          </p:cNvPr>
          <p:cNvSpPr>
            <a:spLocks noGrp="1"/>
          </p:cNvSpPr>
          <p:nvPr>
            <p:ph type="sldNum" sz="quarter" idx="12"/>
          </p:nvPr>
        </p:nvSpPr>
        <p:spPr/>
        <p:txBody>
          <a:bodyPr/>
          <a:lstStyle/>
          <a:p>
            <a:fld id="{62ADF4A7-38C2-41D5-BEB5-EA03B89E51F4}" type="slidenum">
              <a:rPr lang="en-US" smtClean="0"/>
              <a:pPr/>
              <a:t>63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26660"/>
    </mc:Choice>
    <mc:Fallback xmlns="">
      <p:transition spd="slow" advTm="26660"/>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Process and Product Quality</a:t>
            </a:r>
            <a:br>
              <a:rPr lang="en-US" b="1" dirty="0"/>
            </a:br>
            <a:r>
              <a:rPr lang="en-US" b="1" dirty="0"/>
              <a:t>Assurance</a:t>
            </a:r>
            <a:endParaRPr lang="en-US" dirty="0"/>
          </a:p>
        </p:txBody>
      </p:sp>
      <p:sp>
        <p:nvSpPr>
          <p:cNvPr id="3" name="Content Placeholder 2"/>
          <p:cNvSpPr>
            <a:spLocks noGrp="1"/>
          </p:cNvSpPr>
          <p:nvPr>
            <p:ph idx="1"/>
          </p:nvPr>
        </p:nvSpPr>
        <p:spPr/>
        <p:txBody>
          <a:bodyPr/>
          <a:lstStyle/>
          <a:p>
            <a:pPr algn="just"/>
            <a:r>
              <a:rPr lang="en-US" dirty="0"/>
              <a:t>Provide staff and management with objective insight into processes and associated work products</a:t>
            </a:r>
            <a:r>
              <a:rPr lang="en-US" b="1" dirty="0"/>
              <a:t>.</a:t>
            </a:r>
          </a:p>
          <a:p>
            <a:endParaRPr lang="en-US" dirty="0"/>
          </a:p>
        </p:txBody>
      </p:sp>
      <p:sp>
        <p:nvSpPr>
          <p:cNvPr id="4" name="Slide Number Placeholder 3">
            <a:extLst>
              <a:ext uri="{FF2B5EF4-FFF2-40B4-BE49-F238E27FC236}">
                <a16:creationId xmlns="" xmlns:a16="http://schemas.microsoft.com/office/drawing/2014/main" id="{EA2A35C9-9479-4AEE-B068-73CEDDBC1853}"/>
              </a:ext>
            </a:extLst>
          </p:cNvPr>
          <p:cNvSpPr>
            <a:spLocks noGrp="1"/>
          </p:cNvSpPr>
          <p:nvPr>
            <p:ph type="sldNum" sz="quarter" idx="12"/>
          </p:nvPr>
        </p:nvSpPr>
        <p:spPr/>
        <p:txBody>
          <a:bodyPr/>
          <a:lstStyle/>
          <a:p>
            <a:fld id="{62ADF4A7-38C2-41D5-BEB5-EA03B89E51F4}" type="slidenum">
              <a:rPr lang="en-US" smtClean="0"/>
              <a:pPr/>
              <a:t>64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5699"/>
    </mc:Choice>
    <mc:Fallback xmlns="">
      <p:transition spd="slow" advTm="15699"/>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Measurement and Analysis</a:t>
            </a:r>
            <a:endParaRPr lang="en-US" dirty="0"/>
          </a:p>
        </p:txBody>
      </p:sp>
      <p:sp>
        <p:nvSpPr>
          <p:cNvPr id="3" name="Content Placeholder 2"/>
          <p:cNvSpPr>
            <a:spLocks noGrp="1"/>
          </p:cNvSpPr>
          <p:nvPr>
            <p:ph idx="1"/>
          </p:nvPr>
        </p:nvSpPr>
        <p:spPr/>
        <p:txBody>
          <a:bodyPr/>
          <a:lstStyle/>
          <a:p>
            <a:pPr algn="just"/>
            <a:r>
              <a:rPr lang="en-US" dirty="0"/>
              <a:t>Develop and sustain a measurement capability that is used to support management information needs.</a:t>
            </a:r>
          </a:p>
          <a:p>
            <a:endParaRPr lang="en-US" dirty="0"/>
          </a:p>
        </p:txBody>
      </p:sp>
      <p:sp>
        <p:nvSpPr>
          <p:cNvPr id="4" name="Slide Number Placeholder 3">
            <a:extLst>
              <a:ext uri="{FF2B5EF4-FFF2-40B4-BE49-F238E27FC236}">
                <a16:creationId xmlns="" xmlns:a16="http://schemas.microsoft.com/office/drawing/2014/main" id="{D463C822-7592-41E8-98DD-E11850E967E9}"/>
              </a:ext>
            </a:extLst>
          </p:cNvPr>
          <p:cNvSpPr>
            <a:spLocks noGrp="1"/>
          </p:cNvSpPr>
          <p:nvPr>
            <p:ph type="sldNum" sz="quarter" idx="12"/>
          </p:nvPr>
        </p:nvSpPr>
        <p:spPr/>
        <p:txBody>
          <a:bodyPr/>
          <a:lstStyle/>
          <a:p>
            <a:fld id="{62ADF4A7-38C2-41D5-BEB5-EA03B89E51F4}" type="slidenum">
              <a:rPr lang="en-US" smtClean="0"/>
              <a:pPr/>
              <a:t>65</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5841"/>
    </mc:Choice>
    <mc:Fallback xmlns="">
      <p:transition spd="slow" advTm="15841"/>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Causal Analysis and Resolution</a:t>
            </a:r>
            <a:endParaRPr lang="en-US" dirty="0"/>
          </a:p>
        </p:txBody>
      </p:sp>
      <p:sp>
        <p:nvSpPr>
          <p:cNvPr id="3" name="Content Placeholder 2"/>
          <p:cNvSpPr>
            <a:spLocks noGrp="1"/>
          </p:cNvSpPr>
          <p:nvPr>
            <p:ph idx="1"/>
          </p:nvPr>
        </p:nvSpPr>
        <p:spPr/>
        <p:txBody>
          <a:bodyPr/>
          <a:lstStyle/>
          <a:p>
            <a:pPr algn="just"/>
            <a:r>
              <a:rPr lang="en-US" dirty="0"/>
              <a:t>Identify causes of defects and other problems and take action to prevent them from occurring in the future.</a:t>
            </a:r>
          </a:p>
          <a:p>
            <a:endParaRPr lang="en-US" dirty="0"/>
          </a:p>
        </p:txBody>
      </p:sp>
      <p:sp>
        <p:nvSpPr>
          <p:cNvPr id="4" name="Slide Number Placeholder 3">
            <a:extLst>
              <a:ext uri="{FF2B5EF4-FFF2-40B4-BE49-F238E27FC236}">
                <a16:creationId xmlns="" xmlns:a16="http://schemas.microsoft.com/office/drawing/2014/main" id="{A1684F32-6AF7-4C8F-9DB1-61D818B9E07C}"/>
              </a:ext>
            </a:extLst>
          </p:cNvPr>
          <p:cNvSpPr>
            <a:spLocks noGrp="1"/>
          </p:cNvSpPr>
          <p:nvPr>
            <p:ph type="sldNum" sz="quarter" idx="12"/>
          </p:nvPr>
        </p:nvSpPr>
        <p:spPr/>
        <p:txBody>
          <a:bodyPr/>
          <a:lstStyle/>
          <a:p>
            <a:fld id="{62ADF4A7-38C2-41D5-BEB5-EA03B89E51F4}" type="slidenum">
              <a:rPr lang="en-US" smtClean="0"/>
              <a:pPr/>
              <a:t>66</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9130"/>
    </mc:Choice>
    <mc:Fallback xmlns="">
      <p:transition spd="slow" advTm="19130"/>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Decision Analysis and Resolution</a:t>
            </a:r>
            <a:endParaRPr lang="en-US" dirty="0"/>
          </a:p>
        </p:txBody>
      </p:sp>
      <p:sp>
        <p:nvSpPr>
          <p:cNvPr id="3" name="Content Placeholder 2"/>
          <p:cNvSpPr>
            <a:spLocks noGrp="1"/>
          </p:cNvSpPr>
          <p:nvPr>
            <p:ph idx="1"/>
          </p:nvPr>
        </p:nvSpPr>
        <p:spPr/>
        <p:txBody>
          <a:bodyPr/>
          <a:lstStyle/>
          <a:p>
            <a:pPr algn="just"/>
            <a:r>
              <a:rPr lang="en-US" dirty="0"/>
              <a:t>Analyze possible decisions using a formal evaluation process that evaluates identified alternatives against established criteria.</a:t>
            </a:r>
          </a:p>
          <a:p>
            <a:endParaRPr lang="en-US" dirty="0"/>
          </a:p>
        </p:txBody>
      </p:sp>
      <p:sp>
        <p:nvSpPr>
          <p:cNvPr id="4" name="Slide Number Placeholder 3">
            <a:extLst>
              <a:ext uri="{FF2B5EF4-FFF2-40B4-BE49-F238E27FC236}">
                <a16:creationId xmlns="" xmlns:a16="http://schemas.microsoft.com/office/drawing/2014/main" id="{245EFABB-E512-4DC7-9C24-1323512B26CA}"/>
              </a:ext>
            </a:extLst>
          </p:cNvPr>
          <p:cNvSpPr>
            <a:spLocks noGrp="1"/>
          </p:cNvSpPr>
          <p:nvPr>
            <p:ph type="sldNum" sz="quarter" idx="12"/>
          </p:nvPr>
        </p:nvSpPr>
        <p:spPr/>
        <p:txBody>
          <a:bodyPr/>
          <a:lstStyle/>
          <a:p>
            <a:fld id="{62ADF4A7-38C2-41D5-BEB5-EA03B89E51F4}" type="slidenum">
              <a:rPr lang="en-US" smtClean="0"/>
              <a:pPr/>
              <a:t>67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9090"/>
    </mc:Choice>
    <mc:Fallback xmlns="">
      <p:transition spd="slow" advTm="19090"/>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Engineering Process Areas</a:t>
            </a:r>
            <a:endParaRPr lang="en-US" dirty="0"/>
          </a:p>
        </p:txBody>
      </p:sp>
      <p:sp>
        <p:nvSpPr>
          <p:cNvPr id="3" name="Content Placeholder 2"/>
          <p:cNvSpPr>
            <a:spLocks noGrp="1"/>
          </p:cNvSpPr>
          <p:nvPr>
            <p:ph idx="1"/>
          </p:nvPr>
        </p:nvSpPr>
        <p:spPr/>
        <p:txBody>
          <a:bodyPr/>
          <a:lstStyle/>
          <a:p>
            <a:pPr>
              <a:buNone/>
            </a:pPr>
            <a:r>
              <a:rPr lang="en-US" b="1" dirty="0"/>
              <a:t>There are six Engineering Process Areas.</a:t>
            </a:r>
          </a:p>
          <a:p>
            <a:r>
              <a:rPr lang="en-US" dirty="0"/>
              <a:t>Requirements Management</a:t>
            </a:r>
          </a:p>
          <a:p>
            <a:r>
              <a:rPr lang="en-US" dirty="0"/>
              <a:t>Requirements Development</a:t>
            </a:r>
          </a:p>
          <a:p>
            <a:r>
              <a:rPr lang="en-US" dirty="0"/>
              <a:t>Technical Solution</a:t>
            </a:r>
          </a:p>
          <a:p>
            <a:r>
              <a:rPr lang="en-US" dirty="0"/>
              <a:t>Product Integration</a:t>
            </a:r>
          </a:p>
          <a:p>
            <a:r>
              <a:rPr lang="en-US" dirty="0"/>
              <a:t>Verification</a:t>
            </a:r>
          </a:p>
          <a:p>
            <a:r>
              <a:rPr lang="en-US" dirty="0"/>
              <a:t>Validation</a:t>
            </a:r>
          </a:p>
          <a:p>
            <a:endParaRPr lang="en-US" dirty="0"/>
          </a:p>
        </p:txBody>
      </p:sp>
      <p:sp>
        <p:nvSpPr>
          <p:cNvPr id="4" name="Slide Number Placeholder 3">
            <a:extLst>
              <a:ext uri="{FF2B5EF4-FFF2-40B4-BE49-F238E27FC236}">
                <a16:creationId xmlns="" xmlns:a16="http://schemas.microsoft.com/office/drawing/2014/main" id="{2CF8E355-5855-40E9-A81E-04FD8EE3866E}"/>
              </a:ext>
            </a:extLst>
          </p:cNvPr>
          <p:cNvSpPr>
            <a:spLocks noGrp="1"/>
          </p:cNvSpPr>
          <p:nvPr>
            <p:ph type="sldNum" sz="quarter" idx="12"/>
          </p:nvPr>
        </p:nvSpPr>
        <p:spPr/>
        <p:txBody>
          <a:bodyPr/>
          <a:lstStyle/>
          <a:p>
            <a:fld id="{62ADF4A7-38C2-41D5-BEB5-EA03B89E51F4}" type="slidenum">
              <a:rPr lang="en-US" smtClean="0"/>
              <a:pPr/>
              <a:t>68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0773"/>
    </mc:Choice>
    <mc:Fallback xmlns="">
      <p:transition spd="slow" advTm="10773"/>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Requirements Management</a:t>
            </a:r>
            <a:endParaRPr lang="en-US" dirty="0"/>
          </a:p>
        </p:txBody>
      </p:sp>
      <p:sp>
        <p:nvSpPr>
          <p:cNvPr id="3" name="Content Placeholder 2"/>
          <p:cNvSpPr>
            <a:spLocks noGrp="1"/>
          </p:cNvSpPr>
          <p:nvPr>
            <p:ph idx="1"/>
          </p:nvPr>
        </p:nvSpPr>
        <p:spPr/>
        <p:txBody>
          <a:bodyPr/>
          <a:lstStyle/>
          <a:p>
            <a:pPr algn="just"/>
            <a:r>
              <a:rPr lang="en-US" dirty="0"/>
              <a:t>Manage the requirements of the project’s product and product components and identify inconsistencies between those requirements and the project’s plans and work products.</a:t>
            </a:r>
          </a:p>
          <a:p>
            <a:endParaRPr lang="en-US" dirty="0"/>
          </a:p>
        </p:txBody>
      </p:sp>
      <p:sp>
        <p:nvSpPr>
          <p:cNvPr id="4" name="Slide Number Placeholder 3">
            <a:extLst>
              <a:ext uri="{FF2B5EF4-FFF2-40B4-BE49-F238E27FC236}">
                <a16:creationId xmlns="" xmlns:a16="http://schemas.microsoft.com/office/drawing/2014/main" id="{C25922A4-9AB9-4BDB-96B8-DD01A60F22EE}"/>
              </a:ext>
            </a:extLst>
          </p:cNvPr>
          <p:cNvSpPr>
            <a:spLocks noGrp="1"/>
          </p:cNvSpPr>
          <p:nvPr>
            <p:ph type="sldNum" sz="quarter" idx="12"/>
          </p:nvPr>
        </p:nvSpPr>
        <p:spPr/>
        <p:txBody>
          <a:bodyPr/>
          <a:lstStyle/>
          <a:p>
            <a:fld id="{62ADF4A7-38C2-41D5-BEB5-EA03B89E51F4}" type="slidenum">
              <a:rPr lang="en-US" smtClean="0"/>
              <a:pPr/>
              <a:t>69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20134"/>
    </mc:Choice>
    <mc:Fallback xmlns="">
      <p:transition spd="slow" advTm="20134"/>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 xmlns:a16="http://schemas.microsoft.com/office/drawing/2014/main" id="{8FD6D0EA-32D7-4D77-B63A-6160051B5E80}"/>
              </a:ext>
            </a:extLst>
          </p:cNvPr>
          <p:cNvSpPr>
            <a:spLocks noGrp="1" noChangeArrowheads="1"/>
          </p:cNvSpPr>
          <p:nvPr>
            <p:ph type="title"/>
          </p:nvPr>
        </p:nvSpPr>
        <p:spPr/>
        <p:txBody>
          <a:bodyPr>
            <a:normAutofit fontScale="90000"/>
          </a:bodyPr>
          <a:lstStyle/>
          <a:p>
            <a:pPr algn="r" eaLnBrk="1" hangingPunct="1"/>
            <a:r>
              <a:rPr lang="en-US" altLang="en-US" b="1">
                <a:latin typeface="Comic Sans MS" panose="030F0702030302020204" pitchFamily="66" charset="0"/>
              </a:rPr>
              <a:t>Taking Corrective </a:t>
            </a:r>
            <a:br>
              <a:rPr lang="en-US" altLang="en-US" b="1">
                <a:latin typeface="Comic Sans MS" panose="030F0702030302020204" pitchFamily="66" charset="0"/>
              </a:rPr>
            </a:br>
            <a:r>
              <a:rPr lang="en-US" altLang="en-US" b="1">
                <a:latin typeface="Comic Sans MS" panose="030F0702030302020204" pitchFamily="66" charset="0"/>
              </a:rPr>
              <a:t>Action at Level 4</a:t>
            </a:r>
            <a:endParaRPr lang="en-US" altLang="en-US">
              <a:latin typeface="Comic Sans MS" panose="030F0702030302020204" pitchFamily="66" charset="0"/>
            </a:endParaRPr>
          </a:p>
        </p:txBody>
      </p:sp>
      <p:sp>
        <p:nvSpPr>
          <p:cNvPr id="55299" name="Rectangle 3">
            <a:extLst>
              <a:ext uri="{FF2B5EF4-FFF2-40B4-BE49-F238E27FC236}">
                <a16:creationId xmlns="" xmlns:a16="http://schemas.microsoft.com/office/drawing/2014/main" id="{B01787C7-C12E-4069-B2B2-B5BD431C5DFC}"/>
              </a:ext>
            </a:extLst>
          </p:cNvPr>
          <p:cNvSpPr>
            <a:spLocks noGrp="1" noChangeArrowheads="1"/>
          </p:cNvSpPr>
          <p:nvPr>
            <p:ph type="body" idx="1"/>
          </p:nvPr>
        </p:nvSpPr>
        <p:spPr>
          <a:xfrm>
            <a:off x="895964" y="2286000"/>
            <a:ext cx="7079227" cy="3338513"/>
          </a:xfrm>
        </p:spPr>
        <p:txBody>
          <a:bodyPr/>
          <a:lstStyle/>
          <a:p>
            <a:pPr eaLnBrk="1" hangingPunct="1"/>
            <a:r>
              <a:rPr lang="en-US" altLang="en-US" sz="1800" dirty="0">
                <a:latin typeface="Comic Sans MS" panose="030F0702030302020204" pitchFamily="66" charset="0"/>
              </a:rPr>
              <a:t>Quantitative Process Management focuses on the process</a:t>
            </a:r>
          </a:p>
          <a:p>
            <a:pPr eaLnBrk="1" hangingPunct="1"/>
            <a:r>
              <a:rPr lang="en-US" altLang="en-US" sz="1800" dirty="0">
                <a:latin typeface="Comic Sans MS" panose="030F0702030302020204" pitchFamily="66" charset="0"/>
              </a:rPr>
              <a:t>Process capability is quantitatively known</a:t>
            </a:r>
          </a:p>
          <a:p>
            <a:pPr eaLnBrk="1" hangingPunct="1"/>
            <a:r>
              <a:rPr lang="en-US" altLang="en-US" sz="1800" dirty="0">
                <a:latin typeface="Comic Sans MS" panose="030F0702030302020204" pitchFamily="66" charset="0"/>
              </a:rPr>
              <a:t>When performance falls outside the limits:</a:t>
            </a:r>
          </a:p>
          <a:p>
            <a:pPr lvl="1" eaLnBrk="1" hangingPunct="1"/>
            <a:r>
              <a:rPr lang="en-US" altLang="en-US" sz="1500" dirty="0">
                <a:latin typeface="Comic Sans MS" panose="030F0702030302020204" pitchFamily="66" charset="0"/>
              </a:rPr>
              <a:t>Identify the reason</a:t>
            </a:r>
          </a:p>
          <a:p>
            <a:pPr lvl="1" eaLnBrk="1" hangingPunct="1"/>
            <a:r>
              <a:rPr lang="en-US" altLang="en-US" sz="1500" dirty="0">
                <a:latin typeface="Comic Sans MS" panose="030F0702030302020204" pitchFamily="66" charset="0"/>
              </a:rPr>
              <a:t>Take corrective action </a:t>
            </a:r>
            <a:br>
              <a:rPr lang="en-US" altLang="en-US" sz="1500" dirty="0">
                <a:latin typeface="Comic Sans MS" panose="030F0702030302020204" pitchFamily="66" charset="0"/>
              </a:rPr>
            </a:br>
            <a:r>
              <a:rPr lang="en-US" altLang="en-US" sz="1500" dirty="0">
                <a:latin typeface="Comic Sans MS" panose="030F0702030302020204" pitchFamily="66" charset="0"/>
              </a:rPr>
              <a:t>when appropriate</a:t>
            </a:r>
          </a:p>
        </p:txBody>
      </p:sp>
      <p:sp>
        <p:nvSpPr>
          <p:cNvPr id="55301" name="Rectangle 7">
            <a:extLst>
              <a:ext uri="{FF2B5EF4-FFF2-40B4-BE49-F238E27FC236}">
                <a16:creationId xmlns="" xmlns:a16="http://schemas.microsoft.com/office/drawing/2014/main" id="{8FCE38B4-A083-4045-85AE-CE5A86BC4533}"/>
              </a:ext>
            </a:extLst>
          </p:cNvPr>
          <p:cNvSpPr>
            <a:spLocks noChangeArrowheads="1"/>
          </p:cNvSpPr>
          <p:nvPr/>
        </p:nvSpPr>
        <p:spPr bwMode="auto">
          <a:xfrm>
            <a:off x="4713685" y="4400550"/>
            <a:ext cx="2914650" cy="1085850"/>
          </a:xfrm>
          <a:prstGeom prst="rect">
            <a:avLst/>
          </a:prstGeom>
          <a:solidFill>
            <a:schemeClr val="accent1"/>
          </a:solidFill>
          <a:ln w="9525">
            <a:solidFill>
              <a:srgbClr val="FFFF99"/>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5302" name="Line 8">
            <a:extLst>
              <a:ext uri="{FF2B5EF4-FFF2-40B4-BE49-F238E27FC236}">
                <a16:creationId xmlns="" xmlns:a16="http://schemas.microsoft.com/office/drawing/2014/main" id="{443E8882-9883-496A-909D-1F8669D1A6E4}"/>
              </a:ext>
            </a:extLst>
          </p:cNvPr>
          <p:cNvSpPr>
            <a:spLocks noChangeShapeType="1"/>
          </p:cNvSpPr>
          <p:nvPr/>
        </p:nvSpPr>
        <p:spPr bwMode="auto">
          <a:xfrm>
            <a:off x="4713685" y="4914900"/>
            <a:ext cx="2914650" cy="1191"/>
          </a:xfrm>
          <a:prstGeom prst="line">
            <a:avLst/>
          </a:prstGeom>
          <a:noFill/>
          <a:ln w="9525">
            <a:solidFill>
              <a:srgbClr val="FFFF99"/>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303" name="Freeform 9">
            <a:extLst>
              <a:ext uri="{FF2B5EF4-FFF2-40B4-BE49-F238E27FC236}">
                <a16:creationId xmlns="" xmlns:a16="http://schemas.microsoft.com/office/drawing/2014/main" id="{7F2107AC-4810-4202-AF0D-6FCB834FF52E}"/>
              </a:ext>
            </a:extLst>
          </p:cNvPr>
          <p:cNvSpPr>
            <a:spLocks/>
          </p:cNvSpPr>
          <p:nvPr/>
        </p:nvSpPr>
        <p:spPr bwMode="auto">
          <a:xfrm>
            <a:off x="4800601" y="3714750"/>
            <a:ext cx="2564606" cy="1485900"/>
          </a:xfrm>
          <a:custGeom>
            <a:avLst/>
            <a:gdLst>
              <a:gd name="T0" fmla="*/ 0 w 4435"/>
              <a:gd name="T1" fmla="*/ 2147483646 h 1248"/>
              <a:gd name="T2" fmla="*/ 2147483646 w 4435"/>
              <a:gd name="T3" fmla="*/ 2147483646 h 1248"/>
              <a:gd name="T4" fmla="*/ 2147483646 w 4435"/>
              <a:gd name="T5" fmla="*/ 2147483646 h 1248"/>
              <a:gd name="T6" fmla="*/ 2147483646 w 4435"/>
              <a:gd name="T7" fmla="*/ 2147483646 h 1248"/>
              <a:gd name="T8" fmla="*/ 2147483646 w 4435"/>
              <a:gd name="T9" fmla="*/ 2147483646 h 1248"/>
              <a:gd name="T10" fmla="*/ 2147483646 w 4435"/>
              <a:gd name="T11" fmla="*/ 2147483646 h 1248"/>
              <a:gd name="T12" fmla="*/ 2147483646 w 4435"/>
              <a:gd name="T13" fmla="*/ 2147483646 h 1248"/>
              <a:gd name="T14" fmla="*/ 2147483646 w 4435"/>
              <a:gd name="T15" fmla="*/ 2147483646 h 1248"/>
              <a:gd name="T16" fmla="*/ 2147483646 w 4435"/>
              <a:gd name="T17" fmla="*/ 2147483646 h 1248"/>
              <a:gd name="T18" fmla="*/ 2147483646 w 4435"/>
              <a:gd name="T19" fmla="*/ 2147483646 h 1248"/>
              <a:gd name="T20" fmla="*/ 2147483646 w 4435"/>
              <a:gd name="T21" fmla="*/ 2147483646 h 1248"/>
              <a:gd name="T22" fmla="*/ 2147483646 w 4435"/>
              <a:gd name="T23" fmla="*/ 2147483646 h 1248"/>
              <a:gd name="T24" fmla="*/ 2147483646 w 4435"/>
              <a:gd name="T25" fmla="*/ 2147483646 h 1248"/>
              <a:gd name="T26" fmla="*/ 2147483646 w 4435"/>
              <a:gd name="T27" fmla="*/ 2147483646 h 12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35"/>
              <a:gd name="T43" fmla="*/ 0 h 1248"/>
              <a:gd name="T44" fmla="*/ 4435 w 4435"/>
              <a:gd name="T45" fmla="*/ 1248 h 12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35" h="1248">
                <a:moveTo>
                  <a:pt x="0" y="805"/>
                </a:moveTo>
                <a:cubicBezTo>
                  <a:pt x="38" y="826"/>
                  <a:pt x="133" y="898"/>
                  <a:pt x="238" y="933"/>
                </a:cubicBezTo>
                <a:cubicBezTo>
                  <a:pt x="343" y="968"/>
                  <a:pt x="494" y="1034"/>
                  <a:pt x="631" y="1015"/>
                </a:cubicBezTo>
                <a:cubicBezTo>
                  <a:pt x="768" y="996"/>
                  <a:pt x="965" y="833"/>
                  <a:pt x="1061" y="816"/>
                </a:cubicBezTo>
                <a:cubicBezTo>
                  <a:pt x="1157" y="792"/>
                  <a:pt x="1125" y="880"/>
                  <a:pt x="1205" y="912"/>
                </a:cubicBezTo>
                <a:cubicBezTo>
                  <a:pt x="1285" y="944"/>
                  <a:pt x="1429" y="1016"/>
                  <a:pt x="1541" y="1008"/>
                </a:cubicBezTo>
                <a:cubicBezTo>
                  <a:pt x="1653" y="1000"/>
                  <a:pt x="1783" y="925"/>
                  <a:pt x="1877" y="864"/>
                </a:cubicBezTo>
                <a:cubicBezTo>
                  <a:pt x="1971" y="803"/>
                  <a:pt x="2007" y="699"/>
                  <a:pt x="2103" y="640"/>
                </a:cubicBezTo>
                <a:cubicBezTo>
                  <a:pt x="2199" y="581"/>
                  <a:pt x="2341" y="616"/>
                  <a:pt x="2451" y="512"/>
                </a:cubicBezTo>
                <a:cubicBezTo>
                  <a:pt x="2561" y="408"/>
                  <a:pt x="2681" y="36"/>
                  <a:pt x="2762" y="18"/>
                </a:cubicBezTo>
                <a:cubicBezTo>
                  <a:pt x="2843" y="0"/>
                  <a:pt x="2867" y="253"/>
                  <a:pt x="2935" y="402"/>
                </a:cubicBezTo>
                <a:cubicBezTo>
                  <a:pt x="3003" y="551"/>
                  <a:pt x="3061" y="779"/>
                  <a:pt x="3173" y="912"/>
                </a:cubicBezTo>
                <a:cubicBezTo>
                  <a:pt x="3285" y="1045"/>
                  <a:pt x="3395" y="1152"/>
                  <a:pt x="3605" y="1200"/>
                </a:cubicBezTo>
                <a:cubicBezTo>
                  <a:pt x="3815" y="1248"/>
                  <a:pt x="4262" y="1198"/>
                  <a:pt x="4435" y="1198"/>
                </a:cubicBezTo>
              </a:path>
            </a:pathLst>
          </a:custGeom>
          <a:noFill/>
          <a:ln w="76200" cap="flat" cmpd="sng">
            <a:solidFill>
              <a:srgbClr val="FF66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55304" name="Oval 10">
            <a:extLst>
              <a:ext uri="{FF2B5EF4-FFF2-40B4-BE49-F238E27FC236}">
                <a16:creationId xmlns="" xmlns:a16="http://schemas.microsoft.com/office/drawing/2014/main" id="{3B4AB814-5D8C-4EEE-B76A-E2F7ECB93C7F}"/>
              </a:ext>
            </a:extLst>
          </p:cNvPr>
          <p:cNvSpPr>
            <a:spLocks noChangeArrowheads="1"/>
          </p:cNvSpPr>
          <p:nvPr/>
        </p:nvSpPr>
        <p:spPr bwMode="auto">
          <a:xfrm>
            <a:off x="6629401" y="4800600"/>
            <a:ext cx="5596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5305" name="Oval 11">
            <a:extLst>
              <a:ext uri="{FF2B5EF4-FFF2-40B4-BE49-F238E27FC236}">
                <a16:creationId xmlns="" xmlns:a16="http://schemas.microsoft.com/office/drawing/2014/main" id="{3509EA67-E70A-41B3-9A21-BBB054FDBFCB}"/>
              </a:ext>
            </a:extLst>
          </p:cNvPr>
          <p:cNvSpPr>
            <a:spLocks noChangeArrowheads="1"/>
          </p:cNvSpPr>
          <p:nvPr/>
        </p:nvSpPr>
        <p:spPr bwMode="auto">
          <a:xfrm>
            <a:off x="5572126" y="4857750"/>
            <a:ext cx="5596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5306" name="Oval 12">
            <a:extLst>
              <a:ext uri="{FF2B5EF4-FFF2-40B4-BE49-F238E27FC236}">
                <a16:creationId xmlns="" xmlns:a16="http://schemas.microsoft.com/office/drawing/2014/main" id="{52D1BCF1-809C-4D4F-AE3C-BAB4E5750D87}"/>
              </a:ext>
            </a:extLst>
          </p:cNvPr>
          <p:cNvSpPr>
            <a:spLocks noChangeArrowheads="1"/>
          </p:cNvSpPr>
          <p:nvPr/>
        </p:nvSpPr>
        <p:spPr bwMode="auto">
          <a:xfrm>
            <a:off x="6000751" y="4457700"/>
            <a:ext cx="5596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5307" name="Oval 13">
            <a:extLst>
              <a:ext uri="{FF2B5EF4-FFF2-40B4-BE49-F238E27FC236}">
                <a16:creationId xmlns="" xmlns:a16="http://schemas.microsoft.com/office/drawing/2014/main" id="{47984445-D46B-4E6D-9CEE-A54BB83472F7}"/>
              </a:ext>
            </a:extLst>
          </p:cNvPr>
          <p:cNvSpPr>
            <a:spLocks noChangeArrowheads="1"/>
          </p:cNvSpPr>
          <p:nvPr/>
        </p:nvSpPr>
        <p:spPr bwMode="auto">
          <a:xfrm>
            <a:off x="6172201" y="4286250"/>
            <a:ext cx="5596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5308" name="Oval 14">
            <a:extLst>
              <a:ext uri="{FF2B5EF4-FFF2-40B4-BE49-F238E27FC236}">
                <a16:creationId xmlns="" xmlns:a16="http://schemas.microsoft.com/office/drawing/2014/main" id="{F1BA12F5-D8C3-4D70-BD78-64E6E57B4C0A}"/>
              </a:ext>
            </a:extLst>
          </p:cNvPr>
          <p:cNvSpPr>
            <a:spLocks noChangeArrowheads="1"/>
          </p:cNvSpPr>
          <p:nvPr/>
        </p:nvSpPr>
        <p:spPr bwMode="auto">
          <a:xfrm>
            <a:off x="6400801" y="3714750"/>
            <a:ext cx="5596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5309" name="Oval 15">
            <a:extLst>
              <a:ext uri="{FF2B5EF4-FFF2-40B4-BE49-F238E27FC236}">
                <a16:creationId xmlns="" xmlns:a16="http://schemas.microsoft.com/office/drawing/2014/main" id="{6DE334CA-1B85-4848-A1AF-73DC6F01326B}"/>
              </a:ext>
            </a:extLst>
          </p:cNvPr>
          <p:cNvSpPr>
            <a:spLocks noChangeArrowheads="1"/>
          </p:cNvSpPr>
          <p:nvPr/>
        </p:nvSpPr>
        <p:spPr bwMode="auto">
          <a:xfrm>
            <a:off x="6286501" y="4000500"/>
            <a:ext cx="5596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5310" name="Oval 16">
            <a:extLst>
              <a:ext uri="{FF2B5EF4-FFF2-40B4-BE49-F238E27FC236}">
                <a16:creationId xmlns="" xmlns:a16="http://schemas.microsoft.com/office/drawing/2014/main" id="{4542D8A9-4ABE-4565-8D3F-163E09DE12BD}"/>
              </a:ext>
            </a:extLst>
          </p:cNvPr>
          <p:cNvSpPr>
            <a:spLocks noChangeArrowheads="1"/>
          </p:cNvSpPr>
          <p:nvPr/>
        </p:nvSpPr>
        <p:spPr bwMode="auto">
          <a:xfrm>
            <a:off x="5829301" y="4686300"/>
            <a:ext cx="5596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5311" name="Oval 17">
            <a:extLst>
              <a:ext uri="{FF2B5EF4-FFF2-40B4-BE49-F238E27FC236}">
                <a16:creationId xmlns="" xmlns:a16="http://schemas.microsoft.com/office/drawing/2014/main" id="{BD843D33-C9B2-421A-A4DF-58B09B0E5433}"/>
              </a:ext>
            </a:extLst>
          </p:cNvPr>
          <p:cNvSpPr>
            <a:spLocks noChangeArrowheads="1"/>
          </p:cNvSpPr>
          <p:nvPr/>
        </p:nvSpPr>
        <p:spPr bwMode="auto">
          <a:xfrm>
            <a:off x="5429251" y="4686300"/>
            <a:ext cx="5596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5312" name="Oval 18">
            <a:extLst>
              <a:ext uri="{FF2B5EF4-FFF2-40B4-BE49-F238E27FC236}">
                <a16:creationId xmlns="" xmlns:a16="http://schemas.microsoft.com/office/drawing/2014/main" id="{9AA7486E-2BD5-436F-8D01-35913AFD03AA}"/>
              </a:ext>
            </a:extLst>
          </p:cNvPr>
          <p:cNvSpPr>
            <a:spLocks noChangeArrowheads="1"/>
          </p:cNvSpPr>
          <p:nvPr/>
        </p:nvSpPr>
        <p:spPr bwMode="auto">
          <a:xfrm>
            <a:off x="5086351" y="4857750"/>
            <a:ext cx="5596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5313" name="Oval 19">
            <a:extLst>
              <a:ext uri="{FF2B5EF4-FFF2-40B4-BE49-F238E27FC236}">
                <a16:creationId xmlns="" xmlns:a16="http://schemas.microsoft.com/office/drawing/2014/main" id="{D1554BC8-2E7C-4D6C-BCA1-705A18A0BE80}"/>
              </a:ext>
            </a:extLst>
          </p:cNvPr>
          <p:cNvSpPr>
            <a:spLocks noChangeArrowheads="1"/>
          </p:cNvSpPr>
          <p:nvPr/>
        </p:nvSpPr>
        <p:spPr bwMode="auto">
          <a:xfrm>
            <a:off x="6572251" y="4514850"/>
            <a:ext cx="5596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5314" name="Oval 20">
            <a:extLst>
              <a:ext uri="{FF2B5EF4-FFF2-40B4-BE49-F238E27FC236}">
                <a16:creationId xmlns="" xmlns:a16="http://schemas.microsoft.com/office/drawing/2014/main" id="{854C1FFC-E719-41D6-8631-01DC8CB4145F}"/>
              </a:ext>
            </a:extLst>
          </p:cNvPr>
          <p:cNvSpPr>
            <a:spLocks noChangeArrowheads="1"/>
          </p:cNvSpPr>
          <p:nvPr/>
        </p:nvSpPr>
        <p:spPr bwMode="auto">
          <a:xfrm>
            <a:off x="6515101" y="4171950"/>
            <a:ext cx="5596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5315" name="Oval 21">
            <a:extLst>
              <a:ext uri="{FF2B5EF4-FFF2-40B4-BE49-F238E27FC236}">
                <a16:creationId xmlns="" xmlns:a16="http://schemas.microsoft.com/office/drawing/2014/main" id="{BD22251F-3B28-4563-8DC8-B79942671490}"/>
              </a:ext>
            </a:extLst>
          </p:cNvPr>
          <p:cNvSpPr>
            <a:spLocks noChangeArrowheads="1"/>
          </p:cNvSpPr>
          <p:nvPr/>
        </p:nvSpPr>
        <p:spPr bwMode="auto">
          <a:xfrm>
            <a:off x="7316391" y="5086350"/>
            <a:ext cx="55959"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5316" name="Oval 22">
            <a:extLst>
              <a:ext uri="{FF2B5EF4-FFF2-40B4-BE49-F238E27FC236}">
                <a16:creationId xmlns="" xmlns:a16="http://schemas.microsoft.com/office/drawing/2014/main" id="{A94BA201-FF47-4A7E-982E-76A8478D5809}"/>
              </a:ext>
            </a:extLst>
          </p:cNvPr>
          <p:cNvSpPr>
            <a:spLocks noChangeArrowheads="1"/>
          </p:cNvSpPr>
          <p:nvPr/>
        </p:nvSpPr>
        <p:spPr bwMode="auto">
          <a:xfrm>
            <a:off x="7029451" y="5086350"/>
            <a:ext cx="5596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5317" name="Oval 23">
            <a:extLst>
              <a:ext uri="{FF2B5EF4-FFF2-40B4-BE49-F238E27FC236}">
                <a16:creationId xmlns="" xmlns:a16="http://schemas.microsoft.com/office/drawing/2014/main" id="{B0DA0C3B-1424-415B-A01D-41FAF80DB156}"/>
              </a:ext>
            </a:extLst>
          </p:cNvPr>
          <p:cNvSpPr>
            <a:spLocks noChangeArrowheads="1"/>
          </p:cNvSpPr>
          <p:nvPr/>
        </p:nvSpPr>
        <p:spPr bwMode="auto">
          <a:xfrm>
            <a:off x="6800851" y="5029200"/>
            <a:ext cx="5596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5318" name="Text Box 24">
            <a:extLst>
              <a:ext uri="{FF2B5EF4-FFF2-40B4-BE49-F238E27FC236}">
                <a16:creationId xmlns="" xmlns:a16="http://schemas.microsoft.com/office/drawing/2014/main" id="{4FABB9BB-1348-4E11-8531-D1C2368C55DD}"/>
              </a:ext>
            </a:extLst>
          </p:cNvPr>
          <p:cNvSpPr txBox="1">
            <a:spLocks noChangeArrowheads="1"/>
          </p:cNvSpPr>
          <p:nvPr/>
        </p:nvSpPr>
        <p:spPr bwMode="auto">
          <a:xfrm>
            <a:off x="2971801" y="4686301"/>
            <a:ext cx="1693069"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500" b="1"/>
              <a:t>Control chart with special causes</a:t>
            </a:r>
          </a:p>
        </p:txBody>
      </p:sp>
      <p:sp>
        <p:nvSpPr>
          <p:cNvPr id="55319" name="Rectangle 25">
            <a:extLst>
              <a:ext uri="{FF2B5EF4-FFF2-40B4-BE49-F238E27FC236}">
                <a16:creationId xmlns="" xmlns:a16="http://schemas.microsoft.com/office/drawing/2014/main" id="{BE50555B-DC1F-4E8B-AA32-12B3A9FB3E9D}"/>
              </a:ext>
            </a:extLst>
          </p:cNvPr>
          <p:cNvSpPr>
            <a:spLocks noChangeArrowheads="1"/>
          </p:cNvSpPr>
          <p:nvPr/>
        </p:nvSpPr>
        <p:spPr bwMode="auto">
          <a:xfrm>
            <a:off x="6629401" y="3886200"/>
            <a:ext cx="99893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500" b="1"/>
              <a:t>Voice of the </a:t>
            </a:r>
            <a:br>
              <a:rPr lang="en-US" altLang="en-US" sz="1500" b="1"/>
            </a:br>
            <a:r>
              <a:rPr lang="en-US" altLang="en-US" sz="1500" b="1"/>
              <a:t>Process</a:t>
            </a:r>
          </a:p>
        </p:txBody>
      </p:sp>
      <p:sp>
        <p:nvSpPr>
          <p:cNvPr id="55320" name="Oval 26">
            <a:extLst>
              <a:ext uri="{FF2B5EF4-FFF2-40B4-BE49-F238E27FC236}">
                <a16:creationId xmlns="" xmlns:a16="http://schemas.microsoft.com/office/drawing/2014/main" id="{4EE196AE-873D-418F-B03E-5CBABCF68C32}"/>
              </a:ext>
            </a:extLst>
          </p:cNvPr>
          <p:cNvSpPr>
            <a:spLocks noChangeArrowheads="1"/>
          </p:cNvSpPr>
          <p:nvPr/>
        </p:nvSpPr>
        <p:spPr bwMode="auto">
          <a:xfrm>
            <a:off x="4800601" y="4629150"/>
            <a:ext cx="5596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5321" name="Slide Number Placeholder 1">
            <a:extLst>
              <a:ext uri="{FF2B5EF4-FFF2-40B4-BE49-F238E27FC236}">
                <a16:creationId xmlns="" xmlns:a16="http://schemas.microsoft.com/office/drawing/2014/main" id="{BF4B4BEC-ADA1-4D9B-A443-09710FFFF7C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fld id="{72E65F1E-CF39-4C65-80A0-2EC5A3E17350}" type="slidenum">
              <a:rPr lang="en-US" altLang="en-US" sz="1050">
                <a:solidFill>
                  <a:schemeClr val="bg1"/>
                </a:solidFill>
              </a:rPr>
              <a:pPr/>
              <a:t>7</a:t>
            </a:fld>
            <a:endParaRPr lang="en-US" altLang="en-US" sz="105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42281"/>
    </mc:Choice>
    <mc:Fallback xmlns="">
      <p:transition spd="slow" advTm="42281"/>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Requirements Development</a:t>
            </a:r>
            <a:endParaRPr lang="en-US" dirty="0"/>
          </a:p>
        </p:txBody>
      </p:sp>
      <p:sp>
        <p:nvSpPr>
          <p:cNvPr id="3" name="Content Placeholder 2"/>
          <p:cNvSpPr>
            <a:spLocks noGrp="1"/>
          </p:cNvSpPr>
          <p:nvPr>
            <p:ph idx="1"/>
          </p:nvPr>
        </p:nvSpPr>
        <p:spPr/>
        <p:txBody>
          <a:bodyPr/>
          <a:lstStyle/>
          <a:p>
            <a:pPr algn="just"/>
            <a:r>
              <a:rPr lang="en-US" dirty="0"/>
              <a:t>Produce and analyze customer, product, and product component requirements.</a:t>
            </a:r>
          </a:p>
          <a:p>
            <a:endParaRPr lang="en-US" dirty="0"/>
          </a:p>
        </p:txBody>
      </p:sp>
      <p:sp>
        <p:nvSpPr>
          <p:cNvPr id="4" name="Slide Number Placeholder 3">
            <a:extLst>
              <a:ext uri="{FF2B5EF4-FFF2-40B4-BE49-F238E27FC236}">
                <a16:creationId xmlns="" xmlns:a16="http://schemas.microsoft.com/office/drawing/2014/main" id="{F9E08B0D-D156-46F3-A4B1-73E1EEAB7BAF}"/>
              </a:ext>
            </a:extLst>
          </p:cNvPr>
          <p:cNvSpPr>
            <a:spLocks noGrp="1"/>
          </p:cNvSpPr>
          <p:nvPr>
            <p:ph type="sldNum" sz="quarter" idx="12"/>
          </p:nvPr>
        </p:nvSpPr>
        <p:spPr/>
        <p:txBody>
          <a:bodyPr/>
          <a:lstStyle/>
          <a:p>
            <a:fld id="{62ADF4A7-38C2-41D5-BEB5-EA03B89E51F4}" type="slidenum">
              <a:rPr lang="en-US" smtClean="0"/>
              <a:pPr/>
              <a:t>70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2121"/>
    </mc:Choice>
    <mc:Fallback xmlns="">
      <p:transition spd="slow" advTm="12121"/>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Technical Solution</a:t>
            </a:r>
            <a:endParaRPr lang="en-US" dirty="0"/>
          </a:p>
        </p:txBody>
      </p:sp>
      <p:sp>
        <p:nvSpPr>
          <p:cNvPr id="3" name="Content Placeholder 2"/>
          <p:cNvSpPr>
            <a:spLocks noGrp="1"/>
          </p:cNvSpPr>
          <p:nvPr>
            <p:ph idx="1"/>
          </p:nvPr>
        </p:nvSpPr>
        <p:spPr/>
        <p:txBody>
          <a:bodyPr/>
          <a:lstStyle/>
          <a:p>
            <a:pPr algn="just"/>
            <a:r>
              <a:rPr lang="en-US" dirty="0"/>
              <a:t>Design, develop, and implement solutions to requirements. Solutions, designs and implementations encompass products, product components, and product related life-cycle processes either singly or in combinations as appropriate.</a:t>
            </a:r>
          </a:p>
          <a:p>
            <a:endParaRPr lang="en-US" dirty="0"/>
          </a:p>
        </p:txBody>
      </p:sp>
      <p:sp>
        <p:nvSpPr>
          <p:cNvPr id="4" name="Slide Number Placeholder 3">
            <a:extLst>
              <a:ext uri="{FF2B5EF4-FFF2-40B4-BE49-F238E27FC236}">
                <a16:creationId xmlns="" xmlns:a16="http://schemas.microsoft.com/office/drawing/2014/main" id="{8156BD3F-3E3B-47D8-9489-470AF19B05E3}"/>
              </a:ext>
            </a:extLst>
          </p:cNvPr>
          <p:cNvSpPr>
            <a:spLocks noGrp="1"/>
          </p:cNvSpPr>
          <p:nvPr>
            <p:ph type="sldNum" sz="quarter" idx="12"/>
          </p:nvPr>
        </p:nvSpPr>
        <p:spPr/>
        <p:txBody>
          <a:bodyPr/>
          <a:lstStyle/>
          <a:p>
            <a:fld id="{62ADF4A7-38C2-41D5-BEB5-EA03B89E51F4}" type="slidenum">
              <a:rPr lang="en-US" smtClean="0"/>
              <a:pPr/>
              <a:t>71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28834"/>
    </mc:Choice>
    <mc:Fallback xmlns="">
      <p:transition spd="slow" advTm="28834"/>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Product Integration</a:t>
            </a:r>
            <a:endParaRPr lang="en-US" dirty="0"/>
          </a:p>
        </p:txBody>
      </p:sp>
      <p:sp>
        <p:nvSpPr>
          <p:cNvPr id="3" name="Content Placeholder 2"/>
          <p:cNvSpPr>
            <a:spLocks noGrp="1"/>
          </p:cNvSpPr>
          <p:nvPr>
            <p:ph idx="1"/>
          </p:nvPr>
        </p:nvSpPr>
        <p:spPr/>
        <p:txBody>
          <a:bodyPr/>
          <a:lstStyle/>
          <a:p>
            <a:pPr algn="just"/>
            <a:r>
              <a:rPr lang="en-US" dirty="0"/>
              <a:t>Assemble the product from the product components, ensure the product, as integrated, functions properly and deliver the product.</a:t>
            </a:r>
          </a:p>
          <a:p>
            <a:endParaRPr lang="en-US" dirty="0"/>
          </a:p>
        </p:txBody>
      </p:sp>
      <p:sp>
        <p:nvSpPr>
          <p:cNvPr id="4" name="Slide Number Placeholder 3">
            <a:extLst>
              <a:ext uri="{FF2B5EF4-FFF2-40B4-BE49-F238E27FC236}">
                <a16:creationId xmlns="" xmlns:a16="http://schemas.microsoft.com/office/drawing/2014/main" id="{814B3854-7AA1-49B0-A46D-26F23CA1079C}"/>
              </a:ext>
            </a:extLst>
          </p:cNvPr>
          <p:cNvSpPr>
            <a:spLocks noGrp="1"/>
          </p:cNvSpPr>
          <p:nvPr>
            <p:ph type="sldNum" sz="quarter" idx="12"/>
          </p:nvPr>
        </p:nvSpPr>
        <p:spPr/>
        <p:txBody>
          <a:bodyPr/>
          <a:lstStyle/>
          <a:p>
            <a:fld id="{62ADF4A7-38C2-41D5-BEB5-EA03B89E51F4}" type="slidenum">
              <a:rPr lang="en-US" smtClean="0"/>
              <a:pPr/>
              <a:t>72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20125"/>
    </mc:Choice>
    <mc:Fallback xmlns="">
      <p:transition spd="slow" advTm="20125"/>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Verification versus Validation</a:t>
            </a:r>
            <a:endParaRPr lang="en-US" dirty="0"/>
          </a:p>
        </p:txBody>
      </p:sp>
      <p:sp>
        <p:nvSpPr>
          <p:cNvPr id="3" name="Content Placeholder 2"/>
          <p:cNvSpPr>
            <a:spLocks noGrp="1"/>
          </p:cNvSpPr>
          <p:nvPr>
            <p:ph idx="1"/>
          </p:nvPr>
        </p:nvSpPr>
        <p:spPr/>
        <p:txBody>
          <a:bodyPr/>
          <a:lstStyle/>
          <a:p>
            <a:pPr algn="just"/>
            <a:r>
              <a:rPr lang="en-US" dirty="0"/>
              <a:t>Verification</a:t>
            </a:r>
          </a:p>
          <a:p>
            <a:pPr lvl="1" algn="just"/>
            <a:r>
              <a:rPr lang="en-US" dirty="0"/>
              <a:t>Did you build the </a:t>
            </a:r>
            <a:r>
              <a:rPr lang="en-US" i="1" dirty="0"/>
              <a:t>product right?</a:t>
            </a:r>
          </a:p>
          <a:p>
            <a:pPr lvl="1" algn="just">
              <a:buNone/>
            </a:pPr>
            <a:endParaRPr lang="en-US" dirty="0"/>
          </a:p>
          <a:p>
            <a:pPr algn="just"/>
            <a:endParaRPr lang="en-US" dirty="0"/>
          </a:p>
          <a:p>
            <a:pPr algn="just"/>
            <a:r>
              <a:rPr lang="en-US" dirty="0"/>
              <a:t>Validation</a:t>
            </a:r>
          </a:p>
          <a:p>
            <a:pPr lvl="1" algn="just"/>
            <a:r>
              <a:rPr lang="en-US" dirty="0"/>
              <a:t>Did you build the </a:t>
            </a:r>
            <a:r>
              <a:rPr lang="en-US" i="1" dirty="0"/>
              <a:t>right product?</a:t>
            </a:r>
          </a:p>
          <a:p>
            <a:pPr lvl="1" algn="just"/>
            <a:r>
              <a:rPr lang="en-US" dirty="0"/>
              <a:t>That is, did you meet the operational need?</a:t>
            </a:r>
          </a:p>
          <a:p>
            <a:pPr algn="just"/>
            <a:endParaRPr lang="en-US" dirty="0"/>
          </a:p>
        </p:txBody>
      </p:sp>
      <p:sp>
        <p:nvSpPr>
          <p:cNvPr id="4" name="Slide Number Placeholder 3">
            <a:extLst>
              <a:ext uri="{FF2B5EF4-FFF2-40B4-BE49-F238E27FC236}">
                <a16:creationId xmlns="" xmlns:a16="http://schemas.microsoft.com/office/drawing/2014/main" id="{9604E04D-82B8-4E69-950A-CF3387FD731D}"/>
              </a:ext>
            </a:extLst>
          </p:cNvPr>
          <p:cNvSpPr>
            <a:spLocks noGrp="1"/>
          </p:cNvSpPr>
          <p:nvPr>
            <p:ph type="sldNum" sz="quarter" idx="12"/>
          </p:nvPr>
        </p:nvSpPr>
        <p:spPr/>
        <p:txBody>
          <a:bodyPr/>
          <a:lstStyle/>
          <a:p>
            <a:fld id="{62ADF4A7-38C2-41D5-BEB5-EA03B89E51F4}" type="slidenum">
              <a:rPr lang="en-US" smtClean="0"/>
              <a:pPr/>
              <a:t>73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20446"/>
    </mc:Choice>
    <mc:Fallback xmlns="">
      <p:transition spd="slow" advTm="20446"/>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Process Management Process Areas</a:t>
            </a:r>
            <a:endParaRPr lang="en-US" dirty="0"/>
          </a:p>
        </p:txBody>
      </p:sp>
      <p:sp>
        <p:nvSpPr>
          <p:cNvPr id="3" name="Content Placeholder 2"/>
          <p:cNvSpPr>
            <a:spLocks noGrp="1"/>
          </p:cNvSpPr>
          <p:nvPr>
            <p:ph idx="1"/>
          </p:nvPr>
        </p:nvSpPr>
        <p:spPr/>
        <p:txBody>
          <a:bodyPr/>
          <a:lstStyle/>
          <a:p>
            <a:pPr algn="just"/>
            <a:r>
              <a:rPr lang="en-US" dirty="0"/>
              <a:t>There are six Process Management Process Areas:</a:t>
            </a:r>
          </a:p>
          <a:p>
            <a:pPr lvl="1" algn="just"/>
            <a:r>
              <a:rPr lang="en-US" dirty="0"/>
              <a:t>Organizational Process Focus</a:t>
            </a:r>
          </a:p>
          <a:p>
            <a:pPr lvl="1" algn="just"/>
            <a:r>
              <a:rPr lang="en-US" dirty="0"/>
              <a:t>Organizational Process Definition</a:t>
            </a:r>
          </a:p>
          <a:p>
            <a:pPr lvl="1" algn="just"/>
            <a:r>
              <a:rPr lang="en-US" dirty="0"/>
              <a:t>Organizational Training</a:t>
            </a:r>
          </a:p>
          <a:p>
            <a:pPr lvl="1" algn="just"/>
            <a:r>
              <a:rPr lang="en-US" dirty="0"/>
              <a:t>Organizational Process Performance</a:t>
            </a:r>
          </a:p>
          <a:p>
            <a:pPr lvl="1" algn="just"/>
            <a:r>
              <a:rPr lang="en-US" dirty="0"/>
              <a:t>Organizational Innovation and Deployment</a:t>
            </a:r>
          </a:p>
          <a:p>
            <a:pPr lvl="1" algn="just"/>
            <a:r>
              <a:rPr lang="en-US" dirty="0"/>
              <a:t>Organizational Environment for Integration will be covered with IPPD</a:t>
            </a:r>
          </a:p>
          <a:p>
            <a:endParaRPr lang="en-US" dirty="0"/>
          </a:p>
        </p:txBody>
      </p:sp>
      <p:sp>
        <p:nvSpPr>
          <p:cNvPr id="4" name="Slide Number Placeholder 3">
            <a:extLst>
              <a:ext uri="{FF2B5EF4-FFF2-40B4-BE49-F238E27FC236}">
                <a16:creationId xmlns="" xmlns:a16="http://schemas.microsoft.com/office/drawing/2014/main" id="{423272ED-3BBF-49E3-AB5D-4A8476FFAA42}"/>
              </a:ext>
            </a:extLst>
          </p:cNvPr>
          <p:cNvSpPr>
            <a:spLocks noGrp="1"/>
          </p:cNvSpPr>
          <p:nvPr>
            <p:ph type="sldNum" sz="quarter" idx="12"/>
          </p:nvPr>
        </p:nvSpPr>
        <p:spPr/>
        <p:txBody>
          <a:bodyPr/>
          <a:lstStyle/>
          <a:p>
            <a:fld id="{62ADF4A7-38C2-41D5-BEB5-EA03B89E51F4}" type="slidenum">
              <a:rPr lang="en-US" smtClean="0"/>
              <a:pPr/>
              <a:t>74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2140"/>
    </mc:Choice>
    <mc:Fallback xmlns="">
      <p:transition spd="slow" advTm="12140"/>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Organizational Process Focus</a:t>
            </a:r>
            <a:endParaRPr lang="en-US" dirty="0"/>
          </a:p>
        </p:txBody>
      </p:sp>
      <p:sp>
        <p:nvSpPr>
          <p:cNvPr id="3" name="Content Placeholder 2"/>
          <p:cNvSpPr>
            <a:spLocks noGrp="1"/>
          </p:cNvSpPr>
          <p:nvPr>
            <p:ph idx="1"/>
          </p:nvPr>
        </p:nvSpPr>
        <p:spPr/>
        <p:txBody>
          <a:bodyPr/>
          <a:lstStyle/>
          <a:p>
            <a:pPr algn="just"/>
            <a:r>
              <a:rPr lang="en-US" dirty="0"/>
              <a:t>Plan and implement organizational process improvement based on a thorough understanding of the current strengths and weaknesses of the organization’s processes and process assets.</a:t>
            </a:r>
          </a:p>
          <a:p>
            <a:endParaRPr lang="en-US" dirty="0"/>
          </a:p>
        </p:txBody>
      </p:sp>
      <p:sp>
        <p:nvSpPr>
          <p:cNvPr id="4" name="Slide Number Placeholder 3">
            <a:extLst>
              <a:ext uri="{FF2B5EF4-FFF2-40B4-BE49-F238E27FC236}">
                <a16:creationId xmlns="" xmlns:a16="http://schemas.microsoft.com/office/drawing/2014/main" id="{43FA2EDC-FA07-4A60-91CF-210E7105E5B1}"/>
              </a:ext>
            </a:extLst>
          </p:cNvPr>
          <p:cNvSpPr>
            <a:spLocks noGrp="1"/>
          </p:cNvSpPr>
          <p:nvPr>
            <p:ph type="sldNum" sz="quarter" idx="12"/>
          </p:nvPr>
        </p:nvSpPr>
        <p:spPr/>
        <p:txBody>
          <a:bodyPr/>
          <a:lstStyle/>
          <a:p>
            <a:fld id="{62ADF4A7-38C2-41D5-BEB5-EA03B89E51F4}" type="slidenum">
              <a:rPr lang="en-US" smtClean="0"/>
              <a:pPr/>
              <a:t>75</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21160"/>
    </mc:Choice>
    <mc:Fallback xmlns="">
      <p:transition spd="slow" advTm="21160"/>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Organizational Process Definition</a:t>
            </a:r>
            <a:endParaRPr lang="en-US" dirty="0"/>
          </a:p>
        </p:txBody>
      </p:sp>
      <p:sp>
        <p:nvSpPr>
          <p:cNvPr id="3" name="Content Placeholder 2"/>
          <p:cNvSpPr>
            <a:spLocks noGrp="1"/>
          </p:cNvSpPr>
          <p:nvPr>
            <p:ph idx="1"/>
          </p:nvPr>
        </p:nvSpPr>
        <p:spPr/>
        <p:txBody>
          <a:bodyPr/>
          <a:lstStyle/>
          <a:p>
            <a:pPr algn="just"/>
            <a:r>
              <a:rPr lang="en-US" dirty="0"/>
              <a:t>Establish and maintain a usable set of organizational process assets.</a:t>
            </a:r>
          </a:p>
          <a:p>
            <a:endParaRPr lang="en-US" dirty="0"/>
          </a:p>
        </p:txBody>
      </p:sp>
      <p:sp>
        <p:nvSpPr>
          <p:cNvPr id="4" name="Slide Number Placeholder 3">
            <a:extLst>
              <a:ext uri="{FF2B5EF4-FFF2-40B4-BE49-F238E27FC236}">
                <a16:creationId xmlns="" xmlns:a16="http://schemas.microsoft.com/office/drawing/2014/main" id="{53D6C91D-9392-4F6D-B2F1-C5AD7E320152}"/>
              </a:ext>
            </a:extLst>
          </p:cNvPr>
          <p:cNvSpPr>
            <a:spLocks noGrp="1"/>
          </p:cNvSpPr>
          <p:nvPr>
            <p:ph type="sldNum" sz="quarter" idx="12"/>
          </p:nvPr>
        </p:nvSpPr>
        <p:spPr/>
        <p:txBody>
          <a:bodyPr/>
          <a:lstStyle/>
          <a:p>
            <a:fld id="{62ADF4A7-38C2-41D5-BEB5-EA03B89E51F4}" type="slidenum">
              <a:rPr lang="en-US" smtClean="0"/>
              <a:pPr/>
              <a:t>76</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5394"/>
    </mc:Choice>
    <mc:Fallback xmlns="">
      <p:transition spd="slow" advTm="15394"/>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Organizational Training</a:t>
            </a:r>
            <a:endParaRPr lang="en-US" dirty="0"/>
          </a:p>
        </p:txBody>
      </p:sp>
      <p:sp>
        <p:nvSpPr>
          <p:cNvPr id="3" name="Content Placeholder 2"/>
          <p:cNvSpPr>
            <a:spLocks noGrp="1"/>
          </p:cNvSpPr>
          <p:nvPr>
            <p:ph idx="1"/>
          </p:nvPr>
        </p:nvSpPr>
        <p:spPr/>
        <p:txBody>
          <a:bodyPr/>
          <a:lstStyle/>
          <a:p>
            <a:pPr algn="just"/>
            <a:r>
              <a:rPr lang="en-US" dirty="0"/>
              <a:t>Develop the skills and knowledge of people so they can perform their roles effectively and efficiently.</a:t>
            </a:r>
          </a:p>
          <a:p>
            <a:endParaRPr lang="en-US" dirty="0"/>
          </a:p>
        </p:txBody>
      </p:sp>
      <p:sp>
        <p:nvSpPr>
          <p:cNvPr id="4" name="Slide Number Placeholder 3">
            <a:extLst>
              <a:ext uri="{FF2B5EF4-FFF2-40B4-BE49-F238E27FC236}">
                <a16:creationId xmlns="" xmlns:a16="http://schemas.microsoft.com/office/drawing/2014/main" id="{8492A0FF-FF46-4CED-A1BE-2794E2A3F3D1}"/>
              </a:ext>
            </a:extLst>
          </p:cNvPr>
          <p:cNvSpPr>
            <a:spLocks noGrp="1"/>
          </p:cNvSpPr>
          <p:nvPr>
            <p:ph type="sldNum" sz="quarter" idx="12"/>
          </p:nvPr>
        </p:nvSpPr>
        <p:spPr/>
        <p:txBody>
          <a:bodyPr/>
          <a:lstStyle/>
          <a:p>
            <a:fld id="{62ADF4A7-38C2-41D5-BEB5-EA03B89E51F4}" type="slidenum">
              <a:rPr lang="en-US" smtClean="0"/>
              <a:pPr/>
              <a:t>77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4191"/>
    </mc:Choice>
    <mc:Fallback xmlns="">
      <p:transition spd="slow" advTm="14191"/>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Organizational Process Performance</a:t>
            </a:r>
            <a:endParaRPr lang="en-US" dirty="0"/>
          </a:p>
        </p:txBody>
      </p:sp>
      <p:sp>
        <p:nvSpPr>
          <p:cNvPr id="3" name="Content Placeholder 2"/>
          <p:cNvSpPr>
            <a:spLocks noGrp="1"/>
          </p:cNvSpPr>
          <p:nvPr>
            <p:ph idx="1"/>
          </p:nvPr>
        </p:nvSpPr>
        <p:spPr/>
        <p:txBody>
          <a:bodyPr/>
          <a:lstStyle/>
          <a:p>
            <a:pPr algn="just"/>
            <a:r>
              <a:rPr lang="en-US" dirty="0"/>
              <a:t>Establish and maintain a quantitative understanding of the performance of the organization’s set of standard processes in support of quality and process-performance objectives, and to provide the process performance data, baselines, and models to quantitatively manage the organization’s projects.</a:t>
            </a:r>
          </a:p>
          <a:p>
            <a:pPr>
              <a:buNone/>
            </a:pPr>
            <a:endParaRPr lang="en-US" dirty="0"/>
          </a:p>
        </p:txBody>
      </p:sp>
      <p:sp>
        <p:nvSpPr>
          <p:cNvPr id="4" name="Slide Number Placeholder 3">
            <a:extLst>
              <a:ext uri="{FF2B5EF4-FFF2-40B4-BE49-F238E27FC236}">
                <a16:creationId xmlns="" xmlns:a16="http://schemas.microsoft.com/office/drawing/2014/main" id="{01ABBD1E-0807-45B6-A440-C2145F8656E1}"/>
              </a:ext>
            </a:extLst>
          </p:cNvPr>
          <p:cNvSpPr>
            <a:spLocks noGrp="1"/>
          </p:cNvSpPr>
          <p:nvPr>
            <p:ph type="sldNum" sz="quarter" idx="12"/>
          </p:nvPr>
        </p:nvSpPr>
        <p:spPr/>
        <p:txBody>
          <a:bodyPr/>
          <a:lstStyle/>
          <a:p>
            <a:fld id="{62ADF4A7-38C2-41D5-BEB5-EA03B89E51F4}" type="slidenum">
              <a:rPr lang="en-US" smtClean="0"/>
              <a:pPr/>
              <a:t>78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35059"/>
    </mc:Choice>
    <mc:Fallback xmlns="">
      <p:transition spd="slow" advTm="35059"/>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Organizational Innovation and</a:t>
            </a:r>
            <a:br>
              <a:rPr lang="en-US" b="1" dirty="0"/>
            </a:br>
            <a:r>
              <a:rPr lang="en-US" b="1" dirty="0"/>
              <a:t>Deployment</a:t>
            </a:r>
            <a:endParaRPr lang="en-US" dirty="0"/>
          </a:p>
        </p:txBody>
      </p:sp>
      <p:sp>
        <p:nvSpPr>
          <p:cNvPr id="3" name="Content Placeholder 2"/>
          <p:cNvSpPr>
            <a:spLocks noGrp="1"/>
          </p:cNvSpPr>
          <p:nvPr>
            <p:ph idx="1"/>
          </p:nvPr>
        </p:nvSpPr>
        <p:spPr/>
        <p:txBody>
          <a:bodyPr/>
          <a:lstStyle/>
          <a:p>
            <a:pPr algn="just"/>
            <a:r>
              <a:rPr lang="en-US" dirty="0"/>
              <a:t>Select and deploy incremental and innovative improvements that measurably improve the organization’s processes and technologies. The improvements support the organization’s quality and process-performance objectives as derived from the organization’s business objectives.</a:t>
            </a:r>
          </a:p>
          <a:p>
            <a:endParaRPr lang="en-US" dirty="0"/>
          </a:p>
        </p:txBody>
      </p:sp>
      <p:sp>
        <p:nvSpPr>
          <p:cNvPr id="4" name="Slide Number Placeholder 3">
            <a:extLst>
              <a:ext uri="{FF2B5EF4-FFF2-40B4-BE49-F238E27FC236}">
                <a16:creationId xmlns="" xmlns:a16="http://schemas.microsoft.com/office/drawing/2014/main" id="{DF8E79EA-09B5-49BB-BB3B-A31F194DAF00}"/>
              </a:ext>
            </a:extLst>
          </p:cNvPr>
          <p:cNvSpPr>
            <a:spLocks noGrp="1"/>
          </p:cNvSpPr>
          <p:nvPr>
            <p:ph type="sldNum" sz="quarter" idx="12"/>
          </p:nvPr>
        </p:nvSpPr>
        <p:spPr/>
        <p:txBody>
          <a:bodyPr/>
          <a:lstStyle/>
          <a:p>
            <a:fld id="{62ADF4A7-38C2-41D5-BEB5-EA03B89E51F4}" type="slidenum">
              <a:rPr lang="en-US" smtClean="0"/>
              <a:pPr/>
              <a:t>79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29028"/>
    </mc:Choice>
    <mc:Fallback xmlns="">
      <p:transition spd="slow" advTm="29028"/>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 xmlns:a16="http://schemas.microsoft.com/office/drawing/2014/main" id="{5D01B783-82AC-4837-B9F8-03288134595F}"/>
              </a:ext>
            </a:extLst>
          </p:cNvPr>
          <p:cNvSpPr>
            <a:spLocks noGrp="1" noChangeArrowheads="1"/>
          </p:cNvSpPr>
          <p:nvPr>
            <p:ph type="title"/>
          </p:nvPr>
        </p:nvSpPr>
        <p:spPr/>
        <p:txBody>
          <a:bodyPr>
            <a:normAutofit fontScale="90000"/>
          </a:bodyPr>
          <a:lstStyle/>
          <a:p>
            <a:pPr algn="r" eaLnBrk="1" hangingPunct="1"/>
            <a:r>
              <a:rPr lang="en-US" altLang="en-US" b="1">
                <a:latin typeface="Comic Sans MS" panose="030F0702030302020204" pitchFamily="66" charset="0"/>
              </a:rPr>
              <a:t>Meaning of </a:t>
            </a:r>
            <a:br>
              <a:rPr lang="en-US" altLang="en-US" b="1">
                <a:latin typeface="Comic Sans MS" panose="030F0702030302020204" pitchFamily="66" charset="0"/>
              </a:rPr>
            </a:br>
            <a:r>
              <a:rPr lang="en-US" altLang="en-US" b="1">
                <a:latin typeface="Comic Sans MS" panose="030F0702030302020204" pitchFamily="66" charset="0"/>
              </a:rPr>
              <a:t>Quantitative Control</a:t>
            </a:r>
            <a:endParaRPr lang="en-US" altLang="en-US">
              <a:latin typeface="Comic Sans MS" panose="030F0702030302020204" pitchFamily="66" charset="0"/>
            </a:endParaRPr>
          </a:p>
        </p:txBody>
      </p:sp>
      <p:sp>
        <p:nvSpPr>
          <p:cNvPr id="56323" name="Rectangle 3">
            <a:extLst>
              <a:ext uri="{FF2B5EF4-FFF2-40B4-BE49-F238E27FC236}">
                <a16:creationId xmlns="" xmlns:a16="http://schemas.microsoft.com/office/drawing/2014/main" id="{BD3C81D3-7010-437B-8EB0-473AD388FCB1}"/>
              </a:ext>
            </a:extLst>
          </p:cNvPr>
          <p:cNvSpPr>
            <a:spLocks noGrp="1" noChangeArrowheads="1"/>
          </p:cNvSpPr>
          <p:nvPr>
            <p:ph type="body" idx="1"/>
          </p:nvPr>
        </p:nvSpPr>
        <p:spPr/>
        <p:txBody>
          <a:bodyPr/>
          <a:lstStyle/>
          <a:p>
            <a:pPr eaLnBrk="1" hangingPunct="1"/>
            <a:r>
              <a:rPr lang="en-US" altLang="en-US">
                <a:latin typeface="Comic Sans MS" panose="030F0702030302020204" pitchFamily="66" charset="0"/>
              </a:rPr>
              <a:t>Quantitative control in the CMM implies any quantitative or statistically based technique.</a:t>
            </a:r>
          </a:p>
          <a:p>
            <a:pPr eaLnBrk="1" hangingPunct="1"/>
            <a:r>
              <a:rPr lang="en-US" altLang="en-US">
                <a:latin typeface="Comic Sans MS" panose="030F0702030302020204" pitchFamily="66" charset="0"/>
              </a:rPr>
              <a:t>The words “statistical” and “quantitative” imply data</a:t>
            </a:r>
          </a:p>
          <a:p>
            <a:pPr eaLnBrk="1" hangingPunct="1"/>
            <a:r>
              <a:rPr lang="en-US" altLang="en-US">
                <a:latin typeface="Comic Sans MS" panose="030F0702030302020204" pitchFamily="66" charset="0"/>
              </a:rPr>
              <a:t>Data reflect facts</a:t>
            </a:r>
          </a:p>
          <a:p>
            <a:pPr eaLnBrk="1" hangingPunct="1"/>
            <a:r>
              <a:rPr lang="en-US" altLang="en-US">
                <a:latin typeface="Comic Sans MS" panose="030F0702030302020204" pitchFamily="66" charset="0"/>
              </a:rPr>
              <a:t>Fact-based management results in objective decisions</a:t>
            </a:r>
          </a:p>
        </p:txBody>
      </p:sp>
      <p:sp>
        <p:nvSpPr>
          <p:cNvPr id="56325" name="Slide Number Placeholder 1">
            <a:extLst>
              <a:ext uri="{FF2B5EF4-FFF2-40B4-BE49-F238E27FC236}">
                <a16:creationId xmlns="" xmlns:a16="http://schemas.microsoft.com/office/drawing/2014/main" id="{7FD36870-26D0-4733-A489-C65FFFF5F39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fld id="{E33942E4-6B17-46D6-887E-85C39FDF357F}" type="slidenum">
              <a:rPr lang="en-US" altLang="en-US" sz="1050">
                <a:solidFill>
                  <a:schemeClr val="bg1"/>
                </a:solidFill>
              </a:rPr>
              <a:pPr/>
              <a:t>8</a:t>
            </a:fld>
            <a:endParaRPr lang="en-US" altLang="en-US" sz="105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28013"/>
    </mc:Choice>
    <mc:Fallback xmlns="">
      <p:transition spd="slow" advTm="28013"/>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title"/>
          </p:nvPr>
        </p:nvSpPr>
        <p:spPr>
          <a:xfrm>
            <a:off x="2273300" y="482600"/>
            <a:ext cx="4378325" cy="633413"/>
          </a:xfrm>
          <a:noFill/>
        </p:spPr>
        <p:txBody>
          <a:bodyPr lIns="90476" tIns="44444" rIns="90476" bIns="44444" anchor="ctr">
            <a:normAutofit fontScale="90000"/>
          </a:bodyPr>
          <a:lstStyle/>
          <a:p>
            <a:pPr>
              <a:lnSpc>
                <a:spcPct val="90000"/>
              </a:lnSpc>
            </a:pPr>
            <a:r>
              <a:rPr lang="en-US"/>
              <a:t>Summary -1</a:t>
            </a:r>
          </a:p>
        </p:txBody>
      </p:sp>
      <p:sp>
        <p:nvSpPr>
          <p:cNvPr id="91140" name="Rectangle 3"/>
          <p:cNvSpPr>
            <a:spLocks noGrp="1" noChangeArrowheads="1"/>
          </p:cNvSpPr>
          <p:nvPr>
            <p:ph idx="1"/>
          </p:nvPr>
        </p:nvSpPr>
        <p:spPr>
          <a:xfrm>
            <a:off x="495300" y="1422400"/>
            <a:ext cx="8456613" cy="5054600"/>
          </a:xfrm>
          <a:noFill/>
        </p:spPr>
        <p:txBody>
          <a:bodyPr lIns="90476" tIns="44444" rIns="90476" bIns="44444"/>
          <a:lstStyle/>
          <a:p>
            <a:pPr marL="342900" indent="-342900" defTabSz="914400"/>
            <a:r>
              <a:rPr lang="en-US" sz="2400"/>
              <a:t>There is one CMMI Model with two representations, Staged and Continuous.</a:t>
            </a:r>
          </a:p>
          <a:p>
            <a:pPr marL="342900" indent="-342900" defTabSz="914400">
              <a:spcBef>
                <a:spcPct val="0"/>
              </a:spcBef>
            </a:pPr>
            <a:endParaRPr lang="en-US" sz="2400"/>
          </a:p>
          <a:p>
            <a:pPr marL="342900" indent="-342900" defTabSz="914400"/>
            <a:r>
              <a:rPr lang="en-US" sz="2400"/>
              <a:t>The material in both representations is the same just organized differently.</a:t>
            </a:r>
          </a:p>
          <a:p>
            <a:pPr marL="342900" indent="-342900" defTabSz="914400">
              <a:spcBef>
                <a:spcPct val="0"/>
              </a:spcBef>
            </a:pPr>
            <a:endParaRPr lang="en-US" sz="2400"/>
          </a:p>
          <a:p>
            <a:pPr marL="342900" indent="-342900" defTabSz="914400"/>
            <a:r>
              <a:rPr lang="en-US" sz="2400"/>
              <a:t>Each representation provides different ways of implementing processes</a:t>
            </a:r>
          </a:p>
          <a:p>
            <a:pPr marL="342900" indent="-342900" defTabSz="914400">
              <a:spcBef>
                <a:spcPct val="0"/>
              </a:spcBef>
            </a:pPr>
            <a:endParaRPr lang="en-US" sz="2400"/>
          </a:p>
          <a:p>
            <a:pPr marL="342900" indent="-342900" defTabSz="914400"/>
            <a:r>
              <a:rPr lang="en-US" sz="2400"/>
              <a:t>The CMMI model should be applied using intelligence, common sense, and professional judgment.</a:t>
            </a:r>
          </a:p>
        </p:txBody>
      </p:sp>
      <p:sp>
        <p:nvSpPr>
          <p:cNvPr id="91138" name="Slide Number Placeholder 3"/>
          <p:cNvSpPr>
            <a:spLocks noGrp="1"/>
          </p:cNvSpPr>
          <p:nvPr>
            <p:ph type="sldNum" sz="quarter" idx="12"/>
          </p:nvPr>
        </p:nvSpPr>
        <p:spPr>
          <a:noFill/>
        </p:spPr>
        <p:txBody>
          <a:bodyPr/>
          <a:lstStyle/>
          <a:p>
            <a:fld id="{5FCDF9CF-05DD-47BE-83CD-C99AE5089078}" type="slidenum">
              <a:rPr lang="en-US"/>
              <a:pPr/>
              <a:t>80</a:t>
            </a:fld>
            <a:endParaRPr lang="en-US"/>
          </a:p>
        </p:txBody>
      </p:sp>
    </p:spTree>
  </p:cSld>
  <p:clrMapOvr>
    <a:masterClrMapping/>
  </p:clrMapOvr>
  <p:transition advTm="33180"/>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ChangeArrowheads="1"/>
          </p:cNvSpPr>
          <p:nvPr>
            <p:ph type="title"/>
          </p:nvPr>
        </p:nvSpPr>
        <p:spPr>
          <a:xfrm>
            <a:off x="2552700" y="523875"/>
            <a:ext cx="4025900" cy="528638"/>
          </a:xfrm>
        </p:spPr>
        <p:txBody>
          <a:bodyPr>
            <a:normAutofit fontScale="90000"/>
          </a:bodyPr>
          <a:lstStyle/>
          <a:p>
            <a:r>
              <a:rPr lang="en-US"/>
              <a:t>Summary -2</a:t>
            </a:r>
          </a:p>
        </p:txBody>
      </p:sp>
      <p:sp>
        <p:nvSpPr>
          <p:cNvPr id="92164" name="Rectangle 3"/>
          <p:cNvSpPr>
            <a:spLocks noGrp="1" noChangeArrowheads="1"/>
          </p:cNvSpPr>
          <p:nvPr>
            <p:ph idx="1"/>
          </p:nvPr>
        </p:nvSpPr>
        <p:spPr/>
        <p:txBody>
          <a:bodyPr/>
          <a:lstStyle/>
          <a:p>
            <a:r>
              <a:rPr lang="en-US" sz="2400"/>
              <a:t>Continuous</a:t>
            </a:r>
          </a:p>
          <a:p>
            <a:pPr lvl="1"/>
            <a:r>
              <a:rPr lang="en-US" sz="2400"/>
              <a:t>Flexible in its application so the organization can choose which areas to emphasize. </a:t>
            </a:r>
          </a:p>
          <a:p>
            <a:pPr lvl="1"/>
            <a:r>
              <a:rPr lang="en-US" sz="2400"/>
              <a:t>Provides equivalent staging to compare to staged representation.</a:t>
            </a:r>
          </a:p>
          <a:p>
            <a:r>
              <a:rPr lang="en-US" sz="2400"/>
              <a:t>Staged</a:t>
            </a:r>
          </a:p>
          <a:p>
            <a:pPr lvl="1"/>
            <a:r>
              <a:rPr lang="en-US" sz="2400"/>
              <a:t>Structured for implementation based on proven grouping and ordering of processes.</a:t>
            </a:r>
          </a:p>
        </p:txBody>
      </p:sp>
      <p:sp>
        <p:nvSpPr>
          <p:cNvPr id="92162" name="Slide Number Placeholder 3"/>
          <p:cNvSpPr>
            <a:spLocks noGrp="1"/>
          </p:cNvSpPr>
          <p:nvPr>
            <p:ph type="sldNum" sz="quarter" idx="12"/>
          </p:nvPr>
        </p:nvSpPr>
        <p:spPr>
          <a:noFill/>
        </p:spPr>
        <p:txBody>
          <a:bodyPr/>
          <a:lstStyle/>
          <a:p>
            <a:fld id="{092F8AC0-CE2B-4AFC-AA39-14D303A695A2}" type="slidenum">
              <a:rPr lang="en-US"/>
              <a:pPr/>
              <a:t>81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35043"/>
    </mc:Choice>
    <mc:Fallback xmlns="">
      <p:transition spd="slow" advTm="35043"/>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 xmlns:a16="http://schemas.microsoft.com/office/drawing/2014/main" id="{B0254B76-3F33-4560-AA69-7CEF5A06B047}"/>
              </a:ext>
            </a:extLst>
          </p:cNvPr>
          <p:cNvSpPr>
            <a:spLocks noGrp="1" noChangeArrowheads="1"/>
          </p:cNvSpPr>
          <p:nvPr>
            <p:ph type="title"/>
          </p:nvPr>
        </p:nvSpPr>
        <p:spPr>
          <a:xfrm>
            <a:off x="1676400" y="838200"/>
            <a:ext cx="4914900" cy="857250"/>
          </a:xfrm>
        </p:spPr>
        <p:txBody>
          <a:bodyPr/>
          <a:lstStyle/>
          <a:p>
            <a:pPr algn="r" eaLnBrk="1" hangingPunct="1"/>
            <a:r>
              <a:rPr lang="en-US" altLang="en-US" b="1" dirty="0">
                <a:latin typeface="Comic Sans MS" panose="030F0702030302020204" pitchFamily="66" charset="0"/>
              </a:rPr>
              <a:t>Basic Statistics</a:t>
            </a:r>
            <a:endParaRPr lang="en-US" altLang="en-US" dirty="0">
              <a:latin typeface="Comic Sans MS" panose="030F0702030302020204" pitchFamily="66" charset="0"/>
            </a:endParaRPr>
          </a:p>
        </p:txBody>
      </p:sp>
      <p:sp>
        <p:nvSpPr>
          <p:cNvPr id="57347" name="Rectangle 3">
            <a:extLst>
              <a:ext uri="{FF2B5EF4-FFF2-40B4-BE49-F238E27FC236}">
                <a16:creationId xmlns="" xmlns:a16="http://schemas.microsoft.com/office/drawing/2014/main" id="{47D35473-CF7A-41E0-9A72-3B8746F1A4CF}"/>
              </a:ext>
            </a:extLst>
          </p:cNvPr>
          <p:cNvSpPr>
            <a:spLocks noGrp="1" noChangeArrowheads="1"/>
          </p:cNvSpPr>
          <p:nvPr>
            <p:ph type="body" idx="1"/>
          </p:nvPr>
        </p:nvSpPr>
        <p:spPr/>
        <p:txBody>
          <a:bodyPr/>
          <a:lstStyle/>
          <a:p>
            <a:pPr eaLnBrk="1" hangingPunct="1"/>
            <a:r>
              <a:rPr lang="en-US" altLang="en-US">
                <a:latin typeface="Comic Sans MS" panose="030F0702030302020204" pitchFamily="66" charset="0"/>
              </a:rPr>
              <a:t>Quantitative, or statistical, techniques need to be sophisticated to be useful</a:t>
            </a:r>
          </a:p>
          <a:p>
            <a:pPr eaLnBrk="1" hangingPunct="1"/>
            <a:r>
              <a:rPr lang="en-US" altLang="en-US">
                <a:latin typeface="Comic Sans MS" panose="030F0702030302020204" pitchFamily="66" charset="0"/>
              </a:rPr>
              <a:t>preto analysis for example is very simple</a:t>
            </a:r>
          </a:p>
          <a:p>
            <a:pPr eaLnBrk="1" hangingPunct="1"/>
            <a:r>
              <a:rPr lang="en-US" altLang="en-US">
                <a:latin typeface="Comic Sans MS" panose="030F0702030302020204" pitchFamily="66" charset="0"/>
              </a:rPr>
              <a:t>Quantitative techniques do require </a:t>
            </a:r>
          </a:p>
          <a:p>
            <a:pPr lvl="1" eaLnBrk="1" hangingPunct="1"/>
            <a:r>
              <a:rPr lang="en-US" altLang="en-US">
                <a:latin typeface="Comic Sans MS" panose="030F0702030302020204" pitchFamily="66" charset="0"/>
              </a:rPr>
              <a:t>measurable data </a:t>
            </a:r>
          </a:p>
          <a:p>
            <a:pPr lvl="1" eaLnBrk="1" hangingPunct="1"/>
            <a:r>
              <a:rPr lang="en-US" altLang="en-US">
                <a:latin typeface="Comic Sans MS" panose="030F0702030302020204" pitchFamily="66" charset="0"/>
              </a:rPr>
              <a:t>consistent data collection</a:t>
            </a:r>
          </a:p>
          <a:p>
            <a:pPr lvl="1" eaLnBrk="1" hangingPunct="1"/>
            <a:r>
              <a:rPr lang="en-US" altLang="en-US">
                <a:latin typeface="Comic Sans MS" panose="030F0702030302020204" pitchFamily="66" charset="0"/>
              </a:rPr>
              <a:t>defined comparable measurements </a:t>
            </a:r>
          </a:p>
        </p:txBody>
      </p:sp>
      <p:sp>
        <p:nvSpPr>
          <p:cNvPr id="57349" name="Slide Number Placeholder 1">
            <a:extLst>
              <a:ext uri="{FF2B5EF4-FFF2-40B4-BE49-F238E27FC236}">
                <a16:creationId xmlns="" xmlns:a16="http://schemas.microsoft.com/office/drawing/2014/main" id="{A356F5FF-9BF7-48F3-A693-97B04AE8750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fld id="{31AA4FBB-8985-4055-8F90-75B033D452B7}" type="slidenum">
              <a:rPr lang="en-US" altLang="en-US" sz="1050">
                <a:solidFill>
                  <a:schemeClr val="bg1"/>
                </a:solidFill>
              </a:rPr>
              <a:pPr/>
              <a:t>9</a:t>
            </a:fld>
            <a:endParaRPr lang="en-US" altLang="en-US" sz="105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40162"/>
    </mc:Choice>
    <mc:Fallback xmlns="">
      <p:transition spd="slow" advTm="40162"/>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2516</TotalTime>
  <Words>3324</Words>
  <Application>Microsoft Office PowerPoint</Application>
  <PresentationFormat>On-screen Show (4:3)</PresentationFormat>
  <Paragraphs>701</Paragraphs>
  <Slides>81</Slides>
  <Notes>17</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81</vt:i4>
      </vt:variant>
    </vt:vector>
  </HeadingPairs>
  <TitlesOfParts>
    <vt:vector size="92" baseType="lpstr">
      <vt:lpstr>Arial Narrow</vt:lpstr>
      <vt:lpstr>Calibri</vt:lpstr>
      <vt:lpstr>Comic Sans MS</vt:lpstr>
      <vt:lpstr>Constantia</vt:lpstr>
      <vt:lpstr>Helvetica</vt:lpstr>
      <vt:lpstr>Times</vt:lpstr>
      <vt:lpstr>Times New Roman</vt:lpstr>
      <vt:lpstr>Wingdings 2</vt:lpstr>
      <vt:lpstr>Flow</vt:lpstr>
      <vt:lpstr>Clip</vt:lpstr>
      <vt:lpstr>ClipArt</vt:lpstr>
      <vt:lpstr>CMM</vt:lpstr>
      <vt:lpstr>The Managed Level</vt:lpstr>
      <vt:lpstr>Moving from level 3 to 4</vt:lpstr>
      <vt:lpstr>KPAs - Level 4</vt:lpstr>
      <vt:lpstr>Quantitative Process Management </vt:lpstr>
      <vt:lpstr>Controlling Special  Causes of Variation</vt:lpstr>
      <vt:lpstr>Taking Corrective  Action at Level 4</vt:lpstr>
      <vt:lpstr>Meaning of  Quantitative Control</vt:lpstr>
      <vt:lpstr>Basic Statistics</vt:lpstr>
      <vt:lpstr>Seven Basic Tools of Statistical Process Control</vt:lpstr>
      <vt:lpstr>Software Quality Management </vt:lpstr>
      <vt:lpstr>Building High-Quality Products</vt:lpstr>
      <vt:lpstr>Quality Evolves</vt:lpstr>
      <vt:lpstr>The Optimizing Level</vt:lpstr>
      <vt:lpstr>Moving from Level 4 to 5</vt:lpstr>
      <vt:lpstr>KPAs - Level 5</vt:lpstr>
      <vt:lpstr>Defect Prevention </vt:lpstr>
      <vt:lpstr>Fixing Problems  Before They Happen</vt:lpstr>
      <vt:lpstr>Technology Change Management</vt:lpstr>
      <vt:lpstr>Reacting to Innovation</vt:lpstr>
      <vt:lpstr>Process Change Management </vt:lpstr>
      <vt:lpstr>Level 5 is not  the destination</vt:lpstr>
      <vt:lpstr>Measurement by levels</vt:lpstr>
      <vt:lpstr>Measurement by levels</vt:lpstr>
      <vt:lpstr> How is improvement achieved</vt:lpstr>
      <vt:lpstr>What does a good software organization look like</vt:lpstr>
      <vt:lpstr> </vt:lpstr>
      <vt:lpstr>PowerPoint Presentation</vt:lpstr>
      <vt:lpstr>General Definition of Process</vt:lpstr>
      <vt:lpstr>Why Focus on Process? </vt:lpstr>
      <vt:lpstr>What Is a Process Model?</vt:lpstr>
      <vt:lpstr>How Is a Model Used?</vt:lpstr>
      <vt:lpstr>What is a CMM?</vt:lpstr>
      <vt:lpstr>Commonly Used CMMs</vt:lpstr>
      <vt:lpstr>The Problem</vt:lpstr>
      <vt:lpstr>So Many Models, So Little Time</vt:lpstr>
      <vt:lpstr>CMMI to the Rescue!</vt:lpstr>
      <vt:lpstr>Bridging the Divide</vt:lpstr>
      <vt:lpstr>The CMMI Project</vt:lpstr>
      <vt:lpstr>PowerPoint Presentation</vt:lpstr>
      <vt:lpstr>CMMI in a Nutshell</vt:lpstr>
      <vt:lpstr>CMMI Structure One Model, Two Representations</vt:lpstr>
      <vt:lpstr>Continuous  Organization of Process Areas</vt:lpstr>
      <vt:lpstr>Capability Levels</vt:lpstr>
      <vt:lpstr>The Capability Levels</vt:lpstr>
      <vt:lpstr>Capability Levels  are Cumulative</vt:lpstr>
      <vt:lpstr>The Maturity Levels</vt:lpstr>
      <vt:lpstr>Structure of the CMMI  Staged Representation</vt:lpstr>
      <vt:lpstr>Process Areas</vt:lpstr>
      <vt:lpstr>Process Areas by Maturity Level</vt:lpstr>
      <vt:lpstr>CMMI-SE/SW Compared to SW-CMM v1.1 </vt:lpstr>
      <vt:lpstr>SW-CMM v1.1 vs. CMMI Process Areas</vt:lpstr>
      <vt:lpstr>CMMI Improvements Over the CMM</vt:lpstr>
      <vt:lpstr>Project Management Process Areas</vt:lpstr>
      <vt:lpstr>Project Planning</vt:lpstr>
      <vt:lpstr>Project Monitoring and Control</vt:lpstr>
      <vt:lpstr>Supplier Agreement Management</vt:lpstr>
      <vt:lpstr>Integrated Project Management</vt:lpstr>
      <vt:lpstr>Integrated Supplier Management</vt:lpstr>
      <vt:lpstr>Risk Management</vt:lpstr>
      <vt:lpstr>Quantitative Project Management</vt:lpstr>
      <vt:lpstr>Support Process Areas</vt:lpstr>
      <vt:lpstr>Configuration Management</vt:lpstr>
      <vt:lpstr>Process and Product Quality Assurance</vt:lpstr>
      <vt:lpstr>Measurement and Analysis</vt:lpstr>
      <vt:lpstr>Causal Analysis and Resolution</vt:lpstr>
      <vt:lpstr>Decision Analysis and Resolution</vt:lpstr>
      <vt:lpstr>Engineering Process Areas</vt:lpstr>
      <vt:lpstr>Requirements Management</vt:lpstr>
      <vt:lpstr>Requirements Development</vt:lpstr>
      <vt:lpstr>Technical Solution</vt:lpstr>
      <vt:lpstr>Product Integration</vt:lpstr>
      <vt:lpstr>Verification versus Validation</vt:lpstr>
      <vt:lpstr>Process Management Process Areas</vt:lpstr>
      <vt:lpstr>Organizational Process Focus</vt:lpstr>
      <vt:lpstr>Organizational Process Definition</vt:lpstr>
      <vt:lpstr>Organizational Training</vt:lpstr>
      <vt:lpstr>Organizational Process Performance</vt:lpstr>
      <vt:lpstr>Organizational Innovation and Deployment</vt:lpstr>
      <vt:lpstr>Summary -1</vt:lpstr>
      <vt:lpstr>Summary -2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Imran Raza</dc:creator>
  <cp:lastModifiedBy>Lenovo</cp:lastModifiedBy>
  <cp:revision>362</cp:revision>
  <dcterms:created xsi:type="dcterms:W3CDTF">2008-12-31T04:54:18Z</dcterms:created>
  <dcterms:modified xsi:type="dcterms:W3CDTF">2022-12-07T07:39:04Z</dcterms:modified>
</cp:coreProperties>
</file>