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91" r:id="rId2"/>
    <p:sldId id="275" r:id="rId3"/>
    <p:sldId id="296" r:id="rId4"/>
    <p:sldId id="297" r:id="rId5"/>
    <p:sldId id="260" r:id="rId6"/>
    <p:sldId id="281" r:id="rId7"/>
    <p:sldId id="261" r:id="rId8"/>
    <p:sldId id="262" r:id="rId9"/>
    <p:sldId id="290" r:id="rId10"/>
    <p:sldId id="287" r:id="rId11"/>
    <p:sldId id="283" r:id="rId12"/>
    <p:sldId id="282" r:id="rId13"/>
    <p:sldId id="288" r:id="rId14"/>
    <p:sldId id="266" r:id="rId15"/>
    <p:sldId id="298" r:id="rId16"/>
    <p:sldId id="267" r:id="rId17"/>
    <p:sldId id="295" r:id="rId18"/>
    <p:sldId id="299" r:id="rId19"/>
    <p:sldId id="289" r:id="rId20"/>
    <p:sldId id="286" r:id="rId21"/>
    <p:sldId id="284" r:id="rId22"/>
    <p:sldId id="285" r:id="rId23"/>
    <p:sldId id="300" r:id="rId24"/>
    <p:sldId id="258" r:id="rId25"/>
    <p:sldId id="301" r:id="rId26"/>
    <p:sldId id="259" r:id="rId27"/>
    <p:sldId id="302" r:id="rId28"/>
    <p:sldId id="293" r:id="rId29"/>
    <p:sldId id="2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7CD02-FB37-433E-8160-89C314F6A719}" type="datetimeFigureOut">
              <a:rPr lang="en-US" smtClean="0"/>
              <a:pPr/>
              <a:t>4/5/2024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6401D-F311-43FF-B494-663BE36C6F64}" type="slidenum">
              <a:rPr lang="en-US" smtClean="0"/>
              <a:pPr/>
              <a:t>‹#›</a:t>
            </a:fld>
            <a:endParaRPr lang="en-US"/>
          </a:p>
        </p:txBody>
      </p:sp>
    </p:spTree>
    <p:extLst>
      <p:ext uri="{BB962C8B-B14F-4D97-AF65-F5344CB8AC3E}">
        <p14:creationId xmlns:p14="http://schemas.microsoft.com/office/powerpoint/2010/main" val="70687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87D8BE-8CAB-4B2B-A737-149EB1A74EFB}" type="datetime1">
              <a:rPr lang="en-US" smtClean="0"/>
              <a:pPr/>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6184E-58F9-4DAB-8F85-5AAD961F6C17}"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37BF29-3E5B-43CB-9641-8E37782943D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34C88F-86BA-4C6B-82E1-5D975ACBFE3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350C8B-A8E9-4DFE-9563-FF102D1589B4}"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D9F572-A107-4ADE-86AA-8C7F7495A642}"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6B3B47-DD1F-4134-92D2-08D19786FF4E}"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3DD4B2-E273-42FE-A88B-D634F889AAD3}"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2CEA8-1DE5-4170-BC96-5DF70866F82C}"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7939D4-A7E7-40CA-8F01-83C32F79A480}"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40E7A2-4103-4A9A-9237-6C8C9032B3D7}"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DA6426-717A-48AA-87CC-3ECBFADE2E1C}" type="datetime1">
              <a:rPr lang="en-US" smtClean="0"/>
              <a:pPr/>
              <a:t>4/5/2024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GB" altLang="en-US" sz="3600" dirty="0" smtClean="0">
                <a:latin typeface="Arial" charset="0"/>
                <a:cs typeface="Arial" charset="0"/>
              </a:rPr>
              <a:t> </a:t>
            </a:r>
            <a:br>
              <a:rPr lang="en-GB" altLang="en-US" sz="3600" dirty="0" smtClean="0">
                <a:latin typeface="Arial" charset="0"/>
                <a:cs typeface="Arial" charset="0"/>
              </a:rPr>
            </a:br>
            <a:r>
              <a:rPr lang="en-US" sz="5300" dirty="0" smtClean="0"/>
              <a:t>Costs of Software Quality</a:t>
            </a:r>
            <a:endParaRPr lang="en-US" sz="5300" dirty="0"/>
          </a:p>
        </p:txBody>
      </p:sp>
      <p:sp>
        <p:nvSpPr>
          <p:cNvPr id="3" name="Subtitle 2"/>
          <p:cNvSpPr>
            <a:spLocks noGrp="1"/>
          </p:cNvSpPr>
          <p:nvPr>
            <p:ph type="subTitle" idx="1"/>
          </p:nvPr>
        </p:nvSpPr>
        <p:spPr>
          <a:xfrm>
            <a:off x="533400" y="4191000"/>
            <a:ext cx="7854696"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5535F2-6EF8-43CC-8122-4DC0419FF177}"/>
              </a:ext>
            </a:extLst>
          </p:cNvPr>
          <p:cNvSpPr>
            <a:spLocks noGrp="1"/>
          </p:cNvSpPr>
          <p:nvPr>
            <p:ph type="title"/>
          </p:nvPr>
        </p:nvSpPr>
        <p:spPr>
          <a:xfrm>
            <a:off x="457200" y="704088"/>
            <a:ext cx="8229600" cy="896112"/>
          </a:xfrm>
        </p:spPr>
        <p:txBody>
          <a:bodyPr/>
          <a:lstStyle/>
          <a:p>
            <a:r>
              <a:rPr lang="en-US" dirty="0"/>
              <a:t>Prevention Cost</a:t>
            </a:r>
          </a:p>
        </p:txBody>
      </p:sp>
      <p:sp>
        <p:nvSpPr>
          <p:cNvPr id="3" name="Content Placeholder 2">
            <a:extLst>
              <a:ext uri="{FF2B5EF4-FFF2-40B4-BE49-F238E27FC236}">
                <a16:creationId xmlns="" xmlns:a16="http://schemas.microsoft.com/office/drawing/2014/main" id="{D5901D34-E0A3-4214-88B7-F6C6AA198CE4}"/>
              </a:ext>
            </a:extLst>
          </p:cNvPr>
          <p:cNvSpPr>
            <a:spLocks noGrp="1"/>
          </p:cNvSpPr>
          <p:nvPr>
            <p:ph idx="1"/>
          </p:nvPr>
        </p:nvSpPr>
        <p:spPr>
          <a:xfrm>
            <a:off x="457200" y="1905000"/>
            <a:ext cx="8229600" cy="4572000"/>
          </a:xfrm>
        </p:spPr>
        <p:txBody>
          <a:bodyPr>
            <a:noAutofit/>
          </a:bodyPr>
          <a:lstStyle/>
          <a:p>
            <a:r>
              <a:rPr lang="en-US" sz="2400" dirty="0"/>
              <a:t>Investments in development of new or improved SQA infrastructure components or, alternatively, regular updating of those components:</a:t>
            </a:r>
          </a:p>
          <a:p>
            <a:pPr lvl="1"/>
            <a:r>
              <a:rPr lang="en-US" sz="2000" dirty="0"/>
              <a:t>Procedures and work instructions</a:t>
            </a:r>
          </a:p>
          <a:p>
            <a:pPr lvl="1"/>
            <a:r>
              <a:rPr lang="fr-FR" sz="2000" dirty="0"/>
              <a:t>Support </a:t>
            </a:r>
            <a:r>
              <a:rPr lang="fr-FR" sz="2000" dirty="0" err="1"/>
              <a:t>devices</a:t>
            </a:r>
            <a:r>
              <a:rPr lang="fr-FR" sz="2000" dirty="0"/>
              <a:t>: </a:t>
            </a:r>
            <a:r>
              <a:rPr lang="fr-FR" sz="2000" dirty="0" err="1"/>
              <a:t>templates</a:t>
            </a:r>
            <a:r>
              <a:rPr lang="fr-FR" sz="2000" dirty="0"/>
              <a:t>, checklists, etc.</a:t>
            </a:r>
          </a:p>
          <a:p>
            <a:pPr lvl="1"/>
            <a:r>
              <a:rPr lang="en-US" sz="2000" dirty="0"/>
              <a:t>Software configuration management system</a:t>
            </a:r>
          </a:p>
          <a:p>
            <a:pPr lvl="1"/>
            <a:r>
              <a:rPr lang="en-US" sz="2000" dirty="0"/>
              <a:t>Software quality metrics</a:t>
            </a:r>
          </a:p>
          <a:p>
            <a:r>
              <a:rPr lang="en-US" sz="2400" dirty="0"/>
              <a:t>Regular implementation of SQA preventive activities:</a:t>
            </a:r>
          </a:p>
          <a:p>
            <a:pPr lvl="1"/>
            <a:r>
              <a:rPr lang="en-US" sz="2000" dirty="0"/>
              <a:t>Instruction of new employees in SQA subjects and procedures related to their positions </a:t>
            </a:r>
          </a:p>
          <a:p>
            <a:pPr lvl="1"/>
            <a:r>
              <a:rPr lang="en-US" sz="2000" dirty="0"/>
              <a:t>Instruction of employees in new and updated SQA subjects and procedures</a:t>
            </a:r>
          </a:p>
        </p:txBody>
      </p:sp>
      <p:sp>
        <p:nvSpPr>
          <p:cNvPr id="4" name="Slide Number Placeholder 3">
            <a:extLst>
              <a:ext uri="{FF2B5EF4-FFF2-40B4-BE49-F238E27FC236}">
                <a16:creationId xmlns="" xmlns:a16="http://schemas.microsoft.com/office/drawing/2014/main" id="{AE17F165-22CC-4283-9EB5-917A47164001}"/>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70386310"/>
      </p:ext>
    </p:extLst>
  </p:cSld>
  <p:clrMapOvr>
    <a:masterClrMapping/>
  </p:clrMapOvr>
  <mc:AlternateContent xmlns:mc="http://schemas.openxmlformats.org/markup-compatibility/2006" xmlns:p14="http://schemas.microsoft.com/office/powerpoint/2010/main">
    <mc:Choice Requires="p14">
      <p:transition spd="slow" p14:dur="2000" advTm="123246"/>
    </mc:Choice>
    <mc:Fallback xmlns="">
      <p:transition spd="slow" advTm="1232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Cost</a:t>
            </a:r>
          </a:p>
        </p:txBody>
      </p:sp>
      <p:sp>
        <p:nvSpPr>
          <p:cNvPr id="5" name="Content Placeholder 4"/>
          <p:cNvSpPr>
            <a:spLocks noGrp="1"/>
          </p:cNvSpPr>
          <p:nvPr>
            <p:ph idx="1"/>
          </p:nvPr>
        </p:nvSpPr>
        <p:spPr/>
        <p:txBody>
          <a:bodyPr/>
          <a:lstStyle/>
          <a:p>
            <a:pPr lvl="1"/>
            <a:r>
              <a:rPr lang="en-US" sz="2000" dirty="0"/>
              <a:t>Certification of employees for positions that require special certification</a:t>
            </a:r>
          </a:p>
          <a:p>
            <a:pPr lvl="1"/>
            <a:r>
              <a:rPr lang="en-US" sz="2000" dirty="0"/>
              <a:t>Consultations on SQA issues provided to team leaders and others.</a:t>
            </a:r>
          </a:p>
          <a:p>
            <a:endParaRPr lang="en-US" sz="2400" dirty="0"/>
          </a:p>
          <a:p>
            <a:r>
              <a:rPr lang="en-US" sz="2400" dirty="0"/>
              <a:t>Control of the SQA system through performance of:</a:t>
            </a:r>
          </a:p>
          <a:p>
            <a:pPr lvl="1"/>
            <a:r>
              <a:rPr lang="en-US" sz="2000" dirty="0"/>
              <a:t>Internal quality reviews</a:t>
            </a:r>
          </a:p>
          <a:p>
            <a:pPr lvl="1"/>
            <a:r>
              <a:rPr lang="en-US" sz="2000" dirty="0"/>
              <a:t>External quality audits by customers and SQA system certification organizations</a:t>
            </a:r>
          </a:p>
          <a:p>
            <a:pPr lvl="1"/>
            <a:r>
              <a:rPr lang="en-US" sz="2000" dirty="0"/>
              <a:t>Management quality reviews.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23995835"/>
      </p:ext>
    </p:extLst>
  </p:cSld>
  <p:clrMapOvr>
    <a:masterClrMapping/>
  </p:clrMapOvr>
  <mc:AlternateContent xmlns:mc="http://schemas.openxmlformats.org/markup-compatibility/2006" xmlns:p14="http://schemas.microsoft.com/office/powerpoint/2010/main">
    <mc:Choice Requires="p14">
      <p:transition spd="slow" p14:dur="2000" advTm="46570"/>
    </mc:Choice>
    <mc:Fallback xmlns="">
      <p:transition spd="slow" advTm="465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Appraisal Cost</a:t>
            </a:r>
          </a:p>
        </p:txBody>
      </p:sp>
      <p:sp>
        <p:nvSpPr>
          <p:cNvPr id="3" name="Content Placeholder 2"/>
          <p:cNvSpPr>
            <a:spLocks noGrp="1"/>
          </p:cNvSpPr>
          <p:nvPr>
            <p:ph idx="1"/>
          </p:nvPr>
        </p:nvSpPr>
        <p:spPr/>
        <p:txBody>
          <a:bodyPr>
            <a:normAutofit/>
          </a:bodyPr>
          <a:lstStyle/>
          <a:p>
            <a:pPr>
              <a:buNone/>
            </a:pPr>
            <a:r>
              <a:rPr lang="en-GB" sz="2400" dirty="0"/>
              <a:t> </a:t>
            </a:r>
          </a:p>
          <a:p>
            <a:pPr>
              <a:buNone/>
            </a:pPr>
            <a:r>
              <a:rPr lang="en-GB" sz="2400" dirty="0"/>
              <a:t>	A</a:t>
            </a:r>
            <a:r>
              <a:rPr lang="en-GB" sz="2200" dirty="0"/>
              <a:t>ppraisal costs are devoted to detection of software errors in specific projects or software systems. Typical appraisal costs cover:</a:t>
            </a:r>
          </a:p>
          <a:p>
            <a:endParaRPr lang="en-US" sz="2400" dirty="0"/>
          </a:p>
          <a:p>
            <a:r>
              <a:rPr lang="en-US" sz="2400" dirty="0"/>
              <a:t>Reviews:</a:t>
            </a:r>
          </a:p>
          <a:p>
            <a:pPr lvl="1"/>
            <a:r>
              <a:rPr lang="en-US" sz="2000" dirty="0"/>
              <a:t>Formal design reviews (DRs)</a:t>
            </a:r>
          </a:p>
          <a:p>
            <a:pPr lvl="1"/>
            <a:r>
              <a:rPr lang="en-US" sz="2000" dirty="0"/>
              <a:t>Peer reviews (inspections and walkthroughs)</a:t>
            </a:r>
          </a:p>
          <a:p>
            <a:pPr lvl="1"/>
            <a:r>
              <a:rPr lang="en-US" sz="2000" dirty="0"/>
              <a:t>Expert reviews.</a:t>
            </a:r>
          </a:p>
          <a:p>
            <a:pPr>
              <a:buNone/>
            </a:pPr>
            <a:endParaRPr lang="en-US" sz="2400" dirty="0"/>
          </a:p>
          <a:p>
            <a:pPr lvl="1"/>
            <a:endParaRPr lang="en-US" sz="2200" dirty="0">
              <a:solidFill>
                <a:schemeClr val="tx1"/>
              </a:solidFill>
            </a:endParaRPr>
          </a:p>
          <a:p>
            <a:pPr>
              <a:buNone/>
            </a:pPr>
            <a:endParaRPr lang="en-US" dirty="0"/>
          </a:p>
        </p:txBody>
      </p:sp>
      <p:sp>
        <p:nvSpPr>
          <p:cNvPr id="4" name="Slide Number Placeholder 3">
            <a:extLst>
              <a:ext uri="{FF2B5EF4-FFF2-40B4-BE49-F238E27FC236}">
                <a16:creationId xmlns="" xmlns:a16="http://schemas.microsoft.com/office/drawing/2014/main" id="{0D15E10C-A869-487F-B2FB-53B6505D139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12409910"/>
      </p:ext>
    </p:extLst>
  </p:cSld>
  <p:clrMapOvr>
    <a:masterClrMapping/>
  </p:clrMapOvr>
  <mc:AlternateContent xmlns:mc="http://schemas.openxmlformats.org/markup-compatibility/2006" xmlns:p14="http://schemas.microsoft.com/office/powerpoint/2010/main">
    <mc:Choice Requires="p14">
      <p:transition spd="slow" p14:dur="2000" advTm="37352"/>
    </mc:Choice>
    <mc:Fallback xmlns="">
      <p:transition spd="slow" advTm="373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1A6D5-04F7-4677-AA0C-6A178B718FA0}"/>
              </a:ext>
            </a:extLst>
          </p:cNvPr>
          <p:cNvSpPr>
            <a:spLocks noGrp="1"/>
          </p:cNvSpPr>
          <p:nvPr>
            <p:ph type="title"/>
          </p:nvPr>
        </p:nvSpPr>
        <p:spPr/>
        <p:txBody>
          <a:bodyPr/>
          <a:lstStyle/>
          <a:p>
            <a:r>
              <a:rPr lang="en-US" dirty="0"/>
              <a:t>Appraisal Cost</a:t>
            </a:r>
          </a:p>
        </p:txBody>
      </p:sp>
      <p:sp>
        <p:nvSpPr>
          <p:cNvPr id="3" name="Content Placeholder 2">
            <a:extLst>
              <a:ext uri="{FF2B5EF4-FFF2-40B4-BE49-F238E27FC236}">
                <a16:creationId xmlns="" xmlns:a16="http://schemas.microsoft.com/office/drawing/2014/main" id="{56E21708-5958-4A91-AA16-BD4CF1445AFB}"/>
              </a:ext>
            </a:extLst>
          </p:cNvPr>
          <p:cNvSpPr>
            <a:spLocks noGrp="1"/>
          </p:cNvSpPr>
          <p:nvPr>
            <p:ph idx="1"/>
          </p:nvPr>
        </p:nvSpPr>
        <p:spPr/>
        <p:txBody>
          <a:bodyPr>
            <a:normAutofit fontScale="85000" lnSpcReduction="10000"/>
          </a:bodyPr>
          <a:lstStyle/>
          <a:p>
            <a:r>
              <a:rPr lang="en-US" dirty="0"/>
              <a:t>Costs of software testing:</a:t>
            </a:r>
          </a:p>
          <a:p>
            <a:pPr lvl="1"/>
            <a:r>
              <a:rPr lang="en-US" dirty="0"/>
              <a:t>Unit tests</a:t>
            </a:r>
          </a:p>
          <a:p>
            <a:pPr lvl="1"/>
            <a:r>
              <a:rPr lang="en-US" dirty="0"/>
              <a:t>Integration tests</a:t>
            </a:r>
          </a:p>
          <a:p>
            <a:pPr lvl="1"/>
            <a:r>
              <a:rPr lang="en-US" dirty="0"/>
              <a:t>Software system tests</a:t>
            </a:r>
          </a:p>
          <a:p>
            <a:pPr lvl="1"/>
            <a:r>
              <a:rPr lang="en-US" dirty="0"/>
              <a:t>Acceptance tests (participation in tests carried out by the customer).</a:t>
            </a:r>
          </a:p>
          <a:p>
            <a:endParaRPr lang="en-US" dirty="0"/>
          </a:p>
          <a:p>
            <a:r>
              <a:rPr lang="en-US" dirty="0"/>
              <a:t>Costs of assuring quality of external participants, primarily by means of design reviews and software testing. These activities are applied to the activities performed by:</a:t>
            </a:r>
          </a:p>
          <a:p>
            <a:pPr lvl="1"/>
            <a:r>
              <a:rPr lang="en-US" dirty="0"/>
              <a:t>Subcontractors</a:t>
            </a:r>
          </a:p>
          <a:p>
            <a:pPr lvl="1"/>
            <a:r>
              <a:rPr lang="en-US" dirty="0"/>
              <a:t>Suppliers of COTS software systems and reusable software modules</a:t>
            </a:r>
          </a:p>
          <a:p>
            <a:pPr lvl="1"/>
            <a:r>
              <a:rPr lang="en-US" dirty="0"/>
              <a:t>The customer as a participant in performing the project.</a:t>
            </a:r>
          </a:p>
        </p:txBody>
      </p:sp>
      <p:sp>
        <p:nvSpPr>
          <p:cNvPr id="4" name="Slide Number Placeholder 3">
            <a:extLst>
              <a:ext uri="{FF2B5EF4-FFF2-40B4-BE49-F238E27FC236}">
                <a16:creationId xmlns="" xmlns:a16="http://schemas.microsoft.com/office/drawing/2014/main" id="{41F1F1E1-2552-4E5F-8148-87E7B3746960}"/>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82473717"/>
      </p:ext>
    </p:extLst>
  </p:cSld>
  <p:clrMapOvr>
    <a:masterClrMapping/>
  </p:clrMapOvr>
  <mc:AlternateContent xmlns:mc="http://schemas.openxmlformats.org/markup-compatibility/2006" xmlns:p14="http://schemas.microsoft.com/office/powerpoint/2010/main">
    <mc:Choice Requires="p14">
      <p:transition spd="slow" p14:dur="2000" advTm="71567"/>
    </mc:Choice>
    <mc:Fallback xmlns="">
      <p:transition spd="slow" advTm="715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Internal Failure Costs</a:t>
            </a:r>
            <a:endParaRPr lang="en-IN"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2200" dirty="0"/>
              <a:t>Internal failure costs are those incurred when </a:t>
            </a:r>
            <a:r>
              <a:rPr lang="en-IN" sz="2200" b="1" dirty="0"/>
              <a:t>correcting errors</a:t>
            </a:r>
            <a:r>
              <a:rPr lang="en-IN" sz="2200" dirty="0"/>
              <a:t> that have been detected by </a:t>
            </a:r>
            <a:r>
              <a:rPr lang="en-IN" sz="2200" b="1" dirty="0"/>
              <a:t>design reviews</a:t>
            </a:r>
            <a:r>
              <a:rPr lang="en-IN" sz="2200" dirty="0"/>
              <a:t>, </a:t>
            </a:r>
            <a:r>
              <a:rPr lang="en-IN" sz="2200" b="1" dirty="0"/>
              <a:t>software tests</a:t>
            </a:r>
            <a:r>
              <a:rPr lang="en-IN" sz="2200" dirty="0"/>
              <a:t> and </a:t>
            </a:r>
            <a:r>
              <a:rPr lang="en-IN" sz="2200" b="1" dirty="0"/>
              <a:t>acceptance tests</a:t>
            </a:r>
            <a:r>
              <a:rPr lang="en-IN" sz="2200" dirty="0"/>
              <a:t> performed before the software has been installed at customer sites</a:t>
            </a:r>
          </a:p>
          <a:p>
            <a:pPr marL="0" indent="0">
              <a:buNone/>
            </a:pPr>
            <a:endParaRPr lang="en-IN" sz="2200" dirty="0"/>
          </a:p>
          <a:p>
            <a:pPr marL="0" indent="0">
              <a:buNone/>
            </a:pPr>
            <a:r>
              <a:rPr lang="en-IN" sz="2200" dirty="0"/>
              <a:t>Typical costs of internal failures are:</a:t>
            </a:r>
          </a:p>
          <a:p>
            <a:pPr marL="0" indent="0">
              <a:buNone/>
            </a:pPr>
            <a:endParaRPr lang="en-IN" sz="2200" dirty="0"/>
          </a:p>
          <a:p>
            <a:r>
              <a:rPr lang="en-IN" sz="2200" dirty="0"/>
              <a:t>Costs of redesign or design corrections subsequent to design review and test findings </a:t>
            </a:r>
          </a:p>
          <a:p>
            <a:pPr>
              <a:buNone/>
            </a:pPr>
            <a:endParaRPr lang="en-IN" sz="2200" dirty="0"/>
          </a:p>
          <a:p>
            <a:r>
              <a:rPr lang="en-IN" sz="2200" dirty="0"/>
              <a:t>Costs of re-programming or correcting programs in response to test findings </a:t>
            </a:r>
          </a:p>
          <a:p>
            <a:pPr>
              <a:buNone/>
            </a:pPr>
            <a:endParaRPr lang="en-IN" sz="2200" dirty="0"/>
          </a:p>
          <a:p>
            <a:r>
              <a:rPr lang="en-IN" sz="2200" dirty="0"/>
              <a:t>Costs of repeated design review and re-testing (regression tests)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ustDataLst>
      <p:tags r:id="rId1"/>
    </p:custDataLst>
    <p:extLst>
      <p:ext uri="{BB962C8B-B14F-4D97-AF65-F5344CB8AC3E}">
        <p14:creationId xmlns:p14="http://schemas.microsoft.com/office/powerpoint/2010/main" val="215915076"/>
      </p:ext>
    </p:extLst>
  </p:cSld>
  <p:clrMapOvr>
    <a:masterClrMapping/>
  </p:clrMapOvr>
  <mc:AlternateContent xmlns:mc="http://schemas.openxmlformats.org/markup-compatibility/2006" xmlns:p14="http://schemas.microsoft.com/office/powerpoint/2010/main">
    <mc:Choice Requires="p14">
      <p:transition spd="slow" p14:dur="2000" advTm="126444"/>
    </mc:Choice>
    <mc:Fallback xmlns="">
      <p:transition spd="slow" advTm="1264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Internal Failure Costs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costs of regular design reviews and </a:t>
            </a:r>
            <a:r>
              <a:rPr lang="en-US" dirty="0" smtClean="0"/>
              <a:t>software tests </a:t>
            </a:r>
            <a:r>
              <a:rPr lang="en-US" dirty="0"/>
              <a:t>are considered appraisal </a:t>
            </a:r>
            <a:r>
              <a:rPr lang="en-US" dirty="0" smtClean="0"/>
              <a:t>costs</a:t>
            </a:r>
            <a:r>
              <a:rPr lang="en-US" dirty="0"/>
              <a:t>.</a:t>
            </a:r>
            <a:endParaRPr lang="en-US" dirty="0" smtClean="0"/>
          </a:p>
          <a:p>
            <a:r>
              <a:rPr lang="en-US" dirty="0" smtClean="0"/>
              <a:t>Any </a:t>
            </a:r>
            <a:r>
              <a:rPr lang="en-US" dirty="0"/>
              <a:t>repeated design reviews or </a:t>
            </a:r>
            <a:r>
              <a:rPr lang="en-US" dirty="0" smtClean="0"/>
              <a:t>software </a:t>
            </a:r>
            <a:r>
              <a:rPr lang="en-US" dirty="0"/>
              <a:t>tests directly resulting from poor design and inferior code </a:t>
            </a:r>
            <a:r>
              <a:rPr lang="en-US" dirty="0" smtClean="0"/>
              <a:t>quality are </a:t>
            </a:r>
            <a:r>
              <a:rPr lang="en-US" dirty="0"/>
              <a:t>considered internal failure costs.</a:t>
            </a:r>
          </a:p>
          <a:p>
            <a:r>
              <a:rPr lang="en-US" dirty="0" smtClean="0"/>
              <a:t>It </a:t>
            </a:r>
            <a:r>
              <a:rPr lang="en-US" dirty="0"/>
              <a:t>should be noted that </a:t>
            </a:r>
            <a:r>
              <a:rPr lang="en-US" dirty="0" smtClean="0"/>
              <a:t>corrections </a:t>
            </a:r>
            <a:r>
              <a:rPr lang="en-US" dirty="0"/>
              <a:t>and changes resulting from team leader checks or </a:t>
            </a:r>
            <a:r>
              <a:rPr lang="en-US" dirty="0" smtClean="0"/>
              <a:t>other team-initiated </a:t>
            </a:r>
            <a:r>
              <a:rPr lang="en-US" dirty="0"/>
              <a:t>reviews are generally not considered internal failure </a:t>
            </a:r>
            <a:r>
              <a:rPr lang="en-US" dirty="0" smtClean="0"/>
              <a:t>costs because </a:t>
            </a:r>
            <a:r>
              <a:rPr lang="en-US" dirty="0"/>
              <a:t>they are conducted informally.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09610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IN" dirty="0"/>
              <a:t>External Failure Costs</a:t>
            </a:r>
          </a:p>
        </p:txBody>
      </p:sp>
      <p:sp>
        <p:nvSpPr>
          <p:cNvPr id="3" name="Content Placeholder 2"/>
          <p:cNvSpPr>
            <a:spLocks noGrp="1"/>
          </p:cNvSpPr>
          <p:nvPr>
            <p:ph idx="1"/>
          </p:nvPr>
        </p:nvSpPr>
        <p:spPr>
          <a:xfrm>
            <a:off x="457200" y="2057400"/>
            <a:ext cx="8229600" cy="4267200"/>
          </a:xfrm>
        </p:spPr>
        <p:txBody>
          <a:bodyPr>
            <a:normAutofit fontScale="92500" lnSpcReduction="10000"/>
          </a:bodyPr>
          <a:lstStyle/>
          <a:p>
            <a:pPr marL="0" indent="0">
              <a:buNone/>
            </a:pPr>
            <a:r>
              <a:rPr lang="en-IN" sz="2200" dirty="0"/>
              <a:t>External failure costs entail the costs of </a:t>
            </a:r>
            <a:r>
              <a:rPr lang="en-IN" sz="2200" b="1" dirty="0"/>
              <a:t>correcting failures detected by customers </a:t>
            </a:r>
            <a:r>
              <a:rPr lang="en-IN" sz="2200" dirty="0"/>
              <a:t>or </a:t>
            </a:r>
            <a:r>
              <a:rPr lang="en-IN" sz="2200" b="1" dirty="0"/>
              <a:t>maintenance teams </a:t>
            </a:r>
            <a:r>
              <a:rPr lang="en-IN" sz="2200" dirty="0"/>
              <a:t>after the software system has been installed at customer sites</a:t>
            </a:r>
          </a:p>
          <a:p>
            <a:pPr marL="0" indent="0">
              <a:buNone/>
            </a:pPr>
            <a:endParaRPr lang="en-IN" sz="2200" dirty="0"/>
          </a:p>
          <a:p>
            <a:pPr marL="0" indent="0">
              <a:buNone/>
            </a:pPr>
            <a:r>
              <a:rPr lang="en-IN" sz="2200" dirty="0"/>
              <a:t>Typical external failure costs cover:</a:t>
            </a:r>
          </a:p>
          <a:p>
            <a:pPr marL="0" indent="0">
              <a:buNone/>
            </a:pPr>
            <a:endParaRPr lang="en-IN" sz="2200" dirty="0"/>
          </a:p>
          <a:p>
            <a:r>
              <a:rPr lang="en-IN" sz="2200" dirty="0"/>
              <a:t>Resolve customer complaints during the warranty period. </a:t>
            </a:r>
            <a:r>
              <a:rPr lang="en-US" sz="2200" dirty="0" smtClean="0"/>
              <a:t>In most cases, this involves a review of the complaint and transmission of instructions. In most cases, complaints result from failure of the “help” function or the guidelines found in the instruction manual. </a:t>
            </a:r>
          </a:p>
          <a:p>
            <a:pPr marL="274320" lvl="1" indent="-274320">
              <a:buClr>
                <a:schemeClr val="accent3"/>
              </a:buClr>
              <a:buSzPct val="95000"/>
            </a:pPr>
            <a:r>
              <a:rPr lang="en-US" sz="2600" dirty="0" smtClean="0"/>
              <a:t> </a:t>
            </a:r>
            <a:r>
              <a:rPr lang="en-US" sz="2200" dirty="0" smtClean="0"/>
              <a:t>Reimbursement of customer’s purchase costs, including handling, in case of total dissatisfaction (relates to COTS software packages as well as to custom-made software).</a:t>
            </a:r>
          </a:p>
          <a:p>
            <a:endParaRPr lang="en-IN" sz="2200" dirty="0"/>
          </a:p>
          <a:p>
            <a:pPr marL="0" indent="0">
              <a:buNone/>
            </a:pP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94531721"/>
      </p:ext>
    </p:extLst>
  </p:cSld>
  <p:clrMapOvr>
    <a:masterClrMapping/>
  </p:clrMapOvr>
  <mc:AlternateContent xmlns:mc="http://schemas.openxmlformats.org/markup-compatibility/2006" xmlns:p14="http://schemas.microsoft.com/office/powerpoint/2010/main">
    <mc:Choice Requires="p14">
      <p:transition spd="slow" p14:dur="2000" advTm="215339"/>
    </mc:Choice>
    <mc:Fallback xmlns="">
      <p:transition spd="slow" advTm="2153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Failure Costs</a:t>
            </a:r>
            <a:endParaRPr lang="en-US" dirty="0"/>
          </a:p>
        </p:txBody>
      </p:sp>
      <p:sp>
        <p:nvSpPr>
          <p:cNvPr id="3" name="Content Placeholder 2"/>
          <p:cNvSpPr>
            <a:spLocks noGrp="1"/>
          </p:cNvSpPr>
          <p:nvPr>
            <p:ph idx="1"/>
          </p:nvPr>
        </p:nvSpPr>
        <p:spPr/>
        <p:txBody>
          <a:bodyPr>
            <a:normAutofit fontScale="85000" lnSpcReduction="10000"/>
          </a:bodyPr>
          <a:lstStyle/>
          <a:p>
            <a:r>
              <a:rPr lang="en-IN" sz="2800" dirty="0" smtClean="0"/>
              <a:t>Correction of software bugs detected during regular operation. </a:t>
            </a:r>
            <a:r>
              <a:rPr lang="en-US" sz="2800" dirty="0" smtClean="0"/>
              <a:t>Those involving correction of code (including tests of the corrected software) followed by  installation of the corrected code or replacement of the erroneous version by the correct version are often performed at the customer’s site. </a:t>
            </a:r>
            <a:endParaRPr lang="en-IN" sz="2800" dirty="0" smtClean="0"/>
          </a:p>
          <a:p>
            <a:r>
              <a:rPr lang="en-IN" sz="2800" dirty="0" smtClean="0"/>
              <a:t>Correction of software failures after the warranty period </a:t>
            </a:r>
            <a:r>
              <a:rPr lang="en-US" sz="2800" dirty="0" smtClean="0"/>
              <a:t>is over even if the correction is not covered by the warranty. </a:t>
            </a:r>
            <a:endParaRPr lang="en-IN" sz="2800" dirty="0" smtClean="0"/>
          </a:p>
          <a:p>
            <a:r>
              <a:rPr lang="en-IN" sz="2800" dirty="0" smtClean="0"/>
              <a:t>Damages paid to customers in case of a severe software failure detected </a:t>
            </a:r>
          </a:p>
          <a:p>
            <a:r>
              <a:rPr lang="en-IN" sz="2800" dirty="0" smtClean="0"/>
              <a:t>Insurance against customer’s claims in case of severe software failure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listed items reflect only overt external failure costs, costs that </a:t>
            </a:r>
            <a:r>
              <a:rPr lang="en-US" dirty="0" smtClean="0"/>
              <a:t>represent a </a:t>
            </a:r>
            <a:r>
              <a:rPr lang="en-US" dirty="0"/>
              <a:t>small proportion of the full range of external failure costs. </a:t>
            </a:r>
            <a:endParaRPr lang="en-US" dirty="0" smtClean="0"/>
          </a:p>
          <a:p>
            <a:r>
              <a:rPr lang="en-US" dirty="0" smtClean="0"/>
              <a:t>These </a:t>
            </a:r>
            <a:r>
              <a:rPr lang="en-US" dirty="0"/>
              <a:t>costs </a:t>
            </a:r>
            <a:r>
              <a:rPr lang="en-US" dirty="0" smtClean="0"/>
              <a:t>are directly </a:t>
            </a:r>
            <a:r>
              <a:rPr lang="en-US" dirty="0"/>
              <a:t>incurred by software failures detected and recorded during </a:t>
            </a:r>
            <a:r>
              <a:rPr lang="en-US" dirty="0" smtClean="0"/>
              <a:t>regular operation </a:t>
            </a:r>
            <a:r>
              <a:rPr lang="en-US" dirty="0"/>
              <a:t>of the software</a:t>
            </a:r>
            <a:r>
              <a:rPr lang="en-US" dirty="0" smtClean="0"/>
              <a:t>.</a:t>
            </a:r>
          </a:p>
          <a:p>
            <a:r>
              <a:rPr lang="en-US" dirty="0"/>
              <a:t>The greater proportion of external failure </a:t>
            </a:r>
            <a:r>
              <a:rPr lang="en-US"/>
              <a:t>costs </a:t>
            </a:r>
            <a:r>
              <a:rPr lang="en-US" smtClean="0"/>
              <a:t>–hidden </a:t>
            </a:r>
            <a:r>
              <a:rPr lang="en-US" dirty="0"/>
              <a:t>costs – reflect the indirect damages suffered by the </a:t>
            </a:r>
            <a:r>
              <a:rPr lang="en-US"/>
              <a:t>software </a:t>
            </a:r>
            <a:r>
              <a:rPr lang="en-US" smtClean="0"/>
              <a:t>development </a:t>
            </a:r>
            <a:r>
              <a:rPr lang="en-US" dirty="0"/>
              <a:t>organization as a result of those same failures.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4632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F3E27-0E9F-4AE2-86F4-93DC0549FDC8}"/>
              </a:ext>
            </a:extLst>
          </p:cNvPr>
          <p:cNvSpPr>
            <a:spLocks noGrp="1"/>
          </p:cNvSpPr>
          <p:nvPr>
            <p:ph type="title"/>
          </p:nvPr>
        </p:nvSpPr>
        <p:spPr/>
        <p:txBody>
          <a:bodyPr/>
          <a:lstStyle/>
          <a:p>
            <a:r>
              <a:rPr lang="en-IN" dirty="0"/>
              <a:t>External Failure Costs</a:t>
            </a:r>
            <a:endParaRPr lang="en-US" dirty="0"/>
          </a:p>
        </p:txBody>
      </p:sp>
      <p:sp>
        <p:nvSpPr>
          <p:cNvPr id="3" name="Content Placeholder 2">
            <a:extLst>
              <a:ext uri="{FF2B5EF4-FFF2-40B4-BE49-F238E27FC236}">
                <a16:creationId xmlns="" xmlns:a16="http://schemas.microsoft.com/office/drawing/2014/main" id="{C206BB44-EB5C-4E0E-B7DF-3CE92952662C}"/>
              </a:ext>
            </a:extLst>
          </p:cNvPr>
          <p:cNvSpPr>
            <a:spLocks noGrp="1"/>
          </p:cNvSpPr>
          <p:nvPr>
            <p:ph idx="1"/>
          </p:nvPr>
        </p:nvSpPr>
        <p:spPr/>
        <p:txBody>
          <a:bodyPr>
            <a:normAutofit/>
          </a:bodyPr>
          <a:lstStyle/>
          <a:p>
            <a:r>
              <a:rPr lang="en-US" dirty="0"/>
              <a:t>Typical examples of hidden external failure costs are:</a:t>
            </a:r>
          </a:p>
          <a:p>
            <a:pPr lvl="1"/>
            <a:r>
              <a:rPr lang="en-US" sz="2600" dirty="0"/>
              <a:t>Damages of reduction of sales to customers suffering from high rates of software failures</a:t>
            </a:r>
          </a:p>
          <a:p>
            <a:pPr lvl="1"/>
            <a:r>
              <a:rPr lang="en-US" sz="2600" dirty="0"/>
              <a:t>Severe reduction of sales motivated by the firm’s damaged </a:t>
            </a:r>
            <a:r>
              <a:rPr lang="en-US" sz="2600" dirty="0" smtClean="0"/>
              <a:t>reputation</a:t>
            </a:r>
          </a:p>
          <a:p>
            <a:pPr lvl="1"/>
            <a:r>
              <a:rPr lang="en-US" sz="2600" dirty="0" smtClean="0"/>
              <a:t>Increased </a:t>
            </a:r>
            <a:r>
              <a:rPr lang="en-US" sz="2600" dirty="0"/>
              <a:t>investment in sales promotion to counter the effects of past software failures</a:t>
            </a:r>
          </a:p>
          <a:p>
            <a:pPr lvl="1"/>
            <a:r>
              <a:rPr lang="en-US" sz="2600" dirty="0"/>
              <a:t>Reduced prospects to win a tender or, alternatively, the need to underprice to prevent competitors from winning tenders.</a:t>
            </a:r>
          </a:p>
        </p:txBody>
      </p:sp>
      <p:sp>
        <p:nvSpPr>
          <p:cNvPr id="4" name="Slide Number Placeholder 3">
            <a:extLst>
              <a:ext uri="{FF2B5EF4-FFF2-40B4-BE49-F238E27FC236}">
                <a16:creationId xmlns="" xmlns:a16="http://schemas.microsoft.com/office/drawing/2014/main" id="{34C008E3-294B-4BD8-B4F8-A47D939443F2}"/>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518556518"/>
      </p:ext>
    </p:extLst>
  </p:cSld>
  <p:clrMapOvr>
    <a:masterClrMapping/>
  </p:clrMapOvr>
  <mc:AlternateContent xmlns:mc="http://schemas.openxmlformats.org/markup-compatibility/2006" xmlns:p14="http://schemas.microsoft.com/office/powerpoint/2010/main">
    <mc:Choice Requires="p14">
      <p:transition spd="slow" p14:dur="2000" advTm="72698"/>
    </mc:Choice>
    <mc:Fallback xmlns="">
      <p:transition spd="slow" advTm="7269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0131"/>
            <a:ext cx="8229600" cy="1143000"/>
          </a:xfrm>
        </p:spPr>
        <p:txBody>
          <a:bodyPr/>
          <a:lstStyle/>
          <a:p>
            <a:r>
              <a:rPr lang="en-US" dirty="0"/>
              <a:t>Cost of Quality</a:t>
            </a:r>
          </a:p>
        </p:txBody>
      </p:sp>
      <p:sp>
        <p:nvSpPr>
          <p:cNvPr id="3" name="Content Placeholder 2"/>
          <p:cNvSpPr>
            <a:spLocks noGrp="1"/>
          </p:cNvSpPr>
          <p:nvPr>
            <p:ph idx="1"/>
          </p:nvPr>
        </p:nvSpPr>
        <p:spPr>
          <a:xfrm>
            <a:off x="533400" y="1371600"/>
            <a:ext cx="8229600" cy="4984750"/>
          </a:xfrm>
        </p:spPr>
        <p:txBody>
          <a:bodyPr>
            <a:noAutofit/>
          </a:bodyPr>
          <a:lstStyle/>
          <a:p>
            <a:pPr marL="274320" lvl="1" algn="ctr">
              <a:spcBef>
                <a:spcPts val="600"/>
              </a:spcBef>
              <a:buClr>
                <a:schemeClr val="accent1"/>
              </a:buClr>
              <a:buNone/>
            </a:pPr>
            <a:endParaRPr lang="en-US" sz="2200" i="1" dirty="0">
              <a:latin typeface="+mj-lt"/>
              <a:cs typeface="Times New Roman" pitchFamily="18" charset="0"/>
            </a:endParaRPr>
          </a:p>
          <a:p>
            <a:pPr marL="274320" lvl="1" algn="ctr">
              <a:spcBef>
                <a:spcPts val="600"/>
              </a:spcBef>
              <a:buClr>
                <a:schemeClr val="accent1"/>
              </a:buClr>
              <a:buNone/>
            </a:pPr>
            <a:endParaRPr lang="en-US" sz="2200" i="1" dirty="0">
              <a:latin typeface="+mj-lt"/>
              <a:cs typeface="Times New Roman" pitchFamily="18" charset="0"/>
            </a:endParaRPr>
          </a:p>
          <a:p>
            <a:pPr marL="274320" lvl="1">
              <a:spcBef>
                <a:spcPts val="600"/>
              </a:spcBef>
              <a:buClr>
                <a:schemeClr val="accent1"/>
              </a:buClr>
              <a:buNone/>
            </a:pPr>
            <a:r>
              <a:rPr lang="en-US" sz="2200" i="1" dirty="0">
                <a:latin typeface="+mj-lt"/>
                <a:cs typeface="Times New Roman" pitchFamily="18" charset="0"/>
              </a:rPr>
              <a:t>More and more, management – whether of commercial companies </a:t>
            </a:r>
            <a:r>
              <a:rPr lang="en-US" sz="2200" i="1" dirty="0" smtClean="0">
                <a:latin typeface="+mj-lt"/>
                <a:cs typeface="Times New Roman" pitchFamily="18" charset="0"/>
              </a:rPr>
              <a:t>or public organizations </a:t>
            </a:r>
            <a:r>
              <a:rPr lang="en-US" sz="2200" i="1" dirty="0">
                <a:latin typeface="+mj-lt"/>
                <a:cs typeface="Times New Roman" pitchFamily="18" charset="0"/>
              </a:rPr>
              <a:t>– is requiring economic evaluation of their quality </a:t>
            </a:r>
            <a:r>
              <a:rPr lang="en-US" sz="2200" i="1" dirty="0" smtClean="0">
                <a:latin typeface="+mj-lt"/>
                <a:cs typeface="Times New Roman" pitchFamily="18" charset="0"/>
              </a:rPr>
              <a:t>assurance systems.</a:t>
            </a:r>
          </a:p>
          <a:p>
            <a:pPr marL="274320" lvl="1">
              <a:spcBef>
                <a:spcPts val="600"/>
              </a:spcBef>
              <a:buClr>
                <a:schemeClr val="accent1"/>
              </a:buClr>
              <a:buNone/>
            </a:pPr>
            <a:endParaRPr lang="en-US" sz="2200" i="1" dirty="0">
              <a:latin typeface="+mj-lt"/>
              <a:cs typeface="Times New Roman" pitchFamily="18" charset="0"/>
            </a:endParaRPr>
          </a:p>
          <a:p>
            <a:pPr marL="274320" lvl="1">
              <a:spcBef>
                <a:spcPts val="600"/>
              </a:spcBef>
              <a:buClr>
                <a:schemeClr val="accent1"/>
              </a:buClr>
              <a:buNone/>
            </a:pPr>
            <a:r>
              <a:rPr lang="en-US" sz="2200" i="1" dirty="0" smtClean="0">
                <a:latin typeface="+mj-lt"/>
                <a:cs typeface="Times New Roman" pitchFamily="18" charset="0"/>
              </a:rPr>
              <a:t>Cost </a:t>
            </a:r>
            <a:r>
              <a:rPr lang="en-US" sz="2200" i="1" dirty="0">
                <a:latin typeface="+mj-lt"/>
                <a:cs typeface="Times New Roman" pitchFamily="18" charset="0"/>
              </a:rPr>
              <a:t>of Quality- The economic assessment of software quality development and maintenance</a:t>
            </a:r>
          </a:p>
          <a:p>
            <a:pPr marL="0" indent="0" algn="ctr">
              <a:buNone/>
            </a:pPr>
            <a:endParaRPr lang="en-GB" sz="2400" dirty="0"/>
          </a:p>
          <a:p>
            <a:pPr marL="0" indent="0" algn="ctr">
              <a:buNone/>
            </a:pPr>
            <a:r>
              <a:rPr lang="en-GB" sz="2400" dirty="0"/>
              <a:t>Another class of software quality metrics, where financial values are used as the measuring tool</a:t>
            </a:r>
          </a:p>
          <a:p>
            <a:pPr marL="0" indent="0" algn="ctr">
              <a:buNone/>
            </a:pPr>
            <a:endParaRPr lang="en-GB" sz="2400" dirty="0"/>
          </a:p>
          <a:p>
            <a:pPr marL="0" indent="0" algn="ctr">
              <a:buNone/>
            </a:pPr>
            <a:r>
              <a:rPr lang="en-US" sz="2400" dirty="0">
                <a:cs typeface="Times New Roman" pitchFamily="18" charset="0"/>
              </a:rPr>
              <a:t>It includes all costs in performing quality related  activities.</a:t>
            </a:r>
            <a:r>
              <a:rPr lang="en-GB" sz="2800" dirty="0"/>
              <a:t>    </a:t>
            </a:r>
          </a:p>
          <a:p>
            <a:pPr marL="0" indent="0" algn="ctr">
              <a:buNone/>
            </a:pPr>
            <a:r>
              <a:rPr lang="en-GB" sz="2400" dirty="0"/>
              <a:t> </a:t>
            </a:r>
            <a:endParaRPr lang="en-US" sz="2200" dirty="0">
              <a:latin typeface="+mj-lt"/>
              <a:cs typeface="Times New Roman" pitchFamily="18" charset="0"/>
            </a:endParaRPr>
          </a:p>
        </p:txBody>
      </p:sp>
      <p:sp>
        <p:nvSpPr>
          <p:cNvPr id="4" name="Slide Number Placeholder 3">
            <a:extLst>
              <a:ext uri="{FF2B5EF4-FFF2-40B4-BE49-F238E27FC236}">
                <a16:creationId xmlns="" xmlns:a16="http://schemas.microsoft.com/office/drawing/2014/main" id="{2A3C271A-2972-4DCD-827E-3407331DA4B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6475"/>
    </mc:Choice>
    <mc:Fallback xmlns="">
      <p:transition spd="slow" advTm="964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299E6-4867-46E0-BECC-0683C07181F2}"/>
              </a:ext>
            </a:extLst>
          </p:cNvPr>
          <p:cNvSpPr>
            <a:spLocks noGrp="1"/>
          </p:cNvSpPr>
          <p:nvPr>
            <p:ph type="title"/>
          </p:nvPr>
        </p:nvSpPr>
        <p:spPr>
          <a:xfrm>
            <a:off x="457200" y="274638"/>
            <a:ext cx="8229600" cy="792162"/>
          </a:xfrm>
        </p:spPr>
        <p:txBody>
          <a:bodyPr>
            <a:normAutofit fontScale="90000"/>
          </a:bodyPr>
          <a:lstStyle/>
          <a:p>
            <a:r>
              <a:rPr lang="en-US" dirty="0"/>
              <a:t>Example</a:t>
            </a:r>
          </a:p>
        </p:txBody>
      </p:sp>
      <p:pic>
        <p:nvPicPr>
          <p:cNvPr id="5" name="Content Placeholder 4">
            <a:extLst>
              <a:ext uri="{FF2B5EF4-FFF2-40B4-BE49-F238E27FC236}">
                <a16:creationId xmlns="" xmlns:a16="http://schemas.microsoft.com/office/drawing/2014/main" id="{98EC76BC-8E19-4EF7-9B69-89EF58217624}"/>
              </a:ext>
            </a:extLst>
          </p:cNvPr>
          <p:cNvPicPr>
            <a:picLocks noGrp="1" noChangeAspect="1"/>
          </p:cNvPicPr>
          <p:nvPr>
            <p:ph idx="1"/>
          </p:nvPr>
        </p:nvPicPr>
        <p:blipFill>
          <a:blip r:embed="rId2"/>
          <a:stretch>
            <a:fillRect/>
          </a:stretch>
        </p:blipFill>
        <p:spPr>
          <a:xfrm>
            <a:off x="609600" y="1219201"/>
            <a:ext cx="7924800" cy="5105400"/>
          </a:xfrm>
          <a:prstGeom prst="rect">
            <a:avLst/>
          </a:prstGeom>
        </p:spPr>
      </p:pic>
      <p:sp>
        <p:nvSpPr>
          <p:cNvPr id="4" name="Slide Number Placeholder 3">
            <a:extLst>
              <a:ext uri="{FF2B5EF4-FFF2-40B4-BE49-F238E27FC236}">
                <a16:creationId xmlns="" xmlns:a16="http://schemas.microsoft.com/office/drawing/2014/main" id="{8510D3F6-58DE-4785-AF3E-95150EED57BF}"/>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83030275"/>
      </p:ext>
    </p:extLst>
  </p:cSld>
  <p:clrMapOvr>
    <a:masterClrMapping/>
  </p:clrMapOvr>
  <mc:AlternateContent xmlns:mc="http://schemas.openxmlformats.org/markup-compatibility/2006" xmlns:p14="http://schemas.microsoft.com/office/powerpoint/2010/main">
    <mc:Choice Requires="p14">
      <p:transition spd="slow" p14:dur="2000" advTm="169032"/>
    </mc:Choice>
    <mc:Fallback xmlns="">
      <p:transition spd="slow" advTm="16903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2C84C6-F76B-48D1-8D8E-062FAF6AB7BB}"/>
              </a:ext>
            </a:extLst>
          </p:cNvPr>
          <p:cNvSpPr>
            <a:spLocks noGrp="1"/>
          </p:cNvSpPr>
          <p:nvPr>
            <p:ph type="title"/>
          </p:nvPr>
        </p:nvSpPr>
        <p:spPr/>
        <p:txBody>
          <a:bodyPr>
            <a:normAutofit fontScale="90000"/>
          </a:bodyPr>
          <a:lstStyle/>
          <a:p>
            <a:r>
              <a:rPr lang="en-US" dirty="0"/>
              <a:t>Extended Model for Cost of Software Quality</a:t>
            </a:r>
          </a:p>
        </p:txBody>
      </p:sp>
      <p:sp>
        <p:nvSpPr>
          <p:cNvPr id="3" name="Content Placeholder 2">
            <a:extLst>
              <a:ext uri="{FF2B5EF4-FFF2-40B4-BE49-F238E27FC236}">
                <a16:creationId xmlns="" xmlns:a16="http://schemas.microsoft.com/office/drawing/2014/main" id="{DE214479-2F1C-4F21-B30B-335B33FAD84A}"/>
              </a:ext>
            </a:extLst>
          </p:cNvPr>
          <p:cNvSpPr>
            <a:spLocks noGrp="1"/>
          </p:cNvSpPr>
          <p:nvPr>
            <p:ph idx="1"/>
          </p:nvPr>
        </p:nvSpPr>
        <p:spPr/>
        <p:txBody>
          <a:bodyPr>
            <a:normAutofit/>
          </a:bodyPr>
          <a:lstStyle/>
          <a:p>
            <a:r>
              <a:rPr lang="en-US" sz="2800" dirty="0"/>
              <a:t>Analysis of the software quality costs</a:t>
            </a:r>
          </a:p>
          <a:p>
            <a:pPr lvl="1"/>
            <a:r>
              <a:rPr lang="en-US" sz="2400" dirty="0"/>
              <a:t>Damages paid to customers as compensation for late completion of the project due to unrealistic scheduling</a:t>
            </a:r>
          </a:p>
          <a:p>
            <a:pPr lvl="1"/>
            <a:r>
              <a:rPr lang="en-US" sz="2400" dirty="0"/>
              <a:t>Damages paid to customers in compensation for late completion of the project as a result of failure to recruit sufficient staff</a:t>
            </a:r>
          </a:p>
          <a:p>
            <a:r>
              <a:rPr lang="en-US" sz="2800" dirty="0"/>
              <a:t>Management can perform several activities to prevent or reduce the costs that result from the types of failure particular to its functions</a:t>
            </a:r>
          </a:p>
        </p:txBody>
      </p:sp>
      <p:sp>
        <p:nvSpPr>
          <p:cNvPr id="4" name="Slide Number Placeholder 3">
            <a:extLst>
              <a:ext uri="{FF2B5EF4-FFF2-40B4-BE49-F238E27FC236}">
                <a16:creationId xmlns="" xmlns:a16="http://schemas.microsoft.com/office/drawing/2014/main" id="{6B892801-312C-454B-ACA5-D6D44FB2C9FD}"/>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30810554"/>
      </p:ext>
    </p:extLst>
  </p:cSld>
  <p:clrMapOvr>
    <a:masterClrMapping/>
  </p:clrMapOvr>
  <mc:AlternateContent xmlns:mc="http://schemas.openxmlformats.org/markup-compatibility/2006" xmlns:p14="http://schemas.microsoft.com/office/powerpoint/2010/main">
    <mc:Choice Requires="p14">
      <p:transition spd="slow" p14:dur="2000" advTm="168404"/>
    </mc:Choice>
    <mc:Fallback xmlns="">
      <p:transition spd="slow" advTm="16840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41C4C-4993-4F1F-89D7-9F388DC5DCD7}"/>
              </a:ext>
            </a:extLst>
          </p:cNvPr>
          <p:cNvSpPr>
            <a:spLocks noGrp="1"/>
          </p:cNvSpPr>
          <p:nvPr>
            <p:ph type="title"/>
          </p:nvPr>
        </p:nvSpPr>
        <p:spPr/>
        <p:txBody>
          <a:bodyPr>
            <a:normAutofit fontScale="90000"/>
          </a:bodyPr>
          <a:lstStyle/>
          <a:p>
            <a:r>
              <a:rPr lang="en-US" dirty="0"/>
              <a:t>Extended Model for Cost of Software Quality</a:t>
            </a:r>
          </a:p>
        </p:txBody>
      </p:sp>
      <p:pic>
        <p:nvPicPr>
          <p:cNvPr id="4" name="Content Placeholder 3">
            <a:extLst>
              <a:ext uri="{FF2B5EF4-FFF2-40B4-BE49-F238E27FC236}">
                <a16:creationId xmlns="" xmlns:a16="http://schemas.microsoft.com/office/drawing/2014/main" id="{BCDA3E83-1A60-49F6-9DFC-3AB0B0A5C70C}"/>
              </a:ext>
            </a:extLst>
          </p:cNvPr>
          <p:cNvPicPr>
            <a:picLocks noGrp="1" noChangeAspect="1"/>
          </p:cNvPicPr>
          <p:nvPr>
            <p:ph idx="1"/>
          </p:nvPr>
        </p:nvPicPr>
        <p:blipFill>
          <a:blip r:embed="rId2"/>
          <a:stretch>
            <a:fillRect/>
          </a:stretch>
        </p:blipFill>
        <p:spPr>
          <a:xfrm>
            <a:off x="1673550" y="2008981"/>
            <a:ext cx="5796900" cy="4241800"/>
          </a:xfrm>
          <a:prstGeom prst="rect">
            <a:avLst/>
          </a:prstGeom>
        </p:spPr>
      </p:pic>
      <p:sp>
        <p:nvSpPr>
          <p:cNvPr id="5" name="Slide Number Placeholder 4">
            <a:extLst>
              <a:ext uri="{FF2B5EF4-FFF2-40B4-BE49-F238E27FC236}">
                <a16:creationId xmlns="" xmlns:a16="http://schemas.microsoft.com/office/drawing/2014/main" id="{9CEE9993-AD78-4043-BF49-1CD6AEB6707F}"/>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16233861"/>
      </p:ext>
    </p:extLst>
  </p:cSld>
  <p:clrMapOvr>
    <a:masterClrMapping/>
  </p:clrMapOvr>
  <mc:AlternateContent xmlns:mc="http://schemas.openxmlformats.org/markup-compatibility/2006" xmlns:p14="http://schemas.microsoft.com/office/powerpoint/2010/main">
    <mc:Choice Requires="p14">
      <p:transition spd="slow" p14:dur="2000" advTm="49851"/>
    </mc:Choice>
    <mc:Fallback xmlns="">
      <p:transition spd="slow" advTm="4985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Managerial Preparation and Control Costs</a:t>
            </a:r>
          </a:p>
        </p:txBody>
      </p:sp>
      <p:sp>
        <p:nvSpPr>
          <p:cNvPr id="3" name="Content Placeholder 2"/>
          <p:cNvSpPr>
            <a:spLocks noGrp="1"/>
          </p:cNvSpPr>
          <p:nvPr>
            <p:ph idx="1"/>
          </p:nvPr>
        </p:nvSpPr>
        <p:spPr/>
        <p:txBody>
          <a:bodyPr/>
          <a:lstStyle/>
          <a:p>
            <a:r>
              <a:rPr lang="en-US" dirty="0"/>
              <a:t>Managerial preparation and control costs are associated with activities </a:t>
            </a:r>
            <a:r>
              <a:rPr lang="en-US" dirty="0" smtClean="0"/>
              <a:t>performed </a:t>
            </a:r>
            <a:r>
              <a:rPr lang="en-US" dirty="0"/>
              <a:t>to prevent managerial failures or reduce prospects of </a:t>
            </a:r>
            <a:r>
              <a:rPr lang="en-US" dirty="0" smtClean="0"/>
              <a:t>their occurrence</a:t>
            </a: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1071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EB47B6-6392-411F-8175-8D2C724B2C8C}"/>
              </a:ext>
            </a:extLst>
          </p:cNvPr>
          <p:cNvSpPr>
            <a:spLocks noGrp="1"/>
          </p:cNvSpPr>
          <p:nvPr>
            <p:ph type="title"/>
          </p:nvPr>
        </p:nvSpPr>
        <p:spPr/>
        <p:txBody>
          <a:bodyPr>
            <a:normAutofit fontScale="90000"/>
          </a:bodyPr>
          <a:lstStyle/>
          <a:p>
            <a:r>
              <a:rPr lang="en-US" dirty="0"/>
              <a:t>Managerial Preparation and Control Costs</a:t>
            </a:r>
          </a:p>
        </p:txBody>
      </p:sp>
      <p:sp>
        <p:nvSpPr>
          <p:cNvPr id="3" name="Content Placeholder 2">
            <a:extLst>
              <a:ext uri="{FF2B5EF4-FFF2-40B4-BE49-F238E27FC236}">
                <a16:creationId xmlns="" xmlns:a16="http://schemas.microsoft.com/office/drawing/2014/main" id="{E284BF6E-8950-4D78-9113-7E8EBB10E1A3}"/>
              </a:ext>
            </a:extLst>
          </p:cNvPr>
          <p:cNvSpPr>
            <a:spLocks noGrp="1"/>
          </p:cNvSpPr>
          <p:nvPr>
            <p:ph idx="1"/>
          </p:nvPr>
        </p:nvSpPr>
        <p:spPr/>
        <p:txBody>
          <a:bodyPr>
            <a:normAutofit lnSpcReduction="10000"/>
          </a:bodyPr>
          <a:lstStyle/>
          <a:p>
            <a:r>
              <a:rPr lang="en-US" dirty="0"/>
              <a:t>Typical managerial preparation and control costs include:</a:t>
            </a:r>
          </a:p>
          <a:p>
            <a:pPr lvl="1"/>
            <a:r>
              <a:rPr lang="en-US" dirty="0"/>
              <a:t>Costs of carrying out contract reviews (proposal draft and contract draft reviews) </a:t>
            </a:r>
          </a:p>
          <a:p>
            <a:pPr lvl="1"/>
            <a:r>
              <a:rPr lang="en-US" dirty="0"/>
              <a:t>Costs of preparing project plans, including quality plans and their review</a:t>
            </a:r>
          </a:p>
          <a:p>
            <a:pPr lvl="1"/>
            <a:r>
              <a:rPr lang="en-US" dirty="0"/>
              <a:t>Costs of periodic updating of project and quality plans.</a:t>
            </a:r>
          </a:p>
          <a:p>
            <a:pPr lvl="1"/>
            <a:r>
              <a:rPr lang="en-US" dirty="0"/>
              <a:t>Costs of performing regular progress control of internal software development efforts </a:t>
            </a:r>
          </a:p>
          <a:p>
            <a:pPr lvl="1"/>
            <a:r>
              <a:rPr lang="en-US" dirty="0"/>
              <a:t>Costs of performing regular progress control of external participants’ contributions to the project </a:t>
            </a:r>
          </a:p>
        </p:txBody>
      </p:sp>
      <p:sp>
        <p:nvSpPr>
          <p:cNvPr id="4" name="Slide Number Placeholder 3">
            <a:extLst>
              <a:ext uri="{FF2B5EF4-FFF2-40B4-BE49-F238E27FC236}">
                <a16:creationId xmlns="" xmlns:a16="http://schemas.microsoft.com/office/drawing/2014/main" id="{A67AEDFD-A600-49A8-A6CF-9A381F1D8C01}"/>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74362567"/>
      </p:ext>
    </p:extLst>
  </p:cSld>
  <p:clrMapOvr>
    <a:masterClrMapping/>
  </p:clrMapOvr>
  <mc:AlternateContent xmlns:mc="http://schemas.openxmlformats.org/markup-compatibility/2006" xmlns:p14="http://schemas.microsoft.com/office/powerpoint/2010/main">
    <mc:Choice Requires="p14">
      <p:transition spd="slow" p14:dur="2000" advTm="76691"/>
    </mc:Choice>
    <mc:Fallback xmlns="">
      <p:transition spd="slow" advTm="7669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Failure Costs</a:t>
            </a:r>
          </a:p>
        </p:txBody>
      </p:sp>
      <p:sp>
        <p:nvSpPr>
          <p:cNvPr id="3" name="Content Placeholder 2"/>
          <p:cNvSpPr>
            <a:spLocks noGrp="1"/>
          </p:cNvSpPr>
          <p:nvPr>
            <p:ph idx="1"/>
          </p:nvPr>
        </p:nvSpPr>
        <p:spPr/>
        <p:txBody>
          <a:bodyPr>
            <a:normAutofit/>
          </a:bodyPr>
          <a:lstStyle/>
          <a:p>
            <a:r>
              <a:rPr lang="en-US" dirty="0"/>
              <a:t>Managerial failure costs can be incurred throughout the entire course of </a:t>
            </a:r>
            <a:r>
              <a:rPr lang="en-US" dirty="0" smtClean="0"/>
              <a:t>software </a:t>
            </a:r>
            <a:r>
              <a:rPr lang="en-US" dirty="0"/>
              <a:t>development, beginning in the pre-project stage. </a:t>
            </a:r>
            <a:endParaRPr lang="en-US" dirty="0" smtClean="0"/>
          </a:p>
          <a:p>
            <a:r>
              <a:rPr lang="en-US" dirty="0" smtClean="0"/>
              <a:t>They </a:t>
            </a:r>
            <a:r>
              <a:rPr lang="en-US" dirty="0"/>
              <a:t>are most </a:t>
            </a:r>
            <a:r>
              <a:rPr lang="en-US" dirty="0" smtClean="0"/>
              <a:t>likely to </a:t>
            </a:r>
            <a:r>
              <a:rPr lang="en-US" dirty="0"/>
              <a:t>crop up in connection with failed attempts to estimate the </a:t>
            </a:r>
            <a:r>
              <a:rPr lang="en-US" dirty="0" smtClean="0"/>
              <a:t>appropriate project </a:t>
            </a:r>
            <a:r>
              <a:rPr lang="en-US" dirty="0"/>
              <a:t>schedule and budget as well as detect in a timely fashion those </a:t>
            </a:r>
            <a:r>
              <a:rPr lang="en-US" dirty="0" smtClean="0"/>
              <a:t>deviations </a:t>
            </a:r>
            <a:r>
              <a:rPr lang="en-US" dirty="0"/>
              <a:t>and problems that demand management intervention.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127970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49F84-C560-4D63-8290-0F00048AD2EA}"/>
              </a:ext>
            </a:extLst>
          </p:cNvPr>
          <p:cNvSpPr>
            <a:spLocks noGrp="1"/>
          </p:cNvSpPr>
          <p:nvPr>
            <p:ph type="title"/>
          </p:nvPr>
        </p:nvSpPr>
        <p:spPr/>
        <p:txBody>
          <a:bodyPr/>
          <a:lstStyle/>
          <a:p>
            <a:r>
              <a:rPr lang="en-US" dirty="0"/>
              <a:t>Managerial Failure Costs</a:t>
            </a:r>
          </a:p>
        </p:txBody>
      </p:sp>
      <p:sp>
        <p:nvSpPr>
          <p:cNvPr id="3" name="Content Placeholder 2">
            <a:extLst>
              <a:ext uri="{FF2B5EF4-FFF2-40B4-BE49-F238E27FC236}">
                <a16:creationId xmlns="" xmlns:a16="http://schemas.microsoft.com/office/drawing/2014/main" id="{6F84E108-0C98-40E1-BE0D-1989819F3603}"/>
              </a:ext>
            </a:extLst>
          </p:cNvPr>
          <p:cNvSpPr>
            <a:spLocks noGrp="1"/>
          </p:cNvSpPr>
          <p:nvPr>
            <p:ph idx="1"/>
          </p:nvPr>
        </p:nvSpPr>
        <p:spPr/>
        <p:txBody>
          <a:bodyPr>
            <a:normAutofit fontScale="92500" lnSpcReduction="10000"/>
          </a:bodyPr>
          <a:lstStyle/>
          <a:p>
            <a:r>
              <a:rPr lang="en-US" dirty="0"/>
              <a:t>Typical managerial failure costs include:</a:t>
            </a:r>
          </a:p>
          <a:p>
            <a:pPr lvl="1"/>
            <a:r>
              <a:rPr lang="en-US" dirty="0"/>
              <a:t>Unplanned costs for professional and other resources, resulting from underestimation of the resources upon which the submitted proposals are based.</a:t>
            </a:r>
          </a:p>
          <a:p>
            <a:pPr lvl="1"/>
            <a:r>
              <a:rPr lang="en-US" dirty="0"/>
              <a:t>Damages paid to customers as compensation for late completion of the project, a result of the unrealistic schedule presented in the company’s proposal.</a:t>
            </a:r>
          </a:p>
          <a:p>
            <a:pPr lvl="1"/>
            <a:r>
              <a:rPr lang="en-US" dirty="0"/>
              <a:t>Damages paid to customers as compensation for late completion of the project, a result of management’s failure to recruit sufficient and appropriate team members.</a:t>
            </a:r>
          </a:p>
          <a:p>
            <a:pPr lvl="1"/>
            <a:r>
              <a:rPr lang="en-US" i="1" dirty="0"/>
              <a:t>Domino effect</a:t>
            </a:r>
            <a:r>
              <a:rPr lang="en-US" dirty="0"/>
              <a:t>: damages to other projects performed by the same teams involved in the delayed projects.</a:t>
            </a:r>
          </a:p>
        </p:txBody>
      </p:sp>
      <p:sp>
        <p:nvSpPr>
          <p:cNvPr id="4" name="Slide Number Placeholder 3">
            <a:extLst>
              <a:ext uri="{FF2B5EF4-FFF2-40B4-BE49-F238E27FC236}">
                <a16:creationId xmlns="" xmlns:a16="http://schemas.microsoft.com/office/drawing/2014/main" id="{282D94A4-7772-4C2C-88C8-11CE38B00E12}"/>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94434141"/>
      </p:ext>
    </p:extLst>
  </p:cSld>
  <p:clrMapOvr>
    <a:masterClrMapping/>
  </p:clrMapOvr>
  <mc:AlternateContent xmlns:mc="http://schemas.openxmlformats.org/markup-compatibility/2006" xmlns:p14="http://schemas.microsoft.com/office/powerpoint/2010/main">
    <mc:Choice Requires="p14">
      <p:transition spd="slow" p14:dur="2000" advTm="159602"/>
    </mc:Choice>
    <mc:Fallback xmlns="">
      <p:transition spd="slow" advTm="15960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Failure Costs</a:t>
            </a:r>
          </a:p>
        </p:txBody>
      </p:sp>
      <p:sp>
        <p:nvSpPr>
          <p:cNvPr id="3" name="Content Placeholder 2"/>
          <p:cNvSpPr>
            <a:spLocks noGrp="1"/>
          </p:cNvSpPr>
          <p:nvPr>
            <p:ph idx="1"/>
          </p:nvPr>
        </p:nvSpPr>
        <p:spPr/>
        <p:txBody>
          <a:bodyPr>
            <a:normAutofit/>
          </a:bodyPr>
          <a:lstStyle/>
          <a:p>
            <a:r>
              <a:rPr lang="en-US" dirty="0"/>
              <a:t>Domino effect: damages to other projects performed by the same </a:t>
            </a:r>
            <a:r>
              <a:rPr lang="en-US" dirty="0" smtClean="0"/>
              <a:t>teams involved </a:t>
            </a:r>
            <a:r>
              <a:rPr lang="en-US" dirty="0"/>
              <a:t>in the delayed projects. These damages should be </a:t>
            </a:r>
            <a:r>
              <a:rPr lang="en-US" dirty="0" smtClean="0"/>
              <a:t>considered managerial </a:t>
            </a:r>
            <a:r>
              <a:rPr lang="en-US" dirty="0"/>
              <a:t>failure costs of the original project, whose scheduling </a:t>
            </a:r>
            <a:r>
              <a:rPr lang="en-US" dirty="0" smtClean="0"/>
              <a:t>problems </a:t>
            </a:r>
            <a:r>
              <a:rPr lang="en-US" dirty="0"/>
              <a:t>interfered with the progress of other projects. </a:t>
            </a:r>
            <a:endParaRPr lang="en-US" dirty="0" smtClean="0"/>
          </a:p>
          <a:p>
            <a:r>
              <a:rPr lang="en-US" dirty="0" smtClean="0"/>
              <a:t>Should </a:t>
            </a:r>
            <a:r>
              <a:rPr lang="en-US" dirty="0"/>
              <a:t>it materialize</a:t>
            </a:r>
            <a:r>
              <a:rPr lang="en-US" dirty="0" smtClean="0"/>
              <a:t>, we </a:t>
            </a:r>
            <a:r>
              <a:rPr lang="en-US" dirty="0"/>
              <a:t>can expect a domino effect to obstruct the progress of several </a:t>
            </a:r>
            <a:r>
              <a:rPr lang="en-US" dirty="0" smtClean="0"/>
              <a:t>other company </a:t>
            </a:r>
            <a:r>
              <a:rPr lang="en-US" dirty="0"/>
              <a:t>projects and induce considerable hidden external failure costs.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9124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28C25-49EB-4879-9C90-6E66DD023CEC}"/>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 xmlns:a16="http://schemas.microsoft.com/office/drawing/2014/main" id="{68F3BD0A-703E-488A-8C59-EBDA7EB6B44C}"/>
              </a:ext>
            </a:extLst>
          </p:cNvPr>
          <p:cNvSpPr>
            <a:spLocks noGrp="1"/>
          </p:cNvSpPr>
          <p:nvPr>
            <p:ph idx="1"/>
          </p:nvPr>
        </p:nvSpPr>
        <p:spPr/>
        <p:txBody>
          <a:bodyPr/>
          <a:lstStyle/>
          <a:p>
            <a:r>
              <a:rPr lang="en-US" dirty="0"/>
              <a:t>Review </a:t>
            </a:r>
            <a:r>
              <a:rPr lang="en-US"/>
              <a:t>Questions </a:t>
            </a:r>
            <a:r>
              <a:rPr lang="en-US" smtClean="0"/>
              <a:t>22.4</a:t>
            </a:r>
            <a:endParaRPr lang="en-US" dirty="0"/>
          </a:p>
        </p:txBody>
      </p:sp>
      <p:sp>
        <p:nvSpPr>
          <p:cNvPr id="5" name="Slide Number Placeholder 4">
            <a:extLst>
              <a:ext uri="{FF2B5EF4-FFF2-40B4-BE49-F238E27FC236}">
                <a16:creationId xmlns="" xmlns:a16="http://schemas.microsoft.com/office/drawing/2014/main" id="{88D5CC22-0818-4D73-B012-731167A7644C}"/>
              </a:ext>
            </a:extLst>
          </p:cNvPr>
          <p:cNvSpPr>
            <a:spLocks noGrp="1"/>
          </p:cNvSpPr>
          <p:nvPr>
            <p:ph type="sldNum" sz="quarter" idx="12"/>
          </p:nvPr>
        </p:nvSpPr>
        <p:spPr/>
        <p:txBody>
          <a:bodyPr/>
          <a:lstStyle/>
          <a:p>
            <a:fld id="{4127ADAC-D388-4C5A-A4C8-6353EFC4E633}" type="slidenum">
              <a:rPr lang="en-US" smtClean="0"/>
              <a:pPr/>
              <a:t>28</a:t>
            </a:fld>
            <a:endParaRPr lang="en-US"/>
          </a:p>
        </p:txBody>
      </p:sp>
    </p:spTree>
    <p:extLst>
      <p:ext uri="{BB962C8B-B14F-4D97-AF65-F5344CB8AC3E}">
        <p14:creationId xmlns:p14="http://schemas.microsoft.com/office/powerpoint/2010/main" val="3844896185"/>
      </p:ext>
    </p:extLst>
  </p:cSld>
  <p:clrMapOvr>
    <a:masterClrMapping/>
  </p:clrMapOvr>
  <mc:AlternateContent xmlns:mc="http://schemas.openxmlformats.org/markup-compatibility/2006" xmlns:p14="http://schemas.microsoft.com/office/powerpoint/2010/main">
    <mc:Choice Requires="p14">
      <p:transition spd="slow" p14:dur="2000" advTm="8629"/>
    </mc:Choice>
    <mc:Fallback xmlns="">
      <p:transition spd="slow" advTm="862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A8708F-44B0-40BD-9DB0-B11E512F747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 xmlns:a16="http://schemas.microsoft.com/office/drawing/2014/main" id="{E094E3F1-DA63-48AF-95BD-F2D03E39D83F}"/>
              </a:ext>
            </a:extLst>
          </p:cNvPr>
          <p:cNvSpPr>
            <a:spLocks noGrp="1"/>
          </p:cNvSpPr>
          <p:nvPr>
            <p:ph idx="1"/>
          </p:nvPr>
        </p:nvSpPr>
        <p:spPr/>
        <p:txBody>
          <a:bodyPr/>
          <a:lstStyle/>
          <a:p>
            <a:r>
              <a:rPr lang="en-US" dirty="0"/>
              <a:t>Chapter </a:t>
            </a:r>
            <a:r>
              <a:rPr lang="en-US" dirty="0" smtClean="0"/>
              <a:t>22, Costs of Software Quality, </a:t>
            </a:r>
            <a:r>
              <a:rPr lang="en-US" dirty="0"/>
              <a:t>Software Quality Assurance from theory to implementation by Daniel </a:t>
            </a:r>
            <a:r>
              <a:rPr lang="en-US" dirty="0" err="1"/>
              <a:t>Galin</a:t>
            </a:r>
            <a:endParaRPr lang="en-US" dirty="0"/>
          </a:p>
        </p:txBody>
      </p:sp>
      <p:sp>
        <p:nvSpPr>
          <p:cNvPr id="5" name="Slide Number Placeholder 4">
            <a:extLst>
              <a:ext uri="{FF2B5EF4-FFF2-40B4-BE49-F238E27FC236}">
                <a16:creationId xmlns="" xmlns:a16="http://schemas.microsoft.com/office/drawing/2014/main" id="{61BA0F84-A0D0-4A7B-AEA3-EAD9ACD38A96}"/>
              </a:ext>
            </a:extLst>
          </p:cNvPr>
          <p:cNvSpPr>
            <a:spLocks noGrp="1"/>
          </p:cNvSpPr>
          <p:nvPr>
            <p:ph type="sldNum" sz="quarter" idx="12"/>
          </p:nvPr>
        </p:nvSpPr>
        <p:spPr/>
        <p:txBody>
          <a:bodyPr/>
          <a:lstStyle/>
          <a:p>
            <a:fld id="{4127ADAC-D388-4C5A-A4C8-6353EFC4E633}" type="slidenum">
              <a:rPr lang="en-US" smtClean="0"/>
              <a:pPr/>
              <a:t>29</a:t>
            </a:fld>
            <a:endParaRPr lang="en-US"/>
          </a:p>
        </p:txBody>
      </p:sp>
    </p:spTree>
    <p:extLst>
      <p:ext uri="{BB962C8B-B14F-4D97-AF65-F5344CB8AC3E}">
        <p14:creationId xmlns:p14="http://schemas.microsoft.com/office/powerpoint/2010/main" val="2590766517"/>
      </p:ext>
    </p:extLst>
  </p:cSld>
  <p:clrMapOvr>
    <a:masterClrMapping/>
  </p:clrMapOvr>
  <mc:AlternateContent xmlns:mc="http://schemas.openxmlformats.org/markup-compatibility/2006" xmlns:p14="http://schemas.microsoft.com/office/powerpoint/2010/main">
    <mc:Choice Requires="p14">
      <p:transition spd="slow" p14:dur="2000" advTm="8630"/>
    </mc:Choice>
    <mc:Fallback xmlns="">
      <p:transition spd="slow" advTm="863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Quality</a:t>
            </a:r>
          </a:p>
        </p:txBody>
      </p:sp>
      <p:sp>
        <p:nvSpPr>
          <p:cNvPr id="3" name="Content Placeholder 2"/>
          <p:cNvSpPr>
            <a:spLocks noGrp="1"/>
          </p:cNvSpPr>
          <p:nvPr>
            <p:ph idx="1"/>
          </p:nvPr>
        </p:nvSpPr>
        <p:spPr/>
        <p:txBody>
          <a:bodyPr/>
          <a:lstStyle/>
          <a:p>
            <a:r>
              <a:rPr lang="en-US" dirty="0"/>
              <a:t> </a:t>
            </a:r>
            <a:r>
              <a:rPr lang="en-US" dirty="0" smtClean="0"/>
              <a:t>Quality </a:t>
            </a:r>
            <a:r>
              <a:rPr lang="en-US" dirty="0"/>
              <a:t>metrics and costs of quality both support</a:t>
            </a:r>
          </a:p>
          <a:p>
            <a:pPr marL="0" indent="0">
              <a:buNone/>
            </a:pPr>
            <a:r>
              <a:rPr lang="en-US" dirty="0" smtClean="0"/>
              <a:t> management </a:t>
            </a:r>
            <a:r>
              <a:rPr lang="en-US" dirty="0"/>
              <a:t>control and decision </a:t>
            </a:r>
            <a:r>
              <a:rPr lang="en-US" dirty="0" smtClean="0"/>
              <a:t>making</a:t>
            </a:r>
            <a:r>
              <a:rPr lang="en-US" dirty="0"/>
              <a:t>.</a:t>
            </a:r>
            <a:endParaRPr lang="en-US" dirty="0" smtClean="0"/>
          </a:p>
          <a:p>
            <a:r>
              <a:rPr lang="en-US" dirty="0"/>
              <a:t>C</a:t>
            </a:r>
            <a:r>
              <a:rPr lang="en-US" dirty="0" smtClean="0"/>
              <a:t>osts </a:t>
            </a:r>
            <a:r>
              <a:rPr lang="en-US" dirty="0"/>
              <a:t>of quality is a metric </a:t>
            </a:r>
            <a:r>
              <a:rPr lang="en-US" dirty="0" smtClean="0"/>
              <a:t>displaying </a:t>
            </a:r>
            <a:r>
              <a:rPr lang="en-US" dirty="0"/>
              <a:t>a unique characteristic. </a:t>
            </a:r>
            <a:endParaRPr lang="en-US" dirty="0" smtClean="0"/>
          </a:p>
          <a:p>
            <a:r>
              <a:rPr lang="en-US" dirty="0" smtClean="0"/>
              <a:t>Application </a:t>
            </a:r>
            <a:r>
              <a:rPr lang="en-US" dirty="0"/>
              <a:t>of common financial </a:t>
            </a:r>
            <a:r>
              <a:rPr lang="en-US" dirty="0" smtClean="0"/>
              <a:t>measures enables </a:t>
            </a:r>
            <a:r>
              <a:rPr lang="en-US" dirty="0"/>
              <a:t>management to obtain the type of general overview of all </a:t>
            </a:r>
            <a:r>
              <a:rPr lang="en-US" dirty="0" smtClean="0"/>
              <a:t>software quality </a:t>
            </a:r>
            <a:r>
              <a:rPr lang="en-US" dirty="0"/>
              <a:t>assurance activities unavailable with any other metrics.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830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Cost of software quality metrics – objectives</a:t>
            </a:r>
          </a:p>
        </p:txBody>
      </p:sp>
      <p:sp>
        <p:nvSpPr>
          <p:cNvPr id="3" name="Content Placeholder 2"/>
          <p:cNvSpPr>
            <a:spLocks noGrp="1"/>
          </p:cNvSpPr>
          <p:nvPr>
            <p:ph idx="1"/>
          </p:nvPr>
        </p:nvSpPr>
        <p:spPr/>
        <p:txBody>
          <a:bodyPr>
            <a:normAutofit lnSpcReduction="10000"/>
          </a:bodyPr>
          <a:lstStyle/>
          <a:p>
            <a:r>
              <a:rPr lang="en-US" dirty="0"/>
              <a:t>Application of cost of software quality metrics enables management to </a:t>
            </a:r>
            <a:r>
              <a:rPr lang="en-US" dirty="0" smtClean="0"/>
              <a:t>achieve economic </a:t>
            </a:r>
            <a:r>
              <a:rPr lang="en-US" dirty="0"/>
              <a:t>control over SQA activities and outcomes. The specific objectives are:</a:t>
            </a:r>
          </a:p>
          <a:p>
            <a:r>
              <a:rPr lang="en-US" dirty="0"/>
              <a:t>■ Control organization-initiated costs to prevent and detect software errors</a:t>
            </a:r>
          </a:p>
          <a:p>
            <a:r>
              <a:rPr lang="en-US" dirty="0"/>
              <a:t>■ Evaluation of the economic damages of software failures as a basis </a:t>
            </a:r>
            <a:r>
              <a:rPr lang="en-US" dirty="0" smtClean="0"/>
              <a:t>for revising </a:t>
            </a:r>
            <a:r>
              <a:rPr lang="en-US" dirty="0"/>
              <a:t>the SQA budget</a:t>
            </a:r>
          </a:p>
          <a:p>
            <a:r>
              <a:rPr lang="en-US" dirty="0"/>
              <a:t>■ Evaluation of plans to increase or decrease SQA activities or to invest in a </a:t>
            </a:r>
            <a:r>
              <a:rPr lang="en-US" dirty="0" smtClean="0"/>
              <a:t>new or </a:t>
            </a:r>
            <a:r>
              <a:rPr lang="en-US" dirty="0"/>
              <a:t>updated SQA infrastructure on the basis of past economic performance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8779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 Model of Cost of Software Quality</a:t>
            </a:r>
          </a:p>
        </p:txBody>
      </p:sp>
      <p:sp>
        <p:nvSpPr>
          <p:cNvPr id="3" name="Content Placeholder 2"/>
          <p:cNvSpPr>
            <a:spLocks noGrp="1"/>
          </p:cNvSpPr>
          <p:nvPr>
            <p:ph idx="1"/>
          </p:nvPr>
        </p:nvSpPr>
        <p:spPr/>
        <p:txBody>
          <a:bodyPr/>
          <a:lstStyle/>
          <a:p>
            <a:endParaRPr lang="en-IN" dirty="0"/>
          </a:p>
          <a:p>
            <a:r>
              <a:rPr lang="en-IN" sz="2200" dirty="0"/>
              <a:t>The classic quality cost model, developed in the early 1950s by Feigenbaum</a:t>
            </a:r>
          </a:p>
          <a:p>
            <a:pPr>
              <a:buNone/>
            </a:pPr>
            <a:endParaRPr lang="en-IN" sz="2200" dirty="0"/>
          </a:p>
          <a:p>
            <a:r>
              <a:rPr lang="en-IN" sz="2200" dirty="0"/>
              <a:t>Provides a methodology for </a:t>
            </a:r>
            <a:r>
              <a:rPr lang="en-IN" sz="2200" b="1" dirty="0"/>
              <a:t>classifying the costs </a:t>
            </a:r>
            <a:r>
              <a:rPr lang="en-IN" sz="2200" dirty="0"/>
              <a:t>associated with product quality assurance from an economic point of view</a:t>
            </a:r>
          </a:p>
          <a:p>
            <a:pPr>
              <a:buNone/>
            </a:pPr>
            <a:endParaRPr lang="en-IN" sz="2200" dirty="0"/>
          </a:p>
          <a:p>
            <a:r>
              <a:rPr lang="en-IN" sz="2200" dirty="0"/>
              <a:t>Developed to suit the quality situations found in manufacturing organizations, the model has since been widely implemented.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ustDataLst>
      <p:tags r:id="rId1"/>
    </p:custDataLst>
    <p:extLst>
      <p:ext uri="{BB962C8B-B14F-4D97-AF65-F5344CB8AC3E}">
        <p14:creationId xmlns:p14="http://schemas.microsoft.com/office/powerpoint/2010/main" val="3004091585"/>
      </p:ext>
    </p:extLst>
  </p:cSld>
  <p:clrMapOvr>
    <a:masterClrMapping/>
  </p:clrMapOvr>
  <mc:AlternateContent xmlns:mc="http://schemas.openxmlformats.org/markup-compatibility/2006" xmlns:p14="http://schemas.microsoft.com/office/powerpoint/2010/main">
    <mc:Choice Requires="p14">
      <p:transition spd="slow" p14:dur="2000" advTm="54979"/>
    </mc:Choice>
    <mc:Fallback xmlns="">
      <p:transition spd="slow" advTm="549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 Model of Cost of Software Quality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7843" t="6667" r="1961"/>
          <a:stretch>
            <a:fillRect/>
          </a:stretch>
        </p:blipFill>
        <p:spPr bwMode="auto">
          <a:xfrm>
            <a:off x="609600" y="1905000"/>
            <a:ext cx="7543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716088"/>
      </p:ext>
    </p:extLst>
  </p:cSld>
  <p:clrMapOvr>
    <a:masterClrMapping/>
  </p:clrMapOvr>
  <mc:AlternateContent xmlns:mc="http://schemas.openxmlformats.org/markup-compatibility/2006" xmlns:p14="http://schemas.microsoft.com/office/powerpoint/2010/main">
    <mc:Choice Requires="p14">
      <p:transition spd="slow" p14:dur="2000" advTm="41559"/>
    </mc:Choice>
    <mc:Fallback xmlns="">
      <p:transition spd="slow" advTm="4155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 model of cost of software Quality</a:t>
            </a:r>
          </a:p>
        </p:txBody>
      </p:sp>
      <p:sp>
        <p:nvSpPr>
          <p:cNvPr id="3" name="Content Placeholder 2"/>
          <p:cNvSpPr>
            <a:spLocks noGrp="1"/>
          </p:cNvSpPr>
          <p:nvPr>
            <p:ph idx="1"/>
          </p:nvPr>
        </p:nvSpPr>
        <p:spPr/>
        <p:txBody>
          <a:bodyPr/>
          <a:lstStyle/>
          <a:p>
            <a:pPr marL="0" indent="0">
              <a:buNone/>
            </a:pPr>
            <a:r>
              <a:rPr lang="en-IN" sz="2200" dirty="0"/>
              <a:t>The model classifies costs related to product quality into two general classes:</a:t>
            </a:r>
          </a:p>
          <a:p>
            <a:pPr marL="0" indent="0">
              <a:buNone/>
            </a:pPr>
            <a:endParaRPr lang="en-IN" sz="2200" dirty="0"/>
          </a:p>
          <a:p>
            <a:r>
              <a:rPr lang="en-IN" sz="2200" b="1" dirty="0"/>
              <a:t>Costs of control </a:t>
            </a:r>
            <a:r>
              <a:rPr lang="en-IN" sz="2200" dirty="0"/>
              <a:t>include costs that are spent to prevent and detect software errors in order to reduce them to an accepted level.</a:t>
            </a:r>
          </a:p>
          <a:p>
            <a:pPr>
              <a:buNone/>
            </a:pPr>
            <a:endParaRPr lang="en-IN" sz="2200" dirty="0"/>
          </a:p>
          <a:p>
            <a:r>
              <a:rPr lang="en-IN" sz="2200" b="1" dirty="0"/>
              <a:t>Costs of failure of control </a:t>
            </a:r>
            <a:r>
              <a:rPr lang="en-IN" sz="2200" dirty="0"/>
              <a:t>include costs of failures that occurred because of failure to prevent and detect software errors</a:t>
            </a:r>
          </a:p>
          <a:p>
            <a:pPr>
              <a:buNone/>
            </a:pPr>
            <a:endParaRPr lang="en-IN" sz="2200" dirty="0"/>
          </a:p>
          <a:p>
            <a:pPr algn="ctr">
              <a:buNone/>
            </a:pPr>
            <a:r>
              <a:rPr lang="en-IN" sz="2200" dirty="0"/>
              <a:t>The  model further subdivides into subclasses.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ustDataLst>
      <p:tags r:id="rId1"/>
    </p:custDataLst>
    <p:extLst>
      <p:ext uri="{BB962C8B-B14F-4D97-AF65-F5344CB8AC3E}">
        <p14:creationId xmlns:p14="http://schemas.microsoft.com/office/powerpoint/2010/main" val="1243006366"/>
      </p:ext>
    </p:extLst>
  </p:cSld>
  <p:clrMapOvr>
    <a:masterClrMapping/>
  </p:clrMapOvr>
  <mc:AlternateContent xmlns:mc="http://schemas.openxmlformats.org/markup-compatibility/2006" xmlns:p14="http://schemas.microsoft.com/office/powerpoint/2010/main">
    <mc:Choice Requires="p14">
      <p:transition spd="slow" p14:dur="2000" advTm="56156"/>
    </mc:Choice>
    <mc:Fallback xmlns="">
      <p:transition spd="slow" advTm="56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 Model of Cost of Software Quality</a:t>
            </a:r>
          </a:p>
        </p:txBody>
      </p:sp>
      <p:sp>
        <p:nvSpPr>
          <p:cNvPr id="3" name="Content Placeholder 2"/>
          <p:cNvSpPr>
            <a:spLocks noGrp="1"/>
          </p:cNvSpPr>
          <p:nvPr>
            <p:ph idx="1"/>
          </p:nvPr>
        </p:nvSpPr>
        <p:spPr/>
        <p:txBody>
          <a:bodyPr>
            <a:normAutofit/>
          </a:bodyPr>
          <a:lstStyle/>
          <a:p>
            <a:pPr marL="0" indent="0">
              <a:buNone/>
            </a:pPr>
            <a:endParaRPr lang="en-IN" b="1" dirty="0"/>
          </a:p>
          <a:p>
            <a:pPr marL="0" indent="0">
              <a:buNone/>
            </a:pPr>
            <a:r>
              <a:rPr lang="en-IN" sz="2200" b="1" dirty="0"/>
              <a:t>Costs of control</a:t>
            </a:r>
            <a:r>
              <a:rPr lang="en-IN" sz="2200" dirty="0"/>
              <a:t> are assigned to either the prevention or the appraisal costs subclass:</a:t>
            </a:r>
          </a:p>
          <a:p>
            <a:pPr marL="0" indent="0">
              <a:buNone/>
            </a:pPr>
            <a:endParaRPr lang="en-IN" sz="2200" dirty="0"/>
          </a:p>
          <a:p>
            <a:r>
              <a:rPr lang="en-IN" sz="2200" b="1" dirty="0"/>
              <a:t>Prevention costs </a:t>
            </a:r>
            <a:r>
              <a:rPr lang="en-IN" sz="2200" dirty="0"/>
              <a:t>include investments in </a:t>
            </a:r>
            <a:r>
              <a:rPr lang="en-IN" sz="2200" b="1" dirty="0"/>
              <a:t>quality infrastructure </a:t>
            </a:r>
            <a:r>
              <a:rPr lang="en-IN" sz="2200" dirty="0"/>
              <a:t>and </a:t>
            </a:r>
            <a:r>
              <a:rPr lang="en-IN" sz="2200" b="1" dirty="0"/>
              <a:t>quality activities </a:t>
            </a:r>
            <a:r>
              <a:rPr lang="en-IN" sz="2200" dirty="0"/>
              <a:t>that are not directed to a specific project or system, being general to the organization.</a:t>
            </a:r>
          </a:p>
          <a:p>
            <a:pPr>
              <a:buNone/>
            </a:pPr>
            <a:endParaRPr lang="en-IN" sz="2200" dirty="0"/>
          </a:p>
          <a:p>
            <a:r>
              <a:rPr lang="en-IN" sz="2200" b="1" dirty="0"/>
              <a:t>Appraisal costs </a:t>
            </a:r>
            <a:r>
              <a:rPr lang="en-IN" sz="2200" dirty="0"/>
              <a:t>include the costs of activities performed for a specific project or software system for the purpose of preventing or detecting software errors</a:t>
            </a:r>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ustDataLst>
      <p:tags r:id="rId1"/>
    </p:custDataLst>
    <p:extLst>
      <p:ext uri="{BB962C8B-B14F-4D97-AF65-F5344CB8AC3E}">
        <p14:creationId xmlns:p14="http://schemas.microsoft.com/office/powerpoint/2010/main" val="2042701935"/>
      </p:ext>
    </p:extLst>
  </p:cSld>
  <p:clrMapOvr>
    <a:masterClrMapping/>
  </p:clrMapOvr>
  <mc:AlternateContent xmlns:mc="http://schemas.openxmlformats.org/markup-compatibility/2006" xmlns:p14="http://schemas.microsoft.com/office/powerpoint/2010/main">
    <mc:Choice Requires="p14">
      <p:transition spd="slow" p14:dur="2000" advTm="55440"/>
    </mc:Choice>
    <mc:Fallback xmlns="">
      <p:transition spd="slow" advTm="554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889950-9353-42E2-A623-2994BF3F2C30}"/>
              </a:ext>
            </a:extLst>
          </p:cNvPr>
          <p:cNvSpPr>
            <a:spLocks noGrp="1"/>
          </p:cNvSpPr>
          <p:nvPr>
            <p:ph type="title"/>
          </p:nvPr>
        </p:nvSpPr>
        <p:spPr/>
        <p:txBody>
          <a:bodyPr>
            <a:normAutofit fontScale="90000"/>
          </a:bodyPr>
          <a:lstStyle/>
          <a:p>
            <a:r>
              <a:rPr lang="en-IN" dirty="0"/>
              <a:t>Classic Model of Cost of Software Quality</a:t>
            </a:r>
            <a:endParaRPr lang="en-US" dirty="0"/>
          </a:p>
        </p:txBody>
      </p:sp>
      <p:sp>
        <p:nvSpPr>
          <p:cNvPr id="3" name="Content Placeholder 2">
            <a:extLst>
              <a:ext uri="{FF2B5EF4-FFF2-40B4-BE49-F238E27FC236}">
                <a16:creationId xmlns="" xmlns:a16="http://schemas.microsoft.com/office/drawing/2014/main" id="{77F95101-A137-459B-A256-37153E118070}"/>
              </a:ext>
            </a:extLst>
          </p:cNvPr>
          <p:cNvSpPr>
            <a:spLocks noGrp="1"/>
          </p:cNvSpPr>
          <p:nvPr>
            <p:ph idx="1"/>
          </p:nvPr>
        </p:nvSpPr>
        <p:spPr/>
        <p:txBody>
          <a:bodyPr>
            <a:normAutofit/>
          </a:bodyPr>
          <a:lstStyle/>
          <a:p>
            <a:r>
              <a:rPr lang="en-US" sz="2400" b="1" dirty="0"/>
              <a:t>Failures of control costs </a:t>
            </a:r>
            <a:r>
              <a:rPr lang="en-US" sz="2400" dirty="0"/>
              <a:t>are further classified into internal failure costs and external failure costs:</a:t>
            </a:r>
          </a:p>
          <a:p>
            <a:pPr marL="0" indent="0">
              <a:buNone/>
            </a:pPr>
            <a:endParaRPr lang="en-US" sz="2800" dirty="0"/>
          </a:p>
          <a:p>
            <a:pPr lvl="1"/>
            <a:r>
              <a:rPr lang="en-US" sz="2000" b="1" dirty="0"/>
              <a:t>Internal failure costs </a:t>
            </a:r>
            <a:r>
              <a:rPr lang="en-US" sz="2000" dirty="0"/>
              <a:t>include costs of correcting errors that have been detected by design reviews, software tests and acceptance tests (carried out by the customer) and completed before the software is installed at customer sites.</a:t>
            </a:r>
          </a:p>
          <a:p>
            <a:pPr marL="457200" lvl="1" indent="0">
              <a:buNone/>
            </a:pPr>
            <a:endParaRPr lang="en-US" sz="2000" dirty="0"/>
          </a:p>
          <a:p>
            <a:pPr lvl="1"/>
            <a:r>
              <a:rPr lang="en-US" sz="2000" b="1" dirty="0"/>
              <a:t>External failure costs </a:t>
            </a:r>
            <a:r>
              <a:rPr lang="en-US" sz="2000" dirty="0"/>
              <a:t>include all costs of correcting failures detected by customers or the maintenance team after the software system has been installed.</a:t>
            </a:r>
          </a:p>
        </p:txBody>
      </p:sp>
      <p:sp>
        <p:nvSpPr>
          <p:cNvPr id="4" name="Slide Number Placeholder 3">
            <a:extLst>
              <a:ext uri="{FF2B5EF4-FFF2-40B4-BE49-F238E27FC236}">
                <a16:creationId xmlns="" xmlns:a16="http://schemas.microsoft.com/office/drawing/2014/main" id="{6681B611-2244-47DF-9923-C07BCCC7146A}"/>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09990585"/>
      </p:ext>
    </p:extLst>
  </p:cSld>
  <p:clrMapOvr>
    <a:masterClrMapping/>
  </p:clrMapOvr>
  <mc:AlternateContent xmlns:mc="http://schemas.openxmlformats.org/markup-compatibility/2006" xmlns:p14="http://schemas.microsoft.com/office/powerpoint/2010/main">
    <mc:Choice Requires="p14">
      <p:transition spd="slow" p14:dur="2000" advTm="59665"/>
    </mc:Choice>
    <mc:Fallback xmlns="">
      <p:transition spd="slow" advTm="5966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3.7"/>
</p:tagLst>
</file>

<file path=ppt/tags/tag2.xml><?xml version="1.0" encoding="utf-8"?>
<p:tagLst xmlns:a="http://schemas.openxmlformats.org/drawingml/2006/main" xmlns:r="http://schemas.openxmlformats.org/officeDocument/2006/relationships" xmlns:p="http://schemas.openxmlformats.org/presentationml/2006/main">
  <p:tag name="TIMING" val="|0.9|0.5|0.6|0.5"/>
</p:tagLst>
</file>

<file path=ppt/tags/tag3.xml><?xml version="1.0" encoding="utf-8"?>
<p:tagLst xmlns:a="http://schemas.openxmlformats.org/drawingml/2006/main" xmlns:r="http://schemas.openxmlformats.org/officeDocument/2006/relationships" xmlns:p="http://schemas.openxmlformats.org/presentationml/2006/main">
  <p:tag name="TIMING" val="|2.3|0.3|0.5"/>
</p:tagLst>
</file>

<file path=ppt/tags/tag4.xml><?xml version="1.0" encoding="utf-8"?>
<p:tagLst xmlns:a="http://schemas.openxmlformats.org/drawingml/2006/main" xmlns:r="http://schemas.openxmlformats.org/officeDocument/2006/relationships" xmlns:p="http://schemas.openxmlformats.org/presentationml/2006/main">
  <p:tag name="TIMING" val="|0.8|0.6|0.4|0.3|0.3|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329</TotalTime>
  <Words>1666</Words>
  <Application>Microsoft Office PowerPoint</Application>
  <PresentationFormat>On-screen Show (4:3)</PresentationFormat>
  <Paragraphs>186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Constantia</vt:lpstr>
      <vt:lpstr>Times New Roman</vt:lpstr>
      <vt:lpstr>Wingdings 2</vt:lpstr>
      <vt:lpstr>Flow</vt:lpstr>
      <vt:lpstr>   CSE302-Software Quality Engineering    Costs of Software Quality</vt:lpstr>
      <vt:lpstr>Cost of Quality</vt:lpstr>
      <vt:lpstr>Cost of Quality</vt:lpstr>
      <vt:lpstr>Cost of software quality metrics – objectives</vt:lpstr>
      <vt:lpstr>Classic Model of Cost of Software Quality</vt:lpstr>
      <vt:lpstr>Classic Model of Cost of Software Quality</vt:lpstr>
      <vt:lpstr>Classic model of cost of software Quality</vt:lpstr>
      <vt:lpstr>Classic Model of Cost of Software Quality</vt:lpstr>
      <vt:lpstr>Classic Model of Cost of Software Quality</vt:lpstr>
      <vt:lpstr>Prevention Cost</vt:lpstr>
      <vt:lpstr>Prevention Cost</vt:lpstr>
      <vt:lpstr>Appraisal Cost</vt:lpstr>
      <vt:lpstr>Appraisal Cost</vt:lpstr>
      <vt:lpstr>Internal Failure Costs</vt:lpstr>
      <vt:lpstr>Internal Failure Costs</vt:lpstr>
      <vt:lpstr>External Failure Costs</vt:lpstr>
      <vt:lpstr>External Failure Costs</vt:lpstr>
      <vt:lpstr>PowerPoint Presentation</vt:lpstr>
      <vt:lpstr>External Failure Costs</vt:lpstr>
      <vt:lpstr>Example</vt:lpstr>
      <vt:lpstr>Extended Model for Cost of Software Quality</vt:lpstr>
      <vt:lpstr>Extended Model for Cost of Software Quality</vt:lpstr>
      <vt:lpstr>Managerial Preparation and Control Costs</vt:lpstr>
      <vt:lpstr>Managerial Preparation and Control Costs</vt:lpstr>
      <vt:lpstr>Managerial Failure Costs</vt:lpstr>
      <vt:lpstr>Managerial Failure Costs</vt:lpstr>
      <vt:lpstr>Managerial Failure Costs</vt:lpstr>
      <vt:lpstr>Practice Question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of Software Quality</dc:title>
  <dc:creator>Sobia</dc:creator>
  <cp:lastModifiedBy>Microsoft account</cp:lastModifiedBy>
  <cp:revision>69</cp:revision>
  <dcterms:created xsi:type="dcterms:W3CDTF">2006-08-16T00:00:00Z</dcterms:created>
  <dcterms:modified xsi:type="dcterms:W3CDTF">2024-04-05T03:47:38Z</dcterms:modified>
</cp:coreProperties>
</file>