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29"/>
  </p:notesMasterIdLst>
  <p:handoutMasterIdLst>
    <p:handoutMasterId r:id="rId30"/>
  </p:handoutMasterIdLst>
  <p:sldIdLst>
    <p:sldId id="417" r:id="rId2"/>
    <p:sldId id="396" r:id="rId3"/>
    <p:sldId id="397" r:id="rId4"/>
    <p:sldId id="398" r:id="rId5"/>
    <p:sldId id="399" r:id="rId6"/>
    <p:sldId id="400" r:id="rId7"/>
    <p:sldId id="401" r:id="rId8"/>
    <p:sldId id="402" r:id="rId9"/>
    <p:sldId id="403" r:id="rId10"/>
    <p:sldId id="404" r:id="rId11"/>
    <p:sldId id="405" r:id="rId12"/>
    <p:sldId id="434" r:id="rId13"/>
    <p:sldId id="435" r:id="rId14"/>
    <p:sldId id="437" r:id="rId15"/>
    <p:sldId id="406" r:id="rId16"/>
    <p:sldId id="407" r:id="rId17"/>
    <p:sldId id="408" r:id="rId18"/>
    <p:sldId id="409" r:id="rId19"/>
    <p:sldId id="410" r:id="rId20"/>
    <p:sldId id="411" r:id="rId21"/>
    <p:sldId id="418" r:id="rId22"/>
    <p:sldId id="419" r:id="rId23"/>
    <p:sldId id="420" r:id="rId24"/>
    <p:sldId id="421" r:id="rId25"/>
    <p:sldId id="422" r:id="rId26"/>
    <p:sldId id="423" r:id="rId27"/>
    <p:sldId id="425" r:id="rId28"/>
  </p:sldIdLst>
  <p:sldSz cx="9144000" cy="6858000" type="screen4x3"/>
  <p:notesSz cx="9345613" cy="7045325"/>
  <p:defaultTextStyle>
    <a:defPPr>
      <a:defRPr lang="en-US"/>
    </a:defPPr>
    <a:lvl1pPr algn="ctr" rtl="0" eaLnBrk="0" fontAlgn="base" hangingPunct="0">
      <a:spcBef>
        <a:spcPct val="0"/>
      </a:spcBef>
      <a:spcAft>
        <a:spcPct val="0"/>
      </a:spcAft>
      <a:defRPr kern="1200">
        <a:solidFill>
          <a:schemeClr val="tx1"/>
        </a:solidFill>
        <a:latin typeface="Tahoma" pitchFamily="34" charset="0"/>
        <a:ea typeface="+mn-ea"/>
        <a:cs typeface="+mn-cs"/>
      </a:defRPr>
    </a:lvl1pPr>
    <a:lvl2pPr marL="457200" algn="ctr" rtl="0" eaLnBrk="0" fontAlgn="base" hangingPunct="0">
      <a:spcBef>
        <a:spcPct val="0"/>
      </a:spcBef>
      <a:spcAft>
        <a:spcPct val="0"/>
      </a:spcAft>
      <a:defRPr kern="1200">
        <a:solidFill>
          <a:schemeClr val="tx1"/>
        </a:solidFill>
        <a:latin typeface="Tahoma" pitchFamily="34" charset="0"/>
        <a:ea typeface="+mn-ea"/>
        <a:cs typeface="+mn-cs"/>
      </a:defRPr>
    </a:lvl2pPr>
    <a:lvl3pPr marL="914400" algn="ctr" rtl="0" eaLnBrk="0" fontAlgn="base" hangingPunct="0">
      <a:spcBef>
        <a:spcPct val="0"/>
      </a:spcBef>
      <a:spcAft>
        <a:spcPct val="0"/>
      </a:spcAft>
      <a:defRPr kern="1200">
        <a:solidFill>
          <a:schemeClr val="tx1"/>
        </a:solidFill>
        <a:latin typeface="Tahoma" pitchFamily="34" charset="0"/>
        <a:ea typeface="+mn-ea"/>
        <a:cs typeface="+mn-cs"/>
      </a:defRPr>
    </a:lvl3pPr>
    <a:lvl4pPr marL="1371600" algn="ctr" rtl="0" eaLnBrk="0" fontAlgn="base" hangingPunct="0">
      <a:spcBef>
        <a:spcPct val="0"/>
      </a:spcBef>
      <a:spcAft>
        <a:spcPct val="0"/>
      </a:spcAft>
      <a:defRPr kern="1200">
        <a:solidFill>
          <a:schemeClr val="tx1"/>
        </a:solidFill>
        <a:latin typeface="Tahoma" pitchFamily="34" charset="0"/>
        <a:ea typeface="+mn-ea"/>
        <a:cs typeface="+mn-cs"/>
      </a:defRPr>
    </a:lvl4pPr>
    <a:lvl5pPr marL="1828800" algn="ctr"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49713" cy="352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5294313" y="0"/>
            <a:ext cx="4049712" cy="352425"/>
          </a:xfrm>
          <a:prstGeom prst="rect">
            <a:avLst/>
          </a:prstGeom>
        </p:spPr>
        <p:txBody>
          <a:bodyPr vert="horz" lIns="91440" tIns="45720" rIns="91440" bIns="45720" rtlCol="0"/>
          <a:lstStyle>
            <a:lvl1pPr algn="r">
              <a:defRPr sz="1200"/>
            </a:lvl1pPr>
          </a:lstStyle>
          <a:p>
            <a:pPr>
              <a:defRPr/>
            </a:pPr>
            <a:fld id="{B9B1C01C-6895-4658-8CC1-937C051D9850}" type="datetimeFigureOut">
              <a:rPr lang="en-US"/>
              <a:pPr>
                <a:defRPr/>
              </a:pPr>
              <a:t>1/10/2023</a:t>
            </a:fld>
            <a:endParaRPr lang="en-US"/>
          </a:p>
        </p:txBody>
      </p:sp>
      <p:sp>
        <p:nvSpPr>
          <p:cNvPr id="4" name="Footer Placeholder 3"/>
          <p:cNvSpPr>
            <a:spLocks noGrp="1"/>
          </p:cNvSpPr>
          <p:nvPr>
            <p:ph type="ftr" sz="quarter" idx="2"/>
          </p:nvPr>
        </p:nvSpPr>
        <p:spPr>
          <a:xfrm>
            <a:off x="0" y="6692900"/>
            <a:ext cx="4049713" cy="3508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5294313" y="6692900"/>
            <a:ext cx="4049712" cy="350838"/>
          </a:xfrm>
          <a:prstGeom prst="rect">
            <a:avLst/>
          </a:prstGeom>
        </p:spPr>
        <p:txBody>
          <a:bodyPr vert="horz" lIns="91440" tIns="45720" rIns="91440" bIns="45720" rtlCol="0" anchor="b"/>
          <a:lstStyle>
            <a:lvl1pPr algn="r">
              <a:defRPr sz="1200"/>
            </a:lvl1pPr>
          </a:lstStyle>
          <a:p>
            <a:pPr>
              <a:defRPr/>
            </a:pPr>
            <a:fld id="{F17F5BB6-0C40-4056-87E6-5E09CFB5A605}" type="slidenum">
              <a:rPr lang="en-US"/>
              <a:pPr>
                <a:defRPr/>
              </a:pPr>
              <a:t>‹#›</a:t>
            </a:fld>
            <a:endParaRPr lang="en-US"/>
          </a:p>
        </p:txBody>
      </p:sp>
    </p:spTree>
    <p:extLst>
      <p:ext uri="{BB962C8B-B14F-4D97-AF65-F5344CB8AC3E}">
        <p14:creationId xmlns:p14="http://schemas.microsoft.com/office/powerpoint/2010/main" val="1500010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4049713" cy="352425"/>
          </a:xfrm>
          <a:prstGeom prst="rect">
            <a:avLst/>
          </a:prstGeom>
          <a:noFill/>
          <a:ln w="9525">
            <a:noFill/>
            <a:miter lim="800000"/>
            <a:headEnd/>
            <a:tailEnd/>
          </a:ln>
          <a:effectLst/>
        </p:spPr>
        <p:txBody>
          <a:bodyPr vert="horz" wrap="square" lIns="93662" tIns="46831" rIns="93662" bIns="46831"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29699" name="Rectangle 3"/>
          <p:cNvSpPr>
            <a:spLocks noGrp="1" noChangeArrowheads="1"/>
          </p:cNvSpPr>
          <p:nvPr>
            <p:ph type="dt" idx="1"/>
          </p:nvPr>
        </p:nvSpPr>
        <p:spPr bwMode="auto">
          <a:xfrm>
            <a:off x="5294313" y="0"/>
            <a:ext cx="4049712" cy="352425"/>
          </a:xfrm>
          <a:prstGeom prst="rect">
            <a:avLst/>
          </a:prstGeom>
          <a:noFill/>
          <a:ln w="9525">
            <a:noFill/>
            <a:miter lim="800000"/>
            <a:headEnd/>
            <a:tailEnd/>
          </a:ln>
          <a:effectLst/>
        </p:spPr>
        <p:txBody>
          <a:bodyPr vert="horz" wrap="square" lIns="93662" tIns="46831" rIns="93662" bIns="46831"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2911475" y="528638"/>
            <a:ext cx="3522663" cy="2641600"/>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935038" y="3346450"/>
            <a:ext cx="7475537" cy="3170238"/>
          </a:xfrm>
          <a:prstGeom prst="rect">
            <a:avLst/>
          </a:prstGeom>
          <a:noFill/>
          <a:ln w="9525">
            <a:noFill/>
            <a:miter lim="800000"/>
            <a:headEnd/>
            <a:tailEnd/>
          </a:ln>
          <a:effectLst/>
        </p:spPr>
        <p:txBody>
          <a:bodyPr vert="horz" wrap="square" lIns="93662" tIns="46831" rIns="93662" bIns="468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6691313"/>
            <a:ext cx="4049713" cy="352425"/>
          </a:xfrm>
          <a:prstGeom prst="rect">
            <a:avLst/>
          </a:prstGeom>
          <a:noFill/>
          <a:ln w="9525">
            <a:noFill/>
            <a:miter lim="800000"/>
            <a:headEnd/>
            <a:tailEnd/>
          </a:ln>
          <a:effectLst/>
        </p:spPr>
        <p:txBody>
          <a:bodyPr vert="horz" wrap="square" lIns="93662" tIns="46831" rIns="93662" bIns="46831" numCol="1" anchor="b" anchorCtr="0" compatLnSpc="1">
            <a:prstTxWarp prst="textNoShape">
              <a:avLst/>
            </a:prstTxWarp>
          </a:bodyPr>
          <a:lstStyle>
            <a:lvl1pPr algn="l" eaLnBrk="1" hangingPunct="1">
              <a:defRPr sz="1200">
                <a:latin typeface="Arial" charset="0"/>
              </a:defRPr>
            </a:lvl1pPr>
          </a:lstStyle>
          <a:p>
            <a:pPr>
              <a:defRPr/>
            </a:pPr>
            <a:endParaRPr lang="en-US"/>
          </a:p>
        </p:txBody>
      </p:sp>
      <p:sp>
        <p:nvSpPr>
          <p:cNvPr id="29703" name="Rectangle 7"/>
          <p:cNvSpPr>
            <a:spLocks noGrp="1" noChangeArrowheads="1"/>
          </p:cNvSpPr>
          <p:nvPr>
            <p:ph type="sldNum" sz="quarter" idx="5"/>
          </p:nvPr>
        </p:nvSpPr>
        <p:spPr bwMode="auto">
          <a:xfrm>
            <a:off x="5294313" y="6691313"/>
            <a:ext cx="4049712" cy="352425"/>
          </a:xfrm>
          <a:prstGeom prst="rect">
            <a:avLst/>
          </a:prstGeom>
          <a:noFill/>
          <a:ln w="9525">
            <a:noFill/>
            <a:miter lim="800000"/>
            <a:headEnd/>
            <a:tailEnd/>
          </a:ln>
          <a:effectLst/>
        </p:spPr>
        <p:txBody>
          <a:bodyPr vert="horz" wrap="square" lIns="93662" tIns="46831" rIns="93662" bIns="46831" numCol="1" anchor="b" anchorCtr="0" compatLnSpc="1">
            <a:prstTxWarp prst="textNoShape">
              <a:avLst/>
            </a:prstTxWarp>
          </a:bodyPr>
          <a:lstStyle>
            <a:lvl1pPr algn="r" eaLnBrk="1" hangingPunct="1">
              <a:defRPr sz="1200">
                <a:latin typeface="Arial" charset="0"/>
              </a:defRPr>
            </a:lvl1pPr>
          </a:lstStyle>
          <a:p>
            <a:pPr>
              <a:defRPr/>
            </a:pPr>
            <a:fld id="{B3F5A207-DF0B-4E05-A2B2-4625190D8976}" type="slidenum">
              <a:rPr lang="en-US"/>
              <a:pPr>
                <a:defRPr/>
              </a:pPr>
              <a:t>‹#›</a:t>
            </a:fld>
            <a:endParaRPr lang="en-US"/>
          </a:p>
        </p:txBody>
      </p:sp>
    </p:spTree>
    <p:extLst>
      <p:ext uri="{BB962C8B-B14F-4D97-AF65-F5344CB8AC3E}">
        <p14:creationId xmlns:p14="http://schemas.microsoft.com/office/powerpoint/2010/main" val="20084895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87332D-97EB-4774-979F-2A68C788E87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13D11-666E-458E-B86F-1391D3A764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082A39-433B-4BF9-8AC7-0FAE6D5030D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3E3289-E87A-4E5F-92EF-744602802DF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2A0314-A7D6-4ACE-B4C5-3925D578E6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6B0B761-2985-42CE-8C9C-0EE69533F96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7F3DBF8-5824-43E4-B8E0-F2280FF6E88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CB483C4-DCC7-4059-9142-CD401525D09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34F8B7F-0C8C-4984-83D1-17C4BB82C07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F3F450-8BBB-4CBF-81DF-A8A3A1509E4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65A4B5F-89A1-475C-8D9A-BF30608931E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A0280B6-EEDE-45DB-9083-14C8CC478AD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581400" y="228600"/>
            <a:ext cx="5334000" cy="1309687"/>
          </a:xfrm>
        </p:spPr>
        <p:style>
          <a:lnRef idx="1">
            <a:schemeClr val="accent6"/>
          </a:lnRef>
          <a:fillRef idx="2">
            <a:schemeClr val="accent6"/>
          </a:fillRef>
          <a:effectRef idx="1">
            <a:schemeClr val="accent6"/>
          </a:effectRef>
          <a:fontRef idx="minor">
            <a:schemeClr val="dk1"/>
          </a:fontRef>
        </p:style>
        <p:txBody>
          <a:bodyPr/>
          <a:lstStyle/>
          <a:p>
            <a:pPr algn="r" eaLnBrk="1" hangingPunct="1"/>
            <a:r>
              <a:rPr lang="en-US" sz="3600" b="1" dirty="0" smtClean="0">
                <a:solidFill>
                  <a:srgbClr val="C00000"/>
                </a:solidFill>
                <a:latin typeface="Tahoma" pitchFamily="34" charset="0"/>
                <a:cs typeface="Tahoma" pitchFamily="34" charset="0"/>
              </a:rPr>
              <a:t>FUNDAMENTALS OF</a:t>
            </a:r>
            <a:r>
              <a:rPr lang="en-US" b="1" dirty="0" smtClean="0">
                <a:solidFill>
                  <a:srgbClr val="C00000"/>
                </a:solidFill>
                <a:latin typeface="Tahoma" pitchFamily="34" charset="0"/>
                <a:cs typeface="Tahoma" pitchFamily="34" charset="0"/>
              </a:rPr>
              <a:t/>
            </a:r>
            <a:br>
              <a:rPr lang="en-US" b="1" dirty="0" smtClean="0">
                <a:solidFill>
                  <a:srgbClr val="C00000"/>
                </a:solidFill>
                <a:latin typeface="Tahoma" pitchFamily="34" charset="0"/>
                <a:cs typeface="Tahoma" pitchFamily="34" charset="0"/>
              </a:rPr>
            </a:br>
            <a:r>
              <a:rPr lang="en-US" sz="6000" b="1" dirty="0" smtClean="0">
                <a:solidFill>
                  <a:srgbClr val="C00000"/>
                </a:solidFill>
                <a:latin typeface="Tahoma" pitchFamily="34" charset="0"/>
                <a:cs typeface="Tahoma" pitchFamily="34" charset="0"/>
              </a:rPr>
              <a:t>SIX SIGMA</a:t>
            </a:r>
            <a:endParaRPr lang="en-US" b="1" dirty="0" smtClean="0">
              <a:solidFill>
                <a:srgbClr val="C00000"/>
              </a:solidFill>
              <a:latin typeface="Tahoma" pitchFamily="34" charset="0"/>
              <a:cs typeface="Tahoma" pitchFamily="34" charset="0"/>
            </a:endParaRPr>
          </a:p>
        </p:txBody>
      </p:sp>
      <p:sp>
        <p:nvSpPr>
          <p:cNvPr id="121859" name="Rectangle 3"/>
          <p:cNvSpPr>
            <a:spLocks noGrp="1" noChangeArrowheads="1"/>
          </p:cNvSpPr>
          <p:nvPr>
            <p:ph idx="1"/>
          </p:nvPr>
        </p:nvSpPr>
        <p:spPr>
          <a:xfrm>
            <a:off x="228600" y="1828800"/>
            <a:ext cx="8686800" cy="4572000"/>
          </a:xfrm>
        </p:spPr>
        <p:txBody>
          <a:bodyPr/>
          <a:lstStyle/>
          <a:p>
            <a:pPr marL="1316038" indent="-457200" eaLnBrk="1" hangingPunct="1">
              <a:lnSpc>
                <a:spcPct val="80000"/>
              </a:lnSpc>
              <a:buFont typeface="+mj-lt"/>
              <a:buAutoNum type="arabicPeriod"/>
              <a:defRPr/>
            </a:pPr>
            <a:r>
              <a:rPr lang="en-US" sz="3600" dirty="0" smtClean="0">
                <a:latin typeface="Tahoma" pitchFamily="34" charset="0"/>
                <a:ea typeface="Tahoma" pitchFamily="34" charset="0"/>
                <a:cs typeface="Tahoma" pitchFamily="34" charset="0"/>
              </a:rPr>
              <a:t>Definition</a:t>
            </a:r>
          </a:p>
          <a:p>
            <a:pPr marL="1316038" indent="-457200" eaLnBrk="1" hangingPunct="1">
              <a:lnSpc>
                <a:spcPct val="80000"/>
              </a:lnSpc>
              <a:buFont typeface="+mj-lt"/>
              <a:buAutoNum type="arabicPeriod"/>
              <a:defRPr/>
            </a:pPr>
            <a:r>
              <a:rPr lang="en-US" sz="3600" dirty="0" smtClean="0">
                <a:latin typeface="Tahoma" pitchFamily="34" charset="0"/>
                <a:ea typeface="Tahoma" pitchFamily="34" charset="0"/>
                <a:cs typeface="Tahoma" pitchFamily="34" charset="0"/>
              </a:rPr>
              <a:t>Different opinions on the definition of six sigma</a:t>
            </a:r>
          </a:p>
          <a:p>
            <a:pPr marL="1316038" indent="-457200" eaLnBrk="1" hangingPunct="1">
              <a:lnSpc>
                <a:spcPct val="80000"/>
              </a:lnSpc>
              <a:buFont typeface="+mj-lt"/>
              <a:buAutoNum type="arabicPeriod"/>
              <a:defRPr/>
            </a:pPr>
            <a:r>
              <a:rPr lang="en-US" sz="3600" dirty="0" smtClean="0">
                <a:latin typeface="Tahoma" pitchFamily="34" charset="0"/>
                <a:ea typeface="Tahoma" pitchFamily="34" charset="0"/>
                <a:cs typeface="Tahoma" pitchFamily="34" charset="0"/>
              </a:rPr>
              <a:t>Six Sigma </a:t>
            </a:r>
          </a:p>
          <a:p>
            <a:pPr marL="1773238" lvl="1" indent="-514350" eaLnBrk="1" hangingPunct="1">
              <a:lnSpc>
                <a:spcPct val="80000"/>
              </a:lnSpc>
              <a:buFont typeface="+mj-lt"/>
              <a:buAutoNum type="romanLcPeriod"/>
              <a:defRPr/>
            </a:pPr>
            <a:r>
              <a:rPr lang="en-US" sz="3200" dirty="0" smtClean="0">
                <a:latin typeface="Tahoma" pitchFamily="34" charset="0"/>
                <a:ea typeface="Tahoma" pitchFamily="34" charset="0"/>
                <a:cs typeface="Tahoma" pitchFamily="34" charset="0"/>
              </a:rPr>
              <a:t>As a Measure</a:t>
            </a:r>
          </a:p>
          <a:p>
            <a:pPr marL="1773238" lvl="1" indent="-514350" eaLnBrk="1" hangingPunct="1">
              <a:lnSpc>
                <a:spcPct val="80000"/>
              </a:lnSpc>
              <a:buFont typeface="+mj-lt"/>
              <a:buAutoNum type="romanLcPeriod"/>
              <a:defRPr/>
            </a:pPr>
            <a:r>
              <a:rPr lang="en-US" sz="3200" dirty="0" smtClean="0">
                <a:latin typeface="Tahoma" pitchFamily="34" charset="0"/>
                <a:ea typeface="Tahoma" pitchFamily="34" charset="0"/>
                <a:cs typeface="Tahoma" pitchFamily="34" charset="0"/>
              </a:rPr>
              <a:t>As a Benchmark</a:t>
            </a:r>
          </a:p>
          <a:p>
            <a:pPr marL="1773238" lvl="1" indent="-514350" eaLnBrk="1" hangingPunct="1">
              <a:lnSpc>
                <a:spcPct val="80000"/>
              </a:lnSpc>
              <a:buFont typeface="+mj-lt"/>
              <a:buAutoNum type="romanLcPeriod"/>
              <a:defRPr/>
            </a:pPr>
            <a:r>
              <a:rPr lang="en-US" sz="3200" dirty="0" smtClean="0">
                <a:latin typeface="Tahoma" pitchFamily="34" charset="0"/>
                <a:ea typeface="Tahoma" pitchFamily="34" charset="0"/>
                <a:cs typeface="Tahoma" pitchFamily="34" charset="0"/>
              </a:rPr>
              <a:t>As a Metric</a:t>
            </a:r>
          </a:p>
          <a:p>
            <a:pPr marL="1773238" lvl="1" indent="-514350" eaLnBrk="1" hangingPunct="1">
              <a:lnSpc>
                <a:spcPct val="80000"/>
              </a:lnSpc>
              <a:buFont typeface="+mj-lt"/>
              <a:buAutoNum type="romanLcPeriod"/>
              <a:defRPr/>
            </a:pPr>
            <a:r>
              <a:rPr lang="en-US" sz="3200" dirty="0" smtClean="0">
                <a:latin typeface="Tahoma" pitchFamily="34" charset="0"/>
                <a:ea typeface="Tahoma" pitchFamily="34" charset="0"/>
                <a:cs typeface="Tahoma" pitchFamily="34" charset="0"/>
              </a:rPr>
              <a:t>As a Methodology</a:t>
            </a:r>
          </a:p>
          <a:p>
            <a:pPr marL="1316038" indent="-457200" eaLnBrk="1" hangingPunct="1">
              <a:lnSpc>
                <a:spcPct val="80000"/>
              </a:lnSpc>
              <a:buFont typeface="+mj-lt"/>
              <a:buAutoNum type="arabicPeriod"/>
              <a:defRPr/>
            </a:pPr>
            <a:r>
              <a:rPr lang="en-US" sz="3600" dirty="0" smtClean="0">
                <a:latin typeface="Tahoma" pitchFamily="34" charset="0"/>
                <a:ea typeface="Tahoma" pitchFamily="34" charset="0"/>
                <a:cs typeface="Tahoma" pitchFamily="34" charset="0"/>
              </a:rPr>
              <a:t>Six Sigma Tools</a:t>
            </a: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05200" y="17490"/>
            <a:ext cx="5607570" cy="1125510"/>
          </a:xfrm>
        </p:spPr>
        <p:txBody>
          <a:bodyPr/>
          <a:lstStyle/>
          <a:p>
            <a:pPr algn="r" eaLnBrk="1" hangingPunct="1"/>
            <a:r>
              <a:rPr lang="en-US" b="1" dirty="0" smtClean="0">
                <a:solidFill>
                  <a:srgbClr val="C00000"/>
                </a:solidFill>
                <a:latin typeface="Tahoma" pitchFamily="34" charset="0"/>
                <a:cs typeface="Tahoma" pitchFamily="34" charset="0"/>
              </a:rPr>
              <a:t>SIX SIGMA: Metrics (Cont…)</a:t>
            </a: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graphicFrame>
        <p:nvGraphicFramePr>
          <p:cNvPr id="6" name="Table 5"/>
          <p:cNvGraphicFramePr>
            <a:graphicFrameLocks noGrp="1"/>
          </p:cNvGraphicFramePr>
          <p:nvPr/>
        </p:nvGraphicFramePr>
        <p:xfrm>
          <a:off x="152400" y="2194560"/>
          <a:ext cx="3886200" cy="1463040"/>
        </p:xfrm>
        <a:graphic>
          <a:graphicData uri="http://schemas.openxmlformats.org/drawingml/2006/table">
            <a:tbl>
              <a:tblPr firstRow="1" bandRow="1">
                <a:tableStyleId>{5C22544A-7EE6-4342-B048-85BDC9FD1C3A}</a:tableStyleId>
              </a:tblPr>
              <a:tblGrid>
                <a:gridCol w="3886200"/>
              </a:tblGrid>
              <a:tr h="370840">
                <a:tc>
                  <a:txBody>
                    <a:bodyPr/>
                    <a:lstStyle/>
                    <a:p>
                      <a:pPr algn="ctr"/>
                      <a:r>
                        <a:rPr lang="en-US" sz="3600" dirty="0" smtClean="0">
                          <a:latin typeface="Tahoma" pitchFamily="34" charset="0"/>
                          <a:ea typeface="Tahoma" pitchFamily="34" charset="0"/>
                          <a:cs typeface="Tahoma" pitchFamily="34" charset="0"/>
                        </a:rPr>
                        <a:t>DPU</a:t>
                      </a:r>
                    </a:p>
                    <a:p>
                      <a:pPr algn="ctr"/>
                      <a:r>
                        <a:rPr lang="en-US" sz="2400" dirty="0" smtClean="0">
                          <a:latin typeface="Tahoma" pitchFamily="34" charset="0"/>
                          <a:ea typeface="Tahoma" pitchFamily="34" charset="0"/>
                          <a:cs typeface="Tahoma" pitchFamily="34" charset="0"/>
                        </a:rPr>
                        <a:t>(Defects / Unit)</a:t>
                      </a:r>
                      <a:endParaRPr lang="en-US" sz="2400" dirty="0">
                        <a:latin typeface="Tahoma" pitchFamily="34" charset="0"/>
                        <a:ea typeface="Tahoma" pitchFamily="34" charset="0"/>
                        <a:cs typeface="Tahoma" pitchFamily="34" charset="0"/>
                      </a:endParaRPr>
                    </a:p>
                  </a:txBody>
                  <a:tcPr/>
                </a:tc>
              </a:tr>
              <a:tr h="370840">
                <a:tc>
                  <a:txBody>
                    <a:bodyPr/>
                    <a:lstStyle/>
                    <a:p>
                      <a:pPr algn="ctr"/>
                      <a:r>
                        <a:rPr lang="en-US" sz="2400" dirty="0" smtClean="0">
                          <a:latin typeface="Tahoma" pitchFamily="34" charset="0"/>
                          <a:ea typeface="Tahoma" pitchFamily="34" charset="0"/>
                          <a:cs typeface="Tahoma" pitchFamily="34" charset="0"/>
                        </a:rPr>
                        <a:t>(# of Defects / # of Units)</a:t>
                      </a:r>
                      <a:endParaRPr lang="en-US" sz="2400" dirty="0">
                        <a:latin typeface="Tahoma" pitchFamily="34" charset="0"/>
                        <a:ea typeface="Tahoma" pitchFamily="34" charset="0"/>
                        <a:cs typeface="Tahoma" pitchFamily="34" charset="0"/>
                      </a:endParaRPr>
                    </a:p>
                  </a:txBody>
                  <a:tcPr/>
                </a:tc>
              </a:tr>
            </a:tbl>
          </a:graphicData>
        </a:graphic>
      </p:graphicFrame>
      <p:sp>
        <p:nvSpPr>
          <p:cNvPr id="7" name="TextBox 6"/>
          <p:cNvSpPr txBox="1"/>
          <p:nvPr/>
        </p:nvSpPr>
        <p:spPr>
          <a:xfrm>
            <a:off x="4191000" y="2321560"/>
            <a:ext cx="4419600" cy="1200329"/>
          </a:xfrm>
          <a:prstGeom prst="rect">
            <a:avLst/>
          </a:prstGeom>
          <a:noFill/>
        </p:spPr>
        <p:txBody>
          <a:bodyPr wrap="square" rtlCol="0">
            <a:spAutoFit/>
          </a:bodyPr>
          <a:lstStyle/>
          <a:p>
            <a:pPr algn="just"/>
            <a:r>
              <a:rPr lang="en-US" sz="2400" dirty="0" smtClean="0"/>
              <a:t>Say: </a:t>
            </a:r>
          </a:p>
          <a:p>
            <a:pPr algn="just"/>
            <a:r>
              <a:rPr lang="en-US" sz="2400" dirty="0" smtClean="0"/>
              <a:t>10 Defects, 100 Pairs</a:t>
            </a:r>
          </a:p>
          <a:p>
            <a:pPr algn="just"/>
            <a:r>
              <a:rPr lang="en-US" sz="2400" dirty="0" smtClean="0"/>
              <a:t>DPU = 10/100 = 0.1 (10%)</a:t>
            </a:r>
            <a:endParaRPr lang="en-US" sz="2400" dirty="0"/>
          </a:p>
        </p:txBody>
      </p:sp>
      <p:graphicFrame>
        <p:nvGraphicFramePr>
          <p:cNvPr id="8" name="Table 7"/>
          <p:cNvGraphicFramePr>
            <a:graphicFrameLocks noGrp="1"/>
          </p:cNvGraphicFramePr>
          <p:nvPr/>
        </p:nvGraphicFramePr>
        <p:xfrm>
          <a:off x="152400" y="4191000"/>
          <a:ext cx="3962400" cy="2362200"/>
        </p:xfrm>
        <a:graphic>
          <a:graphicData uri="http://schemas.openxmlformats.org/drawingml/2006/table">
            <a:tbl>
              <a:tblPr firstRow="1" bandRow="1">
                <a:tableStyleId>{5C22544A-7EE6-4342-B048-85BDC9FD1C3A}</a:tableStyleId>
              </a:tblPr>
              <a:tblGrid>
                <a:gridCol w="3962400"/>
              </a:tblGrid>
              <a:tr h="1173480">
                <a:tc>
                  <a:txBody>
                    <a:bodyPr/>
                    <a:lstStyle/>
                    <a:p>
                      <a:pPr algn="ctr"/>
                      <a:r>
                        <a:rPr lang="en-US" sz="3600" dirty="0" smtClean="0">
                          <a:latin typeface="Tahoma" pitchFamily="34" charset="0"/>
                          <a:ea typeface="Tahoma" pitchFamily="34" charset="0"/>
                          <a:cs typeface="Tahoma" pitchFamily="34" charset="0"/>
                        </a:rPr>
                        <a:t>DPO</a:t>
                      </a:r>
                    </a:p>
                    <a:p>
                      <a:pPr algn="ctr"/>
                      <a:r>
                        <a:rPr lang="en-US" sz="2400" dirty="0" smtClean="0">
                          <a:latin typeface="Tahoma" pitchFamily="34" charset="0"/>
                          <a:ea typeface="Tahoma" pitchFamily="34" charset="0"/>
                          <a:cs typeface="Tahoma" pitchFamily="34" charset="0"/>
                        </a:rPr>
                        <a:t>(Defects / Opportunity)</a:t>
                      </a:r>
                      <a:endParaRPr lang="en-US" sz="2400" dirty="0">
                        <a:latin typeface="Tahoma" pitchFamily="34" charset="0"/>
                        <a:ea typeface="Tahoma" pitchFamily="34" charset="0"/>
                        <a:cs typeface="Tahoma" pitchFamily="34" charset="0"/>
                      </a:endParaRPr>
                    </a:p>
                  </a:txBody>
                  <a:tcPr/>
                </a:tc>
              </a:tr>
              <a:tr h="960120">
                <a:tc>
                  <a:txBody>
                    <a:bodyPr/>
                    <a:lstStyle/>
                    <a:p>
                      <a:pPr algn="ctr"/>
                      <a:r>
                        <a:rPr lang="en-US" sz="2400" dirty="0" smtClean="0">
                          <a:latin typeface="Tahoma" pitchFamily="34" charset="0"/>
                          <a:ea typeface="Tahoma" pitchFamily="34" charset="0"/>
                          <a:cs typeface="Tahoma" pitchFamily="34" charset="0"/>
                        </a:rPr>
                        <a:t>(# of Defects) / (# of Units X # of Defect Opportunities / Unit)</a:t>
                      </a:r>
                      <a:endParaRPr lang="en-US" sz="2400" dirty="0">
                        <a:latin typeface="Tahoma" pitchFamily="34" charset="0"/>
                        <a:ea typeface="Tahoma" pitchFamily="34" charset="0"/>
                        <a:cs typeface="Tahoma" pitchFamily="34" charset="0"/>
                      </a:endParaRPr>
                    </a:p>
                  </a:txBody>
                  <a:tcPr/>
                </a:tc>
              </a:tr>
            </a:tbl>
          </a:graphicData>
        </a:graphic>
      </p:graphicFrame>
      <p:sp>
        <p:nvSpPr>
          <p:cNvPr id="9" name="TextBox 8"/>
          <p:cNvSpPr txBox="1"/>
          <p:nvPr/>
        </p:nvSpPr>
        <p:spPr>
          <a:xfrm>
            <a:off x="4419600" y="4419600"/>
            <a:ext cx="4495800" cy="1938992"/>
          </a:xfrm>
          <a:prstGeom prst="rect">
            <a:avLst/>
          </a:prstGeom>
          <a:noFill/>
        </p:spPr>
        <p:txBody>
          <a:bodyPr wrap="square" rtlCol="0">
            <a:spAutoFit/>
          </a:bodyPr>
          <a:lstStyle/>
          <a:p>
            <a:pPr algn="just"/>
            <a:r>
              <a:rPr lang="en-US" sz="2400" dirty="0" smtClean="0"/>
              <a:t>Say: </a:t>
            </a:r>
          </a:p>
          <a:p>
            <a:pPr algn="just"/>
            <a:r>
              <a:rPr lang="en-US" sz="2400" dirty="0" smtClean="0"/>
              <a:t>10 Defects, 100 Pairs,</a:t>
            </a:r>
          </a:p>
          <a:p>
            <a:pPr algn="just"/>
            <a:r>
              <a:rPr lang="en-US" sz="2400" dirty="0" smtClean="0"/>
              <a:t>2 Opportunities / Carton</a:t>
            </a:r>
          </a:p>
          <a:p>
            <a:pPr algn="just"/>
            <a:r>
              <a:rPr lang="en-US" sz="2400" dirty="0" smtClean="0"/>
              <a:t>DPO = 10/(100 X 2) = 0.05 or 5% for each type</a:t>
            </a:r>
            <a:endParaRPr lang="en-US" sz="2400" dirty="0"/>
          </a:p>
        </p:txBody>
      </p:sp>
      <p:pic>
        <p:nvPicPr>
          <p:cNvPr id="78849" name="Picture 1"/>
          <p:cNvPicPr>
            <a:picLocks noChangeAspect="1" noChangeArrowheads="1"/>
          </p:cNvPicPr>
          <p:nvPr/>
        </p:nvPicPr>
        <p:blipFill>
          <a:blip r:embed="rId3" cstate="print"/>
          <a:srcRect/>
          <a:stretch>
            <a:fillRect/>
          </a:stretch>
        </p:blipFill>
        <p:spPr bwMode="auto">
          <a:xfrm>
            <a:off x="7162800" y="1295400"/>
            <a:ext cx="1571625" cy="1676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81400" y="92440"/>
            <a:ext cx="5486400" cy="1126760"/>
          </a:xfrm>
        </p:spPr>
        <p:txBody>
          <a:bodyPr/>
          <a:lstStyle/>
          <a:p>
            <a:pPr algn="r" eaLnBrk="1" hangingPunct="1"/>
            <a:r>
              <a:rPr lang="en-US" b="1" dirty="0" smtClean="0">
                <a:solidFill>
                  <a:srgbClr val="C00000"/>
                </a:solidFill>
                <a:latin typeface="Tahoma" pitchFamily="34" charset="0"/>
                <a:cs typeface="Tahoma" pitchFamily="34" charset="0"/>
              </a:rPr>
              <a:t>SIX SIGMA: Metrics (Cont…)</a:t>
            </a: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graphicFrame>
        <p:nvGraphicFramePr>
          <p:cNvPr id="6" name="Table 5"/>
          <p:cNvGraphicFramePr>
            <a:graphicFrameLocks noGrp="1"/>
          </p:cNvGraphicFramePr>
          <p:nvPr/>
        </p:nvGraphicFramePr>
        <p:xfrm>
          <a:off x="152400" y="2362200"/>
          <a:ext cx="3886200" cy="1828800"/>
        </p:xfrm>
        <a:graphic>
          <a:graphicData uri="http://schemas.openxmlformats.org/drawingml/2006/table">
            <a:tbl>
              <a:tblPr firstRow="1" bandRow="1">
                <a:tableStyleId>{5C22544A-7EE6-4342-B048-85BDC9FD1C3A}</a:tableStyleId>
              </a:tblPr>
              <a:tblGrid>
                <a:gridCol w="3886200"/>
              </a:tblGrid>
              <a:tr h="370840">
                <a:tc>
                  <a:txBody>
                    <a:bodyPr/>
                    <a:lstStyle/>
                    <a:p>
                      <a:pPr algn="ctr"/>
                      <a:r>
                        <a:rPr lang="en-US" sz="3600" dirty="0" smtClean="0">
                          <a:latin typeface="Tahoma" pitchFamily="34" charset="0"/>
                          <a:ea typeface="Tahoma" pitchFamily="34" charset="0"/>
                          <a:cs typeface="Tahoma" pitchFamily="34" charset="0"/>
                        </a:rPr>
                        <a:t>DPMO</a:t>
                      </a:r>
                    </a:p>
                    <a:p>
                      <a:pPr algn="ctr"/>
                      <a:r>
                        <a:rPr lang="en-US" sz="2400" dirty="0" smtClean="0">
                          <a:latin typeface="Tahoma" pitchFamily="34" charset="0"/>
                          <a:ea typeface="Tahoma" pitchFamily="34" charset="0"/>
                          <a:cs typeface="Tahoma" pitchFamily="34" charset="0"/>
                        </a:rPr>
                        <a:t>(Defects / M. Opportunities)</a:t>
                      </a:r>
                      <a:endParaRPr lang="en-US" sz="2400" dirty="0">
                        <a:latin typeface="Tahoma" pitchFamily="34" charset="0"/>
                        <a:ea typeface="Tahoma" pitchFamily="34" charset="0"/>
                        <a:cs typeface="Tahoma" pitchFamily="34" charset="0"/>
                      </a:endParaRPr>
                    </a:p>
                  </a:txBody>
                  <a:tcPr/>
                </a:tc>
              </a:tr>
              <a:tr h="370840">
                <a:tc>
                  <a:txBody>
                    <a:bodyPr/>
                    <a:lstStyle/>
                    <a:p>
                      <a:pPr algn="ctr"/>
                      <a:r>
                        <a:rPr lang="en-US" sz="2400" dirty="0" smtClean="0">
                          <a:latin typeface="Tahoma" pitchFamily="34" charset="0"/>
                          <a:ea typeface="Tahoma" pitchFamily="34" charset="0"/>
                          <a:cs typeface="Tahoma" pitchFamily="34" charset="0"/>
                        </a:rPr>
                        <a:t>DPO X 10</a:t>
                      </a:r>
                      <a:r>
                        <a:rPr lang="en-US" sz="2400" baseline="30000" dirty="0" smtClean="0">
                          <a:latin typeface="Tahoma" pitchFamily="34" charset="0"/>
                          <a:ea typeface="Tahoma" pitchFamily="34" charset="0"/>
                          <a:cs typeface="Tahoma" pitchFamily="34" charset="0"/>
                        </a:rPr>
                        <a:t>6</a:t>
                      </a:r>
                      <a:endParaRPr lang="en-US" sz="2400" dirty="0">
                        <a:latin typeface="Tahoma" pitchFamily="34" charset="0"/>
                        <a:ea typeface="Tahoma" pitchFamily="34" charset="0"/>
                        <a:cs typeface="Tahoma" pitchFamily="34" charset="0"/>
                      </a:endParaRPr>
                    </a:p>
                  </a:txBody>
                  <a:tcPr/>
                </a:tc>
              </a:tr>
            </a:tbl>
          </a:graphicData>
        </a:graphic>
      </p:graphicFrame>
      <p:sp>
        <p:nvSpPr>
          <p:cNvPr id="7" name="TextBox 6"/>
          <p:cNvSpPr txBox="1"/>
          <p:nvPr/>
        </p:nvSpPr>
        <p:spPr>
          <a:xfrm>
            <a:off x="4191000" y="2489200"/>
            <a:ext cx="4419600" cy="1569660"/>
          </a:xfrm>
          <a:prstGeom prst="rect">
            <a:avLst/>
          </a:prstGeom>
          <a:noFill/>
        </p:spPr>
        <p:txBody>
          <a:bodyPr wrap="square" rtlCol="0">
            <a:spAutoFit/>
          </a:bodyPr>
          <a:lstStyle/>
          <a:p>
            <a:pPr algn="just"/>
            <a:r>
              <a:rPr lang="en-US" sz="2400" dirty="0" smtClean="0"/>
              <a:t>Say: </a:t>
            </a:r>
          </a:p>
          <a:p>
            <a:pPr algn="just"/>
            <a:r>
              <a:rPr lang="en-US" sz="2400" dirty="0" smtClean="0"/>
              <a:t>10 Defects, 100 Pairs</a:t>
            </a:r>
          </a:p>
          <a:p>
            <a:pPr algn="just"/>
            <a:r>
              <a:rPr lang="en-US" sz="2400" dirty="0" smtClean="0"/>
              <a:t>2 types of defects</a:t>
            </a:r>
          </a:p>
          <a:p>
            <a:pPr algn="just"/>
            <a:r>
              <a:rPr lang="en-US" sz="2400" dirty="0" smtClean="0"/>
              <a:t>DPMO = 0.05 X 10</a:t>
            </a:r>
            <a:r>
              <a:rPr lang="en-US" sz="2400" baseline="30000" dirty="0" smtClean="0"/>
              <a:t>6</a:t>
            </a:r>
            <a:r>
              <a:rPr lang="en-US" sz="2400" dirty="0" smtClean="0"/>
              <a:t> = 50,000</a:t>
            </a:r>
            <a:endParaRPr lang="en-US" sz="2400" baseline="30000" dirty="0"/>
          </a:p>
        </p:txBody>
      </p:sp>
      <p:graphicFrame>
        <p:nvGraphicFramePr>
          <p:cNvPr id="8" name="Table 7"/>
          <p:cNvGraphicFramePr>
            <a:graphicFrameLocks noGrp="1"/>
          </p:cNvGraphicFramePr>
          <p:nvPr>
            <p:extLst>
              <p:ext uri="{D42A27DB-BD31-4B8C-83A1-F6EECF244321}">
                <p14:modId xmlns:p14="http://schemas.microsoft.com/office/powerpoint/2010/main" val="3416952614"/>
              </p:ext>
            </p:extLst>
          </p:nvPr>
        </p:nvGraphicFramePr>
        <p:xfrm>
          <a:off x="76200" y="4572000"/>
          <a:ext cx="3962400" cy="1828800"/>
        </p:xfrm>
        <a:graphic>
          <a:graphicData uri="http://schemas.openxmlformats.org/drawingml/2006/table">
            <a:tbl>
              <a:tblPr firstRow="1" bandRow="1">
                <a:tableStyleId>{5C22544A-7EE6-4342-B048-85BDC9FD1C3A}</a:tableStyleId>
              </a:tblPr>
              <a:tblGrid>
                <a:gridCol w="3962400"/>
              </a:tblGrid>
              <a:tr h="1075765">
                <a:tc>
                  <a:txBody>
                    <a:bodyPr/>
                    <a:lstStyle/>
                    <a:p>
                      <a:pPr algn="ctr"/>
                      <a:r>
                        <a:rPr lang="en-US" sz="3600" dirty="0" smtClean="0">
                          <a:latin typeface="Tahoma" pitchFamily="34" charset="0"/>
                          <a:ea typeface="Tahoma" pitchFamily="34" charset="0"/>
                          <a:cs typeface="Tahoma" pitchFamily="34" charset="0"/>
                        </a:rPr>
                        <a:t>SIGMA</a:t>
                      </a:r>
                    </a:p>
                    <a:p>
                      <a:pPr algn="ctr"/>
                      <a:r>
                        <a:rPr lang="en-US" sz="2400" dirty="0" smtClean="0">
                          <a:latin typeface="Tahoma" pitchFamily="34" charset="0"/>
                          <a:ea typeface="Tahoma" pitchFamily="34" charset="0"/>
                          <a:cs typeface="Tahoma" pitchFamily="34" charset="0"/>
                        </a:rPr>
                        <a:t>Consult Z–Table </a:t>
                      </a:r>
                      <a:endParaRPr lang="en-US" sz="2400" dirty="0">
                        <a:latin typeface="Tahoma" pitchFamily="34" charset="0"/>
                        <a:ea typeface="Tahoma" pitchFamily="34" charset="0"/>
                        <a:cs typeface="Tahoma" pitchFamily="34" charset="0"/>
                      </a:endParaRPr>
                    </a:p>
                  </a:txBody>
                  <a:tcPr/>
                </a:tc>
              </a:tr>
              <a:tr h="753035">
                <a:tc>
                  <a:txBody>
                    <a:bodyPr/>
                    <a:lstStyle/>
                    <a:p>
                      <a:pPr algn="ctr"/>
                      <a:r>
                        <a:rPr lang="en-US" sz="2400" dirty="0" smtClean="0">
                          <a:latin typeface="Tahoma" pitchFamily="34" charset="0"/>
                          <a:ea typeface="Tahoma" pitchFamily="34" charset="0"/>
                          <a:cs typeface="Tahoma" pitchFamily="34" charset="0"/>
                        </a:rPr>
                        <a:t>Sigma Level</a:t>
                      </a:r>
                      <a:endParaRPr lang="en-US" sz="2400" dirty="0">
                        <a:latin typeface="Tahoma" pitchFamily="34" charset="0"/>
                        <a:ea typeface="Tahoma" pitchFamily="34" charset="0"/>
                        <a:cs typeface="Tahoma" pitchFamily="34" charset="0"/>
                      </a:endParaRPr>
                    </a:p>
                  </a:txBody>
                  <a:tcPr/>
                </a:tc>
              </a:tr>
            </a:tbl>
          </a:graphicData>
        </a:graphic>
      </p:graphicFrame>
      <p:sp>
        <p:nvSpPr>
          <p:cNvPr id="9" name="TextBox 8"/>
          <p:cNvSpPr txBox="1"/>
          <p:nvPr/>
        </p:nvSpPr>
        <p:spPr>
          <a:xfrm>
            <a:off x="4191000" y="4397276"/>
            <a:ext cx="4724400" cy="1938992"/>
          </a:xfrm>
          <a:prstGeom prst="rect">
            <a:avLst/>
          </a:prstGeom>
          <a:noFill/>
        </p:spPr>
        <p:txBody>
          <a:bodyPr wrap="square" rtlCol="0">
            <a:spAutoFit/>
          </a:bodyPr>
          <a:lstStyle/>
          <a:p>
            <a:pPr algn="just"/>
            <a:r>
              <a:rPr lang="en-US" sz="2400" dirty="0" smtClean="0"/>
              <a:t>Yield =1–DPO =1–0.05 = 95 %</a:t>
            </a:r>
          </a:p>
          <a:p>
            <a:pPr algn="just"/>
            <a:endParaRPr lang="en-US" sz="2400" dirty="0" smtClean="0"/>
          </a:p>
          <a:p>
            <a:pPr algn="just"/>
            <a:endParaRPr lang="en-US" sz="2400" dirty="0" smtClean="0"/>
          </a:p>
          <a:p>
            <a:pPr algn="just"/>
            <a:endParaRPr lang="en-US" sz="2400" dirty="0" smtClean="0"/>
          </a:p>
          <a:p>
            <a:pPr algn="just"/>
            <a:r>
              <a:rPr lang="en-US" sz="2400" dirty="0" smtClean="0"/>
              <a:t>50,000 DPMO = </a:t>
            </a:r>
            <a:r>
              <a:rPr lang="en-US" sz="2400" u="sng" dirty="0" smtClean="0">
                <a:solidFill>
                  <a:srgbClr val="FF0000"/>
                </a:solidFill>
              </a:rPr>
              <a:t>3.145</a:t>
            </a:r>
            <a:r>
              <a:rPr lang="el-GR" sz="2400" u="sng" dirty="0" smtClean="0">
                <a:solidFill>
                  <a:srgbClr val="FF0000"/>
                </a:solidFill>
              </a:rPr>
              <a:t>σ</a:t>
            </a:r>
            <a:endParaRPr lang="en-US" sz="2400" dirty="0" smtClean="0"/>
          </a:p>
        </p:txBody>
      </p:sp>
      <p:pic>
        <p:nvPicPr>
          <p:cNvPr id="10" name="Picture 1"/>
          <p:cNvPicPr>
            <a:picLocks noChangeAspect="1" noChangeArrowheads="1"/>
          </p:cNvPicPr>
          <p:nvPr/>
        </p:nvPicPr>
        <p:blipFill>
          <a:blip r:embed="rId3" cstate="print"/>
          <a:srcRect/>
          <a:stretch>
            <a:fillRect/>
          </a:stretch>
        </p:blipFill>
        <p:spPr bwMode="auto">
          <a:xfrm>
            <a:off x="7267575" y="1295400"/>
            <a:ext cx="1571625" cy="1676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After calculating yield value multiply with 100 and check the value (of yield percentage)in six sigma table.</a:t>
            </a:r>
            <a:endParaRPr lang="en-US" dirty="0"/>
          </a:p>
        </p:txBody>
      </p:sp>
    </p:spTree>
    <p:extLst>
      <p:ext uri="{BB962C8B-B14F-4D97-AF65-F5344CB8AC3E}">
        <p14:creationId xmlns:p14="http://schemas.microsoft.com/office/powerpoint/2010/main" val="199450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524000"/>
            <a:ext cx="7239000" cy="4196556"/>
          </a:xfrm>
        </p:spPr>
      </p:pic>
    </p:spTree>
    <p:extLst>
      <p:ext uri="{BB962C8B-B14F-4D97-AF65-F5344CB8AC3E}">
        <p14:creationId xmlns:p14="http://schemas.microsoft.com/office/powerpoint/2010/main" val="404454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17051"/>
            <a:ext cx="8229600" cy="4492261"/>
          </a:xfrm>
        </p:spPr>
      </p:pic>
    </p:spTree>
    <p:extLst>
      <p:ext uri="{BB962C8B-B14F-4D97-AF65-F5344CB8AC3E}">
        <p14:creationId xmlns:p14="http://schemas.microsoft.com/office/powerpoint/2010/main" val="1977094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92440"/>
            <a:ext cx="7924800" cy="593360"/>
          </a:xfrm>
        </p:spPr>
        <p:txBody>
          <a:bodyPr/>
          <a:lstStyle/>
          <a:p>
            <a:pPr algn="r" eaLnBrk="1" hangingPunct="1"/>
            <a:r>
              <a:rPr lang="en-US" sz="4000" b="1" dirty="0" smtClean="0">
                <a:solidFill>
                  <a:srgbClr val="C00000"/>
                </a:solidFill>
                <a:latin typeface="Tahoma" pitchFamily="34" charset="0"/>
                <a:cs typeface="Tahoma" pitchFamily="34" charset="0"/>
              </a:rPr>
              <a:t>EXAMPLE: </a:t>
            </a:r>
            <a:r>
              <a:rPr lang="en-US" sz="3200" b="1" dirty="0" smtClean="0">
                <a:solidFill>
                  <a:srgbClr val="C00000"/>
                </a:solidFill>
                <a:latin typeface="Tahoma" pitchFamily="34" charset="0"/>
                <a:cs typeface="Tahoma" pitchFamily="34" charset="0"/>
              </a:rPr>
              <a:t>Calculate Sigma Value</a:t>
            </a:r>
            <a:endParaRPr lang="en-US" b="1" dirty="0" smtClean="0">
              <a:solidFill>
                <a:srgbClr val="C00000"/>
              </a:solidFill>
              <a:latin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
        <p:nvSpPr>
          <p:cNvPr id="7" name="TextBox 6"/>
          <p:cNvSpPr txBox="1"/>
          <p:nvPr/>
        </p:nvSpPr>
        <p:spPr>
          <a:xfrm>
            <a:off x="76200" y="708874"/>
            <a:ext cx="8915400" cy="6001643"/>
          </a:xfrm>
          <a:prstGeom prst="rect">
            <a:avLst/>
          </a:prstGeom>
          <a:noFill/>
        </p:spPr>
        <p:txBody>
          <a:bodyPr wrap="square" rtlCol="0">
            <a:spAutoFit/>
          </a:bodyPr>
          <a:lstStyle/>
          <a:p>
            <a:pPr algn="just"/>
            <a:r>
              <a:rPr lang="en-US" sz="2400" dirty="0" smtClean="0"/>
              <a:t>Calculate the Sigma Value and DPMO of a telecom network had 500 minutes of downtime in 2005. </a:t>
            </a:r>
          </a:p>
          <a:p>
            <a:pPr marL="239713" indent="-239713" algn="just">
              <a:buFont typeface="Wingdings" pitchFamily="2" charset="2"/>
              <a:buChar char="§"/>
            </a:pPr>
            <a:r>
              <a:rPr lang="en-US" sz="2400" dirty="0" smtClean="0">
                <a:solidFill>
                  <a:srgbClr val="0070C0"/>
                </a:solidFill>
              </a:rPr>
              <a:t>Product:		Network (Connectivity)</a:t>
            </a:r>
          </a:p>
          <a:p>
            <a:pPr marL="239713" indent="-239713" algn="just">
              <a:buFont typeface="Wingdings" pitchFamily="2" charset="2"/>
              <a:buChar char="§"/>
            </a:pPr>
            <a:r>
              <a:rPr lang="en-US" sz="2400" dirty="0" smtClean="0">
                <a:solidFill>
                  <a:srgbClr val="0070C0"/>
                </a:solidFill>
              </a:rPr>
              <a:t>CTQ:		Up time / Down time</a:t>
            </a:r>
          </a:p>
          <a:p>
            <a:pPr marL="239713" indent="-239713" algn="just">
              <a:buFont typeface="Wingdings" pitchFamily="2" charset="2"/>
              <a:buChar char="§"/>
            </a:pPr>
            <a:r>
              <a:rPr lang="en-US" sz="2400" dirty="0" smtClean="0">
                <a:solidFill>
                  <a:srgbClr val="0070C0"/>
                </a:solidFill>
              </a:rPr>
              <a:t>CTQ Measure:	Minutes</a:t>
            </a:r>
          </a:p>
          <a:p>
            <a:pPr marL="239713" indent="-239713" algn="just">
              <a:buFont typeface="Wingdings" pitchFamily="2" charset="2"/>
              <a:buChar char="§"/>
            </a:pPr>
            <a:r>
              <a:rPr lang="en-US" sz="2400" dirty="0" smtClean="0">
                <a:solidFill>
                  <a:srgbClr val="0070C0"/>
                </a:solidFill>
              </a:rPr>
              <a:t>CTQ Specs:		no downtime</a:t>
            </a:r>
          </a:p>
          <a:p>
            <a:pPr marL="239713" indent="-239713" algn="just">
              <a:buFont typeface="Wingdings" pitchFamily="2" charset="2"/>
              <a:buChar char="§"/>
            </a:pPr>
            <a:r>
              <a:rPr lang="en-US" sz="2400" dirty="0" smtClean="0">
                <a:solidFill>
                  <a:srgbClr val="0070C0"/>
                </a:solidFill>
              </a:rPr>
              <a:t>Defect measure:	One minute of Network down</a:t>
            </a:r>
          </a:p>
          <a:p>
            <a:pPr marL="239713" indent="-239713" algn="just">
              <a:buFont typeface="Wingdings" pitchFamily="2" charset="2"/>
              <a:buChar char="§"/>
            </a:pPr>
            <a:r>
              <a:rPr lang="en-US" sz="2400" dirty="0" smtClean="0">
                <a:solidFill>
                  <a:srgbClr val="0070C0"/>
                </a:solidFill>
              </a:rPr>
              <a:t>Opportunity/Unit:	1</a:t>
            </a:r>
          </a:p>
          <a:p>
            <a:pPr marL="239713" indent="-239713" algn="just">
              <a:buFont typeface="Wingdings" pitchFamily="2" charset="2"/>
              <a:buChar char="§"/>
            </a:pPr>
            <a:r>
              <a:rPr lang="en-US" sz="2400" dirty="0" smtClean="0">
                <a:solidFill>
                  <a:srgbClr val="0070C0"/>
                </a:solidFill>
              </a:rPr>
              <a:t>Total Defects in 2005: 500 minutes</a:t>
            </a:r>
          </a:p>
          <a:p>
            <a:pPr marL="239713" indent="-239713" algn="just">
              <a:buFont typeface="Wingdings" pitchFamily="2" charset="2"/>
              <a:buChar char="§"/>
            </a:pPr>
            <a:r>
              <a:rPr lang="en-US" sz="2400" dirty="0" smtClean="0">
                <a:solidFill>
                  <a:srgbClr val="0070C0"/>
                </a:solidFill>
              </a:rPr>
              <a:t>Total Time (Minutes):  365days X 24hours X 60min. = 525,600</a:t>
            </a:r>
          </a:p>
          <a:p>
            <a:pPr marL="239713" indent="-239713" algn="just">
              <a:buFont typeface="Wingdings" pitchFamily="2" charset="2"/>
              <a:buChar char="§"/>
            </a:pPr>
            <a:endParaRPr lang="en-US" sz="2400" dirty="0" smtClean="0">
              <a:solidFill>
                <a:srgbClr val="0070C0"/>
              </a:solidFill>
            </a:endParaRPr>
          </a:p>
          <a:p>
            <a:pPr marL="239713" indent="-239713" algn="just">
              <a:buFont typeface="Wingdings" pitchFamily="2" charset="2"/>
              <a:buChar char="§"/>
            </a:pPr>
            <a:r>
              <a:rPr lang="en-US" sz="2400" dirty="0" smtClean="0">
                <a:solidFill>
                  <a:srgbClr val="FF0000"/>
                </a:solidFill>
              </a:rPr>
              <a:t>DPU = 500/525,600 = 0.000951</a:t>
            </a:r>
          </a:p>
          <a:p>
            <a:pPr marL="239713" indent="-239713" algn="just">
              <a:buFont typeface="Wingdings" pitchFamily="2" charset="2"/>
              <a:buChar char="§"/>
            </a:pPr>
            <a:r>
              <a:rPr lang="en-US" sz="2400" dirty="0" smtClean="0">
                <a:solidFill>
                  <a:srgbClr val="FF0000"/>
                </a:solidFill>
              </a:rPr>
              <a:t>DPO = 500 / (525600 X 1) = 0.000951</a:t>
            </a:r>
          </a:p>
          <a:p>
            <a:pPr marL="239713" indent="-239713" algn="just">
              <a:buFont typeface="Wingdings" pitchFamily="2" charset="2"/>
              <a:buChar char="§"/>
            </a:pPr>
            <a:r>
              <a:rPr lang="en-US" sz="2400" dirty="0" smtClean="0">
                <a:solidFill>
                  <a:srgbClr val="FF0000"/>
                </a:solidFill>
              </a:rPr>
              <a:t>DPMO= 0.000951 X 10</a:t>
            </a:r>
            <a:r>
              <a:rPr lang="en-US" sz="2400" baseline="30000" dirty="0" smtClean="0">
                <a:solidFill>
                  <a:srgbClr val="FF0000"/>
                </a:solidFill>
              </a:rPr>
              <a:t>6</a:t>
            </a:r>
            <a:r>
              <a:rPr lang="en-US" sz="2400" dirty="0" smtClean="0">
                <a:solidFill>
                  <a:srgbClr val="FF0000"/>
                </a:solidFill>
              </a:rPr>
              <a:t> = 951</a:t>
            </a:r>
          </a:p>
          <a:p>
            <a:pPr marL="239713" indent="-239713" algn="just">
              <a:buFont typeface="Wingdings" pitchFamily="2" charset="2"/>
              <a:buChar char="§"/>
            </a:pPr>
            <a:r>
              <a:rPr lang="en-US" sz="2400" dirty="0" smtClean="0">
                <a:solidFill>
                  <a:srgbClr val="FF0000"/>
                </a:solidFill>
              </a:rPr>
              <a:t>Yield = 1 – DPO = 1 – 0.000951 = 0.999049</a:t>
            </a:r>
          </a:p>
          <a:p>
            <a:pPr marL="239713" indent="-239713" algn="just">
              <a:buFont typeface="Wingdings" pitchFamily="2" charset="2"/>
              <a:buChar char="§"/>
            </a:pPr>
            <a:r>
              <a:rPr lang="en-US" sz="2400" dirty="0" smtClean="0">
                <a:solidFill>
                  <a:srgbClr val="FF0000"/>
                </a:solidFill>
              </a:rPr>
              <a:t>SIGMA VALUE </a:t>
            </a:r>
            <a:r>
              <a:rPr lang="en-US" sz="2400" dirty="0" smtClean="0">
                <a:solidFill>
                  <a:srgbClr val="FF0000"/>
                </a:solidFill>
              </a:rPr>
              <a:t>= </a:t>
            </a:r>
            <a:r>
              <a:rPr lang="en-US" sz="2400" b="1" u="sng" dirty="0" smtClean="0">
                <a:solidFill>
                  <a:srgbClr val="FF0000"/>
                </a:solidFill>
              </a:rPr>
              <a:t>4.6</a:t>
            </a:r>
            <a:r>
              <a:rPr lang="el-GR" sz="2400" b="1" u="sng" dirty="0" smtClean="0">
                <a:solidFill>
                  <a:srgbClr val="FF0000"/>
                </a:solidFill>
              </a:rPr>
              <a:t>σ</a:t>
            </a:r>
            <a:endParaRPr lang="en-US" sz="2400" b="1" u="sng" dirty="0" smtClean="0">
              <a:solidFill>
                <a:srgbClr val="FF0000"/>
              </a:solidFill>
            </a:endParaRPr>
          </a:p>
        </p:txBody>
      </p:sp>
      <p:pic>
        <p:nvPicPr>
          <p:cNvPr id="64514" name="Picture 2" descr="http://www.horizonfuelcell.com/pictures/stationary05.jpg"/>
          <p:cNvPicPr>
            <a:picLocks noChangeAspect="1" noChangeArrowheads="1"/>
          </p:cNvPicPr>
          <p:nvPr/>
        </p:nvPicPr>
        <p:blipFill>
          <a:blip r:embed="rId3" cstate="print"/>
          <a:srcRect/>
          <a:stretch>
            <a:fillRect/>
          </a:stretch>
        </p:blipFill>
        <p:spPr bwMode="auto">
          <a:xfrm>
            <a:off x="7105650" y="1143000"/>
            <a:ext cx="1809750" cy="28575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7" dur="500"/>
                                        <p:tgtEl>
                                          <p:spTgt spid="7">
                                            <p:txEl>
                                              <p:pRg st="10" end="1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10" dur="500"/>
                                        <p:tgtEl>
                                          <p:spTgt spid="7">
                                            <p:txEl>
                                              <p:pRg st="11" end="1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13" dur="500"/>
                                        <p:tgtEl>
                                          <p:spTgt spid="7">
                                            <p:txEl>
                                              <p:pRg st="12" end="1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
                                            <p:txEl>
                                              <p:pRg st="13" end="13"/>
                                            </p:txEl>
                                          </p:spTgt>
                                        </p:tgtEl>
                                        <p:attrNameLst>
                                          <p:attrName>style.visibility</p:attrName>
                                        </p:attrNameLst>
                                      </p:cBhvr>
                                      <p:to>
                                        <p:strVal val="visible"/>
                                      </p:to>
                                    </p:set>
                                    <p:animEffect transition="in" filter="checkerboard(across)">
                                      <p:cBhvr>
                                        <p:cTn id="16" dur="500"/>
                                        <p:tgtEl>
                                          <p:spTgt spid="7">
                                            <p:txEl>
                                              <p:pRg st="13" end="1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7">
                                            <p:txEl>
                                              <p:pRg st="14" end="14"/>
                                            </p:txEl>
                                          </p:spTgt>
                                        </p:tgtEl>
                                        <p:attrNameLst>
                                          <p:attrName>style.visibility</p:attrName>
                                        </p:attrNameLst>
                                      </p:cBhvr>
                                      <p:to>
                                        <p:strVal val="visible"/>
                                      </p:to>
                                    </p:set>
                                    <p:animEffect transition="in" filter="checkerboard(across)">
                                      <p:cBhvr>
                                        <p:cTn id="19"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92440"/>
            <a:ext cx="7924800" cy="593360"/>
          </a:xfrm>
        </p:spPr>
        <p:txBody>
          <a:bodyPr/>
          <a:lstStyle/>
          <a:p>
            <a:pPr algn="r" eaLnBrk="1" hangingPunct="1"/>
            <a:r>
              <a:rPr lang="en-US" sz="4000" b="1" dirty="0" smtClean="0">
                <a:solidFill>
                  <a:srgbClr val="C00000"/>
                </a:solidFill>
                <a:latin typeface="Tahoma" pitchFamily="34" charset="0"/>
                <a:cs typeface="Tahoma" pitchFamily="34" charset="0"/>
              </a:rPr>
              <a:t>EXAMPLE: </a:t>
            </a:r>
            <a:r>
              <a:rPr lang="en-US" sz="3200" b="1" dirty="0" smtClean="0">
                <a:solidFill>
                  <a:srgbClr val="C00000"/>
                </a:solidFill>
                <a:latin typeface="Tahoma" pitchFamily="34" charset="0"/>
                <a:cs typeface="Tahoma" pitchFamily="34" charset="0"/>
              </a:rPr>
              <a:t>Calculate Sigma Value</a:t>
            </a:r>
            <a:endParaRPr lang="en-US" b="1" dirty="0" smtClean="0">
              <a:solidFill>
                <a:srgbClr val="C00000"/>
              </a:solidFill>
              <a:latin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
        <p:nvSpPr>
          <p:cNvPr id="7" name="TextBox 6"/>
          <p:cNvSpPr txBox="1"/>
          <p:nvPr/>
        </p:nvSpPr>
        <p:spPr>
          <a:xfrm>
            <a:off x="76200" y="708874"/>
            <a:ext cx="8915400" cy="5632311"/>
          </a:xfrm>
          <a:prstGeom prst="rect">
            <a:avLst/>
          </a:prstGeom>
          <a:noFill/>
        </p:spPr>
        <p:txBody>
          <a:bodyPr wrap="square" rtlCol="0">
            <a:spAutoFit/>
          </a:bodyPr>
          <a:lstStyle/>
          <a:p>
            <a:pPr algn="just"/>
            <a:r>
              <a:rPr lang="en-US" sz="2400" dirty="0" smtClean="0"/>
              <a:t>A manufacturer of computer hard drives wants to measure their Six Sigma level. Over a given period of time, the manufacturer creates 83,934 hard drives. The manufacturer performs 8 individual checks to test quality of the drives. During testing 3,432 are rejected. </a:t>
            </a:r>
          </a:p>
          <a:p>
            <a:pPr algn="just"/>
            <a:endParaRPr lang="en-US" sz="2400" dirty="0" smtClean="0"/>
          </a:p>
          <a:p>
            <a:pPr marL="239713" indent="-239713" algn="just">
              <a:buFont typeface="Wingdings" pitchFamily="2" charset="2"/>
              <a:buChar char="§"/>
            </a:pPr>
            <a:r>
              <a:rPr lang="en-US" sz="2400" dirty="0" smtClean="0">
                <a:solidFill>
                  <a:srgbClr val="0070C0"/>
                </a:solidFill>
              </a:rPr>
              <a:t># of Defects = 3432</a:t>
            </a:r>
          </a:p>
          <a:p>
            <a:pPr marL="239713" indent="-239713" algn="just">
              <a:buFont typeface="Wingdings" pitchFamily="2" charset="2"/>
              <a:buChar char="§"/>
            </a:pPr>
            <a:r>
              <a:rPr lang="en-US" sz="2400" dirty="0" smtClean="0">
                <a:solidFill>
                  <a:srgbClr val="0070C0"/>
                </a:solidFill>
              </a:rPr>
              <a:t># of Units = 83934</a:t>
            </a:r>
          </a:p>
          <a:p>
            <a:pPr marL="239713" indent="-239713" algn="just">
              <a:buFont typeface="Wingdings" pitchFamily="2" charset="2"/>
              <a:buChar char="§"/>
            </a:pPr>
            <a:r>
              <a:rPr lang="en-US" sz="2400" dirty="0" smtClean="0">
                <a:solidFill>
                  <a:srgbClr val="0070C0"/>
                </a:solidFill>
              </a:rPr>
              <a:t># of Defect Opportunities per Unit = 8</a:t>
            </a:r>
          </a:p>
          <a:p>
            <a:pPr marL="239713" indent="-239713" algn="just">
              <a:buFont typeface="Wingdings" pitchFamily="2" charset="2"/>
              <a:buChar char="§"/>
            </a:pPr>
            <a:endParaRPr lang="en-US" sz="2400" dirty="0" smtClean="0">
              <a:solidFill>
                <a:srgbClr val="0070C0"/>
              </a:solidFill>
            </a:endParaRPr>
          </a:p>
          <a:p>
            <a:pPr marL="239713" indent="-239713" algn="just">
              <a:buFont typeface="Wingdings" pitchFamily="2" charset="2"/>
              <a:buChar char="§"/>
            </a:pPr>
            <a:r>
              <a:rPr lang="en-US" sz="2400" dirty="0" smtClean="0">
                <a:solidFill>
                  <a:srgbClr val="FF0000"/>
                </a:solidFill>
              </a:rPr>
              <a:t>DPU = 3432/83934 = 0.041</a:t>
            </a:r>
          </a:p>
          <a:p>
            <a:pPr marL="239713" indent="-239713" algn="just">
              <a:buFont typeface="Wingdings" pitchFamily="2" charset="2"/>
              <a:buChar char="§"/>
            </a:pPr>
            <a:r>
              <a:rPr lang="en-US" sz="2400" dirty="0" smtClean="0">
                <a:solidFill>
                  <a:srgbClr val="FF0000"/>
                </a:solidFill>
              </a:rPr>
              <a:t>DPO = 3432/(83934 X 8) = 0.0051</a:t>
            </a:r>
          </a:p>
          <a:p>
            <a:pPr marL="239713" indent="-239713" algn="just">
              <a:buFont typeface="Wingdings" pitchFamily="2" charset="2"/>
              <a:buChar char="§"/>
            </a:pPr>
            <a:r>
              <a:rPr lang="en-US" sz="2400" dirty="0" smtClean="0">
                <a:solidFill>
                  <a:srgbClr val="FF0000"/>
                </a:solidFill>
              </a:rPr>
              <a:t>DPMO= DPO X 10</a:t>
            </a:r>
            <a:r>
              <a:rPr lang="en-US" sz="2400" baseline="30000" dirty="0" smtClean="0">
                <a:solidFill>
                  <a:srgbClr val="FF0000"/>
                </a:solidFill>
              </a:rPr>
              <a:t>6</a:t>
            </a:r>
            <a:r>
              <a:rPr lang="en-US" sz="2400" dirty="0" smtClean="0">
                <a:solidFill>
                  <a:srgbClr val="FF0000"/>
                </a:solidFill>
              </a:rPr>
              <a:t> = 5111</a:t>
            </a:r>
          </a:p>
          <a:p>
            <a:pPr marL="239713" indent="-239713" algn="just">
              <a:buFont typeface="Wingdings" pitchFamily="2" charset="2"/>
              <a:buChar char="§"/>
            </a:pPr>
            <a:r>
              <a:rPr lang="en-US" sz="2400" dirty="0" smtClean="0">
                <a:solidFill>
                  <a:srgbClr val="FF0000"/>
                </a:solidFill>
              </a:rPr>
              <a:t> Yield = 1 – DPO = 1 – 0.0051 = 0.9949</a:t>
            </a:r>
          </a:p>
          <a:p>
            <a:pPr marL="239713" indent="-239713" algn="just">
              <a:buFont typeface="Wingdings" pitchFamily="2" charset="2"/>
              <a:buChar char="§"/>
            </a:pPr>
            <a:r>
              <a:rPr lang="en-US" sz="2400" dirty="0" smtClean="0">
                <a:solidFill>
                  <a:srgbClr val="FF0000"/>
                </a:solidFill>
              </a:rPr>
              <a:t>SIGMA VALUE </a:t>
            </a:r>
            <a:r>
              <a:rPr lang="en-US" sz="2400" dirty="0" smtClean="0">
                <a:solidFill>
                  <a:srgbClr val="FF0000"/>
                </a:solidFill>
              </a:rPr>
              <a:t> </a:t>
            </a:r>
            <a:r>
              <a:rPr lang="en-US" sz="2400" dirty="0" smtClean="0">
                <a:solidFill>
                  <a:srgbClr val="FF0000"/>
                </a:solidFill>
              </a:rPr>
              <a:t>= </a:t>
            </a:r>
            <a:r>
              <a:rPr lang="en-US" sz="2400" b="1" u="sng" dirty="0" smtClean="0">
                <a:solidFill>
                  <a:srgbClr val="FF0000"/>
                </a:solidFill>
              </a:rPr>
              <a:t>4.07</a:t>
            </a:r>
            <a:r>
              <a:rPr lang="el-GR" sz="2400" b="1" u="sng" dirty="0" smtClean="0">
                <a:solidFill>
                  <a:srgbClr val="FF0000"/>
                </a:solidFill>
              </a:rPr>
              <a:t>σ</a:t>
            </a:r>
            <a:endParaRPr lang="en-US" sz="2400" b="1" u="sng" dirty="0" smtClean="0">
              <a:solidFill>
                <a:srgbClr val="FF0000"/>
              </a:solidFill>
            </a:endParaRPr>
          </a:p>
        </p:txBody>
      </p:sp>
      <p:pic>
        <p:nvPicPr>
          <p:cNvPr id="34817" name="Picture 1" descr="C:\Users\Hakeem\Desktop\hard-disk.jpg"/>
          <p:cNvPicPr>
            <a:picLocks noChangeAspect="1" noChangeArrowheads="1"/>
          </p:cNvPicPr>
          <p:nvPr/>
        </p:nvPicPr>
        <p:blipFill>
          <a:blip r:embed="rId3" cstate="print"/>
          <a:srcRect/>
          <a:stretch>
            <a:fillRect/>
          </a:stretch>
        </p:blipFill>
        <p:spPr bwMode="auto">
          <a:xfrm>
            <a:off x="5715000" y="2362200"/>
            <a:ext cx="3276600" cy="29718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heckerboard(across)">
                                      <p:cBhvr>
                                        <p:cTn id="7" dur="500"/>
                                        <p:tgtEl>
                                          <p:spTgt spid="7">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checkerboard(across)">
                                      <p:cBhvr>
                                        <p:cTn id="10" dur="500"/>
                                        <p:tgtEl>
                                          <p:spTgt spid="7">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checkerboard(across)">
                                      <p:cBhvr>
                                        <p:cTn id="13" dur="500"/>
                                        <p:tgtEl>
                                          <p:spTgt spid="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checkerboard(across)">
                                      <p:cBhvr>
                                        <p:cTn id="18" dur="500"/>
                                        <p:tgtEl>
                                          <p:spTgt spid="7">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checkerboard(across)">
                                      <p:cBhvr>
                                        <p:cTn id="21" dur="500"/>
                                        <p:tgtEl>
                                          <p:spTgt spid="7">
                                            <p:txEl>
                                              <p:pRg st="7" end="7"/>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checkerboard(across)">
                                      <p:cBhvr>
                                        <p:cTn id="24" dur="500"/>
                                        <p:tgtEl>
                                          <p:spTgt spid="7">
                                            <p:txEl>
                                              <p:pRg st="8" end="8"/>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animEffect transition="in" filter="checkerboard(across)">
                                      <p:cBhvr>
                                        <p:cTn id="27" dur="500"/>
                                        <p:tgtEl>
                                          <p:spTgt spid="7">
                                            <p:txEl>
                                              <p:pRg st="9" end="9"/>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30"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92440"/>
            <a:ext cx="7924800" cy="593360"/>
          </a:xfrm>
        </p:spPr>
        <p:txBody>
          <a:bodyPr/>
          <a:lstStyle/>
          <a:p>
            <a:pPr algn="r" eaLnBrk="1" hangingPunct="1"/>
            <a:r>
              <a:rPr lang="en-US" sz="4000" b="1" dirty="0" smtClean="0">
                <a:solidFill>
                  <a:srgbClr val="C00000"/>
                </a:solidFill>
                <a:latin typeface="Tahoma" pitchFamily="34" charset="0"/>
                <a:cs typeface="Tahoma" pitchFamily="34" charset="0"/>
              </a:rPr>
              <a:t>EXAMPLE: </a:t>
            </a:r>
            <a:r>
              <a:rPr lang="en-US" sz="3200" b="1" dirty="0" smtClean="0">
                <a:solidFill>
                  <a:srgbClr val="C00000"/>
                </a:solidFill>
                <a:latin typeface="Tahoma" pitchFamily="34" charset="0"/>
                <a:cs typeface="Tahoma" pitchFamily="34" charset="0"/>
              </a:rPr>
              <a:t>Calculate Sigma Value</a:t>
            </a:r>
            <a:endParaRPr lang="en-US" b="1" dirty="0" smtClean="0">
              <a:solidFill>
                <a:srgbClr val="C00000"/>
              </a:solidFill>
              <a:latin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
        <p:nvSpPr>
          <p:cNvPr id="7" name="TextBox 6"/>
          <p:cNvSpPr txBox="1"/>
          <p:nvPr/>
        </p:nvSpPr>
        <p:spPr>
          <a:xfrm>
            <a:off x="76200" y="708874"/>
            <a:ext cx="8915400" cy="5632311"/>
          </a:xfrm>
          <a:prstGeom prst="rect">
            <a:avLst/>
          </a:prstGeom>
          <a:noFill/>
        </p:spPr>
        <p:txBody>
          <a:bodyPr wrap="square" rtlCol="0">
            <a:spAutoFit/>
          </a:bodyPr>
          <a:lstStyle/>
          <a:p>
            <a:pPr algn="just"/>
            <a:r>
              <a:rPr lang="en-US" sz="2400" dirty="0" smtClean="0"/>
              <a:t>A project is focused on a billing process. The team wants to have correct bills sent to the customer. They have defined one opportunity for this process - either the bill is correct or not. All of the bills produced are the same in terms of complexity. The team took a sample of 250 bills and found 60 defects.</a:t>
            </a:r>
          </a:p>
          <a:p>
            <a:pPr algn="just"/>
            <a:endParaRPr lang="en-US" sz="2400" dirty="0" smtClean="0"/>
          </a:p>
          <a:p>
            <a:pPr marL="239713" indent="-239713" algn="just">
              <a:buFont typeface="Wingdings" pitchFamily="2" charset="2"/>
              <a:buChar char="§"/>
            </a:pPr>
            <a:r>
              <a:rPr lang="en-US" sz="2400" dirty="0" smtClean="0">
                <a:solidFill>
                  <a:srgbClr val="0070C0"/>
                </a:solidFill>
              </a:rPr>
              <a:t># of Defects = 60</a:t>
            </a:r>
          </a:p>
          <a:p>
            <a:pPr marL="239713" indent="-239713" algn="just">
              <a:buFont typeface="Wingdings" pitchFamily="2" charset="2"/>
              <a:buChar char="§"/>
            </a:pPr>
            <a:r>
              <a:rPr lang="en-US" sz="2400" dirty="0" smtClean="0">
                <a:solidFill>
                  <a:srgbClr val="0070C0"/>
                </a:solidFill>
              </a:rPr>
              <a:t># of Units = 250</a:t>
            </a:r>
          </a:p>
          <a:p>
            <a:pPr marL="239713" indent="-239713" algn="just">
              <a:buFont typeface="Wingdings" pitchFamily="2" charset="2"/>
              <a:buChar char="§"/>
            </a:pPr>
            <a:r>
              <a:rPr lang="en-US" sz="2400" dirty="0" smtClean="0">
                <a:solidFill>
                  <a:srgbClr val="0070C0"/>
                </a:solidFill>
              </a:rPr>
              <a:t># of Defect Opportunities per Unit = 1</a:t>
            </a:r>
          </a:p>
          <a:p>
            <a:pPr marL="239713" indent="-239713" algn="just">
              <a:buFont typeface="Wingdings" pitchFamily="2" charset="2"/>
              <a:buChar char="§"/>
            </a:pPr>
            <a:endParaRPr lang="en-US" sz="2400" dirty="0" smtClean="0">
              <a:solidFill>
                <a:srgbClr val="0070C0"/>
              </a:solidFill>
            </a:endParaRPr>
          </a:p>
          <a:p>
            <a:pPr marL="239713" indent="-239713" algn="just">
              <a:buFont typeface="Wingdings" pitchFamily="2" charset="2"/>
              <a:buChar char="§"/>
            </a:pPr>
            <a:r>
              <a:rPr lang="en-US" sz="2400" dirty="0" smtClean="0">
                <a:solidFill>
                  <a:srgbClr val="FF0000"/>
                </a:solidFill>
              </a:rPr>
              <a:t>DPU = 6/250 = 0.24</a:t>
            </a:r>
          </a:p>
          <a:p>
            <a:pPr marL="239713" indent="-239713" algn="just">
              <a:buFont typeface="Wingdings" pitchFamily="2" charset="2"/>
              <a:buChar char="§"/>
            </a:pPr>
            <a:r>
              <a:rPr lang="en-US" sz="2400" dirty="0" smtClean="0">
                <a:solidFill>
                  <a:srgbClr val="FF0000"/>
                </a:solidFill>
              </a:rPr>
              <a:t>DPO = 6/(250 X 1) = 0.24 </a:t>
            </a:r>
          </a:p>
          <a:p>
            <a:pPr marL="239713" indent="-239713" algn="just">
              <a:buFont typeface="Wingdings" pitchFamily="2" charset="2"/>
              <a:buChar char="§"/>
            </a:pPr>
            <a:r>
              <a:rPr lang="en-US" sz="2400" dirty="0" smtClean="0">
                <a:solidFill>
                  <a:srgbClr val="FF0000"/>
                </a:solidFill>
              </a:rPr>
              <a:t>DPMO= DPO X 10</a:t>
            </a:r>
            <a:r>
              <a:rPr lang="en-US" sz="2400" baseline="30000" dirty="0" smtClean="0">
                <a:solidFill>
                  <a:srgbClr val="FF0000"/>
                </a:solidFill>
              </a:rPr>
              <a:t>6</a:t>
            </a:r>
            <a:r>
              <a:rPr lang="en-US" sz="2400" dirty="0" smtClean="0">
                <a:solidFill>
                  <a:srgbClr val="FF0000"/>
                </a:solidFill>
              </a:rPr>
              <a:t> = 240,000</a:t>
            </a:r>
          </a:p>
          <a:p>
            <a:pPr marL="239713" indent="-239713" algn="just">
              <a:buFont typeface="Wingdings" pitchFamily="2" charset="2"/>
              <a:buChar char="§"/>
            </a:pPr>
            <a:r>
              <a:rPr lang="en-US" sz="2400" dirty="0" smtClean="0">
                <a:solidFill>
                  <a:srgbClr val="FF0000"/>
                </a:solidFill>
              </a:rPr>
              <a:t>Yield = 1 – DPO = 1 – 0.24 = 0.76</a:t>
            </a:r>
          </a:p>
          <a:p>
            <a:pPr marL="239713" indent="-239713" algn="just">
              <a:buFont typeface="Wingdings" pitchFamily="2" charset="2"/>
              <a:buChar char="§"/>
            </a:pPr>
            <a:r>
              <a:rPr lang="en-US" sz="2400" dirty="0" smtClean="0">
                <a:solidFill>
                  <a:srgbClr val="FF0000"/>
                </a:solidFill>
              </a:rPr>
              <a:t>SIGMA </a:t>
            </a:r>
            <a:r>
              <a:rPr lang="en-US" sz="2400" dirty="0" smtClean="0">
                <a:solidFill>
                  <a:srgbClr val="FF0000"/>
                </a:solidFill>
              </a:rPr>
              <a:t>VALUE </a:t>
            </a:r>
            <a:r>
              <a:rPr lang="en-US" sz="2400" dirty="0" smtClean="0">
                <a:solidFill>
                  <a:srgbClr val="FF0000"/>
                </a:solidFill>
              </a:rPr>
              <a:t>= </a:t>
            </a:r>
            <a:r>
              <a:rPr lang="en-US" sz="2400" b="1" u="sng" dirty="0" smtClean="0">
                <a:solidFill>
                  <a:srgbClr val="FF0000"/>
                </a:solidFill>
              </a:rPr>
              <a:t>2.21</a:t>
            </a:r>
            <a:r>
              <a:rPr lang="el-GR" sz="2400" b="1" u="sng" dirty="0" smtClean="0">
                <a:solidFill>
                  <a:srgbClr val="FF0000"/>
                </a:solidFill>
              </a:rPr>
              <a:t>σ</a:t>
            </a:r>
            <a:endParaRPr lang="en-US" sz="2400" b="1" u="sng" dirty="0"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heckerboard(across)">
                                      <p:cBhvr>
                                        <p:cTn id="7" dur="500"/>
                                        <p:tgtEl>
                                          <p:spTgt spid="7">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checkerboard(across)">
                                      <p:cBhvr>
                                        <p:cTn id="10" dur="500"/>
                                        <p:tgtEl>
                                          <p:spTgt spid="7">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checkerboard(across)">
                                      <p:cBhvr>
                                        <p:cTn id="13" dur="500"/>
                                        <p:tgtEl>
                                          <p:spTgt spid="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checkerboard(across)">
                                      <p:cBhvr>
                                        <p:cTn id="18" dur="500"/>
                                        <p:tgtEl>
                                          <p:spTgt spid="7">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checkerboard(across)">
                                      <p:cBhvr>
                                        <p:cTn id="21" dur="500"/>
                                        <p:tgtEl>
                                          <p:spTgt spid="7">
                                            <p:txEl>
                                              <p:pRg st="7" end="7"/>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checkerboard(across)">
                                      <p:cBhvr>
                                        <p:cTn id="24" dur="500"/>
                                        <p:tgtEl>
                                          <p:spTgt spid="7">
                                            <p:txEl>
                                              <p:pRg st="8" end="8"/>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animEffect transition="in" filter="checkerboard(across)">
                                      <p:cBhvr>
                                        <p:cTn id="27" dur="500"/>
                                        <p:tgtEl>
                                          <p:spTgt spid="7">
                                            <p:txEl>
                                              <p:pRg st="9" end="9"/>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30"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92440"/>
            <a:ext cx="7924800" cy="593360"/>
          </a:xfrm>
        </p:spPr>
        <p:txBody>
          <a:bodyPr/>
          <a:lstStyle/>
          <a:p>
            <a:pPr algn="r" eaLnBrk="1" hangingPunct="1"/>
            <a:r>
              <a:rPr lang="en-US" sz="4000" b="1" dirty="0" smtClean="0">
                <a:solidFill>
                  <a:srgbClr val="C00000"/>
                </a:solidFill>
                <a:latin typeface="Tahoma" pitchFamily="34" charset="0"/>
                <a:cs typeface="Tahoma" pitchFamily="34" charset="0"/>
              </a:rPr>
              <a:t>EXAMPLE: </a:t>
            </a:r>
            <a:r>
              <a:rPr lang="en-US" sz="3200" b="1" dirty="0" smtClean="0">
                <a:solidFill>
                  <a:srgbClr val="C00000"/>
                </a:solidFill>
                <a:latin typeface="Tahoma" pitchFamily="34" charset="0"/>
                <a:cs typeface="Tahoma" pitchFamily="34" charset="0"/>
              </a:rPr>
              <a:t>Calculate Sigma Value</a:t>
            </a:r>
            <a:endParaRPr lang="en-US" b="1" dirty="0" smtClean="0">
              <a:solidFill>
                <a:srgbClr val="C00000"/>
              </a:solidFill>
              <a:latin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
        <p:nvSpPr>
          <p:cNvPr id="7" name="TextBox 6"/>
          <p:cNvSpPr txBox="1"/>
          <p:nvPr/>
        </p:nvSpPr>
        <p:spPr>
          <a:xfrm>
            <a:off x="76200" y="708874"/>
            <a:ext cx="8915400" cy="5632311"/>
          </a:xfrm>
          <a:prstGeom prst="rect">
            <a:avLst/>
          </a:prstGeom>
          <a:noFill/>
        </p:spPr>
        <p:txBody>
          <a:bodyPr wrap="square" rtlCol="0">
            <a:spAutoFit/>
          </a:bodyPr>
          <a:lstStyle/>
          <a:p>
            <a:pPr algn="just"/>
            <a:r>
              <a:rPr lang="en-US" sz="2400" dirty="0" smtClean="0"/>
              <a:t>If you have a total of 500 delivery orders and you find out that 41 of those were delivered late, and 17 were incorrect orders.</a:t>
            </a:r>
          </a:p>
          <a:p>
            <a:pPr algn="just"/>
            <a:endParaRPr lang="en-US" sz="2400" dirty="0" smtClean="0"/>
          </a:p>
          <a:p>
            <a:pPr marL="239713" indent="-239713" algn="just">
              <a:buFont typeface="Wingdings" pitchFamily="2" charset="2"/>
              <a:buChar char="§"/>
            </a:pPr>
            <a:r>
              <a:rPr lang="en-US" sz="2400" dirty="0" smtClean="0">
                <a:solidFill>
                  <a:srgbClr val="0070C0"/>
                </a:solidFill>
              </a:rPr>
              <a:t># of Defects = 41+17 = 58</a:t>
            </a:r>
          </a:p>
          <a:p>
            <a:pPr marL="239713" indent="-239713" algn="just">
              <a:buFont typeface="Wingdings" pitchFamily="2" charset="2"/>
              <a:buChar char="§"/>
            </a:pPr>
            <a:r>
              <a:rPr lang="en-US" sz="2400" dirty="0" smtClean="0">
                <a:solidFill>
                  <a:srgbClr val="0070C0"/>
                </a:solidFill>
              </a:rPr>
              <a:t># of Units = 500</a:t>
            </a:r>
          </a:p>
          <a:p>
            <a:pPr marL="239713" indent="-239713" algn="just">
              <a:buFont typeface="Wingdings" pitchFamily="2" charset="2"/>
              <a:buChar char="§"/>
            </a:pPr>
            <a:r>
              <a:rPr lang="en-US" sz="2400" dirty="0" smtClean="0">
                <a:solidFill>
                  <a:srgbClr val="0070C0"/>
                </a:solidFill>
              </a:rPr>
              <a:t># of Defect Opportunities per Unit = 2 </a:t>
            </a:r>
          </a:p>
          <a:p>
            <a:pPr marL="239713" indent="-239713" algn="just"/>
            <a:r>
              <a:rPr lang="en-US" sz="2400" dirty="0" smtClean="0">
                <a:solidFill>
                  <a:srgbClr val="0070C0"/>
                </a:solidFill>
              </a:rPr>
              <a:t>					    (delivery time and correct order)</a:t>
            </a:r>
          </a:p>
          <a:p>
            <a:pPr marL="239713" indent="-239713" algn="just">
              <a:buFont typeface="Wingdings" pitchFamily="2" charset="2"/>
              <a:buChar char="§"/>
            </a:pPr>
            <a:endParaRPr lang="en-US" sz="2400" dirty="0" smtClean="0">
              <a:solidFill>
                <a:srgbClr val="0070C0"/>
              </a:solidFill>
            </a:endParaRPr>
          </a:p>
          <a:p>
            <a:pPr marL="239713" indent="-239713" algn="just">
              <a:buFont typeface="Wingdings" pitchFamily="2" charset="2"/>
              <a:buChar char="§"/>
            </a:pPr>
            <a:endParaRPr lang="en-US" sz="2400" dirty="0" smtClean="0">
              <a:solidFill>
                <a:srgbClr val="0070C0"/>
              </a:solidFill>
            </a:endParaRPr>
          </a:p>
          <a:p>
            <a:pPr marL="239713" indent="-239713" algn="just">
              <a:buFont typeface="Wingdings" pitchFamily="2" charset="2"/>
              <a:buChar char="§"/>
            </a:pPr>
            <a:endParaRPr lang="en-US" sz="2400" dirty="0" smtClean="0">
              <a:solidFill>
                <a:srgbClr val="0070C0"/>
              </a:solidFill>
            </a:endParaRPr>
          </a:p>
          <a:p>
            <a:pPr marL="239713" indent="-239713" algn="just">
              <a:buFont typeface="Wingdings" pitchFamily="2" charset="2"/>
              <a:buChar char="§"/>
            </a:pPr>
            <a:r>
              <a:rPr lang="en-US" sz="2400" dirty="0" smtClean="0">
                <a:solidFill>
                  <a:srgbClr val="FF0000"/>
                </a:solidFill>
              </a:rPr>
              <a:t>DPU = 58/500 = 0.116</a:t>
            </a:r>
          </a:p>
          <a:p>
            <a:pPr marL="239713" indent="-239713" algn="just">
              <a:buFont typeface="Wingdings" pitchFamily="2" charset="2"/>
              <a:buChar char="§"/>
            </a:pPr>
            <a:r>
              <a:rPr lang="en-US" sz="2400" dirty="0" smtClean="0">
                <a:solidFill>
                  <a:srgbClr val="FF0000"/>
                </a:solidFill>
              </a:rPr>
              <a:t>DPO = 58/(500 X 2) = 0.058</a:t>
            </a:r>
          </a:p>
          <a:p>
            <a:pPr marL="239713" indent="-239713" algn="just">
              <a:buFont typeface="Wingdings" pitchFamily="2" charset="2"/>
              <a:buChar char="§"/>
            </a:pPr>
            <a:r>
              <a:rPr lang="en-US" sz="2400" dirty="0" smtClean="0">
                <a:solidFill>
                  <a:srgbClr val="FF0000"/>
                </a:solidFill>
              </a:rPr>
              <a:t>DPMO= DPO X 10</a:t>
            </a:r>
            <a:r>
              <a:rPr lang="en-US" sz="2400" baseline="30000" dirty="0" smtClean="0">
                <a:solidFill>
                  <a:srgbClr val="FF0000"/>
                </a:solidFill>
              </a:rPr>
              <a:t>6</a:t>
            </a:r>
            <a:r>
              <a:rPr lang="en-US" sz="2400" dirty="0" smtClean="0">
                <a:solidFill>
                  <a:srgbClr val="FF0000"/>
                </a:solidFill>
              </a:rPr>
              <a:t> = 58,000</a:t>
            </a:r>
          </a:p>
          <a:p>
            <a:pPr marL="239713" indent="-239713" algn="just">
              <a:buFont typeface="Wingdings" pitchFamily="2" charset="2"/>
              <a:buChar char="§"/>
            </a:pPr>
            <a:r>
              <a:rPr lang="en-US" sz="2400" dirty="0" smtClean="0">
                <a:solidFill>
                  <a:srgbClr val="FF0000"/>
                </a:solidFill>
              </a:rPr>
              <a:t>Yield = 1 – DPO = 1 – 0.058 = 0.942</a:t>
            </a:r>
          </a:p>
          <a:p>
            <a:pPr marL="239713" indent="-239713" algn="just">
              <a:buFont typeface="Wingdings" pitchFamily="2" charset="2"/>
              <a:buChar char="§"/>
            </a:pPr>
            <a:r>
              <a:rPr lang="en-US" sz="2400" dirty="0" smtClean="0">
                <a:solidFill>
                  <a:srgbClr val="FF0000"/>
                </a:solidFill>
              </a:rPr>
              <a:t>SIGMA </a:t>
            </a:r>
            <a:r>
              <a:rPr lang="en-US" sz="2400" dirty="0" smtClean="0">
                <a:solidFill>
                  <a:srgbClr val="FF0000"/>
                </a:solidFill>
              </a:rPr>
              <a:t>VALUE= </a:t>
            </a:r>
            <a:r>
              <a:rPr lang="en-US" sz="2400" b="1" u="sng" dirty="0" smtClean="0">
                <a:solidFill>
                  <a:srgbClr val="FF0000"/>
                </a:solidFill>
              </a:rPr>
              <a:t>3.07</a:t>
            </a:r>
            <a:r>
              <a:rPr lang="el-GR" sz="2400" b="1" u="sng" dirty="0" smtClean="0">
                <a:solidFill>
                  <a:srgbClr val="FF0000"/>
                </a:solidFill>
              </a:rPr>
              <a:t>σ</a:t>
            </a:r>
            <a:endParaRPr lang="en-US" sz="2400" b="1" u="sng" dirty="0"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heckerboard(across)">
                                      <p:cBhvr>
                                        <p:cTn id="7" dur="500"/>
                                        <p:tgtEl>
                                          <p:spTgt spid="7">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checkerboard(across)">
                                      <p:cBhvr>
                                        <p:cTn id="10" dur="500"/>
                                        <p:tgtEl>
                                          <p:spTgt spid="7">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checkerboard(across)">
                                      <p:cBhvr>
                                        <p:cTn id="13" dur="500"/>
                                        <p:tgtEl>
                                          <p:spTgt spid="7">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checkerboard(across)">
                                      <p:cBhvr>
                                        <p:cTn id="16" dur="500"/>
                                        <p:tgtEl>
                                          <p:spTgt spid="7">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animEffect transition="in" filter="checkerboard(across)">
                                      <p:cBhvr>
                                        <p:cTn id="21" dur="500"/>
                                        <p:tgtEl>
                                          <p:spTgt spid="7">
                                            <p:txEl>
                                              <p:pRg st="9" end="9"/>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24" dur="500"/>
                                        <p:tgtEl>
                                          <p:spTgt spid="7">
                                            <p:txEl>
                                              <p:pRg st="10" end="10"/>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27" dur="500"/>
                                        <p:tgtEl>
                                          <p:spTgt spid="7">
                                            <p:txEl>
                                              <p:pRg st="11" end="11"/>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30" dur="500"/>
                                        <p:tgtEl>
                                          <p:spTgt spid="7">
                                            <p:txEl>
                                              <p:pRg st="12" end="12"/>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7">
                                            <p:txEl>
                                              <p:pRg st="13" end="13"/>
                                            </p:txEl>
                                          </p:spTgt>
                                        </p:tgtEl>
                                        <p:attrNameLst>
                                          <p:attrName>style.visibility</p:attrName>
                                        </p:attrNameLst>
                                      </p:cBhvr>
                                      <p:to>
                                        <p:strVal val="visible"/>
                                      </p:to>
                                    </p:set>
                                    <p:animEffect transition="in" filter="checkerboard(across)">
                                      <p:cBhvr>
                                        <p:cTn id="3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92440"/>
            <a:ext cx="7924800" cy="593360"/>
          </a:xfrm>
        </p:spPr>
        <p:txBody>
          <a:bodyPr/>
          <a:lstStyle/>
          <a:p>
            <a:pPr algn="r" eaLnBrk="1" hangingPunct="1"/>
            <a:r>
              <a:rPr lang="en-US" sz="4000" b="1" dirty="0" smtClean="0">
                <a:solidFill>
                  <a:srgbClr val="C00000"/>
                </a:solidFill>
                <a:latin typeface="Tahoma" pitchFamily="34" charset="0"/>
                <a:cs typeface="Tahoma" pitchFamily="34" charset="0"/>
              </a:rPr>
              <a:t>EXAMPLE: </a:t>
            </a:r>
            <a:r>
              <a:rPr lang="en-US" sz="3200" b="1" dirty="0" smtClean="0">
                <a:solidFill>
                  <a:srgbClr val="C00000"/>
                </a:solidFill>
                <a:latin typeface="Tahoma" pitchFamily="34" charset="0"/>
                <a:cs typeface="Tahoma" pitchFamily="34" charset="0"/>
              </a:rPr>
              <a:t>Calculate Sigma Value</a:t>
            </a:r>
            <a:endParaRPr lang="en-US" b="1" dirty="0" smtClean="0">
              <a:solidFill>
                <a:srgbClr val="C00000"/>
              </a:solidFill>
              <a:latin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
        <p:nvSpPr>
          <p:cNvPr id="7" name="TextBox 6"/>
          <p:cNvSpPr txBox="1"/>
          <p:nvPr/>
        </p:nvSpPr>
        <p:spPr>
          <a:xfrm>
            <a:off x="76200" y="708874"/>
            <a:ext cx="8915400" cy="6186309"/>
          </a:xfrm>
          <a:prstGeom prst="rect">
            <a:avLst/>
          </a:prstGeom>
          <a:noFill/>
        </p:spPr>
        <p:txBody>
          <a:bodyPr wrap="square" rtlCol="0">
            <a:spAutoFit/>
          </a:bodyPr>
          <a:lstStyle/>
          <a:p>
            <a:pPr algn="just"/>
            <a:r>
              <a:rPr lang="en-US" dirty="0" smtClean="0"/>
              <a:t>A telecom service provider complies the defects of one year from the inspection of 100 sites. The severity of each defect is classified in the following:</a:t>
            </a:r>
          </a:p>
          <a:p>
            <a:pPr marL="1384300" indent="-514350" algn="just">
              <a:buFont typeface="+mj-lt"/>
              <a:buAutoNum type="romanLcPeriod"/>
            </a:pPr>
            <a:r>
              <a:rPr lang="en-US" dirty="0" smtClean="0"/>
              <a:t>Critical</a:t>
            </a:r>
          </a:p>
          <a:p>
            <a:pPr marL="1384300" indent="-514350" algn="just">
              <a:buFont typeface="+mj-lt"/>
              <a:buAutoNum type="romanLcPeriod"/>
            </a:pPr>
            <a:r>
              <a:rPr lang="en-US" dirty="0" smtClean="0"/>
              <a:t>Major</a:t>
            </a:r>
          </a:p>
          <a:p>
            <a:pPr marL="1384300" indent="-514350" algn="just">
              <a:buFont typeface="+mj-lt"/>
              <a:buAutoNum type="romanLcPeriod"/>
            </a:pPr>
            <a:r>
              <a:rPr lang="en-US" dirty="0" smtClean="0"/>
              <a:t>Minor</a:t>
            </a:r>
          </a:p>
          <a:p>
            <a:pPr marL="1384300" indent="-514350" algn="just">
              <a:buFont typeface="+mj-lt"/>
              <a:buAutoNum type="romanLcPeriod"/>
            </a:pPr>
            <a:r>
              <a:rPr lang="en-US" dirty="0" smtClean="0"/>
              <a:t>Trivial</a:t>
            </a:r>
          </a:p>
          <a:p>
            <a:pPr algn="just"/>
            <a:r>
              <a:rPr lang="en-US" dirty="0" smtClean="0"/>
              <a:t>The complete checklist comprises of 50 types of defects. The data of 2005 of 100 sites reveals the following figures:</a:t>
            </a:r>
          </a:p>
          <a:p>
            <a:pPr algn="just"/>
            <a:r>
              <a:rPr lang="en-US" dirty="0" smtClean="0"/>
              <a:t>	Total # of Critical Defects: 5</a:t>
            </a:r>
          </a:p>
          <a:p>
            <a:pPr algn="just"/>
            <a:r>
              <a:rPr lang="en-US" dirty="0" smtClean="0"/>
              <a:t>	Total # of Major Defects: 20</a:t>
            </a:r>
          </a:p>
          <a:p>
            <a:pPr algn="just"/>
            <a:r>
              <a:rPr lang="en-US" dirty="0" smtClean="0"/>
              <a:t>	Total # of Minor Defects: 120</a:t>
            </a:r>
          </a:p>
          <a:p>
            <a:pPr algn="just"/>
            <a:r>
              <a:rPr lang="en-US" dirty="0" smtClean="0"/>
              <a:t>	Total # of Trivial Defects: 155</a:t>
            </a:r>
          </a:p>
          <a:p>
            <a:pPr algn="just"/>
            <a:r>
              <a:rPr lang="en-US" dirty="0" smtClean="0"/>
              <a:t>Calculate the Sigma Value and the DPMO for the year 2005.</a:t>
            </a:r>
          </a:p>
          <a:p>
            <a:pPr marL="914400" indent="-239713" algn="just">
              <a:buFont typeface="Wingdings" pitchFamily="2" charset="2"/>
              <a:buChar char="§"/>
            </a:pPr>
            <a:r>
              <a:rPr lang="en-US" dirty="0" smtClean="0">
                <a:solidFill>
                  <a:srgbClr val="0070C0"/>
                </a:solidFill>
              </a:rPr>
              <a:t># of Defects = 5 + 20 + 120 + 155 = 300</a:t>
            </a:r>
          </a:p>
          <a:p>
            <a:pPr marL="914400" indent="-239713" algn="just">
              <a:buFont typeface="Wingdings" pitchFamily="2" charset="2"/>
              <a:buChar char="§"/>
            </a:pPr>
            <a:r>
              <a:rPr lang="en-US" dirty="0" smtClean="0">
                <a:solidFill>
                  <a:srgbClr val="0070C0"/>
                </a:solidFill>
              </a:rPr>
              <a:t># of Units (Opportunities) = 100</a:t>
            </a:r>
          </a:p>
          <a:p>
            <a:pPr marL="914400" indent="-239713" algn="just">
              <a:buFont typeface="Wingdings" pitchFamily="2" charset="2"/>
              <a:buChar char="§"/>
            </a:pPr>
            <a:r>
              <a:rPr lang="en-US" dirty="0" smtClean="0">
                <a:solidFill>
                  <a:srgbClr val="0070C0"/>
                </a:solidFill>
              </a:rPr>
              <a:t># of Defect Opportunities per Unit = 50</a:t>
            </a:r>
          </a:p>
          <a:p>
            <a:pPr marL="914400" indent="-239713" algn="just"/>
            <a:r>
              <a:rPr lang="en-US" dirty="0" smtClean="0">
                <a:solidFill>
                  <a:srgbClr val="0070C0"/>
                </a:solidFill>
              </a:rPr>
              <a:t>					</a:t>
            </a:r>
          </a:p>
          <a:p>
            <a:pPr marL="914400" indent="-239713" algn="just">
              <a:buFont typeface="Wingdings" pitchFamily="2" charset="2"/>
              <a:buChar char="§"/>
            </a:pPr>
            <a:r>
              <a:rPr lang="en-US" dirty="0" smtClean="0">
                <a:solidFill>
                  <a:srgbClr val="FF0000"/>
                </a:solidFill>
              </a:rPr>
              <a:t>DPU = 300/100 = 3.0</a:t>
            </a:r>
          </a:p>
          <a:p>
            <a:pPr marL="914400" indent="-239713" algn="just">
              <a:buFont typeface="Wingdings" pitchFamily="2" charset="2"/>
              <a:buChar char="§"/>
            </a:pPr>
            <a:r>
              <a:rPr lang="en-US" dirty="0" smtClean="0">
                <a:solidFill>
                  <a:srgbClr val="FF0000"/>
                </a:solidFill>
              </a:rPr>
              <a:t>DPO = 300/(100 X 50) = 0.0600</a:t>
            </a:r>
          </a:p>
          <a:p>
            <a:pPr marL="914400" indent="-239713" algn="just">
              <a:buFont typeface="Wingdings" pitchFamily="2" charset="2"/>
              <a:buChar char="§"/>
            </a:pPr>
            <a:r>
              <a:rPr lang="en-US" dirty="0" smtClean="0">
                <a:solidFill>
                  <a:srgbClr val="FF0000"/>
                </a:solidFill>
              </a:rPr>
              <a:t>DPMO= DPO X 10</a:t>
            </a:r>
            <a:r>
              <a:rPr lang="en-US" baseline="30000" dirty="0" smtClean="0">
                <a:solidFill>
                  <a:srgbClr val="FF0000"/>
                </a:solidFill>
              </a:rPr>
              <a:t>6</a:t>
            </a:r>
            <a:r>
              <a:rPr lang="en-US" dirty="0" smtClean="0">
                <a:solidFill>
                  <a:srgbClr val="FF0000"/>
                </a:solidFill>
              </a:rPr>
              <a:t> = 60,000</a:t>
            </a:r>
          </a:p>
          <a:p>
            <a:pPr marL="914400" indent="-239713" algn="just">
              <a:buFont typeface="Wingdings" pitchFamily="2" charset="2"/>
              <a:buChar char="§"/>
            </a:pPr>
            <a:r>
              <a:rPr lang="en-US" dirty="0" smtClean="0">
                <a:solidFill>
                  <a:srgbClr val="FF0000"/>
                </a:solidFill>
              </a:rPr>
              <a:t>Yield = 1 – DPO = 1 – 0.0600 = 0.9400</a:t>
            </a:r>
          </a:p>
          <a:p>
            <a:pPr marL="914400" indent="-239713" algn="just">
              <a:buFont typeface="Wingdings" pitchFamily="2" charset="2"/>
              <a:buChar char="§"/>
            </a:pPr>
            <a:r>
              <a:rPr lang="en-US" dirty="0" smtClean="0">
                <a:solidFill>
                  <a:srgbClr val="FF0000"/>
                </a:solidFill>
              </a:rPr>
              <a:t>SIGMA VALUE </a:t>
            </a:r>
            <a:r>
              <a:rPr lang="en-US" dirty="0" smtClean="0">
                <a:solidFill>
                  <a:srgbClr val="FF0000"/>
                </a:solidFill>
              </a:rPr>
              <a:t>= </a:t>
            </a:r>
            <a:r>
              <a:rPr lang="en-US" b="1" u="sng" dirty="0" smtClean="0">
                <a:solidFill>
                  <a:srgbClr val="FF0000"/>
                </a:solidFill>
              </a:rPr>
              <a:t>3.05</a:t>
            </a:r>
            <a:r>
              <a:rPr lang="el-GR" b="1" u="sng" dirty="0" smtClean="0">
                <a:solidFill>
                  <a:srgbClr val="FF0000"/>
                </a:solidFill>
              </a:rPr>
              <a:t>σ</a:t>
            </a:r>
            <a:endParaRPr lang="en-US" b="1" u="sng" dirty="0"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7" dur="500"/>
                                        <p:tgtEl>
                                          <p:spTgt spid="7">
                                            <p:txEl>
                                              <p:pRg st="11" end="1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10" dur="500"/>
                                        <p:tgtEl>
                                          <p:spTgt spid="7">
                                            <p:txEl>
                                              <p:pRg st="12" end="1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
                                            <p:txEl>
                                              <p:pRg st="13" end="13"/>
                                            </p:txEl>
                                          </p:spTgt>
                                        </p:tgtEl>
                                        <p:attrNameLst>
                                          <p:attrName>style.visibility</p:attrName>
                                        </p:attrNameLst>
                                      </p:cBhvr>
                                      <p:to>
                                        <p:strVal val="visible"/>
                                      </p:to>
                                    </p:set>
                                    <p:animEffect transition="in" filter="checkerboard(across)">
                                      <p:cBhvr>
                                        <p:cTn id="13" dur="500"/>
                                        <p:tgtEl>
                                          <p:spTgt spid="7">
                                            <p:txEl>
                                              <p:pRg st="13" end="1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7">
                                            <p:txEl>
                                              <p:pRg st="15" end="15"/>
                                            </p:txEl>
                                          </p:spTgt>
                                        </p:tgtEl>
                                        <p:attrNameLst>
                                          <p:attrName>style.visibility</p:attrName>
                                        </p:attrNameLst>
                                      </p:cBhvr>
                                      <p:to>
                                        <p:strVal val="visible"/>
                                      </p:to>
                                    </p:set>
                                    <p:animEffect transition="in" filter="checkerboard(across)">
                                      <p:cBhvr>
                                        <p:cTn id="18" dur="500"/>
                                        <p:tgtEl>
                                          <p:spTgt spid="7">
                                            <p:txEl>
                                              <p:pRg st="15" end="1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7">
                                            <p:txEl>
                                              <p:pRg st="16" end="16"/>
                                            </p:txEl>
                                          </p:spTgt>
                                        </p:tgtEl>
                                        <p:attrNameLst>
                                          <p:attrName>style.visibility</p:attrName>
                                        </p:attrNameLst>
                                      </p:cBhvr>
                                      <p:to>
                                        <p:strVal val="visible"/>
                                      </p:to>
                                    </p:set>
                                    <p:animEffect transition="in" filter="checkerboard(across)">
                                      <p:cBhvr>
                                        <p:cTn id="21" dur="500"/>
                                        <p:tgtEl>
                                          <p:spTgt spid="7">
                                            <p:txEl>
                                              <p:pRg st="16" end="16"/>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7">
                                            <p:txEl>
                                              <p:pRg st="17" end="17"/>
                                            </p:txEl>
                                          </p:spTgt>
                                        </p:tgtEl>
                                        <p:attrNameLst>
                                          <p:attrName>style.visibility</p:attrName>
                                        </p:attrNameLst>
                                      </p:cBhvr>
                                      <p:to>
                                        <p:strVal val="visible"/>
                                      </p:to>
                                    </p:set>
                                    <p:animEffect transition="in" filter="checkerboard(across)">
                                      <p:cBhvr>
                                        <p:cTn id="24" dur="500"/>
                                        <p:tgtEl>
                                          <p:spTgt spid="7">
                                            <p:txEl>
                                              <p:pRg st="17" end="17"/>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7">
                                            <p:txEl>
                                              <p:pRg st="18" end="18"/>
                                            </p:txEl>
                                          </p:spTgt>
                                        </p:tgtEl>
                                        <p:attrNameLst>
                                          <p:attrName>style.visibility</p:attrName>
                                        </p:attrNameLst>
                                      </p:cBhvr>
                                      <p:to>
                                        <p:strVal val="visible"/>
                                      </p:to>
                                    </p:set>
                                    <p:animEffect transition="in" filter="checkerboard(across)">
                                      <p:cBhvr>
                                        <p:cTn id="27" dur="500"/>
                                        <p:tgtEl>
                                          <p:spTgt spid="7">
                                            <p:txEl>
                                              <p:pRg st="18" end="18"/>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7">
                                            <p:txEl>
                                              <p:pRg st="19" end="19"/>
                                            </p:txEl>
                                          </p:spTgt>
                                        </p:tgtEl>
                                        <p:attrNameLst>
                                          <p:attrName>style.visibility</p:attrName>
                                        </p:attrNameLst>
                                      </p:cBhvr>
                                      <p:to>
                                        <p:strVal val="visible"/>
                                      </p:to>
                                    </p:set>
                                    <p:animEffect transition="in" filter="checkerboard(across)">
                                      <p:cBhvr>
                                        <p:cTn id="30" dur="500"/>
                                        <p:tgtEl>
                                          <p:spTgt spid="7">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676400" y="138113"/>
            <a:ext cx="7391400" cy="1081087"/>
          </a:xfrm>
        </p:spPr>
        <p:txBody>
          <a:bodyPr/>
          <a:lstStyle/>
          <a:p>
            <a:pPr algn="r" eaLnBrk="1" hangingPunct="1"/>
            <a:r>
              <a:rPr lang="en-US" b="1" dirty="0" smtClean="0">
                <a:solidFill>
                  <a:srgbClr val="C00000"/>
                </a:solidFill>
                <a:latin typeface="Tahoma" pitchFamily="34" charset="0"/>
                <a:cs typeface="Tahoma" pitchFamily="34" charset="0"/>
              </a:rPr>
              <a:t>SIX SIGMA DEFINITIONS</a:t>
            </a:r>
          </a:p>
        </p:txBody>
      </p:sp>
      <p:sp>
        <p:nvSpPr>
          <p:cNvPr id="121859" name="Rectangle 3"/>
          <p:cNvSpPr>
            <a:spLocks noGrp="1" noChangeArrowheads="1"/>
          </p:cNvSpPr>
          <p:nvPr>
            <p:ph idx="1"/>
          </p:nvPr>
        </p:nvSpPr>
        <p:spPr>
          <a:xfrm>
            <a:off x="228600" y="1309140"/>
            <a:ext cx="8686800" cy="5410200"/>
          </a:xfrm>
        </p:spPr>
        <p:txBody>
          <a:bodyPr/>
          <a:lstStyle/>
          <a:p>
            <a:pPr algn="just" eaLnBrk="1" hangingPunct="1">
              <a:lnSpc>
                <a:spcPct val="80000"/>
              </a:lnSpc>
              <a:buFont typeface="Wingdings" pitchFamily="2" charset="2"/>
              <a:buChar char="§"/>
              <a:defRPr/>
            </a:pPr>
            <a:r>
              <a:rPr lang="en-US" sz="2800" dirty="0" smtClean="0">
                <a:latin typeface="Tahoma" pitchFamily="34" charset="0"/>
                <a:ea typeface="Tahoma" pitchFamily="34" charset="0"/>
                <a:cs typeface="Tahoma" pitchFamily="34" charset="0"/>
              </a:rPr>
              <a:t>A Management driven, scientific methodology for product and process improvement which creates breakthroughs in financial performance and Customer satisfaction. </a:t>
            </a:r>
          </a:p>
          <a:p>
            <a:pPr algn="r" eaLnBrk="1" hangingPunct="1">
              <a:lnSpc>
                <a:spcPct val="80000"/>
              </a:lnSpc>
              <a:buNone/>
              <a:defRPr/>
            </a:pPr>
            <a:r>
              <a:rPr lang="en-US" sz="2800" dirty="0" smtClean="0">
                <a:latin typeface="Tahoma" pitchFamily="34" charset="0"/>
                <a:ea typeface="Tahoma" pitchFamily="34" charset="0"/>
                <a:cs typeface="Tahoma" pitchFamily="34" charset="0"/>
              </a:rPr>
              <a:t>Source: </a:t>
            </a:r>
            <a:r>
              <a:rPr lang="en-US" sz="2800" b="1" u="sng" dirty="0" smtClean="0">
                <a:latin typeface="Tahoma" pitchFamily="34" charset="0"/>
                <a:ea typeface="Tahoma" pitchFamily="34" charset="0"/>
                <a:cs typeface="Tahoma" pitchFamily="34" charset="0"/>
              </a:rPr>
              <a:t>Motorola</a:t>
            </a:r>
          </a:p>
          <a:p>
            <a:pPr algn="just" eaLnBrk="1" hangingPunct="1">
              <a:lnSpc>
                <a:spcPct val="80000"/>
              </a:lnSpc>
              <a:buFont typeface="Wingdings" pitchFamily="2" charset="2"/>
              <a:buChar char="§"/>
              <a:defRPr/>
            </a:pPr>
            <a:endParaRPr lang="en-US" dirty="0" smtClean="0">
              <a:latin typeface="Tahoma" pitchFamily="34" charset="0"/>
              <a:ea typeface="Tahoma" pitchFamily="34" charset="0"/>
              <a:cs typeface="Tahoma" pitchFamily="34" charset="0"/>
            </a:endParaRPr>
          </a:p>
          <a:p>
            <a:pPr algn="just" eaLnBrk="1" hangingPunct="1">
              <a:lnSpc>
                <a:spcPct val="80000"/>
              </a:lnSpc>
              <a:buFont typeface="Wingdings" pitchFamily="2" charset="2"/>
              <a:buChar char="§"/>
              <a:defRPr/>
            </a:pPr>
            <a:r>
              <a:rPr lang="en-US" sz="2800" dirty="0" smtClean="0">
                <a:latin typeface="Tahoma" pitchFamily="34" charset="0"/>
                <a:ea typeface="Tahoma" pitchFamily="34" charset="0"/>
                <a:cs typeface="Tahoma" pitchFamily="34" charset="0"/>
              </a:rPr>
              <a:t>A methodology that provides businesses with the tools to improve the capability of their business processes. This increase in performance and decrease in process variation lead to defect reduction and improvement in profits, employee morale and quality of product. </a:t>
            </a:r>
          </a:p>
          <a:p>
            <a:pPr algn="r" eaLnBrk="1" hangingPunct="1">
              <a:lnSpc>
                <a:spcPct val="80000"/>
              </a:lnSpc>
              <a:buNone/>
              <a:defRPr/>
            </a:pPr>
            <a:r>
              <a:rPr lang="en-US" sz="2800" dirty="0" smtClean="0">
                <a:latin typeface="Tahoma" pitchFamily="34" charset="0"/>
                <a:ea typeface="Tahoma" pitchFamily="34" charset="0"/>
                <a:cs typeface="Tahoma" pitchFamily="34" charset="0"/>
              </a:rPr>
              <a:t>Source: </a:t>
            </a:r>
            <a:r>
              <a:rPr lang="en-US" sz="2800" b="1" u="sng" dirty="0" smtClean="0">
                <a:latin typeface="Tahoma" pitchFamily="34" charset="0"/>
                <a:ea typeface="Tahoma" pitchFamily="34" charset="0"/>
                <a:cs typeface="Tahoma" pitchFamily="34" charset="0"/>
              </a:rPr>
              <a:t>ASQ</a:t>
            </a:r>
            <a:endParaRPr lang="en-US" sz="2800" b="1" dirty="0" smtClean="0">
              <a:latin typeface="Tahoma" pitchFamily="34" charset="0"/>
              <a:ea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92440"/>
            <a:ext cx="7924800" cy="593360"/>
          </a:xfrm>
        </p:spPr>
        <p:txBody>
          <a:bodyPr/>
          <a:lstStyle/>
          <a:p>
            <a:pPr algn="r" eaLnBrk="1" hangingPunct="1"/>
            <a:r>
              <a:rPr lang="en-US" sz="4000" b="1" dirty="0" smtClean="0">
                <a:solidFill>
                  <a:srgbClr val="C00000"/>
                </a:solidFill>
                <a:latin typeface="Tahoma" pitchFamily="34" charset="0"/>
                <a:cs typeface="Tahoma" pitchFamily="34" charset="0"/>
              </a:rPr>
              <a:t>SIGMA TABLE</a:t>
            </a:r>
            <a:endParaRPr lang="en-US" b="1" dirty="0" smtClean="0">
              <a:solidFill>
                <a:srgbClr val="C00000"/>
              </a:solidFill>
              <a:latin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graphicFrame>
        <p:nvGraphicFramePr>
          <p:cNvPr id="6" name="Table 5"/>
          <p:cNvGraphicFramePr>
            <a:graphicFrameLocks noGrp="1"/>
          </p:cNvGraphicFramePr>
          <p:nvPr/>
        </p:nvGraphicFramePr>
        <p:xfrm>
          <a:off x="152400" y="1066800"/>
          <a:ext cx="8915400" cy="5308598"/>
        </p:xfrm>
        <a:graphic>
          <a:graphicData uri="http://schemas.openxmlformats.org/drawingml/2006/table">
            <a:tbl>
              <a:tblPr firstRow="1" bandRow="1">
                <a:tableStyleId>{5C22544A-7EE6-4342-B048-85BDC9FD1C3A}</a:tableStyleId>
              </a:tblPr>
              <a:tblGrid>
                <a:gridCol w="1114425"/>
                <a:gridCol w="1628775"/>
                <a:gridCol w="1905000"/>
                <a:gridCol w="2484120"/>
                <a:gridCol w="1783080"/>
              </a:tblGrid>
              <a:tr h="1000802">
                <a:tc rowSpan="2">
                  <a:txBody>
                    <a:bodyPr/>
                    <a:lstStyle/>
                    <a:p>
                      <a:pPr algn="ctr"/>
                      <a:endParaRPr lang="en-US" sz="2000" dirty="0" smtClean="0">
                        <a:latin typeface="Tahoma" pitchFamily="34" charset="0"/>
                        <a:ea typeface="Tahoma" pitchFamily="34" charset="0"/>
                        <a:cs typeface="Tahoma" pitchFamily="34" charset="0"/>
                      </a:endParaRPr>
                    </a:p>
                    <a:p>
                      <a:pPr algn="ctr"/>
                      <a:endParaRPr lang="en-US" sz="2000" dirty="0" smtClean="0">
                        <a:latin typeface="Tahoma" pitchFamily="34" charset="0"/>
                        <a:ea typeface="Tahoma" pitchFamily="34" charset="0"/>
                        <a:cs typeface="Tahoma" pitchFamily="34" charset="0"/>
                      </a:endParaRPr>
                    </a:p>
                    <a:p>
                      <a:pPr algn="ctr"/>
                      <a:r>
                        <a:rPr lang="en-US" sz="2000" dirty="0" smtClean="0">
                          <a:latin typeface="Tahoma" pitchFamily="34" charset="0"/>
                          <a:ea typeface="Tahoma" pitchFamily="34" charset="0"/>
                          <a:cs typeface="Tahoma" pitchFamily="34" charset="0"/>
                        </a:rPr>
                        <a:t>SIGMA</a:t>
                      </a:r>
                      <a:r>
                        <a:rPr lang="en-US" sz="2000" baseline="0" dirty="0" smtClean="0">
                          <a:latin typeface="Tahoma" pitchFamily="34" charset="0"/>
                          <a:ea typeface="Tahoma" pitchFamily="34" charset="0"/>
                          <a:cs typeface="Tahoma" pitchFamily="34" charset="0"/>
                        </a:rPr>
                        <a:t> LEVEL</a:t>
                      </a:r>
                      <a:endParaRPr lang="en-US" sz="2000" dirty="0">
                        <a:latin typeface="Tahoma" pitchFamily="34" charset="0"/>
                        <a:ea typeface="Tahoma" pitchFamily="34" charset="0"/>
                        <a:cs typeface="Tahoma" pitchFamily="34" charset="0"/>
                      </a:endParaRPr>
                    </a:p>
                  </a:txBody>
                  <a:tcPr/>
                </a:tc>
                <a:tc gridSpan="2">
                  <a:txBody>
                    <a:bodyPr/>
                    <a:lstStyle/>
                    <a:p>
                      <a:pPr algn="ctr"/>
                      <a:r>
                        <a:rPr lang="en-US" sz="2000" dirty="0" smtClean="0">
                          <a:latin typeface="Tahoma" pitchFamily="34" charset="0"/>
                          <a:ea typeface="Tahoma" pitchFamily="34" charset="0"/>
                          <a:cs typeface="Tahoma" pitchFamily="34" charset="0"/>
                        </a:rPr>
                        <a:t>SHORT TERM </a:t>
                      </a:r>
                    </a:p>
                    <a:p>
                      <a:pPr algn="ctr"/>
                      <a:r>
                        <a:rPr lang="en-US" sz="2000" dirty="0" smtClean="0">
                          <a:latin typeface="Tahoma" pitchFamily="34" charset="0"/>
                          <a:ea typeface="Tahoma" pitchFamily="34" charset="0"/>
                          <a:cs typeface="Tahoma" pitchFamily="34" charset="0"/>
                        </a:rPr>
                        <a:t>(PROCESS NOT SHIFTED)</a:t>
                      </a:r>
                      <a:endParaRPr lang="en-US" sz="2000" dirty="0">
                        <a:latin typeface="Tahoma" pitchFamily="34" charset="0"/>
                        <a:ea typeface="Tahoma" pitchFamily="34" charset="0"/>
                        <a:cs typeface="Tahoma" pitchFamily="34" charset="0"/>
                      </a:endParaRPr>
                    </a:p>
                  </a:txBody>
                  <a:tcPr/>
                </a:tc>
                <a:tc hMerge="1">
                  <a:txBody>
                    <a:bodyPr/>
                    <a:lstStyle/>
                    <a:p>
                      <a:endParaRPr lang="en-US" dirty="0"/>
                    </a:p>
                  </a:txBody>
                  <a:tcPr/>
                </a:tc>
                <a:tc gridSpan="2">
                  <a:txBody>
                    <a:bodyPr/>
                    <a:lstStyle/>
                    <a:p>
                      <a:pPr algn="ctr"/>
                      <a:r>
                        <a:rPr lang="en-US" sz="2000" dirty="0" smtClean="0">
                          <a:latin typeface="Tahoma" pitchFamily="34" charset="0"/>
                          <a:ea typeface="Tahoma" pitchFamily="34" charset="0"/>
                          <a:cs typeface="Tahoma" pitchFamily="34" charset="0"/>
                        </a:rPr>
                        <a:t>LONG TERM </a:t>
                      </a:r>
                    </a:p>
                    <a:p>
                      <a:pPr algn="ctr"/>
                      <a:r>
                        <a:rPr lang="en-US" sz="2000" dirty="0" smtClean="0">
                          <a:latin typeface="Tahoma" pitchFamily="34" charset="0"/>
                          <a:ea typeface="Tahoma" pitchFamily="34" charset="0"/>
                          <a:cs typeface="Tahoma" pitchFamily="34" charset="0"/>
                        </a:rPr>
                        <a:t>(PROCESS SHIFTED 1.5 SIGMA)</a:t>
                      </a:r>
                      <a:endParaRPr lang="en-US" sz="2000" dirty="0">
                        <a:latin typeface="Tahoma" pitchFamily="34" charset="0"/>
                        <a:ea typeface="Tahoma" pitchFamily="34" charset="0"/>
                        <a:cs typeface="Tahoma" pitchFamily="34" charset="0"/>
                      </a:endParaRPr>
                    </a:p>
                  </a:txBody>
                  <a:tcPr/>
                </a:tc>
                <a:tc hMerge="1">
                  <a:txBody>
                    <a:bodyPr/>
                    <a:lstStyle/>
                    <a:p>
                      <a:endParaRPr lang="en-US" dirty="0"/>
                    </a:p>
                  </a:txBody>
                  <a:tcPr/>
                </a:tc>
              </a:tr>
              <a:tr h="913776">
                <a:tc vMerge="1">
                  <a:txBody>
                    <a:bodyPr/>
                    <a:lstStyle/>
                    <a:p>
                      <a:endParaRPr lang="en-US" dirty="0"/>
                    </a:p>
                  </a:txBody>
                  <a:tcPr/>
                </a:tc>
                <a:tc>
                  <a:txBody>
                    <a:bodyPr/>
                    <a:lstStyle/>
                    <a:p>
                      <a:pPr algn="ctr"/>
                      <a:r>
                        <a:rPr lang="en-US" sz="1800" b="1" dirty="0" smtClean="0">
                          <a:latin typeface="Tahoma" pitchFamily="34" charset="0"/>
                          <a:ea typeface="Tahoma" pitchFamily="34" charset="0"/>
                          <a:cs typeface="Tahoma" pitchFamily="34" charset="0"/>
                        </a:rPr>
                        <a:t>Yield (OK)</a:t>
                      </a:r>
                    </a:p>
                    <a:p>
                      <a:pPr algn="ctr"/>
                      <a:r>
                        <a:rPr lang="en-US" sz="1800" b="1" dirty="0" smtClean="0">
                          <a:latin typeface="Tahoma" pitchFamily="34" charset="0"/>
                          <a:ea typeface="Tahoma" pitchFamily="34" charset="0"/>
                          <a:cs typeface="Tahoma" pitchFamily="34" charset="0"/>
                        </a:rPr>
                        <a:t>%</a:t>
                      </a:r>
                      <a:endParaRPr lang="en-US" sz="1800" b="1" dirty="0">
                        <a:latin typeface="Tahoma" pitchFamily="34" charset="0"/>
                        <a:ea typeface="Tahoma" pitchFamily="34" charset="0"/>
                        <a:cs typeface="Tahoma" pitchFamily="34" charset="0"/>
                      </a:endParaRPr>
                    </a:p>
                  </a:txBody>
                  <a:tcPr/>
                </a:tc>
                <a:tc>
                  <a:txBody>
                    <a:bodyPr/>
                    <a:lstStyle/>
                    <a:p>
                      <a:pPr algn="ctr"/>
                      <a:r>
                        <a:rPr lang="en-US" sz="1800" b="1" dirty="0" smtClean="0">
                          <a:latin typeface="Tahoma" pitchFamily="34" charset="0"/>
                          <a:ea typeface="Tahoma" pitchFamily="34" charset="0"/>
                          <a:cs typeface="Tahoma" pitchFamily="34" charset="0"/>
                        </a:rPr>
                        <a:t>Reject</a:t>
                      </a:r>
                    </a:p>
                    <a:p>
                      <a:pPr algn="ctr"/>
                      <a:r>
                        <a:rPr lang="en-US" sz="1800" b="1" dirty="0" smtClean="0">
                          <a:latin typeface="Tahoma" pitchFamily="34" charset="0"/>
                          <a:ea typeface="Tahoma" pitchFamily="34" charset="0"/>
                          <a:cs typeface="Tahoma" pitchFamily="34" charset="0"/>
                        </a:rPr>
                        <a:t>PPM</a:t>
                      </a:r>
                      <a:endParaRPr lang="en-US" sz="1800" b="1" dirty="0">
                        <a:latin typeface="Tahoma" pitchFamily="34" charset="0"/>
                        <a:ea typeface="Tahoma" pitchFamily="34" charset="0"/>
                        <a:cs typeface="Tahoma" pitchFamily="34" charset="0"/>
                      </a:endParaRPr>
                    </a:p>
                  </a:txBody>
                  <a:tcPr/>
                </a:tc>
                <a:tc>
                  <a:txBody>
                    <a:bodyPr/>
                    <a:lstStyle/>
                    <a:p>
                      <a:pPr algn="ctr"/>
                      <a:r>
                        <a:rPr lang="en-US" sz="1800" b="1" dirty="0" smtClean="0">
                          <a:latin typeface="Tahoma" pitchFamily="34" charset="0"/>
                          <a:ea typeface="Tahoma" pitchFamily="34" charset="0"/>
                          <a:cs typeface="Tahoma" pitchFamily="34" charset="0"/>
                        </a:rPr>
                        <a:t>Yield (OK)</a:t>
                      </a:r>
                    </a:p>
                    <a:p>
                      <a:pPr algn="ctr"/>
                      <a:r>
                        <a:rPr lang="en-US" sz="1800" b="1" dirty="0" smtClean="0">
                          <a:latin typeface="Tahoma" pitchFamily="34" charset="0"/>
                          <a:ea typeface="Tahoma" pitchFamily="34" charset="0"/>
                          <a:cs typeface="Tahoma" pitchFamily="34" charset="0"/>
                        </a:rPr>
                        <a:t>%</a:t>
                      </a:r>
                      <a:endParaRPr lang="en-US" sz="1800" b="1" dirty="0">
                        <a:latin typeface="Tahoma" pitchFamily="34" charset="0"/>
                        <a:ea typeface="Tahoma" pitchFamily="34" charset="0"/>
                        <a:cs typeface="Tahoma" pitchFamily="34" charset="0"/>
                      </a:endParaRPr>
                    </a:p>
                  </a:txBody>
                  <a:tcPr/>
                </a:tc>
                <a:tc>
                  <a:txBody>
                    <a:bodyPr/>
                    <a:lstStyle/>
                    <a:p>
                      <a:pPr algn="ctr"/>
                      <a:r>
                        <a:rPr lang="en-US" sz="1800" b="1" dirty="0" smtClean="0">
                          <a:latin typeface="Tahoma" pitchFamily="34" charset="0"/>
                          <a:ea typeface="Tahoma" pitchFamily="34" charset="0"/>
                          <a:cs typeface="Tahoma" pitchFamily="34" charset="0"/>
                        </a:rPr>
                        <a:t>Reject</a:t>
                      </a:r>
                    </a:p>
                    <a:p>
                      <a:pPr algn="ctr"/>
                      <a:r>
                        <a:rPr lang="en-US" sz="1800" b="1" dirty="0" smtClean="0">
                          <a:latin typeface="Tahoma" pitchFamily="34" charset="0"/>
                          <a:ea typeface="Tahoma" pitchFamily="34" charset="0"/>
                          <a:cs typeface="Tahoma" pitchFamily="34" charset="0"/>
                        </a:rPr>
                        <a:t>PPM</a:t>
                      </a:r>
                      <a:endParaRPr lang="en-US" sz="1800" b="1" dirty="0">
                        <a:latin typeface="Tahoma" pitchFamily="34" charset="0"/>
                        <a:ea typeface="Tahoma" pitchFamily="34" charset="0"/>
                        <a:cs typeface="Tahoma" pitchFamily="34" charset="0"/>
                      </a:endParaRPr>
                    </a:p>
                  </a:txBody>
                  <a:tcPr/>
                </a:tc>
              </a:tr>
              <a:tr h="565670">
                <a:tc>
                  <a:txBody>
                    <a:bodyPr/>
                    <a:lstStyle/>
                    <a:p>
                      <a:pPr algn="ctr"/>
                      <a:r>
                        <a:rPr lang="en-US" sz="2000" dirty="0" smtClean="0">
                          <a:latin typeface="Tahoma" pitchFamily="34" charset="0"/>
                          <a:ea typeface="Tahoma" pitchFamily="34" charset="0"/>
                          <a:cs typeface="Tahoma" pitchFamily="34" charset="0"/>
                        </a:rPr>
                        <a:t>1</a:t>
                      </a:r>
                      <a:r>
                        <a:rPr lang="el-GR" sz="2000" dirty="0" smtClean="0">
                          <a:latin typeface="Tahoma" pitchFamily="34" charset="0"/>
                          <a:ea typeface="Tahoma" pitchFamily="34" charset="0"/>
                          <a:cs typeface="Tahoma" pitchFamily="34" charset="0"/>
                        </a:rPr>
                        <a:t>σ</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68.27</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317,300</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30.23</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697,700</a:t>
                      </a:r>
                      <a:endParaRPr lang="en-US" sz="2000" dirty="0">
                        <a:latin typeface="Tahoma" pitchFamily="34" charset="0"/>
                        <a:ea typeface="Tahoma" pitchFamily="34" charset="0"/>
                        <a:cs typeface="Tahoma" pitchFamily="34" charset="0"/>
                      </a:endParaRPr>
                    </a:p>
                  </a:txBody>
                  <a:tcPr/>
                </a:tc>
              </a:tr>
              <a:tr h="5656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ahoma" pitchFamily="34" charset="0"/>
                          <a:ea typeface="Tahoma" pitchFamily="34" charset="0"/>
                          <a:cs typeface="Tahoma" pitchFamily="34" charset="0"/>
                        </a:rPr>
                        <a:t>2</a:t>
                      </a:r>
                      <a:r>
                        <a:rPr lang="el-GR" sz="2000" dirty="0" smtClean="0">
                          <a:latin typeface="Tahoma" pitchFamily="34" charset="0"/>
                          <a:ea typeface="Tahoma" pitchFamily="34" charset="0"/>
                          <a:cs typeface="Tahoma" pitchFamily="34" charset="0"/>
                        </a:rPr>
                        <a:t>σ</a:t>
                      </a:r>
                      <a:endParaRPr lang="en-US" sz="2000" dirty="0" smtClean="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95.45</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45,500</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69.13</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308,700</a:t>
                      </a:r>
                      <a:endParaRPr lang="en-US" sz="2000" dirty="0">
                        <a:latin typeface="Tahoma" pitchFamily="34" charset="0"/>
                        <a:ea typeface="Tahoma" pitchFamily="34" charset="0"/>
                        <a:cs typeface="Tahoma" pitchFamily="34" charset="0"/>
                      </a:endParaRPr>
                    </a:p>
                  </a:txBody>
                  <a:tcPr/>
                </a:tc>
              </a:tr>
              <a:tr h="5656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ahoma" pitchFamily="34" charset="0"/>
                          <a:ea typeface="Tahoma" pitchFamily="34" charset="0"/>
                          <a:cs typeface="Tahoma" pitchFamily="34" charset="0"/>
                        </a:rPr>
                        <a:t>3</a:t>
                      </a:r>
                      <a:r>
                        <a:rPr lang="el-GR" sz="2000" dirty="0" smtClean="0">
                          <a:latin typeface="Tahoma" pitchFamily="34" charset="0"/>
                          <a:ea typeface="Tahoma" pitchFamily="34" charset="0"/>
                          <a:cs typeface="Tahoma" pitchFamily="34" charset="0"/>
                        </a:rPr>
                        <a:t>σ</a:t>
                      </a:r>
                      <a:endParaRPr lang="en-US" sz="2000" dirty="0" smtClean="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99.73</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2,700</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93.32</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66,810</a:t>
                      </a:r>
                      <a:endParaRPr lang="en-US" sz="2000" dirty="0">
                        <a:latin typeface="Tahoma" pitchFamily="34" charset="0"/>
                        <a:ea typeface="Tahoma" pitchFamily="34" charset="0"/>
                        <a:cs typeface="Tahoma" pitchFamily="34" charset="0"/>
                      </a:endParaRPr>
                    </a:p>
                  </a:txBody>
                  <a:tcPr/>
                </a:tc>
              </a:tr>
              <a:tr h="5656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ahoma" pitchFamily="34" charset="0"/>
                          <a:ea typeface="Tahoma" pitchFamily="34" charset="0"/>
                          <a:cs typeface="Tahoma" pitchFamily="34" charset="0"/>
                        </a:rPr>
                        <a:t>4</a:t>
                      </a:r>
                      <a:r>
                        <a:rPr lang="el-GR" sz="2000" dirty="0" smtClean="0">
                          <a:latin typeface="Tahoma" pitchFamily="34" charset="0"/>
                          <a:ea typeface="Tahoma" pitchFamily="34" charset="0"/>
                          <a:cs typeface="Tahoma" pitchFamily="34" charset="0"/>
                        </a:rPr>
                        <a:t>σ</a:t>
                      </a:r>
                      <a:endParaRPr lang="en-US" sz="2000" dirty="0" smtClean="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99.9937</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63</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99.3790</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6,210</a:t>
                      </a:r>
                      <a:endParaRPr lang="en-US" sz="2000" dirty="0">
                        <a:latin typeface="Tahoma" pitchFamily="34" charset="0"/>
                        <a:ea typeface="Tahoma" pitchFamily="34" charset="0"/>
                        <a:cs typeface="Tahoma" pitchFamily="34" charset="0"/>
                      </a:endParaRPr>
                    </a:p>
                  </a:txBody>
                  <a:tcPr/>
                </a:tc>
              </a:tr>
              <a:tr h="5656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ahoma" pitchFamily="34" charset="0"/>
                          <a:ea typeface="Tahoma" pitchFamily="34" charset="0"/>
                          <a:cs typeface="Tahoma" pitchFamily="34" charset="0"/>
                        </a:rPr>
                        <a:t>5</a:t>
                      </a:r>
                      <a:r>
                        <a:rPr lang="el-GR" sz="2000" dirty="0" smtClean="0">
                          <a:latin typeface="Tahoma" pitchFamily="34" charset="0"/>
                          <a:ea typeface="Tahoma" pitchFamily="34" charset="0"/>
                          <a:cs typeface="Tahoma" pitchFamily="34" charset="0"/>
                        </a:rPr>
                        <a:t>σ</a:t>
                      </a:r>
                      <a:endParaRPr lang="en-US" sz="2000" dirty="0" smtClean="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99.999943</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0.53</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99.97670</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233</a:t>
                      </a:r>
                      <a:endParaRPr lang="en-US" sz="2000" dirty="0">
                        <a:latin typeface="Tahoma" pitchFamily="34" charset="0"/>
                        <a:ea typeface="Tahoma" pitchFamily="34" charset="0"/>
                        <a:cs typeface="Tahoma" pitchFamily="34" charset="0"/>
                      </a:endParaRPr>
                    </a:p>
                  </a:txBody>
                  <a:tcPr/>
                </a:tc>
              </a:tr>
              <a:tr h="5656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ahoma" pitchFamily="34" charset="0"/>
                          <a:ea typeface="Tahoma" pitchFamily="34" charset="0"/>
                          <a:cs typeface="Tahoma" pitchFamily="34" charset="0"/>
                        </a:rPr>
                        <a:t>6</a:t>
                      </a:r>
                      <a:r>
                        <a:rPr lang="el-GR" sz="2000" dirty="0" smtClean="0">
                          <a:latin typeface="Tahoma" pitchFamily="34" charset="0"/>
                          <a:ea typeface="Tahoma" pitchFamily="34" charset="0"/>
                          <a:cs typeface="Tahoma" pitchFamily="34" charset="0"/>
                        </a:rPr>
                        <a:t>σ</a:t>
                      </a:r>
                      <a:endParaRPr lang="en-US" sz="2000" dirty="0" smtClean="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99.9999998</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0.002</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99.999660</a:t>
                      </a:r>
                      <a:endParaRPr lang="en-US" sz="2000" dirty="0">
                        <a:latin typeface="Tahoma" pitchFamily="34" charset="0"/>
                        <a:ea typeface="Tahoma" pitchFamily="34" charset="0"/>
                        <a:cs typeface="Tahoma" pitchFamily="34" charset="0"/>
                      </a:endParaRPr>
                    </a:p>
                  </a:txBody>
                  <a:tcPr/>
                </a:tc>
                <a:tc>
                  <a:txBody>
                    <a:bodyPr/>
                    <a:lstStyle/>
                    <a:p>
                      <a:pPr algn="ctr"/>
                      <a:r>
                        <a:rPr lang="en-US" sz="2000" dirty="0" smtClean="0">
                          <a:latin typeface="Tahoma" pitchFamily="34" charset="0"/>
                          <a:ea typeface="Tahoma" pitchFamily="34" charset="0"/>
                          <a:cs typeface="Tahoma" pitchFamily="34" charset="0"/>
                        </a:rPr>
                        <a:t>3.4</a:t>
                      </a:r>
                      <a:endParaRPr lang="en-US" sz="2000" dirty="0">
                        <a:latin typeface="Tahoma" pitchFamily="34" charset="0"/>
                        <a:ea typeface="Tahoma" pitchFamily="34" charset="0"/>
                        <a:cs typeface="Tahoma" pitchFamily="34" charset="0"/>
                      </a:endParaRPr>
                    </a:p>
                  </a:txBody>
                  <a:tcPr/>
                </a:tc>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92440"/>
            <a:ext cx="7924800" cy="593360"/>
          </a:xfrm>
        </p:spPr>
        <p:txBody>
          <a:bodyPr/>
          <a:lstStyle/>
          <a:p>
            <a:pPr algn="r" eaLnBrk="1" hangingPunct="1"/>
            <a:r>
              <a:rPr lang="en-US" sz="4000" b="1" dirty="0" smtClean="0">
                <a:solidFill>
                  <a:srgbClr val="C00000"/>
                </a:solidFill>
                <a:latin typeface="Tahoma" pitchFamily="34" charset="0"/>
                <a:cs typeface="Tahoma" pitchFamily="34" charset="0"/>
              </a:rPr>
              <a:t>SIX SIGMA METHODOLOGIES</a:t>
            </a:r>
            <a:endParaRPr lang="en-US" b="1" dirty="0" smtClean="0">
              <a:solidFill>
                <a:srgbClr val="C00000"/>
              </a:solidFill>
              <a:latin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pic>
        <p:nvPicPr>
          <p:cNvPr id="34822" name="Picture 6" descr="http://www.c-sharpcorner.com/UploadFile/shivprasadk/7897401272009053104AM/Images/DMAICandDMADV.JPG"/>
          <p:cNvPicPr>
            <a:picLocks noChangeAspect="1" noChangeArrowheads="1"/>
          </p:cNvPicPr>
          <p:nvPr/>
        </p:nvPicPr>
        <p:blipFill>
          <a:blip r:embed="rId3" cstate="print"/>
          <a:srcRect/>
          <a:stretch>
            <a:fillRect/>
          </a:stretch>
        </p:blipFill>
        <p:spPr bwMode="auto">
          <a:xfrm>
            <a:off x="990600" y="1066800"/>
            <a:ext cx="2895600" cy="5562600"/>
          </a:xfrm>
          <a:prstGeom prst="rect">
            <a:avLst/>
          </a:prstGeom>
          <a:noFill/>
        </p:spPr>
      </p:pic>
      <p:sp>
        <p:nvSpPr>
          <p:cNvPr id="12" name="Rectangle 11"/>
          <p:cNvSpPr/>
          <p:nvPr/>
        </p:nvSpPr>
        <p:spPr>
          <a:xfrm rot="16200000">
            <a:off x="-1752599" y="3581400"/>
            <a:ext cx="4648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SIX SIGMA &amp; LEAN SIX SIGMA</a:t>
            </a:r>
            <a:endParaRPr lang="en-US" sz="2800" b="1" dirty="0"/>
          </a:p>
        </p:txBody>
      </p:sp>
      <p:sp>
        <p:nvSpPr>
          <p:cNvPr id="13" name="Rectangle 12"/>
          <p:cNvSpPr/>
          <p:nvPr/>
        </p:nvSpPr>
        <p:spPr>
          <a:xfrm rot="16200000">
            <a:off x="1676400" y="3581400"/>
            <a:ext cx="4495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DESIGN FOR SIX SIGMA</a:t>
            </a:r>
            <a:endParaRPr lang="en-US" sz="2800" b="1" dirty="0"/>
          </a:p>
        </p:txBody>
      </p:sp>
      <p:pic>
        <p:nvPicPr>
          <p:cNvPr id="14" name="Picture 2" descr="http://priyambodo71.files.wordpress.com/2009/12/wurtzel_fig1_0308.jpg?w=371&amp;h=278"/>
          <p:cNvPicPr>
            <a:picLocks noChangeAspect="1" noChangeArrowheads="1"/>
          </p:cNvPicPr>
          <p:nvPr/>
        </p:nvPicPr>
        <p:blipFill>
          <a:blip r:embed="rId4" cstate="print"/>
          <a:srcRect/>
          <a:stretch>
            <a:fillRect/>
          </a:stretch>
        </p:blipFill>
        <p:spPr bwMode="auto">
          <a:xfrm>
            <a:off x="4495800" y="914400"/>
            <a:ext cx="4495800" cy="56388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92440"/>
            <a:ext cx="7924800" cy="593360"/>
          </a:xfrm>
        </p:spPr>
        <p:txBody>
          <a:bodyPr/>
          <a:lstStyle/>
          <a:p>
            <a:pPr algn="r" eaLnBrk="1" hangingPunct="1"/>
            <a:r>
              <a:rPr lang="en-US" sz="4000" b="1" u="sng" dirty="0" smtClean="0">
                <a:solidFill>
                  <a:srgbClr val="C00000"/>
                </a:solidFill>
                <a:latin typeface="Tahoma" pitchFamily="34" charset="0"/>
                <a:cs typeface="Tahoma" pitchFamily="34" charset="0"/>
              </a:rPr>
              <a:t>D</a:t>
            </a:r>
            <a:r>
              <a:rPr lang="en-US" sz="4000" b="1" dirty="0" smtClean="0">
                <a:solidFill>
                  <a:srgbClr val="C00000"/>
                </a:solidFill>
                <a:latin typeface="Tahoma" pitchFamily="34" charset="0"/>
                <a:cs typeface="Tahoma" pitchFamily="34" charset="0"/>
              </a:rPr>
              <a:t>MAIC: Define</a:t>
            </a:r>
            <a:endParaRPr lang="en-US" b="1" dirty="0" smtClean="0">
              <a:solidFill>
                <a:srgbClr val="C00000"/>
              </a:solidFill>
              <a:latin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
        <p:nvSpPr>
          <p:cNvPr id="10" name="Rectangle 3"/>
          <p:cNvSpPr txBox="1">
            <a:spLocks noChangeArrowheads="1"/>
          </p:cNvSpPr>
          <p:nvPr/>
        </p:nvSpPr>
        <p:spPr bwMode="auto">
          <a:xfrm>
            <a:off x="76200" y="762000"/>
            <a:ext cx="89154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400" i="0" u="none" strike="noStrike" kern="1200" cap="none" spc="0" normalizeH="0" baseline="0" noProof="0" dirty="0" smtClean="0">
                <a:ln>
                  <a:noFill/>
                </a:ln>
                <a:effectLst/>
                <a:uLnTx/>
                <a:uFillTx/>
                <a:ea typeface="Tahoma" pitchFamily="34" charset="0"/>
                <a:cs typeface="Tahoma" pitchFamily="34" charset="0"/>
              </a:rPr>
              <a:t>Define the project goals, business justification, &amp; and project outcome</a:t>
            </a:r>
          </a:p>
        </p:txBody>
      </p:sp>
      <p:sp>
        <p:nvSpPr>
          <p:cNvPr id="11" name="Rectangle 10"/>
          <p:cNvSpPr/>
          <p:nvPr/>
        </p:nvSpPr>
        <p:spPr>
          <a:xfrm rot="16200000">
            <a:off x="-533399" y="2819400"/>
            <a:ext cx="2514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ahoma" pitchFamily="34" charset="0"/>
                <a:ea typeface="Tahoma" pitchFamily="34" charset="0"/>
                <a:cs typeface="Tahoma" pitchFamily="34" charset="0"/>
              </a:rPr>
              <a:t>ACTIVITIES</a:t>
            </a:r>
            <a:endParaRPr lang="en-US" sz="2800" b="1" dirty="0">
              <a:latin typeface="Tahoma" pitchFamily="34" charset="0"/>
              <a:ea typeface="Tahoma" pitchFamily="34" charset="0"/>
              <a:cs typeface="Tahoma" pitchFamily="34" charset="0"/>
            </a:endParaRPr>
          </a:p>
        </p:txBody>
      </p:sp>
      <p:sp>
        <p:nvSpPr>
          <p:cNvPr id="16" name="Rectangle 15"/>
          <p:cNvSpPr/>
          <p:nvPr/>
        </p:nvSpPr>
        <p:spPr>
          <a:xfrm>
            <a:off x="1066800" y="1828800"/>
            <a:ext cx="7696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sz="2400" dirty="0" smtClean="0"/>
              <a:t>Customers and Critical to Quality (CTQs)</a:t>
            </a:r>
          </a:p>
          <a:p>
            <a:pPr marL="342900" indent="-342900" algn="just">
              <a:buFont typeface="+mj-lt"/>
              <a:buAutoNum type="arabicPeriod"/>
            </a:pPr>
            <a:r>
              <a:rPr lang="en-US" sz="2400" dirty="0" smtClean="0"/>
              <a:t>Problem Statement, Goals and Benefits</a:t>
            </a:r>
          </a:p>
          <a:p>
            <a:pPr marL="342900" indent="-342900" algn="just">
              <a:buFont typeface="+mj-lt"/>
              <a:buAutoNum type="arabicPeriod"/>
            </a:pPr>
            <a:r>
              <a:rPr lang="en-US" sz="2400" dirty="0" smtClean="0"/>
              <a:t>Identify Champion, Process Owner, and Team</a:t>
            </a:r>
          </a:p>
          <a:p>
            <a:pPr marL="342900" indent="-342900" algn="just">
              <a:buFont typeface="+mj-lt"/>
              <a:buAutoNum type="arabicPeriod"/>
            </a:pPr>
            <a:r>
              <a:rPr lang="en-US" sz="2400" dirty="0" smtClean="0"/>
              <a:t>Resources</a:t>
            </a:r>
          </a:p>
          <a:p>
            <a:pPr marL="342900" indent="-342900" algn="just">
              <a:buFont typeface="+mj-lt"/>
              <a:buAutoNum type="arabicPeriod"/>
            </a:pPr>
            <a:r>
              <a:rPr lang="en-US" sz="2400" dirty="0" smtClean="0"/>
              <a:t>Evaluate Key Organizational Support</a:t>
            </a:r>
          </a:p>
          <a:p>
            <a:pPr marL="342900" indent="-342900" algn="just">
              <a:buFont typeface="+mj-lt"/>
              <a:buAutoNum type="arabicPeriod"/>
            </a:pPr>
            <a:r>
              <a:rPr lang="en-US" sz="2400" dirty="0" smtClean="0"/>
              <a:t>Develop Project Plan and Milestones</a:t>
            </a:r>
          </a:p>
          <a:p>
            <a:pPr marL="342900" indent="-342900" algn="just">
              <a:buFont typeface="+mj-lt"/>
              <a:buAutoNum type="arabicPeriod"/>
            </a:pPr>
            <a:r>
              <a:rPr lang="en-US" sz="2400" dirty="0" smtClean="0"/>
              <a:t>Develop Process Map</a:t>
            </a:r>
            <a:endParaRPr lang="en-US" sz="2400" dirty="0"/>
          </a:p>
        </p:txBody>
      </p:sp>
      <p:sp>
        <p:nvSpPr>
          <p:cNvPr id="17" name="Rectangle 16"/>
          <p:cNvSpPr/>
          <p:nvPr/>
        </p:nvSpPr>
        <p:spPr>
          <a:xfrm rot="16200000">
            <a:off x="-251709" y="5234690"/>
            <a:ext cx="195122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ahoma" pitchFamily="34" charset="0"/>
                <a:ea typeface="Tahoma" pitchFamily="34" charset="0"/>
                <a:cs typeface="Tahoma" pitchFamily="34" charset="0"/>
              </a:rPr>
              <a:t>TOOLS</a:t>
            </a:r>
            <a:endParaRPr lang="en-US" sz="2800" b="1" dirty="0">
              <a:latin typeface="Tahoma" pitchFamily="34" charset="0"/>
              <a:ea typeface="Tahoma" pitchFamily="34" charset="0"/>
              <a:cs typeface="Tahoma" pitchFamily="34" charset="0"/>
            </a:endParaRPr>
          </a:p>
        </p:txBody>
      </p:sp>
      <p:sp>
        <p:nvSpPr>
          <p:cNvPr id="18" name="Rectangle 17"/>
          <p:cNvSpPr/>
          <p:nvPr/>
        </p:nvSpPr>
        <p:spPr>
          <a:xfrm>
            <a:off x="1066800" y="4525780"/>
            <a:ext cx="7696200" cy="1951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D1: IPO Diagram</a:t>
            </a:r>
          </a:p>
          <a:p>
            <a:r>
              <a:rPr lang="en-US" sz="2400" dirty="0" smtClean="0"/>
              <a:t>D2: SIPOC Diagram</a:t>
            </a:r>
          </a:p>
          <a:p>
            <a:r>
              <a:rPr lang="en-US" sz="2400" dirty="0" smtClean="0"/>
              <a:t>D3: Flow Diagram</a:t>
            </a:r>
          </a:p>
          <a:p>
            <a:r>
              <a:rPr lang="en-US" sz="2400" dirty="0" smtClean="0"/>
              <a:t>D4: CTQ Tree</a:t>
            </a:r>
          </a:p>
          <a:p>
            <a:r>
              <a:rPr lang="en-US" sz="2400" dirty="0" smtClean="0"/>
              <a:t>D5: Project Charter</a:t>
            </a:r>
            <a:endParaRPr lang="en-US" sz="24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92440"/>
            <a:ext cx="7924800" cy="593360"/>
          </a:xfrm>
        </p:spPr>
        <p:txBody>
          <a:bodyPr/>
          <a:lstStyle/>
          <a:p>
            <a:pPr algn="r" eaLnBrk="1" hangingPunct="1"/>
            <a:r>
              <a:rPr lang="en-US" sz="4000" b="1" dirty="0" smtClean="0">
                <a:solidFill>
                  <a:srgbClr val="C00000"/>
                </a:solidFill>
                <a:latin typeface="Tahoma" pitchFamily="34" charset="0"/>
                <a:cs typeface="Tahoma" pitchFamily="34" charset="0"/>
              </a:rPr>
              <a:t>D</a:t>
            </a:r>
            <a:r>
              <a:rPr lang="en-US" sz="4000" b="1" u="sng" dirty="0" smtClean="0">
                <a:solidFill>
                  <a:srgbClr val="C00000"/>
                </a:solidFill>
                <a:latin typeface="Tahoma" pitchFamily="34" charset="0"/>
                <a:cs typeface="Tahoma" pitchFamily="34" charset="0"/>
              </a:rPr>
              <a:t>M</a:t>
            </a:r>
            <a:r>
              <a:rPr lang="en-US" sz="4000" b="1" dirty="0" smtClean="0">
                <a:solidFill>
                  <a:srgbClr val="C00000"/>
                </a:solidFill>
                <a:latin typeface="Tahoma" pitchFamily="34" charset="0"/>
                <a:cs typeface="Tahoma" pitchFamily="34" charset="0"/>
              </a:rPr>
              <a:t>AIC: Measure</a:t>
            </a:r>
            <a:endParaRPr lang="en-US" b="1" dirty="0" smtClean="0">
              <a:solidFill>
                <a:srgbClr val="C00000"/>
              </a:solidFill>
              <a:latin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
        <p:nvSpPr>
          <p:cNvPr id="10" name="Rectangle 3"/>
          <p:cNvSpPr txBox="1">
            <a:spLocks noChangeArrowheads="1"/>
          </p:cNvSpPr>
          <p:nvPr/>
        </p:nvSpPr>
        <p:spPr bwMode="auto">
          <a:xfrm>
            <a:off x="76200" y="762000"/>
            <a:ext cx="89154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400" i="0" u="none" strike="noStrike" kern="1200" cap="none" spc="0" normalizeH="0" baseline="0" noProof="0" dirty="0" smtClean="0">
                <a:ln>
                  <a:noFill/>
                </a:ln>
                <a:effectLst/>
                <a:uLnTx/>
                <a:uFillTx/>
                <a:ea typeface="Tahoma" pitchFamily="34" charset="0"/>
                <a:cs typeface="Tahoma" pitchFamily="34" charset="0"/>
              </a:rPr>
              <a:t>Measure the baseline – determine current performance and long term process capability</a:t>
            </a:r>
          </a:p>
        </p:txBody>
      </p:sp>
      <p:sp>
        <p:nvSpPr>
          <p:cNvPr id="11" name="Rectangle 10"/>
          <p:cNvSpPr/>
          <p:nvPr/>
        </p:nvSpPr>
        <p:spPr>
          <a:xfrm rot="16200000">
            <a:off x="-533399" y="2819400"/>
            <a:ext cx="2514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ahoma" pitchFamily="34" charset="0"/>
                <a:ea typeface="Tahoma" pitchFamily="34" charset="0"/>
                <a:cs typeface="Tahoma" pitchFamily="34" charset="0"/>
              </a:rPr>
              <a:t>ACTIVITIES</a:t>
            </a:r>
            <a:endParaRPr lang="en-US" sz="2800" b="1" dirty="0">
              <a:latin typeface="Tahoma" pitchFamily="34" charset="0"/>
              <a:ea typeface="Tahoma" pitchFamily="34" charset="0"/>
              <a:cs typeface="Tahoma" pitchFamily="34" charset="0"/>
            </a:endParaRPr>
          </a:p>
        </p:txBody>
      </p:sp>
      <p:sp>
        <p:nvSpPr>
          <p:cNvPr id="16" name="Rectangle 15"/>
          <p:cNvSpPr/>
          <p:nvPr/>
        </p:nvSpPr>
        <p:spPr>
          <a:xfrm>
            <a:off x="1066800" y="1828800"/>
            <a:ext cx="7696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sz="2400" dirty="0" smtClean="0"/>
              <a:t>Define Defect, Opportunity, Unit and Metrics</a:t>
            </a:r>
          </a:p>
          <a:p>
            <a:pPr marL="342900" indent="-342900" algn="just">
              <a:buFont typeface="+mj-lt"/>
              <a:buAutoNum type="arabicPeriod"/>
            </a:pPr>
            <a:r>
              <a:rPr lang="en-US" sz="2400" dirty="0" smtClean="0"/>
              <a:t>Detailed Process Map of Appropriate Areas</a:t>
            </a:r>
          </a:p>
          <a:p>
            <a:pPr marL="342900" indent="-342900" algn="just">
              <a:buFont typeface="+mj-lt"/>
              <a:buAutoNum type="arabicPeriod"/>
            </a:pPr>
            <a:r>
              <a:rPr lang="en-US" sz="2400" dirty="0" smtClean="0"/>
              <a:t>Develop Data Collection Plan</a:t>
            </a:r>
          </a:p>
          <a:p>
            <a:pPr marL="342900" indent="-342900" algn="just">
              <a:buFont typeface="+mj-lt"/>
              <a:buAutoNum type="arabicPeriod"/>
            </a:pPr>
            <a:r>
              <a:rPr lang="en-US" sz="2400" dirty="0" smtClean="0"/>
              <a:t>Validate the Measurement System Analysis (MSA)</a:t>
            </a:r>
          </a:p>
          <a:p>
            <a:pPr marL="342900" indent="-342900" algn="just">
              <a:buFont typeface="+mj-lt"/>
              <a:buAutoNum type="arabicPeriod"/>
            </a:pPr>
            <a:r>
              <a:rPr lang="en-US" sz="2400" dirty="0" smtClean="0"/>
              <a:t>Collect the data and extensive study</a:t>
            </a:r>
          </a:p>
          <a:p>
            <a:pPr marL="342900" indent="-342900" algn="just">
              <a:buFont typeface="+mj-lt"/>
              <a:buAutoNum type="arabicPeriod"/>
            </a:pPr>
            <a:r>
              <a:rPr lang="en-US" sz="2400" dirty="0" smtClean="0"/>
              <a:t>Begin Developing Y = f(x) Relationship</a:t>
            </a:r>
          </a:p>
          <a:p>
            <a:pPr marL="342900" indent="-342900" algn="just">
              <a:buFont typeface="+mj-lt"/>
              <a:buAutoNum type="arabicPeriod"/>
            </a:pPr>
            <a:r>
              <a:rPr lang="en-US" sz="2400" dirty="0" smtClean="0"/>
              <a:t>Determine Process Capability and Sigma Baseline</a:t>
            </a:r>
            <a:endParaRPr lang="en-US" sz="2400" dirty="0"/>
          </a:p>
        </p:txBody>
      </p:sp>
      <p:sp>
        <p:nvSpPr>
          <p:cNvPr id="17" name="Rectangle 16"/>
          <p:cNvSpPr/>
          <p:nvPr/>
        </p:nvSpPr>
        <p:spPr>
          <a:xfrm rot="16200000">
            <a:off x="-327909" y="5310890"/>
            <a:ext cx="210362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ahoma" pitchFamily="34" charset="0"/>
                <a:ea typeface="Tahoma" pitchFamily="34" charset="0"/>
                <a:cs typeface="Tahoma" pitchFamily="34" charset="0"/>
              </a:rPr>
              <a:t>TOOLS</a:t>
            </a:r>
            <a:endParaRPr lang="en-US" sz="2800" b="1" dirty="0">
              <a:latin typeface="Tahoma" pitchFamily="34" charset="0"/>
              <a:ea typeface="Tahoma" pitchFamily="34" charset="0"/>
              <a:cs typeface="Tahoma" pitchFamily="34" charset="0"/>
            </a:endParaRPr>
          </a:p>
        </p:txBody>
      </p:sp>
      <p:sp>
        <p:nvSpPr>
          <p:cNvPr id="18" name="Rectangle 17"/>
          <p:cNvSpPr/>
          <p:nvPr/>
        </p:nvSpPr>
        <p:spPr>
          <a:xfrm>
            <a:off x="1143000" y="4495800"/>
            <a:ext cx="7696200" cy="2103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M1: Check Sheets</a:t>
            </a:r>
          </a:p>
          <a:p>
            <a:r>
              <a:rPr lang="en-US" sz="1600" dirty="0" smtClean="0"/>
              <a:t>M2: Histograms</a:t>
            </a:r>
          </a:p>
          <a:p>
            <a:r>
              <a:rPr lang="en-US" sz="1600" dirty="0" smtClean="0"/>
              <a:t>M3: Run Charts</a:t>
            </a:r>
          </a:p>
          <a:p>
            <a:r>
              <a:rPr lang="en-US" sz="1600" dirty="0" smtClean="0"/>
              <a:t>M4: Scatter Diagrams</a:t>
            </a:r>
          </a:p>
          <a:p>
            <a:r>
              <a:rPr lang="en-US" sz="1600" dirty="0" smtClean="0"/>
              <a:t>M5: Cause and Effect Diagrams</a:t>
            </a:r>
          </a:p>
          <a:p>
            <a:r>
              <a:rPr lang="en-US" sz="1600" dirty="0" smtClean="0"/>
              <a:t>M6: Pareto Charts</a:t>
            </a:r>
          </a:p>
          <a:p>
            <a:r>
              <a:rPr lang="en-US" sz="1600" dirty="0" smtClean="0"/>
              <a:t>M7: Control Charts</a:t>
            </a:r>
          </a:p>
          <a:p>
            <a:r>
              <a:rPr lang="en-US" sz="1600" dirty="0" smtClean="0"/>
              <a:t>M8: Flow Process Charts</a:t>
            </a:r>
          </a:p>
          <a:p>
            <a:r>
              <a:rPr lang="en-US" sz="1600" dirty="0" smtClean="0"/>
              <a:t>M9: Process Capability Measurement</a:t>
            </a:r>
            <a:endParaRPr lang="en-US" sz="16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92440"/>
            <a:ext cx="7924800" cy="593360"/>
          </a:xfrm>
        </p:spPr>
        <p:txBody>
          <a:bodyPr/>
          <a:lstStyle/>
          <a:p>
            <a:pPr algn="r" eaLnBrk="1" hangingPunct="1"/>
            <a:r>
              <a:rPr lang="en-US" sz="4000" b="1" dirty="0" smtClean="0">
                <a:solidFill>
                  <a:srgbClr val="C00000"/>
                </a:solidFill>
                <a:latin typeface="Tahoma" pitchFamily="34" charset="0"/>
                <a:cs typeface="Tahoma" pitchFamily="34" charset="0"/>
              </a:rPr>
              <a:t>DM</a:t>
            </a:r>
            <a:r>
              <a:rPr lang="en-US" sz="4000" b="1" u="sng" dirty="0" smtClean="0">
                <a:solidFill>
                  <a:srgbClr val="C00000"/>
                </a:solidFill>
                <a:latin typeface="Tahoma" pitchFamily="34" charset="0"/>
                <a:cs typeface="Tahoma" pitchFamily="34" charset="0"/>
              </a:rPr>
              <a:t>A</a:t>
            </a:r>
            <a:r>
              <a:rPr lang="en-US" sz="4000" b="1" dirty="0" smtClean="0">
                <a:solidFill>
                  <a:srgbClr val="C00000"/>
                </a:solidFill>
                <a:latin typeface="Tahoma" pitchFamily="34" charset="0"/>
                <a:cs typeface="Tahoma" pitchFamily="34" charset="0"/>
              </a:rPr>
              <a:t>IC: Analyze</a:t>
            </a:r>
            <a:endParaRPr lang="en-US" b="1" dirty="0" smtClean="0">
              <a:solidFill>
                <a:srgbClr val="C00000"/>
              </a:solidFill>
              <a:latin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
        <p:nvSpPr>
          <p:cNvPr id="10" name="Rectangle 3"/>
          <p:cNvSpPr txBox="1">
            <a:spLocks noChangeArrowheads="1"/>
          </p:cNvSpPr>
          <p:nvPr/>
        </p:nvSpPr>
        <p:spPr bwMode="auto">
          <a:xfrm>
            <a:off x="76200" y="914400"/>
            <a:ext cx="89154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400" i="0" u="none" strike="noStrike" kern="1200" cap="none" spc="0" normalizeH="0" baseline="0" noProof="0" dirty="0" smtClean="0">
                <a:ln>
                  <a:noFill/>
                </a:ln>
                <a:effectLst/>
                <a:uLnTx/>
                <a:uFillTx/>
                <a:ea typeface="Tahoma" pitchFamily="34" charset="0"/>
                <a:cs typeface="Tahoma" pitchFamily="34" charset="0"/>
              </a:rPr>
              <a:t>Extensive exercise to carry out root – cause analysis</a:t>
            </a:r>
          </a:p>
        </p:txBody>
      </p:sp>
      <p:sp>
        <p:nvSpPr>
          <p:cNvPr id="11" name="Rectangle 10"/>
          <p:cNvSpPr/>
          <p:nvPr/>
        </p:nvSpPr>
        <p:spPr>
          <a:xfrm rot="16200000">
            <a:off x="-533399" y="2819400"/>
            <a:ext cx="2514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ahoma" pitchFamily="34" charset="0"/>
                <a:ea typeface="Tahoma" pitchFamily="34" charset="0"/>
                <a:cs typeface="Tahoma" pitchFamily="34" charset="0"/>
              </a:rPr>
              <a:t>ACTIVITIES</a:t>
            </a:r>
            <a:endParaRPr lang="en-US" sz="2800" b="1" dirty="0">
              <a:latin typeface="Tahoma" pitchFamily="34" charset="0"/>
              <a:ea typeface="Tahoma" pitchFamily="34" charset="0"/>
              <a:cs typeface="Tahoma" pitchFamily="34" charset="0"/>
            </a:endParaRPr>
          </a:p>
        </p:txBody>
      </p:sp>
      <p:sp>
        <p:nvSpPr>
          <p:cNvPr id="16" name="Rectangle 15"/>
          <p:cNvSpPr/>
          <p:nvPr/>
        </p:nvSpPr>
        <p:spPr>
          <a:xfrm>
            <a:off x="1066800" y="1828800"/>
            <a:ext cx="7696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sz="2800" dirty="0" smtClean="0"/>
              <a:t>Define Performance Objectives</a:t>
            </a:r>
          </a:p>
          <a:p>
            <a:pPr marL="342900" indent="-342900" algn="just">
              <a:buFont typeface="+mj-lt"/>
              <a:buAutoNum type="arabicPeriod"/>
            </a:pPr>
            <a:r>
              <a:rPr lang="en-US" sz="2800" dirty="0" smtClean="0"/>
              <a:t>Identify Value / Non–Value Added Process Steps</a:t>
            </a:r>
          </a:p>
          <a:p>
            <a:pPr marL="342900" indent="-342900" algn="just">
              <a:buFont typeface="+mj-lt"/>
              <a:buAutoNum type="arabicPeriod"/>
            </a:pPr>
            <a:r>
              <a:rPr lang="en-US" sz="2800" dirty="0" smtClean="0"/>
              <a:t>Identify Source of Variation</a:t>
            </a:r>
          </a:p>
          <a:p>
            <a:pPr marL="342900" indent="-342900" algn="just">
              <a:buFont typeface="+mj-lt"/>
              <a:buAutoNum type="arabicPeriod"/>
            </a:pPr>
            <a:r>
              <a:rPr lang="en-US" sz="2800" dirty="0" smtClean="0"/>
              <a:t>Determine Root Cause(s)</a:t>
            </a:r>
          </a:p>
          <a:p>
            <a:pPr marL="342900" indent="-342900" algn="just">
              <a:buFont typeface="+mj-lt"/>
              <a:buAutoNum type="arabicPeriod"/>
            </a:pPr>
            <a:r>
              <a:rPr lang="en-US" sz="2800" dirty="0" smtClean="0"/>
              <a:t>Determine Vital Few X’s, Y = f(x) Relationship</a:t>
            </a:r>
            <a:endParaRPr lang="en-US" sz="2800" dirty="0"/>
          </a:p>
        </p:txBody>
      </p:sp>
      <p:sp>
        <p:nvSpPr>
          <p:cNvPr id="17" name="Rectangle 16"/>
          <p:cNvSpPr/>
          <p:nvPr/>
        </p:nvSpPr>
        <p:spPr>
          <a:xfrm rot="16200000">
            <a:off x="-327909" y="5310890"/>
            <a:ext cx="210362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ahoma" pitchFamily="34" charset="0"/>
                <a:ea typeface="Tahoma" pitchFamily="34" charset="0"/>
                <a:cs typeface="Tahoma" pitchFamily="34" charset="0"/>
              </a:rPr>
              <a:t>TOOLS</a:t>
            </a:r>
            <a:endParaRPr lang="en-US" sz="2800" b="1" dirty="0">
              <a:latin typeface="Tahoma" pitchFamily="34" charset="0"/>
              <a:ea typeface="Tahoma" pitchFamily="34" charset="0"/>
              <a:cs typeface="Tahoma" pitchFamily="34" charset="0"/>
            </a:endParaRPr>
          </a:p>
        </p:txBody>
      </p:sp>
      <p:sp>
        <p:nvSpPr>
          <p:cNvPr id="18" name="Rectangle 17"/>
          <p:cNvSpPr/>
          <p:nvPr/>
        </p:nvSpPr>
        <p:spPr>
          <a:xfrm>
            <a:off x="1066800" y="4525780"/>
            <a:ext cx="7696200" cy="2103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A1: Process Mapping</a:t>
            </a:r>
          </a:p>
          <a:p>
            <a:r>
              <a:rPr lang="en-US" sz="2400" dirty="0" smtClean="0"/>
              <a:t>A2: Regression Analysis</a:t>
            </a:r>
          </a:p>
          <a:p>
            <a:r>
              <a:rPr lang="en-US" sz="2400" dirty="0" smtClean="0"/>
              <a:t>A3: RU/CS Analysis</a:t>
            </a:r>
          </a:p>
          <a:p>
            <a:r>
              <a:rPr lang="en-US" sz="2400" dirty="0" smtClean="0"/>
              <a:t>A4: SWOT Analysis</a:t>
            </a:r>
          </a:p>
          <a:p>
            <a:r>
              <a:rPr lang="en-US" sz="2400" dirty="0" smtClean="0"/>
              <a:t>A5: PESTLE Analysis</a:t>
            </a:r>
          </a:p>
          <a:p>
            <a:r>
              <a:rPr lang="en-US" sz="2400" dirty="0" smtClean="0"/>
              <a:t>A6: The Five Whys9 involving six questions: Why, What,</a:t>
            </a:r>
          </a:p>
          <a:p>
            <a:r>
              <a:rPr lang="en-US" sz="2400" dirty="0" smtClean="0"/>
              <a:t>Where, When Who and How?)</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92440"/>
            <a:ext cx="7924800" cy="593360"/>
          </a:xfrm>
        </p:spPr>
        <p:txBody>
          <a:bodyPr/>
          <a:lstStyle/>
          <a:p>
            <a:pPr algn="r" eaLnBrk="1" hangingPunct="1"/>
            <a:r>
              <a:rPr lang="en-US" sz="4000" b="1" dirty="0" smtClean="0">
                <a:solidFill>
                  <a:srgbClr val="C00000"/>
                </a:solidFill>
                <a:latin typeface="Tahoma" pitchFamily="34" charset="0"/>
                <a:cs typeface="Tahoma" pitchFamily="34" charset="0"/>
              </a:rPr>
              <a:t>DMA</a:t>
            </a:r>
            <a:r>
              <a:rPr lang="en-US" sz="4000" b="1" u="sng" dirty="0" smtClean="0">
                <a:solidFill>
                  <a:srgbClr val="C00000"/>
                </a:solidFill>
                <a:latin typeface="Tahoma" pitchFamily="34" charset="0"/>
                <a:cs typeface="Tahoma" pitchFamily="34" charset="0"/>
              </a:rPr>
              <a:t>I</a:t>
            </a:r>
            <a:r>
              <a:rPr lang="en-US" sz="4000" b="1" dirty="0" smtClean="0">
                <a:solidFill>
                  <a:srgbClr val="C00000"/>
                </a:solidFill>
                <a:latin typeface="Tahoma" pitchFamily="34" charset="0"/>
                <a:cs typeface="Tahoma" pitchFamily="34" charset="0"/>
              </a:rPr>
              <a:t>C: Improve</a:t>
            </a:r>
            <a:endParaRPr lang="en-US" b="1" dirty="0" smtClean="0">
              <a:solidFill>
                <a:srgbClr val="C00000"/>
              </a:solidFill>
              <a:latin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
        <p:nvSpPr>
          <p:cNvPr id="10" name="Rectangle 3"/>
          <p:cNvSpPr txBox="1">
            <a:spLocks noChangeArrowheads="1"/>
          </p:cNvSpPr>
          <p:nvPr/>
        </p:nvSpPr>
        <p:spPr bwMode="auto">
          <a:xfrm>
            <a:off x="76200" y="838200"/>
            <a:ext cx="8915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400" i="0" u="none" strike="noStrike" kern="1200" cap="none" spc="0" normalizeH="0" baseline="0" noProof="0" dirty="0" smtClean="0">
                <a:ln>
                  <a:noFill/>
                </a:ln>
                <a:effectLst/>
                <a:uLnTx/>
                <a:uFillTx/>
                <a:ea typeface="Tahoma" pitchFamily="34" charset="0"/>
                <a:cs typeface="Tahoma" pitchFamily="34" charset="0"/>
              </a:rPr>
              <a:t>Improve the process with experimentations by eliminating defects and re–engineering. </a:t>
            </a:r>
          </a:p>
        </p:txBody>
      </p:sp>
      <p:sp>
        <p:nvSpPr>
          <p:cNvPr id="11" name="Rectangle 10"/>
          <p:cNvSpPr/>
          <p:nvPr/>
        </p:nvSpPr>
        <p:spPr>
          <a:xfrm rot="16200000">
            <a:off x="-533399" y="2819400"/>
            <a:ext cx="2514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ahoma" pitchFamily="34" charset="0"/>
                <a:ea typeface="Tahoma" pitchFamily="34" charset="0"/>
                <a:cs typeface="Tahoma" pitchFamily="34" charset="0"/>
              </a:rPr>
              <a:t>ACTIVITIES</a:t>
            </a:r>
            <a:endParaRPr lang="en-US" sz="2800" b="1" dirty="0">
              <a:latin typeface="Tahoma" pitchFamily="34" charset="0"/>
              <a:ea typeface="Tahoma" pitchFamily="34" charset="0"/>
              <a:cs typeface="Tahoma" pitchFamily="34" charset="0"/>
            </a:endParaRPr>
          </a:p>
        </p:txBody>
      </p:sp>
      <p:sp>
        <p:nvSpPr>
          <p:cNvPr id="16" name="Rectangle 15"/>
          <p:cNvSpPr/>
          <p:nvPr/>
        </p:nvSpPr>
        <p:spPr>
          <a:xfrm>
            <a:off x="1066800" y="1828800"/>
            <a:ext cx="7696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sz="2400" dirty="0" smtClean="0"/>
              <a:t>Perform Design of Experiments</a:t>
            </a:r>
          </a:p>
          <a:p>
            <a:pPr marL="342900" indent="-342900" algn="just">
              <a:buFont typeface="+mj-lt"/>
              <a:buAutoNum type="arabicPeriod"/>
            </a:pPr>
            <a:r>
              <a:rPr lang="en-US" sz="2400" dirty="0" smtClean="0"/>
              <a:t>Develop Potential Solutions </a:t>
            </a:r>
          </a:p>
          <a:p>
            <a:pPr marL="342900" indent="-342900" algn="just">
              <a:buFont typeface="+mj-lt"/>
              <a:buAutoNum type="arabicPeriod"/>
            </a:pPr>
            <a:r>
              <a:rPr lang="en-US" sz="2400" dirty="0" smtClean="0"/>
              <a:t>Define Operating Tolerances of Potential System</a:t>
            </a:r>
          </a:p>
          <a:p>
            <a:pPr marL="342900" indent="-342900" algn="just">
              <a:buFont typeface="+mj-lt"/>
              <a:buAutoNum type="arabicPeriod"/>
            </a:pPr>
            <a:r>
              <a:rPr lang="en-US" sz="2400" dirty="0" smtClean="0"/>
              <a:t>Assess Failure Modes of Potential Solutions</a:t>
            </a:r>
          </a:p>
          <a:p>
            <a:pPr marL="342900" indent="-342900" algn="just">
              <a:buFont typeface="+mj-lt"/>
              <a:buAutoNum type="arabicPeriod"/>
            </a:pPr>
            <a:r>
              <a:rPr lang="en-US" sz="2400" dirty="0" smtClean="0"/>
              <a:t>Validate Potential Improvement by Pilot Studies</a:t>
            </a:r>
          </a:p>
          <a:p>
            <a:pPr marL="342900" indent="-342900" algn="just">
              <a:buFont typeface="+mj-lt"/>
              <a:buAutoNum type="arabicPeriod"/>
            </a:pPr>
            <a:r>
              <a:rPr lang="en-US" sz="2400" dirty="0" smtClean="0"/>
              <a:t>Correct/Re-Evaluate Potential Solution</a:t>
            </a:r>
            <a:endParaRPr lang="en-US" sz="2800" dirty="0"/>
          </a:p>
        </p:txBody>
      </p:sp>
      <p:sp>
        <p:nvSpPr>
          <p:cNvPr id="17" name="Rectangle 16"/>
          <p:cNvSpPr/>
          <p:nvPr/>
        </p:nvSpPr>
        <p:spPr>
          <a:xfrm rot="16200000">
            <a:off x="-327909" y="5310890"/>
            <a:ext cx="210362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ahoma" pitchFamily="34" charset="0"/>
                <a:ea typeface="Tahoma" pitchFamily="34" charset="0"/>
                <a:cs typeface="Tahoma" pitchFamily="34" charset="0"/>
              </a:rPr>
              <a:t>TOOLS</a:t>
            </a:r>
            <a:endParaRPr lang="en-US" sz="2800" b="1" dirty="0">
              <a:latin typeface="Tahoma" pitchFamily="34" charset="0"/>
              <a:ea typeface="Tahoma" pitchFamily="34" charset="0"/>
              <a:cs typeface="Tahoma" pitchFamily="34" charset="0"/>
            </a:endParaRPr>
          </a:p>
        </p:txBody>
      </p:sp>
      <p:sp>
        <p:nvSpPr>
          <p:cNvPr id="18" name="Rectangle 17"/>
          <p:cNvSpPr/>
          <p:nvPr/>
        </p:nvSpPr>
        <p:spPr>
          <a:xfrm>
            <a:off x="1066800" y="4525780"/>
            <a:ext cx="7696200" cy="2103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sz="2400" dirty="0" smtClean="0"/>
              <a:t>Mistake Proofing (Poke Yoke)</a:t>
            </a:r>
          </a:p>
          <a:p>
            <a:pPr marL="342900" indent="-342900" algn="just">
              <a:buFont typeface="+mj-lt"/>
              <a:buAutoNum type="arabicPeriod"/>
            </a:pPr>
            <a:r>
              <a:rPr lang="en-US" sz="2400" dirty="0" smtClean="0"/>
              <a:t>Design of Experiments (DOE)</a:t>
            </a:r>
          </a:p>
          <a:p>
            <a:pPr marL="342900" indent="-342900" algn="just">
              <a:buFont typeface="+mj-lt"/>
              <a:buAutoNum type="arabicPeriod"/>
            </a:pPr>
            <a:r>
              <a:rPr lang="en-US" sz="2400" dirty="0" smtClean="0"/>
              <a:t>House of Quality (Quality Function Deployment)</a:t>
            </a:r>
          </a:p>
          <a:p>
            <a:pPr marL="342900" indent="-342900" algn="just">
              <a:buFont typeface="+mj-lt"/>
              <a:buAutoNum type="arabicPeriod"/>
            </a:pPr>
            <a:r>
              <a:rPr lang="en-US" sz="2400" dirty="0" smtClean="0"/>
              <a:t>Failure Mode and Effect Analysis</a:t>
            </a:r>
          </a:p>
          <a:p>
            <a:pPr marL="342900" indent="-342900" algn="just">
              <a:buFont typeface="+mj-lt"/>
              <a:buAutoNum type="arabicPeriod"/>
            </a:pPr>
            <a:r>
              <a:rPr lang="en-US" sz="2400" dirty="0" smtClean="0"/>
              <a:t>Simulations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92440"/>
            <a:ext cx="7924800" cy="593360"/>
          </a:xfrm>
        </p:spPr>
        <p:txBody>
          <a:bodyPr/>
          <a:lstStyle/>
          <a:p>
            <a:pPr algn="r" eaLnBrk="1" hangingPunct="1"/>
            <a:r>
              <a:rPr lang="en-US" sz="4000" b="1" dirty="0" smtClean="0">
                <a:solidFill>
                  <a:srgbClr val="C00000"/>
                </a:solidFill>
                <a:latin typeface="Tahoma" pitchFamily="34" charset="0"/>
                <a:cs typeface="Tahoma" pitchFamily="34" charset="0"/>
              </a:rPr>
              <a:t>DMAI</a:t>
            </a:r>
            <a:r>
              <a:rPr lang="en-US" sz="4000" b="1" u="sng" dirty="0" smtClean="0">
                <a:solidFill>
                  <a:srgbClr val="C00000"/>
                </a:solidFill>
                <a:latin typeface="Tahoma" pitchFamily="34" charset="0"/>
                <a:cs typeface="Tahoma" pitchFamily="34" charset="0"/>
              </a:rPr>
              <a:t>C</a:t>
            </a:r>
            <a:r>
              <a:rPr lang="en-US" sz="4000" b="1" dirty="0" smtClean="0">
                <a:solidFill>
                  <a:srgbClr val="C00000"/>
                </a:solidFill>
                <a:latin typeface="Tahoma" pitchFamily="34" charset="0"/>
                <a:cs typeface="Tahoma" pitchFamily="34" charset="0"/>
              </a:rPr>
              <a:t>: Control</a:t>
            </a:r>
            <a:endParaRPr lang="en-US" b="1" dirty="0" smtClean="0">
              <a:solidFill>
                <a:srgbClr val="C00000"/>
              </a:solidFill>
              <a:latin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
        <p:nvSpPr>
          <p:cNvPr id="10" name="Rectangle 3"/>
          <p:cNvSpPr txBox="1">
            <a:spLocks noChangeArrowheads="1"/>
          </p:cNvSpPr>
          <p:nvPr/>
        </p:nvSpPr>
        <p:spPr bwMode="auto">
          <a:xfrm>
            <a:off x="76200" y="838200"/>
            <a:ext cx="8915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i="0" u="none" strike="noStrike" kern="1200" cap="none" spc="0" normalizeH="0" baseline="0" noProof="0" dirty="0" smtClean="0">
                <a:ln>
                  <a:noFill/>
                </a:ln>
                <a:effectLst/>
                <a:uLnTx/>
                <a:uFillTx/>
                <a:ea typeface="Tahoma" pitchFamily="34" charset="0"/>
                <a:cs typeface="Tahoma" pitchFamily="34" charset="0"/>
              </a:rPr>
              <a:t>Maintain the</a:t>
            </a:r>
            <a:r>
              <a:rPr kumimoji="0" lang="en-US" sz="2800" i="0" u="none" strike="noStrike" kern="1200" cap="none" spc="0" normalizeH="0" noProof="0" dirty="0" smtClean="0">
                <a:ln>
                  <a:noFill/>
                </a:ln>
                <a:effectLst/>
                <a:uLnTx/>
                <a:uFillTx/>
                <a:ea typeface="Tahoma" pitchFamily="34" charset="0"/>
                <a:cs typeface="Tahoma" pitchFamily="34" charset="0"/>
              </a:rPr>
              <a:t> Process Capability</a:t>
            </a:r>
            <a:r>
              <a:rPr kumimoji="0" lang="en-US" sz="2800" i="0" u="none" strike="noStrike" kern="1200" cap="none" spc="0" normalizeH="0" baseline="0" noProof="0" dirty="0" smtClean="0">
                <a:ln>
                  <a:noFill/>
                </a:ln>
                <a:effectLst/>
                <a:uLnTx/>
                <a:uFillTx/>
                <a:ea typeface="Tahoma" pitchFamily="34" charset="0"/>
                <a:cs typeface="Tahoma" pitchFamily="34" charset="0"/>
              </a:rPr>
              <a:t>. </a:t>
            </a:r>
          </a:p>
        </p:txBody>
      </p:sp>
      <p:sp>
        <p:nvSpPr>
          <p:cNvPr id="11" name="Rectangle 10"/>
          <p:cNvSpPr/>
          <p:nvPr/>
        </p:nvSpPr>
        <p:spPr>
          <a:xfrm rot="16200000">
            <a:off x="-533399" y="2819400"/>
            <a:ext cx="2514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ahoma" pitchFamily="34" charset="0"/>
                <a:ea typeface="Tahoma" pitchFamily="34" charset="0"/>
                <a:cs typeface="Tahoma" pitchFamily="34" charset="0"/>
              </a:rPr>
              <a:t>ACTIVITIES</a:t>
            </a:r>
            <a:endParaRPr lang="en-US" sz="2800" b="1" dirty="0">
              <a:latin typeface="Tahoma" pitchFamily="34" charset="0"/>
              <a:ea typeface="Tahoma" pitchFamily="34" charset="0"/>
              <a:cs typeface="Tahoma" pitchFamily="34" charset="0"/>
            </a:endParaRPr>
          </a:p>
        </p:txBody>
      </p:sp>
      <p:sp>
        <p:nvSpPr>
          <p:cNvPr id="16" name="Rectangle 15"/>
          <p:cNvSpPr/>
          <p:nvPr/>
        </p:nvSpPr>
        <p:spPr>
          <a:xfrm>
            <a:off x="1066800" y="1828800"/>
            <a:ext cx="7696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sz="2400" dirty="0" smtClean="0"/>
              <a:t>Define and Validate Monitoring and Control System</a:t>
            </a:r>
          </a:p>
          <a:p>
            <a:pPr marL="342900" indent="-342900" algn="just">
              <a:buFont typeface="+mj-lt"/>
              <a:buAutoNum type="arabicPeriod"/>
            </a:pPr>
            <a:r>
              <a:rPr lang="en-US" sz="2400" dirty="0" smtClean="0"/>
              <a:t>Develop Standards and Procedures</a:t>
            </a:r>
          </a:p>
          <a:p>
            <a:pPr marL="342900" indent="-342900" algn="just">
              <a:buFont typeface="+mj-lt"/>
              <a:buAutoNum type="arabicPeriod"/>
            </a:pPr>
            <a:r>
              <a:rPr lang="en-US" sz="2400" dirty="0" smtClean="0"/>
              <a:t>Implement Statistical Process Control</a:t>
            </a:r>
          </a:p>
          <a:p>
            <a:pPr marL="342900" indent="-342900" algn="just">
              <a:buFont typeface="+mj-lt"/>
              <a:buAutoNum type="arabicPeriod"/>
            </a:pPr>
            <a:r>
              <a:rPr lang="en-US" sz="2400" dirty="0" smtClean="0"/>
              <a:t>Determine Process Capability and Cost of Quality</a:t>
            </a:r>
          </a:p>
          <a:p>
            <a:pPr marL="342900" indent="-342900" algn="just">
              <a:buFont typeface="+mj-lt"/>
              <a:buAutoNum type="arabicPeriod"/>
            </a:pPr>
            <a:r>
              <a:rPr lang="en-US" sz="2400" dirty="0" smtClean="0"/>
              <a:t>Develop Transfer Plan, Handoff to Process Owner</a:t>
            </a:r>
          </a:p>
          <a:p>
            <a:pPr marL="342900" indent="-342900" algn="just">
              <a:buFont typeface="+mj-lt"/>
              <a:buAutoNum type="arabicPeriod"/>
            </a:pPr>
            <a:r>
              <a:rPr lang="en-US" sz="2400" dirty="0" smtClean="0"/>
              <a:t>Verify Benefits, Cost Saving / Avoidance, Profit Growth</a:t>
            </a:r>
          </a:p>
          <a:p>
            <a:pPr marL="342900" indent="-342900" algn="just">
              <a:buFont typeface="+mj-lt"/>
              <a:buAutoNum type="arabicPeriod"/>
            </a:pPr>
            <a:r>
              <a:rPr lang="en-US" sz="2400" dirty="0" smtClean="0"/>
              <a:t>Close Project, Finalize Documentation, Reward / Award</a:t>
            </a:r>
            <a:endParaRPr lang="en-US" sz="2800" dirty="0"/>
          </a:p>
        </p:txBody>
      </p:sp>
      <p:sp>
        <p:nvSpPr>
          <p:cNvPr id="17" name="Rectangle 16"/>
          <p:cNvSpPr/>
          <p:nvPr/>
        </p:nvSpPr>
        <p:spPr>
          <a:xfrm rot="16200000">
            <a:off x="-327909" y="5310890"/>
            <a:ext cx="210362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ahoma" pitchFamily="34" charset="0"/>
                <a:ea typeface="Tahoma" pitchFamily="34" charset="0"/>
                <a:cs typeface="Tahoma" pitchFamily="34" charset="0"/>
              </a:rPr>
              <a:t>TOOLS</a:t>
            </a:r>
            <a:endParaRPr lang="en-US" sz="2800" b="1" dirty="0">
              <a:latin typeface="Tahoma" pitchFamily="34" charset="0"/>
              <a:ea typeface="Tahoma" pitchFamily="34" charset="0"/>
              <a:cs typeface="Tahoma" pitchFamily="34" charset="0"/>
            </a:endParaRPr>
          </a:p>
        </p:txBody>
      </p:sp>
      <p:sp>
        <p:nvSpPr>
          <p:cNvPr id="18" name="Rectangle 17"/>
          <p:cNvSpPr/>
          <p:nvPr/>
        </p:nvSpPr>
        <p:spPr>
          <a:xfrm>
            <a:off x="1066800" y="4495800"/>
            <a:ext cx="76962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sz="2400" dirty="0" smtClean="0"/>
              <a:t>Process Sigma Calculation</a:t>
            </a:r>
          </a:p>
          <a:p>
            <a:pPr marL="342900" indent="-342900" algn="just">
              <a:buFont typeface="+mj-lt"/>
              <a:buAutoNum type="arabicPeriod"/>
            </a:pPr>
            <a:r>
              <a:rPr lang="en-US" sz="2400" dirty="0" smtClean="0"/>
              <a:t>Control Charts</a:t>
            </a:r>
          </a:p>
          <a:p>
            <a:pPr marL="342900" indent="-342900" algn="just">
              <a:buFont typeface="+mj-lt"/>
              <a:buAutoNum type="arabicPeriod"/>
            </a:pPr>
            <a:r>
              <a:rPr lang="en-US" sz="2400" dirty="0" smtClean="0"/>
              <a:t>Cost of Quality Calculations</a:t>
            </a:r>
          </a:p>
          <a:p>
            <a:pPr marL="342900" indent="-342900" algn="just">
              <a:buFont typeface="+mj-lt"/>
              <a:buAutoNum type="arabicPeriod"/>
            </a:pPr>
            <a:r>
              <a:rPr lang="en-US" sz="2400" dirty="0" smtClean="0"/>
              <a:t>Control Plan</a:t>
            </a:r>
          </a:p>
          <a:p>
            <a:pPr marL="342900" indent="-342900" algn="just">
              <a:buFont typeface="+mj-lt"/>
              <a:buAutoNum type="arabicPeriod"/>
            </a:pPr>
            <a:r>
              <a:rPr lang="en-US" sz="2400" dirty="0" smtClean="0"/>
              <a:t>ISO 9001</a:t>
            </a:r>
          </a:p>
          <a:p>
            <a:pPr marL="342900" indent="-342900" algn="just">
              <a:buFont typeface="+mj-lt"/>
              <a:buAutoNum type="arabicPeriod"/>
            </a:pPr>
            <a:r>
              <a:rPr lang="en-US" sz="2400" dirty="0" smtClean="0"/>
              <a:t>Activity Network Diagram</a:t>
            </a:r>
          </a:p>
          <a:p>
            <a:pPr marL="342900" indent="-342900" algn="just">
              <a:buFont typeface="+mj-lt"/>
              <a:buAutoNum type="arabicPeriod"/>
            </a:pPr>
            <a:r>
              <a:rPr lang="en-US" sz="2400" dirty="0" smtClean="0"/>
              <a:t>PDCA Cycle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92440"/>
            <a:ext cx="7924800" cy="593360"/>
          </a:xfrm>
        </p:spPr>
        <p:txBody>
          <a:bodyPr/>
          <a:lstStyle/>
          <a:p>
            <a:pPr algn="r" eaLnBrk="1" hangingPunct="1"/>
            <a:r>
              <a:rPr lang="en-US" sz="4000" b="1" dirty="0" smtClean="0">
                <a:solidFill>
                  <a:srgbClr val="C00000"/>
                </a:solidFill>
                <a:latin typeface="Tahoma" pitchFamily="34" charset="0"/>
                <a:cs typeface="Tahoma" pitchFamily="34" charset="0"/>
              </a:rPr>
              <a:t>DMAIC Roadmap</a:t>
            </a:r>
            <a:endParaRPr lang="en-US" b="1" dirty="0" smtClean="0">
              <a:solidFill>
                <a:srgbClr val="C00000"/>
              </a:solidFill>
              <a:latin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
        <p:nvSpPr>
          <p:cNvPr id="12" name="Rectangle 11"/>
          <p:cNvSpPr/>
          <p:nvPr/>
        </p:nvSpPr>
        <p:spPr>
          <a:xfrm>
            <a:off x="2209800" y="685800"/>
            <a:ext cx="2514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Identify Problem Area</a:t>
            </a:r>
            <a:endParaRPr lang="en-US" sz="2000" dirty="0"/>
          </a:p>
        </p:txBody>
      </p:sp>
      <p:sp>
        <p:nvSpPr>
          <p:cNvPr id="13" name="Rectangle 12"/>
          <p:cNvSpPr/>
          <p:nvPr/>
        </p:nvSpPr>
        <p:spPr>
          <a:xfrm>
            <a:off x="2209800" y="1524000"/>
            <a:ext cx="2667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Determine Appropriate Project Focus </a:t>
            </a:r>
            <a:endParaRPr lang="en-US" sz="2000" dirty="0"/>
          </a:p>
        </p:txBody>
      </p:sp>
      <p:cxnSp>
        <p:nvCxnSpPr>
          <p:cNvPr id="15" name="Straight Arrow Connector 14"/>
          <p:cNvCxnSpPr/>
          <p:nvPr/>
        </p:nvCxnSpPr>
        <p:spPr>
          <a:xfrm rot="5400000">
            <a:off x="2933700" y="1333500"/>
            <a:ext cx="381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247150" y="15240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Estimate COPQ</a:t>
            </a:r>
            <a:endParaRPr lang="en-US" sz="2000" dirty="0"/>
          </a:p>
        </p:txBody>
      </p:sp>
      <p:cxnSp>
        <p:nvCxnSpPr>
          <p:cNvPr id="21" name="Straight Arrow Connector 20"/>
          <p:cNvCxnSpPr/>
          <p:nvPr/>
        </p:nvCxnSpPr>
        <p:spPr>
          <a:xfrm>
            <a:off x="4876800" y="1676400"/>
            <a:ext cx="1371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6896894" y="2247106"/>
            <a:ext cx="381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324600" y="2438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Establish Team</a:t>
            </a:r>
            <a:endParaRPr lang="en-US" sz="2000" dirty="0"/>
          </a:p>
        </p:txBody>
      </p:sp>
      <p:cxnSp>
        <p:nvCxnSpPr>
          <p:cNvPr id="26" name="Straight Connector 25"/>
          <p:cNvCxnSpPr/>
          <p:nvPr/>
        </p:nvCxnSpPr>
        <p:spPr>
          <a:xfrm>
            <a:off x="0" y="1295400"/>
            <a:ext cx="9144000"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3018020"/>
            <a:ext cx="9144000"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0" y="685800"/>
            <a:ext cx="1905000" cy="646331"/>
          </a:xfrm>
          <a:prstGeom prst="rect">
            <a:avLst/>
          </a:prstGeom>
          <a:noFill/>
        </p:spPr>
        <p:txBody>
          <a:bodyPr wrap="square" rtlCol="0">
            <a:spAutoFit/>
          </a:bodyPr>
          <a:lstStyle/>
          <a:p>
            <a:pPr algn="just"/>
            <a:r>
              <a:rPr lang="en-US" b="1" dirty="0" smtClean="0"/>
              <a:t>Champion / Process Owner</a:t>
            </a:r>
            <a:endParaRPr lang="en-US" b="1" dirty="0"/>
          </a:p>
        </p:txBody>
      </p:sp>
      <p:sp>
        <p:nvSpPr>
          <p:cNvPr id="29" name="TextBox 28"/>
          <p:cNvSpPr txBox="1"/>
          <p:nvPr/>
        </p:nvSpPr>
        <p:spPr>
          <a:xfrm>
            <a:off x="0" y="1639669"/>
            <a:ext cx="2057400" cy="369332"/>
          </a:xfrm>
          <a:prstGeom prst="rect">
            <a:avLst/>
          </a:prstGeom>
          <a:noFill/>
        </p:spPr>
        <p:txBody>
          <a:bodyPr wrap="square" rtlCol="0">
            <a:spAutoFit/>
          </a:bodyPr>
          <a:lstStyle/>
          <a:p>
            <a:pPr algn="just"/>
            <a:r>
              <a:rPr lang="en-US" b="1" dirty="0" smtClean="0"/>
              <a:t>Define</a:t>
            </a:r>
            <a:endParaRPr lang="en-US" b="1" dirty="0"/>
          </a:p>
        </p:txBody>
      </p:sp>
      <p:sp>
        <p:nvSpPr>
          <p:cNvPr id="30" name="Rectangle 29"/>
          <p:cNvSpPr/>
          <p:nvPr/>
        </p:nvSpPr>
        <p:spPr>
          <a:xfrm>
            <a:off x="2209800" y="3124200"/>
            <a:ext cx="3276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Assess Stability, Capability, &amp; Measurement Systems</a:t>
            </a:r>
            <a:endParaRPr lang="en-US" sz="2000" dirty="0"/>
          </a:p>
        </p:txBody>
      </p:sp>
      <p:sp>
        <p:nvSpPr>
          <p:cNvPr id="31" name="Rectangle 30"/>
          <p:cNvSpPr/>
          <p:nvPr/>
        </p:nvSpPr>
        <p:spPr>
          <a:xfrm>
            <a:off x="6247150" y="316917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Identify &amp; Prioritize all X’s</a:t>
            </a:r>
            <a:endParaRPr lang="en-US" sz="2000" dirty="0"/>
          </a:p>
        </p:txBody>
      </p:sp>
      <p:cxnSp>
        <p:nvCxnSpPr>
          <p:cNvPr id="32" name="Straight Arrow Connector 31"/>
          <p:cNvCxnSpPr/>
          <p:nvPr/>
        </p:nvCxnSpPr>
        <p:spPr>
          <a:xfrm>
            <a:off x="5486400" y="3396520"/>
            <a:ext cx="762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3869960"/>
            <a:ext cx="9144000"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0" y="3212068"/>
            <a:ext cx="2057400" cy="369332"/>
          </a:xfrm>
          <a:prstGeom prst="rect">
            <a:avLst/>
          </a:prstGeom>
          <a:noFill/>
        </p:spPr>
        <p:txBody>
          <a:bodyPr wrap="square" rtlCol="0">
            <a:spAutoFit/>
          </a:bodyPr>
          <a:lstStyle/>
          <a:p>
            <a:pPr algn="just"/>
            <a:r>
              <a:rPr lang="en-US" b="1" dirty="0" smtClean="0"/>
              <a:t>Measure</a:t>
            </a:r>
            <a:endParaRPr lang="en-US" b="1" dirty="0"/>
          </a:p>
        </p:txBody>
      </p:sp>
      <p:sp>
        <p:nvSpPr>
          <p:cNvPr id="35" name="Rectangle 34"/>
          <p:cNvSpPr/>
          <p:nvPr/>
        </p:nvSpPr>
        <p:spPr>
          <a:xfrm>
            <a:off x="2209800" y="4083570"/>
            <a:ext cx="3276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Prove / Disprove  Impact X’s Have on Problem</a:t>
            </a:r>
            <a:endParaRPr lang="en-US" sz="2000" dirty="0"/>
          </a:p>
        </p:txBody>
      </p:sp>
      <p:cxnSp>
        <p:nvCxnSpPr>
          <p:cNvPr id="36" name="Straight Connector 35"/>
          <p:cNvCxnSpPr/>
          <p:nvPr/>
        </p:nvCxnSpPr>
        <p:spPr>
          <a:xfrm>
            <a:off x="0" y="4754380"/>
            <a:ext cx="9144000"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0" y="4202668"/>
            <a:ext cx="2057400" cy="369332"/>
          </a:xfrm>
          <a:prstGeom prst="rect">
            <a:avLst/>
          </a:prstGeom>
          <a:noFill/>
        </p:spPr>
        <p:txBody>
          <a:bodyPr wrap="square" rtlCol="0">
            <a:spAutoFit/>
          </a:bodyPr>
          <a:lstStyle/>
          <a:p>
            <a:pPr algn="just"/>
            <a:r>
              <a:rPr lang="en-US" b="1" dirty="0" smtClean="0"/>
              <a:t>Analyze</a:t>
            </a:r>
            <a:endParaRPr lang="en-US" b="1" dirty="0"/>
          </a:p>
        </p:txBody>
      </p:sp>
      <p:sp>
        <p:nvSpPr>
          <p:cNvPr id="38" name="Rectangle 37"/>
          <p:cNvSpPr/>
          <p:nvPr/>
        </p:nvSpPr>
        <p:spPr>
          <a:xfrm>
            <a:off x="1219200" y="4891790"/>
            <a:ext cx="4038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Identify, Prioritize, Select solutions control or eliminate X’s causing problems  </a:t>
            </a:r>
            <a:endParaRPr lang="en-US" dirty="0"/>
          </a:p>
        </p:txBody>
      </p:sp>
      <p:cxnSp>
        <p:nvCxnSpPr>
          <p:cNvPr id="39" name="Straight Connector 38"/>
          <p:cNvCxnSpPr/>
          <p:nvPr/>
        </p:nvCxnSpPr>
        <p:spPr>
          <a:xfrm>
            <a:off x="0" y="5592580"/>
            <a:ext cx="9144000"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600200" y="5759970"/>
            <a:ext cx="3276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Implement Control plan to ensure problem doesn’t return  </a:t>
            </a:r>
            <a:endParaRPr lang="en-US" sz="1600" dirty="0"/>
          </a:p>
        </p:txBody>
      </p:sp>
      <p:cxnSp>
        <p:nvCxnSpPr>
          <p:cNvPr id="41" name="Straight Connector 40"/>
          <p:cNvCxnSpPr/>
          <p:nvPr/>
        </p:nvCxnSpPr>
        <p:spPr>
          <a:xfrm>
            <a:off x="0" y="6430780"/>
            <a:ext cx="9144000"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0" y="5040868"/>
            <a:ext cx="2057400" cy="369332"/>
          </a:xfrm>
          <a:prstGeom prst="rect">
            <a:avLst/>
          </a:prstGeom>
          <a:noFill/>
        </p:spPr>
        <p:txBody>
          <a:bodyPr wrap="square" rtlCol="0">
            <a:spAutoFit/>
          </a:bodyPr>
          <a:lstStyle/>
          <a:p>
            <a:pPr algn="just"/>
            <a:r>
              <a:rPr lang="en-US" b="1" dirty="0" smtClean="0"/>
              <a:t>Improve</a:t>
            </a:r>
            <a:endParaRPr lang="en-US" b="1" dirty="0"/>
          </a:p>
        </p:txBody>
      </p:sp>
      <p:sp>
        <p:nvSpPr>
          <p:cNvPr id="43" name="TextBox 42"/>
          <p:cNvSpPr txBox="1"/>
          <p:nvPr/>
        </p:nvSpPr>
        <p:spPr>
          <a:xfrm>
            <a:off x="0" y="5791200"/>
            <a:ext cx="2057400" cy="369332"/>
          </a:xfrm>
          <a:prstGeom prst="rect">
            <a:avLst/>
          </a:prstGeom>
          <a:noFill/>
        </p:spPr>
        <p:txBody>
          <a:bodyPr wrap="square" rtlCol="0">
            <a:spAutoFit/>
          </a:bodyPr>
          <a:lstStyle/>
          <a:p>
            <a:pPr algn="just"/>
            <a:r>
              <a:rPr lang="en-US" b="1" dirty="0" smtClean="0"/>
              <a:t>Control</a:t>
            </a:r>
            <a:endParaRPr lang="en-US" b="1" dirty="0"/>
          </a:p>
        </p:txBody>
      </p:sp>
      <p:cxnSp>
        <p:nvCxnSpPr>
          <p:cNvPr id="46" name="Straight Connector 45"/>
          <p:cNvCxnSpPr/>
          <p:nvPr/>
        </p:nvCxnSpPr>
        <p:spPr>
          <a:xfrm rot="10800000">
            <a:off x="4235970" y="2819400"/>
            <a:ext cx="2057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4099810" y="2971800"/>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35" idx="3"/>
          </p:cNvCxnSpPr>
          <p:nvPr/>
        </p:nvCxnSpPr>
        <p:spPr>
          <a:xfrm rot="10800000" flipV="1">
            <a:off x="5486400" y="3687580"/>
            <a:ext cx="1371600" cy="70079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715000" y="4938010"/>
            <a:ext cx="3200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Implement Solutions to control or Eliminate X’s causing problems  </a:t>
            </a:r>
            <a:endParaRPr lang="en-US" sz="1600" dirty="0"/>
          </a:p>
        </p:txBody>
      </p:sp>
      <p:cxnSp>
        <p:nvCxnSpPr>
          <p:cNvPr id="54" name="Straight Arrow Connector 53"/>
          <p:cNvCxnSpPr/>
          <p:nvPr/>
        </p:nvCxnSpPr>
        <p:spPr>
          <a:xfrm>
            <a:off x="4953000" y="5165360"/>
            <a:ext cx="762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6200000" flipH="1">
            <a:off x="1249180" y="4694420"/>
            <a:ext cx="412230" cy="1499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447800" y="4513290"/>
            <a:ext cx="762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flipV="1">
            <a:off x="4876800" y="5486400"/>
            <a:ext cx="914400" cy="3048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876800" y="6018212"/>
            <a:ext cx="762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638800" y="5791200"/>
            <a:ext cx="2667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Verify Financial Impact</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5600" y="48904"/>
            <a:ext cx="6019800" cy="685800"/>
          </a:xfrm>
        </p:spPr>
        <p:txBody>
          <a:bodyPr/>
          <a:lstStyle/>
          <a:p>
            <a:pPr algn="r" eaLnBrk="1" hangingPunct="1"/>
            <a:r>
              <a:rPr lang="en-US" b="1" dirty="0" smtClean="0">
                <a:solidFill>
                  <a:srgbClr val="C00000"/>
                </a:solidFill>
                <a:latin typeface="Tahoma" pitchFamily="34" charset="0"/>
                <a:cs typeface="Tahoma" pitchFamily="34" charset="0"/>
              </a:rPr>
              <a:t>SIX SIGMA DEFINED</a:t>
            </a:r>
          </a:p>
        </p:txBody>
      </p:sp>
      <p:sp>
        <p:nvSpPr>
          <p:cNvPr id="94211" name="Rectangle 3"/>
          <p:cNvSpPr>
            <a:spLocks noGrp="1" noChangeArrowheads="1"/>
          </p:cNvSpPr>
          <p:nvPr>
            <p:ph idx="1"/>
          </p:nvPr>
        </p:nvSpPr>
        <p:spPr>
          <a:xfrm>
            <a:off x="152400" y="762000"/>
            <a:ext cx="8839200" cy="2209800"/>
          </a:xfrm>
        </p:spPr>
        <p:txBody>
          <a:bodyPr/>
          <a:lstStyle/>
          <a:p>
            <a:pPr algn="just" eaLnBrk="1" hangingPunct="1">
              <a:buFont typeface="Wingdings" pitchFamily="2" charset="2"/>
              <a:buChar char="§"/>
            </a:pPr>
            <a:r>
              <a:rPr lang="en-US" sz="2000" dirty="0" smtClean="0">
                <a:solidFill>
                  <a:srgbClr val="0070C0"/>
                </a:solidFill>
                <a:latin typeface="Tahoma" pitchFamily="34" charset="0"/>
                <a:cs typeface="Tahoma" pitchFamily="34" charset="0"/>
              </a:rPr>
              <a:t>In a narrow sense…</a:t>
            </a:r>
          </a:p>
          <a:p>
            <a:pPr lvl="1" algn="just" eaLnBrk="1" hangingPunct="1">
              <a:buFont typeface="Wingdings" pitchFamily="2" charset="2"/>
              <a:buChar char="§"/>
            </a:pPr>
            <a:r>
              <a:rPr lang="en-US" sz="2000" dirty="0" smtClean="0">
                <a:latin typeface="Tahoma" pitchFamily="34" charset="0"/>
                <a:cs typeface="Tahoma" pitchFamily="34" charset="0"/>
              </a:rPr>
              <a:t>A metric based on Statistical Measure called Standard Deviation</a:t>
            </a:r>
          </a:p>
          <a:p>
            <a:pPr algn="just" eaLnBrk="1" hangingPunct="1">
              <a:buFont typeface="Wingdings" pitchFamily="2" charset="2"/>
              <a:buChar char="§"/>
            </a:pPr>
            <a:r>
              <a:rPr lang="en-US" sz="2000" dirty="0" smtClean="0">
                <a:solidFill>
                  <a:srgbClr val="0070C0"/>
                </a:solidFill>
                <a:latin typeface="Tahoma" pitchFamily="34" charset="0"/>
                <a:cs typeface="Tahoma" pitchFamily="34" charset="0"/>
              </a:rPr>
              <a:t>In a broader, business sense…</a:t>
            </a:r>
          </a:p>
          <a:p>
            <a:pPr lvl="1" algn="just" eaLnBrk="1" hangingPunct="1">
              <a:buFont typeface="Wingdings" pitchFamily="2" charset="2"/>
              <a:buChar char="§"/>
            </a:pPr>
            <a:r>
              <a:rPr lang="en-US" sz="2000" dirty="0" smtClean="0">
                <a:latin typeface="Tahoma" pitchFamily="34" charset="0"/>
                <a:cs typeface="Tahoma" pitchFamily="34" charset="0"/>
              </a:rPr>
              <a:t>WORLD CLASS QUALITY providing a </a:t>
            </a:r>
            <a:r>
              <a:rPr lang="en-US" sz="2000" u="sng" dirty="0" smtClean="0">
                <a:latin typeface="Tahoma" pitchFamily="34" charset="0"/>
                <a:cs typeface="Tahoma" pitchFamily="34" charset="0"/>
              </a:rPr>
              <a:t>BETTER</a:t>
            </a:r>
            <a:r>
              <a:rPr lang="en-US" sz="2000" dirty="0" smtClean="0">
                <a:latin typeface="Tahoma" pitchFamily="34" charset="0"/>
                <a:cs typeface="Tahoma" pitchFamily="34" charset="0"/>
              </a:rPr>
              <a:t> product or service, </a:t>
            </a:r>
            <a:r>
              <a:rPr lang="en-US" sz="2000" u="sng" dirty="0" smtClean="0">
                <a:latin typeface="Tahoma" pitchFamily="34" charset="0"/>
                <a:cs typeface="Tahoma" pitchFamily="34" charset="0"/>
              </a:rPr>
              <a:t>FASTER</a:t>
            </a:r>
            <a:r>
              <a:rPr lang="en-US" sz="2000" dirty="0" smtClean="0">
                <a:latin typeface="Tahoma" pitchFamily="34" charset="0"/>
                <a:cs typeface="Tahoma" pitchFamily="34" charset="0"/>
              </a:rPr>
              <a:t>,  and at a </a:t>
            </a:r>
            <a:r>
              <a:rPr lang="en-US" sz="2000" u="sng" dirty="0" smtClean="0">
                <a:latin typeface="Tahoma" pitchFamily="34" charset="0"/>
                <a:cs typeface="Tahoma" pitchFamily="34" charset="0"/>
              </a:rPr>
              <a:t>LOWER COST</a:t>
            </a:r>
            <a:r>
              <a:rPr lang="en-US" sz="2000" dirty="0" smtClean="0">
                <a:latin typeface="Tahoma" pitchFamily="34" charset="0"/>
                <a:cs typeface="Tahoma" pitchFamily="34" charset="0"/>
              </a:rPr>
              <a:t> than our competitors. </a:t>
            </a:r>
            <a:endParaRPr lang="en-US" sz="2000" u="sng" dirty="0" smtClean="0">
              <a:latin typeface="Tahoma" pitchFamily="34" charset="0"/>
              <a:cs typeface="Tahoma" pitchFamily="34" charset="0"/>
            </a:endParaRPr>
          </a:p>
          <a:p>
            <a:pPr marL="341313" lvl="1" indent="-341313" algn="just" eaLnBrk="1" hangingPunct="1">
              <a:buFont typeface="Wingdings" pitchFamily="2" charset="2"/>
              <a:buChar char="§"/>
            </a:pPr>
            <a:r>
              <a:rPr lang="en-US" sz="2000" dirty="0" smtClean="0">
                <a:solidFill>
                  <a:srgbClr val="0070C0"/>
                </a:solidFill>
                <a:latin typeface="Tahoma" pitchFamily="34" charset="0"/>
                <a:cs typeface="Tahoma" pitchFamily="34" charset="0"/>
              </a:rPr>
              <a:t>VARIATION… “the enemy of the customer satisfaction”</a:t>
            </a:r>
            <a:endParaRPr lang="en-US" sz="2000" dirty="0" smtClean="0">
              <a:latin typeface="Tahoma" pitchFamily="34" charset="0"/>
              <a:cs typeface="Tahoma" pitchFamily="34" charset="0"/>
            </a:endParaRPr>
          </a:p>
        </p:txBody>
      </p:sp>
      <p:pic>
        <p:nvPicPr>
          <p:cNvPr id="5" name="Picture 2"/>
          <p:cNvPicPr>
            <a:picLocks noChangeAspect="1" noChangeArrowheads="1"/>
          </p:cNvPicPr>
          <p:nvPr/>
        </p:nvPicPr>
        <p:blipFill>
          <a:blip r:embed="rId2" cstate="print"/>
          <a:srcRect/>
          <a:stretch>
            <a:fillRect/>
          </a:stretch>
        </p:blipFill>
        <p:spPr bwMode="auto">
          <a:xfrm>
            <a:off x="304800" y="2895600"/>
            <a:ext cx="8610600" cy="3833812"/>
          </a:xfrm>
          <a:prstGeom prst="rect">
            <a:avLst/>
          </a:prstGeom>
          <a:noFill/>
          <a:ln w="9525">
            <a:noFill/>
            <a:miter lim="800000"/>
            <a:headEnd/>
            <a:tailEnd/>
          </a:ln>
          <a:effectLst/>
        </p:spPr>
      </p:pic>
      <p:pic>
        <p:nvPicPr>
          <p:cNvPr id="6" name="Picture 1" descr="E:\PU-IQTM (Admin. Work)\BSIEM (Record)\Logos\Institute of Quality and Technology Mono1 copy.jpg"/>
          <p:cNvPicPr>
            <a:picLocks noChangeAspect="1" noChangeArrowheads="1"/>
          </p:cNvPicPr>
          <p:nvPr/>
        </p:nvPicPr>
        <p:blipFill>
          <a:blip r:embed="rId3" cstate="print"/>
          <a:srcRect/>
          <a:stretch>
            <a:fillRect/>
          </a:stretch>
        </p:blipFill>
        <p:spPr bwMode="auto">
          <a:xfrm>
            <a:off x="1" y="1"/>
            <a:ext cx="914400" cy="761999"/>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blinds(horizontal)">
                                      <p:cBhvr>
                                        <p:cTn id="7" dur="500"/>
                                        <p:tgtEl>
                                          <p:spTgt spid="9421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blinds(horizontal)">
                                      <p:cBhvr>
                                        <p:cTn id="10" dur="500"/>
                                        <p:tgtEl>
                                          <p:spTgt spid="94211">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checkerboard(across)">
                                      <p:cBhvr>
                                        <p:cTn id="13" dur="500"/>
                                        <p:tgtEl>
                                          <p:spTgt spid="94211">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94211">
                                            <p:txEl>
                                              <p:pRg st="3" end="3"/>
                                            </p:txEl>
                                          </p:spTgt>
                                        </p:tgtEl>
                                        <p:attrNameLst>
                                          <p:attrName>style.visibility</p:attrName>
                                        </p:attrNameLst>
                                      </p:cBhvr>
                                      <p:to>
                                        <p:strVal val="visible"/>
                                      </p:to>
                                    </p:set>
                                    <p:animEffect transition="in" filter="checkerboard(across)">
                                      <p:cBhvr>
                                        <p:cTn id="16" dur="500"/>
                                        <p:tgtEl>
                                          <p:spTgt spid="94211">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94211">
                                            <p:txEl>
                                              <p:pRg st="4" end="4"/>
                                            </p:txEl>
                                          </p:spTgt>
                                        </p:tgtEl>
                                        <p:attrNameLst>
                                          <p:attrName>style.visibility</p:attrName>
                                        </p:attrNameLst>
                                      </p:cBhvr>
                                      <p:to>
                                        <p:strVal val="visible"/>
                                      </p:to>
                                    </p:set>
                                    <p:animEffect transition="in" filter="checkerboard(across)">
                                      <p:cBhvr>
                                        <p:cTn id="19" dur="500"/>
                                        <p:tgtEl>
                                          <p:spTgt spid="94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09800" y="48904"/>
            <a:ext cx="6705600" cy="685800"/>
          </a:xfrm>
        </p:spPr>
        <p:txBody>
          <a:bodyPr/>
          <a:lstStyle/>
          <a:p>
            <a:pPr algn="r" eaLnBrk="1" hangingPunct="1"/>
            <a:r>
              <a:rPr lang="en-US" b="1" dirty="0" smtClean="0">
                <a:solidFill>
                  <a:srgbClr val="C00000"/>
                </a:solidFill>
                <a:latin typeface="Tahoma" pitchFamily="34" charset="0"/>
                <a:cs typeface="Tahoma" pitchFamily="34" charset="0"/>
              </a:rPr>
              <a:t>WHAT IS SIX SIGMA?</a:t>
            </a:r>
          </a:p>
        </p:txBody>
      </p:sp>
      <p:sp>
        <p:nvSpPr>
          <p:cNvPr id="94211" name="Rectangle 3"/>
          <p:cNvSpPr>
            <a:spLocks noGrp="1" noChangeArrowheads="1"/>
          </p:cNvSpPr>
          <p:nvPr>
            <p:ph idx="1"/>
          </p:nvPr>
        </p:nvSpPr>
        <p:spPr>
          <a:xfrm>
            <a:off x="152400" y="762000"/>
            <a:ext cx="8839200" cy="5791200"/>
          </a:xfrm>
        </p:spPr>
        <p:txBody>
          <a:bodyPr/>
          <a:lstStyle/>
          <a:p>
            <a:pPr algn="just">
              <a:buFont typeface="Wingdings" pitchFamily="2" charset="2"/>
              <a:buChar char="§"/>
            </a:pPr>
            <a:r>
              <a:rPr lang="en-US" sz="2400" b="1" dirty="0" smtClean="0">
                <a:latin typeface="Tahoma" pitchFamily="34" charset="0"/>
                <a:ea typeface="Tahoma" pitchFamily="34" charset="0"/>
                <a:cs typeface="Tahoma" pitchFamily="34" charset="0"/>
              </a:rPr>
              <a:t>DIFFERENT OPINIONS ON THE DEFINITION OF SIX SIGMA:</a:t>
            </a:r>
            <a:endParaRPr lang="en-US" sz="2400" dirty="0" smtClean="0">
              <a:latin typeface="Tahoma" pitchFamily="34" charset="0"/>
              <a:ea typeface="Tahoma" pitchFamily="34" charset="0"/>
              <a:cs typeface="Tahoma" pitchFamily="34" charset="0"/>
            </a:endParaRPr>
          </a:p>
          <a:p>
            <a:pPr lvl="1" algn="just">
              <a:buFont typeface="Wingdings" pitchFamily="2" charset="2"/>
              <a:buChar char="§"/>
            </a:pPr>
            <a:r>
              <a:rPr lang="en-US" sz="1800" b="1" dirty="0" smtClean="0">
                <a:latin typeface="Tahoma" pitchFamily="34" charset="0"/>
                <a:ea typeface="Tahoma" pitchFamily="34" charset="0"/>
                <a:cs typeface="Tahoma" pitchFamily="34" charset="0"/>
              </a:rPr>
              <a:t>Six Sigma is a PHILOSOPHY:</a:t>
            </a:r>
            <a:r>
              <a:rPr lang="en-US" sz="1800" dirty="0" smtClean="0">
                <a:latin typeface="Tahoma" pitchFamily="34" charset="0"/>
                <a:ea typeface="Tahoma" pitchFamily="34" charset="0"/>
                <a:cs typeface="Tahoma" pitchFamily="34" charset="0"/>
              </a:rPr>
              <a:t> This perspective views all work as processes that can be defined, measured, analyzed, improved and controlled. Processes require inputs (x) and produce outputs (y). If you control the inputs, you will control the outputs: This is generally expressed as y = f(x).</a:t>
            </a:r>
          </a:p>
          <a:p>
            <a:pPr lvl="1" algn="just">
              <a:buFont typeface="Wingdings" pitchFamily="2" charset="2"/>
              <a:buChar char="§"/>
            </a:pPr>
            <a:r>
              <a:rPr lang="en-US" sz="1800" b="1" dirty="0" smtClean="0">
                <a:latin typeface="Tahoma" pitchFamily="34" charset="0"/>
                <a:ea typeface="Tahoma" pitchFamily="34" charset="0"/>
                <a:cs typeface="Tahoma" pitchFamily="34" charset="0"/>
              </a:rPr>
              <a:t>Six Sigma is a SET OF TOOLS:</a:t>
            </a:r>
            <a:r>
              <a:rPr lang="en-US" sz="1800" dirty="0" smtClean="0">
                <a:latin typeface="Tahoma" pitchFamily="34" charset="0"/>
                <a:ea typeface="Tahoma" pitchFamily="34" charset="0"/>
                <a:cs typeface="Tahoma" pitchFamily="34" charset="0"/>
              </a:rPr>
              <a:t> The Six Sigma expert uses qualitative and quantitative techniques to drive process improvement. A few such tools include statistical process control (SPC), control charts, failure mode and effects analysis and flowcharting.</a:t>
            </a:r>
          </a:p>
          <a:p>
            <a:pPr lvl="1" algn="just">
              <a:buFont typeface="Wingdings" pitchFamily="2" charset="2"/>
              <a:buChar char="§"/>
            </a:pPr>
            <a:r>
              <a:rPr lang="en-US" sz="1800" b="1" dirty="0" smtClean="0">
                <a:latin typeface="Tahoma" pitchFamily="34" charset="0"/>
                <a:ea typeface="Tahoma" pitchFamily="34" charset="0"/>
                <a:cs typeface="Tahoma" pitchFamily="34" charset="0"/>
              </a:rPr>
              <a:t>Six Sigma is a METHODOLOGY:</a:t>
            </a:r>
            <a:r>
              <a:rPr lang="en-US" sz="1800" dirty="0" smtClean="0">
                <a:latin typeface="Tahoma" pitchFamily="34" charset="0"/>
                <a:ea typeface="Tahoma" pitchFamily="34" charset="0"/>
                <a:cs typeface="Tahoma" pitchFamily="34" charset="0"/>
              </a:rPr>
              <a:t> This view of Six Sigma recognizes the underlying and rigorous approach known as </a:t>
            </a:r>
            <a:r>
              <a:rPr lang="en-US" sz="1800" u="sng" dirty="0" smtClean="0">
                <a:latin typeface="Tahoma" pitchFamily="34" charset="0"/>
                <a:ea typeface="Tahoma" pitchFamily="34" charset="0"/>
                <a:cs typeface="Tahoma" pitchFamily="34" charset="0"/>
              </a:rPr>
              <a:t>DMAIC</a:t>
            </a:r>
            <a:r>
              <a:rPr lang="en-US" sz="1800" dirty="0" smtClean="0">
                <a:latin typeface="Tahoma" pitchFamily="34" charset="0"/>
                <a:ea typeface="Tahoma" pitchFamily="34" charset="0"/>
                <a:cs typeface="Tahoma" pitchFamily="34" charset="0"/>
              </a:rPr>
              <a:t> (define, measure, analyze, improve and control). DMAIC defines the steps a Six Sigma practitioner is expected to follow, starting with identifying the problem and ending with the implementation of long-lasting solutions. While DMAIC is not the only Six Sigma methodology in use, it is certainly the most widely adopted and recognized.</a:t>
            </a:r>
          </a:p>
          <a:p>
            <a:pPr lvl="1" algn="just">
              <a:buFont typeface="Wingdings" pitchFamily="2" charset="2"/>
              <a:buChar char="§"/>
            </a:pPr>
            <a:r>
              <a:rPr lang="en-US" sz="1800" b="1" dirty="0" smtClean="0">
                <a:latin typeface="Tahoma" pitchFamily="34" charset="0"/>
                <a:ea typeface="Tahoma" pitchFamily="34" charset="0"/>
                <a:cs typeface="Tahoma" pitchFamily="34" charset="0"/>
              </a:rPr>
              <a:t>Six Sigma is a METRIC: </a:t>
            </a:r>
            <a:r>
              <a:rPr lang="en-US" sz="1800" dirty="0" smtClean="0">
                <a:latin typeface="Tahoma" pitchFamily="34" charset="0"/>
                <a:ea typeface="Tahoma" pitchFamily="34" charset="0"/>
                <a:cs typeface="Tahoma" pitchFamily="34" charset="0"/>
              </a:rPr>
              <a:t>it uses the measure of sigma, DPMO (Defect Per Million Opportunities), RTY (Rolled Throughput Yield) etc.</a:t>
            </a:r>
            <a:endParaRPr lang="en-US" sz="1800" dirty="0">
              <a:latin typeface="Tahoma" pitchFamily="34" charset="0"/>
              <a:ea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Effect transition="in" filter="blinds(horizontal)">
                                      <p:cBhvr>
                                        <p:cTn id="7" dur="500"/>
                                        <p:tgtEl>
                                          <p:spTgt spid="942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211">
                                            <p:txEl>
                                              <p:pRg st="2" end="2"/>
                                            </p:txEl>
                                          </p:spTgt>
                                        </p:tgtEl>
                                        <p:attrNameLst>
                                          <p:attrName>style.visibility</p:attrName>
                                        </p:attrNameLst>
                                      </p:cBhvr>
                                      <p:to>
                                        <p:strVal val="visible"/>
                                      </p:to>
                                    </p:set>
                                    <p:animEffect transition="in" filter="blinds(horizontal)">
                                      <p:cBhvr>
                                        <p:cTn id="12" dur="500"/>
                                        <p:tgtEl>
                                          <p:spTgt spid="942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4211">
                                            <p:txEl>
                                              <p:pRg st="3" end="3"/>
                                            </p:txEl>
                                          </p:spTgt>
                                        </p:tgtEl>
                                        <p:attrNameLst>
                                          <p:attrName>style.visibility</p:attrName>
                                        </p:attrNameLst>
                                      </p:cBhvr>
                                      <p:to>
                                        <p:strVal val="visible"/>
                                      </p:to>
                                    </p:set>
                                    <p:animEffect transition="in" filter="blinds(horizontal)">
                                      <p:cBhvr>
                                        <p:cTn id="17" dur="500"/>
                                        <p:tgtEl>
                                          <p:spTgt spid="942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4211">
                                            <p:txEl>
                                              <p:pRg st="4" end="4"/>
                                            </p:txEl>
                                          </p:spTgt>
                                        </p:tgtEl>
                                        <p:attrNameLst>
                                          <p:attrName>style.visibility</p:attrName>
                                        </p:attrNameLst>
                                      </p:cBhvr>
                                      <p:to>
                                        <p:strVal val="visible"/>
                                      </p:to>
                                    </p:set>
                                    <p:animEffect transition="in" filter="blinds(horizontal)">
                                      <p:cBhvr>
                                        <p:cTn id="22" dur="500"/>
                                        <p:tgtEl>
                                          <p:spTgt spid="94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descr="fig_02_005.jpg"/>
          <p:cNvPicPr>
            <a:picLocks noChangeAspect="1"/>
          </p:cNvPicPr>
          <p:nvPr>
            <p:custDataLst>
              <p:tags r:id="rId1"/>
            </p:custDataLst>
          </p:nvPr>
        </p:nvPicPr>
        <p:blipFill>
          <a:blip r:embed="rId3" cstate="print"/>
          <a:srcRect/>
          <a:stretch>
            <a:fillRect/>
          </a:stretch>
        </p:blipFill>
        <p:spPr bwMode="auto">
          <a:xfrm>
            <a:off x="1981200" y="1447800"/>
            <a:ext cx="6934200" cy="5143683"/>
          </a:xfrm>
          <a:prstGeom prst="rect">
            <a:avLst/>
          </a:prstGeom>
          <a:noFill/>
          <a:ln w="9525">
            <a:noFill/>
            <a:miter lim="800000"/>
            <a:headEnd/>
            <a:tailEnd/>
          </a:ln>
        </p:spPr>
      </p:pic>
      <p:sp>
        <p:nvSpPr>
          <p:cNvPr id="4" name="Rectangle 2"/>
          <p:cNvSpPr txBox="1">
            <a:spLocks noChangeArrowheads="1"/>
          </p:cNvSpPr>
          <p:nvPr/>
        </p:nvSpPr>
        <p:spPr>
          <a:xfrm>
            <a:off x="2590800" y="92440"/>
            <a:ext cx="6324600" cy="12954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C00000"/>
                </a:solidFill>
                <a:effectLst/>
                <a:uLnTx/>
                <a:uFillTx/>
                <a:latin typeface="Tahoma" pitchFamily="34" charset="0"/>
                <a:ea typeface="+mj-ea"/>
                <a:cs typeface="Tahoma" pitchFamily="34" charset="0"/>
              </a:rPr>
              <a:t>  WHAT IS A SIX SIGMA … As a Measure?</a:t>
            </a:r>
          </a:p>
        </p:txBody>
      </p:sp>
      <p:pic>
        <p:nvPicPr>
          <p:cNvPr id="5" name="Picture 1" descr="E:\PU-IQTM (Admin. Work)\BSIEM (Record)\Logos\Institute of Quality and Technology Mono1 copy.jpg"/>
          <p:cNvPicPr>
            <a:picLocks noChangeAspect="1" noChangeArrowheads="1"/>
          </p:cNvPicPr>
          <p:nvPr/>
        </p:nvPicPr>
        <p:blipFill>
          <a:blip r:embed="rId4" cstate="print"/>
          <a:srcRect/>
          <a:stretch>
            <a:fillRect/>
          </a:stretch>
        </p:blipFill>
        <p:spPr bwMode="auto">
          <a:xfrm>
            <a:off x="1" y="1"/>
            <a:ext cx="914400" cy="761999"/>
          </a:xfrm>
          <a:prstGeom prst="rect">
            <a:avLst/>
          </a:prstGeom>
          <a:noFill/>
        </p:spPr>
      </p:pic>
      <p:sp>
        <p:nvSpPr>
          <p:cNvPr id="6" name="Rectangle 2"/>
          <p:cNvSpPr txBox="1">
            <a:spLocks noChangeArrowheads="1"/>
          </p:cNvSpPr>
          <p:nvPr/>
        </p:nvSpPr>
        <p:spPr>
          <a:xfrm>
            <a:off x="0" y="3962400"/>
            <a:ext cx="1981200" cy="137160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C00000"/>
                </a:solidFill>
                <a:effectLst/>
                <a:uLnTx/>
                <a:uFillTx/>
                <a:latin typeface="Tahoma" pitchFamily="34" charset="0"/>
                <a:ea typeface="+mj-ea"/>
                <a:cs typeface="Tahoma" pitchFamily="34" charset="0"/>
              </a:rPr>
              <a:t>1.5 Sigma Shift Theory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90800" y="92440"/>
            <a:ext cx="6324600" cy="12954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C00000"/>
                </a:solidFill>
                <a:effectLst/>
                <a:uLnTx/>
                <a:uFillTx/>
                <a:latin typeface="Tahoma" pitchFamily="34" charset="0"/>
                <a:ea typeface="+mj-ea"/>
                <a:cs typeface="Tahoma" pitchFamily="34" charset="0"/>
              </a:rPr>
              <a:t>  WHAT IS A SIX SIGMA … As a Benchmark?</a:t>
            </a: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graphicFrame>
        <p:nvGraphicFramePr>
          <p:cNvPr id="6" name="Table 5"/>
          <p:cNvGraphicFramePr>
            <a:graphicFrameLocks noGrp="1"/>
          </p:cNvGraphicFramePr>
          <p:nvPr/>
        </p:nvGraphicFramePr>
        <p:xfrm>
          <a:off x="381000" y="1905000"/>
          <a:ext cx="8382000" cy="3933825"/>
        </p:xfrm>
        <a:graphic>
          <a:graphicData uri="http://schemas.openxmlformats.org/drawingml/2006/table">
            <a:tbl>
              <a:tblPr firstRow="1" bandRow="1">
                <a:tableStyleId>{616DA210-FB5B-4158-B5E0-FEB733F419BA}</a:tableStyleId>
              </a:tblPr>
              <a:tblGrid>
                <a:gridCol w="2095500"/>
                <a:gridCol w="2095500"/>
                <a:gridCol w="2095500"/>
                <a:gridCol w="2095500"/>
              </a:tblGrid>
              <a:tr h="561975">
                <a:tc>
                  <a:txBody>
                    <a:bodyPr/>
                    <a:lstStyle/>
                    <a:p>
                      <a:pPr algn="ctr"/>
                      <a:r>
                        <a:rPr lang="en-US" sz="2400" dirty="0" smtClean="0"/>
                        <a:t>Yield</a:t>
                      </a:r>
                      <a:endParaRPr lang="en-US" sz="2400" dirty="0"/>
                    </a:p>
                  </a:txBody>
                  <a:tcPr/>
                </a:tc>
                <a:tc>
                  <a:txBody>
                    <a:bodyPr/>
                    <a:lstStyle/>
                    <a:p>
                      <a:pPr algn="ctr"/>
                      <a:r>
                        <a:rPr lang="en-US" sz="2400" dirty="0" smtClean="0"/>
                        <a:t>DPMO</a:t>
                      </a:r>
                      <a:endParaRPr lang="en-US" sz="2400" dirty="0"/>
                    </a:p>
                  </a:txBody>
                  <a:tcPr/>
                </a:tc>
                <a:tc>
                  <a:txBody>
                    <a:bodyPr/>
                    <a:lstStyle/>
                    <a:p>
                      <a:pPr algn="ctr"/>
                      <a:r>
                        <a:rPr lang="en-US" sz="2400" dirty="0" smtClean="0"/>
                        <a:t>COPQ</a:t>
                      </a:r>
                      <a:endParaRPr lang="en-US" sz="2400" dirty="0"/>
                    </a:p>
                  </a:txBody>
                  <a:tcPr/>
                </a:tc>
                <a:tc>
                  <a:txBody>
                    <a:bodyPr/>
                    <a:lstStyle/>
                    <a:p>
                      <a:pPr algn="ctr"/>
                      <a:r>
                        <a:rPr lang="en-US" sz="2400" dirty="0" smtClean="0"/>
                        <a:t>SIGMA</a:t>
                      </a:r>
                      <a:endParaRPr lang="en-US" sz="2400" dirty="0"/>
                    </a:p>
                  </a:txBody>
                  <a:tcPr/>
                </a:tc>
              </a:tr>
              <a:tr h="561975">
                <a:tc>
                  <a:txBody>
                    <a:bodyPr/>
                    <a:lstStyle/>
                    <a:p>
                      <a:pPr algn="ctr"/>
                      <a:r>
                        <a:rPr lang="en-US" sz="2400" dirty="0" smtClean="0"/>
                        <a:t>99.997%</a:t>
                      </a:r>
                      <a:endParaRPr lang="en-US" sz="2400" dirty="0"/>
                    </a:p>
                  </a:txBody>
                  <a:tcPr/>
                </a:tc>
                <a:tc>
                  <a:txBody>
                    <a:bodyPr/>
                    <a:lstStyle/>
                    <a:p>
                      <a:pPr algn="ctr"/>
                      <a:r>
                        <a:rPr lang="en-US" sz="2400" dirty="0" smtClean="0"/>
                        <a:t>3.4</a:t>
                      </a:r>
                      <a:endParaRPr lang="en-US" sz="2400" dirty="0"/>
                    </a:p>
                  </a:txBody>
                  <a:tcPr/>
                </a:tc>
                <a:tc>
                  <a:txBody>
                    <a:bodyPr/>
                    <a:lstStyle/>
                    <a:p>
                      <a:pPr algn="ctr"/>
                      <a:r>
                        <a:rPr lang="en-US" sz="2400" dirty="0" smtClean="0"/>
                        <a:t>&lt; 10%</a:t>
                      </a:r>
                      <a:endParaRPr lang="en-US" sz="2400" dirty="0"/>
                    </a:p>
                  </a:txBody>
                  <a:tcPr/>
                </a:tc>
                <a:tc>
                  <a:txBody>
                    <a:bodyPr/>
                    <a:lstStyle/>
                    <a:p>
                      <a:pPr algn="ctr"/>
                      <a:r>
                        <a:rPr lang="en-US" sz="2400" dirty="0" smtClean="0"/>
                        <a:t>6</a:t>
                      </a:r>
                      <a:endParaRPr lang="en-US" sz="2400" dirty="0"/>
                    </a:p>
                  </a:txBody>
                  <a:tcPr/>
                </a:tc>
              </a:tr>
              <a:tr h="561975">
                <a:tc>
                  <a:txBody>
                    <a:bodyPr/>
                    <a:lstStyle/>
                    <a:p>
                      <a:pPr algn="ctr"/>
                      <a:r>
                        <a:rPr lang="en-US" sz="2400" dirty="0" smtClean="0"/>
                        <a:t>99.976%</a:t>
                      </a:r>
                      <a:endParaRPr lang="en-US" sz="2400" dirty="0"/>
                    </a:p>
                  </a:txBody>
                  <a:tcPr/>
                </a:tc>
                <a:tc>
                  <a:txBody>
                    <a:bodyPr/>
                    <a:lstStyle/>
                    <a:p>
                      <a:pPr algn="ctr"/>
                      <a:r>
                        <a:rPr lang="en-US" sz="2400" dirty="0" smtClean="0"/>
                        <a:t>233</a:t>
                      </a:r>
                      <a:endParaRPr lang="en-US" sz="2400" dirty="0"/>
                    </a:p>
                  </a:txBody>
                  <a:tcPr/>
                </a:tc>
                <a:tc>
                  <a:txBody>
                    <a:bodyPr/>
                    <a:lstStyle/>
                    <a:p>
                      <a:pPr algn="ctr"/>
                      <a:r>
                        <a:rPr lang="en-US" sz="2400" dirty="0" smtClean="0"/>
                        <a:t>10 – 15 %</a:t>
                      </a:r>
                      <a:endParaRPr lang="en-US" sz="2400" dirty="0"/>
                    </a:p>
                  </a:txBody>
                  <a:tcPr/>
                </a:tc>
                <a:tc>
                  <a:txBody>
                    <a:bodyPr/>
                    <a:lstStyle/>
                    <a:p>
                      <a:pPr algn="ctr"/>
                      <a:r>
                        <a:rPr lang="en-US" sz="2400" dirty="0" smtClean="0"/>
                        <a:t>5</a:t>
                      </a:r>
                      <a:endParaRPr lang="en-US" sz="2400" dirty="0"/>
                    </a:p>
                  </a:txBody>
                  <a:tcPr/>
                </a:tc>
              </a:tr>
              <a:tr h="561975">
                <a:tc>
                  <a:txBody>
                    <a:bodyPr/>
                    <a:lstStyle/>
                    <a:p>
                      <a:pPr algn="ctr"/>
                      <a:r>
                        <a:rPr lang="en-US" sz="2400" smtClean="0"/>
                        <a:t>99.4%</a:t>
                      </a:r>
                      <a:endParaRPr lang="en-US" sz="2400"/>
                    </a:p>
                  </a:txBody>
                  <a:tcPr/>
                </a:tc>
                <a:tc>
                  <a:txBody>
                    <a:bodyPr/>
                    <a:lstStyle/>
                    <a:p>
                      <a:pPr algn="ctr"/>
                      <a:r>
                        <a:rPr lang="en-US" sz="2400" dirty="0" smtClean="0"/>
                        <a:t>6,210</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15 – 20 %</a:t>
                      </a:r>
                    </a:p>
                  </a:txBody>
                  <a:tcPr/>
                </a:tc>
                <a:tc>
                  <a:txBody>
                    <a:bodyPr/>
                    <a:lstStyle/>
                    <a:p>
                      <a:pPr algn="ctr"/>
                      <a:r>
                        <a:rPr lang="en-US" sz="2400" dirty="0" smtClean="0"/>
                        <a:t>4</a:t>
                      </a:r>
                      <a:endParaRPr lang="en-US" sz="2400" dirty="0"/>
                    </a:p>
                  </a:txBody>
                  <a:tcPr/>
                </a:tc>
              </a:tr>
              <a:tr h="561975">
                <a:tc>
                  <a:txBody>
                    <a:bodyPr/>
                    <a:lstStyle/>
                    <a:p>
                      <a:pPr algn="ctr"/>
                      <a:r>
                        <a:rPr lang="en-US" sz="2400" dirty="0" smtClean="0"/>
                        <a:t>93%</a:t>
                      </a:r>
                      <a:endParaRPr lang="en-US" sz="2400" dirty="0"/>
                    </a:p>
                  </a:txBody>
                  <a:tcPr/>
                </a:tc>
                <a:tc>
                  <a:txBody>
                    <a:bodyPr/>
                    <a:lstStyle/>
                    <a:p>
                      <a:pPr algn="ctr"/>
                      <a:r>
                        <a:rPr lang="en-US" sz="2400" dirty="0" smtClean="0"/>
                        <a:t>66, 807</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20 – 30 %</a:t>
                      </a:r>
                    </a:p>
                  </a:txBody>
                  <a:tcPr/>
                </a:tc>
                <a:tc>
                  <a:txBody>
                    <a:bodyPr/>
                    <a:lstStyle/>
                    <a:p>
                      <a:pPr algn="ctr"/>
                      <a:r>
                        <a:rPr lang="en-US" sz="2400" dirty="0" smtClean="0"/>
                        <a:t>3</a:t>
                      </a:r>
                      <a:endParaRPr lang="en-US" sz="2400" dirty="0"/>
                    </a:p>
                  </a:txBody>
                  <a:tcPr/>
                </a:tc>
              </a:tr>
              <a:tr h="561975">
                <a:tc>
                  <a:txBody>
                    <a:bodyPr/>
                    <a:lstStyle/>
                    <a:p>
                      <a:pPr algn="ctr"/>
                      <a:r>
                        <a:rPr lang="en-US" sz="2400" dirty="0" smtClean="0"/>
                        <a:t>65%</a:t>
                      </a:r>
                      <a:endParaRPr lang="en-US" sz="2400" dirty="0"/>
                    </a:p>
                  </a:txBody>
                  <a:tcPr/>
                </a:tc>
                <a:tc>
                  <a:txBody>
                    <a:bodyPr/>
                    <a:lstStyle/>
                    <a:p>
                      <a:pPr algn="ctr"/>
                      <a:r>
                        <a:rPr lang="en-US" sz="2400" dirty="0" smtClean="0"/>
                        <a:t>308, 537</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30 – 40 %</a:t>
                      </a:r>
                    </a:p>
                  </a:txBody>
                  <a:tcPr/>
                </a:tc>
                <a:tc>
                  <a:txBody>
                    <a:bodyPr/>
                    <a:lstStyle/>
                    <a:p>
                      <a:pPr algn="ctr"/>
                      <a:r>
                        <a:rPr lang="en-US" sz="2400" dirty="0" smtClean="0"/>
                        <a:t>2</a:t>
                      </a:r>
                      <a:endParaRPr lang="en-US" sz="2400" dirty="0"/>
                    </a:p>
                  </a:txBody>
                  <a:tcPr/>
                </a:tc>
              </a:tr>
              <a:tr h="561975">
                <a:tc>
                  <a:txBody>
                    <a:bodyPr/>
                    <a:lstStyle/>
                    <a:p>
                      <a:pPr algn="ctr"/>
                      <a:r>
                        <a:rPr lang="en-US" sz="2400" dirty="0" smtClean="0"/>
                        <a:t>50%</a:t>
                      </a:r>
                      <a:endParaRPr lang="en-US" sz="2400" dirty="0"/>
                    </a:p>
                  </a:txBody>
                  <a:tcPr/>
                </a:tc>
                <a:tc>
                  <a:txBody>
                    <a:bodyPr/>
                    <a:lstStyle/>
                    <a:p>
                      <a:pPr algn="ctr"/>
                      <a:r>
                        <a:rPr lang="en-US" sz="2400" dirty="0" smtClean="0"/>
                        <a:t>500, 000</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&gt;</a:t>
                      </a:r>
                      <a:r>
                        <a:rPr lang="en-US" sz="2400" baseline="0" dirty="0" smtClean="0"/>
                        <a:t> 40</a:t>
                      </a:r>
                      <a:r>
                        <a:rPr lang="en-US" sz="2400" dirty="0" smtClean="0"/>
                        <a:t> %</a:t>
                      </a:r>
                    </a:p>
                  </a:txBody>
                  <a:tcPr/>
                </a:tc>
                <a:tc>
                  <a:txBody>
                    <a:bodyPr/>
                    <a:lstStyle/>
                    <a:p>
                      <a:pPr algn="ctr"/>
                      <a:r>
                        <a:rPr lang="en-US" sz="2400" dirty="0" smtClean="0"/>
                        <a:t>1</a:t>
                      </a:r>
                      <a:endParaRPr lang="en-US" sz="2400" dirty="0"/>
                    </a:p>
                  </a:txBody>
                  <a:tcPr/>
                </a:tc>
              </a:tr>
            </a:tbl>
          </a:graphicData>
        </a:graphic>
      </p:graphicFrame>
      <p:sp>
        <p:nvSpPr>
          <p:cNvPr id="7" name="TextBox 6"/>
          <p:cNvSpPr txBox="1"/>
          <p:nvPr/>
        </p:nvSpPr>
        <p:spPr>
          <a:xfrm>
            <a:off x="381000" y="6019800"/>
            <a:ext cx="8686800" cy="369332"/>
          </a:xfrm>
          <a:prstGeom prst="rect">
            <a:avLst/>
          </a:prstGeom>
          <a:noFill/>
        </p:spPr>
        <p:txBody>
          <a:bodyPr wrap="square" rtlCol="0">
            <a:spAutoFit/>
          </a:bodyPr>
          <a:lstStyle/>
          <a:p>
            <a:pPr algn="just"/>
            <a:r>
              <a:rPr lang="en-US" dirty="0" smtClean="0"/>
              <a:t>Source: Journal for Quality and Participation, Strategy and Planning Analysis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133600" y="92440"/>
            <a:ext cx="6934200" cy="1170296"/>
          </a:xfrm>
        </p:spPr>
        <p:txBody>
          <a:bodyPr/>
          <a:lstStyle/>
          <a:p>
            <a:pPr algn="r" eaLnBrk="1" hangingPunct="1"/>
            <a:r>
              <a:rPr lang="en-US" b="1" dirty="0" smtClean="0">
                <a:solidFill>
                  <a:srgbClr val="C00000"/>
                </a:solidFill>
                <a:latin typeface="Tahoma" pitchFamily="34" charset="0"/>
                <a:cs typeface="Tahoma" pitchFamily="34" charset="0"/>
              </a:rPr>
              <a:t>WHAT IS A SIX SIGMA … As a Metric?</a:t>
            </a:r>
          </a:p>
        </p:txBody>
      </p:sp>
      <p:sp>
        <p:nvSpPr>
          <p:cNvPr id="94211" name="Rectangle 3"/>
          <p:cNvSpPr>
            <a:spLocks noGrp="1" noChangeArrowheads="1"/>
          </p:cNvSpPr>
          <p:nvPr>
            <p:ph idx="1"/>
          </p:nvPr>
        </p:nvSpPr>
        <p:spPr>
          <a:xfrm>
            <a:off x="152400" y="1295400"/>
            <a:ext cx="8839200" cy="5334000"/>
          </a:xfrm>
        </p:spPr>
        <p:txBody>
          <a:bodyPr/>
          <a:lstStyle/>
          <a:p>
            <a:pPr marL="0" indent="1588" algn="just">
              <a:buNone/>
            </a:pPr>
            <a:r>
              <a:rPr lang="en-US" sz="2400" dirty="0" smtClean="0">
                <a:latin typeface="Tahoma" pitchFamily="34" charset="0"/>
                <a:ea typeface="Tahoma" pitchFamily="34" charset="0"/>
                <a:cs typeface="Tahoma" pitchFamily="34" charset="0"/>
              </a:rPr>
              <a:t>Each of these metrics serves a different purpose and may be used at different levels in the organization to express the performance of a process in meeting the organization’s (or customer’s) requirements. We will discuss each in detail as we do through the course.</a:t>
            </a:r>
          </a:p>
          <a:p>
            <a:pPr marL="914400" indent="-449263" algn="just">
              <a:buFont typeface="+mj-lt"/>
              <a:buAutoNum type="arabicPeriod"/>
            </a:pPr>
            <a:r>
              <a:rPr lang="en-US" sz="2400" dirty="0" smtClean="0">
                <a:latin typeface="Tahoma" pitchFamily="34" charset="0"/>
                <a:ea typeface="Tahoma" pitchFamily="34" charset="0"/>
                <a:cs typeface="Tahoma" pitchFamily="34" charset="0"/>
              </a:rPr>
              <a:t>Defects</a:t>
            </a:r>
          </a:p>
          <a:p>
            <a:pPr marL="914400" indent="-449263" algn="just">
              <a:buFont typeface="+mj-lt"/>
              <a:buAutoNum type="arabicPeriod"/>
            </a:pPr>
            <a:r>
              <a:rPr lang="en-US" sz="2400" dirty="0" smtClean="0">
                <a:latin typeface="Tahoma" pitchFamily="34" charset="0"/>
                <a:ea typeface="Tahoma" pitchFamily="34" charset="0"/>
                <a:cs typeface="Tahoma" pitchFamily="34" charset="0"/>
              </a:rPr>
              <a:t>Defects Per Unit (DPU)</a:t>
            </a:r>
          </a:p>
          <a:p>
            <a:pPr marL="914400" indent="-449263" algn="just">
              <a:buFont typeface="+mj-lt"/>
              <a:buAutoNum type="arabicPeriod"/>
            </a:pPr>
            <a:r>
              <a:rPr lang="en-US" sz="2400" dirty="0" smtClean="0">
                <a:latin typeface="Tahoma" pitchFamily="34" charset="0"/>
                <a:ea typeface="Tahoma" pitchFamily="34" charset="0"/>
                <a:cs typeface="Tahoma" pitchFamily="34" charset="0"/>
              </a:rPr>
              <a:t>Parts Per Million (PPM)</a:t>
            </a:r>
          </a:p>
          <a:p>
            <a:pPr marL="914400" indent="-449263" algn="just">
              <a:buFont typeface="+mj-lt"/>
              <a:buAutoNum type="arabicPeriod"/>
            </a:pPr>
            <a:r>
              <a:rPr lang="en-US" sz="2400" dirty="0" smtClean="0">
                <a:latin typeface="Tahoma" pitchFamily="34" charset="0"/>
                <a:ea typeface="Tahoma" pitchFamily="34" charset="0"/>
                <a:cs typeface="Tahoma" pitchFamily="34" charset="0"/>
              </a:rPr>
              <a:t>Defects Per Million Opportunities (DPMO)</a:t>
            </a:r>
          </a:p>
          <a:p>
            <a:pPr marL="914400" indent="-449263" algn="just">
              <a:buFont typeface="+mj-lt"/>
              <a:buAutoNum type="arabicPeriod"/>
            </a:pPr>
            <a:r>
              <a:rPr lang="en-US" sz="2400" dirty="0" smtClean="0">
                <a:latin typeface="Tahoma" pitchFamily="34" charset="0"/>
                <a:ea typeface="Tahoma" pitchFamily="34" charset="0"/>
                <a:cs typeface="Tahoma" pitchFamily="34" charset="0"/>
              </a:rPr>
              <a:t>Yield</a:t>
            </a:r>
          </a:p>
          <a:p>
            <a:pPr marL="914400" indent="-449263" algn="just">
              <a:buFont typeface="+mj-lt"/>
              <a:buAutoNum type="arabicPeriod"/>
            </a:pPr>
            <a:r>
              <a:rPr lang="en-US" sz="2400" dirty="0" smtClean="0">
                <a:latin typeface="Tahoma" pitchFamily="34" charset="0"/>
                <a:ea typeface="Tahoma" pitchFamily="34" charset="0"/>
                <a:cs typeface="Tahoma" pitchFamily="34" charset="0"/>
              </a:rPr>
              <a:t>First Time Yield</a:t>
            </a:r>
          </a:p>
          <a:p>
            <a:pPr marL="914400" indent="-449263" algn="just">
              <a:buFont typeface="+mj-lt"/>
              <a:buAutoNum type="arabicPeriod"/>
            </a:pPr>
            <a:r>
              <a:rPr lang="en-US" sz="2400" dirty="0" smtClean="0">
                <a:latin typeface="Tahoma" pitchFamily="34" charset="0"/>
                <a:ea typeface="Tahoma" pitchFamily="34" charset="0"/>
                <a:cs typeface="Tahoma" pitchFamily="34" charset="0"/>
              </a:rPr>
              <a:t>Rolled Throughput Yield (RTY)</a:t>
            </a:r>
          </a:p>
          <a:p>
            <a:pPr marL="914400" indent="-449263" algn="just">
              <a:buFont typeface="+mj-lt"/>
              <a:buAutoNum type="arabicPeriod"/>
            </a:pPr>
            <a:r>
              <a:rPr lang="en-US" sz="2400" dirty="0" smtClean="0">
                <a:latin typeface="Tahoma" pitchFamily="34" charset="0"/>
                <a:ea typeface="Tahoma" pitchFamily="34" charset="0"/>
                <a:cs typeface="Tahoma" pitchFamily="34" charset="0"/>
              </a:rPr>
              <a:t>Sigma(s) </a:t>
            </a: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0" y="92440"/>
            <a:ext cx="5181600" cy="1170296"/>
          </a:xfrm>
        </p:spPr>
        <p:txBody>
          <a:bodyPr/>
          <a:lstStyle/>
          <a:p>
            <a:pPr algn="r" eaLnBrk="1" hangingPunct="1"/>
            <a:r>
              <a:rPr lang="en-US" b="1" dirty="0" smtClean="0">
                <a:solidFill>
                  <a:srgbClr val="C00000"/>
                </a:solidFill>
                <a:latin typeface="Tahoma" pitchFamily="34" charset="0"/>
                <a:cs typeface="Tahoma" pitchFamily="34" charset="0"/>
              </a:rPr>
              <a:t>SIX SIGMA: Metric (Cont…)</a:t>
            </a:r>
          </a:p>
        </p:txBody>
      </p:sp>
      <p:sp>
        <p:nvSpPr>
          <p:cNvPr id="94211" name="Rectangle 3"/>
          <p:cNvSpPr>
            <a:spLocks noGrp="1" noChangeArrowheads="1"/>
          </p:cNvSpPr>
          <p:nvPr>
            <p:ph idx="1"/>
          </p:nvPr>
        </p:nvSpPr>
        <p:spPr>
          <a:xfrm>
            <a:off x="152400" y="1295400"/>
            <a:ext cx="8839200" cy="2514600"/>
          </a:xfrm>
        </p:spPr>
        <p:txBody>
          <a:bodyPr/>
          <a:lstStyle/>
          <a:p>
            <a:pPr marL="0" indent="1588" algn="just">
              <a:buNone/>
            </a:pPr>
            <a:r>
              <a:rPr lang="en-US" sz="2400" dirty="0" smtClean="0">
                <a:solidFill>
                  <a:srgbClr val="0070C0"/>
                </a:solidFill>
                <a:latin typeface="Tahoma" pitchFamily="34" charset="0"/>
                <a:ea typeface="Tahoma" pitchFamily="34" charset="0"/>
                <a:cs typeface="Tahoma" pitchFamily="34" charset="0"/>
              </a:rPr>
              <a:t>In any process improvement endeavor, the ultimate objective is to make the process:</a:t>
            </a:r>
          </a:p>
          <a:p>
            <a:pPr marL="465138" indent="-284163" algn="just">
              <a:buFont typeface="+mj-lt"/>
              <a:buAutoNum type="arabicPeriod"/>
            </a:pPr>
            <a:r>
              <a:rPr lang="en-US" sz="2400" dirty="0" smtClean="0">
                <a:latin typeface="Tahoma" pitchFamily="34" charset="0"/>
                <a:ea typeface="Tahoma" pitchFamily="34" charset="0"/>
                <a:cs typeface="Tahoma" pitchFamily="34" charset="0"/>
              </a:rPr>
              <a:t> </a:t>
            </a:r>
            <a:r>
              <a:rPr lang="en-US" sz="2400" b="1" dirty="0" smtClean="0">
                <a:latin typeface="Tahoma" pitchFamily="34" charset="0"/>
                <a:ea typeface="Tahoma" pitchFamily="34" charset="0"/>
                <a:cs typeface="Tahoma" pitchFamily="34" charset="0"/>
              </a:rPr>
              <a:t>Better:</a:t>
            </a:r>
            <a:r>
              <a:rPr lang="en-US" sz="2400" dirty="0" smtClean="0">
                <a:latin typeface="Tahoma" pitchFamily="34" charset="0"/>
                <a:ea typeface="Tahoma" pitchFamily="34" charset="0"/>
                <a:cs typeface="Tahoma" pitchFamily="34" charset="0"/>
              </a:rPr>
              <a:t> DPU, DPMO, RTY (there are others, but they derive from these basic three)</a:t>
            </a:r>
          </a:p>
          <a:p>
            <a:pPr marL="465138" indent="-284163" algn="just">
              <a:buFont typeface="+mj-lt"/>
              <a:buAutoNum type="arabicPeriod"/>
            </a:pPr>
            <a:r>
              <a:rPr lang="en-US" sz="2400" dirty="0" smtClean="0">
                <a:latin typeface="Tahoma" pitchFamily="34" charset="0"/>
                <a:ea typeface="Tahoma" pitchFamily="34" charset="0"/>
                <a:cs typeface="Tahoma" pitchFamily="34" charset="0"/>
              </a:rPr>
              <a:t> </a:t>
            </a:r>
            <a:r>
              <a:rPr lang="en-US" sz="2400" b="1" dirty="0" smtClean="0">
                <a:latin typeface="Tahoma" pitchFamily="34" charset="0"/>
                <a:ea typeface="Tahoma" pitchFamily="34" charset="0"/>
                <a:cs typeface="Tahoma" pitchFamily="34" charset="0"/>
              </a:rPr>
              <a:t>Faster:</a:t>
            </a:r>
            <a:r>
              <a:rPr lang="en-US" sz="2400" dirty="0" smtClean="0">
                <a:latin typeface="Tahoma" pitchFamily="34" charset="0"/>
                <a:ea typeface="Tahoma" pitchFamily="34" charset="0"/>
                <a:cs typeface="Tahoma" pitchFamily="34" charset="0"/>
              </a:rPr>
              <a:t> Cycle Time</a:t>
            </a:r>
          </a:p>
          <a:p>
            <a:pPr marL="465138" indent="-284163" algn="just">
              <a:buFont typeface="+mj-lt"/>
              <a:buAutoNum type="arabicPeriod"/>
            </a:pPr>
            <a:r>
              <a:rPr lang="en-US" sz="2400" dirty="0" smtClean="0">
                <a:latin typeface="Tahoma" pitchFamily="34" charset="0"/>
                <a:ea typeface="Tahoma" pitchFamily="34" charset="0"/>
                <a:cs typeface="Tahoma" pitchFamily="34" charset="0"/>
              </a:rPr>
              <a:t> </a:t>
            </a:r>
            <a:r>
              <a:rPr lang="en-US" sz="2400" b="1" dirty="0" smtClean="0">
                <a:latin typeface="Tahoma" pitchFamily="34" charset="0"/>
                <a:ea typeface="Tahoma" pitchFamily="34" charset="0"/>
                <a:cs typeface="Tahoma" pitchFamily="34" charset="0"/>
              </a:rPr>
              <a:t>Cheaper: </a:t>
            </a:r>
            <a:r>
              <a:rPr lang="en-US" sz="2400" dirty="0" smtClean="0">
                <a:latin typeface="Tahoma" pitchFamily="34" charset="0"/>
                <a:ea typeface="Tahoma" pitchFamily="34" charset="0"/>
                <a:cs typeface="Tahoma" pitchFamily="34" charset="0"/>
              </a:rPr>
              <a:t>COPQ</a:t>
            </a:r>
            <a:endParaRPr lang="en-US" sz="2000" dirty="0" smtClean="0">
              <a:latin typeface="Tahoma" pitchFamily="34" charset="0"/>
              <a:ea typeface="Tahoma" pitchFamily="34" charset="0"/>
              <a:cs typeface="Tahoma" pitchFamily="34" charset="0"/>
            </a:endParaRPr>
          </a:p>
          <a:p>
            <a:pPr marL="1095375" lvl="1" indent="-514350" algn="just">
              <a:buNone/>
            </a:pPr>
            <a:endParaRPr lang="en-US" sz="2000" b="1" dirty="0" smtClean="0">
              <a:latin typeface="Tahoma" pitchFamily="34" charset="0"/>
              <a:ea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
        <p:nvSpPr>
          <p:cNvPr id="6" name="Rectangle 5"/>
          <p:cNvSpPr/>
          <p:nvPr/>
        </p:nvSpPr>
        <p:spPr>
          <a:xfrm>
            <a:off x="152400" y="3810000"/>
            <a:ext cx="88392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4488" indent="-344488" algn="just">
              <a:buFont typeface="Wingdings" pitchFamily="2" charset="2"/>
              <a:buChar char="q"/>
            </a:pPr>
            <a:r>
              <a:rPr lang="en-US" sz="2000" dirty="0" smtClean="0">
                <a:latin typeface="Tahoma" pitchFamily="34" charset="0"/>
                <a:ea typeface="Tahoma" pitchFamily="34" charset="0"/>
                <a:cs typeface="Tahoma" pitchFamily="34" charset="0"/>
              </a:rPr>
              <a:t>If you make the process better by eliminating defects you will make it faster.</a:t>
            </a:r>
          </a:p>
          <a:p>
            <a:pPr marL="344488" indent="-344488" algn="just">
              <a:buFont typeface="Wingdings" pitchFamily="2" charset="2"/>
              <a:buChar char="q"/>
            </a:pPr>
            <a:r>
              <a:rPr lang="en-US" sz="2000" dirty="0" smtClean="0">
                <a:latin typeface="Tahoma" pitchFamily="34" charset="0"/>
                <a:ea typeface="Tahoma" pitchFamily="34" charset="0"/>
                <a:cs typeface="Tahoma" pitchFamily="34" charset="0"/>
              </a:rPr>
              <a:t>If you choose to make the process faster, you will have to eliminate defects to be as fast as you can be.</a:t>
            </a:r>
          </a:p>
          <a:p>
            <a:pPr marL="344488" indent="-344488" algn="just">
              <a:buFont typeface="Wingdings" pitchFamily="2" charset="2"/>
              <a:buChar char="q"/>
            </a:pPr>
            <a:r>
              <a:rPr lang="en-US" sz="2000" dirty="0" smtClean="0">
                <a:latin typeface="Tahoma" pitchFamily="34" charset="0"/>
                <a:ea typeface="Tahoma" pitchFamily="34" charset="0"/>
                <a:cs typeface="Tahoma" pitchFamily="34" charset="0"/>
              </a:rPr>
              <a:t>If you make the process better or faster, you will necessarily make it cheaper.</a:t>
            </a:r>
          </a:p>
          <a:p>
            <a:pPr algn="just"/>
            <a:r>
              <a:rPr lang="en-US" sz="2400" i="1" u="sng" dirty="0" smtClean="0">
                <a:solidFill>
                  <a:srgbClr val="FFFF00"/>
                </a:solidFill>
                <a:latin typeface="Tahoma" pitchFamily="34" charset="0"/>
                <a:ea typeface="Tahoma" pitchFamily="34" charset="0"/>
                <a:cs typeface="Tahoma" pitchFamily="34" charset="0"/>
              </a:rPr>
              <a:t>The metrics for all six sigma projects fall into one of these three categories</a:t>
            </a:r>
            <a:endParaRPr lang="en-US" sz="2400" i="1" u="sng" dirty="0">
              <a:solidFill>
                <a:srgbClr val="FFFF00"/>
              </a:solidFill>
              <a:latin typeface="Tahoma" pitchFamily="34" charset="0"/>
              <a:ea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0" y="92440"/>
            <a:ext cx="5181600" cy="1170296"/>
          </a:xfrm>
        </p:spPr>
        <p:txBody>
          <a:bodyPr/>
          <a:lstStyle/>
          <a:p>
            <a:pPr algn="r" eaLnBrk="1" hangingPunct="1"/>
            <a:r>
              <a:rPr lang="en-US" b="1" dirty="0" smtClean="0">
                <a:solidFill>
                  <a:srgbClr val="C00000"/>
                </a:solidFill>
                <a:latin typeface="Tahoma" pitchFamily="34" charset="0"/>
                <a:cs typeface="Tahoma" pitchFamily="34" charset="0"/>
              </a:rPr>
              <a:t>SIX SIGMA: Metric (Cont…)</a:t>
            </a:r>
          </a:p>
        </p:txBody>
      </p:sp>
      <p:sp>
        <p:nvSpPr>
          <p:cNvPr id="94211" name="Rectangle 3"/>
          <p:cNvSpPr>
            <a:spLocks noGrp="1" noChangeArrowheads="1"/>
          </p:cNvSpPr>
          <p:nvPr>
            <p:ph idx="1"/>
          </p:nvPr>
        </p:nvSpPr>
        <p:spPr>
          <a:xfrm>
            <a:off x="152400" y="1295400"/>
            <a:ext cx="8839200" cy="5334000"/>
          </a:xfrm>
        </p:spPr>
        <p:txBody>
          <a:bodyPr/>
          <a:lstStyle/>
          <a:p>
            <a:pPr marL="0" indent="1588" algn="just">
              <a:buNone/>
            </a:pPr>
            <a:r>
              <a:rPr lang="en-US" sz="2400" dirty="0" smtClean="0">
                <a:solidFill>
                  <a:srgbClr val="0070C0"/>
                </a:solidFill>
                <a:latin typeface="Tahoma" pitchFamily="34" charset="0"/>
                <a:ea typeface="Tahoma" pitchFamily="34" charset="0"/>
                <a:cs typeface="Tahoma" pitchFamily="34" charset="0"/>
              </a:rPr>
              <a:t>Six Sigma methods quantify individual defects and not just defectives</a:t>
            </a:r>
          </a:p>
          <a:p>
            <a:pPr marL="465138" indent="-284163" algn="just">
              <a:buFont typeface="+mj-lt"/>
              <a:buAutoNum type="arabicPeriod"/>
            </a:pPr>
            <a:r>
              <a:rPr lang="en-US" sz="2400" dirty="0" smtClean="0">
                <a:latin typeface="Tahoma" pitchFamily="34" charset="0"/>
                <a:ea typeface="Tahoma" pitchFamily="34" charset="0"/>
                <a:cs typeface="Tahoma" pitchFamily="34" charset="0"/>
              </a:rPr>
              <a:t> Defects account for all errors on a unit</a:t>
            </a:r>
          </a:p>
          <a:p>
            <a:pPr marL="1095375" lvl="1" indent="-514350" algn="just">
              <a:buFont typeface="+mj-lt"/>
              <a:buAutoNum type="romanLcPeriod"/>
            </a:pPr>
            <a:r>
              <a:rPr lang="en-US" sz="2000" dirty="0" smtClean="0">
                <a:latin typeface="Tahoma" pitchFamily="34" charset="0"/>
                <a:ea typeface="Tahoma" pitchFamily="34" charset="0"/>
                <a:cs typeface="Tahoma" pitchFamily="34" charset="0"/>
              </a:rPr>
              <a:t>A unit may have multiple defects</a:t>
            </a:r>
          </a:p>
          <a:p>
            <a:pPr marL="1095375" lvl="1" indent="-514350" algn="just">
              <a:buFont typeface="+mj-lt"/>
              <a:buAutoNum type="romanLcPeriod"/>
            </a:pPr>
            <a:r>
              <a:rPr lang="en-US" sz="2000" dirty="0" smtClean="0">
                <a:latin typeface="Tahoma" pitchFamily="34" charset="0"/>
                <a:ea typeface="Tahoma" pitchFamily="34" charset="0"/>
                <a:cs typeface="Tahoma" pitchFamily="34" charset="0"/>
              </a:rPr>
              <a:t>An incorrect invoice may have the wrong amount due and wrong due date</a:t>
            </a:r>
          </a:p>
          <a:p>
            <a:pPr marL="465138" indent="-284163" algn="just">
              <a:buFont typeface="+mj-lt"/>
              <a:buAutoNum type="arabicPeriod"/>
            </a:pPr>
            <a:r>
              <a:rPr lang="en-US" sz="2400" dirty="0" smtClean="0">
                <a:latin typeface="Tahoma" pitchFamily="34" charset="0"/>
                <a:ea typeface="Tahoma" pitchFamily="34" charset="0"/>
                <a:cs typeface="Tahoma" pitchFamily="34" charset="0"/>
              </a:rPr>
              <a:t>Defectives simply classifies the unit bad</a:t>
            </a:r>
          </a:p>
          <a:p>
            <a:pPr marL="1095375" lvl="1" indent="-514350" algn="just">
              <a:buFont typeface="+mj-lt"/>
              <a:buAutoNum type="romanLcPeriod"/>
            </a:pPr>
            <a:r>
              <a:rPr lang="en-US" sz="2000" dirty="0" smtClean="0">
                <a:latin typeface="Tahoma" pitchFamily="34" charset="0"/>
                <a:ea typeface="Tahoma" pitchFamily="34" charset="0"/>
                <a:cs typeface="Tahoma" pitchFamily="34" charset="0"/>
              </a:rPr>
              <a:t>Doesn’t matter how many defects they are</a:t>
            </a:r>
          </a:p>
          <a:p>
            <a:pPr marL="1095375" lvl="1" indent="-514350" algn="just">
              <a:buFont typeface="+mj-lt"/>
              <a:buAutoNum type="romanLcPeriod"/>
            </a:pPr>
            <a:r>
              <a:rPr lang="en-US" sz="2000" dirty="0" smtClean="0">
                <a:latin typeface="Tahoma" pitchFamily="34" charset="0"/>
                <a:ea typeface="Tahoma" pitchFamily="34" charset="0"/>
                <a:cs typeface="Tahoma" pitchFamily="34" charset="0"/>
              </a:rPr>
              <a:t>The invoice is wrong, causes are unknown.</a:t>
            </a:r>
          </a:p>
          <a:p>
            <a:pPr marL="465138" indent="-284163" algn="just">
              <a:buFont typeface="+mj-lt"/>
              <a:buAutoNum type="arabicPeriod"/>
            </a:pPr>
            <a:r>
              <a:rPr lang="en-US" sz="2400" dirty="0" smtClean="0">
                <a:latin typeface="Tahoma" pitchFamily="34" charset="0"/>
                <a:ea typeface="Tahoma" pitchFamily="34" charset="0"/>
                <a:cs typeface="Tahoma" pitchFamily="34" charset="0"/>
              </a:rPr>
              <a:t>A Unit:</a:t>
            </a:r>
          </a:p>
          <a:p>
            <a:pPr marL="1095375" lvl="1" indent="-514350" algn="just">
              <a:buFont typeface="+mj-lt"/>
              <a:buAutoNum type="romanLcPeriod"/>
            </a:pPr>
            <a:r>
              <a:rPr lang="en-US" sz="2000" dirty="0" smtClean="0">
                <a:latin typeface="Tahoma" pitchFamily="34" charset="0"/>
                <a:ea typeface="Tahoma" pitchFamily="34" charset="0"/>
                <a:cs typeface="Tahoma" pitchFamily="34" charset="0"/>
              </a:rPr>
              <a:t>is the measure of volume of output from your area.</a:t>
            </a:r>
          </a:p>
          <a:p>
            <a:pPr marL="1095375" lvl="1" indent="-514350" algn="just">
              <a:buFont typeface="+mj-lt"/>
              <a:buAutoNum type="romanLcPeriod"/>
            </a:pPr>
            <a:r>
              <a:rPr lang="en-US" sz="2000" dirty="0" smtClean="0">
                <a:latin typeface="Tahoma" pitchFamily="34" charset="0"/>
                <a:ea typeface="Tahoma" pitchFamily="34" charset="0"/>
                <a:cs typeface="Tahoma" pitchFamily="34" charset="0"/>
              </a:rPr>
              <a:t>is observable and countable. It has a discrete start and stop point.</a:t>
            </a:r>
          </a:p>
          <a:p>
            <a:pPr marL="1095375" lvl="1" indent="-514350" algn="just">
              <a:buFont typeface="+mj-lt"/>
              <a:buAutoNum type="romanLcPeriod"/>
            </a:pPr>
            <a:r>
              <a:rPr lang="en-US" sz="2000" dirty="0" smtClean="0">
                <a:latin typeface="Tahoma" pitchFamily="34" charset="0"/>
                <a:ea typeface="Tahoma" pitchFamily="34" charset="0"/>
                <a:cs typeface="Tahoma" pitchFamily="34" charset="0"/>
              </a:rPr>
              <a:t>It is an individual measurement and not an average of measurements.  </a:t>
            </a:r>
          </a:p>
          <a:p>
            <a:pPr marL="1095375" lvl="1" indent="-514350" algn="just">
              <a:buNone/>
            </a:pPr>
            <a:endParaRPr lang="en-US" sz="2000" b="1" dirty="0" smtClean="0">
              <a:latin typeface="Tahoma" pitchFamily="34" charset="0"/>
              <a:ea typeface="Tahoma" pitchFamily="34" charset="0"/>
              <a:cs typeface="Tahoma" pitchFamily="34" charset="0"/>
            </a:endParaRPr>
          </a:p>
        </p:txBody>
      </p:sp>
      <p:pic>
        <p:nvPicPr>
          <p:cNvPr id="5" name="Picture 1" descr="E:\PU-IQTM (Admin. Work)\BSIEM (Record)\Logos\Institute of Quality and Technology Mono1 copy.jpg"/>
          <p:cNvPicPr>
            <a:picLocks noChangeAspect="1" noChangeArrowheads="1"/>
          </p:cNvPicPr>
          <p:nvPr/>
        </p:nvPicPr>
        <p:blipFill>
          <a:blip r:embed="rId2" cstate="print"/>
          <a:srcRect/>
          <a:stretch>
            <a:fillRect/>
          </a:stretch>
        </p:blipFill>
        <p:spPr bwMode="auto">
          <a:xfrm>
            <a:off x="1" y="1"/>
            <a:ext cx="914400" cy="761999"/>
          </a:xfrm>
          <a:prstGeom prst="rect">
            <a:avLst/>
          </a:prstGeom>
          <a:noFill/>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Box 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4138</TotalTime>
  <Words>1880</Words>
  <Application>Microsoft Office PowerPoint</Application>
  <PresentationFormat>On-screen Show (4:3)</PresentationFormat>
  <Paragraphs>349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Tahoma</vt:lpstr>
      <vt:lpstr>Wingdings</vt:lpstr>
      <vt:lpstr>Office Theme</vt:lpstr>
      <vt:lpstr>FUNDAMENTALS OF SIX SIGMA</vt:lpstr>
      <vt:lpstr>SIX SIGMA DEFINITIONS</vt:lpstr>
      <vt:lpstr>SIX SIGMA DEFINED</vt:lpstr>
      <vt:lpstr>WHAT IS SIX SIGMA?</vt:lpstr>
      <vt:lpstr>PowerPoint Presentation</vt:lpstr>
      <vt:lpstr>PowerPoint Presentation</vt:lpstr>
      <vt:lpstr>WHAT IS A SIX SIGMA … As a Metric?</vt:lpstr>
      <vt:lpstr>SIX SIGMA: Metric (Cont…)</vt:lpstr>
      <vt:lpstr>SIX SIGMA: Metric (Cont…)</vt:lpstr>
      <vt:lpstr>SIX SIGMA: Metrics (Cont…)</vt:lpstr>
      <vt:lpstr>SIX SIGMA: Metrics (Cont…)</vt:lpstr>
      <vt:lpstr>PowerPoint Presentation</vt:lpstr>
      <vt:lpstr>PowerPoint Presentation</vt:lpstr>
      <vt:lpstr>PowerPoint Presentation</vt:lpstr>
      <vt:lpstr>EXAMPLE: Calculate Sigma Value</vt:lpstr>
      <vt:lpstr>EXAMPLE: Calculate Sigma Value</vt:lpstr>
      <vt:lpstr>EXAMPLE: Calculate Sigma Value</vt:lpstr>
      <vt:lpstr>EXAMPLE: Calculate Sigma Value</vt:lpstr>
      <vt:lpstr>EXAMPLE: Calculate Sigma Value</vt:lpstr>
      <vt:lpstr>SIGMA TABLE</vt:lpstr>
      <vt:lpstr>SIX SIGMA METHODOLOGIES</vt:lpstr>
      <vt:lpstr>DMAIC: Define</vt:lpstr>
      <vt:lpstr>DMAIC: Measure</vt:lpstr>
      <vt:lpstr>DMAIC: Analyze</vt:lpstr>
      <vt:lpstr>DMAIC: Improve</vt:lpstr>
      <vt:lpstr>DMAIC: Control</vt:lpstr>
      <vt:lpstr>DMAIC Roadmap</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Total Quality Management</dc:title>
  <dc:creator>Hakeem-Ur-Rehman</dc:creator>
  <cp:lastModifiedBy>Lenovo</cp:lastModifiedBy>
  <cp:revision>1246</cp:revision>
  <dcterms:created xsi:type="dcterms:W3CDTF">2007-09-06T14:51:50Z</dcterms:created>
  <dcterms:modified xsi:type="dcterms:W3CDTF">2023-01-10T00:23:10Z</dcterms:modified>
</cp:coreProperties>
</file>