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80" r:id="rId14"/>
    <p:sldId id="281" r:id="rId15"/>
    <p:sldId id="282" r:id="rId16"/>
    <p:sldId id="268" r:id="rId17"/>
    <p:sldId id="276" r:id="rId18"/>
    <p:sldId id="269" r:id="rId19"/>
    <p:sldId id="270" r:id="rId20"/>
    <p:sldId id="271" r:id="rId21"/>
    <p:sldId id="272" r:id="rId22"/>
    <p:sldId id="273" r:id="rId23"/>
    <p:sldId id="274" r:id="rId24"/>
    <p:sldId id="277" r:id="rId25"/>
    <p:sldId id="278" r:id="rId26"/>
    <p:sldId id="275" r:id="rId27"/>
    <p:sldId id="279" r:id="rId28"/>
    <p:sldId id="287" r:id="rId29"/>
    <p:sldId id="288" r:id="rId30"/>
    <p:sldId id="289" r:id="rId31"/>
    <p:sldId id="290" r:id="rId32"/>
    <p:sldId id="285" r:id="rId33"/>
    <p:sldId id="294" r:id="rId34"/>
    <p:sldId id="286" r:id="rId35"/>
    <p:sldId id="291"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E27A1-8804-4107-B4AC-F43B9D1C5D6A}"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CEE8AA-2635-4007-9148-6CEC241B69AE}" type="slidenum">
              <a:rPr lang="en-US" smtClean="0"/>
              <a:t>‹#›</a:t>
            </a:fld>
            <a:endParaRPr lang="en-US"/>
          </a:p>
        </p:txBody>
      </p:sp>
    </p:spTree>
    <p:extLst>
      <p:ext uri="{BB962C8B-B14F-4D97-AF65-F5344CB8AC3E}">
        <p14:creationId xmlns:p14="http://schemas.microsoft.com/office/powerpoint/2010/main" val="4129700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 https://www.softwaretestinghelp.com/pareto-analysis-and-pareto-chart</a:t>
            </a:r>
            <a:endParaRPr lang="en-US" dirty="0"/>
          </a:p>
        </p:txBody>
      </p:sp>
      <p:sp>
        <p:nvSpPr>
          <p:cNvPr id="4" name="Slide Number Placeholder 3"/>
          <p:cNvSpPr>
            <a:spLocks noGrp="1"/>
          </p:cNvSpPr>
          <p:nvPr>
            <p:ph type="sldNum" sz="quarter" idx="10"/>
          </p:nvPr>
        </p:nvSpPr>
        <p:spPr/>
        <p:txBody>
          <a:bodyPr/>
          <a:lstStyle/>
          <a:p>
            <a:fld id="{26CEE8AA-2635-4007-9148-6CEC241B69AE}" type="slidenum">
              <a:rPr lang="en-US" smtClean="0"/>
              <a:t>36</a:t>
            </a:fld>
            <a:endParaRPr lang="en-US"/>
          </a:p>
        </p:txBody>
      </p:sp>
    </p:spTree>
    <p:extLst>
      <p:ext uri="{BB962C8B-B14F-4D97-AF65-F5344CB8AC3E}">
        <p14:creationId xmlns:p14="http://schemas.microsoft.com/office/powerpoint/2010/main" val="27407407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D26EB58-2FAF-4B1E-87B3-C8A97E529352}" type="datetimeFigureOut">
              <a:rPr lang="en-US" smtClean="0"/>
              <a:t>1/11/2023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E312D0D-3049-4BBB-B368-B0835FF7EEBA}" type="slidenum">
              <a:rPr lang="en-US" smtClean="0"/>
              <a:t>‹#›</a:t>
            </a:fld>
            <a:endParaRPr lang="en-US"/>
          </a:p>
        </p:txBody>
      </p:sp>
    </p:spTree>
    <p:extLst>
      <p:ext uri="{BB962C8B-B14F-4D97-AF65-F5344CB8AC3E}">
        <p14:creationId xmlns:p14="http://schemas.microsoft.com/office/powerpoint/2010/main" val="167533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26EB58-2FAF-4B1E-87B3-C8A97E529352}"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12D0D-3049-4BBB-B368-B0835FF7EEBA}" type="slidenum">
              <a:rPr lang="en-US" smtClean="0"/>
              <a:t>‹#›</a:t>
            </a:fld>
            <a:endParaRPr lang="en-US"/>
          </a:p>
        </p:txBody>
      </p:sp>
    </p:spTree>
    <p:extLst>
      <p:ext uri="{BB962C8B-B14F-4D97-AF65-F5344CB8AC3E}">
        <p14:creationId xmlns:p14="http://schemas.microsoft.com/office/powerpoint/2010/main" val="917953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26EB58-2FAF-4B1E-87B3-C8A97E529352}"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12D0D-3049-4BBB-B368-B0835FF7EEBA}" type="slidenum">
              <a:rPr lang="en-US" smtClean="0"/>
              <a:t>‹#›</a:t>
            </a:fld>
            <a:endParaRPr lang="en-US"/>
          </a:p>
        </p:txBody>
      </p:sp>
    </p:spTree>
    <p:extLst>
      <p:ext uri="{BB962C8B-B14F-4D97-AF65-F5344CB8AC3E}">
        <p14:creationId xmlns:p14="http://schemas.microsoft.com/office/powerpoint/2010/main" val="1836974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26EB58-2FAF-4B1E-87B3-C8A97E529352}"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12D0D-3049-4BBB-B368-B0835FF7EEB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53815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26EB58-2FAF-4B1E-87B3-C8A97E529352}"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12D0D-3049-4BBB-B368-B0835FF7EEBA}" type="slidenum">
              <a:rPr lang="en-US" smtClean="0"/>
              <a:t>‹#›</a:t>
            </a:fld>
            <a:endParaRPr lang="en-US"/>
          </a:p>
        </p:txBody>
      </p:sp>
    </p:spTree>
    <p:extLst>
      <p:ext uri="{BB962C8B-B14F-4D97-AF65-F5344CB8AC3E}">
        <p14:creationId xmlns:p14="http://schemas.microsoft.com/office/powerpoint/2010/main" val="657594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D26EB58-2FAF-4B1E-87B3-C8A97E529352}"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312D0D-3049-4BBB-B368-B0835FF7EEBA}" type="slidenum">
              <a:rPr lang="en-US" smtClean="0"/>
              <a:t>‹#›</a:t>
            </a:fld>
            <a:endParaRPr lang="en-US"/>
          </a:p>
        </p:txBody>
      </p:sp>
    </p:spTree>
    <p:extLst>
      <p:ext uri="{BB962C8B-B14F-4D97-AF65-F5344CB8AC3E}">
        <p14:creationId xmlns:p14="http://schemas.microsoft.com/office/powerpoint/2010/main" val="992406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D26EB58-2FAF-4B1E-87B3-C8A97E529352}"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312D0D-3049-4BBB-B368-B0835FF7EEBA}" type="slidenum">
              <a:rPr lang="en-US" smtClean="0"/>
              <a:t>‹#›</a:t>
            </a:fld>
            <a:endParaRPr lang="en-US"/>
          </a:p>
        </p:txBody>
      </p:sp>
    </p:spTree>
    <p:extLst>
      <p:ext uri="{BB962C8B-B14F-4D97-AF65-F5344CB8AC3E}">
        <p14:creationId xmlns:p14="http://schemas.microsoft.com/office/powerpoint/2010/main" val="1121884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6EB58-2FAF-4B1E-87B3-C8A97E52935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12D0D-3049-4BBB-B368-B0835FF7EEBA}" type="slidenum">
              <a:rPr lang="en-US" smtClean="0"/>
              <a:t>‹#›</a:t>
            </a:fld>
            <a:endParaRPr lang="en-US"/>
          </a:p>
        </p:txBody>
      </p:sp>
    </p:spTree>
    <p:extLst>
      <p:ext uri="{BB962C8B-B14F-4D97-AF65-F5344CB8AC3E}">
        <p14:creationId xmlns:p14="http://schemas.microsoft.com/office/powerpoint/2010/main" val="121476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6EB58-2FAF-4B1E-87B3-C8A97E52935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12D0D-3049-4BBB-B368-B0835FF7EEBA}" type="slidenum">
              <a:rPr lang="en-US" smtClean="0"/>
              <a:t>‹#›</a:t>
            </a:fld>
            <a:endParaRPr lang="en-US"/>
          </a:p>
        </p:txBody>
      </p:sp>
    </p:spTree>
    <p:extLst>
      <p:ext uri="{BB962C8B-B14F-4D97-AF65-F5344CB8AC3E}">
        <p14:creationId xmlns:p14="http://schemas.microsoft.com/office/powerpoint/2010/main" val="4254260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6EB58-2FAF-4B1E-87B3-C8A97E52935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12D0D-3049-4BBB-B368-B0835FF7EEBA}" type="slidenum">
              <a:rPr lang="en-US" smtClean="0"/>
              <a:t>‹#›</a:t>
            </a:fld>
            <a:endParaRPr lang="en-US"/>
          </a:p>
        </p:txBody>
      </p:sp>
    </p:spTree>
    <p:extLst>
      <p:ext uri="{BB962C8B-B14F-4D97-AF65-F5344CB8AC3E}">
        <p14:creationId xmlns:p14="http://schemas.microsoft.com/office/powerpoint/2010/main" val="690038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26EB58-2FAF-4B1E-87B3-C8A97E52935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12D0D-3049-4BBB-B368-B0835FF7EEBA}" type="slidenum">
              <a:rPr lang="en-US" smtClean="0"/>
              <a:t>‹#›</a:t>
            </a:fld>
            <a:endParaRPr lang="en-US"/>
          </a:p>
        </p:txBody>
      </p:sp>
    </p:spTree>
    <p:extLst>
      <p:ext uri="{BB962C8B-B14F-4D97-AF65-F5344CB8AC3E}">
        <p14:creationId xmlns:p14="http://schemas.microsoft.com/office/powerpoint/2010/main" val="4219565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26EB58-2FAF-4B1E-87B3-C8A97E529352}"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12D0D-3049-4BBB-B368-B0835FF7EEBA}" type="slidenum">
              <a:rPr lang="en-US" smtClean="0"/>
              <a:t>‹#›</a:t>
            </a:fld>
            <a:endParaRPr lang="en-US"/>
          </a:p>
        </p:txBody>
      </p:sp>
    </p:spTree>
    <p:extLst>
      <p:ext uri="{BB962C8B-B14F-4D97-AF65-F5344CB8AC3E}">
        <p14:creationId xmlns:p14="http://schemas.microsoft.com/office/powerpoint/2010/main" val="292888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26EB58-2FAF-4B1E-87B3-C8A97E529352}"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312D0D-3049-4BBB-B368-B0835FF7EEBA}" type="slidenum">
              <a:rPr lang="en-US" smtClean="0"/>
              <a:t>‹#›</a:t>
            </a:fld>
            <a:endParaRPr lang="en-US"/>
          </a:p>
        </p:txBody>
      </p:sp>
    </p:spTree>
    <p:extLst>
      <p:ext uri="{BB962C8B-B14F-4D97-AF65-F5344CB8AC3E}">
        <p14:creationId xmlns:p14="http://schemas.microsoft.com/office/powerpoint/2010/main" val="315116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26EB58-2FAF-4B1E-87B3-C8A97E529352}"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312D0D-3049-4BBB-B368-B0835FF7EEBA}" type="slidenum">
              <a:rPr lang="en-US" smtClean="0"/>
              <a:t>‹#›</a:t>
            </a:fld>
            <a:endParaRPr lang="en-US"/>
          </a:p>
        </p:txBody>
      </p:sp>
    </p:spTree>
    <p:extLst>
      <p:ext uri="{BB962C8B-B14F-4D97-AF65-F5344CB8AC3E}">
        <p14:creationId xmlns:p14="http://schemas.microsoft.com/office/powerpoint/2010/main" val="3002432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6EB58-2FAF-4B1E-87B3-C8A97E529352}"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312D0D-3049-4BBB-B368-B0835FF7EEBA}" type="slidenum">
              <a:rPr lang="en-US" smtClean="0"/>
              <a:t>‹#›</a:t>
            </a:fld>
            <a:endParaRPr lang="en-US"/>
          </a:p>
        </p:txBody>
      </p:sp>
    </p:spTree>
    <p:extLst>
      <p:ext uri="{BB962C8B-B14F-4D97-AF65-F5344CB8AC3E}">
        <p14:creationId xmlns:p14="http://schemas.microsoft.com/office/powerpoint/2010/main" val="1767744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26EB58-2FAF-4B1E-87B3-C8A97E529352}"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12D0D-3049-4BBB-B368-B0835FF7EEBA}" type="slidenum">
              <a:rPr lang="en-US" smtClean="0"/>
              <a:t>‹#›</a:t>
            </a:fld>
            <a:endParaRPr lang="en-US"/>
          </a:p>
        </p:txBody>
      </p:sp>
    </p:spTree>
    <p:extLst>
      <p:ext uri="{BB962C8B-B14F-4D97-AF65-F5344CB8AC3E}">
        <p14:creationId xmlns:p14="http://schemas.microsoft.com/office/powerpoint/2010/main" val="1871055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26EB58-2FAF-4B1E-87B3-C8A97E529352}"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12D0D-3049-4BBB-B368-B0835FF7EEBA}" type="slidenum">
              <a:rPr lang="en-US" smtClean="0"/>
              <a:t>‹#›</a:t>
            </a:fld>
            <a:endParaRPr lang="en-US"/>
          </a:p>
        </p:txBody>
      </p:sp>
    </p:spTree>
    <p:extLst>
      <p:ext uri="{BB962C8B-B14F-4D97-AF65-F5344CB8AC3E}">
        <p14:creationId xmlns:p14="http://schemas.microsoft.com/office/powerpoint/2010/main" val="391292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D26EB58-2FAF-4B1E-87B3-C8A97E529352}" type="datetimeFigureOut">
              <a:rPr lang="en-US" smtClean="0"/>
              <a:t>1/11/2023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312D0D-3049-4BBB-B368-B0835FF7EEBA}" type="slidenum">
              <a:rPr lang="en-US" smtClean="0"/>
              <a:t>‹#›</a:t>
            </a:fld>
            <a:endParaRPr lang="en-US"/>
          </a:p>
        </p:txBody>
      </p:sp>
    </p:spTree>
    <p:extLst>
      <p:ext uri="{BB962C8B-B14F-4D97-AF65-F5344CB8AC3E}">
        <p14:creationId xmlns:p14="http://schemas.microsoft.com/office/powerpoint/2010/main" val="42507375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isixsigma.com/dictionary/continuous-improvement-ci/" TargetMode="External"/><Relationship Id="rId2" Type="http://schemas.openxmlformats.org/officeDocument/2006/relationships/hyperlink" Target="https://www.isixsigma.com/dictionary/fishbone-diagra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609600"/>
            <a:ext cx="9133764" cy="2590800"/>
          </a:xfrm>
        </p:spPr>
        <p:txBody>
          <a:bodyPr>
            <a:normAutofit fontScale="90000"/>
          </a:bodyPr>
          <a:lstStyle/>
          <a:p>
            <a:r>
              <a:rPr lang="en-US" altLang="en-US" dirty="0" smtClean="0"/>
              <a:t/>
            </a:r>
            <a:br>
              <a:rPr lang="en-US" altLang="en-US" dirty="0" smtClean="0"/>
            </a:br>
            <a:r>
              <a:rPr lang="en-US" altLang="en-US" dirty="0" smtClean="0"/>
              <a:t/>
            </a:r>
            <a:br>
              <a:rPr lang="en-US" altLang="en-US" dirty="0" smtClean="0"/>
            </a:br>
            <a:r>
              <a:rPr lang="en-GB" altLang="en-US" dirty="0">
                <a:latin typeface="Arial" charset="0"/>
                <a:cs typeface="Arial" charset="0"/>
              </a:rPr>
              <a:t> </a:t>
            </a:r>
            <a:r>
              <a:rPr lang="en-GB" altLang="en-US" sz="3600" dirty="0">
                <a:latin typeface="Arial" charset="0"/>
                <a:cs typeface="Arial" charset="0"/>
              </a:rPr>
              <a:t>CSE302-Software Quality Engineering </a:t>
            </a:r>
            <a:br>
              <a:rPr lang="en-GB" altLang="en-US" sz="3600" dirty="0">
                <a:latin typeface="Arial" charset="0"/>
                <a:cs typeface="Arial" charset="0"/>
              </a:rPr>
            </a:br>
            <a:r>
              <a:rPr lang="en-GB" altLang="en-US" sz="3600" dirty="0">
                <a:latin typeface="Arial" charset="0"/>
                <a:cs typeface="Arial" charset="0"/>
              </a:rPr>
              <a:t/>
            </a:r>
            <a:br>
              <a:rPr lang="en-GB" altLang="en-US" sz="3600" dirty="0">
                <a:latin typeface="Arial" charset="0"/>
                <a:cs typeface="Arial" charset="0"/>
              </a:rPr>
            </a:br>
            <a:r>
              <a:rPr lang="en-US" altLang="en-US" dirty="0" smtClean="0"/>
              <a:t>Quality improvement models</a:t>
            </a:r>
            <a:endParaRPr lang="en-US" dirty="0"/>
          </a:p>
        </p:txBody>
      </p:sp>
      <p:sp>
        <p:nvSpPr>
          <p:cNvPr id="3" name="Subtitle 2"/>
          <p:cNvSpPr>
            <a:spLocks noGrp="1"/>
          </p:cNvSpPr>
          <p:nvPr>
            <p:ph type="subTitle" idx="1"/>
          </p:nvPr>
        </p:nvSpPr>
        <p:spPr>
          <a:xfrm>
            <a:off x="2057400" y="4191000"/>
            <a:ext cx="7854696" cy="1752600"/>
          </a:xfrm>
        </p:spPr>
        <p:txBody>
          <a:bodyPr>
            <a:normAutofit/>
          </a:bodyPr>
          <a:lstStyle/>
          <a:p>
            <a:pPr>
              <a:spcBef>
                <a:spcPct val="20000"/>
              </a:spcBef>
              <a:defRPr/>
            </a:pPr>
            <a:r>
              <a:rPr lang="en-US" sz="2000" b="1" kern="0" dirty="0">
                <a:solidFill>
                  <a:srgbClr val="002060"/>
                </a:solidFill>
              </a:rPr>
              <a:t>Instructor: Sobia </a:t>
            </a:r>
            <a:r>
              <a:rPr lang="en-US" sz="2000" b="1" kern="0" dirty="0" err="1">
                <a:solidFill>
                  <a:srgbClr val="002060"/>
                </a:solidFill>
              </a:rPr>
              <a:t>Usman</a:t>
            </a:r>
            <a:endParaRPr lang="en-US" sz="2000" b="1" kern="0" dirty="0">
              <a:solidFill>
                <a:srgbClr val="002060"/>
              </a:solidFill>
            </a:endParaRPr>
          </a:p>
          <a:p>
            <a:pPr>
              <a:spcBef>
                <a:spcPct val="20000"/>
              </a:spcBef>
              <a:defRPr/>
            </a:pPr>
            <a:r>
              <a:rPr lang="en-US" sz="2000" kern="0" dirty="0"/>
              <a:t>               </a:t>
            </a:r>
            <a:r>
              <a:rPr lang="en-US" sz="2000" kern="0" dirty="0">
                <a:solidFill>
                  <a:srgbClr val="002060"/>
                </a:solidFill>
              </a:rPr>
              <a:t>     </a:t>
            </a:r>
            <a:r>
              <a:rPr lang="en-US" kern="0" dirty="0" smtClean="0">
                <a:solidFill>
                  <a:srgbClr val="002060"/>
                </a:solidFill>
              </a:rPr>
              <a:t>Assistant Professor</a:t>
            </a:r>
          </a:p>
          <a:p>
            <a:pPr>
              <a:spcBef>
                <a:spcPct val="20000"/>
              </a:spcBef>
              <a:defRPr/>
            </a:pPr>
            <a:r>
              <a:rPr lang="en-US" kern="0" dirty="0" smtClean="0">
                <a:solidFill>
                  <a:srgbClr val="002060"/>
                </a:solidFill>
              </a:rPr>
              <a:t>                      CS - CUI, LHR</a:t>
            </a:r>
          </a:p>
          <a:p>
            <a:endParaRPr lang="en-US" dirty="0"/>
          </a:p>
        </p:txBody>
      </p:sp>
    </p:spTree>
    <p:extLst>
      <p:ext uri="{BB962C8B-B14F-4D97-AF65-F5344CB8AC3E}">
        <p14:creationId xmlns:p14="http://schemas.microsoft.com/office/powerpoint/2010/main" val="2617440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Improvement Approaches</a:t>
            </a:r>
          </a:p>
        </p:txBody>
      </p:sp>
      <p:sp>
        <p:nvSpPr>
          <p:cNvPr id="3" name="Content Placeholder 2"/>
          <p:cNvSpPr>
            <a:spLocks noGrp="1"/>
          </p:cNvSpPr>
          <p:nvPr>
            <p:ph idx="1"/>
          </p:nvPr>
        </p:nvSpPr>
        <p:spPr/>
        <p:txBody>
          <a:bodyPr/>
          <a:lstStyle/>
          <a:p>
            <a:r>
              <a:rPr lang="en-US" dirty="0"/>
              <a:t>Continuous SPI approaches focus on the important problems of a software </a:t>
            </a:r>
            <a:r>
              <a:rPr lang="en-US" dirty="0" smtClean="0"/>
              <a:t>development </a:t>
            </a:r>
            <a:r>
              <a:rPr lang="en-US" dirty="0"/>
              <a:t>organization and usually involve improvement cycles (like </a:t>
            </a:r>
            <a:r>
              <a:rPr lang="en-US" dirty="0" smtClean="0"/>
              <a:t>Plan-Do-Check-Act </a:t>
            </a:r>
            <a:r>
              <a:rPr lang="en-US" dirty="0"/>
              <a:t>(</a:t>
            </a:r>
            <a:r>
              <a:rPr lang="en-US" dirty="0" smtClean="0"/>
              <a:t>PDCA)) </a:t>
            </a:r>
            <a:r>
              <a:rPr lang="en-US" dirty="0"/>
              <a:t>based on an initial baseline that deﬁnes the </a:t>
            </a:r>
            <a:r>
              <a:rPr lang="en-US" dirty="0" smtClean="0"/>
              <a:t>respective starting </a:t>
            </a:r>
            <a:r>
              <a:rPr lang="en-US" dirty="0"/>
              <a:t>point of each improvement action.</a:t>
            </a:r>
          </a:p>
        </p:txBody>
      </p:sp>
    </p:spTree>
    <p:extLst>
      <p:ext uri="{BB962C8B-B14F-4D97-AF65-F5344CB8AC3E}">
        <p14:creationId xmlns:p14="http://schemas.microsoft.com/office/powerpoint/2010/main" val="4042819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improvement </a:t>
            </a:r>
            <a:r>
              <a:rPr lang="en-US" dirty="0" smtClean="0"/>
              <a:t>approaches benefits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Continuous improvement approaches provide a series of beneﬁts:</a:t>
            </a:r>
          </a:p>
          <a:p>
            <a:r>
              <a:rPr lang="en-US" dirty="0"/>
              <a:t>– Focused: Continuous approaches can often be focused on speciﬁc problems </a:t>
            </a:r>
            <a:r>
              <a:rPr lang="en-US" dirty="0" smtClean="0"/>
              <a:t>or improvement </a:t>
            </a:r>
            <a:r>
              <a:rPr lang="en-US" dirty="0"/>
              <a:t>opportunities within an organization or its processes; as a </a:t>
            </a:r>
            <a:r>
              <a:rPr lang="en-US" dirty="0" smtClean="0"/>
              <a:t>consequence</a:t>
            </a:r>
            <a:r>
              <a:rPr lang="en-US" dirty="0"/>
              <a:t>, the improvement actions are often highly effective and efﬁcient.</a:t>
            </a:r>
          </a:p>
          <a:p>
            <a:r>
              <a:rPr lang="en-US" dirty="0"/>
              <a:t>– Speciﬁc: Continuous approaches are organization-speciﬁc and are </a:t>
            </a:r>
            <a:r>
              <a:rPr lang="en-US" dirty="0" smtClean="0"/>
              <a:t>therefore suitable </a:t>
            </a:r>
            <a:r>
              <a:rPr lang="en-US" dirty="0"/>
              <a:t>for achieving the desired process characteristics. Additionally, </a:t>
            </a:r>
            <a:r>
              <a:rPr lang="en-US" dirty="0" smtClean="0"/>
              <a:t>the inclusion </a:t>
            </a:r>
            <a:r>
              <a:rPr lang="en-US" dirty="0"/>
              <a:t>of measurement can illustrate the immediate impact of an </a:t>
            </a:r>
            <a:r>
              <a:rPr lang="en-US" dirty="0" smtClean="0"/>
              <a:t>improvement </a:t>
            </a:r>
            <a:r>
              <a:rPr lang="en-US" dirty="0"/>
              <a:t>action on process and product quality aspects.</a:t>
            </a:r>
          </a:p>
        </p:txBody>
      </p:sp>
    </p:spTree>
    <p:extLst>
      <p:ext uri="{BB962C8B-B14F-4D97-AF65-F5344CB8AC3E}">
        <p14:creationId xmlns:p14="http://schemas.microsoft.com/office/powerpoint/2010/main" val="3137926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improvement approaches </a:t>
            </a:r>
            <a:r>
              <a:rPr lang="en-US" dirty="0" smtClean="0"/>
              <a:t>issues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Continuous improvement approaches can be criticized for:</a:t>
            </a:r>
          </a:p>
          <a:p>
            <a:r>
              <a:rPr lang="en-US" dirty="0"/>
              <a:t>– Need of experience: Setting up a continuous improvement approach </a:t>
            </a:r>
            <a:r>
              <a:rPr lang="en-US" dirty="0" smtClean="0"/>
              <a:t>usually requires </a:t>
            </a:r>
            <a:r>
              <a:rPr lang="en-US" dirty="0"/>
              <a:t>a lot of experience in the area of process improvement; additionally</a:t>
            </a:r>
            <a:r>
              <a:rPr lang="en-US" dirty="0" smtClean="0"/>
              <a:t>, domain </a:t>
            </a:r>
            <a:r>
              <a:rPr lang="en-US" dirty="0"/>
              <a:t>knowledge is beneﬁcial.</a:t>
            </a:r>
          </a:p>
          <a:p>
            <a:r>
              <a:rPr lang="en-US" dirty="0"/>
              <a:t>– Missing external view: Often, continuous improvement approaches </a:t>
            </a:r>
            <a:r>
              <a:rPr lang="en-US" dirty="0" smtClean="0"/>
              <a:t>are conducted </a:t>
            </a:r>
            <a:r>
              <a:rPr lang="en-US" dirty="0"/>
              <a:t>and driven by internal process experts and, as a result, an </a:t>
            </a:r>
            <a:r>
              <a:rPr lang="en-US" dirty="0" smtClean="0"/>
              <a:t>external view </a:t>
            </a:r>
            <a:r>
              <a:rPr lang="en-US" dirty="0"/>
              <a:t>on the software process environment might be missing that would help </a:t>
            </a:r>
            <a:r>
              <a:rPr lang="en-US" dirty="0" smtClean="0"/>
              <a:t>to identify </a:t>
            </a:r>
            <a:r>
              <a:rPr lang="en-US" dirty="0"/>
              <a:t>critical improvement options.</a:t>
            </a:r>
          </a:p>
          <a:p>
            <a:r>
              <a:rPr lang="en-US" dirty="0"/>
              <a:t>– Danger of isolation: Due to the fact that continuous improvement approaches </a:t>
            </a:r>
            <a:r>
              <a:rPr lang="en-US" dirty="0" smtClean="0"/>
              <a:t>are focused</a:t>
            </a:r>
            <a:r>
              <a:rPr lang="en-US" dirty="0"/>
              <a:t>, they are often not well suited for creating an overall awareness </a:t>
            </a:r>
            <a:r>
              <a:rPr lang="en-US" dirty="0" smtClean="0"/>
              <a:t>for quality </a:t>
            </a:r>
            <a:r>
              <a:rPr lang="en-US" dirty="0"/>
              <a:t>issues in large software organizations. Thus, it is beneﬁcial if they </a:t>
            </a:r>
            <a:r>
              <a:rPr lang="en-US" dirty="0" smtClean="0"/>
              <a:t>are embedded </a:t>
            </a:r>
            <a:r>
              <a:rPr lang="en-US" dirty="0"/>
              <a:t>into an organizational improvement framework.</a:t>
            </a:r>
          </a:p>
        </p:txBody>
      </p:sp>
    </p:spTree>
    <p:extLst>
      <p:ext uri="{BB962C8B-B14F-4D97-AF65-F5344CB8AC3E}">
        <p14:creationId xmlns:p14="http://schemas.microsoft.com/office/powerpoint/2010/main" val="2722444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PDCA Cycle (Deming Cycle)</a:t>
            </a:r>
          </a:p>
        </p:txBody>
      </p:sp>
      <p:sp>
        <p:nvSpPr>
          <p:cNvPr id="3" name="Content Placeholder 2"/>
          <p:cNvSpPr>
            <a:spLocks noGrp="1"/>
          </p:cNvSpPr>
          <p:nvPr>
            <p:ph idx="1"/>
          </p:nvPr>
        </p:nvSpPr>
        <p:spPr/>
        <p:txBody>
          <a:bodyPr>
            <a:normAutofit lnSpcReduction="10000"/>
          </a:bodyPr>
          <a:lstStyle/>
          <a:p>
            <a:r>
              <a:rPr lang="en-US" dirty="0"/>
              <a:t>Continuous improvement approaches concentrate on problems in an </a:t>
            </a:r>
            <a:r>
              <a:rPr lang="en-US" dirty="0" smtClean="0"/>
              <a:t>organization’s development </a:t>
            </a:r>
            <a:r>
              <a:rPr lang="en-US" dirty="0"/>
              <a:t>process. Generally speaking, these approaches consist of </a:t>
            </a:r>
            <a:r>
              <a:rPr lang="en-US" dirty="0" smtClean="0"/>
              <a:t>iterative improvement </a:t>
            </a:r>
            <a:r>
              <a:rPr lang="en-US" dirty="0"/>
              <a:t>cycles based on the PDCA cycle, which was made popular </a:t>
            </a:r>
            <a:r>
              <a:rPr lang="en-US" dirty="0" smtClean="0"/>
              <a:t>by W</a:t>
            </a:r>
            <a:r>
              <a:rPr lang="en-US" dirty="0"/>
              <a:t>. Edwards Deming and is based on the work of Walter A. </a:t>
            </a:r>
            <a:r>
              <a:rPr lang="en-US" dirty="0" err="1" smtClean="0"/>
              <a:t>Shewhart</a:t>
            </a:r>
            <a:r>
              <a:rPr lang="en-US" dirty="0" smtClean="0"/>
              <a:t>.</a:t>
            </a:r>
            <a:endParaRPr lang="en-US" dirty="0"/>
          </a:p>
          <a:p>
            <a:r>
              <a:rPr lang="en-US" dirty="0"/>
              <a:t>PDCA is not explicitly focused on software development, but has </a:t>
            </a:r>
            <a:r>
              <a:rPr lang="en-US" dirty="0" smtClean="0"/>
              <a:t>traditionally been </a:t>
            </a:r>
            <a:r>
              <a:rPr lang="en-US" dirty="0"/>
              <a:t>used for industrial production and business processes. It consists of a </a:t>
            </a:r>
            <a:r>
              <a:rPr lang="en-US" dirty="0" smtClean="0"/>
              <a:t>four-step problem-solving </a:t>
            </a:r>
            <a:r>
              <a:rPr lang="en-US" dirty="0"/>
              <a:t>process</a:t>
            </a:r>
          </a:p>
        </p:txBody>
      </p:sp>
    </p:spTree>
    <p:extLst>
      <p:ext uri="{BB962C8B-B14F-4D97-AF65-F5344CB8AC3E}">
        <p14:creationId xmlns:p14="http://schemas.microsoft.com/office/powerpoint/2010/main" val="3220287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Pdca</a:t>
            </a:r>
            <a:r>
              <a:rPr lang="en-US" dirty="0"/>
              <a:t> cycle</a:t>
            </a:r>
          </a:p>
        </p:txBody>
      </p:sp>
      <p:sp>
        <p:nvSpPr>
          <p:cNvPr id="3" name="Content Placeholder 2"/>
          <p:cNvSpPr>
            <a:spLocks noGrp="1"/>
          </p:cNvSpPr>
          <p:nvPr>
            <p:ph idx="1"/>
          </p:nvPr>
        </p:nvSpPr>
        <p:spPr>
          <a:xfrm>
            <a:off x="1141412" y="1842448"/>
            <a:ext cx="9905999" cy="3948753"/>
          </a:xfrm>
        </p:spPr>
        <p:txBody>
          <a:bodyPr>
            <a:noAutofit/>
          </a:bodyPr>
          <a:lstStyle/>
          <a:p>
            <a:r>
              <a:rPr lang="en-US" sz="1800" dirty="0"/>
              <a:t>Plan: Perform a problem or potential analysis. Based on the results, </a:t>
            </a:r>
            <a:r>
              <a:rPr lang="en-US" sz="1800" dirty="0" smtClean="0"/>
              <a:t>deﬁne measurable </a:t>
            </a:r>
            <a:r>
              <a:rPr lang="en-US" sz="1800" dirty="0"/>
              <a:t>improvement goals and plan appropriate improvement actions </a:t>
            </a:r>
            <a:r>
              <a:rPr lang="en-US" sz="1800" dirty="0" smtClean="0"/>
              <a:t>that will </a:t>
            </a:r>
            <a:r>
              <a:rPr lang="en-US" sz="1800" dirty="0"/>
              <a:t>allow achieving the deﬁned improvement goals. Additionally, determine </a:t>
            </a:r>
            <a:r>
              <a:rPr lang="en-US" sz="1800" dirty="0" smtClean="0"/>
              <a:t>the results </a:t>
            </a:r>
            <a:r>
              <a:rPr lang="en-US" sz="1800" dirty="0"/>
              <a:t>expected from a successful implementation of the planned </a:t>
            </a:r>
            <a:r>
              <a:rPr lang="en-US" sz="1800" dirty="0" smtClean="0"/>
              <a:t>improvement actions</a:t>
            </a:r>
            <a:r>
              <a:rPr lang="en-US" sz="1800" dirty="0"/>
              <a:t>.</a:t>
            </a:r>
          </a:p>
          <a:p>
            <a:r>
              <a:rPr lang="en-US" sz="1800" dirty="0"/>
              <a:t>Do: Implement and perform improvement actions.</a:t>
            </a:r>
          </a:p>
          <a:p>
            <a:r>
              <a:rPr lang="en-US" sz="1800" dirty="0"/>
              <a:t>Check: Analyze the success of the improvement actions. In particular, </a:t>
            </a:r>
            <a:r>
              <a:rPr lang="en-US" sz="1800" dirty="0" smtClean="0"/>
              <a:t>compare the </a:t>
            </a:r>
            <a:r>
              <a:rPr lang="en-US" sz="1800" dirty="0"/>
              <a:t>results of the improvement actions against the expected results and record </a:t>
            </a:r>
            <a:r>
              <a:rPr lang="en-US" sz="1800" dirty="0" smtClean="0"/>
              <a:t>any observed </a:t>
            </a:r>
            <a:r>
              <a:rPr lang="en-US" sz="1800" dirty="0"/>
              <a:t>differences.</a:t>
            </a:r>
          </a:p>
          <a:p>
            <a:r>
              <a:rPr lang="en-US" sz="1800" dirty="0"/>
              <a:t>Act: Analyze the differences between the actual and the expected results</a:t>
            </a:r>
            <a:r>
              <a:rPr lang="en-US" sz="1800" dirty="0" smtClean="0"/>
              <a:t>, determine </a:t>
            </a:r>
            <a:r>
              <a:rPr lang="en-US" sz="1800" dirty="0"/>
              <a:t>their causes, and deﬁne appropriate means to achieve the </a:t>
            </a:r>
            <a:r>
              <a:rPr lang="en-US" sz="1800" dirty="0" smtClean="0"/>
              <a:t>expected results</a:t>
            </a:r>
            <a:r>
              <a:rPr lang="en-US" sz="1800" dirty="0"/>
              <a:t>. A new cycle may be initiated, e.g., for follow-up improvement </a:t>
            </a:r>
            <a:r>
              <a:rPr lang="en-US" sz="1800" dirty="0" smtClean="0"/>
              <a:t>activities or </a:t>
            </a:r>
            <a:r>
              <a:rPr lang="en-US" sz="1800" dirty="0"/>
              <a:t>with modiﬁed improvement activities in the event of failure. In case of </a:t>
            </a:r>
            <a:r>
              <a:rPr lang="en-US" sz="1800" dirty="0" smtClean="0"/>
              <a:t>successful improvement </a:t>
            </a:r>
            <a:r>
              <a:rPr lang="en-US" sz="1800" dirty="0"/>
              <a:t>actions, determine where else the performed improvement </a:t>
            </a:r>
            <a:r>
              <a:rPr lang="en-US" sz="1800" dirty="0" smtClean="0"/>
              <a:t>actions can </a:t>
            </a:r>
            <a:r>
              <a:rPr lang="en-US" sz="1800" dirty="0"/>
              <a:t>be applied within the organization and deploy them.</a:t>
            </a:r>
          </a:p>
        </p:txBody>
      </p:sp>
    </p:spTree>
    <p:extLst>
      <p:ext uri="{BB962C8B-B14F-4D97-AF65-F5344CB8AC3E}">
        <p14:creationId xmlns:p14="http://schemas.microsoft.com/office/powerpoint/2010/main" val="1767319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Pdca</a:t>
            </a:r>
            <a:r>
              <a:rPr lang="en-US" dirty="0" smtClean="0"/>
              <a:t> cycle</a:t>
            </a:r>
            <a:endParaRPr lang="en-US" dirty="0"/>
          </a:p>
        </p:txBody>
      </p:sp>
      <p:pic>
        <p:nvPicPr>
          <p:cNvPr id="4" name="Content Placeholder 3"/>
          <p:cNvPicPr>
            <a:picLocks noGrp="1" noChangeAspect="1"/>
          </p:cNvPicPr>
          <p:nvPr>
            <p:ph idx="1"/>
          </p:nvPr>
        </p:nvPicPr>
        <p:blipFill>
          <a:blip r:embed="rId2"/>
          <a:stretch>
            <a:fillRect/>
          </a:stretch>
        </p:blipFill>
        <p:spPr>
          <a:xfrm>
            <a:off x="2388358" y="2097088"/>
            <a:ext cx="5378790" cy="2879649"/>
          </a:xfrm>
          <a:prstGeom prst="rect">
            <a:avLst/>
          </a:prstGeom>
        </p:spPr>
      </p:pic>
    </p:spTree>
    <p:extLst>
      <p:ext uri="{BB962C8B-B14F-4D97-AF65-F5344CB8AC3E}">
        <p14:creationId xmlns:p14="http://schemas.microsoft.com/office/powerpoint/2010/main" val="3491996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Quality Management</a:t>
            </a:r>
          </a:p>
        </p:txBody>
      </p:sp>
      <p:sp>
        <p:nvSpPr>
          <p:cNvPr id="3" name="Content Placeholder 2"/>
          <p:cNvSpPr>
            <a:spLocks noGrp="1"/>
          </p:cNvSpPr>
          <p:nvPr>
            <p:ph idx="1"/>
          </p:nvPr>
        </p:nvSpPr>
        <p:spPr/>
        <p:txBody>
          <a:bodyPr>
            <a:normAutofit/>
          </a:bodyPr>
          <a:lstStyle/>
          <a:p>
            <a:r>
              <a:rPr lang="en-US" dirty="0"/>
              <a:t>TQM is a holistic management approach toward quality management and, </a:t>
            </a:r>
            <a:r>
              <a:rPr lang="en-US" dirty="0" smtClean="0"/>
              <a:t>in particular</a:t>
            </a:r>
            <a:r>
              <a:rPr lang="en-US" dirty="0"/>
              <a:t>, continuous improvement within an organization</a:t>
            </a:r>
            <a:r>
              <a:rPr lang="en-US" dirty="0" smtClean="0"/>
              <a:t>.</a:t>
            </a:r>
          </a:p>
          <a:p>
            <a:r>
              <a:rPr lang="en-US" dirty="0" smtClean="0"/>
              <a:t> </a:t>
            </a:r>
            <a:r>
              <a:rPr lang="en-US" dirty="0"/>
              <a:t>The TQM approach </a:t>
            </a:r>
            <a:r>
              <a:rPr lang="en-US" dirty="0" smtClean="0"/>
              <a:t>was mainly </a:t>
            </a:r>
            <a:r>
              <a:rPr lang="en-US" dirty="0"/>
              <a:t>developed in the context of industrial production processes. </a:t>
            </a:r>
            <a:endParaRPr lang="en-US" dirty="0" smtClean="0"/>
          </a:p>
          <a:p>
            <a:r>
              <a:rPr lang="en-US" dirty="0" smtClean="0"/>
              <a:t>Although classic production </a:t>
            </a:r>
            <a:r>
              <a:rPr lang="en-US" dirty="0"/>
              <a:t>processes and software development processes differ, it was possible </a:t>
            </a:r>
            <a:r>
              <a:rPr lang="en-US" dirty="0" smtClean="0"/>
              <a:t>to transfer </a:t>
            </a:r>
            <a:r>
              <a:rPr lang="en-US" dirty="0"/>
              <a:t>basic TQM concepts to the domain of software development</a:t>
            </a:r>
          </a:p>
        </p:txBody>
      </p:sp>
    </p:spTree>
    <p:extLst>
      <p:ext uri="{BB962C8B-B14F-4D97-AF65-F5344CB8AC3E}">
        <p14:creationId xmlns:p14="http://schemas.microsoft.com/office/powerpoint/2010/main" val="4144611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of TQM</a:t>
            </a:r>
          </a:p>
        </p:txBody>
      </p:sp>
      <p:sp>
        <p:nvSpPr>
          <p:cNvPr id="3" name="Content Placeholder 2"/>
          <p:cNvSpPr>
            <a:spLocks noGrp="1"/>
          </p:cNvSpPr>
          <p:nvPr>
            <p:ph idx="1"/>
          </p:nvPr>
        </p:nvSpPr>
        <p:spPr/>
        <p:txBody>
          <a:bodyPr>
            <a:normAutofit fontScale="92500" lnSpcReduction="10000"/>
          </a:bodyPr>
          <a:lstStyle/>
          <a:p>
            <a:r>
              <a:rPr lang="en-US" dirty="0"/>
              <a:t>The objective of TQM is to have an organization achieve long-term success </a:t>
            </a:r>
            <a:r>
              <a:rPr lang="en-US" dirty="0" smtClean="0"/>
              <a:t>by focusing </a:t>
            </a:r>
            <a:r>
              <a:rPr lang="en-US" dirty="0"/>
              <a:t>on customer satisfaction. A deﬁnition highlighting these characteristics </a:t>
            </a:r>
            <a:r>
              <a:rPr lang="en-US" dirty="0" smtClean="0"/>
              <a:t>of TQM </a:t>
            </a:r>
            <a:r>
              <a:rPr lang="en-US" dirty="0"/>
              <a:t>is provided in Ref</a:t>
            </a:r>
            <a:r>
              <a:rPr lang="en-US" dirty="0" smtClean="0"/>
              <a:t>. :</a:t>
            </a:r>
            <a:endParaRPr lang="en-US" dirty="0"/>
          </a:p>
          <a:p>
            <a:r>
              <a:rPr lang="en-US" dirty="0"/>
              <a:t>“All work is seen as a process and total quality management is a continuous process </a:t>
            </a:r>
            <a:r>
              <a:rPr lang="en-US" dirty="0" smtClean="0"/>
              <a:t>of improvement </a:t>
            </a:r>
            <a:r>
              <a:rPr lang="en-US" dirty="0"/>
              <a:t>for individuals, groups of people, and whole organizations. What makes </a:t>
            </a:r>
            <a:r>
              <a:rPr lang="en-US" dirty="0" smtClean="0"/>
              <a:t>total quality </a:t>
            </a:r>
            <a:r>
              <a:rPr lang="en-US" dirty="0"/>
              <a:t>management different from other management processes is the concentrated </a:t>
            </a:r>
            <a:r>
              <a:rPr lang="en-US" dirty="0" smtClean="0"/>
              <a:t>focus on </a:t>
            </a:r>
            <a:r>
              <a:rPr lang="en-US" dirty="0"/>
              <a:t>continuous improvement. Total quality management is not a quick management ﬁx; it </a:t>
            </a:r>
            <a:r>
              <a:rPr lang="en-US" dirty="0" smtClean="0"/>
              <a:t>is about </a:t>
            </a:r>
            <a:r>
              <a:rPr lang="en-US" dirty="0"/>
              <a:t>changing the way things are done within the organization’s lifetime.”</a:t>
            </a:r>
          </a:p>
        </p:txBody>
      </p:sp>
    </p:spTree>
    <p:extLst>
      <p:ext uri="{BB962C8B-B14F-4D97-AF65-F5344CB8AC3E}">
        <p14:creationId xmlns:p14="http://schemas.microsoft.com/office/powerpoint/2010/main" val="1667686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evolutionary development of TQM</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From </a:t>
            </a:r>
            <a:r>
              <a:rPr lang="en-US" dirty="0"/>
              <a:t>inspection to quality control, to quality assurance, and ﬁnally to TQM</a:t>
            </a:r>
            <a:r>
              <a:rPr lang="en-US" dirty="0" smtClean="0"/>
              <a:t>.</a:t>
            </a:r>
          </a:p>
          <a:p>
            <a:r>
              <a:rPr lang="en-US" dirty="0" smtClean="0"/>
              <a:t> In brief</a:t>
            </a:r>
            <a:r>
              <a:rPr lang="en-US" dirty="0"/>
              <a:t>, the main focus of an inspection was to identify and sort out products </a:t>
            </a:r>
            <a:r>
              <a:rPr lang="en-US" dirty="0" smtClean="0"/>
              <a:t>with defects</a:t>
            </a:r>
            <a:r>
              <a:rPr lang="en-US" dirty="0"/>
              <a:t>. Quality control introduced a broader view of quality and provided the </a:t>
            </a:r>
            <a:r>
              <a:rPr lang="en-US" dirty="0" smtClean="0"/>
              <a:t>ﬁrst methods </a:t>
            </a:r>
            <a:r>
              <a:rPr lang="en-US" dirty="0"/>
              <a:t>(e.g., product testing, basic quality planning) for improving quality.</a:t>
            </a:r>
          </a:p>
          <a:p>
            <a:r>
              <a:rPr lang="en-US" dirty="0"/>
              <a:t>Quality assurance then started to focus on the prevention of defects and on </a:t>
            </a:r>
            <a:r>
              <a:rPr lang="en-US" dirty="0" smtClean="0"/>
              <a:t>statistical </a:t>
            </a:r>
            <a:r>
              <a:rPr lang="en-US" dirty="0"/>
              <a:t>process control. </a:t>
            </a:r>
            <a:endParaRPr lang="en-US" dirty="0" smtClean="0"/>
          </a:p>
          <a:p>
            <a:r>
              <a:rPr lang="en-US" dirty="0" smtClean="0"/>
              <a:t>Finally</a:t>
            </a:r>
            <a:r>
              <a:rPr lang="en-US" dirty="0"/>
              <a:t>, TQM took a holistic approach to the subject of quality.</a:t>
            </a:r>
          </a:p>
          <a:p>
            <a:r>
              <a:rPr lang="en-US" dirty="0"/>
              <a:t>“Total” means that customers, employees across all departments and the </a:t>
            </a:r>
            <a:r>
              <a:rPr lang="en-US" dirty="0" smtClean="0"/>
              <a:t>overall organizational </a:t>
            </a:r>
            <a:r>
              <a:rPr lang="en-US" dirty="0"/>
              <a:t>environment need to be considered</a:t>
            </a:r>
            <a:r>
              <a:rPr lang="en-US" dirty="0" smtClean="0"/>
              <a:t>.</a:t>
            </a:r>
          </a:p>
          <a:p>
            <a:r>
              <a:rPr lang="en-US" dirty="0" smtClean="0"/>
              <a:t> </a:t>
            </a:r>
            <a:r>
              <a:rPr lang="en-US" dirty="0"/>
              <a:t>“Quality” refers to quality of </a:t>
            </a:r>
            <a:r>
              <a:rPr lang="en-US" dirty="0" smtClean="0"/>
              <a:t>the products, processes, and the organization.</a:t>
            </a:r>
          </a:p>
          <a:p>
            <a:r>
              <a:rPr lang="en-US" dirty="0" smtClean="0"/>
              <a:t> </a:t>
            </a:r>
            <a:r>
              <a:rPr lang="en-US" dirty="0"/>
              <a:t>Management relates to leadership </a:t>
            </a:r>
            <a:r>
              <a:rPr lang="en-US" dirty="0" smtClean="0"/>
              <a:t>and goals </a:t>
            </a:r>
            <a:r>
              <a:rPr lang="en-US" dirty="0"/>
              <a:t>with respect to the other two aspects</a:t>
            </a:r>
          </a:p>
        </p:txBody>
      </p:sp>
    </p:spTree>
    <p:extLst>
      <p:ext uri="{BB962C8B-B14F-4D97-AF65-F5344CB8AC3E}">
        <p14:creationId xmlns:p14="http://schemas.microsoft.com/office/powerpoint/2010/main" val="3019409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Evolution of the TQM approach</a:t>
            </a:r>
          </a:p>
        </p:txBody>
      </p:sp>
      <p:pic>
        <p:nvPicPr>
          <p:cNvPr id="4" name="Content Placeholder 3"/>
          <p:cNvPicPr>
            <a:picLocks noGrp="1" noChangeAspect="1"/>
          </p:cNvPicPr>
          <p:nvPr>
            <p:ph idx="1"/>
          </p:nvPr>
        </p:nvPicPr>
        <p:blipFill>
          <a:blip r:embed="rId2"/>
          <a:stretch>
            <a:fillRect/>
          </a:stretch>
        </p:blipFill>
        <p:spPr>
          <a:xfrm>
            <a:off x="2006221" y="1678676"/>
            <a:ext cx="7246961" cy="4722124"/>
          </a:xfrm>
          <a:prstGeom prst="rect">
            <a:avLst/>
          </a:prstGeom>
        </p:spPr>
      </p:pic>
    </p:spTree>
    <p:extLst>
      <p:ext uri="{BB962C8B-B14F-4D97-AF65-F5344CB8AC3E}">
        <p14:creationId xmlns:p14="http://schemas.microsoft.com/office/powerpoint/2010/main" val="418516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Model-Based Improvement Approaches</a:t>
            </a:r>
          </a:p>
        </p:txBody>
      </p:sp>
      <p:sp>
        <p:nvSpPr>
          <p:cNvPr id="3" name="Content Placeholder 2"/>
          <p:cNvSpPr>
            <a:spLocks noGrp="1"/>
          </p:cNvSpPr>
          <p:nvPr>
            <p:ph idx="1"/>
          </p:nvPr>
        </p:nvSpPr>
        <p:spPr/>
        <p:txBody>
          <a:bodyPr>
            <a:normAutofit fontScale="92500"/>
          </a:bodyPr>
          <a:lstStyle/>
          <a:p>
            <a:r>
              <a:rPr lang="en-US" dirty="0"/>
              <a:t>Model-based SPI approaches such as ISO/IEC 15504 (</a:t>
            </a:r>
            <a:r>
              <a:rPr lang="en-US" dirty="0" smtClean="0"/>
              <a:t>SPICE) </a:t>
            </a:r>
            <a:r>
              <a:rPr lang="en-US" dirty="0"/>
              <a:t>or CMMI </a:t>
            </a:r>
            <a:r>
              <a:rPr lang="en-US" dirty="0" smtClean="0"/>
              <a:t>compare </a:t>
            </a:r>
            <a:r>
              <a:rPr lang="en-US" dirty="0"/>
              <a:t>an organization’s processes or methods with a reference model </a:t>
            </a:r>
            <a:r>
              <a:rPr lang="en-US" dirty="0" smtClean="0"/>
              <a:t>containing proven </a:t>
            </a:r>
            <a:r>
              <a:rPr lang="en-US" dirty="0"/>
              <a:t>processes or methods. </a:t>
            </a:r>
            <a:endParaRPr lang="en-US" dirty="0" smtClean="0"/>
          </a:p>
          <a:p>
            <a:r>
              <a:rPr lang="en-US" dirty="0" smtClean="0"/>
              <a:t>To </a:t>
            </a:r>
            <a:r>
              <a:rPr lang="en-US" dirty="0"/>
              <a:t>be precise, such a reference model often </a:t>
            </a:r>
            <a:r>
              <a:rPr lang="en-US" dirty="0" smtClean="0"/>
              <a:t>contains only </a:t>
            </a:r>
            <a:r>
              <a:rPr lang="en-US" dirty="0"/>
              <a:t>requirements for such processes or methods that result from </a:t>
            </a:r>
            <a:r>
              <a:rPr lang="en-US" dirty="0" smtClean="0"/>
              <a:t>experience collected </a:t>
            </a:r>
            <a:r>
              <a:rPr lang="en-US" dirty="0"/>
              <a:t>in successful organizations. </a:t>
            </a:r>
            <a:endParaRPr lang="en-US" dirty="0" smtClean="0"/>
          </a:p>
          <a:p>
            <a:r>
              <a:rPr lang="en-US" dirty="0" smtClean="0"/>
              <a:t>Typically</a:t>
            </a:r>
            <a:r>
              <a:rPr lang="en-US" dirty="0"/>
              <a:t>, the elements of such a </a:t>
            </a:r>
            <a:r>
              <a:rPr lang="en-US" dirty="0" smtClean="0"/>
              <a:t>reference model </a:t>
            </a:r>
            <a:r>
              <a:rPr lang="en-US" dirty="0"/>
              <a:t>are associated with different levels that are supposed to reﬂect </a:t>
            </a:r>
            <a:r>
              <a:rPr lang="en-US" dirty="0" smtClean="0"/>
              <a:t>an organization’s different </a:t>
            </a:r>
            <a:r>
              <a:rPr lang="en-US" dirty="0"/>
              <a:t>capability or maturity levels. </a:t>
            </a:r>
          </a:p>
        </p:txBody>
      </p:sp>
    </p:spTree>
    <p:extLst>
      <p:ext uri="{BB962C8B-B14F-4D97-AF65-F5344CB8AC3E}">
        <p14:creationId xmlns:p14="http://schemas.microsoft.com/office/powerpoint/2010/main" val="1754635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Kaizen</a:t>
            </a:r>
          </a:p>
        </p:txBody>
      </p:sp>
      <p:sp>
        <p:nvSpPr>
          <p:cNvPr id="3" name="Content Placeholder 2"/>
          <p:cNvSpPr>
            <a:spLocks noGrp="1"/>
          </p:cNvSpPr>
          <p:nvPr>
            <p:ph idx="1"/>
          </p:nvPr>
        </p:nvSpPr>
        <p:spPr/>
        <p:txBody>
          <a:bodyPr>
            <a:normAutofit/>
          </a:bodyPr>
          <a:lstStyle/>
          <a:p>
            <a:r>
              <a:rPr lang="en-US" dirty="0"/>
              <a:t>The Japanese word “Kaizen” stands for “improvement” and was adopted in </a:t>
            </a:r>
            <a:r>
              <a:rPr lang="en-US" dirty="0" smtClean="0"/>
              <a:t>business </a:t>
            </a:r>
            <a:r>
              <a:rPr lang="en-US" dirty="0"/>
              <a:t>to describe the philosophy of continuous </a:t>
            </a:r>
            <a:r>
              <a:rPr lang="en-US" dirty="0" smtClean="0"/>
              <a:t>improvement. </a:t>
            </a:r>
          </a:p>
          <a:p>
            <a:r>
              <a:rPr lang="en-US" dirty="0" smtClean="0"/>
              <a:t>The </a:t>
            </a:r>
            <a:r>
              <a:rPr lang="en-US" dirty="0"/>
              <a:t>Kaizen philosophy </a:t>
            </a:r>
            <a:r>
              <a:rPr lang="en-US" dirty="0" smtClean="0"/>
              <a:t>includes continuous </a:t>
            </a:r>
            <a:r>
              <a:rPr lang="en-US" dirty="0"/>
              <a:t>improvement in manufacturing activities, business activities, or even </a:t>
            </a:r>
            <a:r>
              <a:rPr lang="en-US" dirty="0" smtClean="0"/>
              <a:t>all aspects </a:t>
            </a:r>
            <a:r>
              <a:rPr lang="en-US" dirty="0"/>
              <a:t>of life depending on the speciﬁc context of usage.</a:t>
            </a:r>
          </a:p>
        </p:txBody>
      </p:sp>
    </p:spTree>
    <p:extLst>
      <p:ext uri="{BB962C8B-B14F-4D97-AF65-F5344CB8AC3E}">
        <p14:creationId xmlns:p14="http://schemas.microsoft.com/office/powerpoint/2010/main" val="405093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Kaizen</a:t>
            </a:r>
          </a:p>
        </p:txBody>
      </p:sp>
      <p:sp>
        <p:nvSpPr>
          <p:cNvPr id="3" name="Content Placeholder 2"/>
          <p:cNvSpPr>
            <a:spLocks noGrp="1"/>
          </p:cNvSpPr>
          <p:nvPr>
            <p:ph idx="1"/>
          </p:nvPr>
        </p:nvSpPr>
        <p:spPr/>
        <p:txBody>
          <a:bodyPr>
            <a:normAutofit fontScale="77500" lnSpcReduction="20000"/>
          </a:bodyPr>
          <a:lstStyle/>
          <a:p>
            <a:r>
              <a:rPr lang="en-US" dirty="0"/>
              <a:t>Kaizen is based on the following ﬁve </a:t>
            </a:r>
            <a:r>
              <a:rPr lang="en-US" dirty="0" smtClean="0"/>
              <a:t>elements:</a:t>
            </a:r>
            <a:endParaRPr lang="en-US" dirty="0"/>
          </a:p>
          <a:p>
            <a:r>
              <a:rPr lang="en-US" dirty="0"/>
              <a:t>– Quality planning</a:t>
            </a:r>
          </a:p>
          <a:p>
            <a:r>
              <a:rPr lang="en-US" dirty="0"/>
              <a:t>– Teamwork</a:t>
            </a:r>
          </a:p>
          <a:p>
            <a:r>
              <a:rPr lang="en-US" dirty="0"/>
              <a:t>– Personal discipline and responsibility</a:t>
            </a:r>
          </a:p>
          <a:p>
            <a:r>
              <a:rPr lang="en-US" dirty="0"/>
              <a:t>– Involvement and suggestions for improvement</a:t>
            </a:r>
          </a:p>
          <a:p>
            <a:r>
              <a:rPr lang="en-US" dirty="0"/>
              <a:t>– Quality circles.</a:t>
            </a:r>
          </a:p>
          <a:p>
            <a:r>
              <a:rPr lang="en-US" dirty="0"/>
              <a:t>Kaizen can be characterized as an omnipresent continuous process of </a:t>
            </a:r>
            <a:r>
              <a:rPr lang="en-US" dirty="0" smtClean="0"/>
              <a:t>evolutionary </a:t>
            </a:r>
            <a:r>
              <a:rPr lang="en-US" dirty="0"/>
              <a:t>improvement that aims at eliminating waste and inefﬁciency and </a:t>
            </a:r>
            <a:r>
              <a:rPr lang="en-US" dirty="0" smtClean="0"/>
              <a:t>furthermore strives </a:t>
            </a:r>
            <a:r>
              <a:rPr lang="en-US" dirty="0"/>
              <a:t>toward standardization</a:t>
            </a:r>
          </a:p>
        </p:txBody>
      </p:sp>
    </p:spTree>
    <p:extLst>
      <p:ext uri="{BB962C8B-B14F-4D97-AF65-F5344CB8AC3E}">
        <p14:creationId xmlns:p14="http://schemas.microsoft.com/office/powerpoint/2010/main" val="1657143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 Sigma</a:t>
            </a:r>
          </a:p>
        </p:txBody>
      </p:sp>
      <p:sp>
        <p:nvSpPr>
          <p:cNvPr id="3" name="Content Placeholder 2"/>
          <p:cNvSpPr>
            <a:spLocks noGrp="1"/>
          </p:cNvSpPr>
          <p:nvPr>
            <p:ph idx="1"/>
          </p:nvPr>
        </p:nvSpPr>
        <p:spPr/>
        <p:txBody>
          <a:bodyPr>
            <a:normAutofit fontScale="92500" lnSpcReduction="20000"/>
          </a:bodyPr>
          <a:lstStyle/>
          <a:p>
            <a:r>
              <a:rPr lang="en-US" dirty="0"/>
              <a:t>Six Sigma (6s) is widely associated with highly efﬁcient, </a:t>
            </a:r>
            <a:r>
              <a:rPr lang="en-US" dirty="0" smtClean="0"/>
              <a:t>customer-focused companies </a:t>
            </a:r>
            <a:r>
              <a:rPr lang="en-US" dirty="0"/>
              <a:t>that are able to reduce their costs while increasing customer </a:t>
            </a:r>
            <a:r>
              <a:rPr lang="en-US" dirty="0" smtClean="0"/>
              <a:t>satisfaction. </a:t>
            </a:r>
          </a:p>
          <a:p>
            <a:r>
              <a:rPr lang="en-US" dirty="0" smtClean="0"/>
              <a:t>Six </a:t>
            </a:r>
            <a:r>
              <a:rPr lang="en-US" dirty="0"/>
              <a:t>Sigma has its origins in statistics, as the term itself comes from </a:t>
            </a:r>
            <a:r>
              <a:rPr lang="en-US" dirty="0" smtClean="0"/>
              <a:t>statistics and </a:t>
            </a:r>
            <a:r>
              <a:rPr lang="en-US" dirty="0"/>
              <a:t>Sigma describes variance</a:t>
            </a:r>
            <a:r>
              <a:rPr lang="en-US" dirty="0" smtClean="0"/>
              <a:t>. </a:t>
            </a:r>
          </a:p>
          <a:p>
            <a:r>
              <a:rPr lang="en-US" dirty="0" smtClean="0"/>
              <a:t>The </a:t>
            </a:r>
            <a:r>
              <a:rPr lang="en-US" dirty="0"/>
              <a:t>main objective of Six Sigma is to reduce </a:t>
            </a:r>
            <a:r>
              <a:rPr lang="en-US" dirty="0" smtClean="0"/>
              <a:t>variance in </a:t>
            </a:r>
            <a:r>
              <a:rPr lang="en-US" dirty="0"/>
              <a:t>processes and prevent defects that interfere with customer satisfaction. </a:t>
            </a:r>
            <a:endParaRPr lang="en-US" dirty="0" smtClean="0"/>
          </a:p>
          <a:p>
            <a:r>
              <a:rPr lang="en-US" dirty="0" smtClean="0"/>
              <a:t>By achieving </a:t>
            </a:r>
            <a:r>
              <a:rPr lang="en-US" dirty="0"/>
              <a:t>these goals, it becomes possible to reduce the costs of production </a:t>
            </a:r>
            <a:r>
              <a:rPr lang="en-US" dirty="0" smtClean="0"/>
              <a:t>processes </a:t>
            </a:r>
            <a:r>
              <a:rPr lang="en-US" dirty="0"/>
              <a:t>and, furthermore, to continuously improve quality and achieve high </a:t>
            </a:r>
            <a:r>
              <a:rPr lang="en-US" dirty="0" smtClean="0"/>
              <a:t>customer satisfaction</a:t>
            </a:r>
            <a:r>
              <a:rPr lang="en-US" dirty="0"/>
              <a:t>.</a:t>
            </a:r>
          </a:p>
        </p:txBody>
      </p:sp>
    </p:spTree>
    <p:extLst>
      <p:ext uri="{BB962C8B-B14F-4D97-AF65-F5344CB8AC3E}">
        <p14:creationId xmlns:p14="http://schemas.microsoft.com/office/powerpoint/2010/main" val="3861156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Six sigma</a:t>
            </a:r>
            <a:endParaRPr lang="en-US" dirty="0"/>
          </a:p>
        </p:txBody>
      </p:sp>
      <p:sp>
        <p:nvSpPr>
          <p:cNvPr id="3" name="Content Placeholder 2"/>
          <p:cNvSpPr>
            <a:spLocks noGrp="1"/>
          </p:cNvSpPr>
          <p:nvPr>
            <p:ph idx="1"/>
          </p:nvPr>
        </p:nvSpPr>
        <p:spPr/>
        <p:txBody>
          <a:bodyPr>
            <a:normAutofit fontScale="92500"/>
          </a:bodyPr>
          <a:lstStyle/>
          <a:p>
            <a:r>
              <a:rPr lang="en-US" dirty="0"/>
              <a:t>Processes are analyzed by means of statistical methods, and a </a:t>
            </a:r>
            <a:r>
              <a:rPr lang="en-US" dirty="0" smtClean="0"/>
              <a:t>process operating </a:t>
            </a:r>
            <a:r>
              <a:rPr lang="en-US" dirty="0"/>
              <a:t>at the Six Sigma level produces only 3.4 defects per million opportunities.</a:t>
            </a:r>
          </a:p>
          <a:p>
            <a:r>
              <a:rPr lang="en-US" dirty="0" smtClean="0"/>
              <a:t>Every </a:t>
            </a:r>
            <a:r>
              <a:rPr lang="en-US" dirty="0"/>
              <a:t>defect leads </a:t>
            </a:r>
            <a:r>
              <a:rPr lang="en-US" dirty="0" smtClean="0"/>
              <a:t>to certain </a:t>
            </a:r>
            <a:r>
              <a:rPr lang="en-US" dirty="0"/>
              <a:t>costs and that there is a factor of approximately 2,000 when comparing </a:t>
            </a:r>
            <a:r>
              <a:rPr lang="en-US" dirty="0" smtClean="0"/>
              <a:t>the number </a:t>
            </a:r>
            <a:r>
              <a:rPr lang="en-US" dirty="0"/>
              <a:t>of defects of level-4 and level-6 </a:t>
            </a:r>
            <a:r>
              <a:rPr lang="en-US" dirty="0" smtClean="0"/>
              <a:t>processes.</a:t>
            </a:r>
            <a:endParaRPr lang="en-US" dirty="0"/>
          </a:p>
          <a:p>
            <a:r>
              <a:rPr lang="en-US" dirty="0"/>
              <a:t>Although Six Sigma comes from statistical analysis and was introduced </a:t>
            </a:r>
            <a:r>
              <a:rPr lang="en-US" dirty="0" smtClean="0"/>
              <a:t>in manufacturing</a:t>
            </a:r>
            <a:r>
              <a:rPr lang="en-US" dirty="0"/>
              <a:t>, by now it has developed into a broader framework that is </a:t>
            </a:r>
            <a:r>
              <a:rPr lang="en-US" dirty="0" smtClean="0"/>
              <a:t>also applied </a:t>
            </a:r>
            <a:r>
              <a:rPr lang="en-US" dirty="0"/>
              <a:t>to software development.</a:t>
            </a:r>
          </a:p>
        </p:txBody>
      </p:sp>
    </p:spTree>
    <p:extLst>
      <p:ext uri="{BB962C8B-B14F-4D97-AF65-F5344CB8AC3E}">
        <p14:creationId xmlns:p14="http://schemas.microsoft.com/office/powerpoint/2010/main" val="2510348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 Sigma framework</a:t>
            </a:r>
          </a:p>
        </p:txBody>
      </p:sp>
      <p:sp>
        <p:nvSpPr>
          <p:cNvPr id="3" name="Content Placeholder 2"/>
          <p:cNvSpPr>
            <a:spLocks noGrp="1"/>
          </p:cNvSpPr>
          <p:nvPr>
            <p:ph idx="1"/>
          </p:nvPr>
        </p:nvSpPr>
        <p:spPr/>
        <p:txBody>
          <a:bodyPr/>
          <a:lstStyle/>
          <a:p>
            <a:r>
              <a:rPr lang="en-US" dirty="0"/>
              <a:t>The Six Sigma framework is based on the following </a:t>
            </a:r>
            <a:r>
              <a:rPr lang="en-US" dirty="0" smtClean="0"/>
              <a:t>aspects:</a:t>
            </a:r>
            <a:endParaRPr lang="en-US" dirty="0"/>
          </a:p>
          <a:p>
            <a:r>
              <a:rPr lang="en-US" dirty="0"/>
              <a:t>1. Prevention of defects</a:t>
            </a:r>
          </a:p>
          <a:p>
            <a:r>
              <a:rPr lang="en-US" dirty="0"/>
              <a:t>2. Reduction of variation</a:t>
            </a:r>
          </a:p>
          <a:p>
            <a:r>
              <a:rPr lang="en-US" dirty="0"/>
              <a:t>3. Focus on the customer</a:t>
            </a:r>
          </a:p>
          <a:p>
            <a:r>
              <a:rPr lang="en-US" dirty="0"/>
              <a:t>4. Decision making based on facts</a:t>
            </a:r>
          </a:p>
          <a:p>
            <a:r>
              <a:rPr lang="en-US" dirty="0"/>
              <a:t>5. Teamwork</a:t>
            </a:r>
          </a:p>
        </p:txBody>
      </p:sp>
    </p:spTree>
    <p:extLst>
      <p:ext uri="{BB962C8B-B14F-4D97-AF65-F5344CB8AC3E}">
        <p14:creationId xmlns:p14="http://schemas.microsoft.com/office/powerpoint/2010/main" val="2531067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different Sigma levels</a:t>
            </a:r>
          </a:p>
        </p:txBody>
      </p:sp>
      <p:pic>
        <p:nvPicPr>
          <p:cNvPr id="4" name="Content Placeholder 3"/>
          <p:cNvPicPr>
            <a:picLocks noGrp="1" noChangeAspect="1"/>
          </p:cNvPicPr>
          <p:nvPr>
            <p:ph idx="1"/>
          </p:nvPr>
        </p:nvPicPr>
        <p:blipFill>
          <a:blip r:embed="rId2"/>
          <a:stretch>
            <a:fillRect/>
          </a:stretch>
        </p:blipFill>
        <p:spPr>
          <a:xfrm>
            <a:off x="982639" y="1856096"/>
            <a:ext cx="6455391" cy="2546597"/>
          </a:xfrm>
          <a:prstGeom prst="rect">
            <a:avLst/>
          </a:prstGeom>
        </p:spPr>
      </p:pic>
      <p:pic>
        <p:nvPicPr>
          <p:cNvPr id="5" name="Picture 4"/>
          <p:cNvPicPr>
            <a:picLocks noChangeAspect="1"/>
          </p:cNvPicPr>
          <p:nvPr/>
        </p:nvPicPr>
        <p:blipFill>
          <a:blip r:embed="rId3"/>
          <a:stretch>
            <a:fillRect/>
          </a:stretch>
        </p:blipFill>
        <p:spPr>
          <a:xfrm>
            <a:off x="7511057" y="3811009"/>
            <a:ext cx="3536354" cy="2808156"/>
          </a:xfrm>
          <a:prstGeom prst="rect">
            <a:avLst/>
          </a:prstGeom>
        </p:spPr>
      </p:pic>
    </p:spTree>
    <p:extLst>
      <p:ext uri="{BB962C8B-B14F-4D97-AF65-F5344CB8AC3E}">
        <p14:creationId xmlns:p14="http://schemas.microsoft.com/office/powerpoint/2010/main" val="3304641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Six Sigma framework contains methodologies for continuous </a:t>
            </a:r>
            <a:r>
              <a:rPr lang="en-US" dirty="0" smtClean="0"/>
              <a:t>improvement of </a:t>
            </a:r>
            <a:r>
              <a:rPr lang="en-US" dirty="0"/>
              <a:t>processes as well as for the design of processes to satisfy Six </a:t>
            </a:r>
            <a:r>
              <a:rPr lang="en-US" dirty="0" smtClean="0"/>
              <a:t>Sigma requirements</a:t>
            </a:r>
            <a:r>
              <a:rPr lang="en-US" dirty="0"/>
              <a:t>. </a:t>
            </a:r>
            <a:endParaRPr lang="en-US" dirty="0" smtClean="0"/>
          </a:p>
          <a:p>
            <a:r>
              <a:rPr lang="en-US" dirty="0" smtClean="0"/>
              <a:t>The </a:t>
            </a:r>
            <a:r>
              <a:rPr lang="en-US" dirty="0"/>
              <a:t>Deﬁne Measure Analyze Improve Control (DMAIC) </a:t>
            </a:r>
            <a:r>
              <a:rPr lang="en-US" dirty="0" smtClean="0"/>
              <a:t>method is </a:t>
            </a:r>
            <a:r>
              <a:rPr lang="en-US" dirty="0"/>
              <a:t>used for process improvement</a:t>
            </a:r>
          </a:p>
        </p:txBody>
      </p:sp>
    </p:spTree>
    <p:extLst>
      <p:ext uri="{BB962C8B-B14F-4D97-AF65-F5344CB8AC3E}">
        <p14:creationId xmlns:p14="http://schemas.microsoft.com/office/powerpoint/2010/main" val="1885173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t>
            </a:r>
            <a:r>
              <a:rPr lang="en-US" dirty="0"/>
              <a:t>Measure Analyze Improve Control (DMAIC)</a:t>
            </a:r>
          </a:p>
        </p:txBody>
      </p:sp>
      <p:sp>
        <p:nvSpPr>
          <p:cNvPr id="3" name="Content Placeholder 2"/>
          <p:cNvSpPr>
            <a:spLocks noGrp="1"/>
          </p:cNvSpPr>
          <p:nvPr>
            <p:ph idx="1"/>
          </p:nvPr>
        </p:nvSpPr>
        <p:spPr/>
        <p:txBody>
          <a:bodyPr>
            <a:noAutofit/>
          </a:bodyPr>
          <a:lstStyle/>
          <a:p>
            <a:r>
              <a:rPr lang="en-US" sz="1600" dirty="0"/>
              <a:t>– Deﬁne: Identify the problem and the customers. Deﬁne and prioritize </a:t>
            </a:r>
            <a:r>
              <a:rPr lang="en-US" sz="1600" dirty="0" smtClean="0"/>
              <a:t>the customers</a:t>
            </a:r>
            <a:r>
              <a:rPr lang="en-US" sz="1600" dirty="0"/>
              <a:t>’ expectations and describe the current process on a high level. </a:t>
            </a:r>
            <a:r>
              <a:rPr lang="en-US" sz="1600" dirty="0" smtClean="0"/>
              <a:t>Initiate the </a:t>
            </a:r>
            <a:r>
              <a:rPr lang="en-US" sz="1600" dirty="0"/>
              <a:t>improvement project</a:t>
            </a:r>
            <a:r>
              <a:rPr lang="en-US" sz="1600" dirty="0" smtClean="0"/>
              <a:t>.</a:t>
            </a:r>
          </a:p>
          <a:p>
            <a:r>
              <a:rPr lang="en-US" sz="1600" dirty="0" smtClean="0"/>
              <a:t> – </a:t>
            </a:r>
            <a:r>
              <a:rPr lang="en-US" sz="1600" dirty="0"/>
              <a:t>Measure: Conﬁrm and quantify the problem by measurement. Measure the </a:t>
            </a:r>
            <a:r>
              <a:rPr lang="en-US" sz="1600" dirty="0" smtClean="0"/>
              <a:t>steps of </a:t>
            </a:r>
            <a:r>
              <a:rPr lang="en-US" sz="1600" dirty="0"/>
              <a:t>the process to collect data about current processes. Revise and clarify </a:t>
            </a:r>
            <a:r>
              <a:rPr lang="en-US" sz="1600" dirty="0" smtClean="0"/>
              <a:t>the problem </a:t>
            </a:r>
            <a:r>
              <a:rPr lang="en-US" sz="1600" dirty="0"/>
              <a:t>statement if necessary. Deﬁne the desired outcome of improvement.</a:t>
            </a:r>
          </a:p>
          <a:p>
            <a:r>
              <a:rPr lang="en-US" sz="1600" dirty="0"/>
              <a:t>– Analyze: Determine the cause of the problem and identify solutions to </a:t>
            </a:r>
            <a:r>
              <a:rPr lang="en-US" sz="1600" dirty="0" smtClean="0"/>
              <a:t>decrease the </a:t>
            </a:r>
            <a:r>
              <a:rPr lang="en-US" sz="1600" dirty="0"/>
              <a:t>gap between the current performance level and the desired performance level.</a:t>
            </a:r>
          </a:p>
          <a:p>
            <a:r>
              <a:rPr lang="en-US" sz="1600" dirty="0"/>
              <a:t>– Improve: Prioritize the different available solutions. Then implement </a:t>
            </a:r>
            <a:r>
              <a:rPr lang="en-US" sz="1600" dirty="0" smtClean="0"/>
              <a:t>those solutions </a:t>
            </a:r>
            <a:r>
              <a:rPr lang="en-US" sz="1600" dirty="0"/>
              <a:t>with the highest beneﬁt for reaching the desired improvement.</a:t>
            </a:r>
          </a:p>
          <a:p>
            <a:r>
              <a:rPr lang="en-US" sz="1600" dirty="0" smtClean="0"/>
              <a:t>– </a:t>
            </a:r>
            <a:r>
              <a:rPr lang="en-US" sz="1600" dirty="0"/>
              <a:t>Control: Measure the improvements which were achieved and perform </a:t>
            </a:r>
            <a:r>
              <a:rPr lang="en-US" sz="1600" dirty="0" smtClean="0"/>
              <a:t>the maintenance </a:t>
            </a:r>
            <a:r>
              <a:rPr lang="en-US" sz="1600" dirty="0"/>
              <a:t>of the improved process in order to ensure sustainability of </a:t>
            </a:r>
            <a:r>
              <a:rPr lang="en-US" sz="1600" dirty="0" smtClean="0"/>
              <a:t>the improvement</a:t>
            </a:r>
            <a:r>
              <a:rPr lang="en-US" sz="1600" dirty="0"/>
              <a:t>.</a:t>
            </a:r>
          </a:p>
        </p:txBody>
      </p:sp>
    </p:spTree>
    <p:extLst>
      <p:ext uri="{BB962C8B-B14F-4D97-AF65-F5344CB8AC3E}">
        <p14:creationId xmlns:p14="http://schemas.microsoft.com/office/powerpoint/2010/main" val="506857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 xmlns:a16="http://schemas.microsoft.com/office/drawing/2014/main" id="{B0254B76-3F33-4560-AA69-7CEF5A06B047}"/>
              </a:ext>
            </a:extLst>
          </p:cNvPr>
          <p:cNvSpPr>
            <a:spLocks noGrp="1" noChangeArrowheads="1"/>
          </p:cNvSpPr>
          <p:nvPr>
            <p:ph type="title"/>
          </p:nvPr>
        </p:nvSpPr>
        <p:spPr>
          <a:xfrm>
            <a:off x="3200400" y="838200"/>
            <a:ext cx="4914900" cy="857250"/>
          </a:xfrm>
        </p:spPr>
        <p:txBody>
          <a:bodyPr/>
          <a:lstStyle/>
          <a:p>
            <a:pPr algn="r" eaLnBrk="1" hangingPunct="1"/>
            <a:r>
              <a:rPr lang="en-US" altLang="en-US" b="1" dirty="0">
                <a:latin typeface="Comic Sans MS" panose="030F0702030302020204" pitchFamily="66" charset="0"/>
              </a:rPr>
              <a:t>Basic Statistics</a:t>
            </a:r>
            <a:endParaRPr lang="en-US" altLang="en-US" dirty="0">
              <a:latin typeface="Comic Sans MS" panose="030F0702030302020204" pitchFamily="66" charset="0"/>
            </a:endParaRPr>
          </a:p>
        </p:txBody>
      </p:sp>
      <p:sp>
        <p:nvSpPr>
          <p:cNvPr id="57347" name="Rectangle 3">
            <a:extLst>
              <a:ext uri="{FF2B5EF4-FFF2-40B4-BE49-F238E27FC236}">
                <a16:creationId xmlns="" xmlns:a16="http://schemas.microsoft.com/office/drawing/2014/main" id="{47D35473-CF7A-41E0-9A72-3B8746F1A4CF}"/>
              </a:ext>
            </a:extLst>
          </p:cNvPr>
          <p:cNvSpPr>
            <a:spLocks noGrp="1" noChangeArrowheads="1"/>
          </p:cNvSpPr>
          <p:nvPr>
            <p:ph type="body" idx="1"/>
          </p:nvPr>
        </p:nvSpPr>
        <p:spPr/>
        <p:txBody>
          <a:bodyPr/>
          <a:lstStyle/>
          <a:p>
            <a:pPr eaLnBrk="1" hangingPunct="1"/>
            <a:r>
              <a:rPr lang="en-US" altLang="en-US" dirty="0">
                <a:latin typeface="Comic Sans MS" panose="030F0702030302020204" pitchFamily="66" charset="0"/>
              </a:rPr>
              <a:t>Quantitative, or statistical, techniques need to be sophisticated to be useful</a:t>
            </a:r>
          </a:p>
          <a:p>
            <a:pPr eaLnBrk="1" hangingPunct="1"/>
            <a:r>
              <a:rPr lang="en-US" altLang="en-US" dirty="0" smtClean="0">
                <a:latin typeface="Comic Sans MS" panose="030F0702030302020204" pitchFamily="66" charset="0"/>
              </a:rPr>
              <a:t>Pareto </a:t>
            </a:r>
            <a:r>
              <a:rPr lang="en-US" altLang="en-US" dirty="0">
                <a:latin typeface="Comic Sans MS" panose="030F0702030302020204" pitchFamily="66" charset="0"/>
              </a:rPr>
              <a:t>analysis for example is very simple</a:t>
            </a:r>
          </a:p>
          <a:p>
            <a:pPr eaLnBrk="1" hangingPunct="1"/>
            <a:r>
              <a:rPr lang="en-US" altLang="en-US" dirty="0">
                <a:latin typeface="Comic Sans MS" panose="030F0702030302020204" pitchFamily="66" charset="0"/>
              </a:rPr>
              <a:t>Quantitative techniques do require </a:t>
            </a:r>
          </a:p>
          <a:p>
            <a:pPr lvl="1" eaLnBrk="1" hangingPunct="1"/>
            <a:r>
              <a:rPr lang="en-US" altLang="en-US" dirty="0">
                <a:latin typeface="Comic Sans MS" panose="030F0702030302020204" pitchFamily="66" charset="0"/>
              </a:rPr>
              <a:t>measurable data </a:t>
            </a:r>
          </a:p>
          <a:p>
            <a:pPr lvl="1" eaLnBrk="1" hangingPunct="1"/>
            <a:r>
              <a:rPr lang="en-US" altLang="en-US" dirty="0">
                <a:latin typeface="Comic Sans MS" panose="030F0702030302020204" pitchFamily="66" charset="0"/>
              </a:rPr>
              <a:t>consistent data collection</a:t>
            </a:r>
          </a:p>
          <a:p>
            <a:pPr lvl="1" eaLnBrk="1" hangingPunct="1"/>
            <a:r>
              <a:rPr lang="en-US" altLang="en-US" dirty="0">
                <a:latin typeface="Comic Sans MS" panose="030F0702030302020204" pitchFamily="66" charset="0"/>
              </a:rPr>
              <a:t>defined comparable measurements </a:t>
            </a:r>
          </a:p>
        </p:txBody>
      </p:sp>
      <p:sp>
        <p:nvSpPr>
          <p:cNvPr id="57349" name="Slide Number Placeholder 1">
            <a:extLst>
              <a:ext uri="{FF2B5EF4-FFF2-40B4-BE49-F238E27FC236}">
                <a16:creationId xmlns="" xmlns:a16="http://schemas.microsoft.com/office/drawing/2014/main" id="{A356F5FF-9BF7-48F3-A693-97B04AE8750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31AA4FBB-8985-4055-8F90-75B033D452B7}" type="slidenum">
              <a:rPr lang="en-US" altLang="en-US" sz="1050">
                <a:solidFill>
                  <a:schemeClr val="bg1"/>
                </a:solidFill>
              </a:rPr>
              <a:pPr/>
              <a:t>28</a:t>
            </a:fld>
            <a:endParaRPr lang="en-US" altLang="en-US" sz="1050">
              <a:solidFill>
                <a:schemeClr val="bg1"/>
              </a:solidFill>
            </a:endParaRPr>
          </a:p>
        </p:txBody>
      </p:sp>
    </p:spTree>
    <p:extLst>
      <p:ext uri="{BB962C8B-B14F-4D97-AF65-F5344CB8AC3E}">
        <p14:creationId xmlns:p14="http://schemas.microsoft.com/office/powerpoint/2010/main" val="3220379856"/>
      </p:ext>
    </p:extLst>
  </p:cSld>
  <p:clrMapOvr>
    <a:masterClrMapping/>
  </p:clrMapOvr>
  <mc:AlternateContent xmlns:mc="http://schemas.openxmlformats.org/markup-compatibility/2006" xmlns:p14="http://schemas.microsoft.com/office/powerpoint/2010/main">
    <mc:Choice Requires="p14">
      <p:transition spd="slow" p14:dur="2000" advTm="40162"/>
    </mc:Choice>
    <mc:Fallback xmlns="">
      <p:transition spd="slow" advTm="40162"/>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 xmlns:a16="http://schemas.microsoft.com/office/drawing/2014/main" id="{0E5A2515-AA0B-45DE-BC0D-35DFE751AB80}"/>
              </a:ext>
            </a:extLst>
          </p:cNvPr>
          <p:cNvSpPr>
            <a:spLocks noGrp="1" noChangeArrowheads="1"/>
          </p:cNvSpPr>
          <p:nvPr>
            <p:ph type="title"/>
          </p:nvPr>
        </p:nvSpPr>
        <p:spPr>
          <a:xfrm>
            <a:off x="1141412" y="838200"/>
            <a:ext cx="10268116" cy="1004248"/>
          </a:xfrm>
        </p:spPr>
        <p:txBody>
          <a:bodyPr>
            <a:normAutofit/>
          </a:bodyPr>
          <a:lstStyle/>
          <a:p>
            <a:pPr eaLnBrk="1" hangingPunct="1"/>
            <a:r>
              <a:rPr lang="en-US" altLang="en-US" sz="3000" b="1" dirty="0">
                <a:latin typeface="Comic Sans MS" panose="030F0702030302020204" pitchFamily="66" charset="0"/>
              </a:rPr>
              <a:t>Seven Basic Tools of Statistical Process Control</a:t>
            </a:r>
            <a:endParaRPr lang="en-US" altLang="en-US" sz="3000" dirty="0">
              <a:latin typeface="Comic Sans MS" panose="030F0702030302020204" pitchFamily="66" charset="0"/>
            </a:endParaRPr>
          </a:p>
        </p:txBody>
      </p:sp>
      <p:sp>
        <p:nvSpPr>
          <p:cNvPr id="58371" name="Rectangle 3">
            <a:extLst>
              <a:ext uri="{FF2B5EF4-FFF2-40B4-BE49-F238E27FC236}">
                <a16:creationId xmlns="" xmlns:a16="http://schemas.microsoft.com/office/drawing/2014/main" id="{F0D83658-0B98-4931-B7FD-5AA03842CB3B}"/>
              </a:ext>
            </a:extLst>
          </p:cNvPr>
          <p:cNvSpPr>
            <a:spLocks noGrp="1" noChangeArrowheads="1"/>
          </p:cNvSpPr>
          <p:nvPr>
            <p:ph type="body" idx="1"/>
          </p:nvPr>
        </p:nvSpPr>
        <p:spPr/>
        <p:txBody>
          <a:bodyPr/>
          <a:lstStyle/>
          <a:p>
            <a:pPr eaLnBrk="1" hangingPunct="1">
              <a:lnSpc>
                <a:spcPct val="90000"/>
              </a:lnSpc>
            </a:pPr>
            <a:r>
              <a:rPr lang="en-US" altLang="en-US" dirty="0">
                <a:latin typeface="Comic Sans MS" panose="030F0702030302020204" pitchFamily="66" charset="0"/>
              </a:rPr>
              <a:t>There are seven quantitative tools considered basic to statistical process or quality control.</a:t>
            </a:r>
          </a:p>
          <a:p>
            <a:pPr lvl="1" eaLnBrk="1" hangingPunct="1">
              <a:lnSpc>
                <a:spcPct val="90000"/>
              </a:lnSpc>
            </a:pPr>
            <a:r>
              <a:rPr lang="en-US" altLang="en-US" dirty="0">
                <a:latin typeface="Comic Sans MS" panose="030F0702030302020204" pitchFamily="66" charset="0"/>
              </a:rPr>
              <a:t>Histograms</a:t>
            </a:r>
          </a:p>
          <a:p>
            <a:pPr lvl="1" eaLnBrk="1" hangingPunct="1">
              <a:lnSpc>
                <a:spcPct val="90000"/>
              </a:lnSpc>
            </a:pPr>
            <a:r>
              <a:rPr lang="en-US" altLang="en-US" dirty="0">
                <a:latin typeface="Comic Sans MS" panose="030F0702030302020204" pitchFamily="66" charset="0"/>
              </a:rPr>
              <a:t>Cause and effect diagrams</a:t>
            </a:r>
          </a:p>
          <a:p>
            <a:pPr lvl="1" eaLnBrk="1" hangingPunct="1">
              <a:lnSpc>
                <a:spcPct val="90000"/>
              </a:lnSpc>
            </a:pPr>
            <a:r>
              <a:rPr lang="en-US" altLang="en-US" dirty="0">
                <a:latin typeface="Comic Sans MS" panose="030F0702030302020204" pitchFamily="66" charset="0"/>
              </a:rPr>
              <a:t>Check sheets</a:t>
            </a:r>
          </a:p>
          <a:p>
            <a:pPr lvl="1" eaLnBrk="1" hangingPunct="1">
              <a:lnSpc>
                <a:spcPct val="90000"/>
              </a:lnSpc>
            </a:pPr>
            <a:r>
              <a:rPr lang="en-US" altLang="en-US" dirty="0">
                <a:latin typeface="Comic Sans MS" panose="030F0702030302020204" pitchFamily="66" charset="0"/>
              </a:rPr>
              <a:t>Pareto diagrams</a:t>
            </a:r>
          </a:p>
          <a:p>
            <a:pPr lvl="1" eaLnBrk="1" hangingPunct="1">
              <a:lnSpc>
                <a:spcPct val="90000"/>
              </a:lnSpc>
            </a:pPr>
            <a:r>
              <a:rPr lang="en-US" altLang="en-US" dirty="0">
                <a:latin typeface="Comic Sans MS" panose="030F0702030302020204" pitchFamily="66" charset="0"/>
              </a:rPr>
              <a:t>Run charts</a:t>
            </a:r>
          </a:p>
          <a:p>
            <a:pPr lvl="1" eaLnBrk="1" hangingPunct="1">
              <a:lnSpc>
                <a:spcPct val="90000"/>
              </a:lnSpc>
            </a:pPr>
            <a:r>
              <a:rPr lang="en-US" altLang="en-US" dirty="0">
                <a:latin typeface="Comic Sans MS" panose="030F0702030302020204" pitchFamily="66" charset="0"/>
              </a:rPr>
              <a:t>Control charts</a:t>
            </a:r>
          </a:p>
          <a:p>
            <a:pPr lvl="1" eaLnBrk="1" hangingPunct="1">
              <a:lnSpc>
                <a:spcPct val="90000"/>
              </a:lnSpc>
            </a:pPr>
            <a:r>
              <a:rPr lang="en-US" altLang="en-US" dirty="0">
                <a:latin typeface="Comic Sans MS" panose="030F0702030302020204" pitchFamily="66" charset="0"/>
              </a:rPr>
              <a:t>Scatter diagrams </a:t>
            </a:r>
          </a:p>
        </p:txBody>
      </p:sp>
      <p:sp>
        <p:nvSpPr>
          <p:cNvPr id="58373" name="Slide Number Placeholder 1">
            <a:extLst>
              <a:ext uri="{FF2B5EF4-FFF2-40B4-BE49-F238E27FC236}">
                <a16:creationId xmlns="" xmlns:a16="http://schemas.microsoft.com/office/drawing/2014/main" id="{7F1634FE-5EE5-45B0-A125-7FA55ECA4CE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4C2B2137-FC67-4043-9281-A971C8208267}" type="slidenum">
              <a:rPr lang="en-US" altLang="en-US" sz="1050">
                <a:solidFill>
                  <a:schemeClr val="bg1"/>
                </a:solidFill>
              </a:rPr>
              <a:pPr/>
              <a:t>29</a:t>
            </a:fld>
            <a:endParaRPr lang="en-US" altLang="en-US" sz="1050">
              <a:solidFill>
                <a:schemeClr val="bg1"/>
              </a:solidFill>
            </a:endParaRPr>
          </a:p>
        </p:txBody>
      </p:sp>
    </p:spTree>
    <p:extLst>
      <p:ext uri="{BB962C8B-B14F-4D97-AF65-F5344CB8AC3E}">
        <p14:creationId xmlns:p14="http://schemas.microsoft.com/office/powerpoint/2010/main" val="3939139155"/>
      </p:ext>
    </p:extLst>
  </p:cSld>
  <p:clrMapOvr>
    <a:masterClrMapping/>
  </p:clrMapOvr>
  <mc:AlternateContent xmlns:mc="http://schemas.openxmlformats.org/markup-compatibility/2006" xmlns:p14="http://schemas.microsoft.com/office/powerpoint/2010/main">
    <mc:Choice Requires="p14">
      <p:transition spd="slow" p14:dur="2000" advTm="27377"/>
    </mc:Choice>
    <mc:Fallback xmlns="">
      <p:transition spd="slow" advTm="27377"/>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Model-Based Improvement Approaches</a:t>
            </a:r>
          </a:p>
        </p:txBody>
      </p:sp>
      <p:sp>
        <p:nvSpPr>
          <p:cNvPr id="3" name="Content Placeholder 2"/>
          <p:cNvSpPr>
            <a:spLocks noGrp="1"/>
          </p:cNvSpPr>
          <p:nvPr>
            <p:ph idx="1"/>
          </p:nvPr>
        </p:nvSpPr>
        <p:spPr/>
        <p:txBody>
          <a:bodyPr>
            <a:normAutofit fontScale="92500" lnSpcReduction="10000"/>
          </a:bodyPr>
          <a:lstStyle/>
          <a:p>
            <a:r>
              <a:rPr lang="en-US" dirty="0" smtClean="0"/>
              <a:t>Therefore</a:t>
            </a:r>
            <a:r>
              <a:rPr lang="en-US" dirty="0"/>
              <a:t>, this </a:t>
            </a:r>
            <a:r>
              <a:rPr lang="en-US" dirty="0" smtClean="0"/>
              <a:t>type of </a:t>
            </a:r>
            <a:r>
              <a:rPr lang="en-US" dirty="0"/>
              <a:t>model is often called capability or maturity model. </a:t>
            </a:r>
            <a:endParaRPr lang="en-US" dirty="0" smtClean="0"/>
          </a:p>
          <a:p>
            <a:r>
              <a:rPr lang="en-US" dirty="0" smtClean="0"/>
              <a:t>One </a:t>
            </a:r>
            <a:r>
              <a:rPr lang="en-US" dirty="0"/>
              <a:t>key element in </a:t>
            </a:r>
            <a:r>
              <a:rPr lang="en-US" dirty="0" smtClean="0"/>
              <a:t>model-based </a:t>
            </a:r>
            <a:r>
              <a:rPr lang="en-US" dirty="0"/>
              <a:t>improvement approaches are assessments. </a:t>
            </a:r>
            <a:endParaRPr lang="en-US" dirty="0" smtClean="0"/>
          </a:p>
          <a:p>
            <a:r>
              <a:rPr lang="en-US" dirty="0" smtClean="0"/>
              <a:t>An </a:t>
            </a:r>
            <a:r>
              <a:rPr lang="en-US" dirty="0"/>
              <a:t>assessment (</a:t>
            </a:r>
            <a:r>
              <a:rPr lang="en-US" dirty="0" smtClean="0"/>
              <a:t>sometimes also </a:t>
            </a:r>
            <a:r>
              <a:rPr lang="en-US" dirty="0"/>
              <a:t>called appraisal) determines to which degree an organization complies </a:t>
            </a:r>
            <a:r>
              <a:rPr lang="en-US" dirty="0" smtClean="0"/>
              <a:t>with the </a:t>
            </a:r>
            <a:r>
              <a:rPr lang="en-US" dirty="0"/>
              <a:t>demands of the respective model and is typically performed by comparing </a:t>
            </a:r>
            <a:r>
              <a:rPr lang="en-US" dirty="0" smtClean="0"/>
              <a:t>the processes </a:t>
            </a:r>
            <a:r>
              <a:rPr lang="en-US" dirty="0"/>
              <a:t>actually used against the requirements for these processes as stated in </a:t>
            </a:r>
            <a:r>
              <a:rPr lang="en-US" dirty="0" smtClean="0"/>
              <a:t>the reference </a:t>
            </a:r>
            <a:r>
              <a:rPr lang="en-US" dirty="0"/>
              <a:t>model. </a:t>
            </a:r>
            <a:endParaRPr lang="en-US" dirty="0" smtClean="0"/>
          </a:p>
          <a:p>
            <a:r>
              <a:rPr lang="en-US" dirty="0" smtClean="0"/>
              <a:t>Such </a:t>
            </a:r>
            <a:r>
              <a:rPr lang="en-US" dirty="0"/>
              <a:t>assessments may serve to evaluate an organization </a:t>
            </a:r>
            <a:r>
              <a:rPr lang="en-US" dirty="0" smtClean="0"/>
              <a:t>with respect </a:t>
            </a:r>
            <a:r>
              <a:rPr lang="en-US" dirty="0"/>
              <a:t>to its process maturity, or to identify improvement options for </a:t>
            </a:r>
            <a:r>
              <a:rPr lang="en-US" dirty="0" smtClean="0"/>
              <a:t>an organization’s </a:t>
            </a:r>
            <a:r>
              <a:rPr lang="en-US" dirty="0"/>
              <a:t>processes. </a:t>
            </a:r>
          </a:p>
          <a:p>
            <a:endParaRPr lang="en-US" dirty="0"/>
          </a:p>
        </p:txBody>
      </p:sp>
    </p:spTree>
    <p:extLst>
      <p:ext uri="{BB962C8B-B14F-4D97-AF65-F5344CB8AC3E}">
        <p14:creationId xmlns:p14="http://schemas.microsoft.com/office/powerpoint/2010/main" val="275250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 xmlns:a16="http://schemas.microsoft.com/office/drawing/2014/main" id="{25FBC4F9-E930-4E36-93E2-EBE7C02EBC3E}"/>
              </a:ext>
            </a:extLst>
          </p:cNvPr>
          <p:cNvSpPr>
            <a:spLocks noGrp="1" noChangeArrowheads="1"/>
          </p:cNvSpPr>
          <p:nvPr>
            <p:ph type="title"/>
          </p:nvPr>
        </p:nvSpPr>
        <p:spPr/>
        <p:txBody>
          <a:bodyPr>
            <a:normAutofit/>
          </a:bodyPr>
          <a:lstStyle/>
          <a:p>
            <a:pPr eaLnBrk="1" hangingPunct="1"/>
            <a:r>
              <a:rPr lang="en-US" altLang="en-US" b="1" dirty="0">
                <a:latin typeface="Comic Sans MS" panose="030F0702030302020204" pitchFamily="66" charset="0"/>
              </a:rPr>
              <a:t>Controlling Special </a:t>
            </a:r>
            <a:r>
              <a:rPr lang="en-US" altLang="en-US" b="1" dirty="0" smtClean="0">
                <a:latin typeface="Comic Sans MS" panose="030F0702030302020204" pitchFamily="66" charset="0"/>
              </a:rPr>
              <a:t>Causes </a:t>
            </a:r>
            <a:r>
              <a:rPr lang="en-US" altLang="en-US" b="1" dirty="0">
                <a:latin typeface="Comic Sans MS" panose="030F0702030302020204" pitchFamily="66" charset="0"/>
              </a:rPr>
              <a:t>of Variation</a:t>
            </a:r>
            <a:endParaRPr lang="en-US" altLang="en-US" dirty="0">
              <a:latin typeface="Comic Sans MS" panose="030F0702030302020204" pitchFamily="66" charset="0"/>
            </a:endParaRPr>
          </a:p>
        </p:txBody>
      </p:sp>
      <p:sp>
        <p:nvSpPr>
          <p:cNvPr id="54275" name="Rectangle 3">
            <a:extLst>
              <a:ext uri="{FF2B5EF4-FFF2-40B4-BE49-F238E27FC236}">
                <a16:creationId xmlns="" xmlns:a16="http://schemas.microsoft.com/office/drawing/2014/main" id="{E969424E-280E-4FE7-97E7-CD37928A0967}"/>
              </a:ext>
            </a:extLst>
          </p:cNvPr>
          <p:cNvSpPr>
            <a:spLocks noGrp="1" noChangeArrowheads="1"/>
          </p:cNvSpPr>
          <p:nvPr>
            <p:ph type="body" idx="1"/>
          </p:nvPr>
        </p:nvSpPr>
        <p:spPr/>
        <p:txBody>
          <a:bodyPr/>
          <a:lstStyle/>
          <a:p>
            <a:pPr eaLnBrk="1" hangingPunct="1"/>
            <a:r>
              <a:rPr lang="en-US" altLang="en-US" sz="1800">
                <a:latin typeface="Comic Sans MS" panose="030F0702030302020204" pitchFamily="66" charset="0"/>
              </a:rPr>
              <a:t>An important concern is identifying variations in performance that are not within the normal range of process performance</a:t>
            </a:r>
          </a:p>
          <a:p>
            <a:pPr eaLnBrk="1" hangingPunct="1"/>
            <a:r>
              <a:rPr lang="en-US" altLang="en-US" sz="1800">
                <a:latin typeface="Comic Sans MS" panose="030F0702030302020204" pitchFamily="66" charset="0"/>
              </a:rPr>
              <a:t>“extraordinary” events outside the bounds of process capability</a:t>
            </a:r>
          </a:p>
          <a:p>
            <a:pPr lvl="1" eaLnBrk="1" hangingPunct="1"/>
            <a:endParaRPr lang="en-US" altLang="en-US" sz="1500">
              <a:latin typeface="Comic Sans MS" panose="030F0702030302020204" pitchFamily="66" charset="0"/>
            </a:endParaRPr>
          </a:p>
        </p:txBody>
      </p:sp>
      <p:sp>
        <p:nvSpPr>
          <p:cNvPr id="54277" name="Rectangle 7">
            <a:extLst>
              <a:ext uri="{FF2B5EF4-FFF2-40B4-BE49-F238E27FC236}">
                <a16:creationId xmlns="" xmlns:a16="http://schemas.microsoft.com/office/drawing/2014/main" id="{9E2208EF-BBF2-4E29-93A8-AC505D096D3B}"/>
              </a:ext>
            </a:extLst>
          </p:cNvPr>
          <p:cNvSpPr>
            <a:spLocks noChangeArrowheads="1"/>
          </p:cNvSpPr>
          <p:nvPr/>
        </p:nvSpPr>
        <p:spPr bwMode="auto">
          <a:xfrm>
            <a:off x="3181350" y="4343400"/>
            <a:ext cx="6000750" cy="1085850"/>
          </a:xfrm>
          <a:prstGeom prst="rect">
            <a:avLst/>
          </a:prstGeom>
          <a:solidFill>
            <a:schemeClr val="accent1"/>
          </a:solidFill>
          <a:ln w="9525">
            <a:solidFill>
              <a:srgbClr val="FFFF99"/>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78" name="Line 8">
            <a:extLst>
              <a:ext uri="{FF2B5EF4-FFF2-40B4-BE49-F238E27FC236}">
                <a16:creationId xmlns="" xmlns:a16="http://schemas.microsoft.com/office/drawing/2014/main" id="{49349BC9-57A9-4150-8CEE-0A350675DC81}"/>
              </a:ext>
            </a:extLst>
          </p:cNvPr>
          <p:cNvSpPr>
            <a:spLocks noChangeShapeType="1"/>
          </p:cNvSpPr>
          <p:nvPr/>
        </p:nvSpPr>
        <p:spPr bwMode="auto">
          <a:xfrm>
            <a:off x="3181350" y="4857750"/>
            <a:ext cx="6000750" cy="0"/>
          </a:xfrm>
          <a:prstGeom prst="line">
            <a:avLst/>
          </a:prstGeom>
          <a:noFill/>
          <a:ln w="9525">
            <a:solidFill>
              <a:srgbClr val="FFFF99"/>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279" name="Freeform 9">
            <a:extLst>
              <a:ext uri="{FF2B5EF4-FFF2-40B4-BE49-F238E27FC236}">
                <a16:creationId xmlns="" xmlns:a16="http://schemas.microsoft.com/office/drawing/2014/main" id="{BC5E73AD-FDD7-4502-9323-D7A3E72991CB}"/>
              </a:ext>
            </a:extLst>
          </p:cNvPr>
          <p:cNvSpPr>
            <a:spLocks/>
          </p:cNvSpPr>
          <p:nvPr/>
        </p:nvSpPr>
        <p:spPr bwMode="auto">
          <a:xfrm>
            <a:off x="3181351" y="3600450"/>
            <a:ext cx="5280422" cy="1485900"/>
          </a:xfrm>
          <a:custGeom>
            <a:avLst/>
            <a:gdLst>
              <a:gd name="T0" fmla="*/ 0 w 4435"/>
              <a:gd name="T1" fmla="*/ 2147483646 h 1248"/>
              <a:gd name="T2" fmla="*/ 2147483646 w 4435"/>
              <a:gd name="T3" fmla="*/ 2147483646 h 1248"/>
              <a:gd name="T4" fmla="*/ 2147483646 w 4435"/>
              <a:gd name="T5" fmla="*/ 2147483646 h 1248"/>
              <a:gd name="T6" fmla="*/ 2147483646 w 4435"/>
              <a:gd name="T7" fmla="*/ 2147483646 h 1248"/>
              <a:gd name="T8" fmla="*/ 2147483646 w 4435"/>
              <a:gd name="T9" fmla="*/ 2147483646 h 1248"/>
              <a:gd name="T10" fmla="*/ 2147483646 w 4435"/>
              <a:gd name="T11" fmla="*/ 2147483646 h 1248"/>
              <a:gd name="T12" fmla="*/ 2147483646 w 4435"/>
              <a:gd name="T13" fmla="*/ 2147483646 h 1248"/>
              <a:gd name="T14" fmla="*/ 2147483646 w 4435"/>
              <a:gd name="T15" fmla="*/ 2147483646 h 1248"/>
              <a:gd name="T16" fmla="*/ 2147483646 w 4435"/>
              <a:gd name="T17" fmla="*/ 2147483646 h 1248"/>
              <a:gd name="T18" fmla="*/ 2147483646 w 4435"/>
              <a:gd name="T19" fmla="*/ 2147483646 h 1248"/>
              <a:gd name="T20" fmla="*/ 2147483646 w 4435"/>
              <a:gd name="T21" fmla="*/ 2147483646 h 1248"/>
              <a:gd name="T22" fmla="*/ 2147483646 w 4435"/>
              <a:gd name="T23" fmla="*/ 2147483646 h 1248"/>
              <a:gd name="T24" fmla="*/ 2147483646 w 4435"/>
              <a:gd name="T25" fmla="*/ 2147483646 h 1248"/>
              <a:gd name="T26" fmla="*/ 2147483646 w 4435"/>
              <a:gd name="T27" fmla="*/ 2147483646 h 12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35"/>
              <a:gd name="T43" fmla="*/ 0 h 1248"/>
              <a:gd name="T44" fmla="*/ 4435 w 4435"/>
              <a:gd name="T45" fmla="*/ 1248 h 12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35" h="1248">
                <a:moveTo>
                  <a:pt x="0" y="805"/>
                </a:moveTo>
                <a:cubicBezTo>
                  <a:pt x="38" y="826"/>
                  <a:pt x="133" y="898"/>
                  <a:pt x="238" y="933"/>
                </a:cubicBezTo>
                <a:cubicBezTo>
                  <a:pt x="343" y="968"/>
                  <a:pt x="494" y="1034"/>
                  <a:pt x="631" y="1015"/>
                </a:cubicBezTo>
                <a:cubicBezTo>
                  <a:pt x="768" y="996"/>
                  <a:pt x="965" y="833"/>
                  <a:pt x="1061" y="816"/>
                </a:cubicBezTo>
                <a:cubicBezTo>
                  <a:pt x="1157" y="792"/>
                  <a:pt x="1125" y="880"/>
                  <a:pt x="1205" y="912"/>
                </a:cubicBezTo>
                <a:cubicBezTo>
                  <a:pt x="1285" y="944"/>
                  <a:pt x="1429" y="1016"/>
                  <a:pt x="1541" y="1008"/>
                </a:cubicBezTo>
                <a:cubicBezTo>
                  <a:pt x="1653" y="1000"/>
                  <a:pt x="1783" y="925"/>
                  <a:pt x="1877" y="864"/>
                </a:cubicBezTo>
                <a:cubicBezTo>
                  <a:pt x="1971" y="803"/>
                  <a:pt x="2007" y="699"/>
                  <a:pt x="2103" y="640"/>
                </a:cubicBezTo>
                <a:cubicBezTo>
                  <a:pt x="2199" y="581"/>
                  <a:pt x="2341" y="616"/>
                  <a:pt x="2451" y="512"/>
                </a:cubicBezTo>
                <a:cubicBezTo>
                  <a:pt x="2561" y="408"/>
                  <a:pt x="2681" y="36"/>
                  <a:pt x="2762" y="18"/>
                </a:cubicBezTo>
                <a:cubicBezTo>
                  <a:pt x="2843" y="0"/>
                  <a:pt x="2867" y="253"/>
                  <a:pt x="2935" y="402"/>
                </a:cubicBezTo>
                <a:cubicBezTo>
                  <a:pt x="3003" y="551"/>
                  <a:pt x="3061" y="779"/>
                  <a:pt x="3173" y="912"/>
                </a:cubicBezTo>
                <a:cubicBezTo>
                  <a:pt x="3285" y="1045"/>
                  <a:pt x="3395" y="1152"/>
                  <a:pt x="3605" y="1200"/>
                </a:cubicBezTo>
                <a:cubicBezTo>
                  <a:pt x="3815" y="1248"/>
                  <a:pt x="4262" y="1198"/>
                  <a:pt x="4435" y="1198"/>
                </a:cubicBezTo>
              </a:path>
            </a:pathLst>
          </a:custGeom>
          <a:noFill/>
          <a:ln w="76200"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54280" name="Oval 10">
            <a:extLst>
              <a:ext uri="{FF2B5EF4-FFF2-40B4-BE49-F238E27FC236}">
                <a16:creationId xmlns="" xmlns:a16="http://schemas.microsoft.com/office/drawing/2014/main" id="{6D0CE9A3-6B82-4F5E-93E9-CBF6C143BDA5}"/>
              </a:ext>
            </a:extLst>
          </p:cNvPr>
          <p:cNvSpPr>
            <a:spLocks noChangeArrowheads="1"/>
          </p:cNvSpPr>
          <p:nvPr/>
        </p:nvSpPr>
        <p:spPr bwMode="auto">
          <a:xfrm>
            <a:off x="4381500" y="451485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81" name="Oval 11">
            <a:extLst>
              <a:ext uri="{FF2B5EF4-FFF2-40B4-BE49-F238E27FC236}">
                <a16:creationId xmlns="" xmlns:a16="http://schemas.microsoft.com/office/drawing/2014/main" id="{9590437F-69A4-4A6D-A171-C070EBB4463C}"/>
              </a:ext>
            </a:extLst>
          </p:cNvPr>
          <p:cNvSpPr>
            <a:spLocks noChangeArrowheads="1"/>
          </p:cNvSpPr>
          <p:nvPr/>
        </p:nvSpPr>
        <p:spPr bwMode="auto">
          <a:xfrm>
            <a:off x="7067550" y="480060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82" name="Oval 12">
            <a:extLst>
              <a:ext uri="{FF2B5EF4-FFF2-40B4-BE49-F238E27FC236}">
                <a16:creationId xmlns="" xmlns:a16="http://schemas.microsoft.com/office/drawing/2014/main" id="{2B8FB345-7FCD-41D2-9A28-7F79E5D4774A}"/>
              </a:ext>
            </a:extLst>
          </p:cNvPr>
          <p:cNvSpPr>
            <a:spLocks noChangeArrowheads="1"/>
          </p:cNvSpPr>
          <p:nvPr/>
        </p:nvSpPr>
        <p:spPr bwMode="auto">
          <a:xfrm>
            <a:off x="6838950" y="451485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83" name="Oval 13">
            <a:extLst>
              <a:ext uri="{FF2B5EF4-FFF2-40B4-BE49-F238E27FC236}">
                <a16:creationId xmlns="" xmlns:a16="http://schemas.microsoft.com/office/drawing/2014/main" id="{AC015080-A27C-4AAA-9AE7-EC2468BA258F}"/>
              </a:ext>
            </a:extLst>
          </p:cNvPr>
          <p:cNvSpPr>
            <a:spLocks noChangeArrowheads="1"/>
          </p:cNvSpPr>
          <p:nvPr/>
        </p:nvSpPr>
        <p:spPr bwMode="auto">
          <a:xfrm>
            <a:off x="6610350" y="400050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84" name="Oval 14">
            <a:extLst>
              <a:ext uri="{FF2B5EF4-FFF2-40B4-BE49-F238E27FC236}">
                <a16:creationId xmlns="" xmlns:a16="http://schemas.microsoft.com/office/drawing/2014/main" id="{641E355E-855C-4539-8AEF-3EA5ABD6089A}"/>
              </a:ext>
            </a:extLst>
          </p:cNvPr>
          <p:cNvSpPr>
            <a:spLocks noChangeArrowheads="1"/>
          </p:cNvSpPr>
          <p:nvPr/>
        </p:nvSpPr>
        <p:spPr bwMode="auto">
          <a:xfrm>
            <a:off x="6438900" y="354330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85" name="Oval 15">
            <a:extLst>
              <a:ext uri="{FF2B5EF4-FFF2-40B4-BE49-F238E27FC236}">
                <a16:creationId xmlns="" xmlns:a16="http://schemas.microsoft.com/office/drawing/2014/main" id="{5ED8E09F-B995-4730-B8D0-AAD831398F3D}"/>
              </a:ext>
            </a:extLst>
          </p:cNvPr>
          <p:cNvSpPr>
            <a:spLocks noChangeArrowheads="1"/>
          </p:cNvSpPr>
          <p:nvPr/>
        </p:nvSpPr>
        <p:spPr bwMode="auto">
          <a:xfrm>
            <a:off x="5981700" y="417195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86" name="Oval 16">
            <a:extLst>
              <a:ext uri="{FF2B5EF4-FFF2-40B4-BE49-F238E27FC236}">
                <a16:creationId xmlns="" xmlns:a16="http://schemas.microsoft.com/office/drawing/2014/main" id="{70BC6911-F185-445B-834D-D18856E36BCB}"/>
              </a:ext>
            </a:extLst>
          </p:cNvPr>
          <p:cNvSpPr>
            <a:spLocks noChangeArrowheads="1"/>
          </p:cNvSpPr>
          <p:nvPr/>
        </p:nvSpPr>
        <p:spPr bwMode="auto">
          <a:xfrm>
            <a:off x="5638800" y="428625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87" name="Oval 17">
            <a:extLst>
              <a:ext uri="{FF2B5EF4-FFF2-40B4-BE49-F238E27FC236}">
                <a16:creationId xmlns="" xmlns:a16="http://schemas.microsoft.com/office/drawing/2014/main" id="{2C09F6A3-7118-4E13-9D37-59F5355F2581}"/>
              </a:ext>
            </a:extLst>
          </p:cNvPr>
          <p:cNvSpPr>
            <a:spLocks noChangeArrowheads="1"/>
          </p:cNvSpPr>
          <p:nvPr/>
        </p:nvSpPr>
        <p:spPr bwMode="auto">
          <a:xfrm>
            <a:off x="5467350" y="451485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88" name="Oval 18">
            <a:extLst>
              <a:ext uri="{FF2B5EF4-FFF2-40B4-BE49-F238E27FC236}">
                <a16:creationId xmlns="" xmlns:a16="http://schemas.microsoft.com/office/drawing/2014/main" id="{EFF31AA3-87FD-4BAD-8071-8CEF2620C92A}"/>
              </a:ext>
            </a:extLst>
          </p:cNvPr>
          <p:cNvSpPr>
            <a:spLocks noChangeArrowheads="1"/>
          </p:cNvSpPr>
          <p:nvPr/>
        </p:nvSpPr>
        <p:spPr bwMode="auto">
          <a:xfrm>
            <a:off x="4895850" y="474345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89" name="Oval 19">
            <a:extLst>
              <a:ext uri="{FF2B5EF4-FFF2-40B4-BE49-F238E27FC236}">
                <a16:creationId xmlns="" xmlns:a16="http://schemas.microsoft.com/office/drawing/2014/main" id="{5A870324-4EE1-4FB8-8D6A-14F967D8CCBC}"/>
              </a:ext>
            </a:extLst>
          </p:cNvPr>
          <p:cNvSpPr>
            <a:spLocks noChangeArrowheads="1"/>
          </p:cNvSpPr>
          <p:nvPr/>
        </p:nvSpPr>
        <p:spPr bwMode="auto">
          <a:xfrm>
            <a:off x="3810000" y="474345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90" name="Oval 20">
            <a:extLst>
              <a:ext uri="{FF2B5EF4-FFF2-40B4-BE49-F238E27FC236}">
                <a16:creationId xmlns="" xmlns:a16="http://schemas.microsoft.com/office/drawing/2014/main" id="{DB63FF21-F5D9-45F0-BF26-8C500708E7E2}"/>
              </a:ext>
            </a:extLst>
          </p:cNvPr>
          <p:cNvSpPr>
            <a:spLocks noChangeArrowheads="1"/>
          </p:cNvSpPr>
          <p:nvPr/>
        </p:nvSpPr>
        <p:spPr bwMode="auto">
          <a:xfrm>
            <a:off x="3124200" y="445770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91" name="Oval 21">
            <a:extLst>
              <a:ext uri="{FF2B5EF4-FFF2-40B4-BE49-F238E27FC236}">
                <a16:creationId xmlns="" xmlns:a16="http://schemas.microsoft.com/office/drawing/2014/main" id="{4F039DCF-1992-42D4-922C-EA78EB018298}"/>
              </a:ext>
            </a:extLst>
          </p:cNvPr>
          <p:cNvSpPr>
            <a:spLocks noChangeArrowheads="1"/>
          </p:cNvSpPr>
          <p:nvPr/>
        </p:nvSpPr>
        <p:spPr bwMode="auto">
          <a:xfrm>
            <a:off x="8382000" y="497205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92" name="Oval 22">
            <a:extLst>
              <a:ext uri="{FF2B5EF4-FFF2-40B4-BE49-F238E27FC236}">
                <a16:creationId xmlns="" xmlns:a16="http://schemas.microsoft.com/office/drawing/2014/main" id="{27746456-E1C4-4B0C-A20D-D6BA73D04D4E}"/>
              </a:ext>
            </a:extLst>
          </p:cNvPr>
          <p:cNvSpPr>
            <a:spLocks noChangeArrowheads="1"/>
          </p:cNvSpPr>
          <p:nvPr/>
        </p:nvSpPr>
        <p:spPr bwMode="auto">
          <a:xfrm>
            <a:off x="7924800" y="497205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93" name="Oval 23">
            <a:extLst>
              <a:ext uri="{FF2B5EF4-FFF2-40B4-BE49-F238E27FC236}">
                <a16:creationId xmlns="" xmlns:a16="http://schemas.microsoft.com/office/drawing/2014/main" id="{529FA36A-0293-4036-A8AC-C6A3F78DAF59}"/>
              </a:ext>
            </a:extLst>
          </p:cNvPr>
          <p:cNvSpPr>
            <a:spLocks noChangeArrowheads="1"/>
          </p:cNvSpPr>
          <p:nvPr/>
        </p:nvSpPr>
        <p:spPr bwMode="auto">
          <a:xfrm>
            <a:off x="7467600" y="497205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94" name="Text Box 24">
            <a:extLst>
              <a:ext uri="{FF2B5EF4-FFF2-40B4-BE49-F238E27FC236}">
                <a16:creationId xmlns="" xmlns:a16="http://schemas.microsoft.com/office/drawing/2014/main" id="{94D76454-4291-4CEB-A040-4F152039D74D}"/>
              </a:ext>
            </a:extLst>
          </p:cNvPr>
          <p:cNvSpPr txBox="1">
            <a:spLocks noChangeArrowheads="1"/>
          </p:cNvSpPr>
          <p:nvPr/>
        </p:nvSpPr>
        <p:spPr bwMode="auto">
          <a:xfrm>
            <a:off x="3181350" y="5143502"/>
            <a:ext cx="34861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500"/>
              <a:t>Control chart with special causes</a:t>
            </a:r>
          </a:p>
        </p:txBody>
      </p:sp>
      <p:sp>
        <p:nvSpPr>
          <p:cNvPr id="54295" name="Rectangle 25">
            <a:extLst>
              <a:ext uri="{FF2B5EF4-FFF2-40B4-BE49-F238E27FC236}">
                <a16:creationId xmlns="" xmlns:a16="http://schemas.microsoft.com/office/drawing/2014/main" id="{C71E0C2E-11BC-4218-8A7E-7F81358B534D}"/>
              </a:ext>
            </a:extLst>
          </p:cNvPr>
          <p:cNvSpPr>
            <a:spLocks noChangeArrowheads="1"/>
          </p:cNvSpPr>
          <p:nvPr/>
        </p:nvSpPr>
        <p:spPr bwMode="auto">
          <a:xfrm>
            <a:off x="7124700" y="3829050"/>
            <a:ext cx="20574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500">
                <a:solidFill>
                  <a:srgbClr val="FFFFCC"/>
                </a:solidFill>
              </a:rPr>
              <a:t>Identify the problem </a:t>
            </a:r>
            <a:br>
              <a:rPr lang="en-US" altLang="en-US" sz="1500">
                <a:solidFill>
                  <a:srgbClr val="FFFFCC"/>
                </a:solidFill>
              </a:rPr>
            </a:br>
            <a:r>
              <a:rPr lang="en-US" altLang="en-US" sz="1500">
                <a:solidFill>
                  <a:srgbClr val="FFFFCC"/>
                </a:solidFill>
              </a:rPr>
              <a:t>in the process</a:t>
            </a:r>
          </a:p>
        </p:txBody>
      </p:sp>
      <p:sp>
        <p:nvSpPr>
          <p:cNvPr id="54296" name="Oval 26">
            <a:extLst>
              <a:ext uri="{FF2B5EF4-FFF2-40B4-BE49-F238E27FC236}">
                <a16:creationId xmlns="" xmlns:a16="http://schemas.microsoft.com/office/drawing/2014/main" id="{6C701A0F-C843-4DEF-B02E-0B3EC10CBB65}"/>
              </a:ext>
            </a:extLst>
          </p:cNvPr>
          <p:cNvSpPr>
            <a:spLocks noChangeArrowheads="1"/>
          </p:cNvSpPr>
          <p:nvPr/>
        </p:nvSpPr>
        <p:spPr bwMode="auto">
          <a:xfrm>
            <a:off x="4495800" y="4629150"/>
            <a:ext cx="11430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4297" name="Slide Number Placeholder 1">
            <a:extLst>
              <a:ext uri="{FF2B5EF4-FFF2-40B4-BE49-F238E27FC236}">
                <a16:creationId xmlns="" xmlns:a16="http://schemas.microsoft.com/office/drawing/2014/main" id="{9FF87575-FEAE-46B9-B803-475E8CE2301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6079CCCF-AF79-4096-9B06-0D84E0D87A0C}" type="slidenum">
              <a:rPr lang="en-US" altLang="en-US" sz="1050">
                <a:solidFill>
                  <a:schemeClr val="bg1"/>
                </a:solidFill>
              </a:rPr>
              <a:pPr/>
              <a:t>30</a:t>
            </a:fld>
            <a:endParaRPr lang="en-US" altLang="en-US" sz="1050">
              <a:solidFill>
                <a:schemeClr val="bg1"/>
              </a:solidFill>
            </a:endParaRPr>
          </a:p>
        </p:txBody>
      </p:sp>
    </p:spTree>
    <p:extLst>
      <p:ext uri="{BB962C8B-B14F-4D97-AF65-F5344CB8AC3E}">
        <p14:creationId xmlns:p14="http://schemas.microsoft.com/office/powerpoint/2010/main" val="3674853331"/>
      </p:ext>
    </p:extLst>
  </p:cSld>
  <p:clrMapOvr>
    <a:masterClrMapping/>
  </p:clrMapOvr>
  <mc:AlternateContent xmlns:mc="http://schemas.openxmlformats.org/markup-compatibility/2006" xmlns:p14="http://schemas.microsoft.com/office/powerpoint/2010/main">
    <mc:Choice Requires="p14">
      <p:transition spd="slow" p14:dur="2000" advTm="39230"/>
    </mc:Choice>
    <mc:Fallback xmlns="">
      <p:transition spd="slow" advTm="3923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 xmlns:a16="http://schemas.microsoft.com/office/drawing/2014/main" id="{8FD6D0EA-32D7-4D77-B63A-6160051B5E80}"/>
              </a:ext>
            </a:extLst>
          </p:cNvPr>
          <p:cNvSpPr>
            <a:spLocks noGrp="1" noChangeArrowheads="1"/>
          </p:cNvSpPr>
          <p:nvPr>
            <p:ph type="title"/>
          </p:nvPr>
        </p:nvSpPr>
        <p:spPr>
          <a:xfrm>
            <a:off x="1141413" y="618518"/>
            <a:ext cx="9905998" cy="1153132"/>
          </a:xfrm>
        </p:spPr>
        <p:txBody>
          <a:bodyPr>
            <a:normAutofit/>
          </a:bodyPr>
          <a:lstStyle/>
          <a:p>
            <a:pPr eaLnBrk="1" hangingPunct="1"/>
            <a:r>
              <a:rPr lang="en-US" altLang="en-US" b="1" dirty="0">
                <a:latin typeface="Comic Sans MS" panose="030F0702030302020204" pitchFamily="66" charset="0"/>
              </a:rPr>
              <a:t>Taking </a:t>
            </a:r>
            <a:r>
              <a:rPr lang="en-US" altLang="en-US" b="1" dirty="0" smtClean="0">
                <a:latin typeface="Comic Sans MS" panose="030F0702030302020204" pitchFamily="66" charset="0"/>
              </a:rPr>
              <a:t>Corrective Action </a:t>
            </a:r>
            <a:endParaRPr lang="en-US" altLang="en-US" dirty="0">
              <a:latin typeface="Comic Sans MS" panose="030F0702030302020204" pitchFamily="66" charset="0"/>
            </a:endParaRPr>
          </a:p>
        </p:txBody>
      </p:sp>
      <p:sp>
        <p:nvSpPr>
          <p:cNvPr id="55299" name="Rectangle 3">
            <a:extLst>
              <a:ext uri="{FF2B5EF4-FFF2-40B4-BE49-F238E27FC236}">
                <a16:creationId xmlns="" xmlns:a16="http://schemas.microsoft.com/office/drawing/2014/main" id="{B01787C7-C12E-4069-B2B2-B5BD431C5DFC}"/>
              </a:ext>
            </a:extLst>
          </p:cNvPr>
          <p:cNvSpPr>
            <a:spLocks noGrp="1" noChangeArrowheads="1"/>
          </p:cNvSpPr>
          <p:nvPr>
            <p:ph type="body" idx="1"/>
          </p:nvPr>
        </p:nvSpPr>
        <p:spPr>
          <a:xfrm>
            <a:off x="1323833" y="2286001"/>
            <a:ext cx="9580728" cy="3962398"/>
          </a:xfrm>
        </p:spPr>
        <p:txBody>
          <a:bodyPr/>
          <a:lstStyle/>
          <a:p>
            <a:pPr eaLnBrk="1" hangingPunct="1"/>
            <a:r>
              <a:rPr lang="en-US" altLang="en-US" sz="1800" dirty="0">
                <a:latin typeface="Comic Sans MS" panose="030F0702030302020204" pitchFamily="66" charset="0"/>
              </a:rPr>
              <a:t>Quantitative Process Management focuses on the process</a:t>
            </a:r>
          </a:p>
          <a:p>
            <a:pPr eaLnBrk="1" hangingPunct="1"/>
            <a:r>
              <a:rPr lang="en-US" altLang="en-US" sz="1800" dirty="0">
                <a:latin typeface="Comic Sans MS" panose="030F0702030302020204" pitchFamily="66" charset="0"/>
              </a:rPr>
              <a:t>Process capability is quantitatively known</a:t>
            </a:r>
          </a:p>
          <a:p>
            <a:pPr eaLnBrk="1" hangingPunct="1"/>
            <a:r>
              <a:rPr lang="en-US" altLang="en-US" sz="1800" dirty="0">
                <a:latin typeface="Comic Sans MS" panose="030F0702030302020204" pitchFamily="66" charset="0"/>
              </a:rPr>
              <a:t>When performance falls outside the limits:</a:t>
            </a:r>
          </a:p>
          <a:p>
            <a:pPr lvl="1" eaLnBrk="1" hangingPunct="1"/>
            <a:r>
              <a:rPr lang="en-US" altLang="en-US" sz="1500" dirty="0">
                <a:latin typeface="Comic Sans MS" panose="030F0702030302020204" pitchFamily="66" charset="0"/>
              </a:rPr>
              <a:t>Identify the reason</a:t>
            </a:r>
          </a:p>
          <a:p>
            <a:pPr lvl="1" eaLnBrk="1" hangingPunct="1"/>
            <a:r>
              <a:rPr lang="en-US" altLang="en-US" sz="1500" dirty="0">
                <a:latin typeface="Comic Sans MS" panose="030F0702030302020204" pitchFamily="66" charset="0"/>
              </a:rPr>
              <a:t>Take corrective action </a:t>
            </a:r>
            <a:br>
              <a:rPr lang="en-US" altLang="en-US" sz="1500" dirty="0">
                <a:latin typeface="Comic Sans MS" panose="030F0702030302020204" pitchFamily="66" charset="0"/>
              </a:rPr>
            </a:br>
            <a:r>
              <a:rPr lang="en-US" altLang="en-US" sz="1500" dirty="0">
                <a:latin typeface="Comic Sans MS" panose="030F0702030302020204" pitchFamily="66" charset="0"/>
              </a:rPr>
              <a:t>when appropriate</a:t>
            </a:r>
          </a:p>
        </p:txBody>
      </p:sp>
      <p:sp>
        <p:nvSpPr>
          <p:cNvPr id="55301" name="Rectangle 7">
            <a:extLst>
              <a:ext uri="{FF2B5EF4-FFF2-40B4-BE49-F238E27FC236}">
                <a16:creationId xmlns="" xmlns:a16="http://schemas.microsoft.com/office/drawing/2014/main" id="{8FCE38B4-A083-4045-85AE-CE5A86BC4533}"/>
              </a:ext>
            </a:extLst>
          </p:cNvPr>
          <p:cNvSpPr>
            <a:spLocks noChangeArrowheads="1"/>
          </p:cNvSpPr>
          <p:nvPr/>
        </p:nvSpPr>
        <p:spPr bwMode="auto">
          <a:xfrm>
            <a:off x="6237685" y="4400550"/>
            <a:ext cx="2914650" cy="1085850"/>
          </a:xfrm>
          <a:prstGeom prst="rect">
            <a:avLst/>
          </a:prstGeom>
          <a:solidFill>
            <a:schemeClr val="accent1"/>
          </a:solidFill>
          <a:ln w="9525">
            <a:solidFill>
              <a:srgbClr val="FFFF99"/>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02" name="Line 8">
            <a:extLst>
              <a:ext uri="{FF2B5EF4-FFF2-40B4-BE49-F238E27FC236}">
                <a16:creationId xmlns="" xmlns:a16="http://schemas.microsoft.com/office/drawing/2014/main" id="{443E8882-9883-496A-909D-1F8669D1A6E4}"/>
              </a:ext>
            </a:extLst>
          </p:cNvPr>
          <p:cNvSpPr>
            <a:spLocks noChangeShapeType="1"/>
          </p:cNvSpPr>
          <p:nvPr/>
        </p:nvSpPr>
        <p:spPr bwMode="auto">
          <a:xfrm>
            <a:off x="6237685" y="4914901"/>
            <a:ext cx="2914650" cy="1191"/>
          </a:xfrm>
          <a:prstGeom prst="line">
            <a:avLst/>
          </a:prstGeom>
          <a:noFill/>
          <a:ln w="9525">
            <a:solidFill>
              <a:srgbClr val="FFFF99"/>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303" name="Freeform 9">
            <a:extLst>
              <a:ext uri="{FF2B5EF4-FFF2-40B4-BE49-F238E27FC236}">
                <a16:creationId xmlns="" xmlns:a16="http://schemas.microsoft.com/office/drawing/2014/main" id="{7F2107AC-4810-4202-AF0D-6FCB834FF52E}"/>
              </a:ext>
            </a:extLst>
          </p:cNvPr>
          <p:cNvSpPr>
            <a:spLocks/>
          </p:cNvSpPr>
          <p:nvPr/>
        </p:nvSpPr>
        <p:spPr bwMode="auto">
          <a:xfrm>
            <a:off x="6324601" y="3714750"/>
            <a:ext cx="2564606" cy="1485900"/>
          </a:xfrm>
          <a:custGeom>
            <a:avLst/>
            <a:gdLst>
              <a:gd name="T0" fmla="*/ 0 w 4435"/>
              <a:gd name="T1" fmla="*/ 2147483646 h 1248"/>
              <a:gd name="T2" fmla="*/ 2147483646 w 4435"/>
              <a:gd name="T3" fmla="*/ 2147483646 h 1248"/>
              <a:gd name="T4" fmla="*/ 2147483646 w 4435"/>
              <a:gd name="T5" fmla="*/ 2147483646 h 1248"/>
              <a:gd name="T6" fmla="*/ 2147483646 w 4435"/>
              <a:gd name="T7" fmla="*/ 2147483646 h 1248"/>
              <a:gd name="T8" fmla="*/ 2147483646 w 4435"/>
              <a:gd name="T9" fmla="*/ 2147483646 h 1248"/>
              <a:gd name="T10" fmla="*/ 2147483646 w 4435"/>
              <a:gd name="T11" fmla="*/ 2147483646 h 1248"/>
              <a:gd name="T12" fmla="*/ 2147483646 w 4435"/>
              <a:gd name="T13" fmla="*/ 2147483646 h 1248"/>
              <a:gd name="T14" fmla="*/ 2147483646 w 4435"/>
              <a:gd name="T15" fmla="*/ 2147483646 h 1248"/>
              <a:gd name="T16" fmla="*/ 2147483646 w 4435"/>
              <a:gd name="T17" fmla="*/ 2147483646 h 1248"/>
              <a:gd name="T18" fmla="*/ 2147483646 w 4435"/>
              <a:gd name="T19" fmla="*/ 2147483646 h 1248"/>
              <a:gd name="T20" fmla="*/ 2147483646 w 4435"/>
              <a:gd name="T21" fmla="*/ 2147483646 h 1248"/>
              <a:gd name="T22" fmla="*/ 2147483646 w 4435"/>
              <a:gd name="T23" fmla="*/ 2147483646 h 1248"/>
              <a:gd name="T24" fmla="*/ 2147483646 w 4435"/>
              <a:gd name="T25" fmla="*/ 2147483646 h 1248"/>
              <a:gd name="T26" fmla="*/ 2147483646 w 4435"/>
              <a:gd name="T27" fmla="*/ 2147483646 h 12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35"/>
              <a:gd name="T43" fmla="*/ 0 h 1248"/>
              <a:gd name="T44" fmla="*/ 4435 w 4435"/>
              <a:gd name="T45" fmla="*/ 1248 h 12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35" h="1248">
                <a:moveTo>
                  <a:pt x="0" y="805"/>
                </a:moveTo>
                <a:cubicBezTo>
                  <a:pt x="38" y="826"/>
                  <a:pt x="133" y="898"/>
                  <a:pt x="238" y="933"/>
                </a:cubicBezTo>
                <a:cubicBezTo>
                  <a:pt x="343" y="968"/>
                  <a:pt x="494" y="1034"/>
                  <a:pt x="631" y="1015"/>
                </a:cubicBezTo>
                <a:cubicBezTo>
                  <a:pt x="768" y="996"/>
                  <a:pt x="965" y="833"/>
                  <a:pt x="1061" y="816"/>
                </a:cubicBezTo>
                <a:cubicBezTo>
                  <a:pt x="1157" y="792"/>
                  <a:pt x="1125" y="880"/>
                  <a:pt x="1205" y="912"/>
                </a:cubicBezTo>
                <a:cubicBezTo>
                  <a:pt x="1285" y="944"/>
                  <a:pt x="1429" y="1016"/>
                  <a:pt x="1541" y="1008"/>
                </a:cubicBezTo>
                <a:cubicBezTo>
                  <a:pt x="1653" y="1000"/>
                  <a:pt x="1783" y="925"/>
                  <a:pt x="1877" y="864"/>
                </a:cubicBezTo>
                <a:cubicBezTo>
                  <a:pt x="1971" y="803"/>
                  <a:pt x="2007" y="699"/>
                  <a:pt x="2103" y="640"/>
                </a:cubicBezTo>
                <a:cubicBezTo>
                  <a:pt x="2199" y="581"/>
                  <a:pt x="2341" y="616"/>
                  <a:pt x="2451" y="512"/>
                </a:cubicBezTo>
                <a:cubicBezTo>
                  <a:pt x="2561" y="408"/>
                  <a:pt x="2681" y="36"/>
                  <a:pt x="2762" y="18"/>
                </a:cubicBezTo>
                <a:cubicBezTo>
                  <a:pt x="2843" y="0"/>
                  <a:pt x="2867" y="253"/>
                  <a:pt x="2935" y="402"/>
                </a:cubicBezTo>
                <a:cubicBezTo>
                  <a:pt x="3003" y="551"/>
                  <a:pt x="3061" y="779"/>
                  <a:pt x="3173" y="912"/>
                </a:cubicBezTo>
                <a:cubicBezTo>
                  <a:pt x="3285" y="1045"/>
                  <a:pt x="3395" y="1152"/>
                  <a:pt x="3605" y="1200"/>
                </a:cubicBezTo>
                <a:cubicBezTo>
                  <a:pt x="3815" y="1248"/>
                  <a:pt x="4262" y="1198"/>
                  <a:pt x="4435" y="1198"/>
                </a:cubicBezTo>
              </a:path>
            </a:pathLst>
          </a:custGeom>
          <a:noFill/>
          <a:ln w="76200"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55304" name="Oval 10">
            <a:extLst>
              <a:ext uri="{FF2B5EF4-FFF2-40B4-BE49-F238E27FC236}">
                <a16:creationId xmlns="" xmlns:a16="http://schemas.microsoft.com/office/drawing/2014/main" id="{3B4AB814-5D8C-4EEE-B76A-E2F7ECB93C7F}"/>
              </a:ext>
            </a:extLst>
          </p:cNvPr>
          <p:cNvSpPr>
            <a:spLocks noChangeArrowheads="1"/>
          </p:cNvSpPr>
          <p:nvPr/>
        </p:nvSpPr>
        <p:spPr bwMode="auto">
          <a:xfrm>
            <a:off x="8153401" y="480060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05" name="Oval 11">
            <a:extLst>
              <a:ext uri="{FF2B5EF4-FFF2-40B4-BE49-F238E27FC236}">
                <a16:creationId xmlns="" xmlns:a16="http://schemas.microsoft.com/office/drawing/2014/main" id="{3509EA67-E70A-41B3-9A21-BBB054FDBFCB}"/>
              </a:ext>
            </a:extLst>
          </p:cNvPr>
          <p:cNvSpPr>
            <a:spLocks noChangeArrowheads="1"/>
          </p:cNvSpPr>
          <p:nvPr/>
        </p:nvSpPr>
        <p:spPr bwMode="auto">
          <a:xfrm>
            <a:off x="7096126" y="485775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06" name="Oval 12">
            <a:extLst>
              <a:ext uri="{FF2B5EF4-FFF2-40B4-BE49-F238E27FC236}">
                <a16:creationId xmlns="" xmlns:a16="http://schemas.microsoft.com/office/drawing/2014/main" id="{52D1BCF1-809C-4D4F-AE3C-BAB4E5750D87}"/>
              </a:ext>
            </a:extLst>
          </p:cNvPr>
          <p:cNvSpPr>
            <a:spLocks noChangeArrowheads="1"/>
          </p:cNvSpPr>
          <p:nvPr/>
        </p:nvSpPr>
        <p:spPr bwMode="auto">
          <a:xfrm>
            <a:off x="7524751" y="445770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07" name="Oval 13">
            <a:extLst>
              <a:ext uri="{FF2B5EF4-FFF2-40B4-BE49-F238E27FC236}">
                <a16:creationId xmlns="" xmlns:a16="http://schemas.microsoft.com/office/drawing/2014/main" id="{47984445-D46B-4E6D-9CEE-A54BB83472F7}"/>
              </a:ext>
            </a:extLst>
          </p:cNvPr>
          <p:cNvSpPr>
            <a:spLocks noChangeArrowheads="1"/>
          </p:cNvSpPr>
          <p:nvPr/>
        </p:nvSpPr>
        <p:spPr bwMode="auto">
          <a:xfrm>
            <a:off x="7696201" y="428625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08" name="Oval 14">
            <a:extLst>
              <a:ext uri="{FF2B5EF4-FFF2-40B4-BE49-F238E27FC236}">
                <a16:creationId xmlns="" xmlns:a16="http://schemas.microsoft.com/office/drawing/2014/main" id="{F1BA12F5-D8C3-4D70-BD78-64E6E57B4C0A}"/>
              </a:ext>
            </a:extLst>
          </p:cNvPr>
          <p:cNvSpPr>
            <a:spLocks noChangeArrowheads="1"/>
          </p:cNvSpPr>
          <p:nvPr/>
        </p:nvSpPr>
        <p:spPr bwMode="auto">
          <a:xfrm>
            <a:off x="7924801" y="371475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09" name="Oval 15">
            <a:extLst>
              <a:ext uri="{FF2B5EF4-FFF2-40B4-BE49-F238E27FC236}">
                <a16:creationId xmlns="" xmlns:a16="http://schemas.microsoft.com/office/drawing/2014/main" id="{6DE334CA-1B85-4848-A1AF-73DC6F01326B}"/>
              </a:ext>
            </a:extLst>
          </p:cNvPr>
          <p:cNvSpPr>
            <a:spLocks noChangeArrowheads="1"/>
          </p:cNvSpPr>
          <p:nvPr/>
        </p:nvSpPr>
        <p:spPr bwMode="auto">
          <a:xfrm>
            <a:off x="7810501" y="400050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10" name="Oval 16">
            <a:extLst>
              <a:ext uri="{FF2B5EF4-FFF2-40B4-BE49-F238E27FC236}">
                <a16:creationId xmlns="" xmlns:a16="http://schemas.microsoft.com/office/drawing/2014/main" id="{4542D8A9-4ABE-4565-8D3F-163E09DE12BD}"/>
              </a:ext>
            </a:extLst>
          </p:cNvPr>
          <p:cNvSpPr>
            <a:spLocks noChangeArrowheads="1"/>
          </p:cNvSpPr>
          <p:nvPr/>
        </p:nvSpPr>
        <p:spPr bwMode="auto">
          <a:xfrm>
            <a:off x="7353301" y="468630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11" name="Oval 17">
            <a:extLst>
              <a:ext uri="{FF2B5EF4-FFF2-40B4-BE49-F238E27FC236}">
                <a16:creationId xmlns="" xmlns:a16="http://schemas.microsoft.com/office/drawing/2014/main" id="{BD843D33-C9B2-421A-A4DF-58B09B0E5433}"/>
              </a:ext>
            </a:extLst>
          </p:cNvPr>
          <p:cNvSpPr>
            <a:spLocks noChangeArrowheads="1"/>
          </p:cNvSpPr>
          <p:nvPr/>
        </p:nvSpPr>
        <p:spPr bwMode="auto">
          <a:xfrm>
            <a:off x="6953251" y="468630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12" name="Oval 18">
            <a:extLst>
              <a:ext uri="{FF2B5EF4-FFF2-40B4-BE49-F238E27FC236}">
                <a16:creationId xmlns="" xmlns:a16="http://schemas.microsoft.com/office/drawing/2014/main" id="{9AA7486E-2BD5-436F-8D01-35913AFD03AA}"/>
              </a:ext>
            </a:extLst>
          </p:cNvPr>
          <p:cNvSpPr>
            <a:spLocks noChangeArrowheads="1"/>
          </p:cNvSpPr>
          <p:nvPr/>
        </p:nvSpPr>
        <p:spPr bwMode="auto">
          <a:xfrm>
            <a:off x="6610351" y="485775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13" name="Oval 19">
            <a:extLst>
              <a:ext uri="{FF2B5EF4-FFF2-40B4-BE49-F238E27FC236}">
                <a16:creationId xmlns="" xmlns:a16="http://schemas.microsoft.com/office/drawing/2014/main" id="{D1554BC8-2E7C-4D6C-BCA1-705A18A0BE80}"/>
              </a:ext>
            </a:extLst>
          </p:cNvPr>
          <p:cNvSpPr>
            <a:spLocks noChangeArrowheads="1"/>
          </p:cNvSpPr>
          <p:nvPr/>
        </p:nvSpPr>
        <p:spPr bwMode="auto">
          <a:xfrm>
            <a:off x="8096251" y="451485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14" name="Oval 20">
            <a:extLst>
              <a:ext uri="{FF2B5EF4-FFF2-40B4-BE49-F238E27FC236}">
                <a16:creationId xmlns="" xmlns:a16="http://schemas.microsoft.com/office/drawing/2014/main" id="{854C1FFC-E719-41D6-8631-01DC8CB4145F}"/>
              </a:ext>
            </a:extLst>
          </p:cNvPr>
          <p:cNvSpPr>
            <a:spLocks noChangeArrowheads="1"/>
          </p:cNvSpPr>
          <p:nvPr/>
        </p:nvSpPr>
        <p:spPr bwMode="auto">
          <a:xfrm>
            <a:off x="8039101" y="417195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15" name="Oval 21">
            <a:extLst>
              <a:ext uri="{FF2B5EF4-FFF2-40B4-BE49-F238E27FC236}">
                <a16:creationId xmlns="" xmlns:a16="http://schemas.microsoft.com/office/drawing/2014/main" id="{BD22251F-3B28-4563-8DC8-B79942671490}"/>
              </a:ext>
            </a:extLst>
          </p:cNvPr>
          <p:cNvSpPr>
            <a:spLocks noChangeArrowheads="1"/>
          </p:cNvSpPr>
          <p:nvPr/>
        </p:nvSpPr>
        <p:spPr bwMode="auto">
          <a:xfrm>
            <a:off x="8840392" y="5086350"/>
            <a:ext cx="55959"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16" name="Oval 22">
            <a:extLst>
              <a:ext uri="{FF2B5EF4-FFF2-40B4-BE49-F238E27FC236}">
                <a16:creationId xmlns="" xmlns:a16="http://schemas.microsoft.com/office/drawing/2014/main" id="{A94BA201-FF47-4A7E-982E-76A8478D5809}"/>
              </a:ext>
            </a:extLst>
          </p:cNvPr>
          <p:cNvSpPr>
            <a:spLocks noChangeArrowheads="1"/>
          </p:cNvSpPr>
          <p:nvPr/>
        </p:nvSpPr>
        <p:spPr bwMode="auto">
          <a:xfrm>
            <a:off x="8553451" y="508635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17" name="Oval 23">
            <a:extLst>
              <a:ext uri="{FF2B5EF4-FFF2-40B4-BE49-F238E27FC236}">
                <a16:creationId xmlns="" xmlns:a16="http://schemas.microsoft.com/office/drawing/2014/main" id="{B0DA0C3B-1424-415B-A01D-41FAF80DB156}"/>
              </a:ext>
            </a:extLst>
          </p:cNvPr>
          <p:cNvSpPr>
            <a:spLocks noChangeArrowheads="1"/>
          </p:cNvSpPr>
          <p:nvPr/>
        </p:nvSpPr>
        <p:spPr bwMode="auto">
          <a:xfrm>
            <a:off x="8324851" y="502920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18" name="Text Box 24">
            <a:extLst>
              <a:ext uri="{FF2B5EF4-FFF2-40B4-BE49-F238E27FC236}">
                <a16:creationId xmlns="" xmlns:a16="http://schemas.microsoft.com/office/drawing/2014/main" id="{4FABB9BB-1348-4E11-8531-D1C2368C55DD}"/>
              </a:ext>
            </a:extLst>
          </p:cNvPr>
          <p:cNvSpPr txBox="1">
            <a:spLocks noChangeArrowheads="1"/>
          </p:cNvSpPr>
          <p:nvPr/>
        </p:nvSpPr>
        <p:spPr bwMode="auto">
          <a:xfrm>
            <a:off x="4495802" y="4686301"/>
            <a:ext cx="1693069"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500" b="1"/>
              <a:t>Control chart with special causes</a:t>
            </a:r>
          </a:p>
        </p:txBody>
      </p:sp>
      <p:sp>
        <p:nvSpPr>
          <p:cNvPr id="55319" name="Rectangle 25">
            <a:extLst>
              <a:ext uri="{FF2B5EF4-FFF2-40B4-BE49-F238E27FC236}">
                <a16:creationId xmlns="" xmlns:a16="http://schemas.microsoft.com/office/drawing/2014/main" id="{BE50555B-DC1F-4E8B-AA32-12B3A9FB3E9D}"/>
              </a:ext>
            </a:extLst>
          </p:cNvPr>
          <p:cNvSpPr>
            <a:spLocks noChangeArrowheads="1"/>
          </p:cNvSpPr>
          <p:nvPr/>
        </p:nvSpPr>
        <p:spPr bwMode="auto">
          <a:xfrm>
            <a:off x="8153402" y="3886200"/>
            <a:ext cx="99893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500" b="1"/>
              <a:t>Voice of the </a:t>
            </a:r>
            <a:br>
              <a:rPr lang="en-US" altLang="en-US" sz="1500" b="1"/>
            </a:br>
            <a:r>
              <a:rPr lang="en-US" altLang="en-US" sz="1500" b="1"/>
              <a:t>Process</a:t>
            </a:r>
          </a:p>
        </p:txBody>
      </p:sp>
      <p:sp>
        <p:nvSpPr>
          <p:cNvPr id="55320" name="Oval 26">
            <a:extLst>
              <a:ext uri="{FF2B5EF4-FFF2-40B4-BE49-F238E27FC236}">
                <a16:creationId xmlns="" xmlns:a16="http://schemas.microsoft.com/office/drawing/2014/main" id="{4EE196AE-873D-418F-B03E-5CBABCF68C32}"/>
              </a:ext>
            </a:extLst>
          </p:cNvPr>
          <p:cNvSpPr>
            <a:spLocks noChangeArrowheads="1"/>
          </p:cNvSpPr>
          <p:nvPr/>
        </p:nvSpPr>
        <p:spPr bwMode="auto">
          <a:xfrm>
            <a:off x="6324601" y="4629150"/>
            <a:ext cx="55960" cy="1143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endParaRPr lang="en-US" altLang="en-US" sz="1800"/>
          </a:p>
        </p:txBody>
      </p:sp>
      <p:sp>
        <p:nvSpPr>
          <p:cNvPr id="55321" name="Slide Number Placeholder 1">
            <a:extLst>
              <a:ext uri="{FF2B5EF4-FFF2-40B4-BE49-F238E27FC236}">
                <a16:creationId xmlns="" xmlns:a16="http://schemas.microsoft.com/office/drawing/2014/main" id="{BF4B4BEC-ADA1-4D9B-A443-09710FFFF7C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72E65F1E-CF39-4C65-80A0-2EC5A3E17350}" type="slidenum">
              <a:rPr lang="en-US" altLang="en-US" sz="1050">
                <a:solidFill>
                  <a:schemeClr val="bg1"/>
                </a:solidFill>
              </a:rPr>
              <a:pPr/>
              <a:t>31</a:t>
            </a:fld>
            <a:endParaRPr lang="en-US" altLang="en-US" sz="1050">
              <a:solidFill>
                <a:schemeClr val="bg1"/>
              </a:solidFill>
            </a:endParaRPr>
          </a:p>
        </p:txBody>
      </p:sp>
    </p:spTree>
    <p:extLst>
      <p:ext uri="{BB962C8B-B14F-4D97-AF65-F5344CB8AC3E}">
        <p14:creationId xmlns:p14="http://schemas.microsoft.com/office/powerpoint/2010/main" val="1004313479"/>
      </p:ext>
    </p:extLst>
  </p:cSld>
  <p:clrMapOvr>
    <a:masterClrMapping/>
  </p:clrMapOvr>
  <mc:AlternateContent xmlns:mc="http://schemas.openxmlformats.org/markup-compatibility/2006" xmlns:p14="http://schemas.microsoft.com/office/powerpoint/2010/main">
    <mc:Choice Requires="p14">
      <p:transition spd="slow" p14:dur="2000" advTm="42281"/>
    </mc:Choice>
    <mc:Fallback xmlns="">
      <p:transition spd="slow" advTm="42281"/>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cause and effect diagram</a:t>
            </a:r>
            <a:endParaRPr lang="en-US" b="1" dirty="0"/>
          </a:p>
        </p:txBody>
      </p:sp>
      <p:sp>
        <p:nvSpPr>
          <p:cNvPr id="3" name="Content Placeholder 2"/>
          <p:cNvSpPr>
            <a:spLocks noGrp="1"/>
          </p:cNvSpPr>
          <p:nvPr>
            <p:ph idx="1"/>
          </p:nvPr>
        </p:nvSpPr>
        <p:spPr/>
        <p:txBody>
          <a:bodyPr/>
          <a:lstStyle/>
          <a:p>
            <a:r>
              <a:rPr lang="en-US" dirty="0"/>
              <a:t>A cause and effect diagram is a visual tool used to logically organize the many possible causes for a specific problem or effect by displaying them graphically. The term “cause and effect diagram” is often used interchangeably with </a:t>
            </a:r>
            <a:r>
              <a:rPr lang="en-US" dirty="0">
                <a:hlinkClick r:id="rId2"/>
              </a:rPr>
              <a:t>fishbone diagram</a:t>
            </a:r>
            <a:r>
              <a:rPr lang="en-US" dirty="0"/>
              <a:t> </a:t>
            </a:r>
            <a:r>
              <a:rPr lang="en-US" dirty="0" smtClean="0"/>
              <a:t>and is used successfully </a:t>
            </a:r>
            <a:r>
              <a:rPr lang="en-US" dirty="0"/>
              <a:t>in </a:t>
            </a:r>
            <a:r>
              <a:rPr lang="en-US" dirty="0">
                <a:hlinkClick r:id="rId3"/>
              </a:rPr>
              <a:t>continuous improvement</a:t>
            </a:r>
            <a:r>
              <a:rPr lang="en-US" dirty="0"/>
              <a:t> activities across many industries and businesses.</a:t>
            </a:r>
          </a:p>
        </p:txBody>
      </p:sp>
    </p:spTree>
    <p:extLst>
      <p:ext uri="{BB962C8B-B14F-4D97-AF65-F5344CB8AC3E}">
        <p14:creationId xmlns:p14="http://schemas.microsoft.com/office/powerpoint/2010/main" val="3813240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089150" y="2258219"/>
            <a:ext cx="8010525" cy="3524250"/>
          </a:xfrm>
          <a:prstGeom prst="rect">
            <a:avLst/>
          </a:prstGeom>
        </p:spPr>
      </p:pic>
    </p:spTree>
    <p:extLst>
      <p:ext uri="{BB962C8B-B14F-4D97-AF65-F5344CB8AC3E}">
        <p14:creationId xmlns:p14="http://schemas.microsoft.com/office/powerpoint/2010/main" val="1724856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1756" y="2249487"/>
            <a:ext cx="8945656" cy="4096721"/>
          </a:xfrm>
        </p:spPr>
      </p:pic>
    </p:spTree>
    <p:extLst>
      <p:ext uri="{BB962C8B-B14F-4D97-AF65-F5344CB8AC3E}">
        <p14:creationId xmlns:p14="http://schemas.microsoft.com/office/powerpoint/2010/main" val="1375057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Pareto chart</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Pareto Chart is a statistical chart which orders the causes or problem in the descending order of their frequency and their cumulative impact. Histogram chart is used inside the Pareto chart to rank the causes. This chart is also known as Pareto Diagram</a:t>
            </a:r>
            <a:r>
              <a:rPr lang="en-US" dirty="0" smtClean="0"/>
              <a:t>.</a:t>
            </a:r>
          </a:p>
          <a:p>
            <a:r>
              <a:rPr lang="en-US" b="1" dirty="0"/>
              <a:t>When To Use Pareto Chart</a:t>
            </a:r>
            <a:r>
              <a:rPr lang="en-US" b="1" dirty="0" smtClean="0"/>
              <a:t>? These </a:t>
            </a:r>
            <a:r>
              <a:rPr lang="en-US" b="1" dirty="0"/>
              <a:t>are used in cases like,</a:t>
            </a:r>
            <a:endParaRPr lang="en-US" dirty="0"/>
          </a:p>
          <a:p>
            <a:r>
              <a:rPr lang="en-US" dirty="0"/>
              <a:t>When there is a lot of data and needs to be organized.</a:t>
            </a:r>
          </a:p>
          <a:p>
            <a:r>
              <a:rPr lang="en-US" dirty="0"/>
              <a:t>When you want to communicate the top issues to stakeholders.</a:t>
            </a:r>
          </a:p>
          <a:p>
            <a:r>
              <a:rPr lang="en-US" dirty="0"/>
              <a:t>When there is a need to prioritize tasks.</a:t>
            </a:r>
          </a:p>
          <a:p>
            <a:r>
              <a:rPr lang="en-US" dirty="0"/>
              <a:t>When the relative importance of data needs to be analyzed.</a:t>
            </a:r>
          </a:p>
          <a:p>
            <a:endParaRPr lang="en-US" dirty="0"/>
          </a:p>
        </p:txBody>
      </p:sp>
    </p:spTree>
    <p:extLst>
      <p:ext uri="{BB962C8B-B14F-4D97-AF65-F5344CB8AC3E}">
        <p14:creationId xmlns:p14="http://schemas.microsoft.com/office/powerpoint/2010/main" val="4184709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 To Create a Pareto </a:t>
            </a:r>
            <a:r>
              <a:rPr lang="en-US" b="1" dirty="0" smtClean="0"/>
              <a:t>Chart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58831" y="2097088"/>
            <a:ext cx="1747032" cy="3541712"/>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298" y="2724943"/>
            <a:ext cx="6696786" cy="2720513"/>
          </a:xfrm>
          <a:prstGeom prst="rect">
            <a:avLst/>
          </a:prstGeom>
        </p:spPr>
      </p:pic>
    </p:spTree>
    <p:extLst>
      <p:ext uri="{BB962C8B-B14F-4D97-AF65-F5344CB8AC3E}">
        <p14:creationId xmlns:p14="http://schemas.microsoft.com/office/powerpoint/2010/main" val="2035618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Pareto chart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5845" y="2520156"/>
            <a:ext cx="7010305" cy="3000375"/>
          </a:xfrm>
          <a:prstGeom prst="rect">
            <a:avLst/>
          </a:prstGeom>
        </p:spPr>
      </p:pic>
      <p:sp>
        <p:nvSpPr>
          <p:cNvPr id="5" name="Rectangle 4"/>
          <p:cNvSpPr/>
          <p:nvPr/>
        </p:nvSpPr>
        <p:spPr>
          <a:xfrm>
            <a:off x="2279177" y="5758933"/>
            <a:ext cx="4980851" cy="369332"/>
          </a:xfrm>
          <a:prstGeom prst="rect">
            <a:avLst/>
          </a:prstGeom>
        </p:spPr>
        <p:txBody>
          <a:bodyPr wrap="none">
            <a:spAutoFit/>
          </a:bodyPr>
          <a:lstStyle/>
          <a:p>
            <a:r>
              <a:rPr lang="en-US" dirty="0">
                <a:latin typeface="Work Sans"/>
              </a:rPr>
              <a:t> the first 2 causes contribute to 70% of defects.</a:t>
            </a:r>
            <a:endParaRPr lang="en-US" dirty="0"/>
          </a:p>
        </p:txBody>
      </p:sp>
    </p:spTree>
    <p:extLst>
      <p:ext uri="{BB962C8B-B14F-4D97-AF65-F5344CB8AC3E}">
        <p14:creationId xmlns:p14="http://schemas.microsoft.com/office/powerpoint/2010/main" val="3356839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Model-based improvement </a:t>
            </a:r>
            <a:r>
              <a:rPr lang="en-US" dirty="0" smtClean="0"/>
              <a:t>approaches benefits</a:t>
            </a:r>
            <a:endParaRPr lang="en-US" dirty="0"/>
          </a:p>
        </p:txBody>
      </p:sp>
      <p:sp>
        <p:nvSpPr>
          <p:cNvPr id="3" name="Content Placeholder 2"/>
          <p:cNvSpPr>
            <a:spLocks noGrp="1"/>
          </p:cNvSpPr>
          <p:nvPr>
            <p:ph idx="1"/>
          </p:nvPr>
        </p:nvSpPr>
        <p:spPr/>
        <p:txBody>
          <a:bodyPr>
            <a:normAutofit fontScale="85000" lnSpcReduction="20000"/>
          </a:bodyPr>
          <a:lstStyle/>
          <a:p>
            <a:r>
              <a:rPr lang="en-US" dirty="0"/>
              <a:t>Model-based improvement approaches are widely used and provide a number </a:t>
            </a:r>
            <a:r>
              <a:rPr lang="en-US" dirty="0" smtClean="0"/>
              <a:t>of beneﬁts</a:t>
            </a:r>
            <a:r>
              <a:rPr lang="en-US" dirty="0"/>
              <a:t>:</a:t>
            </a:r>
          </a:p>
          <a:p>
            <a:r>
              <a:rPr lang="en-US" dirty="0"/>
              <a:t>– Creating quality awareness: Model-based approaches can be easily used </a:t>
            </a:r>
            <a:r>
              <a:rPr lang="en-US" dirty="0" smtClean="0"/>
              <a:t>to create </a:t>
            </a:r>
            <a:r>
              <a:rPr lang="en-US" dirty="0"/>
              <a:t>and enforce awareness for quality issues in large organizations </a:t>
            </a:r>
            <a:r>
              <a:rPr lang="en-US" dirty="0" smtClean="0"/>
              <a:t>because many </a:t>
            </a:r>
            <a:r>
              <a:rPr lang="en-US" dirty="0"/>
              <a:t>different stakeholders (e.g., managers, project managers, developers) </a:t>
            </a:r>
            <a:r>
              <a:rPr lang="en-US" dirty="0" smtClean="0"/>
              <a:t>are involved </a:t>
            </a:r>
            <a:r>
              <a:rPr lang="en-US" dirty="0"/>
              <a:t>in the improvement actions.</a:t>
            </a:r>
          </a:p>
          <a:p>
            <a:r>
              <a:rPr lang="en-US" dirty="0"/>
              <a:t>– Measurable goals: Improvement goals like “reach maturity level 3” can be </a:t>
            </a:r>
            <a:r>
              <a:rPr lang="en-US" dirty="0" smtClean="0"/>
              <a:t>easily understood</a:t>
            </a:r>
            <a:r>
              <a:rPr lang="en-US" dirty="0"/>
              <a:t>, independent of technical details, and are thus, easier to </a:t>
            </a:r>
            <a:r>
              <a:rPr lang="en-US" dirty="0" smtClean="0"/>
              <a:t>communicate </a:t>
            </a:r>
            <a:r>
              <a:rPr lang="en-US" dirty="0"/>
              <a:t>to and by managers. </a:t>
            </a:r>
            <a:endParaRPr lang="en-US" dirty="0" smtClean="0"/>
          </a:p>
          <a:p>
            <a:r>
              <a:rPr lang="en-US" dirty="0" smtClean="0"/>
              <a:t>Additionally</a:t>
            </a:r>
            <a:r>
              <a:rPr lang="en-US" dirty="0"/>
              <a:t>, from the management point of view</a:t>
            </a:r>
            <a:r>
              <a:rPr lang="en-US" dirty="0" smtClean="0"/>
              <a:t>, reaching </a:t>
            </a:r>
            <a:r>
              <a:rPr lang="en-US" dirty="0"/>
              <a:t>a speciﬁc capability level can be deﬁned as a clear, measurable, </a:t>
            </a:r>
            <a:r>
              <a:rPr lang="en-US" dirty="0" smtClean="0"/>
              <a:t>and assessable </a:t>
            </a:r>
            <a:r>
              <a:rPr lang="en-US" dirty="0"/>
              <a:t>goal.</a:t>
            </a:r>
          </a:p>
        </p:txBody>
      </p:sp>
    </p:spTree>
    <p:extLst>
      <p:ext uri="{BB962C8B-B14F-4D97-AF65-F5344CB8AC3E}">
        <p14:creationId xmlns:p14="http://schemas.microsoft.com/office/powerpoint/2010/main" val="298772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Model-based improvement approaches benefits</a:t>
            </a:r>
          </a:p>
        </p:txBody>
      </p:sp>
      <p:sp>
        <p:nvSpPr>
          <p:cNvPr id="3" name="Content Placeholder 2"/>
          <p:cNvSpPr>
            <a:spLocks noGrp="1"/>
          </p:cNvSpPr>
          <p:nvPr>
            <p:ph idx="1"/>
          </p:nvPr>
        </p:nvSpPr>
        <p:spPr/>
        <p:txBody>
          <a:bodyPr>
            <a:normAutofit fontScale="85000" lnSpcReduction="20000"/>
          </a:bodyPr>
          <a:lstStyle/>
          <a:p>
            <a:r>
              <a:rPr lang="en-US" dirty="0" smtClean="0"/>
              <a:t>-- Process </a:t>
            </a:r>
            <a:r>
              <a:rPr lang="en-US" dirty="0"/>
              <a:t>areas and important base practices: The reference models </a:t>
            </a:r>
            <a:r>
              <a:rPr lang="en-US" dirty="0" smtClean="0"/>
              <a:t>contain relevant </a:t>
            </a:r>
            <a:r>
              <a:rPr lang="en-US" dirty="0"/>
              <a:t>process areas and the maturity levels prescribe a way to </a:t>
            </a:r>
            <a:r>
              <a:rPr lang="en-US" dirty="0" smtClean="0"/>
              <a:t>process improvement</a:t>
            </a:r>
            <a:r>
              <a:rPr lang="en-US" dirty="0"/>
              <a:t>, which is perceived as being reasonable. Furthermore, the </a:t>
            </a:r>
            <a:r>
              <a:rPr lang="en-US" dirty="0" smtClean="0"/>
              <a:t>models feature </a:t>
            </a:r>
            <a:r>
              <a:rPr lang="en-US" dirty="0"/>
              <a:t>the early introduction of important base practices such as project </a:t>
            </a:r>
            <a:r>
              <a:rPr lang="en-US" dirty="0" smtClean="0"/>
              <a:t>management </a:t>
            </a:r>
            <a:r>
              <a:rPr lang="en-US" dirty="0"/>
              <a:t>practices.</a:t>
            </a:r>
          </a:p>
          <a:p>
            <a:r>
              <a:rPr lang="en-US" dirty="0"/>
              <a:t>– Focused improvement actions: Model-based approaches support the </a:t>
            </a:r>
            <a:r>
              <a:rPr lang="en-US" dirty="0" smtClean="0"/>
              <a:t>prioritization </a:t>
            </a:r>
            <a:r>
              <a:rPr lang="en-US" dirty="0"/>
              <a:t>and selection of the most important improvement measures. Thus, </a:t>
            </a:r>
            <a:r>
              <a:rPr lang="en-US" dirty="0" smtClean="0"/>
              <a:t>improvement </a:t>
            </a:r>
            <a:r>
              <a:rPr lang="en-US" dirty="0"/>
              <a:t>actions with high impact can be performed ﬁrst and the resulting </a:t>
            </a:r>
            <a:r>
              <a:rPr lang="en-US" dirty="0" smtClean="0"/>
              <a:t>beneﬁts can </a:t>
            </a:r>
            <a:r>
              <a:rPr lang="en-US" dirty="0"/>
              <a:t>be realized within a short timeframe.</a:t>
            </a:r>
          </a:p>
          <a:p>
            <a:r>
              <a:rPr lang="en-US" dirty="0"/>
              <a:t>– Independent assessment: Assessments are usually performed by external </a:t>
            </a:r>
            <a:r>
              <a:rPr lang="en-US" dirty="0" smtClean="0"/>
              <a:t>experts and </a:t>
            </a:r>
            <a:r>
              <a:rPr lang="en-US" dirty="0"/>
              <a:t>thus, an independent assessment and evaluation of the respective </a:t>
            </a:r>
            <a:r>
              <a:rPr lang="en-US" dirty="0" smtClean="0"/>
              <a:t>organization </a:t>
            </a:r>
            <a:r>
              <a:rPr lang="en-US" dirty="0"/>
              <a:t>is facilitated.</a:t>
            </a:r>
          </a:p>
        </p:txBody>
      </p:sp>
    </p:spTree>
    <p:extLst>
      <p:ext uri="{BB962C8B-B14F-4D97-AF65-F5344CB8AC3E}">
        <p14:creationId xmlns:p14="http://schemas.microsoft.com/office/powerpoint/2010/main" val="2503912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Model-based improvement </a:t>
            </a:r>
            <a:r>
              <a:rPr lang="en-US" dirty="0" smtClean="0"/>
              <a:t>approaches issues</a:t>
            </a:r>
            <a:endParaRPr lang="en-US" dirty="0"/>
          </a:p>
        </p:txBody>
      </p:sp>
      <p:sp>
        <p:nvSpPr>
          <p:cNvPr id="3" name="Content Placeholder 2"/>
          <p:cNvSpPr>
            <a:spLocks noGrp="1"/>
          </p:cNvSpPr>
          <p:nvPr>
            <p:ph idx="1"/>
          </p:nvPr>
        </p:nvSpPr>
        <p:spPr>
          <a:xfrm>
            <a:off x="1141412" y="2249486"/>
            <a:ext cx="9905999" cy="3905653"/>
          </a:xfrm>
        </p:spPr>
        <p:txBody>
          <a:bodyPr>
            <a:normAutofit fontScale="70000" lnSpcReduction="20000"/>
          </a:bodyPr>
          <a:lstStyle/>
          <a:p>
            <a:r>
              <a:rPr lang="en-US" sz="2600" dirty="0"/>
              <a:t>Model-based improvement approaches may be criticized in a number of points</a:t>
            </a:r>
            <a:r>
              <a:rPr lang="en-US" sz="2600" dirty="0" smtClean="0"/>
              <a:t>: </a:t>
            </a:r>
          </a:p>
          <a:p>
            <a:r>
              <a:rPr lang="en-US" sz="2600" dirty="0" smtClean="0"/>
              <a:t>– </a:t>
            </a:r>
            <a:r>
              <a:rPr lang="en-US" sz="2600" dirty="0"/>
              <a:t>Generic nature of model-based SPI approaches: Model-based approaches </a:t>
            </a:r>
            <a:r>
              <a:rPr lang="en-US" sz="2600" dirty="0" smtClean="0"/>
              <a:t>typically </a:t>
            </a:r>
            <a:r>
              <a:rPr lang="en-US" sz="2600" dirty="0"/>
              <a:t>do not assess the impact of processes on product characteristics </a:t>
            </a:r>
            <a:r>
              <a:rPr lang="en-US" sz="2600" dirty="0" smtClean="0"/>
              <a:t>and therefore</a:t>
            </a:r>
            <a:r>
              <a:rPr lang="en-US" sz="2600" dirty="0"/>
              <a:t>, cannot be used to analytically identify process problems that </a:t>
            </a:r>
            <a:r>
              <a:rPr lang="en-US" sz="2600" dirty="0" smtClean="0"/>
              <a:t>cause concrete </a:t>
            </a:r>
            <a:r>
              <a:rPr lang="en-US" sz="2600" dirty="0"/>
              <a:t>product deﬁciencies. Moreover, the process reference models (PRMs</a:t>
            </a:r>
            <a:r>
              <a:rPr lang="en-US" sz="2600" dirty="0" smtClean="0"/>
              <a:t>) are </a:t>
            </a:r>
            <a:r>
              <a:rPr lang="en-US" sz="2600" dirty="0"/>
              <a:t>generic and typically lack guidance for tailoring. The practices described </a:t>
            </a:r>
            <a:r>
              <a:rPr lang="en-US" sz="2600" dirty="0" smtClean="0"/>
              <a:t>in reference </a:t>
            </a:r>
            <a:r>
              <a:rPr lang="en-US" sz="2600" dirty="0"/>
              <a:t>models are usually based on the hypothesis that they can be </a:t>
            </a:r>
            <a:r>
              <a:rPr lang="en-US" sz="2600" dirty="0" smtClean="0"/>
              <a:t>successfully </a:t>
            </a:r>
            <a:r>
              <a:rPr lang="en-US" sz="2600" dirty="0"/>
              <a:t>applied in the domain the approach is intended for.</a:t>
            </a:r>
          </a:p>
          <a:p>
            <a:r>
              <a:rPr lang="en-US" sz="2600" dirty="0"/>
              <a:t>– Unclear business goal alignment: Typically, model-based improvement </a:t>
            </a:r>
            <a:r>
              <a:rPr lang="en-US" sz="2600" dirty="0" smtClean="0"/>
              <a:t>approaches are </a:t>
            </a:r>
            <a:r>
              <a:rPr lang="en-US" sz="2600" dirty="0"/>
              <a:t>independent of an organization’s goals. Assessments can be characterized </a:t>
            </a:r>
            <a:r>
              <a:rPr lang="en-US" sz="2600" dirty="0" smtClean="0"/>
              <a:t>as syntactic </a:t>
            </a:r>
            <a:r>
              <a:rPr lang="en-US" sz="2600" dirty="0"/>
              <a:t>activities; during an assessment, it is checked whether a process or </a:t>
            </a:r>
            <a:r>
              <a:rPr lang="en-US" sz="2600" dirty="0" smtClean="0"/>
              <a:t>practice is </a:t>
            </a:r>
            <a:r>
              <a:rPr lang="en-US" sz="2600" dirty="0"/>
              <a:t>in place, but its impact on a business goal or its value for the organization is </a:t>
            </a:r>
            <a:r>
              <a:rPr lang="en-US" sz="2600" dirty="0" smtClean="0"/>
              <a:t>not evaluated</a:t>
            </a:r>
            <a:r>
              <a:rPr lang="en-US" sz="2600" dirty="0"/>
              <a:t>. In particular, this means that reaching a certain maturity level does </a:t>
            </a:r>
            <a:r>
              <a:rPr lang="en-US" sz="2600" dirty="0" smtClean="0"/>
              <a:t>not </a:t>
            </a:r>
            <a:r>
              <a:rPr lang="en-US" sz="2600" dirty="0"/>
              <a:t>automatically lead to the achievement of the organization’s business goals. </a:t>
            </a:r>
          </a:p>
          <a:p>
            <a:endParaRPr lang="en-US" dirty="0"/>
          </a:p>
        </p:txBody>
      </p:sp>
    </p:spTree>
    <p:extLst>
      <p:ext uri="{BB962C8B-B14F-4D97-AF65-F5344CB8AC3E}">
        <p14:creationId xmlns:p14="http://schemas.microsoft.com/office/powerpoint/2010/main" val="1012103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Model-based improvement approaches issues</a:t>
            </a:r>
          </a:p>
        </p:txBody>
      </p:sp>
      <p:sp>
        <p:nvSpPr>
          <p:cNvPr id="3" name="Content Placeholder 2"/>
          <p:cNvSpPr>
            <a:spLocks noGrp="1"/>
          </p:cNvSpPr>
          <p:nvPr>
            <p:ph idx="1"/>
          </p:nvPr>
        </p:nvSpPr>
        <p:spPr/>
        <p:txBody>
          <a:bodyPr>
            <a:normAutofit/>
          </a:bodyPr>
          <a:lstStyle/>
          <a:p>
            <a:r>
              <a:rPr lang="en-US" dirty="0" smtClean="0"/>
              <a:t>Therefore</a:t>
            </a:r>
            <a:r>
              <a:rPr lang="en-US" dirty="0"/>
              <a:t>, having a high maturity level does not mean that the organization is </a:t>
            </a:r>
            <a:r>
              <a:rPr lang="en-US" dirty="0" smtClean="0"/>
              <a:t>successful in </a:t>
            </a:r>
            <a:r>
              <a:rPr lang="en-US" dirty="0"/>
              <a:t>fulﬁlling its business goals (such as an appropriate trade-off between time </a:t>
            </a:r>
            <a:r>
              <a:rPr lang="en-US" dirty="0" smtClean="0"/>
              <a:t>to market </a:t>
            </a:r>
            <a:r>
              <a:rPr lang="en-US" dirty="0"/>
              <a:t>and product quality). As a consequence, most maturity models </a:t>
            </a:r>
            <a:r>
              <a:rPr lang="en-US" dirty="0" smtClean="0"/>
              <a:t>explicitly demand </a:t>
            </a:r>
            <a:r>
              <a:rPr lang="en-US" dirty="0"/>
              <a:t>a reference to the organization’s goals on the higher maturity levels</a:t>
            </a:r>
            <a:r>
              <a:rPr lang="en-US" dirty="0" smtClean="0"/>
              <a:t>; however</a:t>
            </a:r>
            <a:r>
              <a:rPr lang="en-US" dirty="0"/>
              <a:t>, they often elaborate only little on how to do this.</a:t>
            </a:r>
          </a:p>
        </p:txBody>
      </p:sp>
    </p:spTree>
    <p:extLst>
      <p:ext uri="{BB962C8B-B14F-4D97-AF65-F5344CB8AC3E}">
        <p14:creationId xmlns:p14="http://schemas.microsoft.com/office/powerpoint/2010/main" val="116534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Model-based improvement approaches issues</a:t>
            </a:r>
          </a:p>
        </p:txBody>
      </p:sp>
      <p:sp>
        <p:nvSpPr>
          <p:cNvPr id="3" name="Content Placeholder 2"/>
          <p:cNvSpPr>
            <a:spLocks noGrp="1"/>
          </p:cNvSpPr>
          <p:nvPr>
            <p:ph idx="1"/>
          </p:nvPr>
        </p:nvSpPr>
        <p:spPr/>
        <p:txBody>
          <a:bodyPr>
            <a:normAutofit/>
          </a:bodyPr>
          <a:lstStyle/>
          <a:p>
            <a:r>
              <a:rPr lang="en-US" dirty="0"/>
              <a:t>– Low acceptance in small enterprises: Model-based approaches do not enjoy </a:t>
            </a:r>
            <a:r>
              <a:rPr lang="en-US" dirty="0" smtClean="0"/>
              <a:t>high acceptance </a:t>
            </a:r>
            <a:r>
              <a:rPr lang="en-US" dirty="0"/>
              <a:t>in small enterprises, as certain costs are involved, for example for </a:t>
            </a:r>
            <a:r>
              <a:rPr lang="en-US" dirty="0" smtClean="0"/>
              <a:t>the assessments</a:t>
            </a:r>
            <a:r>
              <a:rPr lang="en-US" dirty="0"/>
              <a:t>. The International Organization for Standardization, for instance</a:t>
            </a:r>
            <a:r>
              <a:rPr lang="en-US" dirty="0" smtClean="0"/>
              <a:t>, addresses </a:t>
            </a:r>
            <a:r>
              <a:rPr lang="en-US" dirty="0"/>
              <a:t>this problem by offering an approach for small companies with up </a:t>
            </a:r>
            <a:r>
              <a:rPr lang="en-US" dirty="0" smtClean="0"/>
              <a:t>to 25 employees; </a:t>
            </a:r>
            <a:r>
              <a:rPr lang="en-US" dirty="0"/>
              <a:t>however, with limited success so far.</a:t>
            </a:r>
          </a:p>
          <a:p>
            <a:endParaRPr lang="en-US" dirty="0"/>
          </a:p>
        </p:txBody>
      </p:sp>
    </p:spTree>
    <p:extLst>
      <p:ext uri="{BB962C8B-B14F-4D97-AF65-F5344CB8AC3E}">
        <p14:creationId xmlns:p14="http://schemas.microsoft.com/office/powerpoint/2010/main" val="993623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Model-based improvement approaches issues</a:t>
            </a:r>
          </a:p>
        </p:txBody>
      </p:sp>
      <p:sp>
        <p:nvSpPr>
          <p:cNvPr id="3" name="Content Placeholder 2"/>
          <p:cNvSpPr>
            <a:spLocks noGrp="1"/>
          </p:cNvSpPr>
          <p:nvPr>
            <p:ph idx="1"/>
          </p:nvPr>
        </p:nvSpPr>
        <p:spPr/>
        <p:txBody>
          <a:bodyPr>
            <a:normAutofit fontScale="85000" lnSpcReduction="10000"/>
          </a:bodyPr>
          <a:lstStyle/>
          <a:p>
            <a:r>
              <a:rPr lang="en-US" dirty="0"/>
              <a:t> Unclear value of improvement activities: As the improvement actions are </a:t>
            </a:r>
            <a:r>
              <a:rPr lang="en-US" dirty="0" smtClean="0"/>
              <a:t>not linked </a:t>
            </a:r>
            <a:r>
              <a:rPr lang="en-US" dirty="0"/>
              <a:t>explicitly to the organizational business goals, the added value of </a:t>
            </a:r>
            <a:r>
              <a:rPr lang="en-US" dirty="0" smtClean="0"/>
              <a:t>the improvement </a:t>
            </a:r>
            <a:r>
              <a:rPr lang="en-US" dirty="0"/>
              <a:t>measures suggested by the models and implemented in the </a:t>
            </a:r>
            <a:r>
              <a:rPr lang="en-US" dirty="0" smtClean="0"/>
              <a:t>organization </a:t>
            </a:r>
            <a:r>
              <a:rPr lang="en-US" dirty="0"/>
              <a:t>often remains unclear.</a:t>
            </a:r>
          </a:p>
          <a:p>
            <a:r>
              <a:rPr lang="en-US" dirty="0"/>
              <a:t>– Conﬂict of objectives: Performing assessments and appraisals has become </a:t>
            </a:r>
            <a:r>
              <a:rPr lang="en-US" dirty="0" smtClean="0"/>
              <a:t>a successful </a:t>
            </a:r>
            <a:r>
              <a:rPr lang="en-US" dirty="0"/>
              <a:t>business model for consulting companies. These companies are </a:t>
            </a:r>
            <a:r>
              <a:rPr lang="en-US" dirty="0" smtClean="0"/>
              <a:t>therefore</a:t>
            </a:r>
            <a:r>
              <a:rPr lang="en-US" dirty="0"/>
              <a:t>, actively involved in the creation and maintenance of model-based </a:t>
            </a:r>
            <a:r>
              <a:rPr lang="en-US" dirty="0" smtClean="0"/>
              <a:t>improvement </a:t>
            </a:r>
            <a:r>
              <a:rPr lang="en-US" dirty="0"/>
              <a:t>approaches. This creates the danger that the primary goal of achieving </a:t>
            </a:r>
            <a:r>
              <a:rPr lang="en-US" dirty="0" smtClean="0"/>
              <a:t>high process </a:t>
            </a:r>
            <a:r>
              <a:rPr lang="en-US" dirty="0"/>
              <a:t>quality is undermined by business interests, i.e., the generation of </a:t>
            </a:r>
            <a:r>
              <a:rPr lang="en-US" dirty="0" smtClean="0"/>
              <a:t>consulting </a:t>
            </a:r>
            <a:r>
              <a:rPr lang="en-US" dirty="0"/>
              <a:t>business</a:t>
            </a:r>
            <a:r>
              <a:rPr lang="en-US" dirty="0" smtClean="0"/>
              <a:t>.</a:t>
            </a:r>
          </a:p>
          <a:p>
            <a:r>
              <a:rPr lang="en-US" dirty="0"/>
              <a:t>M</a:t>
            </a:r>
            <a:r>
              <a:rPr lang="en-US" dirty="0" smtClean="0"/>
              <a:t>odel-based </a:t>
            </a:r>
            <a:r>
              <a:rPr lang="en-US" dirty="0"/>
              <a:t>SPI </a:t>
            </a:r>
            <a:r>
              <a:rPr lang="en-US" dirty="0" smtClean="0"/>
              <a:t>approaches are CMMI and ISO/IEC </a:t>
            </a:r>
            <a:r>
              <a:rPr lang="en-US" dirty="0"/>
              <a:t>15504 (SPICE)</a:t>
            </a:r>
          </a:p>
        </p:txBody>
      </p:sp>
    </p:spTree>
    <p:extLst>
      <p:ext uri="{BB962C8B-B14F-4D97-AF65-F5344CB8AC3E}">
        <p14:creationId xmlns:p14="http://schemas.microsoft.com/office/powerpoint/2010/main" val="2002597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240</TotalTime>
  <Words>2566</Words>
  <Application>Microsoft Office PowerPoint</Application>
  <PresentationFormat>Widescreen</PresentationFormat>
  <Paragraphs>154</Paragraphs>
  <Slides>37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Comic Sans MS</vt:lpstr>
      <vt:lpstr>Times New Roman</vt:lpstr>
      <vt:lpstr>Trebuchet MS</vt:lpstr>
      <vt:lpstr>Tw Cen MT</vt:lpstr>
      <vt:lpstr>Work Sans</vt:lpstr>
      <vt:lpstr>Circuit</vt:lpstr>
      <vt:lpstr>   CSE302-Software Quality Engineering   Quality improvement models</vt:lpstr>
      <vt:lpstr>Model-Based Improvement Approaches</vt:lpstr>
      <vt:lpstr>Model-Based Improvement Approaches</vt:lpstr>
      <vt:lpstr>Model-based improvement approaches benefits</vt:lpstr>
      <vt:lpstr>Model-based improvement approaches benefits</vt:lpstr>
      <vt:lpstr>Model-based improvement approaches issues</vt:lpstr>
      <vt:lpstr>Model-based improvement approaches issues</vt:lpstr>
      <vt:lpstr>Model-based improvement approaches issues</vt:lpstr>
      <vt:lpstr>Model-based improvement approaches issues</vt:lpstr>
      <vt:lpstr>Continuous Improvement Approaches</vt:lpstr>
      <vt:lpstr>Continuous improvement approaches benefits</vt:lpstr>
      <vt:lpstr>Continuous improvement approaches issues</vt:lpstr>
      <vt:lpstr>PDCA Cycle (Deming Cycle)</vt:lpstr>
      <vt:lpstr>Pdca cycle</vt:lpstr>
      <vt:lpstr>Pdca cycle</vt:lpstr>
      <vt:lpstr>Total Quality Management</vt:lpstr>
      <vt:lpstr>objective of TQM</vt:lpstr>
      <vt:lpstr>evolutionary development of TQM </vt:lpstr>
      <vt:lpstr> Evolution of the TQM approach</vt:lpstr>
      <vt:lpstr>Kaizen</vt:lpstr>
      <vt:lpstr>Kaizen</vt:lpstr>
      <vt:lpstr>Six Sigma</vt:lpstr>
      <vt:lpstr>Six sigma</vt:lpstr>
      <vt:lpstr>Six Sigma framework</vt:lpstr>
      <vt:lpstr>overview of different Sigma levels</vt:lpstr>
      <vt:lpstr>PowerPoint Presentation</vt:lpstr>
      <vt:lpstr>Define Measure Analyze Improve Control (DMAIC)</vt:lpstr>
      <vt:lpstr>Basic Statistics</vt:lpstr>
      <vt:lpstr>Seven Basic Tools of Statistical Process Control</vt:lpstr>
      <vt:lpstr>Controlling Special Causes of Variation</vt:lpstr>
      <vt:lpstr>Taking Corrective Action </vt:lpstr>
      <vt:lpstr>cause and effect diagram</vt:lpstr>
      <vt:lpstr>PowerPoint Presentation</vt:lpstr>
      <vt:lpstr>Example</vt:lpstr>
      <vt:lpstr>Pareto chart</vt:lpstr>
      <vt:lpstr>Steps To Create a Pareto Chart</vt:lpstr>
      <vt:lpstr>Pareto chart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CSE302-Software Quality Engineering   Quality improvement models</dc:title>
  <dc:creator>Lenovo</dc:creator>
  <cp:lastModifiedBy>Lenovo</cp:lastModifiedBy>
  <cp:revision>45</cp:revision>
  <dcterms:created xsi:type="dcterms:W3CDTF">2022-12-26T13:18:15Z</dcterms:created>
  <dcterms:modified xsi:type="dcterms:W3CDTF">2023-01-11T06:48:31Z</dcterms:modified>
</cp:coreProperties>
</file>