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61" r:id="rId5"/>
    <p:sldId id="259" r:id="rId6"/>
    <p:sldId id="271" r:id="rId7"/>
    <p:sldId id="272" r:id="rId8"/>
    <p:sldId id="273" r:id="rId9"/>
    <p:sldId id="274" r:id="rId10"/>
    <p:sldId id="275" r:id="rId11"/>
    <p:sldId id="276" r:id="rId12"/>
    <p:sldId id="277" r:id="rId13"/>
    <p:sldId id="260" r:id="rId14"/>
    <p:sldId id="265" r:id="rId15"/>
    <p:sldId id="262" r:id="rId16"/>
    <p:sldId id="263" r:id="rId17"/>
    <p:sldId id="279" r:id="rId18"/>
    <p:sldId id="264"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77E98-4DA2-4FF7-8872-789788F0A6B3}" type="datetimeFigureOut">
              <a:rPr lang="en-US" smtClean="0"/>
              <a:t>12/20/2022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1E895-DF4D-49B7-86CD-1A2250DCD9E5}" type="slidenum">
              <a:rPr lang="en-US" smtClean="0"/>
              <a:t>‹#›</a:t>
            </a:fld>
            <a:endParaRPr lang="en-US"/>
          </a:p>
        </p:txBody>
      </p:sp>
    </p:spTree>
    <p:extLst>
      <p:ext uri="{BB962C8B-B14F-4D97-AF65-F5344CB8AC3E}">
        <p14:creationId xmlns:p14="http://schemas.microsoft.com/office/powerpoint/2010/main" val="136010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20B9A5B3-E209-4ED0-AEB2-978166862A8F}" type="datetime1">
              <a:rPr lang="en-US" smtClean="0"/>
              <a:t>12/20/2022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507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D207C-8E3E-420D-9D58-83099CE6A330}"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75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D207C-8E3E-420D-9D58-83099CE6A330}"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38679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D207C-8E3E-420D-9D58-83099CE6A330}"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9744111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D207C-8E3E-420D-9D58-83099CE6A330}"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469491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2D207C-8E3E-420D-9D58-83099CE6A330}" type="datetime1">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366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2D207C-8E3E-420D-9D58-83099CE6A330}" type="datetime1">
              <a:rPr lang="en-US" smtClean="0"/>
              <a:t>12/20/2022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4735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E202A-CEE4-4FE6-92A3-784ECEAFBA19}"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583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EF792-4411-4234-AB41-4E91C1F4B3F9}"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97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F6686D2-49CC-4D5F-A67C-7697ABDDDEC5}" type="datetime1">
              <a:rPr lang="en-US" smtClean="0"/>
              <a:t>12/20/2022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358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6DCFA-D363-4B56-BF7D-D423761BDAB4}"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882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7A9F3D-0832-4A22-9B91-E704D6303378}"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187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0596DD-A3B4-4EFB-BB46-0ED34C7C787C}" type="datetime1">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842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100BE2-D839-4AA6-BF3F-1F696BFA77F7}" type="datetime1">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053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CE62D-7505-4C3C-BFD8-81EADE05DFB0}" type="datetime1">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970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A900D-1C39-482C-9AFC-2F8834D2533B}"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746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08162-B010-4056-8DB0-ACF421947138}"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56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2D207C-8E3E-420D-9D58-83099CE6A330}" type="datetime1">
              <a:rPr lang="en-US" smtClean="0"/>
              <a:t>12/20/2022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58844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F37707-843B-4244-85F8-699FEDCC2CFE}"/>
              </a:ext>
            </a:extLst>
          </p:cNvPr>
          <p:cNvSpPr>
            <a:spLocks noGrp="1"/>
          </p:cNvSpPr>
          <p:nvPr>
            <p:ph type="ctrTitle"/>
          </p:nvPr>
        </p:nvSpPr>
        <p:spPr/>
        <p:txBody>
          <a:bodyPr/>
          <a:lstStyle/>
          <a:p>
            <a:r>
              <a:rPr lang="en-US" dirty="0"/>
              <a:t>Quality Management Standards</a:t>
            </a:r>
          </a:p>
        </p:txBody>
      </p:sp>
      <p:sp>
        <p:nvSpPr>
          <p:cNvPr id="3" name="Subtitle 2">
            <a:extLst>
              <a:ext uri="{FF2B5EF4-FFF2-40B4-BE49-F238E27FC236}">
                <a16:creationId xmlns="" xmlns:a16="http://schemas.microsoft.com/office/drawing/2014/main" id="{AB475552-9E5A-4358-B828-ED7873D22857}"/>
              </a:ext>
            </a:extLst>
          </p:cNvPr>
          <p:cNvSpPr>
            <a:spLocks noGrp="1"/>
          </p:cNvSpPr>
          <p:nvPr>
            <p:ph type="subTitle" idx="1"/>
          </p:nvPr>
        </p:nvSpPr>
        <p:spPr/>
        <p:txBody>
          <a:bodyPr/>
          <a:lstStyle/>
          <a:p>
            <a:pPr algn="r"/>
            <a:endParaRPr lang="en-US" dirty="0"/>
          </a:p>
          <a:p>
            <a:pPr algn="r"/>
            <a:r>
              <a:rPr lang="en-US" dirty="0"/>
              <a:t>Instructor</a:t>
            </a:r>
          </a:p>
          <a:p>
            <a:pPr algn="r"/>
            <a:r>
              <a:rPr lang="en-US" dirty="0"/>
              <a:t>Sobia Usman</a:t>
            </a:r>
          </a:p>
        </p:txBody>
      </p:sp>
    </p:spTree>
    <p:extLst>
      <p:ext uri="{BB962C8B-B14F-4D97-AF65-F5344CB8AC3E}">
        <p14:creationId xmlns:p14="http://schemas.microsoft.com/office/powerpoint/2010/main" val="3941315609"/>
      </p:ext>
    </p:extLst>
  </p:cSld>
  <p:clrMapOvr>
    <a:masterClrMapping/>
  </p:clrMapOvr>
  <mc:AlternateContent xmlns:mc="http://schemas.openxmlformats.org/markup-compatibility/2006" xmlns:p14="http://schemas.microsoft.com/office/powerpoint/2010/main">
    <mc:Choice Requires="p14">
      <p:transition spd="slow" p14:dur="2000" advTm="11106"/>
    </mc:Choice>
    <mc:Fallback xmlns="">
      <p:transition spd="slow" advTm="111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015AE-1DDB-470A-8893-A3BB1B75C839}"/>
              </a:ext>
            </a:extLst>
          </p:cNvPr>
          <p:cNvSpPr>
            <a:spLocks noGrp="1"/>
          </p:cNvSpPr>
          <p:nvPr>
            <p:ph type="title"/>
          </p:nvPr>
        </p:nvSpPr>
        <p:spPr/>
        <p:txBody>
          <a:bodyPr/>
          <a:lstStyle/>
          <a:p>
            <a:r>
              <a:rPr lang="en-US"/>
              <a:t>ISO 9000-3: Requirements</a:t>
            </a:r>
            <a:endParaRPr lang="en-US" dirty="0"/>
          </a:p>
        </p:txBody>
      </p:sp>
      <p:pic>
        <p:nvPicPr>
          <p:cNvPr id="5" name="Content Placeholder 4">
            <a:extLst>
              <a:ext uri="{FF2B5EF4-FFF2-40B4-BE49-F238E27FC236}">
                <a16:creationId xmlns="" xmlns:a16="http://schemas.microsoft.com/office/drawing/2014/main" id="{8CEDC413-AAF0-4312-BD73-8CE12413C8F5}"/>
              </a:ext>
            </a:extLst>
          </p:cNvPr>
          <p:cNvPicPr>
            <a:picLocks noGrp="1" noChangeAspect="1"/>
          </p:cNvPicPr>
          <p:nvPr>
            <p:ph idx="1"/>
          </p:nvPr>
        </p:nvPicPr>
        <p:blipFill>
          <a:blip r:embed="rId2"/>
          <a:stretch>
            <a:fillRect/>
          </a:stretch>
        </p:blipFill>
        <p:spPr>
          <a:xfrm>
            <a:off x="1752600" y="1447800"/>
            <a:ext cx="5791200" cy="4800600"/>
          </a:xfrm>
          <a:prstGeom prst="rect">
            <a:avLst/>
          </a:prstGeom>
        </p:spPr>
      </p:pic>
      <p:sp>
        <p:nvSpPr>
          <p:cNvPr id="4" name="Slide Number Placeholder 3">
            <a:extLst>
              <a:ext uri="{FF2B5EF4-FFF2-40B4-BE49-F238E27FC236}">
                <a16:creationId xmlns="" xmlns:a16="http://schemas.microsoft.com/office/drawing/2014/main" id="{C13784FF-3DE3-4051-AC77-BDD1B302F590}"/>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76391362"/>
      </p:ext>
    </p:extLst>
  </p:cSld>
  <p:clrMapOvr>
    <a:masterClrMapping/>
  </p:clrMapOvr>
  <mc:AlternateContent xmlns:mc="http://schemas.openxmlformats.org/markup-compatibility/2006" xmlns:p14="http://schemas.microsoft.com/office/powerpoint/2010/main">
    <mc:Choice Requires="p14">
      <p:transition spd="slow" p14:dur="2000" advTm="128108"/>
    </mc:Choice>
    <mc:Fallback xmlns="">
      <p:transition spd="slow" advTm="1281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5B7CA6-0FCF-469E-B2F5-A8C99BA85F9D}"/>
              </a:ext>
            </a:extLst>
          </p:cNvPr>
          <p:cNvSpPr>
            <a:spLocks noGrp="1"/>
          </p:cNvSpPr>
          <p:nvPr>
            <p:ph type="title"/>
          </p:nvPr>
        </p:nvSpPr>
        <p:spPr/>
        <p:txBody>
          <a:bodyPr>
            <a:normAutofit/>
          </a:bodyPr>
          <a:lstStyle/>
          <a:p>
            <a:r>
              <a:rPr lang="en-US" dirty="0"/>
              <a:t>Certification according to ISO 9000-3</a:t>
            </a:r>
          </a:p>
        </p:txBody>
      </p:sp>
      <p:sp>
        <p:nvSpPr>
          <p:cNvPr id="3" name="Content Placeholder 2">
            <a:extLst>
              <a:ext uri="{FF2B5EF4-FFF2-40B4-BE49-F238E27FC236}">
                <a16:creationId xmlns="" xmlns:a16="http://schemas.microsoft.com/office/drawing/2014/main" id="{B4310968-BA92-4A3B-8DE2-89484517DE2F}"/>
              </a:ext>
            </a:extLst>
          </p:cNvPr>
          <p:cNvSpPr>
            <a:spLocks noGrp="1"/>
          </p:cNvSpPr>
          <p:nvPr>
            <p:ph idx="1"/>
          </p:nvPr>
        </p:nvSpPr>
        <p:spPr/>
        <p:txBody>
          <a:bodyPr>
            <a:normAutofit fontScale="85000" lnSpcReduction="20000"/>
          </a:bodyPr>
          <a:lstStyle/>
          <a:p>
            <a:r>
              <a:rPr lang="en-US" sz="2000" dirty="0"/>
              <a:t>The ISO 9000-3 certification process verifies that an organization’s software development and maintenance processes fully comply with the standard’s requirements.</a:t>
            </a:r>
          </a:p>
          <a:p>
            <a:endParaRPr lang="en-US" sz="2000" dirty="0"/>
          </a:p>
          <a:p>
            <a:r>
              <a:rPr lang="en-US" sz="2000" dirty="0"/>
              <a:t>As ISO 9000 standards have been adopted as national standards in many countries, there is growing worldwide interest in certification according to ISO 9000 by organizations in many industries, including the software industry. </a:t>
            </a:r>
          </a:p>
          <a:p>
            <a:endParaRPr lang="en-US" sz="2000" dirty="0"/>
          </a:p>
          <a:p>
            <a:r>
              <a:rPr lang="en-US" sz="2000" dirty="0"/>
              <a:t>The certification service is organized by the International Organization for Standardization (ISO) through a worldwide network of certification services that are authorized by means of </a:t>
            </a:r>
            <a:r>
              <a:rPr lang="en-US" sz="2000" i="1" dirty="0"/>
              <a:t>accreditation bodies and certification bodies</a:t>
            </a:r>
            <a:r>
              <a:rPr lang="en-US" sz="2000" dirty="0"/>
              <a:t>. </a:t>
            </a:r>
          </a:p>
        </p:txBody>
      </p:sp>
      <p:sp>
        <p:nvSpPr>
          <p:cNvPr id="4" name="Slide Number Placeholder 3">
            <a:extLst>
              <a:ext uri="{FF2B5EF4-FFF2-40B4-BE49-F238E27FC236}">
                <a16:creationId xmlns="" xmlns:a16="http://schemas.microsoft.com/office/drawing/2014/main" id="{4FF211A9-6726-43DD-8D0C-53A4650ACC08}"/>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67539153"/>
      </p:ext>
    </p:extLst>
  </p:cSld>
  <p:clrMapOvr>
    <a:masterClrMapping/>
  </p:clrMapOvr>
  <mc:AlternateContent xmlns:mc="http://schemas.openxmlformats.org/markup-compatibility/2006" xmlns:p14="http://schemas.microsoft.com/office/powerpoint/2010/main">
    <mc:Choice Requires="p14">
      <p:transition spd="slow" p14:dur="2000" advTm="71116"/>
    </mc:Choice>
    <mc:Fallback xmlns="">
      <p:transition spd="slow" advTm="7111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35B3C-2853-45A1-870F-175A3B0AF80C}"/>
              </a:ext>
            </a:extLst>
          </p:cNvPr>
          <p:cNvSpPr>
            <a:spLocks noGrp="1"/>
          </p:cNvSpPr>
          <p:nvPr>
            <p:ph type="title"/>
          </p:nvPr>
        </p:nvSpPr>
        <p:spPr/>
        <p:txBody>
          <a:bodyPr>
            <a:normAutofit/>
          </a:bodyPr>
          <a:lstStyle/>
          <a:p>
            <a:r>
              <a:rPr lang="en-US" dirty="0"/>
              <a:t>Certification according to ISO 9000-3</a:t>
            </a:r>
          </a:p>
        </p:txBody>
      </p:sp>
      <p:sp>
        <p:nvSpPr>
          <p:cNvPr id="3" name="Content Placeholder 2">
            <a:extLst>
              <a:ext uri="{FF2B5EF4-FFF2-40B4-BE49-F238E27FC236}">
                <a16:creationId xmlns="" xmlns:a16="http://schemas.microsoft.com/office/drawing/2014/main" id="{23845682-528E-4958-BD3D-7E1B6D1BCA67}"/>
              </a:ext>
            </a:extLst>
          </p:cNvPr>
          <p:cNvSpPr>
            <a:spLocks noGrp="1"/>
          </p:cNvSpPr>
          <p:nvPr>
            <p:ph idx="1"/>
          </p:nvPr>
        </p:nvSpPr>
        <p:spPr/>
        <p:txBody>
          <a:bodyPr>
            <a:normAutofit fontScale="85000" lnSpcReduction="20000"/>
          </a:bodyPr>
          <a:lstStyle/>
          <a:p>
            <a:r>
              <a:rPr lang="en-US" sz="2400" dirty="0"/>
              <a:t>Each accreditation body is licensed by ISO to authorize other professional organizations as certification bodies.</a:t>
            </a:r>
          </a:p>
          <a:p>
            <a:r>
              <a:rPr lang="en-US" sz="2400" dirty="0"/>
              <a:t>Certification bodies, whose number may vary by country, perform the actual certification audits and certify those organizations that qualify.</a:t>
            </a:r>
          </a:p>
          <a:p>
            <a:r>
              <a:rPr lang="en-US" sz="2400" dirty="0"/>
              <a:t>Organizations wishing to obtain ISO 9000-3 certification are required to complete the following:</a:t>
            </a:r>
          </a:p>
          <a:p>
            <a:pPr lvl="1"/>
            <a:r>
              <a:rPr lang="en-US" sz="2400" dirty="0"/>
              <a:t>Develop the organization’s SQA system</a:t>
            </a:r>
          </a:p>
          <a:p>
            <a:pPr lvl="1"/>
            <a:r>
              <a:rPr lang="en-US" sz="2400" dirty="0"/>
              <a:t>Implement the organization’s SQA system</a:t>
            </a:r>
          </a:p>
          <a:p>
            <a:pPr lvl="1"/>
            <a:r>
              <a:rPr lang="en-US" sz="2400" dirty="0"/>
              <a:t>Undergo certification audits.</a:t>
            </a:r>
          </a:p>
          <a:p>
            <a:endParaRPr lang="en-US" dirty="0"/>
          </a:p>
        </p:txBody>
      </p:sp>
      <p:sp>
        <p:nvSpPr>
          <p:cNvPr id="4" name="Slide Number Placeholder 3">
            <a:extLst>
              <a:ext uri="{FF2B5EF4-FFF2-40B4-BE49-F238E27FC236}">
                <a16:creationId xmlns="" xmlns:a16="http://schemas.microsoft.com/office/drawing/2014/main" id="{E1B7EF87-0CFD-4112-8019-1D39792ACC4A}"/>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40384582"/>
      </p:ext>
    </p:extLst>
  </p:cSld>
  <p:clrMapOvr>
    <a:masterClrMapping/>
  </p:clrMapOvr>
  <mc:AlternateContent xmlns:mc="http://schemas.openxmlformats.org/markup-compatibility/2006" xmlns:p14="http://schemas.microsoft.com/office/powerpoint/2010/main">
    <mc:Choice Requires="p14">
      <p:transition spd="slow" p14:dur="2000" advTm="83217"/>
    </mc:Choice>
    <mc:Fallback xmlns="">
      <p:transition spd="slow" advTm="832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82ABE-2C4B-4BA3-B282-DD89088626AA}"/>
              </a:ext>
            </a:extLst>
          </p:cNvPr>
          <p:cNvSpPr>
            <a:spLocks noGrp="1"/>
          </p:cNvSpPr>
          <p:nvPr>
            <p:ph type="title"/>
          </p:nvPr>
        </p:nvSpPr>
        <p:spPr>
          <a:xfrm>
            <a:off x="457200" y="274638"/>
            <a:ext cx="8229600" cy="1477962"/>
          </a:xfrm>
        </p:spPr>
        <p:txBody>
          <a:bodyPr>
            <a:normAutofit fontScale="90000"/>
          </a:bodyPr>
          <a:lstStyle/>
          <a:p>
            <a:pPr algn="l"/>
            <a:r>
              <a:rPr lang="en-US" dirty="0"/>
              <a:t/>
            </a:r>
            <a:br>
              <a:rPr lang="en-US" dirty="0"/>
            </a:br>
            <a:r>
              <a:rPr lang="en-US" dirty="0"/>
              <a:t>Capability Maturity Models – CMM and CMMI Assessment Methodology</a:t>
            </a:r>
            <a:br>
              <a:rPr lang="en-US" dirty="0"/>
            </a:br>
            <a:endParaRPr lang="en-US" dirty="0"/>
          </a:p>
        </p:txBody>
      </p:sp>
      <p:sp>
        <p:nvSpPr>
          <p:cNvPr id="3" name="Content Placeholder 2">
            <a:extLst>
              <a:ext uri="{FF2B5EF4-FFF2-40B4-BE49-F238E27FC236}">
                <a16:creationId xmlns="" xmlns:a16="http://schemas.microsoft.com/office/drawing/2014/main" id="{1D1EB81C-472E-44AC-BAD6-36BFCB7C1D09}"/>
              </a:ext>
            </a:extLst>
          </p:cNvPr>
          <p:cNvSpPr>
            <a:spLocks noGrp="1"/>
          </p:cNvSpPr>
          <p:nvPr>
            <p:ph idx="1"/>
          </p:nvPr>
        </p:nvSpPr>
        <p:spPr>
          <a:xfrm>
            <a:off x="457200" y="1981200"/>
            <a:ext cx="8229600" cy="4144963"/>
          </a:xfrm>
        </p:spPr>
        <p:txBody>
          <a:bodyPr>
            <a:normAutofit/>
          </a:bodyPr>
          <a:lstStyle/>
          <a:p>
            <a:r>
              <a:rPr lang="en-US" sz="2000" dirty="0"/>
              <a:t>Carnegie Mellon University’s Software Engineering Institute (SEI) took the initial steps toward development of what is termed a </a:t>
            </a:r>
            <a:r>
              <a:rPr lang="en-US" sz="2000" i="1" dirty="0"/>
              <a:t>capability maturity model </a:t>
            </a:r>
            <a:r>
              <a:rPr lang="en-US" sz="2000" dirty="0"/>
              <a:t>(CMM) in 1986, when it released the first brief description of the maturity process framework. </a:t>
            </a:r>
          </a:p>
          <a:p>
            <a:endParaRPr lang="en-US" sz="2000" dirty="0"/>
          </a:p>
          <a:p>
            <a:r>
              <a:rPr lang="en-US" sz="2000" dirty="0"/>
              <a:t>The initial version of the CMM was released in 1992, mainly for receipt of feedback from the software community. </a:t>
            </a:r>
          </a:p>
          <a:p>
            <a:endParaRPr lang="en-US" sz="2000" dirty="0"/>
          </a:p>
          <a:p>
            <a:r>
              <a:rPr lang="en-US" sz="2000" dirty="0"/>
              <a:t>The first version for public use was released in 1993 </a:t>
            </a:r>
          </a:p>
        </p:txBody>
      </p:sp>
      <p:sp>
        <p:nvSpPr>
          <p:cNvPr id="4" name="Slide Number Placeholder 3">
            <a:extLst>
              <a:ext uri="{FF2B5EF4-FFF2-40B4-BE49-F238E27FC236}">
                <a16:creationId xmlns="" xmlns:a16="http://schemas.microsoft.com/office/drawing/2014/main" id="{69FEB0EC-BEC0-46E3-AAA1-3214300D6C94}"/>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19663879"/>
      </p:ext>
    </p:extLst>
  </p:cSld>
  <p:clrMapOvr>
    <a:masterClrMapping/>
  </p:clrMapOvr>
  <mc:AlternateContent xmlns:mc="http://schemas.openxmlformats.org/markup-compatibility/2006" xmlns:p14="http://schemas.microsoft.com/office/powerpoint/2010/main">
    <mc:Choice Requires="p14">
      <p:transition spd="slow" p14:dur="2000" advTm="57819"/>
    </mc:Choice>
    <mc:Fallback xmlns="">
      <p:transition spd="slow" advTm="578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EFB6F-6FE0-440A-A05A-C7067BB2FC42}"/>
              </a:ext>
            </a:extLst>
          </p:cNvPr>
          <p:cNvSpPr>
            <a:spLocks noGrp="1"/>
          </p:cNvSpPr>
          <p:nvPr>
            <p:ph type="title"/>
          </p:nvPr>
        </p:nvSpPr>
        <p:spPr/>
        <p:txBody>
          <a:bodyPr/>
          <a:lstStyle/>
          <a:p>
            <a:r>
              <a:rPr lang="en-US" dirty="0"/>
              <a:t>Evolution of CMM</a:t>
            </a:r>
          </a:p>
        </p:txBody>
      </p:sp>
      <p:sp>
        <p:nvSpPr>
          <p:cNvPr id="3" name="Content Placeholder 2">
            <a:extLst>
              <a:ext uri="{FF2B5EF4-FFF2-40B4-BE49-F238E27FC236}">
                <a16:creationId xmlns="" xmlns:a16="http://schemas.microsoft.com/office/drawing/2014/main" id="{D0AC75E2-14FF-4784-AEEC-B690771C172A}"/>
              </a:ext>
            </a:extLst>
          </p:cNvPr>
          <p:cNvSpPr>
            <a:spLocks noGrp="1"/>
          </p:cNvSpPr>
          <p:nvPr>
            <p:ph idx="1"/>
          </p:nvPr>
        </p:nvSpPr>
        <p:spPr/>
        <p:txBody>
          <a:bodyPr>
            <a:normAutofit fontScale="77500" lnSpcReduction="20000"/>
          </a:bodyPr>
          <a:lstStyle/>
          <a:p>
            <a:r>
              <a:rPr lang="en-US" sz="2400" dirty="0"/>
              <a:t>After 1993, the SEI expanded the original Software Development and Maintenance Capability Maturity Model (SW-CMM) through diversification.</a:t>
            </a:r>
          </a:p>
          <a:p>
            <a:r>
              <a:rPr lang="en-US" sz="2400" dirty="0"/>
              <a:t>Its main structure was retailored to fit a variety of specialized capability maturity models.</a:t>
            </a:r>
          </a:p>
          <a:p>
            <a:pPr marL="0" indent="0">
              <a:buNone/>
            </a:pPr>
            <a:r>
              <a:rPr lang="en-US" sz="2400" dirty="0"/>
              <a:t> </a:t>
            </a:r>
          </a:p>
          <a:p>
            <a:r>
              <a:rPr lang="en-US" sz="2400" dirty="0"/>
              <a:t>The following variants have been developed:</a:t>
            </a:r>
          </a:p>
          <a:p>
            <a:pPr lvl="1"/>
            <a:r>
              <a:rPr lang="en-US" sz="2400" b="1" dirty="0"/>
              <a:t>System Engineering CMM (SE-CMM) </a:t>
            </a:r>
            <a:r>
              <a:rPr lang="en-US" sz="2400" dirty="0"/>
              <a:t>focuses on system engineering practices related to  product-oriented customer requirements. </a:t>
            </a:r>
          </a:p>
        </p:txBody>
      </p:sp>
      <p:sp>
        <p:nvSpPr>
          <p:cNvPr id="4" name="Slide Number Placeholder 3">
            <a:extLst>
              <a:ext uri="{FF2B5EF4-FFF2-40B4-BE49-F238E27FC236}">
                <a16:creationId xmlns="" xmlns:a16="http://schemas.microsoft.com/office/drawing/2014/main" id="{A06041D7-1E12-4B75-9518-0DBAB83E9155}"/>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168844401"/>
      </p:ext>
    </p:extLst>
  </p:cSld>
  <p:clrMapOvr>
    <a:masterClrMapping/>
  </p:clrMapOvr>
  <mc:AlternateContent xmlns:mc="http://schemas.openxmlformats.org/markup-compatibility/2006" xmlns:p14="http://schemas.microsoft.com/office/powerpoint/2010/main">
    <mc:Choice Requires="p14">
      <p:transition spd="slow" p14:dur="2000" advTm="86336"/>
    </mc:Choice>
    <mc:Fallback xmlns="">
      <p:transition spd="slow" advTm="8633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FF3893-BCA7-4799-9C6A-32193ECDCC6F}"/>
              </a:ext>
            </a:extLst>
          </p:cNvPr>
          <p:cNvSpPr>
            <a:spLocks noGrp="1"/>
          </p:cNvSpPr>
          <p:nvPr>
            <p:ph type="title"/>
          </p:nvPr>
        </p:nvSpPr>
        <p:spPr/>
        <p:txBody>
          <a:bodyPr/>
          <a:lstStyle/>
          <a:p>
            <a:r>
              <a:rPr lang="en-US" dirty="0"/>
              <a:t>Evolution of CMM</a:t>
            </a:r>
          </a:p>
        </p:txBody>
      </p:sp>
      <p:sp>
        <p:nvSpPr>
          <p:cNvPr id="3" name="Content Placeholder 2">
            <a:extLst>
              <a:ext uri="{FF2B5EF4-FFF2-40B4-BE49-F238E27FC236}">
                <a16:creationId xmlns="" xmlns:a16="http://schemas.microsoft.com/office/drawing/2014/main" id="{0CB0505E-4246-468D-8BB6-D1D7072C2676}"/>
              </a:ext>
            </a:extLst>
          </p:cNvPr>
          <p:cNvSpPr>
            <a:spLocks noGrp="1"/>
          </p:cNvSpPr>
          <p:nvPr>
            <p:ph idx="1"/>
          </p:nvPr>
        </p:nvSpPr>
        <p:spPr>
          <a:xfrm>
            <a:off x="856060" y="1905000"/>
            <a:ext cx="7429499" cy="3886201"/>
          </a:xfrm>
        </p:spPr>
        <p:txBody>
          <a:bodyPr>
            <a:noAutofit/>
          </a:bodyPr>
          <a:lstStyle/>
          <a:p>
            <a:r>
              <a:rPr lang="en-US" sz="2000" b="1" dirty="0"/>
              <a:t>Trusted CMM (T-CMM) </a:t>
            </a:r>
            <a:r>
              <a:rPr lang="en-US" sz="2000" dirty="0"/>
              <a:t>was developed to serve sensitive and classified software systems that require enhanced software quality assurance.</a:t>
            </a:r>
          </a:p>
          <a:p>
            <a:r>
              <a:rPr lang="en-US" sz="2000" b="1" dirty="0" smtClean="0"/>
              <a:t>System </a:t>
            </a:r>
            <a:r>
              <a:rPr lang="en-US" sz="2000" b="1" dirty="0"/>
              <a:t>Security Engineering CMM (SSE-CMM) </a:t>
            </a:r>
            <a:r>
              <a:rPr lang="en-US" sz="2000" dirty="0"/>
              <a:t>focuses on security aspects of software engineering </a:t>
            </a:r>
          </a:p>
          <a:p>
            <a:r>
              <a:rPr lang="en-US" sz="2000" b="1" dirty="0" smtClean="0"/>
              <a:t>People </a:t>
            </a:r>
            <a:r>
              <a:rPr lang="en-US" sz="2000" b="1" dirty="0"/>
              <a:t>CMM (P-CMM) </a:t>
            </a:r>
            <a:r>
              <a:rPr lang="en-US" sz="2000" dirty="0"/>
              <a:t>deals with human resource development in software organizations</a:t>
            </a:r>
          </a:p>
          <a:p>
            <a:r>
              <a:rPr lang="en-US" sz="2000" b="1" dirty="0" smtClean="0"/>
              <a:t>Software </a:t>
            </a:r>
            <a:r>
              <a:rPr lang="en-US" sz="2000" b="1" dirty="0"/>
              <a:t>Acquisition CMM (SA-CMM) </a:t>
            </a:r>
            <a:r>
              <a:rPr lang="en-US" sz="2000" dirty="0"/>
              <a:t>focuses on special aspects of software acquisition by treating issues </a:t>
            </a:r>
          </a:p>
          <a:p>
            <a:r>
              <a:rPr lang="en-US" sz="2000" b="1" dirty="0" smtClean="0"/>
              <a:t>Integrated </a:t>
            </a:r>
            <a:r>
              <a:rPr lang="en-US" sz="2000" b="1" dirty="0"/>
              <a:t>Product Development CMM (IPD-CMM) </a:t>
            </a:r>
            <a:r>
              <a:rPr lang="en-US" sz="2000" dirty="0"/>
              <a:t>serves as a framework for integration of development efforts.</a:t>
            </a:r>
          </a:p>
        </p:txBody>
      </p:sp>
      <p:sp>
        <p:nvSpPr>
          <p:cNvPr id="4" name="Slide Number Placeholder 3">
            <a:extLst>
              <a:ext uri="{FF2B5EF4-FFF2-40B4-BE49-F238E27FC236}">
                <a16:creationId xmlns="" xmlns:a16="http://schemas.microsoft.com/office/drawing/2014/main" id="{5AD6CB12-EE05-400B-B4B5-5DCA26CA9C4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06633103"/>
      </p:ext>
    </p:extLst>
  </p:cSld>
  <p:clrMapOvr>
    <a:masterClrMapping/>
  </p:clrMapOvr>
  <mc:AlternateContent xmlns:mc="http://schemas.openxmlformats.org/markup-compatibility/2006" xmlns:p14="http://schemas.microsoft.com/office/powerpoint/2010/main">
    <mc:Choice Requires="p14">
      <p:transition spd="slow" p14:dur="2000" advTm="135812"/>
    </mc:Choice>
    <mc:Fallback xmlns="">
      <p:transition spd="slow" advTm="1358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6924E-F292-43DE-BC88-D2E8F44942EF}"/>
              </a:ext>
            </a:extLst>
          </p:cNvPr>
          <p:cNvSpPr>
            <a:spLocks noGrp="1"/>
          </p:cNvSpPr>
          <p:nvPr>
            <p:ph type="title"/>
          </p:nvPr>
        </p:nvSpPr>
        <p:spPr/>
        <p:txBody>
          <a:bodyPr>
            <a:normAutofit/>
          </a:bodyPr>
          <a:lstStyle/>
          <a:p>
            <a:r>
              <a:rPr lang="en-US" dirty="0"/>
              <a:t>Capability Maturity Model Integration (CMMI)</a:t>
            </a:r>
          </a:p>
        </p:txBody>
      </p:sp>
      <p:sp>
        <p:nvSpPr>
          <p:cNvPr id="3" name="Content Placeholder 2">
            <a:extLst>
              <a:ext uri="{FF2B5EF4-FFF2-40B4-BE49-F238E27FC236}">
                <a16:creationId xmlns="" xmlns:a16="http://schemas.microsoft.com/office/drawing/2014/main" id="{A9B51EBB-9C15-45CD-9A97-9D088D99A01C}"/>
              </a:ext>
            </a:extLst>
          </p:cNvPr>
          <p:cNvSpPr>
            <a:spLocks noGrp="1"/>
          </p:cNvSpPr>
          <p:nvPr>
            <p:ph idx="1"/>
          </p:nvPr>
        </p:nvSpPr>
        <p:spPr/>
        <p:txBody>
          <a:bodyPr>
            <a:noAutofit/>
          </a:bodyPr>
          <a:lstStyle/>
          <a:p>
            <a:r>
              <a:rPr lang="en-US" sz="1800" dirty="0"/>
              <a:t>In the late 1990s a new developmental direction was taken – development of integrated CMM models. </a:t>
            </a:r>
          </a:p>
          <a:p>
            <a:r>
              <a:rPr lang="en-US" sz="1800" dirty="0" smtClean="0"/>
              <a:t>Development </a:t>
            </a:r>
            <a:r>
              <a:rPr lang="en-US" sz="1800" dirty="0"/>
              <a:t>of specialized CMM models involved development of different sets of key processes for model variants for different departments that exhibited joint processes. </a:t>
            </a:r>
          </a:p>
          <a:p>
            <a:r>
              <a:rPr lang="en-US" sz="1800" smtClean="0"/>
              <a:t>In </a:t>
            </a:r>
            <a:r>
              <a:rPr lang="en-US" sz="1800" dirty="0"/>
              <a:t>practice, this created a situation where departments that applied different CMM variants in the same organization faced difficulties in cooperation and coordination. </a:t>
            </a:r>
          </a:p>
          <a:p>
            <a:r>
              <a:rPr lang="en-US" sz="1800" smtClean="0"/>
              <a:t>The </a:t>
            </a:r>
            <a:r>
              <a:rPr lang="en-US" sz="1800" dirty="0"/>
              <a:t>CMMI approach solved these problems at the same time as the modules better conformed to the emerging ISO/IEC 15504 standard </a:t>
            </a:r>
          </a:p>
        </p:txBody>
      </p:sp>
      <p:sp>
        <p:nvSpPr>
          <p:cNvPr id="4" name="Slide Number Placeholder 3">
            <a:extLst>
              <a:ext uri="{FF2B5EF4-FFF2-40B4-BE49-F238E27FC236}">
                <a16:creationId xmlns="" xmlns:a16="http://schemas.microsoft.com/office/drawing/2014/main" id="{9E7958A3-AD08-40CC-93BF-589D296DC2A1}"/>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63063353"/>
      </p:ext>
    </p:extLst>
  </p:cSld>
  <p:clrMapOvr>
    <a:masterClrMapping/>
  </p:clrMapOvr>
  <mc:AlternateContent xmlns:mc="http://schemas.openxmlformats.org/markup-compatibility/2006" xmlns:p14="http://schemas.microsoft.com/office/powerpoint/2010/main">
    <mc:Choice Requires="p14">
      <p:transition spd="slow" p14:dur="2000" advTm="73872"/>
    </mc:Choice>
    <mc:Fallback xmlns="">
      <p:transition spd="slow" advTm="7387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F98BBC-9B53-493A-B047-6204192B433F}"/>
              </a:ext>
            </a:extLst>
          </p:cNvPr>
          <p:cNvSpPr>
            <a:spLocks noGrp="1"/>
          </p:cNvSpPr>
          <p:nvPr>
            <p:ph type="title"/>
          </p:nvPr>
        </p:nvSpPr>
        <p:spPr/>
        <p:txBody>
          <a:bodyPr>
            <a:normAutofit/>
          </a:bodyPr>
          <a:lstStyle/>
          <a:p>
            <a:r>
              <a:rPr lang="en-US" dirty="0"/>
              <a:t>Capability Maturity Model Integration (CMMI)</a:t>
            </a:r>
          </a:p>
        </p:txBody>
      </p:sp>
      <p:sp>
        <p:nvSpPr>
          <p:cNvPr id="3" name="Content Placeholder 2">
            <a:extLst>
              <a:ext uri="{FF2B5EF4-FFF2-40B4-BE49-F238E27FC236}">
                <a16:creationId xmlns="" xmlns:a16="http://schemas.microsoft.com/office/drawing/2014/main" id="{465758C6-088C-4C10-9F8C-DFEAF583042B}"/>
              </a:ext>
            </a:extLst>
          </p:cNvPr>
          <p:cNvSpPr>
            <a:spLocks noGrp="1"/>
          </p:cNvSpPr>
          <p:nvPr>
            <p:ph idx="1"/>
          </p:nvPr>
        </p:nvSpPr>
        <p:spPr/>
        <p:txBody>
          <a:bodyPr>
            <a:normAutofit fontScale="92500" lnSpcReduction="20000"/>
          </a:bodyPr>
          <a:lstStyle/>
          <a:p>
            <a:r>
              <a:rPr lang="en-US" sz="2200" dirty="0"/>
              <a:t>At the beginning of 2002, SEI could offer the 1.1 version of three CMMI models, with each model presenting different integrated components:</a:t>
            </a:r>
          </a:p>
          <a:p>
            <a:pPr lvl="1"/>
            <a:r>
              <a:rPr lang="en-US" sz="2200" dirty="0"/>
              <a:t>CMMI-SE/SW integrates the system engineering and software engineering .</a:t>
            </a:r>
          </a:p>
          <a:p>
            <a:pPr lvl="1"/>
            <a:r>
              <a:rPr lang="en-US" sz="2200" dirty="0"/>
              <a:t>CMMI-SE/SW/IPPD/SS integrates system engineering, software engineering and integrated product/process and supplier sourcing engineering aspects.</a:t>
            </a:r>
          </a:p>
          <a:p>
            <a:pPr lvl="1"/>
            <a:r>
              <a:rPr lang="en-US" sz="2200" dirty="0"/>
              <a:t>CMMI-SE/SW/IPPD integrates system engineering, software, integrated product/process and supplier sourcing aspects.</a:t>
            </a:r>
          </a:p>
          <a:p>
            <a:endParaRPr lang="en-US" dirty="0"/>
          </a:p>
        </p:txBody>
      </p:sp>
      <p:sp>
        <p:nvSpPr>
          <p:cNvPr id="4" name="Slide Number Placeholder 3">
            <a:extLst>
              <a:ext uri="{FF2B5EF4-FFF2-40B4-BE49-F238E27FC236}">
                <a16:creationId xmlns="" xmlns:a16="http://schemas.microsoft.com/office/drawing/2014/main" id="{C5CE3CD3-D9D3-4DDB-A91F-93B9C756C34F}"/>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54735194"/>
      </p:ext>
    </p:extLst>
  </p:cSld>
  <p:clrMapOvr>
    <a:masterClrMapping/>
  </p:clrMapOvr>
  <mc:AlternateContent xmlns:mc="http://schemas.openxmlformats.org/markup-compatibility/2006" xmlns:p14="http://schemas.microsoft.com/office/powerpoint/2010/main">
    <mc:Choice Requires="p14">
      <p:transition spd="slow" p14:dur="2000" advTm="70650"/>
    </mc:Choice>
    <mc:Fallback xmlns="">
      <p:transition spd="slow" advTm="7065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E37F2-62F5-4FF9-9D50-F07423182FAB}"/>
              </a:ext>
            </a:extLst>
          </p:cNvPr>
          <p:cNvSpPr>
            <a:spLocks noGrp="1"/>
          </p:cNvSpPr>
          <p:nvPr>
            <p:ph type="title"/>
          </p:nvPr>
        </p:nvSpPr>
        <p:spPr/>
        <p:txBody>
          <a:bodyPr/>
          <a:lstStyle/>
          <a:p>
            <a:r>
              <a:rPr lang="en-US" dirty="0"/>
              <a:t>CMM Implementation Experience</a:t>
            </a:r>
          </a:p>
        </p:txBody>
      </p:sp>
      <p:sp>
        <p:nvSpPr>
          <p:cNvPr id="3" name="Content Placeholder 2">
            <a:extLst>
              <a:ext uri="{FF2B5EF4-FFF2-40B4-BE49-F238E27FC236}">
                <a16:creationId xmlns="" xmlns:a16="http://schemas.microsoft.com/office/drawing/2014/main" id="{8B1ED35D-1ADA-46BF-9CFB-D9A97B677C10}"/>
              </a:ext>
            </a:extLst>
          </p:cNvPr>
          <p:cNvSpPr>
            <a:spLocks noGrp="1"/>
          </p:cNvSpPr>
          <p:nvPr>
            <p:ph idx="1"/>
          </p:nvPr>
        </p:nvSpPr>
        <p:spPr/>
        <p:txBody>
          <a:bodyPr/>
          <a:lstStyle/>
          <a:p>
            <a:r>
              <a:rPr lang="en-US" dirty="0"/>
              <a:t>Boeing’s Space Transportation Systems Software</a:t>
            </a:r>
          </a:p>
          <a:p>
            <a:r>
              <a:rPr lang="en-US" dirty="0"/>
              <a:t>Tata Consultancy Services (TCS)</a:t>
            </a:r>
          </a:p>
          <a:p>
            <a:r>
              <a:rPr lang="en-US" dirty="0"/>
              <a:t>Telcordia Technologies</a:t>
            </a:r>
          </a:p>
          <a:p>
            <a:r>
              <a:rPr lang="en-US" dirty="0"/>
              <a:t>Gartner Inc.</a:t>
            </a:r>
          </a:p>
        </p:txBody>
      </p:sp>
      <p:sp>
        <p:nvSpPr>
          <p:cNvPr id="4" name="Slide Number Placeholder 3">
            <a:extLst>
              <a:ext uri="{FF2B5EF4-FFF2-40B4-BE49-F238E27FC236}">
                <a16:creationId xmlns="" xmlns:a16="http://schemas.microsoft.com/office/drawing/2014/main" id="{CC5AA474-23F2-42B8-A86B-4802FD98922A}"/>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258798609"/>
      </p:ext>
    </p:extLst>
  </p:cSld>
  <p:clrMapOvr>
    <a:masterClrMapping/>
  </p:clrMapOvr>
  <mc:AlternateContent xmlns:mc="http://schemas.openxmlformats.org/markup-compatibility/2006" xmlns:p14="http://schemas.microsoft.com/office/powerpoint/2010/main">
    <mc:Choice Requires="p14">
      <p:transition spd="slow" p14:dur="2000" advTm="387606"/>
    </mc:Choice>
    <mc:Fallback xmlns="">
      <p:transition spd="slow" advTm="3876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E91D6F-A966-468F-8A85-6A68AC16ED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28855F4F-61CF-44D8-BCE1-FDC0ACA889AE}"/>
              </a:ext>
            </a:extLst>
          </p:cNvPr>
          <p:cNvSpPr>
            <a:spLocks noGrp="1"/>
          </p:cNvSpPr>
          <p:nvPr>
            <p:ph idx="1"/>
          </p:nvPr>
        </p:nvSpPr>
        <p:spPr/>
        <p:txBody>
          <a:bodyPr/>
          <a:lstStyle/>
          <a:p>
            <a:r>
              <a:rPr lang="en-US" dirty="0"/>
              <a:t>Chapter 23 Software Quality Standards, from Software Quality Assurance by Daniel </a:t>
            </a:r>
            <a:r>
              <a:rPr lang="en-US" dirty="0" err="1"/>
              <a:t>Galin</a:t>
            </a:r>
            <a:endParaRPr lang="en-US" dirty="0"/>
          </a:p>
        </p:txBody>
      </p:sp>
      <p:sp>
        <p:nvSpPr>
          <p:cNvPr id="4" name="Slide Number Placeholder 3">
            <a:extLst>
              <a:ext uri="{FF2B5EF4-FFF2-40B4-BE49-F238E27FC236}">
                <a16:creationId xmlns="" xmlns:a16="http://schemas.microsoft.com/office/drawing/2014/main" id="{68433567-6466-4C3E-94F1-47B7F6E565F8}"/>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179250756"/>
      </p:ext>
    </p:extLst>
  </p:cSld>
  <p:clrMapOvr>
    <a:masterClrMapping/>
  </p:clrMapOvr>
  <mc:AlternateContent xmlns:mc="http://schemas.openxmlformats.org/markup-compatibility/2006" xmlns:p14="http://schemas.microsoft.com/office/powerpoint/2010/main">
    <mc:Choice Requires="p14">
      <p:transition spd="slow" p14:dur="2000" advTm="8918"/>
    </mc:Choice>
    <mc:Fallback xmlns="">
      <p:transition spd="slow" advTm="89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03941-D130-4B5B-BCE1-D8EA7706ADC1}"/>
              </a:ext>
            </a:extLst>
          </p:cNvPr>
          <p:cNvSpPr>
            <a:spLocks noGrp="1"/>
          </p:cNvSpPr>
          <p:nvPr>
            <p:ph type="title"/>
          </p:nvPr>
        </p:nvSpPr>
        <p:spPr/>
        <p:txBody>
          <a:bodyPr/>
          <a:lstStyle/>
          <a:p>
            <a:r>
              <a:rPr lang="en-US" dirty="0"/>
              <a:t>Quality Management Standards</a:t>
            </a:r>
          </a:p>
        </p:txBody>
      </p:sp>
      <p:sp>
        <p:nvSpPr>
          <p:cNvPr id="3" name="Content Placeholder 2">
            <a:extLst>
              <a:ext uri="{FF2B5EF4-FFF2-40B4-BE49-F238E27FC236}">
                <a16:creationId xmlns="" xmlns:a16="http://schemas.microsoft.com/office/drawing/2014/main" id="{580377F4-5846-482B-8B8C-BCEDEE813CC7}"/>
              </a:ext>
            </a:extLst>
          </p:cNvPr>
          <p:cNvSpPr>
            <a:spLocks noGrp="1"/>
          </p:cNvSpPr>
          <p:nvPr>
            <p:ph idx="1"/>
          </p:nvPr>
        </p:nvSpPr>
        <p:spPr/>
        <p:txBody>
          <a:bodyPr>
            <a:normAutofit fontScale="85000" lnSpcReduction="20000"/>
          </a:bodyPr>
          <a:lstStyle/>
          <a:p>
            <a:r>
              <a:rPr lang="en-US" sz="2400" dirty="0"/>
              <a:t>Quality management standards and methodologies focus on the software quality assurance system – its organization, infrastructure and requirements – yet leave the choice of the methods and tools to be used in the hands of the organization. </a:t>
            </a:r>
          </a:p>
          <a:p>
            <a:r>
              <a:rPr lang="en-US" sz="2400" smtClean="0"/>
              <a:t>Compliance </a:t>
            </a:r>
            <a:r>
              <a:rPr lang="en-US" sz="2400" dirty="0"/>
              <a:t>to quality management standards supports the organization’s steady efforts to assure an acceptable quality level for its software products. </a:t>
            </a:r>
          </a:p>
          <a:p>
            <a:r>
              <a:rPr lang="en-US" sz="2400" smtClean="0"/>
              <a:t>Standards </a:t>
            </a:r>
            <a:r>
              <a:rPr lang="en-US" sz="2400" dirty="0"/>
              <a:t>belonging to this class, especially ISO 9000-3, structure the SQA certification procedures that are applied to organizations developing software. </a:t>
            </a:r>
          </a:p>
        </p:txBody>
      </p:sp>
      <p:sp>
        <p:nvSpPr>
          <p:cNvPr id="4" name="Slide Number Placeholder 3">
            <a:extLst>
              <a:ext uri="{FF2B5EF4-FFF2-40B4-BE49-F238E27FC236}">
                <a16:creationId xmlns="" xmlns:a16="http://schemas.microsoft.com/office/drawing/2014/main" id="{1FE5BF73-3C3C-4E2A-BC79-EB2E650D85B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82530947"/>
      </p:ext>
    </p:extLst>
  </p:cSld>
  <p:clrMapOvr>
    <a:masterClrMapping/>
  </p:clrMapOvr>
  <mc:AlternateContent xmlns:mc="http://schemas.openxmlformats.org/markup-compatibility/2006" xmlns:p14="http://schemas.microsoft.com/office/powerpoint/2010/main">
    <mc:Choice Requires="p14">
      <p:transition spd="slow" p14:dur="2000" advTm="58876"/>
    </mc:Choice>
    <mc:Fallback xmlns="">
      <p:transition spd="slow" advTm="588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FF3C0-96A3-4789-9A04-7F87B88064AD}"/>
              </a:ext>
            </a:extLst>
          </p:cNvPr>
          <p:cNvSpPr>
            <a:spLocks noGrp="1"/>
          </p:cNvSpPr>
          <p:nvPr>
            <p:ph type="title"/>
          </p:nvPr>
        </p:nvSpPr>
        <p:spPr/>
        <p:txBody>
          <a:bodyPr/>
          <a:lstStyle/>
          <a:p>
            <a:r>
              <a:rPr lang="en-US" dirty="0"/>
              <a:t>Quality Management Standards</a:t>
            </a:r>
          </a:p>
        </p:txBody>
      </p:sp>
      <p:sp>
        <p:nvSpPr>
          <p:cNvPr id="3" name="Content Placeholder 2">
            <a:extLst>
              <a:ext uri="{FF2B5EF4-FFF2-40B4-BE49-F238E27FC236}">
                <a16:creationId xmlns="" xmlns:a16="http://schemas.microsoft.com/office/drawing/2014/main" id="{419F3FD6-80A1-406B-9917-EB6922F9C8AF}"/>
              </a:ext>
            </a:extLst>
          </p:cNvPr>
          <p:cNvSpPr>
            <a:spLocks noGrp="1"/>
          </p:cNvSpPr>
          <p:nvPr>
            <p:ph idx="1"/>
          </p:nvPr>
        </p:nvSpPr>
        <p:spPr/>
        <p:txBody>
          <a:bodyPr>
            <a:normAutofit fontScale="85000" lnSpcReduction="10000"/>
          </a:bodyPr>
          <a:lstStyle/>
          <a:p>
            <a:r>
              <a:rPr lang="en-US" sz="2400" dirty="0"/>
              <a:t>Some standards and methodologies of this class, to mention only the Capability Maturity Model (CMM), Bootstrap and ISO/IEC 15504, serve mainly for assessment of the organization’s SQA achievements while they guide development of its SQA system.</a:t>
            </a:r>
          </a:p>
          <a:p>
            <a:pPr marL="0" indent="0">
              <a:buNone/>
            </a:pPr>
            <a:endParaRPr lang="en-US" sz="2400" dirty="0"/>
          </a:p>
          <a:p>
            <a:r>
              <a:rPr lang="en-US" sz="2400" dirty="0"/>
              <a:t>One indication of the importance of standards is the current trend in software development tenders, which requires certification of participants according to at least one of the dominant quality management standards.</a:t>
            </a:r>
          </a:p>
        </p:txBody>
      </p:sp>
      <p:sp>
        <p:nvSpPr>
          <p:cNvPr id="4" name="Slide Number Placeholder 3">
            <a:extLst>
              <a:ext uri="{FF2B5EF4-FFF2-40B4-BE49-F238E27FC236}">
                <a16:creationId xmlns="" xmlns:a16="http://schemas.microsoft.com/office/drawing/2014/main" id="{6DD41B02-1A56-449A-AA75-9B900E85AC29}"/>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06749633"/>
      </p:ext>
    </p:extLst>
  </p:cSld>
  <p:clrMapOvr>
    <a:masterClrMapping/>
  </p:clrMapOvr>
  <mc:AlternateContent xmlns:mc="http://schemas.openxmlformats.org/markup-compatibility/2006" xmlns:p14="http://schemas.microsoft.com/office/powerpoint/2010/main">
    <mc:Choice Requires="p14">
      <p:transition spd="slow" p14:dur="2000" advTm="53999"/>
    </mc:Choice>
    <mc:Fallback xmlns="">
      <p:transition spd="slow" advTm="539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024C20-AB87-403A-B4E9-B7DD07981D31}"/>
              </a:ext>
            </a:extLst>
          </p:cNvPr>
          <p:cNvSpPr>
            <a:spLocks noGrp="1"/>
          </p:cNvSpPr>
          <p:nvPr>
            <p:ph type="title"/>
          </p:nvPr>
        </p:nvSpPr>
        <p:spPr>
          <a:xfrm>
            <a:off x="856060" y="304800"/>
            <a:ext cx="7754540" cy="1219200"/>
          </a:xfrm>
        </p:spPr>
        <p:txBody>
          <a:bodyPr/>
          <a:lstStyle/>
          <a:p>
            <a:r>
              <a:rPr lang="en-US" dirty="0"/>
              <a:t>Scope of Certification Standards</a:t>
            </a:r>
          </a:p>
        </p:txBody>
      </p:sp>
      <p:sp>
        <p:nvSpPr>
          <p:cNvPr id="3" name="Content Placeholder 2">
            <a:extLst>
              <a:ext uri="{FF2B5EF4-FFF2-40B4-BE49-F238E27FC236}">
                <a16:creationId xmlns="" xmlns:a16="http://schemas.microsoft.com/office/drawing/2014/main" id="{486EDB50-FBDA-437D-94F6-F6BD2E9CBF82}"/>
              </a:ext>
            </a:extLst>
          </p:cNvPr>
          <p:cNvSpPr>
            <a:spLocks noGrp="1"/>
          </p:cNvSpPr>
          <p:nvPr>
            <p:ph idx="1"/>
          </p:nvPr>
        </p:nvSpPr>
        <p:spPr>
          <a:xfrm>
            <a:off x="856059" y="1552433"/>
            <a:ext cx="7429499" cy="3541714"/>
          </a:xfrm>
        </p:spPr>
        <p:txBody>
          <a:bodyPr>
            <a:noAutofit/>
          </a:bodyPr>
          <a:lstStyle/>
          <a:p>
            <a:r>
              <a:rPr lang="en-US" sz="1800" dirty="0"/>
              <a:t>determined by the aims of certification, which are to:</a:t>
            </a:r>
          </a:p>
          <a:p>
            <a:pPr lvl="1"/>
            <a:r>
              <a:rPr lang="en-US" sz="1800" dirty="0" smtClean="0"/>
              <a:t>Enable </a:t>
            </a:r>
            <a:r>
              <a:rPr lang="en-US" sz="1800" dirty="0"/>
              <a:t>a software development organization to demonstrate consistent ability to assure that its software products or maintenance services comply with acceptable quality requirements. This is achieved by certification granted by an external body.</a:t>
            </a:r>
          </a:p>
          <a:p>
            <a:pPr lvl="1"/>
            <a:r>
              <a:rPr lang="en-US" sz="1800" dirty="0" smtClean="0"/>
              <a:t>Serve </a:t>
            </a:r>
            <a:r>
              <a:rPr lang="en-US" sz="1800" dirty="0"/>
              <a:t>as an agreed basis for customer and supplier evaluation of the supplier’s quality management system. This may be accomplished by customer performance of a quality audit of the supplier’s quality management system. The audit will be based on the certification standard’s requirements.</a:t>
            </a:r>
          </a:p>
          <a:p>
            <a:pPr lvl="1"/>
            <a:r>
              <a:rPr lang="en-US" sz="1800" dirty="0" smtClean="0"/>
              <a:t>Support </a:t>
            </a:r>
            <a:r>
              <a:rPr lang="en-US" sz="1800" dirty="0"/>
              <a:t>the software development organization’s efforts to improve quality management system performance and enhance customer satisfaction through compliance with the standard’s requirements.</a:t>
            </a:r>
          </a:p>
        </p:txBody>
      </p:sp>
      <p:sp>
        <p:nvSpPr>
          <p:cNvPr id="4" name="Slide Number Placeholder 3">
            <a:extLst>
              <a:ext uri="{FF2B5EF4-FFF2-40B4-BE49-F238E27FC236}">
                <a16:creationId xmlns="" xmlns:a16="http://schemas.microsoft.com/office/drawing/2014/main" id="{9E6497C7-3BB1-4428-868B-B371788EFF32}"/>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154159491"/>
      </p:ext>
    </p:extLst>
  </p:cSld>
  <p:clrMapOvr>
    <a:masterClrMapping/>
  </p:clrMapOvr>
  <mc:AlternateContent xmlns:mc="http://schemas.openxmlformats.org/markup-compatibility/2006" xmlns:p14="http://schemas.microsoft.com/office/powerpoint/2010/main">
    <mc:Choice Requires="p14">
      <p:transition spd="slow" p14:dur="2000" advTm="96174"/>
    </mc:Choice>
    <mc:Fallback xmlns="">
      <p:transition spd="slow" advTm="961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4D3D5-DEA3-4566-8BF5-196289943110}"/>
              </a:ext>
            </a:extLst>
          </p:cNvPr>
          <p:cNvSpPr>
            <a:spLocks noGrp="1"/>
          </p:cNvSpPr>
          <p:nvPr>
            <p:ph type="title"/>
          </p:nvPr>
        </p:nvSpPr>
        <p:spPr/>
        <p:txBody>
          <a:bodyPr/>
          <a:lstStyle/>
          <a:p>
            <a:r>
              <a:rPr lang="en-US" dirty="0"/>
              <a:t>Scope of Assessment Standards</a:t>
            </a:r>
          </a:p>
        </p:txBody>
      </p:sp>
      <p:sp>
        <p:nvSpPr>
          <p:cNvPr id="3" name="Content Placeholder 2">
            <a:extLst>
              <a:ext uri="{FF2B5EF4-FFF2-40B4-BE49-F238E27FC236}">
                <a16:creationId xmlns="" xmlns:a16="http://schemas.microsoft.com/office/drawing/2014/main" id="{A3E8953F-BDFA-4986-BDB6-AD58A1F1D735}"/>
              </a:ext>
            </a:extLst>
          </p:cNvPr>
          <p:cNvSpPr>
            <a:spLocks noGrp="1"/>
          </p:cNvSpPr>
          <p:nvPr>
            <p:ph idx="1"/>
          </p:nvPr>
        </p:nvSpPr>
        <p:spPr/>
        <p:txBody>
          <a:bodyPr>
            <a:normAutofit fontScale="85000" lnSpcReduction="10000"/>
          </a:bodyPr>
          <a:lstStyle/>
          <a:p>
            <a:r>
              <a:rPr lang="en-US" dirty="0"/>
              <a:t>determined by the aims for assessment, which are to:</a:t>
            </a:r>
          </a:p>
          <a:p>
            <a:pPr lvl="1"/>
            <a:r>
              <a:rPr lang="en-US" dirty="0"/>
              <a:t>Serve software development and maintenance organizations as a tool for self-assessment of their ability to carry out software development projects.</a:t>
            </a:r>
          </a:p>
          <a:p>
            <a:pPr lvl="1"/>
            <a:r>
              <a:rPr lang="en-US" dirty="0" smtClean="0"/>
              <a:t>Serve </a:t>
            </a:r>
            <a:r>
              <a:rPr lang="en-US" dirty="0"/>
              <a:t>as a tool for improvement of development and maintenance processes. The standard indicates directions for process improvements.</a:t>
            </a:r>
          </a:p>
          <a:p>
            <a:pPr lvl="1"/>
            <a:r>
              <a:rPr lang="en-US" dirty="0" smtClean="0"/>
              <a:t>Help </a:t>
            </a:r>
            <a:r>
              <a:rPr lang="en-US" dirty="0"/>
              <a:t>purchasing organizations determine the capabilities of potential suppliers.</a:t>
            </a:r>
          </a:p>
          <a:p>
            <a:pPr lvl="1"/>
            <a:r>
              <a:rPr lang="en-US" dirty="0" smtClean="0"/>
              <a:t>Guide </a:t>
            </a:r>
            <a:r>
              <a:rPr lang="en-US" dirty="0"/>
              <a:t>training of assessors by delineating qualifications and training program curricula.</a:t>
            </a:r>
          </a:p>
        </p:txBody>
      </p:sp>
      <p:sp>
        <p:nvSpPr>
          <p:cNvPr id="4" name="Slide Number Placeholder 3">
            <a:extLst>
              <a:ext uri="{FF2B5EF4-FFF2-40B4-BE49-F238E27FC236}">
                <a16:creationId xmlns="" xmlns:a16="http://schemas.microsoft.com/office/drawing/2014/main" id="{EA64A9D9-2C2F-4897-A474-DA64B7F591E2}"/>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21919613"/>
      </p:ext>
    </p:extLst>
  </p:cSld>
  <p:clrMapOvr>
    <a:masterClrMapping/>
  </p:clrMapOvr>
  <mc:AlternateContent xmlns:mc="http://schemas.openxmlformats.org/markup-compatibility/2006" xmlns:p14="http://schemas.microsoft.com/office/powerpoint/2010/main">
    <mc:Choice Requires="p14">
      <p:transition spd="slow" p14:dur="2000" advTm="58849"/>
    </mc:Choice>
    <mc:Fallback xmlns="">
      <p:transition spd="slow" advTm="5884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81BBD-3F92-42A8-8FC7-AE450B521558}"/>
              </a:ext>
            </a:extLst>
          </p:cNvPr>
          <p:cNvSpPr>
            <a:spLocks noGrp="1"/>
          </p:cNvSpPr>
          <p:nvPr>
            <p:ph type="title"/>
          </p:nvPr>
        </p:nvSpPr>
        <p:spPr/>
        <p:txBody>
          <a:bodyPr/>
          <a:lstStyle/>
          <a:p>
            <a:r>
              <a:rPr lang="en-US" dirty="0"/>
              <a:t>ISO 9001 and ISO 9000-3</a:t>
            </a:r>
          </a:p>
        </p:txBody>
      </p:sp>
      <p:sp>
        <p:nvSpPr>
          <p:cNvPr id="3" name="Content Placeholder 2">
            <a:extLst>
              <a:ext uri="{FF2B5EF4-FFF2-40B4-BE49-F238E27FC236}">
                <a16:creationId xmlns="" xmlns:a16="http://schemas.microsoft.com/office/drawing/2014/main" id="{A70BE8A8-B6EB-4FD5-8563-49DB2C2481E0}"/>
              </a:ext>
            </a:extLst>
          </p:cNvPr>
          <p:cNvSpPr>
            <a:spLocks noGrp="1"/>
          </p:cNvSpPr>
          <p:nvPr>
            <p:ph idx="1"/>
          </p:nvPr>
        </p:nvSpPr>
        <p:spPr/>
        <p:txBody>
          <a:bodyPr>
            <a:normAutofit fontScale="85000" lnSpcReduction="20000"/>
          </a:bodyPr>
          <a:lstStyle/>
          <a:p>
            <a:r>
              <a:rPr lang="en-US" sz="2400" dirty="0"/>
              <a:t>ISO 9000-3, the Guidelines offered by the International Organization for Standardization (ISO), represent implementation of the general methodology of quality management ISO 9000 Standards to the special case of software development and maintenance. </a:t>
            </a:r>
            <a:endParaRPr lang="en-US" sz="2400" dirty="0" smtClean="0"/>
          </a:p>
          <a:p>
            <a:r>
              <a:rPr lang="en-US" sz="2400" dirty="0" smtClean="0"/>
              <a:t>Both ISO 9001 and ISO 9000-3 are reviewed and updated once every 5–8 years, with each treated separately. </a:t>
            </a:r>
          </a:p>
          <a:p>
            <a:r>
              <a:rPr lang="en-US" sz="2400" dirty="0" smtClean="0"/>
              <a:t>As </a:t>
            </a:r>
            <a:r>
              <a:rPr lang="en-US" sz="2400" dirty="0"/>
              <a:t>ISO 9000-3 adaptations are based on those introduced to ISO 9001, publication of the revised Guidelines follows publication of the revised Standard by a few years. </a:t>
            </a:r>
          </a:p>
        </p:txBody>
      </p:sp>
      <p:sp>
        <p:nvSpPr>
          <p:cNvPr id="4" name="Slide Number Placeholder 3">
            <a:extLst>
              <a:ext uri="{FF2B5EF4-FFF2-40B4-BE49-F238E27FC236}">
                <a16:creationId xmlns="" xmlns:a16="http://schemas.microsoft.com/office/drawing/2014/main" id="{A9E1CDB7-5B42-4856-B5B6-490160C68C28}"/>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86129854"/>
      </p:ext>
    </p:extLst>
  </p:cSld>
  <p:clrMapOvr>
    <a:masterClrMapping/>
  </p:clrMapOvr>
  <mc:AlternateContent xmlns:mc="http://schemas.openxmlformats.org/markup-compatibility/2006" xmlns:p14="http://schemas.microsoft.com/office/powerpoint/2010/main">
    <mc:Choice Requires="p14">
      <p:transition spd="slow" p14:dur="2000" advTm="72149"/>
    </mc:Choice>
    <mc:Fallback xmlns="">
      <p:transition spd="slow" advTm="721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2577C-A5D9-4235-94DD-8074241C8180}"/>
              </a:ext>
            </a:extLst>
          </p:cNvPr>
          <p:cNvSpPr>
            <a:spLocks noGrp="1"/>
          </p:cNvSpPr>
          <p:nvPr>
            <p:ph type="title"/>
          </p:nvPr>
        </p:nvSpPr>
        <p:spPr/>
        <p:txBody>
          <a:bodyPr/>
          <a:lstStyle/>
          <a:p>
            <a:r>
              <a:rPr lang="en-US" dirty="0"/>
              <a:t>ISO 9001 and ISO 9000-3</a:t>
            </a:r>
          </a:p>
        </p:txBody>
      </p:sp>
      <p:sp>
        <p:nvSpPr>
          <p:cNvPr id="3" name="Content Placeholder 2">
            <a:extLst>
              <a:ext uri="{FF2B5EF4-FFF2-40B4-BE49-F238E27FC236}">
                <a16:creationId xmlns="" xmlns:a16="http://schemas.microsoft.com/office/drawing/2014/main" id="{69E6A8EA-3103-4131-9714-FEE550ACF40B}"/>
              </a:ext>
            </a:extLst>
          </p:cNvPr>
          <p:cNvSpPr>
            <a:spLocks noGrp="1"/>
          </p:cNvSpPr>
          <p:nvPr>
            <p:ph idx="1"/>
          </p:nvPr>
        </p:nvSpPr>
        <p:spPr/>
        <p:txBody>
          <a:bodyPr>
            <a:normAutofit fontScale="85000" lnSpcReduction="10000"/>
          </a:bodyPr>
          <a:lstStyle/>
          <a:p>
            <a:r>
              <a:rPr lang="en-US" dirty="0"/>
              <a:t>The current 1997 edition of ISO 9000-3 Guidelines integrates ISO 9001 with its specialized ISO 9000-3 Guidelines into one “all inclusive” standard for the software industry.</a:t>
            </a:r>
          </a:p>
          <a:p>
            <a:r>
              <a:rPr lang="en-US" dirty="0" smtClean="0"/>
              <a:t>From </a:t>
            </a:r>
            <a:r>
              <a:rPr lang="en-US" dirty="0"/>
              <a:t>the 1997 edition on, the ISO 9000-3 will represent the stand-alone ISO standard for the software industry.</a:t>
            </a:r>
          </a:p>
          <a:p>
            <a:r>
              <a:rPr lang="en-US" dirty="0" smtClean="0"/>
              <a:t>The </a:t>
            </a:r>
            <a:r>
              <a:rPr lang="en-US" dirty="0"/>
              <a:t>new version of ISO 9000-3 follows this lead and will also serve as an “all-inclusive” standard for the software industry. </a:t>
            </a:r>
          </a:p>
          <a:p>
            <a:r>
              <a:rPr lang="en-US" dirty="0" smtClean="0"/>
              <a:t>The </a:t>
            </a:r>
            <a:r>
              <a:rPr lang="en-US" dirty="0"/>
              <a:t>ISO 9000-3 Standard for the software industry can be considered to provide the requirements for ISO 9000-3 certification.</a:t>
            </a:r>
          </a:p>
        </p:txBody>
      </p:sp>
      <p:sp>
        <p:nvSpPr>
          <p:cNvPr id="4" name="Slide Number Placeholder 3">
            <a:extLst>
              <a:ext uri="{FF2B5EF4-FFF2-40B4-BE49-F238E27FC236}">
                <a16:creationId xmlns="" xmlns:a16="http://schemas.microsoft.com/office/drawing/2014/main" id="{65B2DC63-1FDE-444B-991C-72C75A8D7090}"/>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942981748"/>
      </p:ext>
    </p:extLst>
  </p:cSld>
  <p:clrMapOvr>
    <a:masterClrMapping/>
  </p:clrMapOvr>
  <mc:AlternateContent xmlns:mc="http://schemas.openxmlformats.org/markup-compatibility/2006" xmlns:p14="http://schemas.microsoft.com/office/powerpoint/2010/main">
    <mc:Choice Requires="p14">
      <p:transition spd="slow" p14:dur="2000" advTm="65994"/>
    </mc:Choice>
    <mc:Fallback xmlns="">
      <p:transition spd="slow" advTm="65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C003B7-6C97-4FCF-9FE6-19DC9C74A848}"/>
              </a:ext>
            </a:extLst>
          </p:cNvPr>
          <p:cNvSpPr>
            <a:spLocks noGrp="1"/>
          </p:cNvSpPr>
          <p:nvPr>
            <p:ph type="title"/>
          </p:nvPr>
        </p:nvSpPr>
        <p:spPr/>
        <p:txBody>
          <a:bodyPr/>
          <a:lstStyle/>
          <a:p>
            <a:r>
              <a:rPr lang="en-US" dirty="0"/>
              <a:t>ISO 9001 and ISO 9000-3</a:t>
            </a:r>
          </a:p>
        </p:txBody>
      </p:sp>
      <p:sp>
        <p:nvSpPr>
          <p:cNvPr id="3" name="Content Placeholder 2">
            <a:extLst>
              <a:ext uri="{FF2B5EF4-FFF2-40B4-BE49-F238E27FC236}">
                <a16:creationId xmlns="" xmlns:a16="http://schemas.microsoft.com/office/drawing/2014/main" id="{4CE4123C-0C34-437F-91D0-41BEDFDB25FF}"/>
              </a:ext>
            </a:extLst>
          </p:cNvPr>
          <p:cNvSpPr>
            <a:spLocks noGrp="1"/>
          </p:cNvSpPr>
          <p:nvPr>
            <p:ph idx="1"/>
          </p:nvPr>
        </p:nvSpPr>
        <p:spPr/>
        <p:txBody>
          <a:bodyPr>
            <a:normAutofit fontScale="77500" lnSpcReduction="20000"/>
          </a:bodyPr>
          <a:lstStyle/>
          <a:p>
            <a:r>
              <a:rPr lang="en-US" dirty="0"/>
              <a:t>The new ISO/IEC 9000-3 version is planned to serve the entire population of software development and maintenance organizations by adopting a policy of comprehensiveness and standard redundancy. </a:t>
            </a:r>
          </a:p>
          <a:p>
            <a:r>
              <a:rPr lang="en-US" dirty="0"/>
              <a:t>The individual user is expected to tailor the standard to specific needs. </a:t>
            </a:r>
          </a:p>
          <a:p>
            <a:r>
              <a:rPr lang="en-US" dirty="0"/>
              <a:t>These features facilitate achievement of the universality that allows ISO/IEC 9000-3 to fit the immense variety of organizations belonging to the software industry: </a:t>
            </a:r>
          </a:p>
          <a:p>
            <a:pPr lvl="1"/>
            <a:r>
              <a:rPr lang="en-US" dirty="0"/>
              <a:t>big or small, </a:t>
            </a:r>
          </a:p>
          <a:p>
            <a:pPr lvl="1"/>
            <a:r>
              <a:rPr lang="en-US" dirty="0"/>
              <a:t>developers of tailor-made software or COTS software packages,</a:t>
            </a:r>
          </a:p>
          <a:p>
            <a:pPr lvl="1"/>
            <a:r>
              <a:rPr lang="en-US" dirty="0"/>
              <a:t>developers of real-time application software, embedded software or management information systems, etc.</a:t>
            </a:r>
          </a:p>
        </p:txBody>
      </p:sp>
      <p:sp>
        <p:nvSpPr>
          <p:cNvPr id="4" name="Slide Number Placeholder 3">
            <a:extLst>
              <a:ext uri="{FF2B5EF4-FFF2-40B4-BE49-F238E27FC236}">
                <a16:creationId xmlns="" xmlns:a16="http://schemas.microsoft.com/office/drawing/2014/main" id="{0ABB394D-9BB2-4785-8F1B-D04B2940710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923908427"/>
      </p:ext>
    </p:extLst>
  </p:cSld>
  <p:clrMapOvr>
    <a:masterClrMapping/>
  </p:clrMapOvr>
  <mc:AlternateContent xmlns:mc="http://schemas.openxmlformats.org/markup-compatibility/2006" xmlns:p14="http://schemas.microsoft.com/office/powerpoint/2010/main">
    <mc:Choice Requires="p14">
      <p:transition spd="slow" p14:dur="2000" advTm="70824"/>
    </mc:Choice>
    <mc:Fallback xmlns="">
      <p:transition spd="slow" advTm="7082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FBCD76-37D4-4288-8E2B-E7C7E7086A19}"/>
              </a:ext>
            </a:extLst>
          </p:cNvPr>
          <p:cNvSpPr>
            <a:spLocks noGrp="1"/>
          </p:cNvSpPr>
          <p:nvPr>
            <p:ph type="title"/>
          </p:nvPr>
        </p:nvSpPr>
        <p:spPr/>
        <p:txBody>
          <a:bodyPr>
            <a:normAutofit/>
          </a:bodyPr>
          <a:lstStyle/>
          <a:p>
            <a:pPr algn="l"/>
            <a:r>
              <a:rPr lang="en-US" dirty="0"/>
              <a:t>ISO 9000-3 Quality Management System: Guiding Principles</a:t>
            </a:r>
          </a:p>
        </p:txBody>
      </p:sp>
      <p:sp>
        <p:nvSpPr>
          <p:cNvPr id="3" name="Content Placeholder 2">
            <a:extLst>
              <a:ext uri="{FF2B5EF4-FFF2-40B4-BE49-F238E27FC236}">
                <a16:creationId xmlns="" xmlns:a16="http://schemas.microsoft.com/office/drawing/2014/main" id="{7535982C-A420-4FC6-88E7-E2CFA6F16D0B}"/>
              </a:ext>
            </a:extLst>
          </p:cNvPr>
          <p:cNvSpPr>
            <a:spLocks noGrp="1"/>
          </p:cNvSpPr>
          <p:nvPr>
            <p:ph idx="1"/>
          </p:nvPr>
        </p:nvSpPr>
        <p:spPr/>
        <p:txBody>
          <a:bodyPr>
            <a:normAutofit fontScale="85000" lnSpcReduction="20000"/>
          </a:bodyPr>
          <a:lstStyle/>
          <a:p>
            <a:pPr marL="514350" indent="-514350">
              <a:buFont typeface="+mj-lt"/>
              <a:buAutoNum type="arabicPeriod"/>
            </a:pPr>
            <a:r>
              <a:rPr lang="en-US" sz="2400" dirty="0"/>
              <a:t>Customer focus. </a:t>
            </a:r>
          </a:p>
          <a:p>
            <a:pPr marL="514350" indent="-514350">
              <a:buFont typeface="+mj-lt"/>
              <a:buAutoNum type="arabicPeriod"/>
            </a:pPr>
            <a:r>
              <a:rPr lang="en-US" sz="2400" dirty="0"/>
              <a:t>Leadership. </a:t>
            </a:r>
          </a:p>
          <a:p>
            <a:pPr marL="514350" indent="-514350">
              <a:buFont typeface="+mj-lt"/>
              <a:buAutoNum type="arabicPeriod"/>
            </a:pPr>
            <a:r>
              <a:rPr lang="en-US" sz="2400" dirty="0"/>
              <a:t>Involvement of people. </a:t>
            </a:r>
          </a:p>
          <a:p>
            <a:pPr marL="514350" indent="-514350">
              <a:buFont typeface="+mj-lt"/>
              <a:buAutoNum type="arabicPeriod"/>
            </a:pPr>
            <a:r>
              <a:rPr lang="en-US" sz="2400" dirty="0"/>
              <a:t>Process approach.</a:t>
            </a:r>
          </a:p>
          <a:p>
            <a:pPr marL="514350" indent="-514350">
              <a:buFont typeface="+mj-lt"/>
              <a:buAutoNum type="arabicPeriod"/>
            </a:pPr>
            <a:r>
              <a:rPr lang="en-US" sz="2400" dirty="0"/>
              <a:t>System approach to management. </a:t>
            </a:r>
          </a:p>
          <a:p>
            <a:pPr marL="514350" indent="-514350">
              <a:buFont typeface="+mj-lt"/>
              <a:buAutoNum type="arabicPeriod"/>
            </a:pPr>
            <a:r>
              <a:rPr lang="en-US" sz="2400" dirty="0"/>
              <a:t>Continual improvement. </a:t>
            </a:r>
          </a:p>
          <a:p>
            <a:pPr marL="514350" indent="-514350">
              <a:buFont typeface="+mj-lt"/>
              <a:buAutoNum type="arabicPeriod"/>
            </a:pPr>
            <a:r>
              <a:rPr lang="en-US" sz="2400" dirty="0"/>
              <a:t>Factual approach to decision making. </a:t>
            </a:r>
          </a:p>
          <a:p>
            <a:pPr marL="514350" indent="-514350">
              <a:buFont typeface="+mj-lt"/>
              <a:buAutoNum type="arabicPeriod"/>
            </a:pPr>
            <a:r>
              <a:rPr lang="en-US" sz="2400" dirty="0"/>
              <a:t>Mutually supportive supplier relationships. </a:t>
            </a:r>
          </a:p>
        </p:txBody>
      </p:sp>
      <p:sp>
        <p:nvSpPr>
          <p:cNvPr id="4" name="Slide Number Placeholder 3">
            <a:extLst>
              <a:ext uri="{FF2B5EF4-FFF2-40B4-BE49-F238E27FC236}">
                <a16:creationId xmlns="" xmlns:a16="http://schemas.microsoft.com/office/drawing/2014/main" id="{FF47007B-171A-445D-9801-46F846FDADBF}"/>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25710899"/>
      </p:ext>
    </p:extLst>
  </p:cSld>
  <p:clrMapOvr>
    <a:masterClrMapping/>
  </p:clrMapOvr>
  <mc:AlternateContent xmlns:mc="http://schemas.openxmlformats.org/markup-compatibility/2006" xmlns:p14="http://schemas.microsoft.com/office/powerpoint/2010/main">
    <mc:Choice Requires="p14">
      <p:transition spd="slow" p14:dur="2000" advTm="152883"/>
    </mc:Choice>
    <mc:Fallback xmlns="">
      <p:transition spd="slow" advTm="15288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220</TotalTime>
  <Words>1299</Words>
  <Application>Microsoft Office PowerPoint</Application>
  <PresentationFormat>On-screen Show (4:3)</PresentationFormat>
  <Paragraphs>115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Quality Management Standards</vt:lpstr>
      <vt:lpstr>Quality Management Standards</vt:lpstr>
      <vt:lpstr>Quality Management Standards</vt:lpstr>
      <vt:lpstr>Scope of Certification Standards</vt:lpstr>
      <vt:lpstr>Scope of Assessment Standards</vt:lpstr>
      <vt:lpstr>ISO 9001 and ISO 9000-3</vt:lpstr>
      <vt:lpstr>ISO 9001 and ISO 9000-3</vt:lpstr>
      <vt:lpstr>ISO 9001 and ISO 9000-3</vt:lpstr>
      <vt:lpstr>ISO 9000-3 Quality Management System: Guiding Principles</vt:lpstr>
      <vt:lpstr>ISO 9000-3: Requirements</vt:lpstr>
      <vt:lpstr>Certification according to ISO 9000-3</vt:lpstr>
      <vt:lpstr>Certification according to ISO 9000-3</vt:lpstr>
      <vt:lpstr> Capability Maturity Models – CMM and CMMI Assessment Methodology </vt:lpstr>
      <vt:lpstr>Evolution of CMM</vt:lpstr>
      <vt:lpstr>Evolution of CMM</vt:lpstr>
      <vt:lpstr>Capability Maturity Model Integration (CMMI)</vt:lpstr>
      <vt:lpstr>Capability Maturity Model Integration (CMMI)</vt:lpstr>
      <vt:lpstr>CMM Implementation Experience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 Standards</dc:title>
  <dc:creator>Sobia</dc:creator>
  <cp:lastModifiedBy>Lenovo</cp:lastModifiedBy>
  <cp:revision>82</cp:revision>
  <dcterms:created xsi:type="dcterms:W3CDTF">2006-08-16T00:00:00Z</dcterms:created>
  <dcterms:modified xsi:type="dcterms:W3CDTF">2022-12-20T01:14:17Z</dcterms:modified>
</cp:coreProperties>
</file>