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3" r:id="rId2"/>
  </p:sldMasterIdLst>
  <p:notesMasterIdLst>
    <p:notesMasterId r:id="rId37"/>
  </p:notesMasterIdLst>
  <p:handoutMasterIdLst>
    <p:handoutMasterId r:id="rId38"/>
  </p:handoutMasterIdLst>
  <p:sldIdLst>
    <p:sldId id="256" r:id="rId3"/>
    <p:sldId id="266" r:id="rId4"/>
    <p:sldId id="281" r:id="rId5"/>
    <p:sldId id="648" r:id="rId6"/>
    <p:sldId id="283" r:id="rId7"/>
    <p:sldId id="282" r:id="rId8"/>
    <p:sldId id="267" r:id="rId9"/>
    <p:sldId id="278" r:id="rId10"/>
    <p:sldId id="269" r:id="rId11"/>
    <p:sldId id="268" r:id="rId12"/>
    <p:sldId id="649" r:id="rId13"/>
    <p:sldId id="270" r:id="rId14"/>
    <p:sldId id="450" r:id="rId15"/>
    <p:sldId id="449" r:id="rId16"/>
    <p:sldId id="272" r:id="rId17"/>
    <p:sldId id="452" r:id="rId18"/>
    <p:sldId id="453" r:id="rId19"/>
    <p:sldId id="455" r:id="rId20"/>
    <p:sldId id="305" r:id="rId21"/>
    <p:sldId id="454"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 id="646" r:id="rId35"/>
    <p:sldId id="647" r:id="rId36"/>
  </p:sldIdLst>
  <p:sldSz cx="9144000" cy="6858000" type="screen4x3"/>
  <p:notesSz cx="6858000" cy="91170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3300"/>
    <a:srgbClr val="FFFFCC"/>
    <a:srgbClr val="66FF33"/>
    <a:srgbClr val="666699"/>
    <a:srgbClr val="99CC00"/>
    <a:srgbClr val="FFFF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8824" autoAdjust="0"/>
  </p:normalViewPr>
  <p:slideViewPr>
    <p:cSldViewPr>
      <p:cViewPr varScale="1">
        <p:scale>
          <a:sx n="74" d="100"/>
          <a:sy n="74" d="100"/>
        </p:scale>
        <p:origin x="126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1026">
            <a:extLst>
              <a:ext uri="{FF2B5EF4-FFF2-40B4-BE49-F238E27FC236}"/>
            </a:extLst>
          </p:cNvPr>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340995" name="Rectangle 1027">
            <a:extLst>
              <a:ext uri="{FF2B5EF4-FFF2-40B4-BE49-F238E27FC236}"/>
            </a:extLst>
          </p:cNvPr>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340996" name="Rectangle 1028">
            <a:extLst>
              <a:ext uri="{FF2B5EF4-FFF2-40B4-BE49-F238E27FC236}"/>
            </a:extLst>
          </p:cNvPr>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340997" name="Rectangle 1029">
            <a:extLst>
              <a:ext uri="{FF2B5EF4-FFF2-40B4-BE49-F238E27FC236}"/>
            </a:extLst>
          </p:cNvPr>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DCB6EB-B382-4873-B8D6-5437C5B767A8}" type="slidenum">
              <a:rPr lang="en-US" altLang="en-US"/>
              <a:pPr>
                <a:defRPr/>
              </a:pPr>
              <a:t>‹#›</a:t>
            </a:fld>
            <a:endParaRPr lang="en-US" altLang="en-US"/>
          </a:p>
        </p:txBody>
      </p:sp>
    </p:spTree>
    <p:extLst>
      <p:ext uri="{BB962C8B-B14F-4D97-AF65-F5344CB8AC3E}">
        <p14:creationId xmlns:p14="http://schemas.microsoft.com/office/powerpoint/2010/main" val="2714652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extLst>
          </p:cNvPr>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18435" name="Rectangle 3">
            <a:extLst>
              <a:ext uri="{FF2B5EF4-FFF2-40B4-BE49-F238E27FC236}"/>
            </a:extLst>
          </p:cNvPr>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6148" name="Rectangle 4"/>
          <p:cNvSpPr>
            <a:spLocks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extLst>
          </p:cNvPr>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a:extLst>
              <a:ext uri="{FF2B5EF4-FFF2-40B4-BE49-F238E27FC236}"/>
            </a:extLst>
          </p:cNvPr>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18439" name="Rectangle 7">
            <a:extLst>
              <a:ext uri="{FF2B5EF4-FFF2-40B4-BE49-F238E27FC236}"/>
            </a:extLst>
          </p:cNvPr>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FAE35A-2081-4924-A89E-DD239069DAB9}" type="slidenum">
              <a:rPr lang="en-US" altLang="en-US"/>
              <a:pPr>
                <a:defRPr/>
              </a:pPr>
              <a:t>‹#›</a:t>
            </a:fld>
            <a:endParaRPr lang="en-US" altLang="en-US"/>
          </a:p>
        </p:txBody>
      </p:sp>
    </p:spTree>
    <p:extLst>
      <p:ext uri="{BB962C8B-B14F-4D97-AF65-F5344CB8AC3E}">
        <p14:creationId xmlns:p14="http://schemas.microsoft.com/office/powerpoint/2010/main" val="250993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a:ln/>
        </p:spPr>
      </p:sp>
      <p:sp>
        <p:nvSpPr>
          <p:cNvPr id="3" name="Notes Placeholder 2">
            <a:extLst>
              <a:ext uri="{FF2B5EF4-FFF2-40B4-BE49-F238E27FC236}"/>
            </a:extLst>
          </p:cNvPr>
          <p:cNvSpPr>
            <a:spLocks noGrp="1"/>
          </p:cNvSpPr>
          <p:nvPr>
            <p:ph type="body" idx="1"/>
          </p:nvPr>
        </p:nvSpPr>
        <p:spPr/>
        <p:txBody>
          <a:bodyPr/>
          <a:lstStyle/>
          <a:p>
            <a:pPr>
              <a:defRPr/>
            </a:pPr>
            <a:r>
              <a:rPr lang="en-US" dirty="0">
                <a:latin typeface="+mn-lt"/>
              </a:rPr>
              <a:t>Bootstrap trains three levels of registered assessors, namely trained assessor, assessor and lead assessor. </a:t>
            </a:r>
            <a:endParaRPr lang="en-US" dirty="0" smtClean="0">
              <a:latin typeface="+mn-lt"/>
            </a:endParaRPr>
          </a:p>
          <a:p>
            <a:pPr>
              <a:defRPr/>
            </a:pPr>
            <a:r>
              <a:rPr lang="en-US" dirty="0" smtClean="0">
                <a:latin typeface="+mn-lt"/>
              </a:rPr>
              <a:t>A </a:t>
            </a:r>
            <a:r>
              <a:rPr lang="en-US" dirty="0">
                <a:latin typeface="+mn-lt"/>
              </a:rPr>
              <a:t>person can become a registered lead assessor, having overall responsibility for planning and performing a Bootstrap assessment, only after successfully performing as a trained and then a registered assessor. </a:t>
            </a:r>
            <a:endParaRPr lang="en-US" dirty="0" smtClean="0">
              <a:latin typeface="+mn-lt"/>
            </a:endParaRPr>
          </a:p>
          <a:p>
            <a:pPr>
              <a:defRPr/>
            </a:pPr>
            <a:r>
              <a:rPr lang="en-US" dirty="0" smtClean="0">
                <a:latin typeface="+mn-lt"/>
              </a:rPr>
              <a:t>In </a:t>
            </a:r>
            <a:r>
              <a:rPr lang="en-US" dirty="0">
                <a:latin typeface="+mn-lt"/>
              </a:rPr>
              <a:t>order to become a trained assessor, a person has to successfully complete a basic assessor training program, after which she or he can participate in Bootstrap assessments. </a:t>
            </a:r>
            <a:endParaRPr lang="en-US" dirty="0" smtClean="0">
              <a:latin typeface="+mn-lt"/>
            </a:endParaRPr>
          </a:p>
          <a:p>
            <a:pPr>
              <a:defRPr/>
            </a:pPr>
            <a:r>
              <a:rPr lang="en-US" dirty="0" smtClean="0">
                <a:latin typeface="+mn-lt"/>
              </a:rPr>
              <a:t>Trained </a:t>
            </a:r>
            <a:r>
              <a:rPr lang="en-US" dirty="0">
                <a:latin typeface="+mn-lt"/>
              </a:rPr>
              <a:t>assessors who have demonstrated knowledge in performance of assessments and been recommended by a registered lead assessor may qualify as a registered assessor. </a:t>
            </a:r>
            <a:endParaRPr lang="en-US" smtClean="0">
              <a:latin typeface="+mn-lt"/>
            </a:endParaRPr>
          </a:p>
          <a:p>
            <a:pPr>
              <a:defRPr/>
            </a:pPr>
            <a:r>
              <a:rPr lang="en-US" smtClean="0">
                <a:latin typeface="+mn-lt"/>
              </a:rPr>
              <a:t>Registered </a:t>
            </a:r>
            <a:r>
              <a:rPr lang="en-US" dirty="0">
                <a:latin typeface="+mn-lt"/>
              </a:rPr>
              <a:t>assessors are likewise required to demonstrate knowledge and competence in carrying out higher-level assessments in addition to participation in a lead assessors’ training course. Only then can they applying for acceptance as lead assessors.</a:t>
            </a:r>
            <a:endParaRPr lang="en-US" dirty="0"/>
          </a:p>
        </p:txBody>
      </p:sp>
      <p:sp>
        <p:nvSpPr>
          <p:cNvPr id="1331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172F37-40A1-45FE-B560-F50A6FCE88F7}" type="slidenum">
              <a:rPr lang="en-US" altLang="en-US" sz="1200" smtClean="0">
                <a:solidFill>
                  <a:srgbClr val="000000"/>
                </a:solidFill>
                <a:latin typeface="Calibri" panose="020F0502020204030204" pitchFamily="34" charset="0"/>
              </a:rPr>
              <a:pPr/>
              <a:t>5</a:t>
            </a:fld>
            <a:endParaRPr lang="en-US" altLang="en-US" sz="120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13051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36E3E6-EE3E-4CC4-A4C7-CCC27796B765}" type="slidenum">
              <a:rPr lang="en-US" altLang="en-US" sz="1200" smtClean="0"/>
              <a:pPr/>
              <a:t>16</a:t>
            </a:fld>
            <a:endParaRPr lang="en-US" altLang="en-US" sz="1200"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1322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1F18C3D6-AE68-468A-9B55-55E6655BAC9F}" type="slidenum">
              <a:rPr lang="en-US" altLang="en-US"/>
              <a:pPr>
                <a:defRPr/>
              </a:pPr>
              <a:t>‹#›</a:t>
            </a:fld>
            <a:endParaRPr lang="en-US" altLang="en-US"/>
          </a:p>
        </p:txBody>
      </p:sp>
    </p:spTree>
    <p:extLst>
      <p:ext uri="{BB962C8B-B14F-4D97-AF65-F5344CB8AC3E}">
        <p14:creationId xmlns:p14="http://schemas.microsoft.com/office/powerpoint/2010/main" val="234499499"/>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F0237FAE-08C5-4CBA-9D18-2CB3121EC2F1}" type="slidenum">
              <a:rPr lang="en-US" altLang="en-US"/>
              <a:pPr>
                <a:defRPr/>
              </a:pPr>
              <a:t>‹#›</a:t>
            </a:fld>
            <a:endParaRPr lang="en-US" altLang="en-US"/>
          </a:p>
        </p:txBody>
      </p:sp>
    </p:spTree>
    <p:extLst>
      <p:ext uri="{BB962C8B-B14F-4D97-AF65-F5344CB8AC3E}">
        <p14:creationId xmlns:p14="http://schemas.microsoft.com/office/powerpoint/2010/main" val="2407459417"/>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44F4302F-3FE2-4923-9EB2-D9C62C1A90D1}" type="slidenum">
              <a:rPr lang="en-US" altLang="en-US"/>
              <a:pPr>
                <a:defRPr/>
              </a:pPr>
              <a:t>‹#›</a:t>
            </a:fld>
            <a:endParaRPr lang="en-US" altLang="en-US"/>
          </a:p>
        </p:txBody>
      </p:sp>
    </p:spTree>
    <p:extLst>
      <p:ext uri="{BB962C8B-B14F-4D97-AF65-F5344CB8AC3E}">
        <p14:creationId xmlns:p14="http://schemas.microsoft.com/office/powerpoint/2010/main" val="3084646116"/>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5" name="Group 4"/>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900238" y="1122363"/>
            <a:ext cx="6593681" cy="2387600"/>
          </a:xfrm>
        </p:spPr>
        <p:txBody>
          <a:bodyPr anchor="b"/>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0" name="Date Placeholder 3"/>
          <p:cNvSpPr>
            <a:spLocks noGrp="1"/>
          </p:cNvSpPr>
          <p:nvPr>
            <p:ph type="dt" sz="half" idx="10"/>
          </p:nvPr>
        </p:nvSpPr>
        <p:spPr>
          <a:xfrm>
            <a:off x="5800725" y="5410200"/>
            <a:ext cx="2057400" cy="365125"/>
          </a:xfrm>
        </p:spPr>
        <p:txBody>
          <a:bodyPr/>
          <a:lstStyle>
            <a:lvl1pPr>
              <a:defRPr/>
            </a:lvl1pPr>
          </a:lstStyle>
          <a:p>
            <a:pPr>
              <a:defRPr/>
            </a:pPr>
            <a:endParaRPr lang="en-US"/>
          </a:p>
        </p:txBody>
      </p:sp>
      <p:sp>
        <p:nvSpPr>
          <p:cNvPr id="61" name="Footer Placeholder 4"/>
          <p:cNvSpPr>
            <a:spLocks noGrp="1"/>
          </p:cNvSpPr>
          <p:nvPr>
            <p:ph type="ftr" sz="quarter" idx="11"/>
          </p:nvPr>
        </p:nvSpPr>
        <p:spPr>
          <a:xfrm>
            <a:off x="1900238" y="5410200"/>
            <a:ext cx="3843337" cy="365125"/>
          </a:xfrm>
        </p:spPr>
        <p:txBody>
          <a:bodyPr/>
          <a:lstStyle>
            <a:lvl1pPr>
              <a:defRPr/>
            </a:lvl1pPr>
          </a:lstStyle>
          <a:p>
            <a:pPr>
              <a:defRPr/>
            </a:pPr>
            <a:endParaRPr lang="en-US"/>
          </a:p>
        </p:txBody>
      </p:sp>
      <p:sp>
        <p:nvSpPr>
          <p:cNvPr id="62" name="Slide Number Placeholder 5"/>
          <p:cNvSpPr>
            <a:spLocks noGrp="1"/>
          </p:cNvSpPr>
          <p:nvPr>
            <p:ph type="sldNum" sz="quarter" idx="12"/>
          </p:nvPr>
        </p:nvSpPr>
        <p:spPr>
          <a:xfrm>
            <a:off x="7915275" y="5410200"/>
            <a:ext cx="579438" cy="365125"/>
          </a:xfrm>
        </p:spPr>
        <p:txBody>
          <a:bodyPr/>
          <a:lstStyle>
            <a:lvl1pPr>
              <a:defRPr/>
            </a:lvl1pPr>
          </a:lstStyle>
          <a:p>
            <a:pPr>
              <a:defRPr/>
            </a:pPr>
            <a:fld id="{27FBD64D-6C78-4501-BCE7-AF3EB8CDF168}" type="slidenum">
              <a:rPr lang="en-US"/>
              <a:pPr>
                <a:defRPr/>
              </a:pPr>
              <a:t>‹#›</a:t>
            </a:fld>
            <a:endParaRPr lang="en-US"/>
          </a:p>
        </p:txBody>
      </p:sp>
    </p:spTree>
    <p:extLst>
      <p:ext uri="{BB962C8B-B14F-4D97-AF65-F5344CB8AC3E}">
        <p14:creationId xmlns:p14="http://schemas.microsoft.com/office/powerpoint/2010/main" val="3133228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E2648C-B153-4FCF-94F8-776B200AEBC8}" type="slidenum">
              <a:rPr lang="en-US" altLang="en-US"/>
              <a:pPr>
                <a:defRPr/>
              </a:pPr>
              <a:t>‹#›</a:t>
            </a:fld>
            <a:endParaRPr lang="en-US" altLang="en-US"/>
          </a:p>
        </p:txBody>
      </p:sp>
    </p:spTree>
    <p:extLst>
      <p:ext uri="{BB962C8B-B14F-4D97-AF65-F5344CB8AC3E}">
        <p14:creationId xmlns:p14="http://schemas.microsoft.com/office/powerpoint/2010/main" val="303203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7703D3-2155-45DC-AA10-4271A5B91979}" type="slidenum">
              <a:rPr lang="en-US" altLang="en-US"/>
              <a:pPr>
                <a:defRPr/>
              </a:pPr>
              <a:t>‹#›</a:t>
            </a:fld>
            <a:endParaRPr lang="en-US" altLang="en-US"/>
          </a:p>
        </p:txBody>
      </p:sp>
    </p:spTree>
    <p:extLst>
      <p:ext uri="{BB962C8B-B14F-4D97-AF65-F5344CB8AC3E}">
        <p14:creationId xmlns:p14="http://schemas.microsoft.com/office/powerpoint/2010/main" val="2416304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396CA00-162B-4B21-B320-788D6C32CF15}" type="slidenum">
              <a:rPr lang="en-US" altLang="en-US"/>
              <a:pPr>
                <a:defRPr/>
              </a:pPr>
              <a:t>‹#›</a:t>
            </a:fld>
            <a:endParaRPr lang="en-US" altLang="en-US"/>
          </a:p>
        </p:txBody>
      </p:sp>
    </p:spTree>
    <p:extLst>
      <p:ext uri="{BB962C8B-B14F-4D97-AF65-F5344CB8AC3E}">
        <p14:creationId xmlns:p14="http://schemas.microsoft.com/office/powerpoint/2010/main" val="14460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A90692E-EFB0-47FC-966D-F6DCD32C2D6F}" type="slidenum">
              <a:rPr lang="en-US" altLang="en-US"/>
              <a:pPr>
                <a:defRPr/>
              </a:pPr>
              <a:t>‹#›</a:t>
            </a:fld>
            <a:endParaRPr lang="en-US" altLang="en-US"/>
          </a:p>
        </p:txBody>
      </p:sp>
    </p:spTree>
    <p:extLst>
      <p:ext uri="{BB962C8B-B14F-4D97-AF65-F5344CB8AC3E}">
        <p14:creationId xmlns:p14="http://schemas.microsoft.com/office/powerpoint/2010/main" val="2655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C38F455-2D69-49AF-8489-60AF41CD7C44}" type="slidenum">
              <a:rPr lang="en-US" altLang="en-US"/>
              <a:pPr>
                <a:defRPr/>
              </a:pPr>
              <a:t>‹#›</a:t>
            </a:fld>
            <a:endParaRPr lang="en-US" altLang="en-US"/>
          </a:p>
        </p:txBody>
      </p:sp>
    </p:spTree>
    <p:extLst>
      <p:ext uri="{BB962C8B-B14F-4D97-AF65-F5344CB8AC3E}">
        <p14:creationId xmlns:p14="http://schemas.microsoft.com/office/powerpoint/2010/main" val="3883088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30BC34-A077-4F01-B0CB-DEDE070F60A9}" type="slidenum">
              <a:rPr lang="en-US" altLang="en-US"/>
              <a:pPr>
                <a:defRPr/>
              </a:pPr>
              <a:t>‹#›</a:t>
            </a:fld>
            <a:endParaRPr lang="en-US" altLang="en-US"/>
          </a:p>
        </p:txBody>
      </p:sp>
    </p:spTree>
    <p:extLst>
      <p:ext uri="{BB962C8B-B14F-4D97-AF65-F5344CB8AC3E}">
        <p14:creationId xmlns:p14="http://schemas.microsoft.com/office/powerpoint/2010/main" val="2297287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DE8B4B-D2EF-4069-964D-B1D4B57F98A7}" type="slidenum">
              <a:rPr lang="en-US" altLang="en-US"/>
              <a:pPr>
                <a:defRPr/>
              </a:pPr>
              <a:t>‹#›</a:t>
            </a:fld>
            <a:endParaRPr lang="en-US" altLang="en-US"/>
          </a:p>
        </p:txBody>
      </p:sp>
    </p:spTree>
    <p:extLst>
      <p:ext uri="{BB962C8B-B14F-4D97-AF65-F5344CB8AC3E}">
        <p14:creationId xmlns:p14="http://schemas.microsoft.com/office/powerpoint/2010/main" val="93468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C99C653D-793B-4CB2-A00B-AB557BCF5D02}" type="slidenum">
              <a:rPr lang="en-US" altLang="en-US"/>
              <a:pPr>
                <a:defRPr/>
              </a:pPr>
              <a:t>‹#›</a:t>
            </a:fld>
            <a:endParaRPr lang="en-US" altLang="en-US"/>
          </a:p>
        </p:txBody>
      </p:sp>
    </p:spTree>
    <p:extLst>
      <p:ext uri="{BB962C8B-B14F-4D97-AF65-F5344CB8AC3E}">
        <p14:creationId xmlns:p14="http://schemas.microsoft.com/office/powerpoint/2010/main" val="440561180"/>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799867-5E8B-4D95-B687-51C3DEB798EF}" type="slidenum">
              <a:rPr lang="en-US" altLang="en-US"/>
              <a:pPr>
                <a:defRPr/>
              </a:pPr>
              <a:t>‹#›</a:t>
            </a:fld>
            <a:endParaRPr lang="en-US" altLang="en-US"/>
          </a:p>
        </p:txBody>
      </p:sp>
    </p:spTree>
    <p:extLst>
      <p:ext uri="{BB962C8B-B14F-4D97-AF65-F5344CB8AC3E}">
        <p14:creationId xmlns:p14="http://schemas.microsoft.com/office/powerpoint/2010/main" val="399420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B61691-9313-4765-848C-98968D03CEAC}" type="slidenum">
              <a:rPr lang="en-US" altLang="en-US"/>
              <a:pPr>
                <a:defRPr/>
              </a:pPr>
              <a:t>‹#›</a:t>
            </a:fld>
            <a:endParaRPr lang="en-US" altLang="en-US"/>
          </a:p>
        </p:txBody>
      </p:sp>
    </p:spTree>
    <p:extLst>
      <p:ext uri="{BB962C8B-B14F-4D97-AF65-F5344CB8AC3E}">
        <p14:creationId xmlns:p14="http://schemas.microsoft.com/office/powerpoint/2010/main" val="99177881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B41D01-DA7B-4B81-AF05-4289EADC351D}" type="slidenum">
              <a:rPr lang="en-US" altLang="en-US"/>
              <a:pPr>
                <a:defRPr/>
              </a:pPr>
              <a:t>‹#›</a:t>
            </a:fld>
            <a:endParaRPr lang="en-US" altLang="en-US"/>
          </a:p>
        </p:txBody>
      </p:sp>
    </p:spTree>
    <p:extLst>
      <p:ext uri="{BB962C8B-B14F-4D97-AF65-F5344CB8AC3E}">
        <p14:creationId xmlns:p14="http://schemas.microsoft.com/office/powerpoint/2010/main" val="32296870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rPr>
              <a:t>“</a:t>
            </a:r>
          </a:p>
        </p:txBody>
      </p:sp>
      <p:sp>
        <p:nvSpPr>
          <p:cNvPr id="6" name="TextBox 5"/>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Date Placeholder 4"/>
          <p:cNvSpPr>
            <a:spLocks noGrp="1"/>
          </p:cNvSpPr>
          <p:nvPr>
            <p:ph type="dt" sz="half" idx="14"/>
          </p:nvPr>
        </p:nvSpPr>
        <p:spPr/>
        <p:txBody>
          <a:bodyPr/>
          <a:lstStyle>
            <a:lvl1pPr>
              <a:defRPr/>
            </a:lvl1pPr>
          </a:lstStyle>
          <a:p>
            <a:pPr>
              <a:defRPr/>
            </a:pPr>
            <a:endParaRPr lang="en-US"/>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pPr>
              <a:defRPr/>
            </a:pPr>
            <a:fld id="{905E61F6-8252-4623-9EB3-83963298F1F6}" type="slidenum">
              <a:rPr lang="en-US"/>
              <a:pPr>
                <a:defRPr/>
              </a:pPr>
              <a:t>‹#›</a:t>
            </a:fld>
            <a:endParaRPr lang="en-US"/>
          </a:p>
        </p:txBody>
      </p:sp>
    </p:spTree>
    <p:extLst>
      <p:ext uri="{BB962C8B-B14F-4D97-AF65-F5344CB8AC3E}">
        <p14:creationId xmlns:p14="http://schemas.microsoft.com/office/powerpoint/2010/main" val="120437552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6DC7CB-D286-42FC-AFFA-5E9E4842C258}" type="slidenum">
              <a:rPr lang="en-US" altLang="en-US"/>
              <a:pPr>
                <a:defRPr/>
              </a:pPr>
              <a:t>‹#›</a:t>
            </a:fld>
            <a:endParaRPr lang="en-US" altLang="en-US"/>
          </a:p>
        </p:txBody>
      </p:sp>
    </p:spTree>
    <p:extLst>
      <p:ext uri="{BB962C8B-B14F-4D97-AF65-F5344CB8AC3E}">
        <p14:creationId xmlns:p14="http://schemas.microsoft.com/office/powerpoint/2010/main" val="283580196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37EE359C-7DE4-4134-A7AD-DF461D3C3097}" type="slidenum">
              <a:rPr lang="en-US" altLang="en-US"/>
              <a:pPr>
                <a:defRPr/>
              </a:pPr>
              <a:t>‹#›</a:t>
            </a:fld>
            <a:endParaRPr lang="en-US" altLang="en-US"/>
          </a:p>
        </p:txBody>
      </p:sp>
    </p:spTree>
    <p:extLst>
      <p:ext uri="{BB962C8B-B14F-4D97-AF65-F5344CB8AC3E}">
        <p14:creationId xmlns:p14="http://schemas.microsoft.com/office/powerpoint/2010/main" val="346393998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856060" y="4980859"/>
            <a:ext cx="239643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365695" y="4980857"/>
            <a:ext cx="24003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889332" y="4980855"/>
            <a:ext cx="2396226"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2"/>
          <p:cNvSpPr>
            <a:spLocks noGrp="1"/>
          </p:cNvSpPr>
          <p:nvPr>
            <p:ph type="dt" sz="half" idx="23"/>
          </p:nvPr>
        </p:nvSpPr>
        <p:spPr/>
        <p:txBody>
          <a:bodyPr/>
          <a:lstStyle>
            <a:lvl1pPr>
              <a:defRPr/>
            </a:lvl1pPr>
          </a:lstStyle>
          <a:p>
            <a:pPr>
              <a:defRPr/>
            </a:pPr>
            <a:endParaRPr lang="en-US"/>
          </a:p>
        </p:txBody>
      </p:sp>
      <p:sp>
        <p:nvSpPr>
          <p:cNvPr id="13" name="Footer Placeholder 3"/>
          <p:cNvSpPr>
            <a:spLocks noGrp="1"/>
          </p:cNvSpPr>
          <p:nvPr>
            <p:ph type="ftr" sz="quarter" idx="24"/>
          </p:nvPr>
        </p:nvSpPr>
        <p:spPr/>
        <p:txBody>
          <a:bodyPr/>
          <a:lstStyle>
            <a:lvl1pPr>
              <a:defRPr cap="all" baseline="0"/>
            </a:lvl1pPr>
          </a:lstStyle>
          <a:p>
            <a:pPr>
              <a:defRPr/>
            </a:pPr>
            <a:endParaRPr lang="en-US"/>
          </a:p>
        </p:txBody>
      </p:sp>
      <p:sp>
        <p:nvSpPr>
          <p:cNvPr id="14" name="Slide Number Placeholder 4"/>
          <p:cNvSpPr>
            <a:spLocks noGrp="1"/>
          </p:cNvSpPr>
          <p:nvPr>
            <p:ph type="sldNum" sz="quarter" idx="25"/>
          </p:nvPr>
        </p:nvSpPr>
        <p:spPr/>
        <p:txBody>
          <a:bodyPr/>
          <a:lstStyle>
            <a:lvl1pPr>
              <a:defRPr/>
            </a:lvl1pPr>
          </a:lstStyle>
          <a:p>
            <a:pPr>
              <a:defRPr/>
            </a:pPr>
            <a:fld id="{41341A29-4B05-4266-A8BE-AE739FCEB288}" type="slidenum">
              <a:rPr lang="en-US"/>
              <a:pPr>
                <a:defRPr/>
              </a:pPr>
              <a:t>‹#›</a:t>
            </a:fld>
            <a:endParaRPr lang="en-US"/>
          </a:p>
        </p:txBody>
      </p:sp>
    </p:spTree>
    <p:extLst>
      <p:ext uri="{BB962C8B-B14F-4D97-AF65-F5344CB8AC3E}">
        <p14:creationId xmlns:p14="http://schemas.microsoft.com/office/powerpoint/2010/main" val="124623682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0114A4-6C5D-4010-B6EA-37A4AB21D8E0}" type="slidenum">
              <a:rPr lang="en-US" altLang="en-US"/>
              <a:pPr>
                <a:defRPr/>
              </a:pPr>
              <a:t>‹#›</a:t>
            </a:fld>
            <a:endParaRPr lang="en-US" altLang="en-US"/>
          </a:p>
        </p:txBody>
      </p:sp>
    </p:spTree>
    <p:extLst>
      <p:ext uri="{BB962C8B-B14F-4D97-AF65-F5344CB8AC3E}">
        <p14:creationId xmlns:p14="http://schemas.microsoft.com/office/powerpoint/2010/main" val="2382896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A906CA-8A81-4B75-AE63-F8197C2026B2}" type="slidenum">
              <a:rPr lang="en-US" altLang="en-US"/>
              <a:pPr>
                <a:defRPr/>
              </a:pPr>
              <a:t>‹#›</a:t>
            </a:fld>
            <a:endParaRPr lang="en-US" altLang="en-US"/>
          </a:p>
        </p:txBody>
      </p:sp>
    </p:spTree>
    <p:extLst>
      <p:ext uri="{BB962C8B-B14F-4D97-AF65-F5344CB8AC3E}">
        <p14:creationId xmlns:p14="http://schemas.microsoft.com/office/powerpoint/2010/main" val="80029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842F0399-4241-4B09-BD3B-6D97757FE066}" type="slidenum">
              <a:rPr lang="en-US" altLang="en-US"/>
              <a:pPr>
                <a:defRPr/>
              </a:pPr>
              <a:t>‹#›</a:t>
            </a:fld>
            <a:endParaRPr lang="en-US" altLang="en-US"/>
          </a:p>
        </p:txBody>
      </p:sp>
    </p:spTree>
    <p:extLst>
      <p:ext uri="{BB962C8B-B14F-4D97-AF65-F5344CB8AC3E}">
        <p14:creationId xmlns:p14="http://schemas.microsoft.com/office/powerpoint/2010/main" val="2432125417"/>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EF4AD5D7-38A7-4B02-B4A9-DAD544A7229A}" type="slidenum">
              <a:rPr lang="en-US" altLang="en-US"/>
              <a:pPr>
                <a:defRPr/>
              </a:pPr>
              <a:t>‹#›</a:t>
            </a:fld>
            <a:endParaRPr lang="en-US" altLang="en-US"/>
          </a:p>
        </p:txBody>
      </p:sp>
    </p:spTree>
    <p:extLst>
      <p:ext uri="{BB962C8B-B14F-4D97-AF65-F5344CB8AC3E}">
        <p14:creationId xmlns:p14="http://schemas.microsoft.com/office/powerpoint/2010/main" val="3737628362"/>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7738B122-D2EC-4AF8-8010-7478A8305166}" type="slidenum">
              <a:rPr lang="en-US" altLang="en-US"/>
              <a:pPr>
                <a:defRPr/>
              </a:pPr>
              <a:t>‹#›</a:t>
            </a:fld>
            <a:endParaRPr lang="en-US" altLang="en-US"/>
          </a:p>
        </p:txBody>
      </p:sp>
    </p:spTree>
    <p:extLst>
      <p:ext uri="{BB962C8B-B14F-4D97-AF65-F5344CB8AC3E}">
        <p14:creationId xmlns:p14="http://schemas.microsoft.com/office/powerpoint/2010/main" val="338935345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3D63AB7E-7460-4707-859B-ED933FCF7FAE}" type="slidenum">
              <a:rPr lang="en-US" altLang="en-US"/>
              <a:pPr>
                <a:defRPr/>
              </a:pPr>
              <a:t>‹#›</a:t>
            </a:fld>
            <a:endParaRPr lang="en-US" altLang="en-US"/>
          </a:p>
        </p:txBody>
      </p:sp>
    </p:spTree>
    <p:extLst>
      <p:ext uri="{BB962C8B-B14F-4D97-AF65-F5344CB8AC3E}">
        <p14:creationId xmlns:p14="http://schemas.microsoft.com/office/powerpoint/2010/main" val="882093532"/>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008D1049-DF91-4BBC-AB73-72F126B20688}" type="slidenum">
              <a:rPr lang="en-US" altLang="en-US"/>
              <a:pPr>
                <a:defRPr/>
              </a:pPr>
              <a:t>‹#›</a:t>
            </a:fld>
            <a:endParaRPr lang="en-US" altLang="en-US"/>
          </a:p>
        </p:txBody>
      </p:sp>
    </p:spTree>
    <p:extLst>
      <p:ext uri="{BB962C8B-B14F-4D97-AF65-F5344CB8AC3E}">
        <p14:creationId xmlns:p14="http://schemas.microsoft.com/office/powerpoint/2010/main" val="1976671622"/>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8ADD7FF0-26DC-445B-93EE-0D1DBA24D762}" type="slidenum">
              <a:rPr lang="en-US" altLang="en-US"/>
              <a:pPr>
                <a:defRPr/>
              </a:pPr>
              <a:t>‹#›</a:t>
            </a:fld>
            <a:endParaRPr lang="en-US" altLang="en-US"/>
          </a:p>
        </p:txBody>
      </p:sp>
    </p:spTree>
    <p:extLst>
      <p:ext uri="{BB962C8B-B14F-4D97-AF65-F5344CB8AC3E}">
        <p14:creationId xmlns:p14="http://schemas.microsoft.com/office/powerpoint/2010/main" val="246567177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pPr>
              <a:defRPr/>
            </a:pPr>
            <a:fld id="{26D3B7DE-A5F5-4A38-A123-997C88E3E0E6}" type="slidenum">
              <a:rPr lang="en-US" altLang="en-US"/>
              <a:pPr>
                <a:defRPr/>
              </a:pPr>
              <a:t>‹#›</a:t>
            </a:fld>
            <a:endParaRPr lang="en-US" altLang="en-US"/>
          </a:p>
        </p:txBody>
      </p:sp>
    </p:spTree>
    <p:extLst>
      <p:ext uri="{BB962C8B-B14F-4D97-AF65-F5344CB8AC3E}">
        <p14:creationId xmlns:p14="http://schemas.microsoft.com/office/powerpoint/2010/main" val="1413279236"/>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Times New Roman" charset="0"/>
              </a:defRPr>
            </a:lvl1pPr>
          </a:lstStyle>
          <a:p>
            <a:pPr>
              <a:defRPr/>
            </a:pPr>
            <a:endParaRPr lang="en-US"/>
          </a:p>
        </p:txBody>
      </p:sp>
      <p:sp>
        <p:nvSpPr>
          <p:cNvPr id="1029"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p>
        </p:txBody>
      </p:sp>
      <p:sp>
        <p:nvSpPr>
          <p:cNvPr id="1030"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pPr>
              <a:defRPr/>
            </a:pPr>
            <a:fld id="{0176E1CD-E408-44A8-8CB9-4AA2C69284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spd="med">
    <p:random/>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charset="0"/>
        </a:defRPr>
      </a:lvl2pPr>
      <a:lvl3pPr algn="ctr" rtl="0" eaLnBrk="0" fontAlgn="base" hangingPunct="0">
        <a:spcBef>
          <a:spcPct val="0"/>
        </a:spcBef>
        <a:spcAft>
          <a:spcPct val="0"/>
        </a:spcAft>
        <a:defRPr sz="4400">
          <a:solidFill>
            <a:schemeClr val="tx1"/>
          </a:solidFill>
          <a:latin typeface="Times New Roman" charset="0"/>
        </a:defRPr>
      </a:lvl3pPr>
      <a:lvl4pPr algn="ctr" rtl="0" eaLnBrk="0" fontAlgn="base" hangingPunct="0">
        <a:spcBef>
          <a:spcPct val="0"/>
        </a:spcBef>
        <a:spcAft>
          <a:spcPct val="0"/>
        </a:spcAft>
        <a:defRPr sz="4400">
          <a:solidFill>
            <a:schemeClr val="tx1"/>
          </a:solidFill>
          <a:latin typeface="Times New Roman" charset="0"/>
        </a:defRPr>
      </a:lvl4pPr>
      <a:lvl5pPr algn="ctr" rtl="0" eaLnBrk="0" fontAlgn="base" hangingPunct="0">
        <a:spcBef>
          <a:spcPct val="0"/>
        </a:spcBef>
        <a:spcAft>
          <a:spcPct val="0"/>
        </a:spcAft>
        <a:defRPr sz="4400">
          <a:solidFill>
            <a:schemeClr val="tx1"/>
          </a:solidFill>
          <a:latin typeface="Times New Roman" charset="0"/>
        </a:defRPr>
      </a:lvl5pPr>
      <a:lvl6pPr marL="457200" algn="ctr" rtl="0" fontAlgn="base">
        <a:spcBef>
          <a:spcPct val="0"/>
        </a:spcBef>
        <a:spcAft>
          <a:spcPct val="0"/>
        </a:spcAft>
        <a:defRPr sz="4400">
          <a:solidFill>
            <a:schemeClr val="tx1"/>
          </a:solidFill>
          <a:latin typeface="Times New Roman" charset="0"/>
        </a:defRPr>
      </a:lvl6pPr>
      <a:lvl7pPr marL="914400" algn="ctr" rtl="0" fontAlgn="base">
        <a:spcBef>
          <a:spcPct val="0"/>
        </a:spcBef>
        <a:spcAft>
          <a:spcPct val="0"/>
        </a:spcAft>
        <a:defRPr sz="4400">
          <a:solidFill>
            <a:schemeClr val="tx1"/>
          </a:solidFill>
          <a:latin typeface="Times New Roman" charset="0"/>
        </a:defRPr>
      </a:lvl7pPr>
      <a:lvl8pPr marL="1371600" algn="ctr" rtl="0" fontAlgn="base">
        <a:spcBef>
          <a:spcPct val="0"/>
        </a:spcBef>
        <a:spcAft>
          <a:spcPct val="0"/>
        </a:spcAft>
        <a:defRPr sz="4400">
          <a:solidFill>
            <a:schemeClr val="tx1"/>
          </a:solidFill>
          <a:latin typeface="Times New Roman" charset="0"/>
        </a:defRPr>
      </a:lvl8pPr>
      <a:lvl9pPr marL="1828800" algn="ctr" rtl="0" fontAlgn="base">
        <a:spcBef>
          <a:spcPct val="0"/>
        </a:spcBef>
        <a:spcAft>
          <a:spcPct val="0"/>
        </a:spcAft>
        <a:defRPr sz="4400">
          <a:solidFill>
            <a:schemeClr val="tx1"/>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2051" name="Group 7"/>
          <p:cNvGrpSpPr>
            <a:grpSpLocks/>
          </p:cNvGrpSpPr>
          <p:nvPr/>
        </p:nvGrpSpPr>
        <p:grpSpPr bwMode="auto">
          <a:xfrm>
            <a:off x="-14288" y="0"/>
            <a:ext cx="9042401"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2" name="Title Placeholder 1"/>
          <p:cNvSpPr>
            <a:spLocks noGrp="1"/>
          </p:cNvSpPr>
          <p:nvPr>
            <p:ph type="title"/>
          </p:nvPr>
        </p:nvSpPr>
        <p:spPr>
          <a:xfrm>
            <a:off x="855663" y="619125"/>
            <a:ext cx="7429500" cy="1477963"/>
          </a:xfrm>
          <a:prstGeom prst="rect">
            <a:avLst/>
          </a:prstGeom>
        </p:spPr>
        <p:txBody>
          <a:bodyPr vert="horz" lIns="91440" tIns="45720" rIns="91440" bIns="45720" rtlCol="0" anchor="ctr">
            <a:normAutofit/>
          </a:bodyPr>
          <a:lstStyle/>
          <a:p>
            <a:endParaRPr lang="en-US" dirty="0"/>
          </a:p>
        </p:txBody>
      </p:sp>
      <p:sp>
        <p:nvSpPr>
          <p:cNvPr id="2053" name="Text Placeholder 2"/>
          <p:cNvSpPr>
            <a:spLocks noGrp="1"/>
          </p:cNvSpPr>
          <p:nvPr>
            <p:ph type="body" idx="1"/>
          </p:nvPr>
        </p:nvSpPr>
        <p:spPr bwMode="auto">
          <a:xfrm>
            <a:off x="855663" y="2249488"/>
            <a:ext cx="74295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592763" y="5883275"/>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855663" y="5883275"/>
            <a:ext cx="467995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07313" y="5883275"/>
            <a:ext cx="57785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E09D51C9-C037-4D29-9EBF-9CF384FB328F}"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60"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1" r:id="rId12"/>
    <p:sldLayoutId id="2147483756" r:id="rId13"/>
    <p:sldLayoutId id="2147483757" r:id="rId14"/>
    <p:sldLayoutId id="2147483762" r:id="rId15"/>
    <p:sldLayoutId id="2147483758" r:id="rId16"/>
    <p:sldLayoutId id="2147483759" r:id="rId17"/>
  </p:sldLayoutIdLst>
  <p:hf hdr="0" ftr="0" dt="0"/>
  <p:txStyles>
    <p:titleStyle>
      <a:lvl1pPr algn="l"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l" rtl="0" fontAlgn="base">
        <a:lnSpc>
          <a:spcPct val="90000"/>
        </a:lnSpc>
        <a:spcBef>
          <a:spcPct val="0"/>
        </a:spcBef>
        <a:spcAft>
          <a:spcPct val="0"/>
        </a:spcAft>
        <a:defRPr sz="3600">
          <a:solidFill>
            <a:schemeClr val="tx1"/>
          </a:solidFill>
          <a:latin typeface="Tw Cen MT" panose="020B0602020104020603" pitchFamily="34" charset="0"/>
        </a:defRPr>
      </a:lvl6pPr>
      <a:lvl7pPr marL="914400" algn="l"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l"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l"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SzPct val="125000"/>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SzPct val="125000"/>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ctrTitle"/>
          </p:nvPr>
        </p:nvSpPr>
        <p:spPr>
          <a:xfrm>
            <a:off x="1900238" y="1122363"/>
            <a:ext cx="6594475" cy="2387600"/>
          </a:xfrm>
        </p:spPr>
        <p:txBody>
          <a:bodyPr/>
          <a:lstStyle/>
          <a:p>
            <a:pPr eaLnBrk="1" fontAlgn="auto" hangingPunct="1">
              <a:spcAft>
                <a:spcPts val="0"/>
              </a:spcAft>
              <a:defRPr/>
            </a:pPr>
            <a:r>
              <a:rPr lang="en-US" altLang="en-US" smtClean="0"/>
              <a:t>Quality Management Standards</a:t>
            </a:r>
          </a:p>
        </p:txBody>
      </p:sp>
      <p:sp>
        <p:nvSpPr>
          <p:cNvPr id="3075" name="Subtitle 2"/>
          <p:cNvSpPr>
            <a:spLocks noGrp="1" noChangeArrowheads="1"/>
          </p:cNvSpPr>
          <p:nvPr>
            <p:ph type="subTitle" idx="1"/>
          </p:nvPr>
        </p:nvSpPr>
        <p:spPr>
          <a:xfrm>
            <a:off x="1900238" y="3602038"/>
            <a:ext cx="6594475" cy="1655762"/>
          </a:xfrm>
        </p:spPr>
        <p:txBody>
          <a:bodyPr rtlCol="0">
            <a:normAutofit fontScale="85000" lnSpcReduction="20000"/>
          </a:bodyPr>
          <a:lstStyle/>
          <a:p>
            <a:pPr algn="r" eaLnBrk="1" fontAlgn="auto" hangingPunct="1">
              <a:spcAft>
                <a:spcPts val="0"/>
              </a:spcAft>
              <a:defRPr/>
            </a:pPr>
            <a:endParaRPr lang="en-US" altLang="en-US" dirty="0" smtClean="0"/>
          </a:p>
          <a:p>
            <a:pPr algn="r" eaLnBrk="1" fontAlgn="auto" hangingPunct="1">
              <a:spcAft>
                <a:spcPts val="0"/>
              </a:spcAft>
              <a:defRPr/>
            </a:pPr>
            <a:endParaRPr lang="en-US" altLang="en-US" dirty="0" smtClean="0"/>
          </a:p>
          <a:p>
            <a:pPr eaLnBrk="1" hangingPunct="1">
              <a:spcBef>
                <a:spcPct val="20000"/>
              </a:spcBef>
              <a:defRPr/>
            </a:pPr>
            <a:r>
              <a:rPr lang="en-US" sz="1600" b="1" kern="0" dirty="0">
                <a:solidFill>
                  <a:srgbClr val="002060"/>
                </a:solidFill>
              </a:rPr>
              <a:t>Instructor: </a:t>
            </a:r>
            <a:r>
              <a:rPr lang="en-US" sz="1600" b="1" kern="0" dirty="0" err="1">
                <a:solidFill>
                  <a:srgbClr val="002060"/>
                </a:solidFill>
              </a:rPr>
              <a:t>Sobia</a:t>
            </a:r>
            <a:r>
              <a:rPr lang="en-US" sz="1600" b="1" kern="0" dirty="0">
                <a:solidFill>
                  <a:srgbClr val="002060"/>
                </a:solidFill>
              </a:rPr>
              <a:t> Usman</a:t>
            </a:r>
          </a:p>
          <a:p>
            <a:pPr eaLnBrk="1" hangingPunct="1">
              <a:spcBef>
                <a:spcPct val="20000"/>
              </a:spcBef>
              <a:defRPr/>
            </a:pPr>
            <a:r>
              <a:rPr lang="en-US" sz="1600" kern="0" dirty="0"/>
              <a:t>               </a:t>
            </a:r>
            <a:r>
              <a:rPr lang="en-US" sz="1600" kern="0" dirty="0">
                <a:solidFill>
                  <a:srgbClr val="002060"/>
                </a:solidFill>
              </a:rPr>
              <a:t>     </a:t>
            </a:r>
            <a:r>
              <a:rPr lang="en-US" kern="0" dirty="0">
                <a:solidFill>
                  <a:srgbClr val="002060"/>
                </a:solidFill>
              </a:rPr>
              <a:t>Assistant Professor</a:t>
            </a:r>
          </a:p>
          <a:p>
            <a:pPr eaLnBrk="1" hangingPunct="1">
              <a:spcBef>
                <a:spcPct val="20000"/>
              </a:spcBef>
              <a:defRPr/>
            </a:pPr>
            <a:r>
              <a:rPr lang="en-US" kern="0" dirty="0">
                <a:solidFill>
                  <a:srgbClr val="002060"/>
                </a:solidFill>
              </a:rPr>
              <a:t>                      CS - CUI, LHR</a:t>
            </a:r>
            <a:endParaRPr lang="en-US" altLang="en-US" dirty="0" smtClean="0"/>
          </a:p>
        </p:txBody>
      </p:sp>
    </p:spTree>
  </p:cSld>
  <p:clrMapOvr>
    <a:masterClrMapping/>
  </p:clrMapOvr>
  <p:transition spd="slow" advTm="1303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smtClean="0"/>
              <a:t>Structure of the ISO/IEC 15504 Assessment Model</a:t>
            </a:r>
          </a:p>
        </p:txBody>
      </p:sp>
      <p:sp>
        <p:nvSpPr>
          <p:cNvPr id="18435" name="Content Placeholder 2"/>
          <p:cNvSpPr>
            <a:spLocks noGrp="1"/>
          </p:cNvSpPr>
          <p:nvPr>
            <p:ph idx="1"/>
          </p:nvPr>
        </p:nvSpPr>
        <p:spPr>
          <a:xfrm>
            <a:off x="855663" y="2249488"/>
            <a:ext cx="7429500" cy="3541712"/>
          </a:xfrm>
        </p:spPr>
        <p:txBody>
          <a:bodyPr/>
          <a:lstStyle/>
          <a:p>
            <a:pPr eaLnBrk="1" hangingPunct="1"/>
            <a:r>
              <a:rPr lang="en-US" sz="1600" b="1" i="1" smtClean="0"/>
              <a:t>Level 3: Established process. </a:t>
            </a:r>
            <a:r>
              <a:rPr lang="en-US" sz="1600" smtClean="0"/>
              <a:t>Process attributes:</a:t>
            </a:r>
          </a:p>
          <a:p>
            <a:pPr lvl="1" eaLnBrk="1" hangingPunct="1"/>
            <a:r>
              <a:rPr lang="en-US" sz="1600" smtClean="0"/>
              <a:t>(a) </a:t>
            </a:r>
            <a:r>
              <a:rPr lang="en-US" sz="1600" b="1" smtClean="0"/>
              <a:t>Process definition </a:t>
            </a:r>
            <a:r>
              <a:rPr lang="en-US" sz="1600" smtClean="0"/>
              <a:t>– the organization applies well-defined processes throughout. Processes tailored to any specific project originate in standard processes.</a:t>
            </a:r>
          </a:p>
          <a:p>
            <a:pPr lvl="1" eaLnBrk="1" hangingPunct="1"/>
            <a:r>
              <a:rPr lang="en-US" sz="1600" smtClean="0"/>
              <a:t>(b) </a:t>
            </a:r>
            <a:r>
              <a:rPr lang="en-US" sz="1600" b="1" smtClean="0"/>
              <a:t>Process resources </a:t>
            </a:r>
            <a:r>
              <a:rPr lang="en-US" sz="1600" smtClean="0"/>
              <a:t>– the organization controls use of project resources: </a:t>
            </a:r>
            <a:r>
              <a:rPr lang="fr-FR" sz="1600" smtClean="0"/>
              <a:t>human resources, infrastructure resources, etc.</a:t>
            </a:r>
          </a:p>
          <a:p>
            <a:pPr eaLnBrk="1" hangingPunct="1"/>
            <a:r>
              <a:rPr lang="en-US" sz="1600" b="1" i="1" smtClean="0"/>
              <a:t>Level 4: Predictable process. </a:t>
            </a:r>
            <a:r>
              <a:rPr lang="en-US" sz="1600" smtClean="0"/>
              <a:t>Process attributes:</a:t>
            </a:r>
          </a:p>
          <a:p>
            <a:pPr lvl="1" eaLnBrk="1" hangingPunct="1"/>
            <a:r>
              <a:rPr lang="en-US" sz="1600" smtClean="0"/>
              <a:t>(a) </a:t>
            </a:r>
            <a:r>
              <a:rPr lang="en-US" sz="1600" b="1" smtClean="0"/>
              <a:t>Measurement </a:t>
            </a:r>
            <a:r>
              <a:rPr lang="en-US" sz="1600" smtClean="0"/>
              <a:t>– performance measurement supports achievement of project goals.</a:t>
            </a:r>
          </a:p>
          <a:p>
            <a:pPr lvl="1" eaLnBrk="1" hangingPunct="1"/>
            <a:r>
              <a:rPr lang="en-US" sz="1600" smtClean="0"/>
              <a:t>(b) </a:t>
            </a:r>
            <a:r>
              <a:rPr lang="en-US" sz="1600" b="1" smtClean="0"/>
              <a:t>Process contro</a:t>
            </a:r>
            <a:r>
              <a:rPr lang="en-US" sz="1600" smtClean="0"/>
              <a:t>l – the organization controls processes by collection of data on performance and product measures, analysis and implementation of needed corrections of process performance to achieve process goals.</a:t>
            </a:r>
          </a:p>
        </p:txBody>
      </p:sp>
      <p:sp>
        <p:nvSpPr>
          <p:cNvPr id="1843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F53CEA28-ECDC-4F6D-97FA-CC16A11F12F4}"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10</a:t>
            </a:fld>
            <a:endParaRPr lang="en-US" altLang="en-US" sz="900" smtClean="0">
              <a:solidFill>
                <a:srgbClr val="898989"/>
              </a:solidFill>
              <a:latin typeface="Calibri" panose="020F0502020204030204" pitchFamily="34" charset="0"/>
            </a:endParaRPr>
          </a:p>
        </p:txBody>
      </p:sp>
    </p:spTree>
  </p:cSld>
  <p:clrMapOvr>
    <a:masterClrMapping/>
  </p:clrMapOvr>
  <p:transition spd="slow" advTm="16013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63" y="619125"/>
            <a:ext cx="7429500" cy="1477963"/>
          </a:xfrm>
        </p:spPr>
        <p:txBody>
          <a:bodyPr/>
          <a:lstStyle/>
          <a:p>
            <a:pPr eaLnBrk="1" fontAlgn="auto" hangingPunct="1">
              <a:spcAft>
                <a:spcPts val="0"/>
              </a:spcAft>
              <a:defRPr/>
            </a:pPr>
            <a:endParaRPr lang="en-US"/>
          </a:p>
        </p:txBody>
      </p:sp>
      <p:sp>
        <p:nvSpPr>
          <p:cNvPr id="19459" name="Content Placeholder 2"/>
          <p:cNvSpPr>
            <a:spLocks noGrp="1"/>
          </p:cNvSpPr>
          <p:nvPr>
            <p:ph idx="1"/>
          </p:nvPr>
        </p:nvSpPr>
        <p:spPr>
          <a:xfrm>
            <a:off x="855663" y="2249488"/>
            <a:ext cx="7429500" cy="3541712"/>
          </a:xfrm>
        </p:spPr>
        <p:txBody>
          <a:bodyPr/>
          <a:lstStyle/>
          <a:p>
            <a:pPr eaLnBrk="1" hangingPunct="1"/>
            <a:r>
              <a:rPr lang="en-US" sz="1600" b="1" i="1" smtClean="0"/>
              <a:t>Level 5: Optimizing process</a:t>
            </a:r>
            <a:r>
              <a:rPr lang="en-US" sz="1600" smtClean="0"/>
              <a:t>. Process attributes:</a:t>
            </a:r>
          </a:p>
          <a:p>
            <a:pPr lvl="1" eaLnBrk="1" hangingPunct="1"/>
            <a:r>
              <a:rPr lang="en-US" sz="1600" smtClean="0"/>
              <a:t>(a) </a:t>
            </a:r>
            <a:r>
              <a:rPr lang="en-US" sz="1600" b="1" smtClean="0"/>
              <a:t>Process change </a:t>
            </a:r>
            <a:r>
              <a:rPr lang="en-US" sz="1600" smtClean="0"/>
              <a:t>– the organization initiates and controls processes and managerial systems to improve its effectiveness and efficiency for achievement of its business goals.</a:t>
            </a:r>
          </a:p>
          <a:p>
            <a:pPr lvl="1" eaLnBrk="1" hangingPunct="1"/>
            <a:r>
              <a:rPr lang="en-US" sz="1600" smtClean="0"/>
              <a:t>(b) </a:t>
            </a:r>
            <a:r>
              <a:rPr lang="en-US" sz="1600" b="1" smtClean="0"/>
              <a:t>Continuous improvement </a:t>
            </a:r>
            <a:r>
              <a:rPr lang="en-US" sz="1600" smtClean="0"/>
              <a:t>– the organization persistently monitors the changes implemented through quantitative measurement to assure continuous improvement of processes and management.</a:t>
            </a:r>
          </a:p>
        </p:txBody>
      </p:sp>
      <p:sp>
        <p:nvSpPr>
          <p:cNvPr id="4" name="Slide Number Placeholder 3"/>
          <p:cNvSpPr>
            <a:spLocks noGrp="1"/>
          </p:cNvSpPr>
          <p:nvPr>
            <p:ph type="sldNum" sz="quarter" idx="12"/>
          </p:nvPr>
        </p:nvSpPr>
        <p:spPr/>
        <p:txBody>
          <a:bodyPr/>
          <a:lstStyle/>
          <a:p>
            <a:pPr>
              <a:defRPr/>
            </a:pPr>
            <a:fld id="{622462F7-57EB-4877-BA7B-626DD1A86273}"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593725"/>
            <a:ext cx="5924550" cy="5349875"/>
          </a:xfrm>
        </p:spPr>
      </p:pic>
      <p:sp>
        <p:nvSpPr>
          <p:cNvPr id="20483"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617E21BF-709A-4DB5-B777-55246D5A5AE5}"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12</a:t>
            </a:fld>
            <a:endParaRPr lang="en-US" altLang="en-US" sz="900" smtClean="0">
              <a:solidFill>
                <a:srgbClr val="898989"/>
              </a:solidFill>
              <a:latin typeface="Calibri" panose="020F0502020204030204" pitchFamily="34" charset="0"/>
            </a:endParaRPr>
          </a:p>
        </p:txBody>
      </p:sp>
    </p:spTree>
  </p:cSld>
  <p:clrMapOvr>
    <a:masterClrMapping/>
  </p:clrMapOvr>
  <p:transition spd="slow" advTm="4926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04800" y="1676400"/>
            <a:ext cx="7772400" cy="1143000"/>
          </a:xfrm>
        </p:spPr>
        <p:txBody>
          <a:bodyPr/>
          <a:lstStyle/>
          <a:p>
            <a:pPr eaLnBrk="1" hangingPunct="1"/>
            <a:r>
              <a:rPr lang="en-US" altLang="en-US" sz="5400" b="1" smtClean="0">
                <a:latin typeface="Comic Sans MS" panose="030F0702030302020204" pitchFamily="66" charset="0"/>
              </a:rPr>
              <a:t>CMM Structure</a:t>
            </a:r>
          </a:p>
        </p:txBody>
      </p:sp>
    </p:spTree>
  </p:cSld>
  <p:clrMapOvr>
    <a:masterClrMapping/>
  </p:clrMapOvr>
  <p:transition spd="med" advTm="7918">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57200"/>
            <a:ext cx="7162800" cy="1143000"/>
          </a:xfrm>
          <a:noFill/>
        </p:spPr>
        <p:txBody>
          <a:bodyPr lIns="90488" tIns="44450" rIns="90488" bIns="44450"/>
          <a:lstStyle/>
          <a:p>
            <a:pPr eaLnBrk="1" hangingPunct="1"/>
            <a:r>
              <a:rPr lang="en-US" altLang="en-US" sz="3600" b="1" smtClean="0">
                <a:latin typeface="Comic Sans MS" panose="030F0702030302020204" pitchFamily="66" charset="0"/>
              </a:rPr>
              <a:t>The Five Levels of Software Process Maturity</a:t>
            </a:r>
            <a:endParaRPr lang="en-US" altLang="en-US" b="1" smtClean="0">
              <a:latin typeface="Comic Sans MS" panose="030F0702030302020204" pitchFamily="66" charset="0"/>
            </a:endParaRPr>
          </a:p>
        </p:txBody>
      </p:sp>
      <p:sp>
        <p:nvSpPr>
          <p:cNvPr id="22531" name="AutoShape 3"/>
          <p:cNvSpPr>
            <a:spLocks noChangeArrowheads="1"/>
          </p:cNvSpPr>
          <p:nvPr/>
        </p:nvSpPr>
        <p:spPr bwMode="auto">
          <a:xfrm>
            <a:off x="463550" y="5416550"/>
            <a:ext cx="2425700" cy="901700"/>
          </a:xfrm>
          <a:prstGeom prst="roundRect">
            <a:avLst>
              <a:gd name="adj" fmla="val 12495"/>
            </a:avLst>
          </a:prstGeom>
          <a:noFill/>
          <a:ln w="127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2" name="Rectangle 4"/>
          <p:cNvSpPr>
            <a:spLocks noChangeArrowheads="1"/>
          </p:cNvSpPr>
          <p:nvPr/>
        </p:nvSpPr>
        <p:spPr bwMode="auto">
          <a:xfrm>
            <a:off x="228600" y="15240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3" name="AutoShape 5"/>
          <p:cNvSpPr>
            <a:spLocks noChangeArrowheads="1"/>
          </p:cNvSpPr>
          <p:nvPr/>
        </p:nvSpPr>
        <p:spPr bwMode="auto">
          <a:xfrm>
            <a:off x="1758950" y="4502150"/>
            <a:ext cx="2425700" cy="901700"/>
          </a:xfrm>
          <a:prstGeom prst="roundRect">
            <a:avLst>
              <a:gd name="adj" fmla="val 12495"/>
            </a:avLst>
          </a:prstGeom>
          <a:noFill/>
          <a:ln w="127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4" name="Rectangle 6"/>
          <p:cNvSpPr>
            <a:spLocks noChangeArrowheads="1"/>
          </p:cNvSpPr>
          <p:nvPr/>
        </p:nvSpPr>
        <p:spPr bwMode="auto">
          <a:xfrm>
            <a:off x="457200" y="18288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5" name="Rectangle 7"/>
          <p:cNvSpPr>
            <a:spLocks noChangeArrowheads="1"/>
          </p:cNvSpPr>
          <p:nvPr/>
        </p:nvSpPr>
        <p:spPr bwMode="auto">
          <a:xfrm>
            <a:off x="1906588" y="44973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2. Repeatable</a:t>
            </a:r>
          </a:p>
        </p:txBody>
      </p:sp>
      <p:sp>
        <p:nvSpPr>
          <p:cNvPr id="22536" name="AutoShape 8"/>
          <p:cNvSpPr>
            <a:spLocks noChangeArrowheads="1"/>
          </p:cNvSpPr>
          <p:nvPr/>
        </p:nvSpPr>
        <p:spPr bwMode="auto">
          <a:xfrm>
            <a:off x="3359150" y="3587750"/>
            <a:ext cx="2425700" cy="901700"/>
          </a:xfrm>
          <a:prstGeom prst="roundRect">
            <a:avLst>
              <a:gd name="adj" fmla="val 12495"/>
            </a:avLst>
          </a:prstGeom>
          <a:noFill/>
          <a:ln w="127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7" name="AutoShape 9"/>
          <p:cNvSpPr>
            <a:spLocks noChangeArrowheads="1"/>
          </p:cNvSpPr>
          <p:nvPr/>
        </p:nvSpPr>
        <p:spPr bwMode="auto">
          <a:xfrm>
            <a:off x="5035550" y="2673350"/>
            <a:ext cx="2120900" cy="901700"/>
          </a:xfrm>
          <a:prstGeom prst="roundRect">
            <a:avLst>
              <a:gd name="adj" fmla="val 12495"/>
            </a:avLst>
          </a:prstGeom>
          <a:noFill/>
          <a:ln w="127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8" name="Rectangle 10"/>
          <p:cNvSpPr>
            <a:spLocks noChangeArrowheads="1"/>
          </p:cNvSpPr>
          <p:nvPr/>
        </p:nvSpPr>
        <p:spPr bwMode="auto">
          <a:xfrm>
            <a:off x="1066800" y="22860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39" name="Rectangle 11"/>
          <p:cNvSpPr>
            <a:spLocks noChangeArrowheads="1"/>
          </p:cNvSpPr>
          <p:nvPr/>
        </p:nvSpPr>
        <p:spPr bwMode="auto">
          <a:xfrm>
            <a:off x="839788" y="5411788"/>
            <a:ext cx="1216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1. Initial</a:t>
            </a:r>
          </a:p>
        </p:txBody>
      </p:sp>
      <p:sp>
        <p:nvSpPr>
          <p:cNvPr id="22540" name="Rectangle 12"/>
          <p:cNvSpPr>
            <a:spLocks noChangeArrowheads="1"/>
          </p:cNvSpPr>
          <p:nvPr/>
        </p:nvSpPr>
        <p:spPr bwMode="auto">
          <a:xfrm>
            <a:off x="3735388" y="35829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3. Defined</a:t>
            </a:r>
          </a:p>
        </p:txBody>
      </p:sp>
      <p:sp>
        <p:nvSpPr>
          <p:cNvPr id="22541" name="Rectangle 13"/>
          <p:cNvSpPr>
            <a:spLocks noChangeArrowheads="1"/>
          </p:cNvSpPr>
          <p:nvPr/>
        </p:nvSpPr>
        <p:spPr bwMode="auto">
          <a:xfrm>
            <a:off x="5335588" y="26685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4. Managed</a:t>
            </a:r>
          </a:p>
        </p:txBody>
      </p:sp>
      <p:sp>
        <p:nvSpPr>
          <p:cNvPr id="22542" name="Rectangle 14"/>
          <p:cNvSpPr>
            <a:spLocks noChangeArrowheads="1"/>
          </p:cNvSpPr>
          <p:nvPr/>
        </p:nvSpPr>
        <p:spPr bwMode="auto">
          <a:xfrm>
            <a:off x="230188" y="4573588"/>
            <a:ext cx="1825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Disciplined Process</a:t>
            </a:r>
          </a:p>
        </p:txBody>
      </p:sp>
      <p:sp>
        <p:nvSpPr>
          <p:cNvPr id="22543" name="Rectangle 15"/>
          <p:cNvSpPr>
            <a:spLocks noChangeArrowheads="1"/>
          </p:cNvSpPr>
          <p:nvPr/>
        </p:nvSpPr>
        <p:spPr bwMode="auto">
          <a:xfrm>
            <a:off x="1447800" y="3429000"/>
            <a:ext cx="18256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Standard, Consistent Process</a:t>
            </a:r>
          </a:p>
        </p:txBody>
      </p:sp>
      <p:sp>
        <p:nvSpPr>
          <p:cNvPr id="22544" name="Rectangle 16"/>
          <p:cNvSpPr>
            <a:spLocks noChangeArrowheads="1"/>
          </p:cNvSpPr>
          <p:nvPr/>
        </p:nvSpPr>
        <p:spPr bwMode="auto">
          <a:xfrm>
            <a:off x="3430588" y="2820988"/>
            <a:ext cx="1825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Predictable Process</a:t>
            </a:r>
          </a:p>
        </p:txBody>
      </p:sp>
      <p:sp>
        <p:nvSpPr>
          <p:cNvPr id="22545" name="Rectangle 17"/>
          <p:cNvSpPr>
            <a:spLocks noChangeArrowheads="1"/>
          </p:cNvSpPr>
          <p:nvPr/>
        </p:nvSpPr>
        <p:spPr bwMode="auto">
          <a:xfrm>
            <a:off x="4572000" y="1676400"/>
            <a:ext cx="18256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Continuously Improving Process</a:t>
            </a:r>
          </a:p>
        </p:txBody>
      </p:sp>
      <p:sp>
        <p:nvSpPr>
          <p:cNvPr id="22546" name="Arc 18"/>
          <p:cNvSpPr>
            <a:spLocks/>
          </p:cNvSpPr>
          <p:nvPr/>
        </p:nvSpPr>
        <p:spPr bwMode="auto">
          <a:xfrm>
            <a:off x="1144588" y="5030788"/>
            <a:ext cx="609600" cy="457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25400" cap="rnd">
            <a:solidFill>
              <a:srgbClr val="FFFF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7" name="Arc 19"/>
          <p:cNvSpPr>
            <a:spLocks/>
          </p:cNvSpPr>
          <p:nvPr/>
        </p:nvSpPr>
        <p:spPr bwMode="auto">
          <a:xfrm>
            <a:off x="2668588" y="4040188"/>
            <a:ext cx="609600" cy="457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25400" cap="rnd">
            <a:solidFill>
              <a:srgbClr val="FFFF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8" name="Arc 20"/>
          <p:cNvSpPr>
            <a:spLocks/>
          </p:cNvSpPr>
          <p:nvPr/>
        </p:nvSpPr>
        <p:spPr bwMode="auto">
          <a:xfrm>
            <a:off x="4421188" y="3125788"/>
            <a:ext cx="609600" cy="457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25400" cap="rnd">
            <a:solidFill>
              <a:srgbClr val="FFFF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9" name="Arc 21"/>
          <p:cNvSpPr>
            <a:spLocks/>
          </p:cNvSpPr>
          <p:nvPr/>
        </p:nvSpPr>
        <p:spPr bwMode="auto">
          <a:xfrm>
            <a:off x="5945188" y="2211388"/>
            <a:ext cx="609600" cy="457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25400" cap="rnd">
            <a:solidFill>
              <a:srgbClr val="FFFF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Rectangle 22"/>
          <p:cNvSpPr>
            <a:spLocks noChangeArrowheads="1"/>
          </p:cNvSpPr>
          <p:nvPr/>
        </p:nvSpPr>
        <p:spPr bwMode="auto">
          <a:xfrm>
            <a:off x="611188" y="5716588"/>
            <a:ext cx="21304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Unpredictable and poorly controlled</a:t>
            </a:r>
          </a:p>
        </p:txBody>
      </p:sp>
      <p:sp>
        <p:nvSpPr>
          <p:cNvPr id="22551" name="Rectangle 23"/>
          <p:cNvSpPr>
            <a:spLocks noChangeArrowheads="1"/>
          </p:cNvSpPr>
          <p:nvPr/>
        </p:nvSpPr>
        <p:spPr bwMode="auto">
          <a:xfrm>
            <a:off x="1754188" y="4802188"/>
            <a:ext cx="2816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Can repeat previously mastered tasks</a:t>
            </a:r>
          </a:p>
        </p:txBody>
      </p:sp>
      <p:sp>
        <p:nvSpPr>
          <p:cNvPr id="22552" name="Rectangle 24"/>
          <p:cNvSpPr>
            <a:spLocks noChangeArrowheads="1"/>
          </p:cNvSpPr>
          <p:nvPr/>
        </p:nvSpPr>
        <p:spPr bwMode="auto">
          <a:xfrm>
            <a:off x="3354388" y="3887788"/>
            <a:ext cx="2816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Process characterized, fairly well understood</a:t>
            </a:r>
          </a:p>
        </p:txBody>
      </p:sp>
      <p:sp>
        <p:nvSpPr>
          <p:cNvPr id="22553" name="Rectangle 25"/>
          <p:cNvSpPr>
            <a:spLocks noChangeArrowheads="1"/>
          </p:cNvSpPr>
          <p:nvPr/>
        </p:nvSpPr>
        <p:spPr bwMode="auto">
          <a:xfrm>
            <a:off x="5030788" y="2973388"/>
            <a:ext cx="2359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Process measured and controlled</a:t>
            </a:r>
          </a:p>
        </p:txBody>
      </p:sp>
      <p:sp>
        <p:nvSpPr>
          <p:cNvPr id="22554" name="AutoShape 26"/>
          <p:cNvSpPr>
            <a:spLocks noChangeArrowheads="1"/>
          </p:cNvSpPr>
          <p:nvPr/>
        </p:nvSpPr>
        <p:spPr bwMode="auto">
          <a:xfrm>
            <a:off x="6635750" y="1682750"/>
            <a:ext cx="2120900" cy="977900"/>
          </a:xfrm>
          <a:prstGeom prst="roundRect">
            <a:avLst>
              <a:gd name="adj" fmla="val 12495"/>
            </a:avLst>
          </a:prstGeom>
          <a:noFill/>
          <a:ln w="127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2555" name="Rectangle 27"/>
          <p:cNvSpPr>
            <a:spLocks noChangeArrowheads="1"/>
          </p:cNvSpPr>
          <p:nvPr/>
        </p:nvSpPr>
        <p:spPr bwMode="auto">
          <a:xfrm>
            <a:off x="6707188" y="1982788"/>
            <a:ext cx="2054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Focus on process improvement</a:t>
            </a:r>
          </a:p>
        </p:txBody>
      </p:sp>
      <p:sp>
        <p:nvSpPr>
          <p:cNvPr id="22556" name="Rectangle 28"/>
          <p:cNvSpPr>
            <a:spLocks noChangeArrowheads="1"/>
          </p:cNvSpPr>
          <p:nvPr/>
        </p:nvSpPr>
        <p:spPr bwMode="auto">
          <a:xfrm>
            <a:off x="6935788" y="1677988"/>
            <a:ext cx="17494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5.Optimizing</a:t>
            </a:r>
          </a:p>
        </p:txBody>
      </p:sp>
      <p:sp>
        <p:nvSpPr>
          <p:cNvPr id="22557" name="Rectangle 30"/>
          <p:cNvSpPr>
            <a:spLocks noChangeArrowheads="1"/>
          </p:cNvSpPr>
          <p:nvPr/>
        </p:nvSpPr>
        <p:spPr bwMode="auto">
          <a:xfrm>
            <a:off x="4421188" y="4649788"/>
            <a:ext cx="18256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Integrated Engineering Process</a:t>
            </a:r>
          </a:p>
        </p:txBody>
      </p:sp>
      <p:sp>
        <p:nvSpPr>
          <p:cNvPr id="22558" name="Rectangle 31"/>
          <p:cNvSpPr>
            <a:spLocks noChangeArrowheads="1"/>
          </p:cNvSpPr>
          <p:nvPr/>
        </p:nvSpPr>
        <p:spPr bwMode="auto">
          <a:xfrm>
            <a:off x="6021388" y="3735388"/>
            <a:ext cx="1825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Product and Process Quality</a:t>
            </a:r>
          </a:p>
        </p:txBody>
      </p:sp>
      <p:sp>
        <p:nvSpPr>
          <p:cNvPr id="22559" name="Rectangle 32"/>
          <p:cNvSpPr>
            <a:spLocks noChangeArrowheads="1"/>
          </p:cNvSpPr>
          <p:nvPr/>
        </p:nvSpPr>
        <p:spPr bwMode="auto">
          <a:xfrm>
            <a:off x="7392988" y="2820988"/>
            <a:ext cx="1444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latin typeface="Arial" panose="020B0604020202020204" pitchFamily="34" charset="0"/>
              </a:rPr>
              <a:t>Managing Change</a:t>
            </a:r>
          </a:p>
        </p:txBody>
      </p:sp>
      <p:sp>
        <p:nvSpPr>
          <p:cNvPr id="22560"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3270A8-1014-4FA3-BE69-3682F52D32C8}" type="slidenum">
              <a:rPr lang="en-US" altLang="en-US" sz="1400" smtClean="0">
                <a:solidFill>
                  <a:schemeClr val="bg1"/>
                </a:solidFill>
              </a:rPr>
              <a:pPr>
                <a:spcBef>
                  <a:spcPct val="0"/>
                </a:spcBef>
                <a:buFontTx/>
                <a:buNone/>
              </a:pPr>
              <a:t>14</a:t>
            </a:fld>
            <a:endParaRPr lang="en-US" altLang="en-US" sz="1400" smtClean="0">
              <a:solidFill>
                <a:schemeClr val="bg1"/>
              </a:solidFill>
            </a:endParaRPr>
          </a:p>
        </p:txBody>
      </p:sp>
    </p:spTree>
  </p:cSld>
  <p:clrMapOvr>
    <a:masterClrMapping/>
  </p:clrMapOvr>
  <p:transition spd="med" advTm="97704">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488" tIns="44450" rIns="90488" bIns="44450"/>
          <a:lstStyle/>
          <a:p>
            <a:pPr eaLnBrk="1" hangingPunct="1"/>
            <a:r>
              <a:rPr lang="en-US" altLang="en-US" b="1" smtClean="0">
                <a:latin typeface="Comic Sans MS" panose="030F0702030302020204" pitchFamily="66" charset="0"/>
              </a:rPr>
              <a:t>Maturity Levels</a:t>
            </a:r>
          </a:p>
        </p:txBody>
      </p:sp>
      <p:sp>
        <p:nvSpPr>
          <p:cNvPr id="23555" name="Rectangle 5"/>
          <p:cNvSpPr>
            <a:spLocks noGrp="1" noChangeArrowheads="1"/>
          </p:cNvSpPr>
          <p:nvPr>
            <p:ph type="body" sz="half" idx="1"/>
          </p:nvPr>
        </p:nvSpPr>
        <p:spPr>
          <a:xfrm>
            <a:off x="609600" y="3200400"/>
            <a:ext cx="3810000" cy="2514600"/>
          </a:xfrm>
        </p:spPr>
        <p:txBody>
          <a:bodyPr/>
          <a:lstStyle/>
          <a:p>
            <a:pPr eaLnBrk="1" hangingPunct="1"/>
            <a:r>
              <a:rPr lang="en-US" altLang="en-US" sz="2400" smtClean="0">
                <a:latin typeface="Comic Sans MS" panose="030F0702030302020204" pitchFamily="66" charset="0"/>
              </a:rPr>
              <a:t>Well defined evolutionary plateau, a layer in the foundation for subsequent process improvement activities</a:t>
            </a:r>
          </a:p>
        </p:txBody>
      </p:sp>
      <p:sp>
        <p:nvSpPr>
          <p:cNvPr id="23556" name="Rectangle 6"/>
          <p:cNvSpPr>
            <a:spLocks noGrp="1" noChangeArrowheads="1"/>
          </p:cNvSpPr>
          <p:nvPr>
            <p:ph type="body" sz="half" idx="2"/>
          </p:nvPr>
        </p:nvSpPr>
        <p:spPr>
          <a:xfrm>
            <a:off x="4648200" y="3352800"/>
            <a:ext cx="3810000" cy="2209800"/>
          </a:xfrm>
        </p:spPr>
        <p:txBody>
          <a:bodyPr/>
          <a:lstStyle/>
          <a:p>
            <a:pPr eaLnBrk="1" hangingPunct="1"/>
            <a:r>
              <a:rPr lang="en-US" altLang="en-US" sz="2400" smtClean="0">
                <a:latin typeface="Comic Sans MS" panose="030F0702030302020204" pitchFamily="66" charset="0"/>
              </a:rPr>
              <a:t>Range of results expected from following a software process</a:t>
            </a:r>
          </a:p>
        </p:txBody>
      </p:sp>
      <p:sp>
        <p:nvSpPr>
          <p:cNvPr id="23557" name="Text Box 7"/>
          <p:cNvSpPr txBox="1">
            <a:spLocks noChangeArrowheads="1"/>
          </p:cNvSpPr>
          <p:nvPr/>
        </p:nvSpPr>
        <p:spPr bwMode="auto">
          <a:xfrm>
            <a:off x="762000" y="2209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Maturity Levels</a:t>
            </a:r>
          </a:p>
        </p:txBody>
      </p:sp>
      <p:sp>
        <p:nvSpPr>
          <p:cNvPr id="23558" name="Text Box 9"/>
          <p:cNvSpPr txBox="1">
            <a:spLocks noChangeArrowheads="1"/>
          </p:cNvSpPr>
          <p:nvPr/>
        </p:nvSpPr>
        <p:spPr bwMode="auto">
          <a:xfrm>
            <a:off x="5334000" y="2209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Process Capability</a:t>
            </a:r>
          </a:p>
        </p:txBody>
      </p:sp>
      <p:sp>
        <p:nvSpPr>
          <p:cNvPr id="23559" name="AutoShape 10"/>
          <p:cNvSpPr>
            <a:spLocks noChangeArrowheads="1"/>
          </p:cNvSpPr>
          <p:nvPr/>
        </p:nvSpPr>
        <p:spPr bwMode="auto">
          <a:xfrm>
            <a:off x="3352800" y="20574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solidFill>
                  <a:srgbClr val="FFFFCC"/>
                </a:solidFill>
              </a:rPr>
              <a:t>Indicate</a:t>
            </a:r>
          </a:p>
        </p:txBody>
      </p:sp>
      <p:grpSp>
        <p:nvGrpSpPr>
          <p:cNvPr id="23560" name="Group 11"/>
          <p:cNvGrpSpPr>
            <a:grpSpLocks/>
          </p:cNvGrpSpPr>
          <p:nvPr/>
        </p:nvGrpSpPr>
        <p:grpSpPr bwMode="auto">
          <a:xfrm>
            <a:off x="304800" y="0"/>
            <a:ext cx="1143000" cy="1555750"/>
            <a:chOff x="0" y="0"/>
            <a:chExt cx="720" cy="980"/>
          </a:xfrm>
        </p:grpSpPr>
        <p:sp>
          <p:nvSpPr>
            <p:cNvPr id="23562" name="Text Box 12"/>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23563" name="Text Box 13"/>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23561"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8D7982-1764-4EC8-83BF-02F7AD3B5DD5}" type="slidenum">
              <a:rPr lang="en-US" altLang="en-US" sz="1400" smtClean="0">
                <a:solidFill>
                  <a:schemeClr val="bg1"/>
                </a:solidFill>
              </a:rPr>
              <a:pPr>
                <a:spcBef>
                  <a:spcPct val="0"/>
                </a:spcBef>
                <a:buFontTx/>
                <a:buNone/>
              </a:pPr>
              <a:t>15</a:t>
            </a:fld>
            <a:endParaRPr lang="en-US" altLang="en-US" sz="1400" smtClean="0">
              <a:solidFill>
                <a:schemeClr val="bg1"/>
              </a:solidFill>
            </a:endParaRPr>
          </a:p>
        </p:txBody>
      </p:sp>
    </p:spTree>
  </p:cSld>
  <p:clrMapOvr>
    <a:masterClrMapping/>
  </p:clrMapOvr>
  <p:transition spd="med" advTm="35405">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0488" tIns="44450" rIns="90488" bIns="44450"/>
          <a:lstStyle/>
          <a:p>
            <a:pPr eaLnBrk="1" hangingPunct="1"/>
            <a:r>
              <a:rPr lang="en-US" altLang="en-US" b="1" smtClean="0">
                <a:latin typeface="Comic Sans MS" panose="030F0702030302020204" pitchFamily="66" charset="0"/>
              </a:rPr>
              <a:t>Maturity Levels</a:t>
            </a:r>
          </a:p>
        </p:txBody>
      </p:sp>
      <p:sp>
        <p:nvSpPr>
          <p:cNvPr id="24579"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altLang="en-US" sz="2800" smtClean="0">
                <a:latin typeface="Comic Sans MS" panose="030F0702030302020204" pitchFamily="66" charset="0"/>
              </a:rPr>
              <a:t>Well defined evolutionary plateau, a layer in the foundation for subsequent process improvement activities</a:t>
            </a:r>
          </a:p>
          <a:p>
            <a:pPr lvl="1" eaLnBrk="1" hangingPunct="1">
              <a:lnSpc>
                <a:spcPct val="90000"/>
              </a:lnSpc>
            </a:pPr>
            <a:r>
              <a:rPr lang="en-US" altLang="en-US" sz="2400" smtClean="0">
                <a:latin typeface="Comic Sans MS" panose="030F0702030302020204" pitchFamily="66" charset="0"/>
              </a:rPr>
              <a:t>Each level is a layer in the foundation for continuous process improvement</a:t>
            </a:r>
          </a:p>
          <a:p>
            <a:pPr lvl="1" eaLnBrk="1" hangingPunct="1">
              <a:lnSpc>
                <a:spcPct val="90000"/>
              </a:lnSpc>
            </a:pPr>
            <a:r>
              <a:rPr lang="en-US" altLang="en-US" sz="2400" smtClean="0">
                <a:latin typeface="Comic Sans MS" panose="030F0702030302020204" pitchFamily="66" charset="0"/>
              </a:rPr>
              <a:t>There are five maturity levels in the CMM</a:t>
            </a:r>
          </a:p>
          <a:p>
            <a:pPr lvl="1" eaLnBrk="1" hangingPunct="1">
              <a:lnSpc>
                <a:spcPct val="90000"/>
              </a:lnSpc>
            </a:pPr>
            <a:r>
              <a:rPr lang="en-US" altLang="en-US" sz="2400" smtClean="0">
                <a:latin typeface="Comic Sans MS" panose="030F0702030302020204" pitchFamily="66" charset="0"/>
              </a:rPr>
              <a:t>Achieving each level establishes a different component in the software process</a:t>
            </a:r>
          </a:p>
          <a:p>
            <a:pPr lvl="1" eaLnBrk="1" hangingPunct="1">
              <a:lnSpc>
                <a:spcPct val="90000"/>
              </a:lnSpc>
            </a:pPr>
            <a:r>
              <a:rPr lang="en-US" altLang="en-US" sz="2400" smtClean="0">
                <a:latin typeface="Comic Sans MS" panose="030F0702030302020204" pitchFamily="66" charset="0"/>
              </a:rPr>
              <a:t>Maturity levels are described in terms of 18 key process areas</a:t>
            </a:r>
            <a:endParaRPr lang="en-US" altLang="en-US" smtClean="0">
              <a:latin typeface="Comic Sans MS" panose="030F0702030302020204" pitchFamily="66" charset="0"/>
            </a:endParaRPr>
          </a:p>
        </p:txBody>
      </p:sp>
      <p:grpSp>
        <p:nvGrpSpPr>
          <p:cNvPr id="24580" name="Group 8"/>
          <p:cNvGrpSpPr>
            <a:grpSpLocks/>
          </p:cNvGrpSpPr>
          <p:nvPr/>
        </p:nvGrpSpPr>
        <p:grpSpPr bwMode="auto">
          <a:xfrm>
            <a:off x="304800" y="0"/>
            <a:ext cx="1143000" cy="1555750"/>
            <a:chOff x="0" y="0"/>
            <a:chExt cx="720" cy="980"/>
          </a:xfrm>
        </p:grpSpPr>
        <p:sp>
          <p:nvSpPr>
            <p:cNvPr id="24582" name="Text Box 9"/>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24583" name="Text Box 10"/>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24581"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35B19A-132C-4C78-AB57-71E1E839BF87}" type="slidenum">
              <a:rPr lang="en-US" altLang="en-US" sz="1400" smtClean="0">
                <a:solidFill>
                  <a:schemeClr val="bg1"/>
                </a:solidFill>
              </a:rPr>
              <a:pPr>
                <a:spcBef>
                  <a:spcPct val="0"/>
                </a:spcBef>
                <a:buFontTx/>
                <a:buNone/>
              </a:pPr>
              <a:t>16</a:t>
            </a:fld>
            <a:endParaRPr lang="en-US" altLang="en-US" sz="1400" smtClean="0">
              <a:solidFill>
                <a:schemeClr val="bg1"/>
              </a:solidFill>
            </a:endParaRPr>
          </a:p>
        </p:txBody>
      </p:sp>
    </p:spTree>
  </p:cSld>
  <p:clrMapOvr>
    <a:masterClrMapping/>
  </p:clrMapOvr>
  <p:transition spd="med" advTm="45756">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0488" tIns="44450" rIns="90488" bIns="44450"/>
          <a:lstStyle/>
          <a:p>
            <a:pPr eaLnBrk="1" hangingPunct="1"/>
            <a:r>
              <a:rPr lang="en-US" altLang="en-US" b="1" smtClean="0">
                <a:latin typeface="Comic Sans MS" panose="030F0702030302020204" pitchFamily="66" charset="0"/>
              </a:rPr>
              <a:t>Key Process Areas</a:t>
            </a:r>
          </a:p>
        </p:txBody>
      </p:sp>
      <p:sp>
        <p:nvSpPr>
          <p:cNvPr id="26627" name="Rectangle 5"/>
          <p:cNvSpPr>
            <a:spLocks noChangeArrowheads="1"/>
          </p:cNvSpPr>
          <p:nvPr/>
        </p:nvSpPr>
        <p:spPr bwMode="auto">
          <a:xfrm>
            <a:off x="457200" y="4267200"/>
            <a:ext cx="5638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a:latin typeface="Comic Sans MS" panose="030F0702030302020204" pitchFamily="66" charset="0"/>
              </a:rPr>
              <a:t>Major building blocks in establishing the process capability of an organization; thus focus areas for process improvement</a:t>
            </a:r>
          </a:p>
        </p:txBody>
      </p:sp>
      <p:sp>
        <p:nvSpPr>
          <p:cNvPr id="26628" name="Text Box 7"/>
          <p:cNvSpPr txBox="1">
            <a:spLocks noChangeArrowheads="1"/>
          </p:cNvSpPr>
          <p:nvPr/>
        </p:nvSpPr>
        <p:spPr bwMode="auto">
          <a:xfrm>
            <a:off x="609600" y="1981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Maturity Levels</a:t>
            </a:r>
          </a:p>
        </p:txBody>
      </p:sp>
      <p:sp>
        <p:nvSpPr>
          <p:cNvPr id="26629" name="Text Box 8"/>
          <p:cNvSpPr txBox="1">
            <a:spLocks noChangeArrowheads="1"/>
          </p:cNvSpPr>
          <p:nvPr/>
        </p:nvSpPr>
        <p:spPr bwMode="auto">
          <a:xfrm>
            <a:off x="5181600" y="1905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Process Capability</a:t>
            </a:r>
          </a:p>
        </p:txBody>
      </p:sp>
      <p:sp>
        <p:nvSpPr>
          <p:cNvPr id="26630" name="AutoShape 9"/>
          <p:cNvSpPr>
            <a:spLocks noChangeArrowheads="1"/>
          </p:cNvSpPr>
          <p:nvPr/>
        </p:nvSpPr>
        <p:spPr bwMode="auto">
          <a:xfrm>
            <a:off x="3276600" y="18288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Indicate</a:t>
            </a:r>
          </a:p>
        </p:txBody>
      </p:sp>
      <p:sp>
        <p:nvSpPr>
          <p:cNvPr id="26631" name="AutoShape 10"/>
          <p:cNvSpPr>
            <a:spLocks noChangeArrowheads="1"/>
          </p:cNvSpPr>
          <p:nvPr/>
        </p:nvSpPr>
        <p:spPr bwMode="auto">
          <a:xfrm>
            <a:off x="1371600" y="2590800"/>
            <a:ext cx="1600200" cy="914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Contain</a:t>
            </a:r>
          </a:p>
        </p:txBody>
      </p:sp>
      <p:sp>
        <p:nvSpPr>
          <p:cNvPr id="26632" name="Text Box 11"/>
          <p:cNvSpPr txBox="1">
            <a:spLocks noChangeArrowheads="1"/>
          </p:cNvSpPr>
          <p:nvPr/>
        </p:nvSpPr>
        <p:spPr bwMode="auto">
          <a:xfrm>
            <a:off x="609600" y="3581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Key Process Areas</a:t>
            </a:r>
          </a:p>
        </p:txBody>
      </p:sp>
      <p:sp>
        <p:nvSpPr>
          <p:cNvPr id="26633" name="Text Box 12"/>
          <p:cNvSpPr txBox="1">
            <a:spLocks noChangeArrowheads="1"/>
          </p:cNvSpPr>
          <p:nvPr/>
        </p:nvSpPr>
        <p:spPr bwMode="auto">
          <a:xfrm>
            <a:off x="5334000" y="3429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Goals</a:t>
            </a:r>
          </a:p>
        </p:txBody>
      </p:sp>
      <p:sp>
        <p:nvSpPr>
          <p:cNvPr id="26634" name="AutoShape 13"/>
          <p:cNvSpPr>
            <a:spLocks noChangeArrowheads="1"/>
          </p:cNvSpPr>
          <p:nvPr/>
        </p:nvSpPr>
        <p:spPr bwMode="auto">
          <a:xfrm>
            <a:off x="3429000" y="33528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Achieve</a:t>
            </a:r>
          </a:p>
        </p:txBody>
      </p:sp>
      <p:grpSp>
        <p:nvGrpSpPr>
          <p:cNvPr id="26635" name="Group 14"/>
          <p:cNvGrpSpPr>
            <a:grpSpLocks/>
          </p:cNvGrpSpPr>
          <p:nvPr/>
        </p:nvGrpSpPr>
        <p:grpSpPr bwMode="auto">
          <a:xfrm>
            <a:off x="304800" y="0"/>
            <a:ext cx="1143000" cy="1555750"/>
            <a:chOff x="0" y="0"/>
            <a:chExt cx="720" cy="980"/>
          </a:xfrm>
        </p:grpSpPr>
        <p:sp>
          <p:nvSpPr>
            <p:cNvPr id="26637" name="Text Box 1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26638" name="Text Box 1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26636"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F781EC-A10E-4350-97F7-CA7209C0C243}" type="slidenum">
              <a:rPr lang="en-US" altLang="en-US" sz="1400" smtClean="0">
                <a:solidFill>
                  <a:schemeClr val="bg1"/>
                </a:solidFill>
              </a:rPr>
              <a:pPr>
                <a:spcBef>
                  <a:spcPct val="0"/>
                </a:spcBef>
                <a:buFontTx/>
                <a:buNone/>
              </a:pPr>
              <a:t>17</a:t>
            </a:fld>
            <a:endParaRPr lang="en-US" altLang="en-US" sz="1400" smtClean="0">
              <a:solidFill>
                <a:schemeClr val="bg1"/>
              </a:solidFill>
            </a:endParaRPr>
          </a:p>
        </p:txBody>
      </p:sp>
    </p:spTree>
  </p:cSld>
  <p:clrMapOvr>
    <a:masterClrMapping/>
  </p:clrMapOvr>
  <p:transition spd="med" advTm="38971">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lstStyle/>
          <a:p>
            <a:pPr eaLnBrk="1" hangingPunct="1"/>
            <a:r>
              <a:rPr lang="en-US" altLang="en-US" b="1" smtClean="0">
                <a:latin typeface="Comic Sans MS" panose="030F0702030302020204" pitchFamily="66" charset="0"/>
              </a:rPr>
              <a:t>The CMM Key Process Areas</a:t>
            </a:r>
          </a:p>
        </p:txBody>
      </p:sp>
      <p:sp>
        <p:nvSpPr>
          <p:cNvPr id="27651"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Identify a cluster of related activities that, when performed collectively, achieve a set of goals considered important for enhancing process capability</a:t>
            </a:r>
          </a:p>
          <a:p>
            <a:pPr lvl="1" eaLnBrk="1" hangingPunct="1"/>
            <a:r>
              <a:rPr lang="en-US" altLang="en-US" sz="2400" smtClean="0">
                <a:latin typeface="Comic Sans MS" panose="030F0702030302020204" pitchFamily="66" charset="0"/>
              </a:rPr>
              <a:t>Defined to reside at a single maturity level</a:t>
            </a:r>
          </a:p>
          <a:p>
            <a:pPr lvl="1" eaLnBrk="1" hangingPunct="1"/>
            <a:r>
              <a:rPr lang="en-US" altLang="en-US" sz="2400" smtClean="0">
                <a:latin typeface="Comic Sans MS" panose="030F0702030302020204" pitchFamily="66" charset="0"/>
              </a:rPr>
              <a:t>Identify the issues that must be addressed to achieve a maturity level</a:t>
            </a:r>
          </a:p>
          <a:p>
            <a:pPr lvl="1" eaLnBrk="1" hangingPunct="1"/>
            <a:r>
              <a:rPr lang="en-US" altLang="en-US" sz="2400" smtClean="0">
                <a:latin typeface="Comic Sans MS" panose="030F0702030302020204" pitchFamily="66" charset="0"/>
              </a:rPr>
              <a:t>18 KPAs in the CMM</a:t>
            </a:r>
            <a:endParaRPr lang="en-US" altLang="en-US" smtClean="0">
              <a:latin typeface="Comic Sans MS" panose="030F0702030302020204" pitchFamily="66" charset="0"/>
            </a:endParaRPr>
          </a:p>
        </p:txBody>
      </p:sp>
      <p:sp>
        <p:nvSpPr>
          <p:cNvPr id="27652"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2D499A-2716-4CD7-995B-27CDCD826EBA}" type="slidenum">
              <a:rPr lang="en-US" altLang="en-US" sz="1400" smtClean="0">
                <a:solidFill>
                  <a:schemeClr val="bg1"/>
                </a:solidFill>
              </a:rPr>
              <a:pPr>
                <a:spcBef>
                  <a:spcPct val="0"/>
                </a:spcBef>
                <a:buFontTx/>
                <a:buNone/>
              </a:pPr>
              <a:t>18</a:t>
            </a:fld>
            <a:endParaRPr lang="en-US" altLang="en-US" sz="1400" smtClean="0">
              <a:solidFill>
                <a:schemeClr val="bg1"/>
              </a:solidFill>
            </a:endParaRPr>
          </a:p>
        </p:txBody>
      </p:sp>
    </p:spTree>
  </p:cSld>
  <p:clrMapOvr>
    <a:masterClrMapping/>
  </p:clrMapOvr>
  <p:transition spd="med" advTm="54091">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Line 7"/>
          <p:cNvSpPr>
            <a:spLocks noChangeShapeType="1"/>
          </p:cNvSpPr>
          <p:nvPr/>
        </p:nvSpPr>
        <p:spPr bwMode="auto">
          <a:xfrm>
            <a:off x="838200" y="990600"/>
            <a:ext cx="7620000" cy="0"/>
          </a:xfrm>
          <a:prstGeom prst="line">
            <a:avLst/>
          </a:prstGeom>
          <a:noFill/>
          <a:ln w="50800">
            <a:solidFill>
              <a:schemeClr val="bg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8675" name="Line 8"/>
          <p:cNvSpPr>
            <a:spLocks noChangeShapeType="1"/>
          </p:cNvSpPr>
          <p:nvPr/>
        </p:nvSpPr>
        <p:spPr bwMode="auto">
          <a:xfrm>
            <a:off x="2667000" y="228600"/>
            <a:ext cx="0" cy="6400800"/>
          </a:xfrm>
          <a:prstGeom prst="line">
            <a:avLst/>
          </a:prstGeom>
          <a:noFill/>
          <a:ln w="50800">
            <a:solidFill>
              <a:schemeClr val="bg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8676" name="Rectangle 9"/>
          <p:cNvSpPr>
            <a:spLocks noChangeArrowheads="1"/>
          </p:cNvSpPr>
          <p:nvPr/>
        </p:nvSpPr>
        <p:spPr bwMode="auto">
          <a:xfrm>
            <a:off x="839788" y="458788"/>
            <a:ext cx="20542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b="1">
                <a:latin typeface="Arial" panose="020B0604020202020204" pitchFamily="34" charset="0"/>
              </a:rPr>
              <a:t>Process Categories</a:t>
            </a:r>
          </a:p>
        </p:txBody>
      </p:sp>
      <p:sp>
        <p:nvSpPr>
          <p:cNvPr id="28677" name="Rectangle 10"/>
          <p:cNvSpPr>
            <a:spLocks noChangeArrowheads="1"/>
          </p:cNvSpPr>
          <p:nvPr/>
        </p:nvSpPr>
        <p:spPr bwMode="auto">
          <a:xfrm>
            <a:off x="2897188" y="5349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Management</a:t>
            </a:r>
          </a:p>
        </p:txBody>
      </p:sp>
      <p:sp>
        <p:nvSpPr>
          <p:cNvPr id="28678" name="Rectangle 11"/>
          <p:cNvSpPr>
            <a:spLocks noChangeArrowheads="1"/>
          </p:cNvSpPr>
          <p:nvPr/>
        </p:nvSpPr>
        <p:spPr bwMode="auto">
          <a:xfrm>
            <a:off x="4802188" y="5349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Organizational</a:t>
            </a:r>
          </a:p>
        </p:txBody>
      </p:sp>
      <p:sp>
        <p:nvSpPr>
          <p:cNvPr id="28679" name="Rectangle 12"/>
          <p:cNvSpPr>
            <a:spLocks noChangeArrowheads="1"/>
          </p:cNvSpPr>
          <p:nvPr/>
        </p:nvSpPr>
        <p:spPr bwMode="auto">
          <a:xfrm>
            <a:off x="6783388" y="5349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Engineering</a:t>
            </a:r>
          </a:p>
        </p:txBody>
      </p:sp>
      <p:sp>
        <p:nvSpPr>
          <p:cNvPr id="28680" name="Rectangle 13"/>
          <p:cNvSpPr>
            <a:spLocks noChangeArrowheads="1"/>
          </p:cNvSpPr>
          <p:nvPr/>
        </p:nvSpPr>
        <p:spPr bwMode="auto">
          <a:xfrm>
            <a:off x="839788" y="230188"/>
            <a:ext cx="2054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b="1">
                <a:latin typeface="Arial" panose="020B0604020202020204" pitchFamily="34" charset="0"/>
              </a:rPr>
              <a:t>Levels/</a:t>
            </a:r>
          </a:p>
        </p:txBody>
      </p:sp>
      <p:sp>
        <p:nvSpPr>
          <p:cNvPr id="28681" name="Rectangle 14"/>
          <p:cNvSpPr>
            <a:spLocks noChangeArrowheads="1"/>
          </p:cNvSpPr>
          <p:nvPr/>
        </p:nvSpPr>
        <p:spPr bwMode="auto">
          <a:xfrm>
            <a:off x="1068388" y="6265863"/>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1 Initial</a:t>
            </a:r>
          </a:p>
        </p:txBody>
      </p:sp>
      <p:sp>
        <p:nvSpPr>
          <p:cNvPr id="28682" name="Rectangle 15"/>
          <p:cNvSpPr>
            <a:spLocks noChangeArrowheads="1"/>
          </p:cNvSpPr>
          <p:nvPr/>
        </p:nvSpPr>
        <p:spPr bwMode="auto">
          <a:xfrm>
            <a:off x="1068388" y="35067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2 Repeatable</a:t>
            </a:r>
          </a:p>
        </p:txBody>
      </p:sp>
      <p:sp>
        <p:nvSpPr>
          <p:cNvPr id="28683" name="Rectangle 16"/>
          <p:cNvSpPr>
            <a:spLocks noChangeArrowheads="1"/>
          </p:cNvSpPr>
          <p:nvPr/>
        </p:nvSpPr>
        <p:spPr bwMode="auto">
          <a:xfrm>
            <a:off x="1068388" y="25161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3 Defined</a:t>
            </a:r>
          </a:p>
        </p:txBody>
      </p:sp>
      <p:sp>
        <p:nvSpPr>
          <p:cNvPr id="28684" name="Rectangle 17"/>
          <p:cNvSpPr>
            <a:spLocks noChangeArrowheads="1"/>
          </p:cNvSpPr>
          <p:nvPr/>
        </p:nvSpPr>
        <p:spPr bwMode="auto">
          <a:xfrm>
            <a:off x="1068388" y="19827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4 Managed</a:t>
            </a:r>
          </a:p>
        </p:txBody>
      </p:sp>
      <p:sp>
        <p:nvSpPr>
          <p:cNvPr id="28685" name="Rectangle 18"/>
          <p:cNvSpPr>
            <a:spLocks noChangeArrowheads="1"/>
          </p:cNvSpPr>
          <p:nvPr/>
        </p:nvSpPr>
        <p:spPr bwMode="auto">
          <a:xfrm>
            <a:off x="1068388" y="1144588"/>
            <a:ext cx="2054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5 Optimizing</a:t>
            </a:r>
          </a:p>
        </p:txBody>
      </p:sp>
      <p:sp>
        <p:nvSpPr>
          <p:cNvPr id="28686" name="Line 19"/>
          <p:cNvSpPr>
            <a:spLocks noChangeShapeType="1"/>
          </p:cNvSpPr>
          <p:nvPr/>
        </p:nvSpPr>
        <p:spPr bwMode="auto">
          <a:xfrm>
            <a:off x="4724400" y="228600"/>
            <a:ext cx="0" cy="6400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20"/>
          <p:cNvSpPr>
            <a:spLocks noChangeShapeType="1"/>
          </p:cNvSpPr>
          <p:nvPr/>
        </p:nvSpPr>
        <p:spPr bwMode="auto">
          <a:xfrm>
            <a:off x="6705600" y="228600"/>
            <a:ext cx="0" cy="6400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21"/>
          <p:cNvSpPr>
            <a:spLocks noChangeShapeType="1"/>
          </p:cNvSpPr>
          <p:nvPr/>
        </p:nvSpPr>
        <p:spPr bwMode="auto">
          <a:xfrm>
            <a:off x="838200" y="1981200"/>
            <a:ext cx="7620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Rectangle 22"/>
          <p:cNvSpPr>
            <a:spLocks noChangeArrowheads="1"/>
          </p:cNvSpPr>
          <p:nvPr/>
        </p:nvSpPr>
        <p:spPr bwMode="auto">
          <a:xfrm>
            <a:off x="4879975" y="6327775"/>
            <a:ext cx="20542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b="1">
                <a:latin typeface="Arial" panose="020B0604020202020204" pitchFamily="34" charset="0"/>
              </a:rPr>
              <a:t>Ad Hoc Processes</a:t>
            </a:r>
          </a:p>
        </p:txBody>
      </p:sp>
      <p:sp>
        <p:nvSpPr>
          <p:cNvPr id="28690" name="Rectangle 23"/>
          <p:cNvSpPr>
            <a:spLocks noChangeArrowheads="1"/>
          </p:cNvSpPr>
          <p:nvPr/>
        </p:nvSpPr>
        <p:spPr bwMode="auto">
          <a:xfrm>
            <a:off x="2744788" y="2516188"/>
            <a:ext cx="20542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Integrated Software  Management</a:t>
            </a:r>
          </a:p>
          <a:p>
            <a:pPr>
              <a:lnSpc>
                <a:spcPct val="85000"/>
              </a:lnSpc>
              <a:spcBef>
                <a:spcPct val="15000"/>
              </a:spcBef>
              <a:buFontTx/>
              <a:buNone/>
            </a:pPr>
            <a:r>
              <a:rPr lang="en-US" altLang="en-US" sz="1400" b="1">
                <a:latin typeface="Arial" panose="020B0604020202020204" pitchFamily="34" charset="0"/>
              </a:rPr>
              <a:t>Intergroup Coordination</a:t>
            </a:r>
          </a:p>
        </p:txBody>
      </p:sp>
      <p:sp>
        <p:nvSpPr>
          <p:cNvPr id="28691" name="Rectangle 24"/>
          <p:cNvSpPr>
            <a:spLocks noChangeArrowheads="1"/>
          </p:cNvSpPr>
          <p:nvPr/>
        </p:nvSpPr>
        <p:spPr bwMode="auto">
          <a:xfrm>
            <a:off x="2744788" y="3505200"/>
            <a:ext cx="20542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Requirements Management</a:t>
            </a:r>
          </a:p>
          <a:p>
            <a:pPr>
              <a:lnSpc>
                <a:spcPct val="85000"/>
              </a:lnSpc>
              <a:spcBef>
                <a:spcPct val="15000"/>
              </a:spcBef>
              <a:buFontTx/>
              <a:buNone/>
            </a:pPr>
            <a:r>
              <a:rPr lang="en-US" altLang="en-US" sz="1400" b="1">
                <a:latin typeface="Arial" panose="020B0604020202020204" pitchFamily="34" charset="0"/>
              </a:rPr>
              <a:t>Software Project Planning</a:t>
            </a:r>
          </a:p>
          <a:p>
            <a:pPr>
              <a:lnSpc>
                <a:spcPct val="85000"/>
              </a:lnSpc>
              <a:spcBef>
                <a:spcPct val="15000"/>
              </a:spcBef>
              <a:buFontTx/>
              <a:buNone/>
            </a:pPr>
            <a:r>
              <a:rPr lang="en-US" altLang="en-US" sz="1400" b="1">
                <a:latin typeface="Arial" panose="020B0604020202020204" pitchFamily="34" charset="0"/>
              </a:rPr>
              <a:t>Software Project Tracking and Oversight</a:t>
            </a:r>
          </a:p>
          <a:p>
            <a:pPr>
              <a:lnSpc>
                <a:spcPct val="85000"/>
              </a:lnSpc>
              <a:spcBef>
                <a:spcPct val="15000"/>
              </a:spcBef>
              <a:buFontTx/>
              <a:buNone/>
            </a:pPr>
            <a:r>
              <a:rPr lang="en-US" altLang="en-US" sz="1400" b="1">
                <a:latin typeface="Arial" panose="020B0604020202020204" pitchFamily="34" charset="0"/>
              </a:rPr>
              <a:t>Software Subcontract Management</a:t>
            </a:r>
          </a:p>
          <a:p>
            <a:pPr>
              <a:lnSpc>
                <a:spcPct val="85000"/>
              </a:lnSpc>
              <a:spcBef>
                <a:spcPct val="15000"/>
              </a:spcBef>
              <a:buFontTx/>
              <a:buNone/>
            </a:pPr>
            <a:r>
              <a:rPr lang="en-US" altLang="en-US" sz="1400" b="1">
                <a:latin typeface="Arial" panose="020B0604020202020204" pitchFamily="34" charset="0"/>
              </a:rPr>
              <a:t>Software Quality Assurance</a:t>
            </a:r>
          </a:p>
          <a:p>
            <a:pPr>
              <a:lnSpc>
                <a:spcPct val="85000"/>
              </a:lnSpc>
              <a:spcBef>
                <a:spcPct val="15000"/>
              </a:spcBef>
              <a:buFontTx/>
              <a:buNone/>
            </a:pPr>
            <a:r>
              <a:rPr lang="en-US" altLang="en-US" sz="1400" b="1">
                <a:latin typeface="Arial" panose="020B0604020202020204" pitchFamily="34" charset="0"/>
              </a:rPr>
              <a:t>Software Configuration Management</a:t>
            </a:r>
          </a:p>
        </p:txBody>
      </p:sp>
      <p:sp>
        <p:nvSpPr>
          <p:cNvPr id="28692" name="Rectangle 25"/>
          <p:cNvSpPr>
            <a:spLocks noChangeArrowheads="1"/>
          </p:cNvSpPr>
          <p:nvPr/>
        </p:nvSpPr>
        <p:spPr bwMode="auto">
          <a:xfrm>
            <a:off x="4800600" y="2439988"/>
            <a:ext cx="17494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Organization Process Focus</a:t>
            </a:r>
          </a:p>
          <a:p>
            <a:pPr>
              <a:lnSpc>
                <a:spcPct val="85000"/>
              </a:lnSpc>
              <a:spcBef>
                <a:spcPct val="15000"/>
              </a:spcBef>
              <a:buFontTx/>
              <a:buNone/>
            </a:pPr>
            <a:r>
              <a:rPr lang="en-US" altLang="en-US" sz="1400" b="1">
                <a:latin typeface="Arial" panose="020B0604020202020204" pitchFamily="34" charset="0"/>
              </a:rPr>
              <a:t>Organization Process Definition</a:t>
            </a:r>
          </a:p>
          <a:p>
            <a:pPr>
              <a:lnSpc>
                <a:spcPct val="85000"/>
              </a:lnSpc>
              <a:spcBef>
                <a:spcPct val="15000"/>
              </a:spcBef>
              <a:buFontTx/>
              <a:buNone/>
            </a:pPr>
            <a:r>
              <a:rPr lang="en-US" altLang="en-US" sz="1400" b="1">
                <a:latin typeface="Arial" panose="020B0604020202020204" pitchFamily="34" charset="0"/>
              </a:rPr>
              <a:t>Training Program</a:t>
            </a:r>
          </a:p>
        </p:txBody>
      </p:sp>
      <p:sp>
        <p:nvSpPr>
          <p:cNvPr id="28693" name="Rectangle 26"/>
          <p:cNvSpPr>
            <a:spLocks noChangeArrowheads="1"/>
          </p:cNvSpPr>
          <p:nvPr/>
        </p:nvSpPr>
        <p:spPr bwMode="auto">
          <a:xfrm>
            <a:off x="6783388" y="2516188"/>
            <a:ext cx="1749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Software Product Engineering</a:t>
            </a:r>
          </a:p>
          <a:p>
            <a:pPr>
              <a:lnSpc>
                <a:spcPct val="85000"/>
              </a:lnSpc>
              <a:spcBef>
                <a:spcPct val="15000"/>
              </a:spcBef>
              <a:buFontTx/>
              <a:buNone/>
            </a:pPr>
            <a:r>
              <a:rPr lang="en-US" altLang="en-US" sz="1400" b="1">
                <a:latin typeface="Arial" panose="020B0604020202020204" pitchFamily="34" charset="0"/>
              </a:rPr>
              <a:t>Peer Reviews</a:t>
            </a:r>
          </a:p>
        </p:txBody>
      </p:sp>
      <p:sp>
        <p:nvSpPr>
          <p:cNvPr id="28694" name="Rectangle 27"/>
          <p:cNvSpPr>
            <a:spLocks noChangeArrowheads="1"/>
          </p:cNvSpPr>
          <p:nvPr/>
        </p:nvSpPr>
        <p:spPr bwMode="auto">
          <a:xfrm>
            <a:off x="6707188" y="1982788"/>
            <a:ext cx="2054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Software Quality Management</a:t>
            </a:r>
          </a:p>
        </p:txBody>
      </p:sp>
      <p:sp>
        <p:nvSpPr>
          <p:cNvPr id="28695" name="Rectangle 28"/>
          <p:cNvSpPr>
            <a:spLocks noChangeArrowheads="1"/>
          </p:cNvSpPr>
          <p:nvPr/>
        </p:nvSpPr>
        <p:spPr bwMode="auto">
          <a:xfrm>
            <a:off x="2744788" y="2058988"/>
            <a:ext cx="2054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Quantitative Software Management</a:t>
            </a:r>
          </a:p>
        </p:txBody>
      </p:sp>
      <p:sp>
        <p:nvSpPr>
          <p:cNvPr id="28696" name="Rectangle 29"/>
          <p:cNvSpPr>
            <a:spLocks noChangeArrowheads="1"/>
          </p:cNvSpPr>
          <p:nvPr/>
        </p:nvSpPr>
        <p:spPr bwMode="auto">
          <a:xfrm>
            <a:off x="4802188" y="1144588"/>
            <a:ext cx="20542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Technology Change Management</a:t>
            </a:r>
          </a:p>
          <a:p>
            <a:pPr>
              <a:lnSpc>
                <a:spcPct val="85000"/>
              </a:lnSpc>
              <a:spcBef>
                <a:spcPct val="15000"/>
              </a:spcBef>
              <a:buFontTx/>
              <a:buNone/>
            </a:pPr>
            <a:r>
              <a:rPr lang="en-US" altLang="en-US" sz="1400" b="1">
                <a:latin typeface="Arial" panose="020B0604020202020204" pitchFamily="34" charset="0"/>
              </a:rPr>
              <a:t>Process Change Management</a:t>
            </a:r>
          </a:p>
        </p:txBody>
      </p:sp>
      <p:sp>
        <p:nvSpPr>
          <p:cNvPr id="28697" name="Rectangle 30"/>
          <p:cNvSpPr>
            <a:spLocks noChangeArrowheads="1"/>
          </p:cNvSpPr>
          <p:nvPr/>
        </p:nvSpPr>
        <p:spPr bwMode="auto">
          <a:xfrm>
            <a:off x="6783388" y="1525588"/>
            <a:ext cx="20542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15000"/>
              </a:spcBef>
              <a:buFontTx/>
              <a:buNone/>
            </a:pPr>
            <a:r>
              <a:rPr lang="en-US" altLang="en-US" sz="1400" b="1">
                <a:latin typeface="Arial" panose="020B0604020202020204" pitchFamily="34" charset="0"/>
              </a:rPr>
              <a:t>Defect Prevention</a:t>
            </a:r>
          </a:p>
        </p:txBody>
      </p:sp>
      <p:sp>
        <p:nvSpPr>
          <p:cNvPr id="28698" name="Line 31"/>
          <p:cNvSpPr>
            <a:spLocks noChangeShapeType="1"/>
          </p:cNvSpPr>
          <p:nvPr/>
        </p:nvSpPr>
        <p:spPr bwMode="auto">
          <a:xfrm>
            <a:off x="838200" y="2438400"/>
            <a:ext cx="7620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2"/>
          <p:cNvSpPr>
            <a:spLocks noChangeShapeType="1"/>
          </p:cNvSpPr>
          <p:nvPr/>
        </p:nvSpPr>
        <p:spPr bwMode="auto">
          <a:xfrm>
            <a:off x="838200" y="3505200"/>
            <a:ext cx="7620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33"/>
          <p:cNvSpPr>
            <a:spLocks noChangeShapeType="1"/>
          </p:cNvSpPr>
          <p:nvPr/>
        </p:nvSpPr>
        <p:spPr bwMode="auto">
          <a:xfrm>
            <a:off x="838200" y="6248400"/>
            <a:ext cx="7620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Rectangle 34"/>
          <p:cNvSpPr>
            <a:spLocks noChangeArrowheads="1"/>
          </p:cNvSpPr>
          <p:nvPr/>
        </p:nvSpPr>
        <p:spPr bwMode="auto">
          <a:xfrm>
            <a:off x="844550" y="234950"/>
            <a:ext cx="7607300" cy="639445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28702"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0B8B60-8CC2-4F5A-AF83-4866ED09E9EA}" type="slidenum">
              <a:rPr lang="en-US" altLang="en-US" sz="1400" smtClean="0">
                <a:solidFill>
                  <a:schemeClr val="bg1"/>
                </a:solidFill>
              </a:rPr>
              <a:pPr>
                <a:spcBef>
                  <a:spcPct val="0"/>
                </a:spcBef>
                <a:buFontTx/>
                <a:buNone/>
              </a:pPr>
              <a:t>19</a:t>
            </a:fld>
            <a:endParaRPr lang="en-US" altLang="en-US" sz="1400" smtClean="0">
              <a:solidFill>
                <a:schemeClr val="bg1"/>
              </a:solidFill>
            </a:endParaRPr>
          </a:p>
        </p:txBody>
      </p:sp>
    </p:spTree>
  </p:cSld>
  <p:clrMapOvr>
    <a:masterClrMapping/>
  </p:clrMapOvr>
  <p:transition spd="med" advTm="136516">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dirty="0" smtClean="0"/>
              <a:t>Bootstrap Methodology</a:t>
            </a:r>
          </a:p>
        </p:txBody>
      </p:sp>
      <p:sp>
        <p:nvSpPr>
          <p:cNvPr id="9219" name="Content Placeholder 2"/>
          <p:cNvSpPr>
            <a:spLocks noGrp="1" noChangeArrowheads="1"/>
          </p:cNvSpPr>
          <p:nvPr>
            <p:ph idx="1"/>
          </p:nvPr>
        </p:nvSpPr>
        <p:spPr>
          <a:xfrm>
            <a:off x="855663" y="2097088"/>
            <a:ext cx="7429500" cy="3694112"/>
          </a:xfrm>
        </p:spPr>
        <p:txBody>
          <a:bodyPr/>
          <a:lstStyle/>
          <a:p>
            <a:pPr eaLnBrk="1" hangingPunct="1"/>
            <a:r>
              <a:rPr lang="en-US" altLang="en-US" sz="1600" smtClean="0"/>
              <a:t>The Bootstrap Institute, a non-profit organization that operates in Europe as part of the European Strategic Program for Research in Information Technology (ESPRIT) in cooperation with the European Software Institute (ESI), offers another route for professional SQA support to organizations, based on its Bootstrap methodology.</a:t>
            </a:r>
          </a:p>
          <a:p>
            <a:pPr eaLnBrk="1" hangingPunct="1"/>
            <a:endParaRPr lang="en-US" altLang="en-US" sz="1600" smtClean="0"/>
          </a:p>
          <a:p>
            <a:pPr eaLnBrk="1" hangingPunct="1"/>
            <a:r>
              <a:rPr lang="en-US" altLang="en-US" sz="1600" smtClean="0"/>
              <a:t>The Bootstrap Institute provides various types of support to its licensed members:</a:t>
            </a:r>
          </a:p>
          <a:p>
            <a:pPr lvl="1" eaLnBrk="1" hangingPunct="1"/>
            <a:r>
              <a:rPr lang="en-US" altLang="en-US" sz="1600" smtClean="0"/>
              <a:t>(1) Access to the Bootstrap methodology for assessment and improvement of software development processes. The Institute constantly updates and improves its methodology.</a:t>
            </a:r>
          </a:p>
          <a:p>
            <a:pPr lvl="1" eaLnBrk="1" hangingPunct="1"/>
            <a:r>
              <a:rPr lang="en-US" altLang="en-US" sz="1600" smtClean="0"/>
              <a:t>(2) Training and accreditation of assessors.</a:t>
            </a:r>
          </a:p>
          <a:p>
            <a:pPr lvl="1" eaLnBrk="1" hangingPunct="1"/>
            <a:r>
              <a:rPr lang="en-US" altLang="en-US" sz="1600" smtClean="0"/>
              <a:t>(3) Access to the Bootstrap database.</a:t>
            </a:r>
          </a:p>
        </p:txBody>
      </p:sp>
      <p:sp>
        <p:nvSpPr>
          <p:cNvPr id="922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A7B35914-F645-4F77-B416-C8A6549477A6}"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2</a:t>
            </a:fld>
            <a:endParaRPr lang="en-US" altLang="en-US" sz="900" smtClean="0">
              <a:solidFill>
                <a:srgbClr val="898989"/>
              </a:solidFill>
              <a:latin typeface="Calibri" panose="020F0502020204030204" pitchFamily="34" charset="0"/>
            </a:endParaRPr>
          </a:p>
        </p:txBody>
      </p:sp>
    </p:spTree>
  </p:cSld>
  <p:clrMapOvr>
    <a:masterClrMapping/>
  </p:clrMapOvr>
  <p:transition spd="slow" advTm="8173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CMM KPA Template</a:t>
            </a:r>
          </a:p>
        </p:txBody>
      </p:sp>
      <p:sp>
        <p:nvSpPr>
          <p:cNvPr id="29699" name="Rectangle 3"/>
          <p:cNvSpPr>
            <a:spLocks noGrp="1" noChangeArrowheads="1"/>
          </p:cNvSpPr>
          <p:nvPr>
            <p:ph type="body" idx="1"/>
          </p:nvPr>
        </p:nvSpPr>
        <p:spPr/>
        <p:txBody>
          <a:bodyPr/>
          <a:lstStyle/>
          <a:p>
            <a:pPr eaLnBrk="1" hangingPunct="1"/>
            <a:r>
              <a:rPr lang="en-US" altLang="en-US" smtClean="0">
                <a:latin typeface="Comic Sans MS" panose="030F0702030302020204" pitchFamily="66" charset="0"/>
              </a:rPr>
              <a:t>KPA Introductory Paragraphs</a:t>
            </a:r>
          </a:p>
          <a:p>
            <a:pPr eaLnBrk="1" hangingPunct="1"/>
            <a:r>
              <a:rPr lang="en-US" altLang="en-US" smtClean="0">
                <a:latin typeface="Comic Sans MS" panose="030F0702030302020204" pitchFamily="66" charset="0"/>
              </a:rPr>
              <a:t>Include a statement of the purpose of the KPA.</a:t>
            </a:r>
          </a:p>
          <a:p>
            <a:pPr eaLnBrk="1" hangingPunct="1"/>
            <a:r>
              <a:rPr lang="en-US" altLang="en-US" smtClean="0">
                <a:latin typeface="Comic Sans MS" panose="030F0702030302020204" pitchFamily="66" charset="0"/>
              </a:rPr>
              <a:t>Describe in abstract: “KPA involves…”</a:t>
            </a:r>
          </a:p>
          <a:p>
            <a:pPr eaLnBrk="1" hangingPunct="1"/>
            <a:r>
              <a:rPr lang="en-US" altLang="en-US" smtClean="0">
                <a:latin typeface="Comic Sans MS" panose="030F0702030302020204" pitchFamily="66" charset="0"/>
              </a:rPr>
              <a:t>May have further elaboration if necessary</a:t>
            </a:r>
          </a:p>
        </p:txBody>
      </p:sp>
      <p:grpSp>
        <p:nvGrpSpPr>
          <p:cNvPr id="29700" name="Group 4"/>
          <p:cNvGrpSpPr>
            <a:grpSpLocks/>
          </p:cNvGrpSpPr>
          <p:nvPr/>
        </p:nvGrpSpPr>
        <p:grpSpPr bwMode="auto">
          <a:xfrm>
            <a:off x="304800" y="0"/>
            <a:ext cx="1143000" cy="1555750"/>
            <a:chOff x="0" y="0"/>
            <a:chExt cx="720" cy="980"/>
          </a:xfrm>
        </p:grpSpPr>
        <p:sp>
          <p:nvSpPr>
            <p:cNvPr id="29702"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29703"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29701"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CA91ED-5D9C-49CE-8D02-1296BDC16EB3}" type="slidenum">
              <a:rPr lang="en-US" altLang="en-US" sz="1400" smtClean="0">
                <a:solidFill>
                  <a:schemeClr val="bg1"/>
                </a:solidFill>
              </a:rPr>
              <a:pPr>
                <a:spcBef>
                  <a:spcPct val="0"/>
                </a:spcBef>
                <a:buFontTx/>
                <a:buNone/>
              </a:pPr>
              <a:t>20</a:t>
            </a:fld>
            <a:endParaRPr lang="en-US" altLang="en-US" sz="1400" smtClean="0">
              <a:solidFill>
                <a:schemeClr val="bg1"/>
              </a:solidFill>
            </a:endParaRPr>
          </a:p>
        </p:txBody>
      </p:sp>
    </p:spTree>
  </p:cSld>
  <p:clrMapOvr>
    <a:masterClrMapping/>
  </p:clrMapOvr>
  <p:transition spd="med" advTm="35765">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r" eaLnBrk="1" hangingPunct="1"/>
            <a:r>
              <a:rPr lang="en-US" altLang="en-US" b="1" smtClean="0">
                <a:latin typeface="Comic Sans MS" panose="030F0702030302020204" pitchFamily="66" charset="0"/>
              </a:rPr>
              <a:t>Key Process Area Goals</a:t>
            </a:r>
          </a:p>
        </p:txBody>
      </p:sp>
      <p:sp>
        <p:nvSpPr>
          <p:cNvPr id="30723" name="Rectangle 5"/>
          <p:cNvSpPr>
            <a:spLocks noChangeArrowheads="1"/>
          </p:cNvSpPr>
          <p:nvPr/>
        </p:nvSpPr>
        <p:spPr bwMode="auto">
          <a:xfrm>
            <a:off x="4191000" y="4495800"/>
            <a:ext cx="434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a:latin typeface="Comic Sans MS" panose="030F0702030302020204" pitchFamily="66" charset="0"/>
              </a:rPr>
              <a:t>Process objectives that, when achieved, enhance process capability</a:t>
            </a:r>
          </a:p>
        </p:txBody>
      </p:sp>
      <p:sp>
        <p:nvSpPr>
          <p:cNvPr id="30724" name="Text Box 6"/>
          <p:cNvSpPr txBox="1">
            <a:spLocks noChangeArrowheads="1"/>
          </p:cNvSpPr>
          <p:nvPr/>
        </p:nvSpPr>
        <p:spPr bwMode="auto">
          <a:xfrm>
            <a:off x="457200" y="1752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Maturity Levels</a:t>
            </a:r>
          </a:p>
        </p:txBody>
      </p:sp>
      <p:sp>
        <p:nvSpPr>
          <p:cNvPr id="30725" name="Text Box 7"/>
          <p:cNvSpPr txBox="1">
            <a:spLocks noChangeArrowheads="1"/>
          </p:cNvSpPr>
          <p:nvPr/>
        </p:nvSpPr>
        <p:spPr bwMode="auto">
          <a:xfrm>
            <a:off x="5029200" y="1828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Process Capability</a:t>
            </a:r>
          </a:p>
        </p:txBody>
      </p:sp>
      <p:sp>
        <p:nvSpPr>
          <p:cNvPr id="30726" name="AutoShape 8"/>
          <p:cNvSpPr>
            <a:spLocks noChangeArrowheads="1"/>
          </p:cNvSpPr>
          <p:nvPr/>
        </p:nvSpPr>
        <p:spPr bwMode="auto">
          <a:xfrm>
            <a:off x="3048000" y="17526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Indicate</a:t>
            </a:r>
          </a:p>
        </p:txBody>
      </p:sp>
      <p:sp>
        <p:nvSpPr>
          <p:cNvPr id="30727" name="AutoShape 9"/>
          <p:cNvSpPr>
            <a:spLocks noChangeArrowheads="1"/>
          </p:cNvSpPr>
          <p:nvPr/>
        </p:nvSpPr>
        <p:spPr bwMode="auto">
          <a:xfrm>
            <a:off x="914400" y="2438400"/>
            <a:ext cx="1600200" cy="914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Contain</a:t>
            </a:r>
          </a:p>
        </p:txBody>
      </p:sp>
      <p:sp>
        <p:nvSpPr>
          <p:cNvPr id="30728" name="Text Box 10"/>
          <p:cNvSpPr txBox="1">
            <a:spLocks noChangeArrowheads="1"/>
          </p:cNvSpPr>
          <p:nvPr/>
        </p:nvSpPr>
        <p:spPr bwMode="auto">
          <a:xfrm>
            <a:off x="533400" y="3733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Key Process Areas</a:t>
            </a:r>
          </a:p>
        </p:txBody>
      </p:sp>
      <p:sp>
        <p:nvSpPr>
          <p:cNvPr id="30729" name="Text Box 11"/>
          <p:cNvSpPr txBox="1">
            <a:spLocks noChangeArrowheads="1"/>
          </p:cNvSpPr>
          <p:nvPr/>
        </p:nvSpPr>
        <p:spPr bwMode="auto">
          <a:xfrm>
            <a:off x="5181600" y="3657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Goals</a:t>
            </a:r>
          </a:p>
        </p:txBody>
      </p:sp>
      <p:sp>
        <p:nvSpPr>
          <p:cNvPr id="30730" name="AutoShape 12"/>
          <p:cNvSpPr>
            <a:spLocks noChangeArrowheads="1"/>
          </p:cNvSpPr>
          <p:nvPr/>
        </p:nvSpPr>
        <p:spPr bwMode="auto">
          <a:xfrm>
            <a:off x="3276600" y="35814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Achieve</a:t>
            </a:r>
          </a:p>
        </p:txBody>
      </p:sp>
      <p:grpSp>
        <p:nvGrpSpPr>
          <p:cNvPr id="30731" name="Group 13"/>
          <p:cNvGrpSpPr>
            <a:grpSpLocks/>
          </p:cNvGrpSpPr>
          <p:nvPr/>
        </p:nvGrpSpPr>
        <p:grpSpPr bwMode="auto">
          <a:xfrm>
            <a:off x="304800" y="0"/>
            <a:ext cx="1143000" cy="1555750"/>
            <a:chOff x="0" y="0"/>
            <a:chExt cx="720" cy="980"/>
          </a:xfrm>
        </p:grpSpPr>
        <p:sp>
          <p:nvSpPr>
            <p:cNvPr id="30733" name="Text Box 14"/>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0734" name="Text Box 15"/>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0732"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AF2E42-34D8-4521-A2CF-A00E4505EB43}" type="slidenum">
              <a:rPr lang="en-US" altLang="en-US" sz="1400" smtClean="0">
                <a:solidFill>
                  <a:schemeClr val="bg1"/>
                </a:solidFill>
              </a:rPr>
              <a:pPr>
                <a:spcBef>
                  <a:spcPct val="0"/>
                </a:spcBef>
                <a:buFontTx/>
                <a:buNone/>
              </a:pPr>
              <a:t>21</a:t>
            </a:fld>
            <a:endParaRPr lang="en-US" altLang="en-US" sz="1400" smtClean="0">
              <a:solidFill>
                <a:schemeClr val="bg1"/>
              </a:solidFill>
            </a:endParaRPr>
          </a:p>
        </p:txBody>
      </p:sp>
    </p:spTree>
  </p:cSld>
  <p:clrMapOvr>
    <a:masterClrMapping/>
  </p:clrMapOvr>
  <p:transition spd="med" advTm="24748">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1"/>
          <p:cNvSpPr>
            <a:spLocks noGrp="1" noChangeArrowheads="1"/>
          </p:cNvSpPr>
          <p:nvPr>
            <p:ph type="title"/>
          </p:nvPr>
        </p:nvSpPr>
        <p:spPr/>
        <p:txBody>
          <a:bodyPr/>
          <a:lstStyle/>
          <a:p>
            <a:pPr algn="r" eaLnBrk="1" hangingPunct="1"/>
            <a:r>
              <a:rPr lang="en-US" altLang="en-US" b="1" smtClean="0">
                <a:latin typeface="Comic Sans MS" panose="030F0702030302020204" pitchFamily="66" charset="0"/>
              </a:rPr>
              <a:t>Key Process Area Goals</a:t>
            </a:r>
            <a:endParaRPr lang="en-US" altLang="en-US" smtClean="0">
              <a:latin typeface="Comic Sans MS" panose="030F0702030302020204" pitchFamily="66" charset="0"/>
            </a:endParaRPr>
          </a:p>
        </p:txBody>
      </p:sp>
      <p:sp>
        <p:nvSpPr>
          <p:cNvPr id="31747" name="Rectangle 12"/>
          <p:cNvSpPr>
            <a:spLocks noGrp="1" noChangeArrowheads="1"/>
          </p:cNvSpPr>
          <p:nvPr>
            <p:ph type="body" idx="1"/>
          </p:nvPr>
        </p:nvSpPr>
        <p:spPr/>
        <p:txBody>
          <a:bodyPr/>
          <a:lstStyle/>
          <a:p>
            <a:pPr eaLnBrk="1" hangingPunct="1"/>
            <a:r>
              <a:rPr lang="en-US" altLang="en-US" sz="2800" smtClean="0">
                <a:latin typeface="Comic Sans MS" panose="030F0702030302020204" pitchFamily="66" charset="0"/>
              </a:rPr>
              <a:t>Goals summarize the key practices of the key process areas.</a:t>
            </a:r>
          </a:p>
          <a:p>
            <a:pPr lvl="1" eaLnBrk="1" hangingPunct="1"/>
            <a:r>
              <a:rPr lang="en-US" altLang="en-US" sz="2400" smtClean="0">
                <a:latin typeface="Comic Sans MS" panose="030F0702030302020204" pitchFamily="66" charset="0"/>
              </a:rPr>
              <a:t>They are considered important for enhancing process capability for that level of maturity</a:t>
            </a:r>
          </a:p>
          <a:p>
            <a:pPr lvl="1" eaLnBrk="1" hangingPunct="1"/>
            <a:r>
              <a:rPr lang="en-US" altLang="en-US" sz="2400" smtClean="0">
                <a:latin typeface="Comic Sans MS" panose="030F0702030302020204" pitchFamily="66" charset="0"/>
              </a:rPr>
              <a:t>They can be used to guide organizations and appraisal teams in assessing alternative ways to implement key process areas</a:t>
            </a:r>
          </a:p>
          <a:p>
            <a:pPr lvl="1" eaLnBrk="1" hangingPunct="1"/>
            <a:r>
              <a:rPr lang="en-US" altLang="en-US" sz="2400" smtClean="0">
                <a:latin typeface="Comic Sans MS" panose="030F0702030302020204" pitchFamily="66" charset="0"/>
              </a:rPr>
              <a:t>Each Key Practice maps to one or more goals</a:t>
            </a:r>
          </a:p>
        </p:txBody>
      </p:sp>
      <p:grpSp>
        <p:nvGrpSpPr>
          <p:cNvPr id="31748" name="Group 13"/>
          <p:cNvGrpSpPr>
            <a:grpSpLocks/>
          </p:cNvGrpSpPr>
          <p:nvPr/>
        </p:nvGrpSpPr>
        <p:grpSpPr bwMode="auto">
          <a:xfrm>
            <a:off x="304800" y="0"/>
            <a:ext cx="1143000" cy="1555750"/>
            <a:chOff x="0" y="0"/>
            <a:chExt cx="720" cy="980"/>
          </a:xfrm>
        </p:grpSpPr>
        <p:sp>
          <p:nvSpPr>
            <p:cNvPr id="31750" name="Text Box 14"/>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1751" name="Text Box 15"/>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1749"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8D7056-5656-4F5E-968F-80D0C4EACA2D}" type="slidenum">
              <a:rPr lang="en-US" altLang="en-US" sz="1400" smtClean="0">
                <a:solidFill>
                  <a:schemeClr val="bg1"/>
                </a:solidFill>
              </a:rPr>
              <a:pPr>
                <a:spcBef>
                  <a:spcPct val="0"/>
                </a:spcBef>
                <a:buFontTx/>
                <a:buNone/>
              </a:pPr>
              <a:t>22</a:t>
            </a:fld>
            <a:endParaRPr lang="en-US" altLang="en-US" sz="1400" smtClean="0">
              <a:solidFill>
                <a:schemeClr val="bg1"/>
              </a:solidFill>
            </a:endParaRPr>
          </a:p>
        </p:txBody>
      </p:sp>
    </p:spTree>
  </p:cSld>
  <p:clrMapOvr>
    <a:masterClrMapping/>
  </p:clrMapOvr>
  <p:transition spd="med" advTm="38362">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latin typeface="Comic Sans MS" panose="030F0702030302020204" pitchFamily="66" charset="0"/>
              </a:rPr>
              <a:t>Common Features</a:t>
            </a:r>
          </a:p>
        </p:txBody>
      </p:sp>
      <p:sp>
        <p:nvSpPr>
          <p:cNvPr id="32771" name="Rectangle 5"/>
          <p:cNvSpPr>
            <a:spLocks noChangeArrowheads="1"/>
          </p:cNvSpPr>
          <p:nvPr/>
        </p:nvSpPr>
        <p:spPr bwMode="auto">
          <a:xfrm>
            <a:off x="4191000" y="4800600"/>
            <a:ext cx="4038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a:latin typeface="Comic Sans MS" panose="030F0702030302020204" pitchFamily="66" charset="0"/>
              </a:rPr>
              <a:t>Indicator of whether the KPA is effective, repeatable, and lasting</a:t>
            </a:r>
          </a:p>
        </p:txBody>
      </p:sp>
      <p:sp>
        <p:nvSpPr>
          <p:cNvPr id="32772" name="Text Box 6"/>
          <p:cNvSpPr txBox="1">
            <a:spLocks noChangeArrowheads="1"/>
          </p:cNvSpPr>
          <p:nvPr/>
        </p:nvSpPr>
        <p:spPr bwMode="auto">
          <a:xfrm>
            <a:off x="533400" y="1676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Maturity Levels</a:t>
            </a:r>
          </a:p>
        </p:txBody>
      </p:sp>
      <p:sp>
        <p:nvSpPr>
          <p:cNvPr id="32773" name="Text Box 7"/>
          <p:cNvSpPr txBox="1">
            <a:spLocks noChangeArrowheads="1"/>
          </p:cNvSpPr>
          <p:nvPr/>
        </p:nvSpPr>
        <p:spPr bwMode="auto">
          <a:xfrm>
            <a:off x="5105400" y="1752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Process Capability</a:t>
            </a:r>
          </a:p>
        </p:txBody>
      </p:sp>
      <p:sp>
        <p:nvSpPr>
          <p:cNvPr id="32774" name="AutoShape 8"/>
          <p:cNvSpPr>
            <a:spLocks noChangeArrowheads="1"/>
          </p:cNvSpPr>
          <p:nvPr/>
        </p:nvSpPr>
        <p:spPr bwMode="auto">
          <a:xfrm>
            <a:off x="1219200" y="2286000"/>
            <a:ext cx="16002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Contain</a:t>
            </a:r>
          </a:p>
        </p:txBody>
      </p:sp>
      <p:sp>
        <p:nvSpPr>
          <p:cNvPr id="32775" name="Text Box 9"/>
          <p:cNvSpPr txBox="1">
            <a:spLocks noChangeArrowheads="1"/>
          </p:cNvSpPr>
          <p:nvPr/>
        </p:nvSpPr>
        <p:spPr bwMode="auto">
          <a:xfrm>
            <a:off x="457200" y="2971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Key Process Areas</a:t>
            </a:r>
          </a:p>
        </p:txBody>
      </p:sp>
      <p:sp>
        <p:nvSpPr>
          <p:cNvPr id="32776" name="Text Box 10"/>
          <p:cNvSpPr txBox="1">
            <a:spLocks noChangeArrowheads="1"/>
          </p:cNvSpPr>
          <p:nvPr/>
        </p:nvSpPr>
        <p:spPr bwMode="auto">
          <a:xfrm>
            <a:off x="5181600" y="3048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Goals</a:t>
            </a:r>
          </a:p>
        </p:txBody>
      </p:sp>
      <p:sp>
        <p:nvSpPr>
          <p:cNvPr id="32777" name="AutoShape 11"/>
          <p:cNvSpPr>
            <a:spLocks noChangeArrowheads="1"/>
          </p:cNvSpPr>
          <p:nvPr/>
        </p:nvSpPr>
        <p:spPr bwMode="auto">
          <a:xfrm>
            <a:off x="3200400" y="28956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Achieve</a:t>
            </a:r>
          </a:p>
        </p:txBody>
      </p:sp>
      <p:sp>
        <p:nvSpPr>
          <p:cNvPr id="32778" name="AutoShape 12"/>
          <p:cNvSpPr>
            <a:spLocks noChangeArrowheads="1"/>
          </p:cNvSpPr>
          <p:nvPr/>
        </p:nvSpPr>
        <p:spPr bwMode="auto">
          <a:xfrm>
            <a:off x="3124200" y="16002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Indicate</a:t>
            </a:r>
          </a:p>
        </p:txBody>
      </p:sp>
      <p:sp>
        <p:nvSpPr>
          <p:cNvPr id="32779" name="Text Box 13"/>
          <p:cNvSpPr txBox="1">
            <a:spLocks noChangeArrowheads="1"/>
          </p:cNvSpPr>
          <p:nvPr/>
        </p:nvSpPr>
        <p:spPr bwMode="auto">
          <a:xfrm>
            <a:off x="457200" y="4191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Common Features</a:t>
            </a:r>
          </a:p>
        </p:txBody>
      </p:sp>
      <p:sp>
        <p:nvSpPr>
          <p:cNvPr id="32780" name="Text Box 14"/>
          <p:cNvSpPr txBox="1">
            <a:spLocks noChangeArrowheads="1"/>
          </p:cNvSpPr>
          <p:nvPr/>
        </p:nvSpPr>
        <p:spPr bwMode="auto">
          <a:xfrm>
            <a:off x="5105400" y="388620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Implementation / Institutionalization</a:t>
            </a:r>
          </a:p>
        </p:txBody>
      </p:sp>
      <p:sp>
        <p:nvSpPr>
          <p:cNvPr id="32781" name="AutoShape 15"/>
          <p:cNvSpPr>
            <a:spLocks noChangeArrowheads="1"/>
          </p:cNvSpPr>
          <p:nvPr/>
        </p:nvSpPr>
        <p:spPr bwMode="auto">
          <a:xfrm>
            <a:off x="3200400" y="41148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Address</a:t>
            </a:r>
          </a:p>
        </p:txBody>
      </p:sp>
      <p:sp>
        <p:nvSpPr>
          <p:cNvPr id="32782" name="Rectangle 16"/>
          <p:cNvSpPr>
            <a:spLocks noChangeArrowheads="1"/>
          </p:cNvSpPr>
          <p:nvPr/>
        </p:nvSpPr>
        <p:spPr bwMode="auto">
          <a:xfrm>
            <a:off x="304800" y="4876800"/>
            <a:ext cx="3886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a:latin typeface="Comic Sans MS" panose="030F0702030302020204" pitchFamily="66" charset="0"/>
              </a:rPr>
              <a:t>Attribute that ensure the processes are defined, documented and understood</a:t>
            </a:r>
          </a:p>
        </p:txBody>
      </p:sp>
      <p:sp>
        <p:nvSpPr>
          <p:cNvPr id="32783" name="AutoShape 17"/>
          <p:cNvSpPr>
            <a:spLocks noChangeArrowheads="1"/>
          </p:cNvSpPr>
          <p:nvPr/>
        </p:nvSpPr>
        <p:spPr bwMode="auto">
          <a:xfrm>
            <a:off x="1143000" y="3505200"/>
            <a:ext cx="1600200" cy="7620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Organized by</a:t>
            </a:r>
          </a:p>
        </p:txBody>
      </p:sp>
      <p:grpSp>
        <p:nvGrpSpPr>
          <p:cNvPr id="32784" name="Group 18"/>
          <p:cNvGrpSpPr>
            <a:grpSpLocks/>
          </p:cNvGrpSpPr>
          <p:nvPr/>
        </p:nvGrpSpPr>
        <p:grpSpPr bwMode="auto">
          <a:xfrm>
            <a:off x="304800" y="0"/>
            <a:ext cx="1143000" cy="1555750"/>
            <a:chOff x="0" y="0"/>
            <a:chExt cx="720" cy="980"/>
          </a:xfrm>
        </p:grpSpPr>
        <p:sp>
          <p:nvSpPr>
            <p:cNvPr id="32786" name="Text Box 19"/>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2787" name="Text Box 20"/>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2785"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1BC146D-9BAC-4A75-8D03-5DD8007A6BB0}" type="slidenum">
              <a:rPr lang="en-US" altLang="en-US" sz="1400" smtClean="0">
                <a:solidFill>
                  <a:schemeClr val="bg1"/>
                </a:solidFill>
              </a:rPr>
              <a:pPr>
                <a:spcBef>
                  <a:spcPct val="0"/>
                </a:spcBef>
                <a:buFontTx/>
                <a:buNone/>
              </a:pPr>
              <a:t>23</a:t>
            </a:fld>
            <a:endParaRPr lang="en-US" altLang="en-US" sz="1400" smtClean="0">
              <a:solidFill>
                <a:schemeClr val="bg1"/>
              </a:solidFill>
            </a:endParaRPr>
          </a:p>
        </p:txBody>
      </p:sp>
    </p:spTree>
  </p:cSld>
  <p:clrMapOvr>
    <a:masterClrMapping/>
  </p:clrMapOvr>
  <p:transition spd="med" advTm="61442">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Common Features</a:t>
            </a:r>
            <a:endParaRPr lang="en-US" altLang="en-US" smtClean="0">
              <a:latin typeface="Comic Sans MS" panose="030F0702030302020204" pitchFamily="66" charset="0"/>
            </a:endParaRPr>
          </a:p>
        </p:txBody>
      </p:sp>
      <p:sp>
        <p:nvSpPr>
          <p:cNvPr id="33795" name="Rectangle 3"/>
          <p:cNvSpPr>
            <a:spLocks noGrp="1" noChangeArrowheads="1"/>
          </p:cNvSpPr>
          <p:nvPr>
            <p:ph type="body" idx="1"/>
          </p:nvPr>
        </p:nvSpPr>
        <p:spPr/>
        <p:txBody>
          <a:bodyPr/>
          <a:lstStyle/>
          <a:p>
            <a:pPr eaLnBrk="1" hangingPunct="1">
              <a:lnSpc>
                <a:spcPct val="90000"/>
              </a:lnSpc>
            </a:pPr>
            <a:r>
              <a:rPr lang="en-US" altLang="en-US" smtClean="0">
                <a:latin typeface="Comic Sans MS" panose="030F0702030302020204" pitchFamily="66" charset="0"/>
              </a:rPr>
              <a:t>Used to organize the key practices in each key process area</a:t>
            </a:r>
          </a:p>
          <a:p>
            <a:pPr eaLnBrk="1" hangingPunct="1">
              <a:lnSpc>
                <a:spcPct val="90000"/>
              </a:lnSpc>
            </a:pPr>
            <a:r>
              <a:rPr lang="en-US" altLang="en-US" smtClean="0">
                <a:latin typeface="Comic Sans MS" panose="030F0702030302020204" pitchFamily="66" charset="0"/>
              </a:rPr>
              <a:t>Common features are</a:t>
            </a:r>
          </a:p>
          <a:p>
            <a:pPr lvl="1" eaLnBrk="1" hangingPunct="1">
              <a:lnSpc>
                <a:spcPct val="90000"/>
              </a:lnSpc>
            </a:pPr>
            <a:r>
              <a:rPr lang="en-US" altLang="en-US" smtClean="0">
                <a:latin typeface="Comic Sans MS" panose="030F0702030302020204" pitchFamily="66" charset="0"/>
              </a:rPr>
              <a:t>Commitment to perform</a:t>
            </a:r>
          </a:p>
          <a:p>
            <a:pPr lvl="1" eaLnBrk="1" hangingPunct="1">
              <a:lnSpc>
                <a:spcPct val="90000"/>
              </a:lnSpc>
            </a:pPr>
            <a:r>
              <a:rPr lang="en-US" altLang="en-US" smtClean="0">
                <a:latin typeface="Comic Sans MS" panose="030F0702030302020204" pitchFamily="66" charset="0"/>
              </a:rPr>
              <a:t>ability to perform</a:t>
            </a:r>
          </a:p>
          <a:p>
            <a:pPr lvl="1" eaLnBrk="1" hangingPunct="1">
              <a:lnSpc>
                <a:spcPct val="90000"/>
              </a:lnSpc>
            </a:pPr>
            <a:r>
              <a:rPr lang="en-US" altLang="en-US" smtClean="0">
                <a:latin typeface="Comic Sans MS" panose="030F0702030302020204" pitchFamily="66" charset="0"/>
              </a:rPr>
              <a:t>activities performed</a:t>
            </a:r>
          </a:p>
          <a:p>
            <a:pPr lvl="1" eaLnBrk="1" hangingPunct="1">
              <a:lnSpc>
                <a:spcPct val="90000"/>
              </a:lnSpc>
            </a:pPr>
            <a:r>
              <a:rPr lang="en-US" altLang="en-US" smtClean="0">
                <a:latin typeface="Comic Sans MS" panose="030F0702030302020204" pitchFamily="66" charset="0"/>
              </a:rPr>
              <a:t>measurement and analysis</a:t>
            </a:r>
          </a:p>
          <a:p>
            <a:pPr lvl="1" eaLnBrk="1" hangingPunct="1">
              <a:lnSpc>
                <a:spcPct val="90000"/>
              </a:lnSpc>
            </a:pPr>
            <a:r>
              <a:rPr lang="en-US" altLang="en-US" smtClean="0">
                <a:latin typeface="Comic Sans MS" panose="030F0702030302020204" pitchFamily="66" charset="0"/>
              </a:rPr>
              <a:t>verifying implementation</a:t>
            </a:r>
          </a:p>
        </p:txBody>
      </p:sp>
      <p:grpSp>
        <p:nvGrpSpPr>
          <p:cNvPr id="33796" name="Group 4"/>
          <p:cNvGrpSpPr>
            <a:grpSpLocks/>
          </p:cNvGrpSpPr>
          <p:nvPr/>
        </p:nvGrpSpPr>
        <p:grpSpPr bwMode="auto">
          <a:xfrm>
            <a:off x="304800" y="0"/>
            <a:ext cx="1143000" cy="1555750"/>
            <a:chOff x="0" y="0"/>
            <a:chExt cx="720" cy="980"/>
          </a:xfrm>
        </p:grpSpPr>
        <p:sp>
          <p:nvSpPr>
            <p:cNvPr id="33798"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3799"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3797" name="Slide Number Placeholder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4C7E96D-5277-4766-8E94-BB092C06D6A0}" type="slidenum">
              <a:rPr lang="en-US" altLang="en-US" sz="1400" smtClean="0">
                <a:solidFill>
                  <a:schemeClr val="bg1"/>
                </a:solidFill>
              </a:rPr>
              <a:pPr>
                <a:spcBef>
                  <a:spcPct val="0"/>
                </a:spcBef>
                <a:buFontTx/>
                <a:buNone/>
              </a:pPr>
              <a:t>24</a:t>
            </a:fld>
            <a:endParaRPr lang="en-US" altLang="en-US" sz="1400" smtClean="0">
              <a:solidFill>
                <a:schemeClr val="bg1"/>
              </a:solidFill>
            </a:endParaRPr>
          </a:p>
        </p:txBody>
      </p:sp>
    </p:spTree>
  </p:cSld>
  <p:clrMapOvr>
    <a:masterClrMapping/>
  </p:clrMapOvr>
  <p:transition spd="med" advTm="28089">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Institutionalization</a:t>
            </a:r>
            <a:endParaRPr lang="en-US" altLang="en-US" smtClean="0">
              <a:latin typeface="Comic Sans MS" panose="030F0702030302020204" pitchFamily="66" charset="0"/>
            </a:endParaRPr>
          </a:p>
        </p:txBody>
      </p:sp>
      <p:sp>
        <p:nvSpPr>
          <p:cNvPr id="34819"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altLang="en-US" sz="2400" smtClean="0">
                <a:latin typeface="Comic Sans MS" panose="030F0702030302020204" pitchFamily="66" charset="0"/>
              </a:rPr>
              <a:t>The organizational culture must convey the process</a:t>
            </a:r>
          </a:p>
          <a:p>
            <a:pPr eaLnBrk="1" hangingPunct="1">
              <a:lnSpc>
                <a:spcPct val="90000"/>
              </a:lnSpc>
            </a:pPr>
            <a:r>
              <a:rPr lang="en-US" altLang="en-US" sz="2400" smtClean="0">
                <a:latin typeface="Comic Sans MS" panose="030F0702030302020204" pitchFamily="66" charset="0"/>
              </a:rPr>
              <a:t>The CMM has four common features that focus on institutionalizing the process</a:t>
            </a:r>
            <a:endParaRPr lang="en-US" altLang="en-US" sz="2800" smtClean="0">
              <a:latin typeface="Comic Sans MS" panose="030F0702030302020204" pitchFamily="66" charset="0"/>
            </a:endParaRPr>
          </a:p>
          <a:p>
            <a:pPr lvl="1" eaLnBrk="1" hangingPunct="1">
              <a:lnSpc>
                <a:spcPct val="90000"/>
              </a:lnSpc>
            </a:pPr>
            <a:r>
              <a:rPr lang="en-US" altLang="en-US" sz="2000" smtClean="0">
                <a:latin typeface="Comic Sans MS" panose="030F0702030302020204" pitchFamily="66" charset="0"/>
              </a:rPr>
              <a:t>Commitment to perform</a:t>
            </a:r>
          </a:p>
          <a:p>
            <a:pPr lvl="1" eaLnBrk="1" hangingPunct="1">
              <a:lnSpc>
                <a:spcPct val="90000"/>
              </a:lnSpc>
            </a:pPr>
            <a:r>
              <a:rPr lang="en-US" altLang="en-US" sz="2000" smtClean="0">
                <a:latin typeface="Comic Sans MS" panose="030F0702030302020204" pitchFamily="66" charset="0"/>
              </a:rPr>
              <a:t>Ability to perform</a:t>
            </a:r>
          </a:p>
          <a:p>
            <a:pPr lvl="1" eaLnBrk="1" hangingPunct="1">
              <a:lnSpc>
                <a:spcPct val="90000"/>
              </a:lnSpc>
            </a:pPr>
            <a:r>
              <a:rPr lang="en-US" altLang="en-US" sz="2000" smtClean="0">
                <a:latin typeface="Comic Sans MS" panose="030F0702030302020204" pitchFamily="66" charset="0"/>
              </a:rPr>
              <a:t>Measurement and analysis</a:t>
            </a:r>
          </a:p>
          <a:p>
            <a:pPr lvl="1" eaLnBrk="1" hangingPunct="1">
              <a:lnSpc>
                <a:spcPct val="90000"/>
              </a:lnSpc>
            </a:pPr>
            <a:r>
              <a:rPr lang="en-US" altLang="en-US" sz="2000" smtClean="0">
                <a:latin typeface="Comic Sans MS" panose="030F0702030302020204" pitchFamily="66" charset="0"/>
              </a:rPr>
              <a:t>Verifying implementation</a:t>
            </a:r>
            <a:endParaRPr lang="en-US" altLang="en-US" sz="2400" smtClean="0">
              <a:latin typeface="Comic Sans MS" panose="030F0702030302020204" pitchFamily="66" charset="0"/>
            </a:endParaRPr>
          </a:p>
          <a:p>
            <a:pPr eaLnBrk="1" hangingPunct="1">
              <a:lnSpc>
                <a:spcPct val="90000"/>
              </a:lnSpc>
            </a:pPr>
            <a:r>
              <a:rPr lang="en-US" altLang="en-US" sz="2400" smtClean="0">
                <a:latin typeface="Comic Sans MS" panose="030F0702030302020204" pitchFamily="66" charset="0"/>
              </a:rPr>
              <a:t>Activities performed focus on implementing the process</a:t>
            </a:r>
          </a:p>
        </p:txBody>
      </p:sp>
      <p:grpSp>
        <p:nvGrpSpPr>
          <p:cNvPr id="34820" name="Group 4"/>
          <p:cNvGrpSpPr>
            <a:grpSpLocks/>
          </p:cNvGrpSpPr>
          <p:nvPr/>
        </p:nvGrpSpPr>
        <p:grpSpPr bwMode="auto">
          <a:xfrm>
            <a:off x="304800" y="0"/>
            <a:ext cx="1143000" cy="1555750"/>
            <a:chOff x="0" y="0"/>
            <a:chExt cx="720" cy="980"/>
          </a:xfrm>
        </p:grpSpPr>
        <p:sp>
          <p:nvSpPr>
            <p:cNvPr id="34822"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4823"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4821"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271943-72FE-4ECD-A703-BFF4DB657DFC}" type="slidenum">
              <a:rPr lang="en-US" altLang="en-US" sz="1400" smtClean="0">
                <a:solidFill>
                  <a:schemeClr val="bg1"/>
                </a:solidFill>
              </a:rPr>
              <a:pPr>
                <a:spcBef>
                  <a:spcPct val="0"/>
                </a:spcBef>
                <a:buFontTx/>
                <a:buNone/>
              </a:pPr>
              <a:t>25</a:t>
            </a:fld>
            <a:endParaRPr lang="en-US" altLang="en-US" sz="1400" smtClean="0">
              <a:solidFill>
                <a:schemeClr val="bg1"/>
              </a:solidFill>
            </a:endParaRPr>
          </a:p>
        </p:txBody>
      </p:sp>
    </p:spTree>
  </p:cSld>
  <p:clrMapOvr>
    <a:masterClrMapping/>
  </p:clrMapOvr>
  <p:transition spd="med" advTm="41668">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Commitment to Perform</a:t>
            </a:r>
            <a:endParaRPr lang="en-US" altLang="en-US" smtClean="0">
              <a:latin typeface="Comic Sans MS" panose="030F0702030302020204" pitchFamily="66" charset="0"/>
            </a:endParaRPr>
          </a:p>
        </p:txBody>
      </p:sp>
      <p:sp>
        <p:nvSpPr>
          <p:cNvPr id="35843"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Describes the actions the organization must take to ensure that the process is established and will endure</a:t>
            </a:r>
          </a:p>
          <a:p>
            <a:pPr eaLnBrk="1" hangingPunct="1"/>
            <a:r>
              <a:rPr lang="en-US" altLang="en-US" sz="2800" smtClean="0">
                <a:latin typeface="Comic Sans MS" panose="030F0702030302020204" pitchFamily="66" charset="0"/>
              </a:rPr>
              <a:t>Typically includes</a:t>
            </a:r>
          </a:p>
          <a:p>
            <a:pPr lvl="1" eaLnBrk="1" hangingPunct="1"/>
            <a:r>
              <a:rPr lang="en-US" altLang="en-US" sz="2400" smtClean="0">
                <a:latin typeface="Comic Sans MS" panose="030F0702030302020204" pitchFamily="66" charset="0"/>
              </a:rPr>
              <a:t>Policies</a:t>
            </a:r>
          </a:p>
          <a:p>
            <a:pPr lvl="1" eaLnBrk="1" hangingPunct="1"/>
            <a:r>
              <a:rPr lang="en-US" altLang="en-US" sz="2400" smtClean="0">
                <a:latin typeface="Comic Sans MS" panose="030F0702030302020204" pitchFamily="66" charset="0"/>
              </a:rPr>
              <a:t>Leadership</a:t>
            </a:r>
          </a:p>
        </p:txBody>
      </p:sp>
      <p:grpSp>
        <p:nvGrpSpPr>
          <p:cNvPr id="35844" name="Group 4"/>
          <p:cNvGrpSpPr>
            <a:grpSpLocks/>
          </p:cNvGrpSpPr>
          <p:nvPr/>
        </p:nvGrpSpPr>
        <p:grpSpPr bwMode="auto">
          <a:xfrm>
            <a:off x="304800" y="0"/>
            <a:ext cx="1143000" cy="1555750"/>
            <a:chOff x="0" y="0"/>
            <a:chExt cx="720" cy="980"/>
          </a:xfrm>
        </p:grpSpPr>
        <p:sp>
          <p:nvSpPr>
            <p:cNvPr id="35846"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5847"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5845"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484EF4E-F143-4CA6-9165-40B11130F74D}" type="slidenum">
              <a:rPr lang="en-US" altLang="en-US" sz="1400" smtClean="0">
                <a:solidFill>
                  <a:schemeClr val="bg1"/>
                </a:solidFill>
              </a:rPr>
              <a:pPr>
                <a:spcBef>
                  <a:spcPct val="0"/>
                </a:spcBef>
                <a:buFontTx/>
                <a:buNone/>
              </a:pPr>
              <a:t>26</a:t>
            </a:fld>
            <a:endParaRPr lang="en-US" altLang="en-US" sz="1400" smtClean="0">
              <a:solidFill>
                <a:schemeClr val="bg1"/>
              </a:solidFill>
            </a:endParaRPr>
          </a:p>
        </p:txBody>
      </p:sp>
    </p:spTree>
  </p:cSld>
  <p:clrMapOvr>
    <a:masterClrMapping/>
  </p:clrMapOvr>
  <p:transition spd="med" advTm="19566">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Ability to Perform</a:t>
            </a:r>
            <a:endParaRPr lang="en-US" altLang="en-US" smtClean="0">
              <a:latin typeface="Comic Sans MS" panose="030F0702030302020204" pitchFamily="66" charset="0"/>
            </a:endParaRPr>
          </a:p>
        </p:txBody>
      </p:sp>
      <p:sp>
        <p:nvSpPr>
          <p:cNvPr id="36867"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altLang="en-US" sz="2800" smtClean="0">
                <a:latin typeface="Comic Sans MS" panose="030F0702030302020204" pitchFamily="66" charset="0"/>
              </a:rPr>
              <a:t>Describes the preconditions that must exist in the project or organization to implement the software process competently</a:t>
            </a:r>
          </a:p>
          <a:p>
            <a:pPr eaLnBrk="1" hangingPunct="1">
              <a:lnSpc>
                <a:spcPct val="90000"/>
              </a:lnSpc>
            </a:pPr>
            <a:r>
              <a:rPr lang="en-US" altLang="en-US" sz="2800" smtClean="0">
                <a:latin typeface="Comic Sans MS" panose="030F0702030302020204" pitchFamily="66" charset="0"/>
              </a:rPr>
              <a:t>Typically includes</a:t>
            </a:r>
          </a:p>
          <a:p>
            <a:pPr lvl="1" eaLnBrk="1" hangingPunct="1">
              <a:lnSpc>
                <a:spcPct val="90000"/>
              </a:lnSpc>
            </a:pPr>
            <a:r>
              <a:rPr lang="en-US" altLang="en-US" sz="2400" smtClean="0">
                <a:latin typeface="Comic Sans MS" panose="030F0702030302020204" pitchFamily="66" charset="0"/>
              </a:rPr>
              <a:t>function / tools</a:t>
            </a:r>
          </a:p>
          <a:p>
            <a:pPr lvl="1" eaLnBrk="1" hangingPunct="1">
              <a:lnSpc>
                <a:spcPct val="90000"/>
              </a:lnSpc>
            </a:pPr>
            <a:r>
              <a:rPr lang="en-US" altLang="en-US" sz="2400" smtClean="0">
                <a:latin typeface="Comic Sans MS" panose="030F0702030302020204" pitchFamily="66" charset="0"/>
              </a:rPr>
              <a:t>resources</a:t>
            </a:r>
          </a:p>
          <a:p>
            <a:pPr lvl="1" eaLnBrk="1" hangingPunct="1">
              <a:lnSpc>
                <a:spcPct val="90000"/>
              </a:lnSpc>
            </a:pPr>
            <a:r>
              <a:rPr lang="en-US" altLang="en-US" sz="2400" smtClean="0">
                <a:latin typeface="Comic Sans MS" panose="030F0702030302020204" pitchFamily="66" charset="0"/>
              </a:rPr>
              <a:t>delegation</a:t>
            </a:r>
          </a:p>
          <a:p>
            <a:pPr lvl="1" eaLnBrk="1" hangingPunct="1">
              <a:lnSpc>
                <a:spcPct val="90000"/>
              </a:lnSpc>
            </a:pPr>
            <a:r>
              <a:rPr lang="en-US" altLang="en-US" sz="2400" smtClean="0">
                <a:latin typeface="Comic Sans MS" panose="030F0702030302020204" pitchFamily="66" charset="0"/>
              </a:rPr>
              <a:t>training</a:t>
            </a:r>
          </a:p>
          <a:p>
            <a:pPr lvl="1" eaLnBrk="1" hangingPunct="1">
              <a:lnSpc>
                <a:spcPct val="90000"/>
              </a:lnSpc>
            </a:pPr>
            <a:r>
              <a:rPr lang="en-US" altLang="en-US" sz="2400" smtClean="0">
                <a:latin typeface="Comic Sans MS" panose="030F0702030302020204" pitchFamily="66" charset="0"/>
              </a:rPr>
              <a:t>orientation</a:t>
            </a:r>
          </a:p>
        </p:txBody>
      </p:sp>
      <p:grpSp>
        <p:nvGrpSpPr>
          <p:cNvPr id="36868" name="Group 4"/>
          <p:cNvGrpSpPr>
            <a:grpSpLocks/>
          </p:cNvGrpSpPr>
          <p:nvPr/>
        </p:nvGrpSpPr>
        <p:grpSpPr bwMode="auto">
          <a:xfrm>
            <a:off x="304800" y="0"/>
            <a:ext cx="1143000" cy="1555750"/>
            <a:chOff x="0" y="0"/>
            <a:chExt cx="720" cy="980"/>
          </a:xfrm>
        </p:grpSpPr>
        <p:sp>
          <p:nvSpPr>
            <p:cNvPr id="36870"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6871"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6869"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D7507E-8109-4EB3-9F9F-7EB28384A4FD}" type="slidenum">
              <a:rPr lang="en-US" altLang="en-US" sz="1400" smtClean="0">
                <a:solidFill>
                  <a:schemeClr val="bg1"/>
                </a:solidFill>
              </a:rPr>
              <a:pPr>
                <a:spcBef>
                  <a:spcPct val="0"/>
                </a:spcBef>
                <a:buFontTx/>
                <a:buNone/>
              </a:pPr>
              <a:t>27</a:t>
            </a:fld>
            <a:endParaRPr lang="en-US" altLang="en-US" sz="1400" smtClean="0">
              <a:solidFill>
                <a:schemeClr val="bg1"/>
              </a:solidFill>
            </a:endParaRPr>
          </a:p>
        </p:txBody>
      </p:sp>
    </p:spTree>
  </p:cSld>
  <p:clrMapOvr>
    <a:masterClrMapping/>
  </p:clrMapOvr>
  <p:transition spd="med" advTm="30083">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Activities Performed</a:t>
            </a:r>
            <a:endParaRPr lang="en-US" altLang="en-US" smtClean="0">
              <a:latin typeface="Comic Sans MS" panose="030F0702030302020204" pitchFamily="66" charset="0"/>
            </a:endParaRPr>
          </a:p>
        </p:txBody>
      </p:sp>
      <p:sp>
        <p:nvSpPr>
          <p:cNvPr id="37891"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Describes the roles and procedures necessary to implement a key process area</a:t>
            </a:r>
          </a:p>
          <a:p>
            <a:pPr eaLnBrk="1" hangingPunct="1"/>
            <a:r>
              <a:rPr lang="en-US" altLang="en-US" sz="2800" smtClean="0">
                <a:latin typeface="Comic Sans MS" panose="030F0702030302020204" pitchFamily="66" charset="0"/>
              </a:rPr>
              <a:t>Typically includes</a:t>
            </a:r>
          </a:p>
          <a:p>
            <a:pPr lvl="1" eaLnBrk="1" hangingPunct="1"/>
            <a:r>
              <a:rPr lang="en-US" altLang="en-US" sz="2400" smtClean="0">
                <a:latin typeface="Comic Sans MS" panose="030F0702030302020204" pitchFamily="66" charset="0"/>
              </a:rPr>
              <a:t>establishing plans and procedures</a:t>
            </a:r>
          </a:p>
          <a:p>
            <a:pPr lvl="1" eaLnBrk="1" hangingPunct="1"/>
            <a:r>
              <a:rPr lang="en-US" altLang="en-US" sz="2400" smtClean="0">
                <a:latin typeface="Comic Sans MS" panose="030F0702030302020204" pitchFamily="66" charset="0"/>
              </a:rPr>
              <a:t>performing the work</a:t>
            </a:r>
          </a:p>
          <a:p>
            <a:pPr lvl="1" eaLnBrk="1" hangingPunct="1"/>
            <a:r>
              <a:rPr lang="en-US" altLang="en-US" sz="2400" smtClean="0">
                <a:latin typeface="Comic Sans MS" panose="030F0702030302020204" pitchFamily="66" charset="0"/>
              </a:rPr>
              <a:t>tracking it</a:t>
            </a:r>
          </a:p>
          <a:p>
            <a:pPr lvl="1" eaLnBrk="1" hangingPunct="1"/>
            <a:r>
              <a:rPr lang="en-US" altLang="en-US" sz="2400" smtClean="0">
                <a:latin typeface="Comic Sans MS" panose="030F0702030302020204" pitchFamily="66" charset="0"/>
              </a:rPr>
              <a:t>taking corrective actions as necessary</a:t>
            </a:r>
          </a:p>
        </p:txBody>
      </p:sp>
      <p:grpSp>
        <p:nvGrpSpPr>
          <p:cNvPr id="37892" name="Group 4"/>
          <p:cNvGrpSpPr>
            <a:grpSpLocks/>
          </p:cNvGrpSpPr>
          <p:nvPr/>
        </p:nvGrpSpPr>
        <p:grpSpPr bwMode="auto">
          <a:xfrm>
            <a:off x="304800" y="0"/>
            <a:ext cx="1143000" cy="1555750"/>
            <a:chOff x="0" y="0"/>
            <a:chExt cx="720" cy="980"/>
          </a:xfrm>
        </p:grpSpPr>
        <p:sp>
          <p:nvSpPr>
            <p:cNvPr id="37894"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7895"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7893"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611359-FA81-4E59-86B6-743A5417C4A3}" type="slidenum">
              <a:rPr lang="en-US" altLang="en-US" sz="1400" smtClean="0">
                <a:solidFill>
                  <a:schemeClr val="bg1"/>
                </a:solidFill>
              </a:rPr>
              <a:pPr>
                <a:spcBef>
                  <a:spcPct val="0"/>
                </a:spcBef>
                <a:buFontTx/>
                <a:buNone/>
              </a:pPr>
              <a:t>28</a:t>
            </a:fld>
            <a:endParaRPr lang="en-US" altLang="en-US" sz="1400" smtClean="0">
              <a:solidFill>
                <a:schemeClr val="bg1"/>
              </a:solidFill>
            </a:endParaRPr>
          </a:p>
        </p:txBody>
      </p:sp>
    </p:spTree>
  </p:cSld>
  <p:clrMapOvr>
    <a:masterClrMapping/>
  </p:clrMapOvr>
  <p:transition spd="med" advTm="35412">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4000" b="1" smtClean="0">
                <a:latin typeface="Comic Sans MS" panose="030F0702030302020204" pitchFamily="66" charset="0"/>
              </a:rPr>
              <a:t>Measurement and Analysis</a:t>
            </a:r>
            <a:endParaRPr lang="en-US" altLang="en-US" smtClean="0">
              <a:latin typeface="Comic Sans MS" panose="030F0702030302020204" pitchFamily="66" charset="0"/>
            </a:endParaRPr>
          </a:p>
        </p:txBody>
      </p:sp>
      <p:sp>
        <p:nvSpPr>
          <p:cNvPr id="38915"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Describes the need to measure the process and analyze the measurements</a:t>
            </a:r>
          </a:p>
          <a:p>
            <a:pPr eaLnBrk="1" hangingPunct="1"/>
            <a:r>
              <a:rPr lang="en-US" altLang="en-US" sz="2800" smtClean="0">
                <a:latin typeface="Comic Sans MS" panose="030F0702030302020204" pitchFamily="66" charset="0"/>
              </a:rPr>
              <a:t>Typically includes</a:t>
            </a:r>
          </a:p>
          <a:p>
            <a:pPr lvl="1" eaLnBrk="1" hangingPunct="1"/>
            <a:r>
              <a:rPr lang="en-US" altLang="en-US" sz="2400" smtClean="0">
                <a:latin typeface="Comic Sans MS" panose="030F0702030302020204" pitchFamily="66" charset="0"/>
              </a:rPr>
              <a:t>examples of the measurements that could be taken to determine the status and effectiveness of the activities performed common feature</a:t>
            </a:r>
          </a:p>
        </p:txBody>
      </p:sp>
      <p:grpSp>
        <p:nvGrpSpPr>
          <p:cNvPr id="38916" name="Group 4"/>
          <p:cNvGrpSpPr>
            <a:grpSpLocks/>
          </p:cNvGrpSpPr>
          <p:nvPr/>
        </p:nvGrpSpPr>
        <p:grpSpPr bwMode="auto">
          <a:xfrm>
            <a:off x="304800" y="0"/>
            <a:ext cx="1143000" cy="1555750"/>
            <a:chOff x="0" y="0"/>
            <a:chExt cx="720" cy="980"/>
          </a:xfrm>
        </p:grpSpPr>
        <p:sp>
          <p:nvSpPr>
            <p:cNvPr id="38918"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8919"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8917"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DB9AB9-7F67-4FD0-A230-4BE16F94ED31}" type="slidenum">
              <a:rPr lang="en-US" altLang="en-US" sz="1400" smtClean="0">
                <a:solidFill>
                  <a:schemeClr val="bg1"/>
                </a:solidFill>
              </a:rPr>
              <a:pPr>
                <a:spcBef>
                  <a:spcPct val="0"/>
                </a:spcBef>
                <a:buFontTx/>
                <a:buNone/>
              </a:pPr>
              <a:t>29</a:t>
            </a:fld>
            <a:endParaRPr lang="en-US" altLang="en-US" sz="1400" smtClean="0">
              <a:solidFill>
                <a:schemeClr val="bg1"/>
              </a:solidFill>
            </a:endParaRPr>
          </a:p>
        </p:txBody>
      </p:sp>
    </p:spTree>
  </p:cSld>
  <p:clrMapOvr>
    <a:masterClrMapping/>
  </p:clrMapOvr>
  <p:transition spd="med" advTm="31475">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dirty="0" smtClean="0"/>
              <a:t>Bootstrap Methodology</a:t>
            </a:r>
          </a:p>
        </p:txBody>
      </p:sp>
      <p:sp>
        <p:nvSpPr>
          <p:cNvPr id="10243" name="Content Placeholder 2"/>
          <p:cNvSpPr>
            <a:spLocks noGrp="1"/>
          </p:cNvSpPr>
          <p:nvPr>
            <p:ph idx="1"/>
          </p:nvPr>
        </p:nvSpPr>
        <p:spPr>
          <a:xfrm>
            <a:off x="855663" y="2249488"/>
            <a:ext cx="7429500" cy="3541712"/>
          </a:xfrm>
        </p:spPr>
        <p:txBody>
          <a:bodyPr/>
          <a:lstStyle/>
          <a:p>
            <a:pPr eaLnBrk="1" hangingPunct="1"/>
            <a:r>
              <a:rPr lang="en-US" sz="1800" smtClean="0"/>
              <a:t>The Bootstrap methodology measures the maturity of an organization and its projects on the basis of 31 quality attributes grouped into three classes:</a:t>
            </a:r>
          </a:p>
          <a:p>
            <a:pPr lvl="1" eaLnBrk="1" hangingPunct="1"/>
            <a:r>
              <a:rPr lang="en-US" sz="1800" smtClean="0"/>
              <a:t>process, </a:t>
            </a:r>
          </a:p>
          <a:p>
            <a:pPr lvl="1" eaLnBrk="1" hangingPunct="1"/>
            <a:r>
              <a:rPr lang="en-US" sz="1800" smtClean="0"/>
              <a:t>Organization</a:t>
            </a:r>
          </a:p>
          <a:p>
            <a:pPr lvl="1" eaLnBrk="1" hangingPunct="1"/>
            <a:r>
              <a:rPr lang="en-US" sz="1800" smtClean="0"/>
              <a:t>technology </a:t>
            </a:r>
          </a:p>
          <a:p>
            <a:pPr eaLnBrk="1" hangingPunct="1"/>
            <a:r>
              <a:rPr lang="en-US" sz="1800" smtClean="0"/>
              <a:t>A five-grade scale is applied to each of the quality attributes separately. </a:t>
            </a:r>
          </a:p>
          <a:p>
            <a:pPr eaLnBrk="1" hangingPunct="1"/>
            <a:r>
              <a:rPr lang="en-US" sz="1800" smtClean="0"/>
              <a:t>The methodology facilitates detailed assessment of the software development process by evaluating its achievements with respect to each attribute and indicates the improvements required in the software development process and in projects. </a:t>
            </a:r>
          </a:p>
        </p:txBody>
      </p:sp>
      <p:sp>
        <p:nvSpPr>
          <p:cNvPr id="1024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83FADBE1-B24E-4BFC-ACB3-40A0648F4A61}"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3</a:t>
            </a:fld>
            <a:endParaRPr lang="en-US" altLang="en-US" sz="900" smtClean="0">
              <a:solidFill>
                <a:srgbClr val="898989"/>
              </a:solidFill>
              <a:latin typeface="Calibri" panose="020F0502020204030204" pitchFamily="34" charset="0"/>
            </a:endParaRPr>
          </a:p>
        </p:txBody>
      </p:sp>
    </p:spTree>
  </p:cSld>
  <p:clrMapOvr>
    <a:masterClrMapping/>
  </p:clrMapOvr>
  <p:transition spd="slow" advTm="11710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r" eaLnBrk="1" hangingPunct="1"/>
            <a:r>
              <a:rPr lang="en-US" altLang="en-US" sz="4000" b="1" smtClean="0">
                <a:latin typeface="Comic Sans MS" panose="030F0702030302020204" pitchFamily="66" charset="0"/>
              </a:rPr>
              <a:t>Verifying Implementation</a:t>
            </a:r>
            <a:endParaRPr lang="en-US" altLang="en-US" smtClean="0">
              <a:latin typeface="Comic Sans MS" panose="030F0702030302020204" pitchFamily="66" charset="0"/>
            </a:endParaRPr>
          </a:p>
        </p:txBody>
      </p:sp>
      <p:sp>
        <p:nvSpPr>
          <p:cNvPr id="39939"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Describes the steps to ensure that the activities are performed in compliance with the process that has been established</a:t>
            </a:r>
          </a:p>
          <a:p>
            <a:pPr eaLnBrk="1" hangingPunct="1"/>
            <a:r>
              <a:rPr lang="en-US" altLang="en-US" sz="2800" smtClean="0">
                <a:latin typeface="Comic Sans MS" panose="030F0702030302020204" pitchFamily="66" charset="0"/>
              </a:rPr>
              <a:t>Typically includes reviews and audits by</a:t>
            </a:r>
          </a:p>
          <a:p>
            <a:pPr lvl="1" eaLnBrk="1" hangingPunct="1"/>
            <a:r>
              <a:rPr lang="en-US" altLang="en-US" sz="2400" smtClean="0">
                <a:latin typeface="Comic Sans MS" panose="030F0702030302020204" pitchFamily="66" charset="0"/>
              </a:rPr>
              <a:t>Senior Management</a:t>
            </a:r>
          </a:p>
          <a:p>
            <a:pPr lvl="1" eaLnBrk="1" hangingPunct="1"/>
            <a:r>
              <a:rPr lang="en-US" altLang="en-US" sz="2400" smtClean="0">
                <a:latin typeface="Comic Sans MS" panose="030F0702030302020204" pitchFamily="66" charset="0"/>
              </a:rPr>
              <a:t>Project management</a:t>
            </a:r>
          </a:p>
          <a:p>
            <a:pPr lvl="1" eaLnBrk="1" hangingPunct="1"/>
            <a:r>
              <a:rPr lang="en-US" altLang="en-US" sz="2400" smtClean="0">
                <a:latin typeface="Comic Sans MS" panose="030F0702030302020204" pitchFamily="66" charset="0"/>
              </a:rPr>
              <a:t>SQA</a:t>
            </a:r>
          </a:p>
        </p:txBody>
      </p:sp>
      <p:grpSp>
        <p:nvGrpSpPr>
          <p:cNvPr id="39940" name="Group 4"/>
          <p:cNvGrpSpPr>
            <a:grpSpLocks/>
          </p:cNvGrpSpPr>
          <p:nvPr/>
        </p:nvGrpSpPr>
        <p:grpSpPr bwMode="auto">
          <a:xfrm>
            <a:off x="304800" y="0"/>
            <a:ext cx="1143000" cy="1555750"/>
            <a:chOff x="0" y="0"/>
            <a:chExt cx="720" cy="980"/>
          </a:xfrm>
        </p:grpSpPr>
        <p:sp>
          <p:nvSpPr>
            <p:cNvPr id="39942"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39943"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39941"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84A179-9110-4848-AFC2-18A7E9F83EF9}" type="slidenum">
              <a:rPr lang="en-US" altLang="en-US" sz="1400" smtClean="0">
                <a:solidFill>
                  <a:schemeClr val="bg1"/>
                </a:solidFill>
              </a:rPr>
              <a:pPr>
                <a:spcBef>
                  <a:spcPct val="0"/>
                </a:spcBef>
                <a:buFontTx/>
                <a:buNone/>
              </a:pPr>
              <a:t>30</a:t>
            </a:fld>
            <a:endParaRPr lang="en-US" altLang="en-US" sz="1400" smtClean="0">
              <a:solidFill>
                <a:schemeClr val="bg1"/>
              </a:solidFill>
            </a:endParaRPr>
          </a:p>
        </p:txBody>
      </p:sp>
    </p:spTree>
  </p:cSld>
  <p:clrMapOvr>
    <a:masterClrMapping/>
  </p:clrMapOvr>
  <p:transition spd="med" advTm="27663">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81000"/>
            <a:ext cx="7772400" cy="1143000"/>
          </a:xfrm>
        </p:spPr>
        <p:txBody>
          <a:bodyPr/>
          <a:lstStyle/>
          <a:p>
            <a:pPr eaLnBrk="1" hangingPunct="1"/>
            <a:r>
              <a:rPr lang="en-US" altLang="en-US" b="1" smtClean="0">
                <a:latin typeface="Comic Sans MS" panose="030F0702030302020204" pitchFamily="66" charset="0"/>
              </a:rPr>
              <a:t>Key Practices</a:t>
            </a:r>
            <a:endParaRPr lang="en-US" altLang="en-US" smtClean="0">
              <a:latin typeface="Comic Sans MS" panose="030F0702030302020204" pitchFamily="66" charset="0"/>
            </a:endParaRPr>
          </a:p>
        </p:txBody>
      </p:sp>
      <p:sp>
        <p:nvSpPr>
          <p:cNvPr id="40963" name="Text Box 6"/>
          <p:cNvSpPr txBox="1">
            <a:spLocks noChangeArrowheads="1"/>
          </p:cNvSpPr>
          <p:nvPr/>
        </p:nvSpPr>
        <p:spPr bwMode="auto">
          <a:xfrm>
            <a:off x="533400" y="1524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Maturity Levels</a:t>
            </a:r>
          </a:p>
        </p:txBody>
      </p:sp>
      <p:sp>
        <p:nvSpPr>
          <p:cNvPr id="40964" name="Text Box 7"/>
          <p:cNvSpPr txBox="1">
            <a:spLocks noChangeArrowheads="1"/>
          </p:cNvSpPr>
          <p:nvPr/>
        </p:nvSpPr>
        <p:spPr bwMode="auto">
          <a:xfrm>
            <a:off x="5105400" y="1600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Process Capability</a:t>
            </a:r>
          </a:p>
        </p:txBody>
      </p:sp>
      <p:sp>
        <p:nvSpPr>
          <p:cNvPr id="40965" name="AutoShape 8"/>
          <p:cNvSpPr>
            <a:spLocks noChangeArrowheads="1"/>
          </p:cNvSpPr>
          <p:nvPr/>
        </p:nvSpPr>
        <p:spPr bwMode="auto">
          <a:xfrm>
            <a:off x="838200" y="2057400"/>
            <a:ext cx="16002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Contain</a:t>
            </a:r>
            <a:endParaRPr lang="en-US" altLang="en-US" sz="2400" b="1"/>
          </a:p>
        </p:txBody>
      </p:sp>
      <p:sp>
        <p:nvSpPr>
          <p:cNvPr id="40966" name="Text Box 9"/>
          <p:cNvSpPr txBox="1">
            <a:spLocks noChangeArrowheads="1"/>
          </p:cNvSpPr>
          <p:nvPr/>
        </p:nvSpPr>
        <p:spPr bwMode="auto">
          <a:xfrm>
            <a:off x="381000" y="2667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Key Process Areas</a:t>
            </a:r>
          </a:p>
        </p:txBody>
      </p:sp>
      <p:sp>
        <p:nvSpPr>
          <p:cNvPr id="40967" name="Text Box 10"/>
          <p:cNvSpPr txBox="1">
            <a:spLocks noChangeArrowheads="1"/>
          </p:cNvSpPr>
          <p:nvPr/>
        </p:nvSpPr>
        <p:spPr bwMode="auto">
          <a:xfrm>
            <a:off x="5105400" y="2667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Goals</a:t>
            </a:r>
          </a:p>
        </p:txBody>
      </p:sp>
      <p:sp>
        <p:nvSpPr>
          <p:cNvPr id="40968" name="AutoShape 11"/>
          <p:cNvSpPr>
            <a:spLocks noChangeArrowheads="1"/>
          </p:cNvSpPr>
          <p:nvPr/>
        </p:nvSpPr>
        <p:spPr bwMode="auto">
          <a:xfrm>
            <a:off x="3124200" y="25146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Achieve</a:t>
            </a:r>
          </a:p>
        </p:txBody>
      </p:sp>
      <p:sp>
        <p:nvSpPr>
          <p:cNvPr id="40969" name="AutoShape 12"/>
          <p:cNvSpPr>
            <a:spLocks noChangeArrowheads="1"/>
          </p:cNvSpPr>
          <p:nvPr/>
        </p:nvSpPr>
        <p:spPr bwMode="auto">
          <a:xfrm>
            <a:off x="3124200" y="14478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Indicate</a:t>
            </a:r>
          </a:p>
        </p:txBody>
      </p:sp>
      <p:sp>
        <p:nvSpPr>
          <p:cNvPr id="40970" name="Text Box 13"/>
          <p:cNvSpPr txBox="1">
            <a:spLocks noChangeArrowheads="1"/>
          </p:cNvSpPr>
          <p:nvPr/>
        </p:nvSpPr>
        <p:spPr bwMode="auto">
          <a:xfrm>
            <a:off x="457200" y="3657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Common Features</a:t>
            </a:r>
          </a:p>
        </p:txBody>
      </p:sp>
      <p:sp>
        <p:nvSpPr>
          <p:cNvPr id="40971" name="Text Box 14"/>
          <p:cNvSpPr txBox="1">
            <a:spLocks noChangeArrowheads="1"/>
          </p:cNvSpPr>
          <p:nvPr/>
        </p:nvSpPr>
        <p:spPr bwMode="auto">
          <a:xfrm>
            <a:off x="4953000" y="335280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Implementation / Institutionalization</a:t>
            </a:r>
          </a:p>
        </p:txBody>
      </p:sp>
      <p:sp>
        <p:nvSpPr>
          <p:cNvPr id="40972" name="AutoShape 15"/>
          <p:cNvSpPr>
            <a:spLocks noChangeArrowheads="1"/>
          </p:cNvSpPr>
          <p:nvPr/>
        </p:nvSpPr>
        <p:spPr bwMode="auto">
          <a:xfrm>
            <a:off x="3048000" y="35814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Address</a:t>
            </a:r>
          </a:p>
        </p:txBody>
      </p:sp>
      <p:sp>
        <p:nvSpPr>
          <p:cNvPr id="40973" name="Rectangle 16"/>
          <p:cNvSpPr>
            <a:spLocks noChangeArrowheads="1"/>
          </p:cNvSpPr>
          <p:nvPr/>
        </p:nvSpPr>
        <p:spPr bwMode="auto">
          <a:xfrm>
            <a:off x="304800" y="5410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a:latin typeface="Comic Sans MS" panose="030F0702030302020204" pitchFamily="66" charset="0"/>
              </a:rPr>
              <a:t>Infrastructure and activities that contribute most to the effective institutionalization of the KPA</a:t>
            </a:r>
          </a:p>
        </p:txBody>
      </p:sp>
      <p:sp>
        <p:nvSpPr>
          <p:cNvPr id="40974" name="AutoShape 17"/>
          <p:cNvSpPr>
            <a:spLocks noChangeArrowheads="1"/>
          </p:cNvSpPr>
          <p:nvPr/>
        </p:nvSpPr>
        <p:spPr bwMode="auto">
          <a:xfrm>
            <a:off x="914400" y="3124200"/>
            <a:ext cx="16002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Organized by</a:t>
            </a:r>
            <a:endParaRPr lang="en-US" altLang="en-US" sz="2400" b="1"/>
          </a:p>
        </p:txBody>
      </p:sp>
      <p:sp>
        <p:nvSpPr>
          <p:cNvPr id="40975" name="Text Box 18"/>
          <p:cNvSpPr txBox="1">
            <a:spLocks noChangeArrowheads="1"/>
          </p:cNvSpPr>
          <p:nvPr/>
        </p:nvSpPr>
        <p:spPr bwMode="auto">
          <a:xfrm>
            <a:off x="533400" y="4724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Key Practices</a:t>
            </a:r>
          </a:p>
        </p:txBody>
      </p:sp>
      <p:sp>
        <p:nvSpPr>
          <p:cNvPr id="40976" name="AutoShape 19"/>
          <p:cNvSpPr>
            <a:spLocks noChangeArrowheads="1"/>
          </p:cNvSpPr>
          <p:nvPr/>
        </p:nvSpPr>
        <p:spPr bwMode="auto">
          <a:xfrm>
            <a:off x="3048000" y="4495800"/>
            <a:ext cx="1828800" cy="6858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Describe</a:t>
            </a:r>
          </a:p>
        </p:txBody>
      </p:sp>
      <p:sp>
        <p:nvSpPr>
          <p:cNvPr id="40977" name="AutoShape 20"/>
          <p:cNvSpPr>
            <a:spLocks noChangeArrowheads="1"/>
          </p:cNvSpPr>
          <p:nvPr/>
        </p:nvSpPr>
        <p:spPr bwMode="auto">
          <a:xfrm>
            <a:off x="990600" y="4114800"/>
            <a:ext cx="16002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Contain</a:t>
            </a:r>
          </a:p>
        </p:txBody>
      </p:sp>
      <p:sp>
        <p:nvSpPr>
          <p:cNvPr id="40978" name="Text Box 22"/>
          <p:cNvSpPr txBox="1">
            <a:spLocks noChangeArrowheads="1"/>
          </p:cNvSpPr>
          <p:nvPr/>
        </p:nvSpPr>
        <p:spPr bwMode="auto">
          <a:xfrm>
            <a:off x="5029200" y="4511675"/>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Implementation / Institutionalization</a:t>
            </a:r>
          </a:p>
        </p:txBody>
      </p:sp>
      <p:grpSp>
        <p:nvGrpSpPr>
          <p:cNvPr id="40979" name="Group 23"/>
          <p:cNvGrpSpPr>
            <a:grpSpLocks/>
          </p:cNvGrpSpPr>
          <p:nvPr/>
        </p:nvGrpSpPr>
        <p:grpSpPr bwMode="auto">
          <a:xfrm>
            <a:off x="304800" y="0"/>
            <a:ext cx="1143000" cy="1555750"/>
            <a:chOff x="0" y="0"/>
            <a:chExt cx="720" cy="980"/>
          </a:xfrm>
        </p:grpSpPr>
        <p:sp>
          <p:nvSpPr>
            <p:cNvPr id="40981" name="Text Box 24"/>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40982" name="Text Box 25"/>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40980"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0D92E0-9E7A-4AE9-9F85-912E6077FAC8}" type="slidenum">
              <a:rPr lang="en-US" altLang="en-US" sz="1400" smtClean="0">
                <a:solidFill>
                  <a:schemeClr val="bg1"/>
                </a:solidFill>
              </a:rPr>
              <a:pPr>
                <a:spcBef>
                  <a:spcPct val="0"/>
                </a:spcBef>
                <a:buFontTx/>
                <a:buNone/>
              </a:pPr>
              <a:t>31</a:t>
            </a:fld>
            <a:endParaRPr lang="en-US" altLang="en-US" sz="1400" smtClean="0">
              <a:solidFill>
                <a:schemeClr val="bg1"/>
              </a:solidFill>
            </a:endParaRPr>
          </a:p>
        </p:txBody>
      </p:sp>
    </p:spTree>
  </p:cSld>
  <p:clrMapOvr>
    <a:masterClrMapping/>
  </p:clrMapOvr>
  <p:transition spd="med" advTm="36923">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b="1" smtClean="0">
                <a:latin typeface="Comic Sans MS" panose="030F0702030302020204" pitchFamily="66" charset="0"/>
              </a:rPr>
              <a:t>Key Practices</a:t>
            </a:r>
            <a:endParaRPr lang="en-US" altLang="en-US" smtClean="0">
              <a:latin typeface="Comic Sans MS" panose="030F0702030302020204" pitchFamily="66" charset="0"/>
            </a:endParaRPr>
          </a:p>
        </p:txBody>
      </p:sp>
      <p:sp>
        <p:nvSpPr>
          <p:cNvPr id="41987" name="Rectangle 3"/>
          <p:cNvSpPr>
            <a:spLocks noGrp="1" noChangeArrowheads="1"/>
          </p:cNvSpPr>
          <p:nvPr>
            <p:ph type="body" idx="1"/>
          </p:nvPr>
        </p:nvSpPr>
        <p:spPr>
          <a:xfrm>
            <a:off x="685800" y="1752600"/>
            <a:ext cx="7772400" cy="4114800"/>
          </a:xfrm>
        </p:spPr>
        <p:txBody>
          <a:bodyPr/>
          <a:lstStyle/>
          <a:p>
            <a:pPr eaLnBrk="1" hangingPunct="1"/>
            <a:r>
              <a:rPr lang="en-US" altLang="en-US" sz="2800" smtClean="0">
                <a:latin typeface="Comic Sans MS" panose="030F0702030302020204" pitchFamily="66" charset="0"/>
              </a:rPr>
              <a:t>State the fundamental policies, procedures, and activities for a key process area</a:t>
            </a:r>
          </a:p>
          <a:p>
            <a:pPr eaLnBrk="1" hangingPunct="1"/>
            <a:r>
              <a:rPr lang="en-US" altLang="en-US" sz="2800" smtClean="0">
                <a:latin typeface="Comic Sans MS" panose="030F0702030302020204" pitchFamily="66" charset="0"/>
              </a:rPr>
              <a:t>Describe “what” is to be done, but they should not be interpreted as mandating “how”</a:t>
            </a:r>
          </a:p>
          <a:p>
            <a:pPr eaLnBrk="1" hangingPunct="1"/>
            <a:r>
              <a:rPr lang="en-US" altLang="en-US" sz="2800" smtClean="0">
                <a:latin typeface="Comic Sans MS" panose="030F0702030302020204" pitchFamily="66" charset="0"/>
              </a:rPr>
              <a:t>Are organized by common feature</a:t>
            </a:r>
          </a:p>
          <a:p>
            <a:pPr eaLnBrk="1" hangingPunct="1"/>
            <a:r>
              <a:rPr lang="en-US" altLang="en-US" sz="2800" smtClean="0">
                <a:latin typeface="Comic Sans MS" panose="030F0702030302020204" pitchFamily="66" charset="0"/>
              </a:rPr>
              <a:t>316 key practices in the CMM</a:t>
            </a:r>
          </a:p>
          <a:p>
            <a:pPr eaLnBrk="1" hangingPunct="1"/>
            <a:endParaRPr lang="en-US" altLang="en-US" sz="2800" smtClean="0">
              <a:latin typeface="Comic Sans MS" panose="030F0702030302020204" pitchFamily="66" charset="0"/>
            </a:endParaRPr>
          </a:p>
        </p:txBody>
      </p:sp>
      <p:grpSp>
        <p:nvGrpSpPr>
          <p:cNvPr id="41988" name="Group 4"/>
          <p:cNvGrpSpPr>
            <a:grpSpLocks/>
          </p:cNvGrpSpPr>
          <p:nvPr/>
        </p:nvGrpSpPr>
        <p:grpSpPr bwMode="auto">
          <a:xfrm>
            <a:off x="304800" y="0"/>
            <a:ext cx="1143000" cy="1555750"/>
            <a:chOff x="0" y="0"/>
            <a:chExt cx="720" cy="980"/>
          </a:xfrm>
        </p:grpSpPr>
        <p:sp>
          <p:nvSpPr>
            <p:cNvPr id="41990" name="Text Box 5"/>
            <p:cNvSpPr txBox="1">
              <a:spLocks noChangeArrowheads="1"/>
            </p:cNvSpPr>
            <p:nvPr/>
          </p:nvSpPr>
          <p:spPr bwMode="auto">
            <a:xfrm>
              <a:off x="0" y="0"/>
              <a:ext cx="672"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9600">
                  <a:latin typeface="Lucida Handwriting" panose="03010101010101010101" pitchFamily="66" charset="0"/>
                </a:rPr>
                <a:t>C</a:t>
              </a:r>
              <a:endParaRPr lang="en-US" altLang="en-US" sz="9600"/>
            </a:p>
          </p:txBody>
        </p:sp>
        <p:sp>
          <p:nvSpPr>
            <p:cNvPr id="41991" name="Text Box 6"/>
            <p:cNvSpPr txBox="1">
              <a:spLocks noChangeArrowheads="1"/>
            </p:cNvSpPr>
            <p:nvPr/>
          </p:nvSpPr>
          <p:spPr bwMode="auto">
            <a:xfrm>
              <a:off x="240" y="3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Lucida Handwriting" panose="03010101010101010101" pitchFamily="66" charset="0"/>
                </a:rPr>
                <a:t>MM</a:t>
              </a:r>
              <a:endParaRPr lang="en-US" altLang="en-US" sz="2400"/>
            </a:p>
          </p:txBody>
        </p:sp>
      </p:grpSp>
      <p:sp>
        <p:nvSpPr>
          <p:cNvPr id="41989"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CE26BC-90F6-4315-83FD-C412D07FCEA2}" type="slidenum">
              <a:rPr lang="en-US" altLang="en-US" sz="1400" smtClean="0">
                <a:solidFill>
                  <a:schemeClr val="bg1"/>
                </a:solidFill>
              </a:rPr>
              <a:pPr>
                <a:spcBef>
                  <a:spcPct val="0"/>
                </a:spcBef>
                <a:buFontTx/>
                <a:buNone/>
              </a:pPr>
              <a:t>32</a:t>
            </a:fld>
            <a:endParaRPr lang="en-US" altLang="en-US" sz="1400" smtClean="0">
              <a:solidFill>
                <a:schemeClr val="bg1"/>
              </a:solidFill>
            </a:endParaRPr>
          </a:p>
        </p:txBody>
      </p:sp>
    </p:spTree>
  </p:cSld>
  <p:clrMapOvr>
    <a:masterClrMapping/>
  </p:clrMapOvr>
  <p:transition spd="med" advTm="42776">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7772400" cy="609600"/>
          </a:xfrm>
        </p:spPr>
        <p:txBody>
          <a:bodyPr/>
          <a:lstStyle/>
          <a:p>
            <a:pPr algn="r" eaLnBrk="1" hangingPunct="1"/>
            <a:r>
              <a:rPr lang="en-US" altLang="en-US" b="1" smtClean="0">
                <a:latin typeface="Comic Sans MS" panose="030F0702030302020204" pitchFamily="66" charset="0"/>
              </a:rPr>
              <a:t>CMM Structure</a:t>
            </a:r>
          </a:p>
        </p:txBody>
      </p:sp>
      <p:sp>
        <p:nvSpPr>
          <p:cNvPr id="43011" name="AutoShape 3"/>
          <p:cNvSpPr>
            <a:spLocks noChangeArrowheads="1"/>
          </p:cNvSpPr>
          <p:nvPr/>
        </p:nvSpPr>
        <p:spPr bwMode="auto">
          <a:xfrm>
            <a:off x="762000" y="838200"/>
            <a:ext cx="2120900" cy="609600"/>
          </a:xfrm>
          <a:prstGeom prst="roundRect">
            <a:avLst>
              <a:gd name="adj" fmla="val 12495"/>
            </a:avLst>
          </a:prstGeom>
          <a:solidFill>
            <a:schemeClr val="tx1"/>
          </a:solidFill>
          <a:ln w="12700">
            <a:solidFill>
              <a:srgbClr val="FFFFCC"/>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FFFCC"/>
                </a:solidFill>
              </a:rPr>
              <a:t>Maturity Levels</a:t>
            </a:r>
          </a:p>
        </p:txBody>
      </p:sp>
      <p:sp>
        <p:nvSpPr>
          <p:cNvPr id="43012" name="AutoShape 4"/>
          <p:cNvSpPr>
            <a:spLocks noChangeArrowheads="1"/>
          </p:cNvSpPr>
          <p:nvPr/>
        </p:nvSpPr>
        <p:spPr bwMode="auto">
          <a:xfrm>
            <a:off x="2527300" y="2133600"/>
            <a:ext cx="2120900" cy="685800"/>
          </a:xfrm>
          <a:prstGeom prst="roundRect">
            <a:avLst>
              <a:gd name="adj" fmla="val 12495"/>
            </a:avLst>
          </a:prstGeom>
          <a:solidFill>
            <a:schemeClr val="tx1"/>
          </a:solidFill>
          <a:ln w="12700">
            <a:solidFill>
              <a:srgbClr val="FFFFCC"/>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FFFCC"/>
                </a:solidFill>
              </a:rPr>
              <a:t>Key Process </a:t>
            </a:r>
          </a:p>
          <a:p>
            <a:pPr algn="ctr" eaLnBrk="1" hangingPunct="1">
              <a:spcBef>
                <a:spcPct val="0"/>
              </a:spcBef>
              <a:buFontTx/>
              <a:buNone/>
            </a:pPr>
            <a:r>
              <a:rPr lang="en-US" altLang="en-US" sz="2400">
                <a:solidFill>
                  <a:srgbClr val="FFFFCC"/>
                </a:solidFill>
              </a:rPr>
              <a:t>Areas</a:t>
            </a:r>
          </a:p>
        </p:txBody>
      </p:sp>
      <p:sp>
        <p:nvSpPr>
          <p:cNvPr id="43013" name="AutoShape 5"/>
          <p:cNvSpPr>
            <a:spLocks noChangeArrowheads="1"/>
          </p:cNvSpPr>
          <p:nvPr/>
        </p:nvSpPr>
        <p:spPr bwMode="auto">
          <a:xfrm>
            <a:off x="4660900" y="3505200"/>
            <a:ext cx="2120900" cy="685800"/>
          </a:xfrm>
          <a:prstGeom prst="roundRect">
            <a:avLst>
              <a:gd name="adj" fmla="val 12495"/>
            </a:avLst>
          </a:prstGeom>
          <a:solidFill>
            <a:schemeClr val="tx1"/>
          </a:solidFill>
          <a:ln w="12700">
            <a:solidFill>
              <a:srgbClr val="FFFFCC"/>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FFFCC"/>
                </a:solidFill>
              </a:rPr>
              <a:t>Common </a:t>
            </a:r>
          </a:p>
          <a:p>
            <a:pPr algn="ctr" eaLnBrk="1" hangingPunct="1">
              <a:spcBef>
                <a:spcPct val="0"/>
              </a:spcBef>
              <a:buFontTx/>
              <a:buNone/>
            </a:pPr>
            <a:r>
              <a:rPr lang="en-US" altLang="en-US" sz="2400">
                <a:solidFill>
                  <a:srgbClr val="FFFFCC"/>
                </a:solidFill>
              </a:rPr>
              <a:t>Features</a:t>
            </a:r>
          </a:p>
        </p:txBody>
      </p:sp>
      <p:sp>
        <p:nvSpPr>
          <p:cNvPr id="43014" name="AutoShape 6"/>
          <p:cNvSpPr>
            <a:spLocks noChangeArrowheads="1"/>
          </p:cNvSpPr>
          <p:nvPr/>
        </p:nvSpPr>
        <p:spPr bwMode="auto">
          <a:xfrm>
            <a:off x="6718300" y="4800600"/>
            <a:ext cx="2120900" cy="609600"/>
          </a:xfrm>
          <a:prstGeom prst="roundRect">
            <a:avLst>
              <a:gd name="adj" fmla="val 12495"/>
            </a:avLst>
          </a:prstGeom>
          <a:solidFill>
            <a:schemeClr val="tx1"/>
          </a:solidFill>
          <a:ln w="12700">
            <a:solidFill>
              <a:srgbClr val="FFFFCC"/>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FFFCC"/>
                </a:solidFill>
              </a:rPr>
              <a:t>Key Practices</a:t>
            </a:r>
          </a:p>
        </p:txBody>
      </p:sp>
      <p:sp>
        <p:nvSpPr>
          <p:cNvPr id="43015" name="Line 7"/>
          <p:cNvSpPr>
            <a:spLocks noChangeShapeType="1"/>
          </p:cNvSpPr>
          <p:nvPr/>
        </p:nvSpPr>
        <p:spPr bwMode="auto">
          <a:xfrm>
            <a:off x="2895600" y="1219200"/>
            <a:ext cx="609600"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Text Box 8"/>
          <p:cNvSpPr txBox="1">
            <a:spLocks noChangeArrowheads="1"/>
          </p:cNvSpPr>
          <p:nvPr/>
        </p:nvSpPr>
        <p:spPr bwMode="auto">
          <a:xfrm>
            <a:off x="3505200" y="103505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contain</a:t>
            </a:r>
          </a:p>
        </p:txBody>
      </p:sp>
      <p:sp>
        <p:nvSpPr>
          <p:cNvPr id="43017" name="Line 9"/>
          <p:cNvSpPr>
            <a:spLocks noChangeShapeType="1"/>
          </p:cNvSpPr>
          <p:nvPr/>
        </p:nvSpPr>
        <p:spPr bwMode="auto">
          <a:xfrm>
            <a:off x="3886200" y="1371600"/>
            <a:ext cx="0" cy="7620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Line 10"/>
          <p:cNvSpPr>
            <a:spLocks noChangeShapeType="1"/>
          </p:cNvSpPr>
          <p:nvPr/>
        </p:nvSpPr>
        <p:spPr bwMode="auto">
          <a:xfrm>
            <a:off x="4648200" y="2438400"/>
            <a:ext cx="609600"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Line 11"/>
          <p:cNvSpPr>
            <a:spLocks noChangeShapeType="1"/>
          </p:cNvSpPr>
          <p:nvPr/>
        </p:nvSpPr>
        <p:spPr bwMode="auto">
          <a:xfrm>
            <a:off x="6781800" y="3886200"/>
            <a:ext cx="609600"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Text Box 12"/>
          <p:cNvSpPr txBox="1">
            <a:spLocks noChangeArrowheads="1"/>
          </p:cNvSpPr>
          <p:nvPr/>
        </p:nvSpPr>
        <p:spPr bwMode="auto">
          <a:xfrm>
            <a:off x="5257800" y="22542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Organized by</a:t>
            </a:r>
          </a:p>
        </p:txBody>
      </p:sp>
      <p:sp>
        <p:nvSpPr>
          <p:cNvPr id="43021" name="Text Box 13"/>
          <p:cNvSpPr txBox="1">
            <a:spLocks noChangeArrowheads="1"/>
          </p:cNvSpPr>
          <p:nvPr/>
        </p:nvSpPr>
        <p:spPr bwMode="auto">
          <a:xfrm>
            <a:off x="7391400" y="370205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contain</a:t>
            </a:r>
          </a:p>
        </p:txBody>
      </p:sp>
      <p:sp>
        <p:nvSpPr>
          <p:cNvPr id="43022" name="Line 14"/>
          <p:cNvSpPr>
            <a:spLocks noChangeShapeType="1"/>
          </p:cNvSpPr>
          <p:nvPr/>
        </p:nvSpPr>
        <p:spPr bwMode="auto">
          <a:xfrm>
            <a:off x="5715000" y="2667000"/>
            <a:ext cx="0" cy="7620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3" name="Line 15"/>
          <p:cNvSpPr>
            <a:spLocks noChangeShapeType="1"/>
          </p:cNvSpPr>
          <p:nvPr/>
        </p:nvSpPr>
        <p:spPr bwMode="auto">
          <a:xfrm>
            <a:off x="7772400" y="4038600"/>
            <a:ext cx="0" cy="7620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4" name="Oval 16"/>
          <p:cNvSpPr>
            <a:spLocks noChangeArrowheads="1"/>
          </p:cNvSpPr>
          <p:nvPr/>
        </p:nvSpPr>
        <p:spPr bwMode="auto">
          <a:xfrm>
            <a:off x="152400" y="2286000"/>
            <a:ext cx="1447800" cy="7620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rgbClr val="FFFFCC"/>
                </a:solidFill>
              </a:rPr>
              <a:t>Process</a:t>
            </a:r>
          </a:p>
          <a:p>
            <a:pPr algn="ctr" eaLnBrk="1" hangingPunct="1">
              <a:spcBef>
                <a:spcPct val="0"/>
              </a:spcBef>
              <a:buFontTx/>
              <a:buNone/>
            </a:pPr>
            <a:r>
              <a:rPr lang="en-US" altLang="en-US" sz="1600">
                <a:solidFill>
                  <a:srgbClr val="FFFFCC"/>
                </a:solidFill>
              </a:rPr>
              <a:t>Capability</a:t>
            </a:r>
          </a:p>
        </p:txBody>
      </p:sp>
      <p:sp>
        <p:nvSpPr>
          <p:cNvPr id="43025" name="Oval 17"/>
          <p:cNvSpPr>
            <a:spLocks noChangeArrowheads="1"/>
          </p:cNvSpPr>
          <p:nvPr/>
        </p:nvSpPr>
        <p:spPr bwMode="auto">
          <a:xfrm>
            <a:off x="1295400" y="3581400"/>
            <a:ext cx="1219200" cy="6096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rgbClr val="FFFFCC"/>
                </a:solidFill>
              </a:rPr>
              <a:t>Goals</a:t>
            </a:r>
          </a:p>
        </p:txBody>
      </p:sp>
      <p:sp>
        <p:nvSpPr>
          <p:cNvPr id="43026" name="Oval 18"/>
          <p:cNvSpPr>
            <a:spLocks noChangeArrowheads="1"/>
          </p:cNvSpPr>
          <p:nvPr/>
        </p:nvSpPr>
        <p:spPr bwMode="auto">
          <a:xfrm>
            <a:off x="2362200" y="4876800"/>
            <a:ext cx="2133600" cy="914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rgbClr val="FFFFCC"/>
                </a:solidFill>
              </a:rPr>
              <a:t>Implementation or </a:t>
            </a:r>
          </a:p>
          <a:p>
            <a:pPr algn="ctr" eaLnBrk="1" hangingPunct="1">
              <a:spcBef>
                <a:spcPct val="0"/>
              </a:spcBef>
              <a:buFontTx/>
              <a:buNone/>
            </a:pPr>
            <a:r>
              <a:rPr lang="en-US" altLang="en-US" sz="1600">
                <a:solidFill>
                  <a:srgbClr val="FFFFCC"/>
                </a:solidFill>
              </a:rPr>
              <a:t>Institutionalization</a:t>
            </a:r>
          </a:p>
        </p:txBody>
      </p:sp>
      <p:sp>
        <p:nvSpPr>
          <p:cNvPr id="43027" name="Oval 19"/>
          <p:cNvSpPr>
            <a:spLocks noChangeArrowheads="1"/>
          </p:cNvSpPr>
          <p:nvPr/>
        </p:nvSpPr>
        <p:spPr bwMode="auto">
          <a:xfrm>
            <a:off x="4419600" y="6019800"/>
            <a:ext cx="1905000" cy="7620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rgbClr val="FFFFCC"/>
                </a:solidFill>
              </a:rPr>
              <a:t>Infrastructure or</a:t>
            </a:r>
          </a:p>
          <a:p>
            <a:pPr algn="ctr" eaLnBrk="1" hangingPunct="1">
              <a:spcBef>
                <a:spcPct val="0"/>
              </a:spcBef>
              <a:buFontTx/>
              <a:buNone/>
            </a:pPr>
            <a:r>
              <a:rPr lang="en-US" altLang="en-US" sz="1600">
                <a:solidFill>
                  <a:srgbClr val="FFFFCC"/>
                </a:solidFill>
              </a:rPr>
              <a:t>Activities</a:t>
            </a:r>
          </a:p>
        </p:txBody>
      </p:sp>
      <p:sp>
        <p:nvSpPr>
          <p:cNvPr id="43028" name="Text Box 20"/>
          <p:cNvSpPr txBox="1">
            <a:spLocks noChangeArrowheads="1"/>
          </p:cNvSpPr>
          <p:nvPr/>
        </p:nvSpPr>
        <p:spPr bwMode="auto">
          <a:xfrm>
            <a:off x="1143000" y="17526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indicate</a:t>
            </a:r>
          </a:p>
        </p:txBody>
      </p:sp>
      <p:sp>
        <p:nvSpPr>
          <p:cNvPr id="43029" name="Text Box 21"/>
          <p:cNvSpPr txBox="1">
            <a:spLocks noChangeArrowheads="1"/>
          </p:cNvSpPr>
          <p:nvPr/>
        </p:nvSpPr>
        <p:spPr bwMode="auto">
          <a:xfrm>
            <a:off x="2133600" y="30480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achieve</a:t>
            </a:r>
          </a:p>
        </p:txBody>
      </p:sp>
      <p:sp>
        <p:nvSpPr>
          <p:cNvPr id="43030" name="Text Box 22"/>
          <p:cNvSpPr txBox="1">
            <a:spLocks noChangeArrowheads="1"/>
          </p:cNvSpPr>
          <p:nvPr/>
        </p:nvSpPr>
        <p:spPr bwMode="auto">
          <a:xfrm>
            <a:off x="4267200" y="45402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address</a:t>
            </a:r>
          </a:p>
        </p:txBody>
      </p:sp>
      <p:sp>
        <p:nvSpPr>
          <p:cNvPr id="43031" name="Text Box 23"/>
          <p:cNvSpPr txBox="1">
            <a:spLocks noChangeArrowheads="1"/>
          </p:cNvSpPr>
          <p:nvPr/>
        </p:nvSpPr>
        <p:spPr bwMode="auto">
          <a:xfrm>
            <a:off x="6172200" y="568325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describe</a:t>
            </a:r>
          </a:p>
        </p:txBody>
      </p:sp>
      <p:sp>
        <p:nvSpPr>
          <p:cNvPr id="43032" name="Line 24"/>
          <p:cNvSpPr>
            <a:spLocks noChangeShapeType="1"/>
          </p:cNvSpPr>
          <p:nvPr/>
        </p:nvSpPr>
        <p:spPr bwMode="auto">
          <a:xfrm flipH="1">
            <a:off x="2362200" y="2819400"/>
            <a:ext cx="1219200" cy="9144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3" name="Line 25"/>
          <p:cNvSpPr>
            <a:spLocks noChangeShapeType="1"/>
          </p:cNvSpPr>
          <p:nvPr/>
        </p:nvSpPr>
        <p:spPr bwMode="auto">
          <a:xfrm flipH="1">
            <a:off x="1447800" y="1524000"/>
            <a:ext cx="1219200" cy="9144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4" name="Line 26"/>
          <p:cNvSpPr>
            <a:spLocks noChangeShapeType="1"/>
          </p:cNvSpPr>
          <p:nvPr/>
        </p:nvSpPr>
        <p:spPr bwMode="auto">
          <a:xfrm flipH="1">
            <a:off x="4419600" y="4267200"/>
            <a:ext cx="1219200" cy="9144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5" name="Line 27"/>
          <p:cNvSpPr>
            <a:spLocks noChangeShapeType="1"/>
          </p:cNvSpPr>
          <p:nvPr/>
        </p:nvSpPr>
        <p:spPr bwMode="auto">
          <a:xfrm flipH="1">
            <a:off x="6324600" y="5410200"/>
            <a:ext cx="1219200" cy="914400"/>
          </a:xfrm>
          <a:prstGeom prst="line">
            <a:avLst/>
          </a:prstGeom>
          <a:noFill/>
          <a:ln w="9525">
            <a:solidFill>
              <a:srgbClr val="FFFF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6"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928AAFB-FF1B-4251-BA60-1BBC4131EDC3}" type="slidenum">
              <a:rPr lang="en-US" altLang="en-US" sz="1400" smtClean="0">
                <a:solidFill>
                  <a:schemeClr val="bg1"/>
                </a:solidFill>
              </a:rPr>
              <a:pPr>
                <a:spcBef>
                  <a:spcPct val="0"/>
                </a:spcBef>
                <a:buFontTx/>
                <a:buNone/>
              </a:pPr>
              <a:t>33</a:t>
            </a:fld>
            <a:endParaRPr lang="en-US" altLang="en-US" sz="1400" smtClean="0">
              <a:solidFill>
                <a:schemeClr val="bg1"/>
              </a:solidFill>
            </a:endParaRPr>
          </a:p>
        </p:txBody>
      </p:sp>
    </p:spTree>
  </p:cSld>
  <p:clrMapOvr>
    <a:masterClrMapping/>
  </p:clrMapOvr>
  <p:transition spd="med" advTm="44897">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4034" name="AutoShape 2"/>
          <p:cNvSpPr>
            <a:spLocks noChangeArrowheads="1"/>
          </p:cNvSpPr>
          <p:nvPr/>
        </p:nvSpPr>
        <p:spPr bwMode="auto">
          <a:xfrm>
            <a:off x="7321550" y="4121150"/>
            <a:ext cx="1663700" cy="596900"/>
          </a:xfrm>
          <a:prstGeom prst="roundRect">
            <a:avLst>
              <a:gd name="adj" fmla="val 12495"/>
            </a:avLst>
          </a:prstGeom>
          <a:solidFill>
            <a:srgbClr val="000000"/>
          </a:solidFill>
          <a:ln w="12700">
            <a:solidFill>
              <a:srgbClr val="FFFF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35" name="AutoShape 3"/>
          <p:cNvSpPr>
            <a:spLocks noChangeArrowheads="1"/>
          </p:cNvSpPr>
          <p:nvPr/>
        </p:nvSpPr>
        <p:spPr bwMode="auto">
          <a:xfrm>
            <a:off x="5721350" y="4121150"/>
            <a:ext cx="1435100" cy="596900"/>
          </a:xfrm>
          <a:prstGeom prst="roundRect">
            <a:avLst>
              <a:gd name="adj" fmla="val 12495"/>
            </a:avLst>
          </a:prstGeom>
          <a:solidFill>
            <a:srgbClr val="000000"/>
          </a:solidFill>
          <a:ln w="12700">
            <a:solidFill>
              <a:srgbClr val="FFFF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36" name="AutoShape 4"/>
          <p:cNvSpPr>
            <a:spLocks noChangeArrowheads="1"/>
          </p:cNvSpPr>
          <p:nvPr/>
        </p:nvSpPr>
        <p:spPr bwMode="auto">
          <a:xfrm>
            <a:off x="4502150" y="4121150"/>
            <a:ext cx="1054100" cy="596900"/>
          </a:xfrm>
          <a:prstGeom prst="roundRect">
            <a:avLst>
              <a:gd name="adj" fmla="val 12495"/>
            </a:avLst>
          </a:prstGeom>
          <a:solidFill>
            <a:schemeClr val="tx1"/>
          </a:solidFill>
          <a:ln w="12700">
            <a:solidFill>
              <a:srgbClr val="FFFF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37" name="AutoShape 5"/>
          <p:cNvSpPr>
            <a:spLocks noChangeArrowheads="1"/>
          </p:cNvSpPr>
          <p:nvPr/>
        </p:nvSpPr>
        <p:spPr bwMode="auto">
          <a:xfrm>
            <a:off x="2901950" y="4121150"/>
            <a:ext cx="1435100" cy="596900"/>
          </a:xfrm>
          <a:prstGeom prst="roundRect">
            <a:avLst>
              <a:gd name="adj" fmla="val 12495"/>
            </a:avLst>
          </a:prstGeom>
          <a:solidFill>
            <a:schemeClr val="tx1"/>
          </a:solidFill>
          <a:ln w="12700">
            <a:solidFill>
              <a:srgbClr val="FFFF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38" name="AutoShape 6"/>
          <p:cNvSpPr>
            <a:spLocks noChangeArrowheads="1"/>
          </p:cNvSpPr>
          <p:nvPr/>
        </p:nvSpPr>
        <p:spPr bwMode="auto">
          <a:xfrm>
            <a:off x="1530350" y="4121150"/>
            <a:ext cx="1206500" cy="596900"/>
          </a:xfrm>
          <a:prstGeom prst="roundRect">
            <a:avLst>
              <a:gd name="adj" fmla="val 12495"/>
            </a:avLst>
          </a:prstGeom>
          <a:solidFill>
            <a:schemeClr val="tx1"/>
          </a:solidFill>
          <a:ln w="12700">
            <a:solidFill>
              <a:srgbClr val="FFFF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39" name="AutoShape 7"/>
          <p:cNvSpPr>
            <a:spLocks noChangeArrowheads="1"/>
          </p:cNvSpPr>
          <p:nvPr/>
        </p:nvSpPr>
        <p:spPr bwMode="auto">
          <a:xfrm>
            <a:off x="8159750" y="387350"/>
            <a:ext cx="673100" cy="444500"/>
          </a:xfrm>
          <a:prstGeom prst="roundRect">
            <a:avLst>
              <a:gd name="adj" fmla="val 12495"/>
            </a:avLst>
          </a:prstGeom>
          <a:solidFill>
            <a:schemeClr val="tx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40" name="AutoShape 8"/>
          <p:cNvSpPr>
            <a:spLocks noChangeArrowheads="1"/>
          </p:cNvSpPr>
          <p:nvPr/>
        </p:nvSpPr>
        <p:spPr bwMode="auto">
          <a:xfrm>
            <a:off x="7473950" y="463550"/>
            <a:ext cx="673100" cy="444500"/>
          </a:xfrm>
          <a:prstGeom prst="roundRect">
            <a:avLst>
              <a:gd name="adj" fmla="val 12495"/>
            </a:avLst>
          </a:prstGeom>
          <a:solidFill>
            <a:srgbClr val="000000"/>
          </a:solidFill>
          <a:ln w="12700">
            <a:solidFill>
              <a:srgbClr val="000000"/>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41" name="AutoShape 9"/>
          <p:cNvSpPr>
            <a:spLocks noChangeArrowheads="1"/>
          </p:cNvSpPr>
          <p:nvPr/>
        </p:nvSpPr>
        <p:spPr bwMode="auto">
          <a:xfrm>
            <a:off x="6864350" y="539750"/>
            <a:ext cx="673100" cy="444500"/>
          </a:xfrm>
          <a:prstGeom prst="roundRect">
            <a:avLst>
              <a:gd name="adj" fmla="val 12495"/>
            </a:avLst>
          </a:prstGeom>
          <a:solidFill>
            <a:srgbClr val="000000"/>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42" name="AutoShape 10"/>
          <p:cNvSpPr>
            <a:spLocks noChangeArrowheads="1"/>
          </p:cNvSpPr>
          <p:nvPr/>
        </p:nvSpPr>
        <p:spPr bwMode="auto">
          <a:xfrm>
            <a:off x="3511550" y="615950"/>
            <a:ext cx="673100" cy="444500"/>
          </a:xfrm>
          <a:prstGeom prst="roundRect">
            <a:avLst>
              <a:gd name="adj" fmla="val 12495"/>
            </a:avLst>
          </a:prstGeom>
          <a:solidFill>
            <a:schemeClr val="tx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43" name="Rectangle 11"/>
          <p:cNvSpPr>
            <a:spLocks noGrp="1" noChangeArrowheads="1"/>
          </p:cNvSpPr>
          <p:nvPr>
            <p:ph type="title"/>
          </p:nvPr>
        </p:nvSpPr>
        <p:spPr>
          <a:xfrm>
            <a:off x="990600" y="2057400"/>
            <a:ext cx="7162800" cy="1143000"/>
          </a:xfrm>
          <a:noFill/>
        </p:spPr>
        <p:txBody>
          <a:bodyPr lIns="90488" tIns="44450" rIns="90488" bIns="44450"/>
          <a:lstStyle/>
          <a:p>
            <a:pPr eaLnBrk="1" hangingPunct="1"/>
            <a:r>
              <a:rPr lang="en-US" altLang="en-US" smtClean="0">
                <a:latin typeface="Comic Sans MS" panose="030F0702030302020204" pitchFamily="66" charset="0"/>
              </a:rPr>
              <a:t> </a:t>
            </a:r>
          </a:p>
        </p:txBody>
      </p:sp>
      <p:sp>
        <p:nvSpPr>
          <p:cNvPr id="44044" name="Rectangle 12"/>
          <p:cNvSpPr>
            <a:spLocks noGrp="1" noChangeArrowheads="1"/>
          </p:cNvSpPr>
          <p:nvPr>
            <p:ph type="body" idx="1"/>
          </p:nvPr>
        </p:nvSpPr>
        <p:spPr>
          <a:xfrm>
            <a:off x="457200" y="1828800"/>
            <a:ext cx="7162800" cy="4114800"/>
          </a:xfrm>
          <a:noFill/>
        </p:spPr>
        <p:txBody>
          <a:bodyPr lIns="90488" tIns="44450" rIns="90488" bIns="44450"/>
          <a:lstStyle/>
          <a:p>
            <a:pPr marL="285750" indent="-285750" eaLnBrk="1" hangingPunct="1">
              <a:buFontTx/>
              <a:buNone/>
            </a:pPr>
            <a:r>
              <a:rPr lang="en-US" altLang="en-US" smtClean="0">
                <a:latin typeface="Comic Sans MS" panose="030F0702030302020204" pitchFamily="66" charset="0"/>
              </a:rPr>
              <a:t> </a:t>
            </a:r>
          </a:p>
        </p:txBody>
      </p:sp>
      <p:sp>
        <p:nvSpPr>
          <p:cNvPr id="44045" name="Rectangle 13"/>
          <p:cNvSpPr>
            <a:spLocks noChangeArrowheads="1"/>
          </p:cNvSpPr>
          <p:nvPr/>
        </p:nvSpPr>
        <p:spPr bwMode="auto">
          <a:xfrm>
            <a:off x="762000" y="762000"/>
            <a:ext cx="2282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5 Maturity Levels</a:t>
            </a:r>
          </a:p>
        </p:txBody>
      </p:sp>
      <p:sp>
        <p:nvSpPr>
          <p:cNvPr id="44046" name="Rectangle 14"/>
          <p:cNvSpPr>
            <a:spLocks noChangeArrowheads="1"/>
          </p:cNvSpPr>
          <p:nvPr/>
        </p:nvSpPr>
        <p:spPr bwMode="auto">
          <a:xfrm>
            <a:off x="382588" y="1677988"/>
            <a:ext cx="22828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0-7 Key</a:t>
            </a:r>
            <a:br>
              <a:rPr lang="en-US" altLang="en-US" sz="1800" b="1">
                <a:latin typeface="Arial" panose="020B0604020202020204" pitchFamily="34" charset="0"/>
              </a:rPr>
            </a:br>
            <a:r>
              <a:rPr lang="en-US" altLang="en-US" sz="1800" b="1">
                <a:latin typeface="Arial" panose="020B0604020202020204" pitchFamily="34" charset="0"/>
              </a:rPr>
              <a:t>Process </a:t>
            </a:r>
            <a:br>
              <a:rPr lang="en-US" altLang="en-US" sz="1800" b="1">
                <a:latin typeface="Arial" panose="020B0604020202020204" pitchFamily="34" charset="0"/>
              </a:rPr>
            </a:br>
            <a:r>
              <a:rPr lang="en-US" altLang="en-US" sz="1800" b="1">
                <a:latin typeface="Arial" panose="020B0604020202020204" pitchFamily="34" charset="0"/>
              </a:rPr>
              <a:t>Areas</a:t>
            </a:r>
          </a:p>
        </p:txBody>
      </p:sp>
      <p:sp>
        <p:nvSpPr>
          <p:cNvPr id="44047" name="Rectangle 15"/>
          <p:cNvSpPr>
            <a:spLocks noChangeArrowheads="1"/>
          </p:cNvSpPr>
          <p:nvPr/>
        </p:nvSpPr>
        <p:spPr bwMode="auto">
          <a:xfrm>
            <a:off x="382588" y="2820988"/>
            <a:ext cx="228282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52 Goals</a:t>
            </a:r>
          </a:p>
          <a:p>
            <a:pPr>
              <a:lnSpc>
                <a:spcPct val="80000"/>
              </a:lnSpc>
              <a:spcBef>
                <a:spcPct val="50000"/>
              </a:spcBef>
              <a:buFontTx/>
              <a:buNone/>
            </a:pPr>
            <a:r>
              <a:rPr lang="en-US" altLang="en-US" sz="1600" b="1">
                <a:latin typeface="Arial" panose="020B0604020202020204" pitchFamily="34" charset="0"/>
              </a:rPr>
              <a:t>2-4 goals </a:t>
            </a:r>
          </a:p>
          <a:p>
            <a:pPr>
              <a:lnSpc>
                <a:spcPct val="80000"/>
              </a:lnSpc>
              <a:spcBef>
                <a:spcPct val="50000"/>
              </a:spcBef>
              <a:buFontTx/>
              <a:buNone/>
            </a:pPr>
            <a:r>
              <a:rPr lang="en-US" altLang="en-US" sz="1600" b="1">
                <a:latin typeface="Arial" panose="020B0604020202020204" pitchFamily="34" charset="0"/>
              </a:rPr>
              <a:t>/ KPA</a:t>
            </a:r>
            <a:endParaRPr lang="en-US" altLang="en-US" sz="1800" b="1">
              <a:latin typeface="Arial" panose="020B0604020202020204" pitchFamily="34" charset="0"/>
            </a:endParaRPr>
          </a:p>
        </p:txBody>
      </p:sp>
      <p:sp>
        <p:nvSpPr>
          <p:cNvPr id="44048" name="Rectangle 16"/>
          <p:cNvSpPr>
            <a:spLocks noChangeArrowheads="1"/>
          </p:cNvSpPr>
          <p:nvPr/>
        </p:nvSpPr>
        <p:spPr bwMode="auto">
          <a:xfrm>
            <a:off x="228600" y="4114800"/>
            <a:ext cx="2282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5 Common </a:t>
            </a:r>
            <a:br>
              <a:rPr lang="en-US" altLang="en-US" sz="1800" b="1">
                <a:latin typeface="Arial" panose="020B0604020202020204" pitchFamily="34" charset="0"/>
              </a:rPr>
            </a:br>
            <a:r>
              <a:rPr lang="en-US" altLang="en-US" sz="1800" b="1">
                <a:latin typeface="Arial" panose="020B0604020202020204" pitchFamily="34" charset="0"/>
              </a:rPr>
              <a:t>Features</a:t>
            </a:r>
          </a:p>
        </p:txBody>
      </p:sp>
      <p:sp>
        <p:nvSpPr>
          <p:cNvPr id="44049" name="Rectangle 17"/>
          <p:cNvSpPr>
            <a:spLocks noChangeArrowheads="1"/>
          </p:cNvSpPr>
          <p:nvPr/>
        </p:nvSpPr>
        <p:spPr bwMode="auto">
          <a:xfrm>
            <a:off x="382588" y="5106988"/>
            <a:ext cx="2282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b="1">
                <a:latin typeface="Arial" panose="020B0604020202020204" pitchFamily="34" charset="0"/>
              </a:rPr>
              <a:t>316 Key</a:t>
            </a:r>
            <a:br>
              <a:rPr lang="en-US" altLang="en-US" sz="1800" b="1">
                <a:latin typeface="Arial" panose="020B0604020202020204" pitchFamily="34" charset="0"/>
              </a:rPr>
            </a:br>
            <a:r>
              <a:rPr lang="en-US" altLang="en-US" sz="1800" b="1">
                <a:latin typeface="Arial" panose="020B0604020202020204" pitchFamily="34" charset="0"/>
              </a:rPr>
              <a:t>Practices</a:t>
            </a:r>
          </a:p>
        </p:txBody>
      </p:sp>
      <p:sp>
        <p:nvSpPr>
          <p:cNvPr id="44050" name="Rectangle 18"/>
          <p:cNvSpPr>
            <a:spLocks noChangeArrowheads="1"/>
          </p:cNvSpPr>
          <p:nvPr/>
        </p:nvSpPr>
        <p:spPr bwMode="auto">
          <a:xfrm>
            <a:off x="3643313" y="6715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2</a:t>
            </a:r>
          </a:p>
        </p:txBody>
      </p:sp>
      <p:sp>
        <p:nvSpPr>
          <p:cNvPr id="44051" name="Rectangle 19"/>
          <p:cNvSpPr>
            <a:spLocks noChangeArrowheads="1"/>
          </p:cNvSpPr>
          <p:nvPr/>
        </p:nvSpPr>
        <p:spPr bwMode="auto">
          <a:xfrm>
            <a:off x="7072313" y="519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3</a:t>
            </a:r>
          </a:p>
        </p:txBody>
      </p:sp>
      <p:sp>
        <p:nvSpPr>
          <p:cNvPr id="44052" name="Rectangle 20"/>
          <p:cNvSpPr>
            <a:spLocks noChangeArrowheads="1"/>
          </p:cNvSpPr>
          <p:nvPr/>
        </p:nvSpPr>
        <p:spPr bwMode="auto">
          <a:xfrm>
            <a:off x="7605713" y="4429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4</a:t>
            </a:r>
          </a:p>
        </p:txBody>
      </p:sp>
      <p:sp>
        <p:nvSpPr>
          <p:cNvPr id="44053" name="Rectangle 21"/>
          <p:cNvSpPr>
            <a:spLocks noChangeArrowheads="1"/>
          </p:cNvSpPr>
          <p:nvPr/>
        </p:nvSpPr>
        <p:spPr bwMode="auto">
          <a:xfrm>
            <a:off x="8291513" y="3667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5</a:t>
            </a:r>
          </a:p>
        </p:txBody>
      </p:sp>
      <p:sp>
        <p:nvSpPr>
          <p:cNvPr id="44054" name="Oval 22"/>
          <p:cNvSpPr>
            <a:spLocks noChangeArrowheads="1"/>
          </p:cNvSpPr>
          <p:nvPr/>
        </p:nvSpPr>
        <p:spPr bwMode="auto">
          <a:xfrm>
            <a:off x="16827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55" name="Oval 23"/>
          <p:cNvSpPr>
            <a:spLocks noChangeArrowheads="1"/>
          </p:cNvSpPr>
          <p:nvPr/>
        </p:nvSpPr>
        <p:spPr bwMode="auto">
          <a:xfrm>
            <a:off x="25971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56" name="Oval 24"/>
          <p:cNvSpPr>
            <a:spLocks noChangeArrowheads="1"/>
          </p:cNvSpPr>
          <p:nvPr/>
        </p:nvSpPr>
        <p:spPr bwMode="auto">
          <a:xfrm>
            <a:off x="33591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57" name="Oval 25"/>
          <p:cNvSpPr>
            <a:spLocks noChangeArrowheads="1"/>
          </p:cNvSpPr>
          <p:nvPr/>
        </p:nvSpPr>
        <p:spPr bwMode="auto">
          <a:xfrm>
            <a:off x="41973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58" name="Oval 26"/>
          <p:cNvSpPr>
            <a:spLocks noChangeArrowheads="1"/>
          </p:cNvSpPr>
          <p:nvPr/>
        </p:nvSpPr>
        <p:spPr bwMode="auto">
          <a:xfrm>
            <a:off x="51117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59" name="Oval 27"/>
          <p:cNvSpPr>
            <a:spLocks noChangeArrowheads="1"/>
          </p:cNvSpPr>
          <p:nvPr/>
        </p:nvSpPr>
        <p:spPr bwMode="auto">
          <a:xfrm>
            <a:off x="5949950" y="1606550"/>
            <a:ext cx="596900" cy="520700"/>
          </a:xfrm>
          <a:prstGeom prst="ellipse">
            <a:avLst/>
          </a:prstGeom>
          <a:solidFill>
            <a:srgbClr val="0000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60" name="Rectangle 28"/>
          <p:cNvSpPr>
            <a:spLocks noChangeArrowheads="1"/>
          </p:cNvSpPr>
          <p:nvPr/>
        </p:nvSpPr>
        <p:spPr bwMode="auto">
          <a:xfrm>
            <a:off x="1662113" y="1662113"/>
            <a:ext cx="655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RM</a:t>
            </a:r>
          </a:p>
        </p:txBody>
      </p:sp>
      <p:sp>
        <p:nvSpPr>
          <p:cNvPr id="44061" name="Rectangle 29"/>
          <p:cNvSpPr>
            <a:spLocks noChangeArrowheads="1"/>
          </p:cNvSpPr>
          <p:nvPr/>
        </p:nvSpPr>
        <p:spPr bwMode="auto">
          <a:xfrm>
            <a:off x="2576513" y="1662113"/>
            <a:ext cx="587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PP</a:t>
            </a:r>
          </a:p>
        </p:txBody>
      </p:sp>
      <p:sp>
        <p:nvSpPr>
          <p:cNvPr id="44062" name="Rectangle 30"/>
          <p:cNvSpPr>
            <a:spLocks noChangeArrowheads="1"/>
          </p:cNvSpPr>
          <p:nvPr/>
        </p:nvSpPr>
        <p:spPr bwMode="auto">
          <a:xfrm>
            <a:off x="3414713" y="1662113"/>
            <a:ext cx="5699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PT</a:t>
            </a:r>
          </a:p>
        </p:txBody>
      </p:sp>
      <p:sp>
        <p:nvSpPr>
          <p:cNvPr id="44063" name="Rectangle 31"/>
          <p:cNvSpPr>
            <a:spLocks noChangeArrowheads="1"/>
          </p:cNvSpPr>
          <p:nvPr/>
        </p:nvSpPr>
        <p:spPr bwMode="auto">
          <a:xfrm>
            <a:off x="4176713" y="1662113"/>
            <a:ext cx="638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SM</a:t>
            </a:r>
          </a:p>
        </p:txBody>
      </p:sp>
      <p:sp>
        <p:nvSpPr>
          <p:cNvPr id="44064" name="Rectangle 32"/>
          <p:cNvSpPr>
            <a:spLocks noChangeArrowheads="1"/>
          </p:cNvSpPr>
          <p:nvPr/>
        </p:nvSpPr>
        <p:spPr bwMode="auto">
          <a:xfrm>
            <a:off x="5929313" y="1662113"/>
            <a:ext cx="655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CM</a:t>
            </a:r>
          </a:p>
        </p:txBody>
      </p:sp>
      <p:sp>
        <p:nvSpPr>
          <p:cNvPr id="44065" name="Rectangle 33"/>
          <p:cNvSpPr>
            <a:spLocks noChangeArrowheads="1"/>
          </p:cNvSpPr>
          <p:nvPr/>
        </p:nvSpPr>
        <p:spPr bwMode="auto">
          <a:xfrm>
            <a:off x="5091113" y="1662113"/>
            <a:ext cx="638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FFFFCC"/>
                </a:solidFill>
                <a:latin typeface="Arial" panose="020B0604020202020204" pitchFamily="34" charset="0"/>
              </a:rPr>
              <a:t>QA</a:t>
            </a:r>
          </a:p>
        </p:txBody>
      </p:sp>
      <p:sp>
        <p:nvSpPr>
          <p:cNvPr id="44066" name="Rectangle 34"/>
          <p:cNvSpPr>
            <a:spLocks noChangeArrowheads="1"/>
          </p:cNvSpPr>
          <p:nvPr/>
        </p:nvSpPr>
        <p:spPr bwMode="auto">
          <a:xfrm>
            <a:off x="1689100" y="2603500"/>
            <a:ext cx="660400" cy="431800"/>
          </a:xfrm>
          <a:prstGeom prst="rect">
            <a:avLst/>
          </a:prstGeom>
          <a:noFill/>
          <a:ln w="254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67" name="Line 35"/>
          <p:cNvSpPr>
            <a:spLocks noChangeShapeType="1"/>
          </p:cNvSpPr>
          <p:nvPr/>
        </p:nvSpPr>
        <p:spPr bwMode="auto">
          <a:xfrm>
            <a:off x="1676400" y="27432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36"/>
          <p:cNvSpPr>
            <a:spLocks noChangeShapeType="1"/>
          </p:cNvSpPr>
          <p:nvPr/>
        </p:nvSpPr>
        <p:spPr bwMode="auto">
          <a:xfrm>
            <a:off x="1676400" y="28956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37"/>
          <p:cNvSpPr>
            <a:spLocks noChangeShapeType="1"/>
          </p:cNvSpPr>
          <p:nvPr/>
        </p:nvSpPr>
        <p:spPr bwMode="auto">
          <a:xfrm>
            <a:off x="1676400" y="30480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70" name="Group 38"/>
          <p:cNvGrpSpPr>
            <a:grpSpLocks/>
          </p:cNvGrpSpPr>
          <p:nvPr/>
        </p:nvGrpSpPr>
        <p:grpSpPr bwMode="auto">
          <a:xfrm>
            <a:off x="2514600" y="2597150"/>
            <a:ext cx="685800" cy="596900"/>
            <a:chOff x="1584" y="1636"/>
            <a:chExt cx="432" cy="376"/>
          </a:xfrm>
        </p:grpSpPr>
        <p:sp>
          <p:nvSpPr>
            <p:cNvPr id="44348" name="Rectangle 39"/>
            <p:cNvSpPr>
              <a:spLocks noChangeArrowheads="1"/>
            </p:cNvSpPr>
            <p:nvPr/>
          </p:nvSpPr>
          <p:spPr bwMode="auto">
            <a:xfrm>
              <a:off x="1588" y="1636"/>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49" name="Line 40"/>
            <p:cNvSpPr>
              <a:spLocks noChangeShapeType="1"/>
            </p:cNvSpPr>
            <p:nvPr/>
          </p:nvSpPr>
          <p:spPr bwMode="auto">
            <a:xfrm>
              <a:off x="1584" y="172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0" name="Line 41"/>
            <p:cNvSpPr>
              <a:spLocks noChangeShapeType="1"/>
            </p:cNvSpPr>
            <p:nvPr/>
          </p:nvSpPr>
          <p:spPr bwMode="auto">
            <a:xfrm>
              <a:off x="1584" y="182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 name="Line 42"/>
            <p:cNvSpPr>
              <a:spLocks noChangeShapeType="1"/>
            </p:cNvSpPr>
            <p:nvPr/>
          </p:nvSpPr>
          <p:spPr bwMode="auto">
            <a:xfrm>
              <a:off x="1584" y="1920"/>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1" name="Group 43"/>
          <p:cNvGrpSpPr>
            <a:grpSpLocks/>
          </p:cNvGrpSpPr>
          <p:nvPr/>
        </p:nvGrpSpPr>
        <p:grpSpPr bwMode="auto">
          <a:xfrm>
            <a:off x="3352800" y="2597150"/>
            <a:ext cx="685800" cy="596900"/>
            <a:chOff x="2112" y="1636"/>
            <a:chExt cx="432" cy="376"/>
          </a:xfrm>
        </p:grpSpPr>
        <p:sp>
          <p:nvSpPr>
            <p:cNvPr id="44344" name="Rectangle 44"/>
            <p:cNvSpPr>
              <a:spLocks noChangeArrowheads="1"/>
            </p:cNvSpPr>
            <p:nvPr/>
          </p:nvSpPr>
          <p:spPr bwMode="auto">
            <a:xfrm>
              <a:off x="2116" y="1636"/>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45" name="Line 45"/>
            <p:cNvSpPr>
              <a:spLocks noChangeShapeType="1"/>
            </p:cNvSpPr>
            <p:nvPr/>
          </p:nvSpPr>
          <p:spPr bwMode="auto">
            <a:xfrm>
              <a:off x="2112" y="172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6" name="Line 46"/>
            <p:cNvSpPr>
              <a:spLocks noChangeShapeType="1"/>
            </p:cNvSpPr>
            <p:nvPr/>
          </p:nvSpPr>
          <p:spPr bwMode="auto">
            <a:xfrm>
              <a:off x="2112" y="182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7" name="Line 47"/>
            <p:cNvSpPr>
              <a:spLocks noChangeShapeType="1"/>
            </p:cNvSpPr>
            <p:nvPr/>
          </p:nvSpPr>
          <p:spPr bwMode="auto">
            <a:xfrm>
              <a:off x="2112" y="1920"/>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2" name="Group 48"/>
          <p:cNvGrpSpPr>
            <a:grpSpLocks/>
          </p:cNvGrpSpPr>
          <p:nvPr/>
        </p:nvGrpSpPr>
        <p:grpSpPr bwMode="auto">
          <a:xfrm>
            <a:off x="4191000" y="2597150"/>
            <a:ext cx="685800" cy="596900"/>
            <a:chOff x="2640" y="1636"/>
            <a:chExt cx="432" cy="376"/>
          </a:xfrm>
        </p:grpSpPr>
        <p:sp>
          <p:nvSpPr>
            <p:cNvPr id="44340" name="Rectangle 49"/>
            <p:cNvSpPr>
              <a:spLocks noChangeArrowheads="1"/>
            </p:cNvSpPr>
            <p:nvPr/>
          </p:nvSpPr>
          <p:spPr bwMode="auto">
            <a:xfrm>
              <a:off x="2644" y="1636"/>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41" name="Line 50"/>
            <p:cNvSpPr>
              <a:spLocks noChangeShapeType="1"/>
            </p:cNvSpPr>
            <p:nvPr/>
          </p:nvSpPr>
          <p:spPr bwMode="auto">
            <a:xfrm>
              <a:off x="2640" y="172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2" name="Line 51"/>
            <p:cNvSpPr>
              <a:spLocks noChangeShapeType="1"/>
            </p:cNvSpPr>
            <p:nvPr/>
          </p:nvSpPr>
          <p:spPr bwMode="auto">
            <a:xfrm>
              <a:off x="2640" y="182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3" name="Line 52"/>
            <p:cNvSpPr>
              <a:spLocks noChangeShapeType="1"/>
            </p:cNvSpPr>
            <p:nvPr/>
          </p:nvSpPr>
          <p:spPr bwMode="auto">
            <a:xfrm>
              <a:off x="2640" y="1920"/>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3" name="Rectangle 53"/>
          <p:cNvSpPr>
            <a:spLocks noChangeArrowheads="1"/>
          </p:cNvSpPr>
          <p:nvPr/>
        </p:nvSpPr>
        <p:spPr bwMode="auto">
          <a:xfrm>
            <a:off x="5035550" y="2597150"/>
            <a:ext cx="673100" cy="44450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74" name="Line 54"/>
          <p:cNvSpPr>
            <a:spLocks noChangeShapeType="1"/>
          </p:cNvSpPr>
          <p:nvPr/>
        </p:nvSpPr>
        <p:spPr bwMode="auto">
          <a:xfrm>
            <a:off x="5029200" y="27432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Line 55"/>
          <p:cNvSpPr>
            <a:spLocks noChangeShapeType="1"/>
          </p:cNvSpPr>
          <p:nvPr/>
        </p:nvSpPr>
        <p:spPr bwMode="auto">
          <a:xfrm>
            <a:off x="5029200" y="28956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Line 56"/>
          <p:cNvSpPr>
            <a:spLocks noChangeShapeType="1"/>
          </p:cNvSpPr>
          <p:nvPr/>
        </p:nvSpPr>
        <p:spPr bwMode="auto">
          <a:xfrm>
            <a:off x="5029200" y="30480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Rectangle 57"/>
          <p:cNvSpPr>
            <a:spLocks noChangeArrowheads="1"/>
          </p:cNvSpPr>
          <p:nvPr/>
        </p:nvSpPr>
        <p:spPr bwMode="auto">
          <a:xfrm>
            <a:off x="5949950" y="2597150"/>
            <a:ext cx="673100" cy="74930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078" name="Line 58"/>
          <p:cNvSpPr>
            <a:spLocks noChangeShapeType="1"/>
          </p:cNvSpPr>
          <p:nvPr/>
        </p:nvSpPr>
        <p:spPr bwMode="auto">
          <a:xfrm>
            <a:off x="5943600" y="27432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59"/>
          <p:cNvSpPr>
            <a:spLocks noChangeShapeType="1"/>
          </p:cNvSpPr>
          <p:nvPr/>
        </p:nvSpPr>
        <p:spPr bwMode="auto">
          <a:xfrm>
            <a:off x="5943600" y="28956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60"/>
          <p:cNvSpPr>
            <a:spLocks noChangeShapeType="1"/>
          </p:cNvSpPr>
          <p:nvPr/>
        </p:nvSpPr>
        <p:spPr bwMode="auto">
          <a:xfrm>
            <a:off x="5943600" y="30480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81" name="Group 61"/>
          <p:cNvGrpSpPr>
            <a:grpSpLocks/>
          </p:cNvGrpSpPr>
          <p:nvPr/>
        </p:nvGrpSpPr>
        <p:grpSpPr bwMode="auto">
          <a:xfrm>
            <a:off x="2514600" y="2901950"/>
            <a:ext cx="685800" cy="596900"/>
            <a:chOff x="1584" y="1828"/>
            <a:chExt cx="432" cy="376"/>
          </a:xfrm>
        </p:grpSpPr>
        <p:sp>
          <p:nvSpPr>
            <p:cNvPr id="44336" name="Rectangle 62"/>
            <p:cNvSpPr>
              <a:spLocks noChangeArrowheads="1"/>
            </p:cNvSpPr>
            <p:nvPr/>
          </p:nvSpPr>
          <p:spPr bwMode="auto">
            <a:xfrm>
              <a:off x="1588" y="1828"/>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37" name="Line 63"/>
            <p:cNvSpPr>
              <a:spLocks noChangeShapeType="1"/>
            </p:cNvSpPr>
            <p:nvPr/>
          </p:nvSpPr>
          <p:spPr bwMode="auto">
            <a:xfrm>
              <a:off x="1584" y="1920"/>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8" name="Line 64"/>
            <p:cNvSpPr>
              <a:spLocks noChangeShapeType="1"/>
            </p:cNvSpPr>
            <p:nvPr/>
          </p:nvSpPr>
          <p:spPr bwMode="auto">
            <a:xfrm>
              <a:off x="1584" y="2016"/>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9" name="Line 65"/>
            <p:cNvSpPr>
              <a:spLocks noChangeShapeType="1"/>
            </p:cNvSpPr>
            <p:nvPr/>
          </p:nvSpPr>
          <p:spPr bwMode="auto">
            <a:xfrm>
              <a:off x="1584" y="2112"/>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82" name="Line 66"/>
          <p:cNvSpPr>
            <a:spLocks noChangeShapeType="1"/>
          </p:cNvSpPr>
          <p:nvPr/>
        </p:nvSpPr>
        <p:spPr bwMode="auto">
          <a:xfrm>
            <a:off x="5943600" y="32004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Rectangle 67"/>
          <p:cNvSpPr>
            <a:spLocks noChangeArrowheads="1"/>
          </p:cNvSpPr>
          <p:nvPr/>
        </p:nvSpPr>
        <p:spPr bwMode="auto">
          <a:xfrm>
            <a:off x="2897188" y="4116388"/>
            <a:ext cx="1520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FFCC"/>
                </a:solidFill>
                <a:latin typeface="Arial" panose="020B0604020202020204" pitchFamily="34" charset="0"/>
              </a:rPr>
              <a:t>Commitment to Perform</a:t>
            </a:r>
          </a:p>
        </p:txBody>
      </p:sp>
      <p:sp>
        <p:nvSpPr>
          <p:cNvPr id="44084" name="Rectangle 68"/>
          <p:cNvSpPr>
            <a:spLocks noChangeArrowheads="1"/>
          </p:cNvSpPr>
          <p:nvPr/>
        </p:nvSpPr>
        <p:spPr bwMode="auto">
          <a:xfrm>
            <a:off x="4497388" y="4116388"/>
            <a:ext cx="1520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FFCC"/>
                </a:solidFill>
                <a:latin typeface="Arial" panose="020B0604020202020204" pitchFamily="34" charset="0"/>
              </a:rPr>
              <a:t>Ability to Perform</a:t>
            </a:r>
          </a:p>
        </p:txBody>
      </p:sp>
      <p:sp>
        <p:nvSpPr>
          <p:cNvPr id="44085" name="Rectangle 69"/>
          <p:cNvSpPr>
            <a:spLocks noChangeArrowheads="1"/>
          </p:cNvSpPr>
          <p:nvPr/>
        </p:nvSpPr>
        <p:spPr bwMode="auto">
          <a:xfrm>
            <a:off x="1525588" y="4116388"/>
            <a:ext cx="1520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FFCC"/>
                </a:solidFill>
                <a:latin typeface="Arial" panose="020B0604020202020204" pitchFamily="34" charset="0"/>
              </a:rPr>
              <a:t>Activities Performed</a:t>
            </a:r>
          </a:p>
        </p:txBody>
      </p:sp>
      <p:sp>
        <p:nvSpPr>
          <p:cNvPr id="44086" name="Rectangle 70"/>
          <p:cNvSpPr>
            <a:spLocks noChangeArrowheads="1"/>
          </p:cNvSpPr>
          <p:nvPr/>
        </p:nvSpPr>
        <p:spPr bwMode="auto">
          <a:xfrm>
            <a:off x="5640388" y="4116388"/>
            <a:ext cx="1825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FFCC"/>
                </a:solidFill>
                <a:latin typeface="Arial" panose="020B0604020202020204" pitchFamily="34" charset="0"/>
              </a:rPr>
              <a:t>Measurement and Analysis</a:t>
            </a:r>
          </a:p>
        </p:txBody>
      </p:sp>
      <p:sp>
        <p:nvSpPr>
          <p:cNvPr id="44087" name="Rectangle 71"/>
          <p:cNvSpPr>
            <a:spLocks noChangeArrowheads="1"/>
          </p:cNvSpPr>
          <p:nvPr/>
        </p:nvSpPr>
        <p:spPr bwMode="auto">
          <a:xfrm>
            <a:off x="7316788" y="4116388"/>
            <a:ext cx="17494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FFCC"/>
                </a:solidFill>
                <a:latin typeface="Arial" panose="020B0604020202020204" pitchFamily="34" charset="0"/>
              </a:rPr>
              <a:t>Verifying Implementation</a:t>
            </a:r>
          </a:p>
        </p:txBody>
      </p:sp>
      <p:sp>
        <p:nvSpPr>
          <p:cNvPr id="44088" name="Line 72"/>
          <p:cNvSpPr>
            <a:spLocks noChangeShapeType="1"/>
          </p:cNvSpPr>
          <p:nvPr/>
        </p:nvSpPr>
        <p:spPr bwMode="auto">
          <a:xfrm flipH="1">
            <a:off x="1981200" y="1143000"/>
            <a:ext cx="18288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9" name="Line 73"/>
          <p:cNvSpPr>
            <a:spLocks noChangeShapeType="1"/>
          </p:cNvSpPr>
          <p:nvPr/>
        </p:nvSpPr>
        <p:spPr bwMode="auto">
          <a:xfrm flipH="1">
            <a:off x="2895600" y="1143000"/>
            <a:ext cx="9144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0" name="Line 74"/>
          <p:cNvSpPr>
            <a:spLocks noChangeShapeType="1"/>
          </p:cNvSpPr>
          <p:nvPr/>
        </p:nvSpPr>
        <p:spPr bwMode="auto">
          <a:xfrm flipH="1">
            <a:off x="3657600" y="1143000"/>
            <a:ext cx="1524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75"/>
          <p:cNvSpPr>
            <a:spLocks noChangeShapeType="1"/>
          </p:cNvSpPr>
          <p:nvPr/>
        </p:nvSpPr>
        <p:spPr bwMode="auto">
          <a:xfrm>
            <a:off x="3810000" y="1143000"/>
            <a:ext cx="6858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76"/>
          <p:cNvSpPr>
            <a:spLocks noChangeShapeType="1"/>
          </p:cNvSpPr>
          <p:nvPr/>
        </p:nvSpPr>
        <p:spPr bwMode="auto">
          <a:xfrm>
            <a:off x="3810000" y="1143000"/>
            <a:ext cx="16764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3" name="Line 77"/>
          <p:cNvSpPr>
            <a:spLocks noChangeShapeType="1"/>
          </p:cNvSpPr>
          <p:nvPr/>
        </p:nvSpPr>
        <p:spPr bwMode="auto">
          <a:xfrm>
            <a:off x="3810000" y="1143000"/>
            <a:ext cx="243840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4" name="Line 78"/>
          <p:cNvSpPr>
            <a:spLocks noChangeShapeType="1"/>
          </p:cNvSpPr>
          <p:nvPr/>
        </p:nvSpPr>
        <p:spPr bwMode="auto">
          <a:xfrm>
            <a:off x="19812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79"/>
          <p:cNvSpPr>
            <a:spLocks noChangeShapeType="1"/>
          </p:cNvSpPr>
          <p:nvPr/>
        </p:nvSpPr>
        <p:spPr bwMode="auto">
          <a:xfrm>
            <a:off x="28956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6" name="Line 80"/>
          <p:cNvSpPr>
            <a:spLocks noChangeShapeType="1"/>
          </p:cNvSpPr>
          <p:nvPr/>
        </p:nvSpPr>
        <p:spPr bwMode="auto">
          <a:xfrm>
            <a:off x="36576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7" name="Line 81"/>
          <p:cNvSpPr>
            <a:spLocks noChangeShapeType="1"/>
          </p:cNvSpPr>
          <p:nvPr/>
        </p:nvSpPr>
        <p:spPr bwMode="auto">
          <a:xfrm>
            <a:off x="44958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8" name="Line 82"/>
          <p:cNvSpPr>
            <a:spLocks noChangeShapeType="1"/>
          </p:cNvSpPr>
          <p:nvPr/>
        </p:nvSpPr>
        <p:spPr bwMode="auto">
          <a:xfrm>
            <a:off x="54102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9" name="Line 83"/>
          <p:cNvSpPr>
            <a:spLocks noChangeShapeType="1"/>
          </p:cNvSpPr>
          <p:nvPr/>
        </p:nvSpPr>
        <p:spPr bwMode="auto">
          <a:xfrm>
            <a:off x="6248400" y="2133600"/>
            <a:ext cx="0" cy="4572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0" name="Line 84"/>
          <p:cNvSpPr>
            <a:spLocks noChangeShapeType="1"/>
          </p:cNvSpPr>
          <p:nvPr/>
        </p:nvSpPr>
        <p:spPr bwMode="auto">
          <a:xfrm>
            <a:off x="1981200" y="3048000"/>
            <a:ext cx="0" cy="762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1" name="Line 85"/>
          <p:cNvSpPr>
            <a:spLocks noChangeShapeType="1"/>
          </p:cNvSpPr>
          <p:nvPr/>
        </p:nvSpPr>
        <p:spPr bwMode="auto">
          <a:xfrm>
            <a:off x="1752600" y="3810000"/>
            <a:ext cx="60960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2" name="Line 86"/>
          <p:cNvSpPr>
            <a:spLocks noChangeShapeType="1"/>
          </p:cNvSpPr>
          <p:nvPr/>
        </p:nvSpPr>
        <p:spPr bwMode="auto">
          <a:xfrm>
            <a:off x="7848600" y="3810000"/>
            <a:ext cx="0" cy="3048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3" name="Line 87"/>
          <p:cNvSpPr>
            <a:spLocks noChangeShapeType="1"/>
          </p:cNvSpPr>
          <p:nvPr/>
        </p:nvSpPr>
        <p:spPr bwMode="auto">
          <a:xfrm>
            <a:off x="6400800" y="3810000"/>
            <a:ext cx="0" cy="3048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4" name="Line 88"/>
          <p:cNvSpPr>
            <a:spLocks noChangeShapeType="1"/>
          </p:cNvSpPr>
          <p:nvPr/>
        </p:nvSpPr>
        <p:spPr bwMode="auto">
          <a:xfrm>
            <a:off x="5029200" y="3810000"/>
            <a:ext cx="0" cy="3048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5" name="Line 89"/>
          <p:cNvSpPr>
            <a:spLocks noChangeShapeType="1"/>
          </p:cNvSpPr>
          <p:nvPr/>
        </p:nvSpPr>
        <p:spPr bwMode="auto">
          <a:xfrm>
            <a:off x="3429000" y="3810000"/>
            <a:ext cx="0" cy="3048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6" name="Line 90"/>
          <p:cNvSpPr>
            <a:spLocks noChangeShapeType="1"/>
          </p:cNvSpPr>
          <p:nvPr/>
        </p:nvSpPr>
        <p:spPr bwMode="auto">
          <a:xfrm>
            <a:off x="1752600" y="3810000"/>
            <a:ext cx="0" cy="3048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07" name="Group 91"/>
          <p:cNvGrpSpPr>
            <a:grpSpLocks/>
          </p:cNvGrpSpPr>
          <p:nvPr/>
        </p:nvGrpSpPr>
        <p:grpSpPr bwMode="auto">
          <a:xfrm>
            <a:off x="4648200" y="5111750"/>
            <a:ext cx="685800" cy="596900"/>
            <a:chOff x="2928" y="3220"/>
            <a:chExt cx="432" cy="376"/>
          </a:xfrm>
        </p:grpSpPr>
        <p:sp>
          <p:nvSpPr>
            <p:cNvPr id="44332" name="Rectangle 92"/>
            <p:cNvSpPr>
              <a:spLocks noChangeArrowheads="1"/>
            </p:cNvSpPr>
            <p:nvPr/>
          </p:nvSpPr>
          <p:spPr bwMode="auto">
            <a:xfrm>
              <a:off x="2932" y="3220"/>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33" name="Line 93"/>
            <p:cNvSpPr>
              <a:spLocks noChangeShapeType="1"/>
            </p:cNvSpPr>
            <p:nvPr/>
          </p:nvSpPr>
          <p:spPr bwMode="auto">
            <a:xfrm>
              <a:off x="2928" y="3312"/>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4" name="Line 94"/>
            <p:cNvSpPr>
              <a:spLocks noChangeShapeType="1"/>
            </p:cNvSpPr>
            <p:nvPr/>
          </p:nvSpPr>
          <p:spPr bwMode="auto">
            <a:xfrm>
              <a:off x="2928" y="340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5" name="Line 95"/>
            <p:cNvSpPr>
              <a:spLocks noChangeShapeType="1"/>
            </p:cNvSpPr>
            <p:nvPr/>
          </p:nvSpPr>
          <p:spPr bwMode="auto">
            <a:xfrm>
              <a:off x="2928" y="350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08" name="Rectangle 96"/>
          <p:cNvSpPr>
            <a:spLocks noChangeArrowheads="1"/>
          </p:cNvSpPr>
          <p:nvPr/>
        </p:nvSpPr>
        <p:spPr bwMode="auto">
          <a:xfrm>
            <a:off x="7550150" y="5111750"/>
            <a:ext cx="673100" cy="44450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09" name="Line 97"/>
          <p:cNvSpPr>
            <a:spLocks noChangeShapeType="1"/>
          </p:cNvSpPr>
          <p:nvPr/>
        </p:nvSpPr>
        <p:spPr bwMode="auto">
          <a:xfrm>
            <a:off x="7543800" y="52578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0" name="Line 98"/>
          <p:cNvSpPr>
            <a:spLocks noChangeShapeType="1"/>
          </p:cNvSpPr>
          <p:nvPr/>
        </p:nvSpPr>
        <p:spPr bwMode="auto">
          <a:xfrm>
            <a:off x="7543800" y="54102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1" name="Rectangle 99"/>
          <p:cNvSpPr>
            <a:spLocks noChangeArrowheads="1"/>
          </p:cNvSpPr>
          <p:nvPr/>
        </p:nvSpPr>
        <p:spPr bwMode="auto">
          <a:xfrm>
            <a:off x="3206750" y="5111750"/>
            <a:ext cx="673100" cy="29210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12" name="Line 100"/>
          <p:cNvSpPr>
            <a:spLocks noChangeShapeType="1"/>
          </p:cNvSpPr>
          <p:nvPr/>
        </p:nvSpPr>
        <p:spPr bwMode="auto">
          <a:xfrm>
            <a:off x="3200400" y="5257800"/>
            <a:ext cx="6858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13" name="Group 101"/>
          <p:cNvGrpSpPr>
            <a:grpSpLocks/>
          </p:cNvGrpSpPr>
          <p:nvPr/>
        </p:nvGrpSpPr>
        <p:grpSpPr bwMode="auto">
          <a:xfrm>
            <a:off x="1752600" y="5111750"/>
            <a:ext cx="685800" cy="596900"/>
            <a:chOff x="1104" y="3220"/>
            <a:chExt cx="432" cy="376"/>
          </a:xfrm>
        </p:grpSpPr>
        <p:sp>
          <p:nvSpPr>
            <p:cNvPr id="44328" name="Rectangle 102"/>
            <p:cNvSpPr>
              <a:spLocks noChangeArrowheads="1"/>
            </p:cNvSpPr>
            <p:nvPr/>
          </p:nvSpPr>
          <p:spPr bwMode="auto">
            <a:xfrm>
              <a:off x="1108" y="3220"/>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29" name="Line 103"/>
            <p:cNvSpPr>
              <a:spLocks noChangeShapeType="1"/>
            </p:cNvSpPr>
            <p:nvPr/>
          </p:nvSpPr>
          <p:spPr bwMode="auto">
            <a:xfrm>
              <a:off x="1104" y="3312"/>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0" name="Line 104"/>
            <p:cNvSpPr>
              <a:spLocks noChangeShapeType="1"/>
            </p:cNvSpPr>
            <p:nvPr/>
          </p:nvSpPr>
          <p:spPr bwMode="auto">
            <a:xfrm>
              <a:off x="1104" y="340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1" name="Line 105"/>
            <p:cNvSpPr>
              <a:spLocks noChangeShapeType="1"/>
            </p:cNvSpPr>
            <p:nvPr/>
          </p:nvSpPr>
          <p:spPr bwMode="auto">
            <a:xfrm>
              <a:off x="1104" y="350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114" name="Group 106"/>
          <p:cNvGrpSpPr>
            <a:grpSpLocks/>
          </p:cNvGrpSpPr>
          <p:nvPr/>
        </p:nvGrpSpPr>
        <p:grpSpPr bwMode="auto">
          <a:xfrm>
            <a:off x="1752600" y="5721350"/>
            <a:ext cx="685800" cy="596900"/>
            <a:chOff x="1104" y="3604"/>
            <a:chExt cx="432" cy="376"/>
          </a:xfrm>
        </p:grpSpPr>
        <p:sp>
          <p:nvSpPr>
            <p:cNvPr id="44324" name="Rectangle 107"/>
            <p:cNvSpPr>
              <a:spLocks noChangeArrowheads="1"/>
            </p:cNvSpPr>
            <p:nvPr/>
          </p:nvSpPr>
          <p:spPr bwMode="auto">
            <a:xfrm>
              <a:off x="1108" y="3604"/>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25" name="Line 108"/>
            <p:cNvSpPr>
              <a:spLocks noChangeShapeType="1"/>
            </p:cNvSpPr>
            <p:nvPr/>
          </p:nvSpPr>
          <p:spPr bwMode="auto">
            <a:xfrm>
              <a:off x="1104" y="3696"/>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26" name="Line 109"/>
            <p:cNvSpPr>
              <a:spLocks noChangeShapeType="1"/>
            </p:cNvSpPr>
            <p:nvPr/>
          </p:nvSpPr>
          <p:spPr bwMode="auto">
            <a:xfrm>
              <a:off x="1104" y="3792"/>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27" name="Line 110"/>
            <p:cNvSpPr>
              <a:spLocks noChangeShapeType="1"/>
            </p:cNvSpPr>
            <p:nvPr/>
          </p:nvSpPr>
          <p:spPr bwMode="auto">
            <a:xfrm>
              <a:off x="1104" y="388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115" name="Group 111"/>
          <p:cNvGrpSpPr>
            <a:grpSpLocks/>
          </p:cNvGrpSpPr>
          <p:nvPr/>
        </p:nvGrpSpPr>
        <p:grpSpPr bwMode="auto">
          <a:xfrm>
            <a:off x="1752600" y="6026150"/>
            <a:ext cx="685800" cy="596900"/>
            <a:chOff x="1104" y="3796"/>
            <a:chExt cx="432" cy="376"/>
          </a:xfrm>
        </p:grpSpPr>
        <p:sp>
          <p:nvSpPr>
            <p:cNvPr id="44320" name="Rectangle 112"/>
            <p:cNvSpPr>
              <a:spLocks noChangeArrowheads="1"/>
            </p:cNvSpPr>
            <p:nvPr/>
          </p:nvSpPr>
          <p:spPr bwMode="auto">
            <a:xfrm>
              <a:off x="1108" y="3796"/>
              <a:ext cx="424" cy="376"/>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21" name="Line 113"/>
            <p:cNvSpPr>
              <a:spLocks noChangeShapeType="1"/>
            </p:cNvSpPr>
            <p:nvPr/>
          </p:nvSpPr>
          <p:spPr bwMode="auto">
            <a:xfrm>
              <a:off x="1104" y="3888"/>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22" name="Line 114"/>
            <p:cNvSpPr>
              <a:spLocks noChangeShapeType="1"/>
            </p:cNvSpPr>
            <p:nvPr/>
          </p:nvSpPr>
          <p:spPr bwMode="auto">
            <a:xfrm>
              <a:off x="1104" y="3984"/>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23" name="Line 115"/>
            <p:cNvSpPr>
              <a:spLocks noChangeShapeType="1"/>
            </p:cNvSpPr>
            <p:nvPr/>
          </p:nvSpPr>
          <p:spPr bwMode="auto">
            <a:xfrm>
              <a:off x="1104" y="4080"/>
              <a:ext cx="43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16" name="Rectangle 116"/>
          <p:cNvSpPr>
            <a:spLocks noChangeArrowheads="1"/>
          </p:cNvSpPr>
          <p:nvPr/>
        </p:nvSpPr>
        <p:spPr bwMode="auto">
          <a:xfrm>
            <a:off x="6102350" y="5111750"/>
            <a:ext cx="673100" cy="13970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17" name="Line 117"/>
          <p:cNvSpPr>
            <a:spLocks noChangeShapeType="1"/>
          </p:cNvSpPr>
          <p:nvPr/>
        </p:nvSpPr>
        <p:spPr bwMode="auto">
          <a:xfrm>
            <a:off x="1905000" y="4724400"/>
            <a:ext cx="0" cy="381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8" name="Line 118"/>
          <p:cNvSpPr>
            <a:spLocks noChangeShapeType="1"/>
          </p:cNvSpPr>
          <p:nvPr/>
        </p:nvSpPr>
        <p:spPr bwMode="auto">
          <a:xfrm>
            <a:off x="3429000" y="4724400"/>
            <a:ext cx="0" cy="381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9" name="Line 119"/>
          <p:cNvSpPr>
            <a:spLocks noChangeShapeType="1"/>
          </p:cNvSpPr>
          <p:nvPr/>
        </p:nvSpPr>
        <p:spPr bwMode="auto">
          <a:xfrm>
            <a:off x="5029200" y="4724400"/>
            <a:ext cx="0" cy="381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0" name="Line 120"/>
          <p:cNvSpPr>
            <a:spLocks noChangeShapeType="1"/>
          </p:cNvSpPr>
          <p:nvPr/>
        </p:nvSpPr>
        <p:spPr bwMode="auto">
          <a:xfrm>
            <a:off x="6400800" y="4724400"/>
            <a:ext cx="0" cy="381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1" name="Line 121"/>
          <p:cNvSpPr>
            <a:spLocks noChangeShapeType="1"/>
          </p:cNvSpPr>
          <p:nvPr/>
        </p:nvSpPr>
        <p:spPr bwMode="auto">
          <a:xfrm>
            <a:off x="7848600" y="4724400"/>
            <a:ext cx="0" cy="381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2" name="Rectangle 122"/>
          <p:cNvSpPr>
            <a:spLocks noChangeArrowheads="1"/>
          </p:cNvSpPr>
          <p:nvPr/>
        </p:nvSpPr>
        <p:spPr bwMode="auto">
          <a:xfrm>
            <a:off x="6324600" y="1222375"/>
            <a:ext cx="224631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3" name="Line 123"/>
          <p:cNvSpPr>
            <a:spLocks noChangeShapeType="1"/>
          </p:cNvSpPr>
          <p:nvPr/>
        </p:nvSpPr>
        <p:spPr bwMode="auto">
          <a:xfrm>
            <a:off x="6611938"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4" name="Oval 124"/>
          <p:cNvSpPr>
            <a:spLocks noChangeArrowheads="1"/>
          </p:cNvSpPr>
          <p:nvPr/>
        </p:nvSpPr>
        <p:spPr bwMode="auto">
          <a:xfrm>
            <a:off x="6545263" y="1123950"/>
            <a:ext cx="179387"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5" name="Oval 125"/>
          <p:cNvSpPr>
            <a:spLocks noChangeArrowheads="1"/>
          </p:cNvSpPr>
          <p:nvPr/>
        </p:nvSpPr>
        <p:spPr bwMode="auto">
          <a:xfrm>
            <a:off x="6832600" y="1123950"/>
            <a:ext cx="179388"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6" name="Oval 126"/>
          <p:cNvSpPr>
            <a:spLocks noChangeArrowheads="1"/>
          </p:cNvSpPr>
          <p:nvPr/>
        </p:nvSpPr>
        <p:spPr bwMode="auto">
          <a:xfrm>
            <a:off x="7072313" y="1123950"/>
            <a:ext cx="177800"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7" name="Oval 127"/>
          <p:cNvSpPr>
            <a:spLocks noChangeArrowheads="1"/>
          </p:cNvSpPr>
          <p:nvPr/>
        </p:nvSpPr>
        <p:spPr bwMode="auto">
          <a:xfrm>
            <a:off x="7335838" y="1123950"/>
            <a:ext cx="177800"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8" name="Oval 128"/>
          <p:cNvSpPr>
            <a:spLocks noChangeArrowheads="1"/>
          </p:cNvSpPr>
          <p:nvPr/>
        </p:nvSpPr>
        <p:spPr bwMode="auto">
          <a:xfrm>
            <a:off x="7621588" y="1123950"/>
            <a:ext cx="179387"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29" name="Oval 129"/>
          <p:cNvSpPr>
            <a:spLocks noChangeArrowheads="1"/>
          </p:cNvSpPr>
          <p:nvPr/>
        </p:nvSpPr>
        <p:spPr bwMode="auto">
          <a:xfrm>
            <a:off x="7885113" y="1123950"/>
            <a:ext cx="177800" cy="133350"/>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30" name="Rectangle 130"/>
          <p:cNvSpPr>
            <a:spLocks noChangeArrowheads="1"/>
          </p:cNvSpPr>
          <p:nvPr/>
        </p:nvSpPr>
        <p:spPr bwMode="auto">
          <a:xfrm>
            <a:off x="6551613" y="1404938"/>
            <a:ext cx="190500" cy="100012"/>
          </a:xfrm>
          <a:prstGeom prst="rect">
            <a:avLst/>
          </a:prstGeom>
          <a:noFill/>
          <a:ln w="254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31" name="Line 131"/>
          <p:cNvSpPr>
            <a:spLocks noChangeShapeType="1"/>
          </p:cNvSpPr>
          <p:nvPr/>
        </p:nvSpPr>
        <p:spPr bwMode="auto">
          <a:xfrm>
            <a:off x="6538913" y="1433513"/>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32" name="Line 132"/>
          <p:cNvSpPr>
            <a:spLocks noChangeShapeType="1"/>
          </p:cNvSpPr>
          <p:nvPr/>
        </p:nvSpPr>
        <p:spPr bwMode="auto">
          <a:xfrm>
            <a:off x="6538913" y="1476375"/>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33" name="Line 133"/>
          <p:cNvSpPr>
            <a:spLocks noChangeShapeType="1"/>
          </p:cNvSpPr>
          <p:nvPr/>
        </p:nvSpPr>
        <p:spPr bwMode="auto">
          <a:xfrm>
            <a:off x="6538913" y="1517650"/>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34" name="Group 134"/>
          <p:cNvGrpSpPr>
            <a:grpSpLocks/>
          </p:cNvGrpSpPr>
          <p:nvPr/>
        </p:nvGrpSpPr>
        <p:grpSpPr bwMode="auto">
          <a:xfrm>
            <a:off x="6802438" y="1398588"/>
            <a:ext cx="215900" cy="155575"/>
            <a:chOff x="4285" y="881"/>
            <a:chExt cx="136" cy="98"/>
          </a:xfrm>
        </p:grpSpPr>
        <p:sp>
          <p:nvSpPr>
            <p:cNvPr id="44316" name="Rectangle 135"/>
            <p:cNvSpPr>
              <a:spLocks noChangeArrowheads="1"/>
            </p:cNvSpPr>
            <p:nvPr/>
          </p:nvSpPr>
          <p:spPr bwMode="auto">
            <a:xfrm>
              <a:off x="4289" y="881"/>
              <a:ext cx="128"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17" name="Line 136"/>
            <p:cNvSpPr>
              <a:spLocks noChangeShapeType="1"/>
            </p:cNvSpPr>
            <p:nvPr/>
          </p:nvSpPr>
          <p:spPr bwMode="auto">
            <a:xfrm>
              <a:off x="4285" y="903"/>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8" name="Line 137"/>
            <p:cNvSpPr>
              <a:spLocks noChangeShapeType="1"/>
            </p:cNvSpPr>
            <p:nvPr/>
          </p:nvSpPr>
          <p:spPr bwMode="auto">
            <a:xfrm>
              <a:off x="4285" y="930"/>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9" name="Line 138"/>
            <p:cNvSpPr>
              <a:spLocks noChangeShapeType="1"/>
            </p:cNvSpPr>
            <p:nvPr/>
          </p:nvSpPr>
          <p:spPr bwMode="auto">
            <a:xfrm>
              <a:off x="4285" y="956"/>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135" name="Group 139"/>
          <p:cNvGrpSpPr>
            <a:grpSpLocks/>
          </p:cNvGrpSpPr>
          <p:nvPr/>
        </p:nvGrpSpPr>
        <p:grpSpPr bwMode="auto">
          <a:xfrm>
            <a:off x="7065963" y="1398588"/>
            <a:ext cx="214312" cy="155575"/>
            <a:chOff x="4451" y="881"/>
            <a:chExt cx="135" cy="98"/>
          </a:xfrm>
        </p:grpSpPr>
        <p:sp>
          <p:nvSpPr>
            <p:cNvPr id="44312" name="Rectangle 140"/>
            <p:cNvSpPr>
              <a:spLocks noChangeArrowheads="1"/>
            </p:cNvSpPr>
            <p:nvPr/>
          </p:nvSpPr>
          <p:spPr bwMode="auto">
            <a:xfrm>
              <a:off x="4455" y="881"/>
              <a:ext cx="127"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13" name="Line 141"/>
            <p:cNvSpPr>
              <a:spLocks noChangeShapeType="1"/>
            </p:cNvSpPr>
            <p:nvPr/>
          </p:nvSpPr>
          <p:spPr bwMode="auto">
            <a:xfrm>
              <a:off x="4451" y="903"/>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4" name="Line 142"/>
            <p:cNvSpPr>
              <a:spLocks noChangeShapeType="1"/>
            </p:cNvSpPr>
            <p:nvPr/>
          </p:nvSpPr>
          <p:spPr bwMode="auto">
            <a:xfrm>
              <a:off x="4451" y="930"/>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5" name="Line 143"/>
            <p:cNvSpPr>
              <a:spLocks noChangeShapeType="1"/>
            </p:cNvSpPr>
            <p:nvPr/>
          </p:nvSpPr>
          <p:spPr bwMode="auto">
            <a:xfrm>
              <a:off x="4451" y="956"/>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136" name="Group 144"/>
          <p:cNvGrpSpPr>
            <a:grpSpLocks/>
          </p:cNvGrpSpPr>
          <p:nvPr/>
        </p:nvGrpSpPr>
        <p:grpSpPr bwMode="auto">
          <a:xfrm>
            <a:off x="7329488" y="1398588"/>
            <a:ext cx="214312" cy="155575"/>
            <a:chOff x="4617" y="881"/>
            <a:chExt cx="135" cy="98"/>
          </a:xfrm>
        </p:grpSpPr>
        <p:sp>
          <p:nvSpPr>
            <p:cNvPr id="44308" name="Rectangle 145"/>
            <p:cNvSpPr>
              <a:spLocks noChangeArrowheads="1"/>
            </p:cNvSpPr>
            <p:nvPr/>
          </p:nvSpPr>
          <p:spPr bwMode="auto">
            <a:xfrm>
              <a:off x="4621" y="881"/>
              <a:ext cx="127"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09" name="Line 146"/>
            <p:cNvSpPr>
              <a:spLocks noChangeShapeType="1"/>
            </p:cNvSpPr>
            <p:nvPr/>
          </p:nvSpPr>
          <p:spPr bwMode="auto">
            <a:xfrm>
              <a:off x="4617" y="903"/>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0" name="Line 147"/>
            <p:cNvSpPr>
              <a:spLocks noChangeShapeType="1"/>
            </p:cNvSpPr>
            <p:nvPr/>
          </p:nvSpPr>
          <p:spPr bwMode="auto">
            <a:xfrm>
              <a:off x="4617" y="930"/>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1" name="Line 148"/>
            <p:cNvSpPr>
              <a:spLocks noChangeShapeType="1"/>
            </p:cNvSpPr>
            <p:nvPr/>
          </p:nvSpPr>
          <p:spPr bwMode="auto">
            <a:xfrm>
              <a:off x="4617" y="956"/>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37" name="Rectangle 149"/>
          <p:cNvSpPr>
            <a:spLocks noChangeArrowheads="1"/>
          </p:cNvSpPr>
          <p:nvPr/>
        </p:nvSpPr>
        <p:spPr bwMode="auto">
          <a:xfrm>
            <a:off x="7597775" y="1398588"/>
            <a:ext cx="203200" cy="112712"/>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38" name="Line 150"/>
          <p:cNvSpPr>
            <a:spLocks noChangeShapeType="1"/>
          </p:cNvSpPr>
          <p:nvPr/>
        </p:nvSpPr>
        <p:spPr bwMode="auto">
          <a:xfrm>
            <a:off x="7591425" y="1433513"/>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39" name="Line 151"/>
          <p:cNvSpPr>
            <a:spLocks noChangeShapeType="1"/>
          </p:cNvSpPr>
          <p:nvPr/>
        </p:nvSpPr>
        <p:spPr bwMode="auto">
          <a:xfrm>
            <a:off x="7591425" y="1476375"/>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0" name="Line 152"/>
          <p:cNvSpPr>
            <a:spLocks noChangeShapeType="1"/>
          </p:cNvSpPr>
          <p:nvPr/>
        </p:nvSpPr>
        <p:spPr bwMode="auto">
          <a:xfrm>
            <a:off x="7591425" y="1517650"/>
            <a:ext cx="215900"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1" name="Rectangle 153"/>
          <p:cNvSpPr>
            <a:spLocks noChangeArrowheads="1"/>
          </p:cNvSpPr>
          <p:nvPr/>
        </p:nvSpPr>
        <p:spPr bwMode="auto">
          <a:xfrm>
            <a:off x="7885113" y="1398588"/>
            <a:ext cx="201612" cy="198437"/>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42" name="Line 154"/>
          <p:cNvSpPr>
            <a:spLocks noChangeShapeType="1"/>
          </p:cNvSpPr>
          <p:nvPr/>
        </p:nvSpPr>
        <p:spPr bwMode="auto">
          <a:xfrm>
            <a:off x="7878763" y="1433513"/>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3" name="Line 155"/>
          <p:cNvSpPr>
            <a:spLocks noChangeShapeType="1"/>
          </p:cNvSpPr>
          <p:nvPr/>
        </p:nvSpPr>
        <p:spPr bwMode="auto">
          <a:xfrm>
            <a:off x="7878763" y="1476375"/>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4" name="Line 156"/>
          <p:cNvSpPr>
            <a:spLocks noChangeShapeType="1"/>
          </p:cNvSpPr>
          <p:nvPr/>
        </p:nvSpPr>
        <p:spPr bwMode="auto">
          <a:xfrm>
            <a:off x="7878763" y="1517650"/>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45" name="Group 157"/>
          <p:cNvGrpSpPr>
            <a:grpSpLocks/>
          </p:cNvGrpSpPr>
          <p:nvPr/>
        </p:nvGrpSpPr>
        <p:grpSpPr bwMode="auto">
          <a:xfrm>
            <a:off x="6802438" y="1482725"/>
            <a:ext cx="215900" cy="155575"/>
            <a:chOff x="4285" y="934"/>
            <a:chExt cx="136" cy="98"/>
          </a:xfrm>
        </p:grpSpPr>
        <p:sp>
          <p:nvSpPr>
            <p:cNvPr id="44304" name="Rectangle 158"/>
            <p:cNvSpPr>
              <a:spLocks noChangeArrowheads="1"/>
            </p:cNvSpPr>
            <p:nvPr/>
          </p:nvSpPr>
          <p:spPr bwMode="auto">
            <a:xfrm>
              <a:off x="4289" y="934"/>
              <a:ext cx="128"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05" name="Line 159"/>
            <p:cNvSpPr>
              <a:spLocks noChangeShapeType="1"/>
            </p:cNvSpPr>
            <p:nvPr/>
          </p:nvSpPr>
          <p:spPr bwMode="auto">
            <a:xfrm>
              <a:off x="4285" y="956"/>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06" name="Line 160"/>
            <p:cNvSpPr>
              <a:spLocks noChangeShapeType="1"/>
            </p:cNvSpPr>
            <p:nvPr/>
          </p:nvSpPr>
          <p:spPr bwMode="auto">
            <a:xfrm>
              <a:off x="4285" y="983"/>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07" name="Line 161"/>
            <p:cNvSpPr>
              <a:spLocks noChangeShapeType="1"/>
            </p:cNvSpPr>
            <p:nvPr/>
          </p:nvSpPr>
          <p:spPr bwMode="auto">
            <a:xfrm>
              <a:off x="4285" y="1010"/>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46" name="Line 162"/>
          <p:cNvSpPr>
            <a:spLocks noChangeShapeType="1"/>
          </p:cNvSpPr>
          <p:nvPr/>
        </p:nvSpPr>
        <p:spPr bwMode="auto">
          <a:xfrm>
            <a:off x="7878763" y="1560513"/>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7" name="Line 163"/>
          <p:cNvSpPr>
            <a:spLocks noChangeShapeType="1"/>
          </p:cNvSpPr>
          <p:nvPr/>
        </p:nvSpPr>
        <p:spPr bwMode="auto">
          <a:xfrm flipH="1">
            <a:off x="6635750" y="990600"/>
            <a:ext cx="573088"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8" name="Line 164"/>
          <p:cNvSpPr>
            <a:spLocks noChangeShapeType="1"/>
          </p:cNvSpPr>
          <p:nvPr/>
        </p:nvSpPr>
        <p:spPr bwMode="auto">
          <a:xfrm flipH="1">
            <a:off x="6923088" y="990600"/>
            <a:ext cx="285750"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9" name="Line 165"/>
          <p:cNvSpPr>
            <a:spLocks noChangeShapeType="1"/>
          </p:cNvSpPr>
          <p:nvPr/>
        </p:nvSpPr>
        <p:spPr bwMode="auto">
          <a:xfrm flipH="1">
            <a:off x="7161213" y="990600"/>
            <a:ext cx="47625"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0" name="Line 166"/>
          <p:cNvSpPr>
            <a:spLocks noChangeShapeType="1"/>
          </p:cNvSpPr>
          <p:nvPr/>
        </p:nvSpPr>
        <p:spPr bwMode="auto">
          <a:xfrm>
            <a:off x="7208838" y="990600"/>
            <a:ext cx="215900"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1" name="Line 167"/>
          <p:cNvSpPr>
            <a:spLocks noChangeShapeType="1"/>
          </p:cNvSpPr>
          <p:nvPr/>
        </p:nvSpPr>
        <p:spPr bwMode="auto">
          <a:xfrm>
            <a:off x="7208838" y="990600"/>
            <a:ext cx="527050"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2" name="Line 168"/>
          <p:cNvSpPr>
            <a:spLocks noChangeShapeType="1"/>
          </p:cNvSpPr>
          <p:nvPr/>
        </p:nvSpPr>
        <p:spPr bwMode="auto">
          <a:xfrm>
            <a:off x="7208838" y="990600"/>
            <a:ext cx="765175" cy="12700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3" name="Line 169"/>
          <p:cNvSpPr>
            <a:spLocks noChangeShapeType="1"/>
          </p:cNvSpPr>
          <p:nvPr/>
        </p:nvSpPr>
        <p:spPr bwMode="auto">
          <a:xfrm>
            <a:off x="6635750"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4" name="Line 170"/>
          <p:cNvSpPr>
            <a:spLocks noChangeShapeType="1"/>
          </p:cNvSpPr>
          <p:nvPr/>
        </p:nvSpPr>
        <p:spPr bwMode="auto">
          <a:xfrm>
            <a:off x="6923088"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5" name="Line 171"/>
          <p:cNvSpPr>
            <a:spLocks noChangeShapeType="1"/>
          </p:cNvSpPr>
          <p:nvPr/>
        </p:nvSpPr>
        <p:spPr bwMode="auto">
          <a:xfrm>
            <a:off x="7161213"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6" name="Line 172"/>
          <p:cNvSpPr>
            <a:spLocks noChangeShapeType="1"/>
          </p:cNvSpPr>
          <p:nvPr/>
        </p:nvSpPr>
        <p:spPr bwMode="auto">
          <a:xfrm>
            <a:off x="7424738"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7" name="Line 173"/>
          <p:cNvSpPr>
            <a:spLocks noChangeShapeType="1"/>
          </p:cNvSpPr>
          <p:nvPr/>
        </p:nvSpPr>
        <p:spPr bwMode="auto">
          <a:xfrm>
            <a:off x="7712075"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8" name="Line 174"/>
          <p:cNvSpPr>
            <a:spLocks noChangeShapeType="1"/>
          </p:cNvSpPr>
          <p:nvPr/>
        </p:nvSpPr>
        <p:spPr bwMode="auto">
          <a:xfrm>
            <a:off x="7974013" y="1263650"/>
            <a:ext cx="0" cy="128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9" name="AutoShape 175"/>
          <p:cNvSpPr>
            <a:spLocks noChangeArrowheads="1"/>
          </p:cNvSpPr>
          <p:nvPr/>
        </p:nvSpPr>
        <p:spPr bwMode="auto">
          <a:xfrm>
            <a:off x="6929438" y="1819275"/>
            <a:ext cx="439737" cy="155575"/>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60" name="AutoShape 176"/>
          <p:cNvSpPr>
            <a:spLocks noChangeArrowheads="1"/>
          </p:cNvSpPr>
          <p:nvPr/>
        </p:nvSpPr>
        <p:spPr bwMode="auto">
          <a:xfrm>
            <a:off x="7431088" y="1819275"/>
            <a:ext cx="320675" cy="155575"/>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61" name="AutoShape 177"/>
          <p:cNvSpPr>
            <a:spLocks noChangeArrowheads="1"/>
          </p:cNvSpPr>
          <p:nvPr/>
        </p:nvSpPr>
        <p:spPr bwMode="auto">
          <a:xfrm>
            <a:off x="6499225" y="1819275"/>
            <a:ext cx="368300" cy="155575"/>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62" name="AutoShape 178"/>
          <p:cNvSpPr>
            <a:spLocks noChangeArrowheads="1"/>
          </p:cNvSpPr>
          <p:nvPr/>
        </p:nvSpPr>
        <p:spPr bwMode="auto">
          <a:xfrm>
            <a:off x="7813675" y="1819275"/>
            <a:ext cx="441325" cy="155575"/>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63" name="Line 179"/>
          <p:cNvSpPr>
            <a:spLocks noChangeShapeType="1"/>
          </p:cNvSpPr>
          <p:nvPr/>
        </p:nvSpPr>
        <p:spPr bwMode="auto">
          <a:xfrm>
            <a:off x="6635750" y="1517650"/>
            <a:ext cx="0" cy="2111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4" name="Line 180"/>
          <p:cNvSpPr>
            <a:spLocks noChangeShapeType="1"/>
          </p:cNvSpPr>
          <p:nvPr/>
        </p:nvSpPr>
        <p:spPr bwMode="auto">
          <a:xfrm>
            <a:off x="6562725" y="1728788"/>
            <a:ext cx="1912938"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5" name="Line 181"/>
          <p:cNvSpPr>
            <a:spLocks noChangeShapeType="1"/>
          </p:cNvSpPr>
          <p:nvPr/>
        </p:nvSpPr>
        <p:spPr bwMode="auto">
          <a:xfrm>
            <a:off x="8475663" y="1728788"/>
            <a:ext cx="0" cy="8413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6" name="Line 182"/>
          <p:cNvSpPr>
            <a:spLocks noChangeShapeType="1"/>
          </p:cNvSpPr>
          <p:nvPr/>
        </p:nvSpPr>
        <p:spPr bwMode="auto">
          <a:xfrm>
            <a:off x="8021638" y="1728788"/>
            <a:ext cx="0" cy="8413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7" name="Line 183"/>
          <p:cNvSpPr>
            <a:spLocks noChangeShapeType="1"/>
          </p:cNvSpPr>
          <p:nvPr/>
        </p:nvSpPr>
        <p:spPr bwMode="auto">
          <a:xfrm>
            <a:off x="7591425" y="1728788"/>
            <a:ext cx="0" cy="8413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8" name="Line 184"/>
          <p:cNvSpPr>
            <a:spLocks noChangeShapeType="1"/>
          </p:cNvSpPr>
          <p:nvPr/>
        </p:nvSpPr>
        <p:spPr bwMode="auto">
          <a:xfrm>
            <a:off x="7089775" y="1728788"/>
            <a:ext cx="0" cy="8413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9" name="Line 185"/>
          <p:cNvSpPr>
            <a:spLocks noChangeShapeType="1"/>
          </p:cNvSpPr>
          <p:nvPr/>
        </p:nvSpPr>
        <p:spPr bwMode="auto">
          <a:xfrm>
            <a:off x="6562725" y="1728788"/>
            <a:ext cx="0" cy="8413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70" name="Group 186"/>
          <p:cNvGrpSpPr>
            <a:grpSpLocks/>
          </p:cNvGrpSpPr>
          <p:nvPr/>
        </p:nvGrpSpPr>
        <p:grpSpPr bwMode="auto">
          <a:xfrm>
            <a:off x="7472363" y="2095500"/>
            <a:ext cx="214312" cy="155575"/>
            <a:chOff x="4707" y="1320"/>
            <a:chExt cx="135" cy="98"/>
          </a:xfrm>
        </p:grpSpPr>
        <p:sp>
          <p:nvSpPr>
            <p:cNvPr id="44300" name="Rectangle 187"/>
            <p:cNvSpPr>
              <a:spLocks noChangeArrowheads="1"/>
            </p:cNvSpPr>
            <p:nvPr/>
          </p:nvSpPr>
          <p:spPr bwMode="auto">
            <a:xfrm>
              <a:off x="4711" y="1320"/>
              <a:ext cx="127"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301" name="Line 188"/>
            <p:cNvSpPr>
              <a:spLocks noChangeShapeType="1"/>
            </p:cNvSpPr>
            <p:nvPr/>
          </p:nvSpPr>
          <p:spPr bwMode="auto">
            <a:xfrm>
              <a:off x="4707" y="1342"/>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02" name="Line 189"/>
            <p:cNvSpPr>
              <a:spLocks noChangeShapeType="1"/>
            </p:cNvSpPr>
            <p:nvPr/>
          </p:nvSpPr>
          <p:spPr bwMode="auto">
            <a:xfrm>
              <a:off x="4707" y="1369"/>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03" name="Line 190"/>
            <p:cNvSpPr>
              <a:spLocks noChangeShapeType="1"/>
            </p:cNvSpPr>
            <p:nvPr/>
          </p:nvSpPr>
          <p:spPr bwMode="auto">
            <a:xfrm>
              <a:off x="4707" y="1394"/>
              <a:ext cx="13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71" name="Rectangle 191"/>
          <p:cNvSpPr>
            <a:spLocks noChangeArrowheads="1"/>
          </p:cNvSpPr>
          <p:nvPr/>
        </p:nvSpPr>
        <p:spPr bwMode="auto">
          <a:xfrm>
            <a:off x="8386763" y="2095500"/>
            <a:ext cx="201612" cy="111125"/>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72" name="Line 192"/>
          <p:cNvSpPr>
            <a:spLocks noChangeShapeType="1"/>
          </p:cNvSpPr>
          <p:nvPr/>
        </p:nvSpPr>
        <p:spPr bwMode="auto">
          <a:xfrm>
            <a:off x="8380413" y="2130425"/>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3" name="Line 193"/>
          <p:cNvSpPr>
            <a:spLocks noChangeShapeType="1"/>
          </p:cNvSpPr>
          <p:nvPr/>
        </p:nvSpPr>
        <p:spPr bwMode="auto">
          <a:xfrm>
            <a:off x="8380413" y="2173288"/>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4" name="Rectangle 194"/>
          <p:cNvSpPr>
            <a:spLocks noChangeArrowheads="1"/>
          </p:cNvSpPr>
          <p:nvPr/>
        </p:nvSpPr>
        <p:spPr bwMode="auto">
          <a:xfrm>
            <a:off x="7024688" y="2095500"/>
            <a:ext cx="201612" cy="7143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75" name="Line 195"/>
          <p:cNvSpPr>
            <a:spLocks noChangeShapeType="1"/>
          </p:cNvSpPr>
          <p:nvPr/>
        </p:nvSpPr>
        <p:spPr bwMode="auto">
          <a:xfrm>
            <a:off x="7018338" y="2130425"/>
            <a:ext cx="21431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176" name="Group 196"/>
          <p:cNvGrpSpPr>
            <a:grpSpLocks/>
          </p:cNvGrpSpPr>
          <p:nvPr/>
        </p:nvGrpSpPr>
        <p:grpSpPr bwMode="auto">
          <a:xfrm>
            <a:off x="6562725" y="2095500"/>
            <a:ext cx="215900" cy="155575"/>
            <a:chOff x="4134" y="1320"/>
            <a:chExt cx="136" cy="98"/>
          </a:xfrm>
        </p:grpSpPr>
        <p:sp>
          <p:nvSpPr>
            <p:cNvPr id="44296" name="Rectangle 197"/>
            <p:cNvSpPr>
              <a:spLocks noChangeArrowheads="1"/>
            </p:cNvSpPr>
            <p:nvPr/>
          </p:nvSpPr>
          <p:spPr bwMode="auto">
            <a:xfrm>
              <a:off x="4138" y="1320"/>
              <a:ext cx="128" cy="9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97" name="Line 198"/>
            <p:cNvSpPr>
              <a:spLocks noChangeShapeType="1"/>
            </p:cNvSpPr>
            <p:nvPr/>
          </p:nvSpPr>
          <p:spPr bwMode="auto">
            <a:xfrm>
              <a:off x="4134" y="1342"/>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8" name="Line 199"/>
            <p:cNvSpPr>
              <a:spLocks noChangeShapeType="1"/>
            </p:cNvSpPr>
            <p:nvPr/>
          </p:nvSpPr>
          <p:spPr bwMode="auto">
            <a:xfrm>
              <a:off x="4134" y="1369"/>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9" name="Line 200"/>
            <p:cNvSpPr>
              <a:spLocks noChangeShapeType="1"/>
            </p:cNvSpPr>
            <p:nvPr/>
          </p:nvSpPr>
          <p:spPr bwMode="auto">
            <a:xfrm>
              <a:off x="4134" y="1394"/>
              <a:ext cx="13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77" name="Rectangle 201"/>
          <p:cNvSpPr>
            <a:spLocks noChangeArrowheads="1"/>
          </p:cNvSpPr>
          <p:nvPr/>
        </p:nvSpPr>
        <p:spPr bwMode="auto">
          <a:xfrm>
            <a:off x="7932738" y="2095500"/>
            <a:ext cx="203200" cy="28575"/>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78" name="Line 202"/>
          <p:cNvSpPr>
            <a:spLocks noChangeShapeType="1"/>
          </p:cNvSpPr>
          <p:nvPr/>
        </p:nvSpPr>
        <p:spPr bwMode="auto">
          <a:xfrm>
            <a:off x="6611938"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9" name="Line 203"/>
          <p:cNvSpPr>
            <a:spLocks noChangeShapeType="1"/>
          </p:cNvSpPr>
          <p:nvPr/>
        </p:nvSpPr>
        <p:spPr bwMode="auto">
          <a:xfrm>
            <a:off x="7089775"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0" name="Line 204"/>
          <p:cNvSpPr>
            <a:spLocks noChangeShapeType="1"/>
          </p:cNvSpPr>
          <p:nvPr/>
        </p:nvSpPr>
        <p:spPr bwMode="auto">
          <a:xfrm>
            <a:off x="7591425"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1" name="Line 205"/>
          <p:cNvSpPr>
            <a:spLocks noChangeShapeType="1"/>
          </p:cNvSpPr>
          <p:nvPr/>
        </p:nvSpPr>
        <p:spPr bwMode="auto">
          <a:xfrm>
            <a:off x="8021638"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2" name="Line 206"/>
          <p:cNvSpPr>
            <a:spLocks noChangeShapeType="1"/>
          </p:cNvSpPr>
          <p:nvPr/>
        </p:nvSpPr>
        <p:spPr bwMode="auto">
          <a:xfrm>
            <a:off x="8475663" y="1981200"/>
            <a:ext cx="0" cy="10795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3" name="AutoShape 207"/>
          <p:cNvSpPr>
            <a:spLocks noChangeArrowheads="1"/>
          </p:cNvSpPr>
          <p:nvPr/>
        </p:nvSpPr>
        <p:spPr bwMode="auto">
          <a:xfrm>
            <a:off x="8315325" y="1819275"/>
            <a:ext cx="441325" cy="155575"/>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grpSp>
        <p:nvGrpSpPr>
          <p:cNvPr id="44184" name="Group 208"/>
          <p:cNvGrpSpPr>
            <a:grpSpLocks/>
          </p:cNvGrpSpPr>
          <p:nvPr/>
        </p:nvGrpSpPr>
        <p:grpSpPr bwMode="auto">
          <a:xfrm>
            <a:off x="7245350" y="914400"/>
            <a:ext cx="1816100" cy="1289050"/>
            <a:chOff x="4564" y="576"/>
            <a:chExt cx="1144" cy="812"/>
          </a:xfrm>
        </p:grpSpPr>
        <p:sp>
          <p:nvSpPr>
            <p:cNvPr id="44246" name="Line 209"/>
            <p:cNvSpPr>
              <a:spLocks noChangeShapeType="1"/>
            </p:cNvSpPr>
            <p:nvPr/>
          </p:nvSpPr>
          <p:spPr bwMode="auto">
            <a:xfrm>
              <a:off x="4620"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7" name="Oval 210"/>
            <p:cNvSpPr>
              <a:spLocks noChangeArrowheads="1"/>
            </p:cNvSpPr>
            <p:nvPr/>
          </p:nvSpPr>
          <p:spPr bwMode="auto">
            <a:xfrm>
              <a:off x="4854" y="662"/>
              <a:ext cx="90" cy="86"/>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48" name="Oval 211"/>
            <p:cNvSpPr>
              <a:spLocks noChangeArrowheads="1"/>
            </p:cNvSpPr>
            <p:nvPr/>
          </p:nvSpPr>
          <p:spPr bwMode="auto">
            <a:xfrm>
              <a:off x="4988" y="662"/>
              <a:ext cx="89" cy="86"/>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grpSp>
          <p:nvGrpSpPr>
            <p:cNvPr id="44249" name="Group 212"/>
            <p:cNvGrpSpPr>
              <a:grpSpLocks/>
            </p:cNvGrpSpPr>
            <p:nvPr/>
          </p:nvGrpSpPr>
          <p:grpSpPr bwMode="auto">
            <a:xfrm>
              <a:off x="4850" y="838"/>
              <a:ext cx="109" cy="101"/>
              <a:chOff x="4850" y="838"/>
              <a:chExt cx="109" cy="101"/>
            </a:xfrm>
          </p:grpSpPr>
          <p:sp>
            <p:nvSpPr>
              <p:cNvPr id="44292" name="Rectangle 213"/>
              <p:cNvSpPr>
                <a:spLocks noChangeArrowheads="1"/>
              </p:cNvSpPr>
              <p:nvPr/>
            </p:nvSpPr>
            <p:spPr bwMode="auto">
              <a:xfrm>
                <a:off x="4854" y="838"/>
                <a:ext cx="101" cy="101"/>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93" name="Line 214"/>
              <p:cNvSpPr>
                <a:spLocks noChangeShapeType="1"/>
              </p:cNvSpPr>
              <p:nvPr/>
            </p:nvSpPr>
            <p:spPr bwMode="auto">
              <a:xfrm>
                <a:off x="4850" y="860"/>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4" name="Line 215"/>
              <p:cNvSpPr>
                <a:spLocks noChangeShapeType="1"/>
              </p:cNvSpPr>
              <p:nvPr/>
            </p:nvSpPr>
            <p:spPr bwMode="auto">
              <a:xfrm>
                <a:off x="4850" y="889"/>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5" name="Line 216"/>
              <p:cNvSpPr>
                <a:spLocks noChangeShapeType="1"/>
              </p:cNvSpPr>
              <p:nvPr/>
            </p:nvSpPr>
            <p:spPr bwMode="auto">
              <a:xfrm>
                <a:off x="4850" y="915"/>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250" name="Group 217"/>
            <p:cNvGrpSpPr>
              <a:grpSpLocks/>
            </p:cNvGrpSpPr>
            <p:nvPr/>
          </p:nvGrpSpPr>
          <p:grpSpPr bwMode="auto">
            <a:xfrm>
              <a:off x="4984" y="838"/>
              <a:ext cx="109" cy="101"/>
              <a:chOff x="4984" y="838"/>
              <a:chExt cx="109" cy="101"/>
            </a:xfrm>
          </p:grpSpPr>
          <p:sp>
            <p:nvSpPr>
              <p:cNvPr id="44288" name="Rectangle 218"/>
              <p:cNvSpPr>
                <a:spLocks noChangeArrowheads="1"/>
              </p:cNvSpPr>
              <p:nvPr/>
            </p:nvSpPr>
            <p:spPr bwMode="auto">
              <a:xfrm>
                <a:off x="4988" y="838"/>
                <a:ext cx="101" cy="101"/>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89" name="Line 219"/>
              <p:cNvSpPr>
                <a:spLocks noChangeShapeType="1"/>
              </p:cNvSpPr>
              <p:nvPr/>
            </p:nvSpPr>
            <p:spPr bwMode="auto">
              <a:xfrm>
                <a:off x="4984" y="860"/>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0" name="Line 220"/>
              <p:cNvSpPr>
                <a:spLocks noChangeShapeType="1"/>
              </p:cNvSpPr>
              <p:nvPr/>
            </p:nvSpPr>
            <p:spPr bwMode="auto">
              <a:xfrm>
                <a:off x="4984" y="889"/>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91" name="Line 221"/>
              <p:cNvSpPr>
                <a:spLocks noChangeShapeType="1"/>
              </p:cNvSpPr>
              <p:nvPr/>
            </p:nvSpPr>
            <p:spPr bwMode="auto">
              <a:xfrm>
                <a:off x="4984" y="915"/>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51" name="Line 222"/>
            <p:cNvSpPr>
              <a:spLocks noChangeShapeType="1"/>
            </p:cNvSpPr>
            <p:nvPr/>
          </p:nvSpPr>
          <p:spPr bwMode="auto">
            <a:xfrm flipH="1">
              <a:off x="4900" y="576"/>
              <a:ext cx="24" cy="82"/>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2" name="Line 223"/>
            <p:cNvSpPr>
              <a:spLocks noChangeShapeType="1"/>
            </p:cNvSpPr>
            <p:nvPr/>
          </p:nvSpPr>
          <p:spPr bwMode="auto">
            <a:xfrm>
              <a:off x="4924" y="576"/>
              <a:ext cx="109" cy="82"/>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3" name="Line 224"/>
            <p:cNvSpPr>
              <a:spLocks noChangeShapeType="1"/>
            </p:cNvSpPr>
            <p:nvPr/>
          </p:nvSpPr>
          <p:spPr bwMode="auto">
            <a:xfrm>
              <a:off x="4900" y="752"/>
              <a:ext cx="0" cy="82"/>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4" name="Line 225"/>
            <p:cNvSpPr>
              <a:spLocks noChangeShapeType="1"/>
            </p:cNvSpPr>
            <p:nvPr/>
          </p:nvSpPr>
          <p:spPr bwMode="auto">
            <a:xfrm>
              <a:off x="5033" y="752"/>
              <a:ext cx="0" cy="82"/>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5" name="AutoShape 226"/>
            <p:cNvSpPr>
              <a:spLocks noChangeArrowheads="1"/>
            </p:cNvSpPr>
            <p:nvPr/>
          </p:nvSpPr>
          <p:spPr bwMode="auto">
            <a:xfrm>
              <a:off x="4782" y="1109"/>
              <a:ext cx="221" cy="101"/>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56" name="AutoShape 227"/>
            <p:cNvSpPr>
              <a:spLocks noChangeArrowheads="1"/>
            </p:cNvSpPr>
            <p:nvPr/>
          </p:nvSpPr>
          <p:spPr bwMode="auto">
            <a:xfrm>
              <a:off x="5037" y="1109"/>
              <a:ext cx="162" cy="101"/>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57" name="AutoShape 228"/>
            <p:cNvSpPr>
              <a:spLocks noChangeArrowheads="1"/>
            </p:cNvSpPr>
            <p:nvPr/>
          </p:nvSpPr>
          <p:spPr bwMode="auto">
            <a:xfrm>
              <a:off x="4564" y="1109"/>
              <a:ext cx="186" cy="101"/>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58" name="AutoShape 229"/>
            <p:cNvSpPr>
              <a:spLocks noChangeArrowheads="1"/>
            </p:cNvSpPr>
            <p:nvPr/>
          </p:nvSpPr>
          <p:spPr bwMode="auto">
            <a:xfrm>
              <a:off x="5231" y="1109"/>
              <a:ext cx="223" cy="101"/>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59" name="Line 230"/>
            <p:cNvSpPr>
              <a:spLocks noChangeShapeType="1"/>
            </p:cNvSpPr>
            <p:nvPr/>
          </p:nvSpPr>
          <p:spPr bwMode="auto">
            <a:xfrm>
              <a:off x="4908" y="951"/>
              <a:ext cx="0" cy="111"/>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0" name="Line 231"/>
            <p:cNvSpPr>
              <a:spLocks noChangeShapeType="1"/>
            </p:cNvSpPr>
            <p:nvPr/>
          </p:nvSpPr>
          <p:spPr bwMode="auto">
            <a:xfrm>
              <a:off x="4596" y="1052"/>
              <a:ext cx="971"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1" name="Line 232"/>
            <p:cNvSpPr>
              <a:spLocks noChangeShapeType="1"/>
            </p:cNvSpPr>
            <p:nvPr/>
          </p:nvSpPr>
          <p:spPr bwMode="auto">
            <a:xfrm>
              <a:off x="5567" y="1052"/>
              <a:ext cx="0" cy="53"/>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2" name="Line 233"/>
            <p:cNvSpPr>
              <a:spLocks noChangeShapeType="1"/>
            </p:cNvSpPr>
            <p:nvPr/>
          </p:nvSpPr>
          <p:spPr bwMode="auto">
            <a:xfrm>
              <a:off x="5337" y="1052"/>
              <a:ext cx="0" cy="53"/>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3" name="Line 234"/>
            <p:cNvSpPr>
              <a:spLocks noChangeShapeType="1"/>
            </p:cNvSpPr>
            <p:nvPr/>
          </p:nvSpPr>
          <p:spPr bwMode="auto">
            <a:xfrm>
              <a:off x="5117" y="1052"/>
              <a:ext cx="0" cy="53"/>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4" name="Line 235"/>
            <p:cNvSpPr>
              <a:spLocks noChangeShapeType="1"/>
            </p:cNvSpPr>
            <p:nvPr/>
          </p:nvSpPr>
          <p:spPr bwMode="auto">
            <a:xfrm>
              <a:off x="4863" y="1052"/>
              <a:ext cx="0" cy="53"/>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5" name="Line 236"/>
            <p:cNvSpPr>
              <a:spLocks noChangeShapeType="1"/>
            </p:cNvSpPr>
            <p:nvPr/>
          </p:nvSpPr>
          <p:spPr bwMode="auto">
            <a:xfrm>
              <a:off x="4596" y="1052"/>
              <a:ext cx="0" cy="53"/>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266" name="Group 237"/>
            <p:cNvGrpSpPr>
              <a:grpSpLocks/>
            </p:cNvGrpSpPr>
            <p:nvPr/>
          </p:nvGrpSpPr>
          <p:grpSpPr bwMode="auto">
            <a:xfrm>
              <a:off x="5056" y="1287"/>
              <a:ext cx="109" cy="101"/>
              <a:chOff x="5056" y="1287"/>
              <a:chExt cx="109" cy="101"/>
            </a:xfrm>
          </p:grpSpPr>
          <p:sp>
            <p:nvSpPr>
              <p:cNvPr id="44284" name="Rectangle 238"/>
              <p:cNvSpPr>
                <a:spLocks noChangeArrowheads="1"/>
              </p:cNvSpPr>
              <p:nvPr/>
            </p:nvSpPr>
            <p:spPr bwMode="auto">
              <a:xfrm>
                <a:off x="5060" y="1287"/>
                <a:ext cx="101" cy="101"/>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85" name="Line 239"/>
              <p:cNvSpPr>
                <a:spLocks noChangeShapeType="1"/>
              </p:cNvSpPr>
              <p:nvPr/>
            </p:nvSpPr>
            <p:spPr bwMode="auto">
              <a:xfrm>
                <a:off x="5056" y="1309"/>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86" name="Line 240"/>
              <p:cNvSpPr>
                <a:spLocks noChangeShapeType="1"/>
              </p:cNvSpPr>
              <p:nvPr/>
            </p:nvSpPr>
            <p:spPr bwMode="auto">
              <a:xfrm>
                <a:off x="5056" y="1336"/>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87" name="Line 241"/>
              <p:cNvSpPr>
                <a:spLocks noChangeShapeType="1"/>
              </p:cNvSpPr>
              <p:nvPr/>
            </p:nvSpPr>
            <p:spPr bwMode="auto">
              <a:xfrm>
                <a:off x="5056" y="1364"/>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67" name="Rectangle 242"/>
            <p:cNvSpPr>
              <a:spLocks noChangeArrowheads="1"/>
            </p:cNvSpPr>
            <p:nvPr/>
          </p:nvSpPr>
          <p:spPr bwMode="auto">
            <a:xfrm>
              <a:off x="5522" y="1287"/>
              <a:ext cx="100" cy="73"/>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68" name="Line 243"/>
            <p:cNvSpPr>
              <a:spLocks noChangeShapeType="1"/>
            </p:cNvSpPr>
            <p:nvPr/>
          </p:nvSpPr>
          <p:spPr bwMode="auto">
            <a:xfrm>
              <a:off x="5518" y="1309"/>
              <a:ext cx="108"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9" name="Line 244"/>
            <p:cNvSpPr>
              <a:spLocks noChangeShapeType="1"/>
            </p:cNvSpPr>
            <p:nvPr/>
          </p:nvSpPr>
          <p:spPr bwMode="auto">
            <a:xfrm>
              <a:off x="5518" y="1336"/>
              <a:ext cx="108"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0" name="Rectangle 245"/>
            <p:cNvSpPr>
              <a:spLocks noChangeArrowheads="1"/>
            </p:cNvSpPr>
            <p:nvPr/>
          </p:nvSpPr>
          <p:spPr bwMode="auto">
            <a:xfrm>
              <a:off x="4831" y="1287"/>
              <a:ext cx="100" cy="45"/>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71" name="Line 246"/>
            <p:cNvSpPr>
              <a:spLocks noChangeShapeType="1"/>
            </p:cNvSpPr>
            <p:nvPr/>
          </p:nvSpPr>
          <p:spPr bwMode="auto">
            <a:xfrm>
              <a:off x="4827" y="1309"/>
              <a:ext cx="108"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272" name="Group 247"/>
            <p:cNvGrpSpPr>
              <a:grpSpLocks/>
            </p:cNvGrpSpPr>
            <p:nvPr/>
          </p:nvGrpSpPr>
          <p:grpSpPr bwMode="auto">
            <a:xfrm>
              <a:off x="4596" y="1287"/>
              <a:ext cx="109" cy="101"/>
              <a:chOff x="4596" y="1287"/>
              <a:chExt cx="109" cy="101"/>
            </a:xfrm>
          </p:grpSpPr>
          <p:sp>
            <p:nvSpPr>
              <p:cNvPr id="44280" name="Rectangle 248"/>
              <p:cNvSpPr>
                <a:spLocks noChangeArrowheads="1"/>
              </p:cNvSpPr>
              <p:nvPr/>
            </p:nvSpPr>
            <p:spPr bwMode="auto">
              <a:xfrm>
                <a:off x="4600" y="1287"/>
                <a:ext cx="101" cy="101"/>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81" name="Line 249"/>
              <p:cNvSpPr>
                <a:spLocks noChangeShapeType="1"/>
              </p:cNvSpPr>
              <p:nvPr/>
            </p:nvSpPr>
            <p:spPr bwMode="auto">
              <a:xfrm>
                <a:off x="4596" y="1309"/>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82" name="Line 250"/>
              <p:cNvSpPr>
                <a:spLocks noChangeShapeType="1"/>
              </p:cNvSpPr>
              <p:nvPr/>
            </p:nvSpPr>
            <p:spPr bwMode="auto">
              <a:xfrm>
                <a:off x="4596" y="1336"/>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83" name="Line 251"/>
              <p:cNvSpPr>
                <a:spLocks noChangeShapeType="1"/>
              </p:cNvSpPr>
              <p:nvPr/>
            </p:nvSpPr>
            <p:spPr bwMode="auto">
              <a:xfrm>
                <a:off x="4596" y="1364"/>
                <a:ext cx="109"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73" name="Rectangle 252"/>
            <p:cNvSpPr>
              <a:spLocks noChangeArrowheads="1"/>
            </p:cNvSpPr>
            <p:nvPr/>
          </p:nvSpPr>
          <p:spPr bwMode="auto">
            <a:xfrm>
              <a:off x="5291" y="1287"/>
              <a:ext cx="101" cy="1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74" name="Line 253"/>
            <p:cNvSpPr>
              <a:spLocks noChangeShapeType="1"/>
            </p:cNvSpPr>
            <p:nvPr/>
          </p:nvSpPr>
          <p:spPr bwMode="auto">
            <a:xfrm>
              <a:off x="4620"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5" name="Line 254"/>
            <p:cNvSpPr>
              <a:spLocks noChangeShapeType="1"/>
            </p:cNvSpPr>
            <p:nvPr/>
          </p:nvSpPr>
          <p:spPr bwMode="auto">
            <a:xfrm>
              <a:off x="4863"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6" name="Line 255"/>
            <p:cNvSpPr>
              <a:spLocks noChangeShapeType="1"/>
            </p:cNvSpPr>
            <p:nvPr/>
          </p:nvSpPr>
          <p:spPr bwMode="auto">
            <a:xfrm>
              <a:off x="5117"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7" name="Line 256"/>
            <p:cNvSpPr>
              <a:spLocks noChangeShapeType="1"/>
            </p:cNvSpPr>
            <p:nvPr/>
          </p:nvSpPr>
          <p:spPr bwMode="auto">
            <a:xfrm>
              <a:off x="5337"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8" name="Line 257"/>
            <p:cNvSpPr>
              <a:spLocks noChangeShapeType="1"/>
            </p:cNvSpPr>
            <p:nvPr/>
          </p:nvSpPr>
          <p:spPr bwMode="auto">
            <a:xfrm>
              <a:off x="5567" y="1214"/>
              <a:ext cx="0" cy="6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79" name="AutoShape 258"/>
            <p:cNvSpPr>
              <a:spLocks noChangeArrowheads="1"/>
            </p:cNvSpPr>
            <p:nvPr/>
          </p:nvSpPr>
          <p:spPr bwMode="auto">
            <a:xfrm>
              <a:off x="5486" y="1109"/>
              <a:ext cx="222" cy="101"/>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grpSp>
      <p:grpSp>
        <p:nvGrpSpPr>
          <p:cNvPr id="44185" name="Group 259"/>
          <p:cNvGrpSpPr>
            <a:grpSpLocks/>
          </p:cNvGrpSpPr>
          <p:nvPr/>
        </p:nvGrpSpPr>
        <p:grpSpPr bwMode="auto">
          <a:xfrm>
            <a:off x="8007350" y="914400"/>
            <a:ext cx="1054100" cy="908050"/>
            <a:chOff x="5044" y="576"/>
            <a:chExt cx="664" cy="572"/>
          </a:xfrm>
        </p:grpSpPr>
        <p:sp>
          <p:nvSpPr>
            <p:cNvPr id="44188" name="Line 260"/>
            <p:cNvSpPr>
              <a:spLocks noChangeShapeType="1"/>
            </p:cNvSpPr>
            <p:nvPr/>
          </p:nvSpPr>
          <p:spPr bwMode="auto">
            <a:xfrm>
              <a:off x="5075"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9" name="Oval 261"/>
            <p:cNvSpPr>
              <a:spLocks noChangeArrowheads="1"/>
            </p:cNvSpPr>
            <p:nvPr/>
          </p:nvSpPr>
          <p:spPr bwMode="auto">
            <a:xfrm>
              <a:off x="5213" y="637"/>
              <a:ext cx="50" cy="59"/>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90" name="Oval 262"/>
            <p:cNvSpPr>
              <a:spLocks noChangeArrowheads="1"/>
            </p:cNvSpPr>
            <p:nvPr/>
          </p:nvSpPr>
          <p:spPr bwMode="auto">
            <a:xfrm>
              <a:off x="5292" y="637"/>
              <a:ext cx="48" cy="59"/>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grpSp>
          <p:nvGrpSpPr>
            <p:cNvPr id="44191" name="Group 263"/>
            <p:cNvGrpSpPr>
              <a:grpSpLocks/>
            </p:cNvGrpSpPr>
            <p:nvPr/>
          </p:nvGrpSpPr>
          <p:grpSpPr bwMode="auto">
            <a:xfrm>
              <a:off x="5209" y="763"/>
              <a:ext cx="64" cy="68"/>
              <a:chOff x="5209" y="763"/>
              <a:chExt cx="64" cy="68"/>
            </a:xfrm>
          </p:grpSpPr>
          <p:sp>
            <p:nvSpPr>
              <p:cNvPr id="44242" name="Rectangle 264"/>
              <p:cNvSpPr>
                <a:spLocks noChangeArrowheads="1"/>
              </p:cNvSpPr>
              <p:nvPr/>
            </p:nvSpPr>
            <p:spPr bwMode="auto">
              <a:xfrm>
                <a:off x="5213" y="763"/>
                <a:ext cx="56" cy="6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43" name="Line 265"/>
              <p:cNvSpPr>
                <a:spLocks noChangeShapeType="1"/>
              </p:cNvSpPr>
              <p:nvPr/>
            </p:nvSpPr>
            <p:spPr bwMode="auto">
              <a:xfrm>
                <a:off x="5209" y="777"/>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4" name="Line 266"/>
              <p:cNvSpPr>
                <a:spLocks noChangeShapeType="1"/>
              </p:cNvSpPr>
              <p:nvPr/>
            </p:nvSpPr>
            <p:spPr bwMode="auto">
              <a:xfrm>
                <a:off x="5209" y="797"/>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5" name="Line 267"/>
              <p:cNvSpPr>
                <a:spLocks noChangeShapeType="1"/>
              </p:cNvSpPr>
              <p:nvPr/>
            </p:nvSpPr>
            <p:spPr bwMode="auto">
              <a:xfrm>
                <a:off x="5209" y="815"/>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192" name="Group 268"/>
            <p:cNvGrpSpPr>
              <a:grpSpLocks/>
            </p:cNvGrpSpPr>
            <p:nvPr/>
          </p:nvGrpSpPr>
          <p:grpSpPr bwMode="auto">
            <a:xfrm>
              <a:off x="5288" y="763"/>
              <a:ext cx="63" cy="68"/>
              <a:chOff x="5288" y="763"/>
              <a:chExt cx="63" cy="68"/>
            </a:xfrm>
          </p:grpSpPr>
          <p:sp>
            <p:nvSpPr>
              <p:cNvPr id="44238" name="Rectangle 269"/>
              <p:cNvSpPr>
                <a:spLocks noChangeArrowheads="1"/>
              </p:cNvSpPr>
              <p:nvPr/>
            </p:nvSpPr>
            <p:spPr bwMode="auto">
              <a:xfrm>
                <a:off x="5292" y="763"/>
                <a:ext cx="55" cy="6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39" name="Line 270"/>
              <p:cNvSpPr>
                <a:spLocks noChangeShapeType="1"/>
              </p:cNvSpPr>
              <p:nvPr/>
            </p:nvSpPr>
            <p:spPr bwMode="auto">
              <a:xfrm>
                <a:off x="5288" y="777"/>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0" name="Line 271"/>
              <p:cNvSpPr>
                <a:spLocks noChangeShapeType="1"/>
              </p:cNvSpPr>
              <p:nvPr/>
            </p:nvSpPr>
            <p:spPr bwMode="auto">
              <a:xfrm>
                <a:off x="5288" y="797"/>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1" name="Line 272"/>
              <p:cNvSpPr>
                <a:spLocks noChangeShapeType="1"/>
              </p:cNvSpPr>
              <p:nvPr/>
            </p:nvSpPr>
            <p:spPr bwMode="auto">
              <a:xfrm>
                <a:off x="5288" y="815"/>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93" name="Line 273"/>
            <p:cNvSpPr>
              <a:spLocks noChangeShapeType="1"/>
            </p:cNvSpPr>
            <p:nvPr/>
          </p:nvSpPr>
          <p:spPr bwMode="auto">
            <a:xfrm flipH="1">
              <a:off x="5239" y="576"/>
              <a:ext cx="41" cy="5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94" name="Line 274"/>
            <p:cNvSpPr>
              <a:spLocks noChangeShapeType="1"/>
            </p:cNvSpPr>
            <p:nvPr/>
          </p:nvSpPr>
          <p:spPr bwMode="auto">
            <a:xfrm>
              <a:off x="5280" y="576"/>
              <a:ext cx="36" cy="5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95" name="Line 275"/>
            <p:cNvSpPr>
              <a:spLocks noChangeShapeType="1"/>
            </p:cNvSpPr>
            <p:nvPr/>
          </p:nvSpPr>
          <p:spPr bwMode="auto">
            <a:xfrm>
              <a:off x="5239" y="700"/>
              <a:ext cx="0" cy="5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96" name="Line 276"/>
            <p:cNvSpPr>
              <a:spLocks noChangeShapeType="1"/>
            </p:cNvSpPr>
            <p:nvPr/>
          </p:nvSpPr>
          <p:spPr bwMode="auto">
            <a:xfrm>
              <a:off x="5316" y="700"/>
              <a:ext cx="0" cy="5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97" name="AutoShape 277"/>
            <p:cNvSpPr>
              <a:spLocks noChangeArrowheads="1"/>
            </p:cNvSpPr>
            <p:nvPr/>
          </p:nvSpPr>
          <p:spPr bwMode="auto">
            <a:xfrm>
              <a:off x="5171" y="954"/>
              <a:ext cx="126" cy="68"/>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98" name="AutoShape 278"/>
            <p:cNvSpPr>
              <a:spLocks noChangeArrowheads="1"/>
            </p:cNvSpPr>
            <p:nvPr/>
          </p:nvSpPr>
          <p:spPr bwMode="auto">
            <a:xfrm>
              <a:off x="5320" y="954"/>
              <a:ext cx="91" cy="68"/>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199" name="AutoShape 279"/>
            <p:cNvSpPr>
              <a:spLocks noChangeArrowheads="1"/>
            </p:cNvSpPr>
            <p:nvPr/>
          </p:nvSpPr>
          <p:spPr bwMode="auto">
            <a:xfrm>
              <a:off x="5044" y="954"/>
              <a:ext cx="105" cy="68"/>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00" name="AutoShape 280"/>
            <p:cNvSpPr>
              <a:spLocks noChangeArrowheads="1"/>
            </p:cNvSpPr>
            <p:nvPr/>
          </p:nvSpPr>
          <p:spPr bwMode="auto">
            <a:xfrm>
              <a:off x="5433" y="954"/>
              <a:ext cx="127" cy="68"/>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01" name="Line 281"/>
            <p:cNvSpPr>
              <a:spLocks noChangeShapeType="1"/>
            </p:cNvSpPr>
            <p:nvPr/>
          </p:nvSpPr>
          <p:spPr bwMode="auto">
            <a:xfrm>
              <a:off x="5243" y="841"/>
              <a:ext cx="0" cy="7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2" name="Line 282"/>
            <p:cNvSpPr>
              <a:spLocks noChangeShapeType="1"/>
            </p:cNvSpPr>
            <p:nvPr/>
          </p:nvSpPr>
          <p:spPr bwMode="auto">
            <a:xfrm>
              <a:off x="5061" y="912"/>
              <a:ext cx="566"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3" name="Line 283"/>
            <p:cNvSpPr>
              <a:spLocks noChangeShapeType="1"/>
            </p:cNvSpPr>
            <p:nvPr/>
          </p:nvSpPr>
          <p:spPr bwMode="auto">
            <a:xfrm>
              <a:off x="5627" y="912"/>
              <a:ext cx="0" cy="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4" name="Line 284"/>
            <p:cNvSpPr>
              <a:spLocks noChangeShapeType="1"/>
            </p:cNvSpPr>
            <p:nvPr/>
          </p:nvSpPr>
          <p:spPr bwMode="auto">
            <a:xfrm>
              <a:off x="5493" y="912"/>
              <a:ext cx="0" cy="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5" name="Line 285"/>
            <p:cNvSpPr>
              <a:spLocks noChangeShapeType="1"/>
            </p:cNvSpPr>
            <p:nvPr/>
          </p:nvSpPr>
          <p:spPr bwMode="auto">
            <a:xfrm>
              <a:off x="5365" y="912"/>
              <a:ext cx="0" cy="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6" name="Line 286"/>
            <p:cNvSpPr>
              <a:spLocks noChangeShapeType="1"/>
            </p:cNvSpPr>
            <p:nvPr/>
          </p:nvSpPr>
          <p:spPr bwMode="auto">
            <a:xfrm>
              <a:off x="5217" y="912"/>
              <a:ext cx="0" cy="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07" name="Line 287"/>
            <p:cNvSpPr>
              <a:spLocks noChangeShapeType="1"/>
            </p:cNvSpPr>
            <p:nvPr/>
          </p:nvSpPr>
          <p:spPr bwMode="auto">
            <a:xfrm>
              <a:off x="5061" y="912"/>
              <a:ext cx="0" cy="3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208" name="Group 288"/>
            <p:cNvGrpSpPr>
              <a:grpSpLocks/>
            </p:cNvGrpSpPr>
            <p:nvPr/>
          </p:nvGrpSpPr>
          <p:grpSpPr bwMode="auto">
            <a:xfrm>
              <a:off x="5330" y="1079"/>
              <a:ext cx="63" cy="69"/>
              <a:chOff x="5330" y="1079"/>
              <a:chExt cx="63" cy="69"/>
            </a:xfrm>
          </p:grpSpPr>
          <p:sp>
            <p:nvSpPr>
              <p:cNvPr id="44234" name="Rectangle 289"/>
              <p:cNvSpPr>
                <a:spLocks noChangeArrowheads="1"/>
              </p:cNvSpPr>
              <p:nvPr/>
            </p:nvSpPr>
            <p:spPr bwMode="auto">
              <a:xfrm>
                <a:off x="5334" y="1079"/>
                <a:ext cx="55" cy="69"/>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35" name="Line 290"/>
              <p:cNvSpPr>
                <a:spLocks noChangeShapeType="1"/>
              </p:cNvSpPr>
              <p:nvPr/>
            </p:nvSpPr>
            <p:spPr bwMode="auto">
              <a:xfrm>
                <a:off x="5330" y="1094"/>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6" name="Line 291"/>
              <p:cNvSpPr>
                <a:spLocks noChangeShapeType="1"/>
              </p:cNvSpPr>
              <p:nvPr/>
            </p:nvSpPr>
            <p:spPr bwMode="auto">
              <a:xfrm>
                <a:off x="5330" y="1113"/>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7" name="Line 292"/>
              <p:cNvSpPr>
                <a:spLocks noChangeShapeType="1"/>
              </p:cNvSpPr>
              <p:nvPr/>
            </p:nvSpPr>
            <p:spPr bwMode="auto">
              <a:xfrm>
                <a:off x="5330" y="1132"/>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09" name="Rectangle 293"/>
            <p:cNvSpPr>
              <a:spLocks noChangeArrowheads="1"/>
            </p:cNvSpPr>
            <p:nvPr/>
          </p:nvSpPr>
          <p:spPr bwMode="auto">
            <a:xfrm>
              <a:off x="5603" y="1079"/>
              <a:ext cx="55" cy="49"/>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10" name="Line 294"/>
            <p:cNvSpPr>
              <a:spLocks noChangeShapeType="1"/>
            </p:cNvSpPr>
            <p:nvPr/>
          </p:nvSpPr>
          <p:spPr bwMode="auto">
            <a:xfrm>
              <a:off x="5599" y="1094"/>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1" name="Line 295"/>
            <p:cNvSpPr>
              <a:spLocks noChangeShapeType="1"/>
            </p:cNvSpPr>
            <p:nvPr/>
          </p:nvSpPr>
          <p:spPr bwMode="auto">
            <a:xfrm>
              <a:off x="5599" y="1113"/>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2" name="Rectangle 296"/>
            <p:cNvSpPr>
              <a:spLocks noChangeArrowheads="1"/>
            </p:cNvSpPr>
            <p:nvPr/>
          </p:nvSpPr>
          <p:spPr bwMode="auto">
            <a:xfrm>
              <a:off x="5199" y="1079"/>
              <a:ext cx="56" cy="30"/>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13" name="Line 297"/>
            <p:cNvSpPr>
              <a:spLocks noChangeShapeType="1"/>
            </p:cNvSpPr>
            <p:nvPr/>
          </p:nvSpPr>
          <p:spPr bwMode="auto">
            <a:xfrm>
              <a:off x="5195" y="1094"/>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214" name="Group 298"/>
            <p:cNvGrpSpPr>
              <a:grpSpLocks/>
            </p:cNvGrpSpPr>
            <p:nvPr/>
          </p:nvGrpSpPr>
          <p:grpSpPr bwMode="auto">
            <a:xfrm>
              <a:off x="5061" y="1079"/>
              <a:ext cx="64" cy="69"/>
              <a:chOff x="5061" y="1079"/>
              <a:chExt cx="64" cy="69"/>
            </a:xfrm>
          </p:grpSpPr>
          <p:sp>
            <p:nvSpPr>
              <p:cNvPr id="44230" name="Rectangle 299"/>
              <p:cNvSpPr>
                <a:spLocks noChangeArrowheads="1"/>
              </p:cNvSpPr>
              <p:nvPr/>
            </p:nvSpPr>
            <p:spPr bwMode="auto">
              <a:xfrm>
                <a:off x="5065" y="1079"/>
                <a:ext cx="56" cy="69"/>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31" name="Line 300"/>
              <p:cNvSpPr>
                <a:spLocks noChangeShapeType="1"/>
              </p:cNvSpPr>
              <p:nvPr/>
            </p:nvSpPr>
            <p:spPr bwMode="auto">
              <a:xfrm>
                <a:off x="5061" y="1094"/>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2" name="Line 301"/>
              <p:cNvSpPr>
                <a:spLocks noChangeShapeType="1"/>
              </p:cNvSpPr>
              <p:nvPr/>
            </p:nvSpPr>
            <p:spPr bwMode="auto">
              <a:xfrm>
                <a:off x="5061" y="1113"/>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3" name="Line 302"/>
              <p:cNvSpPr>
                <a:spLocks noChangeShapeType="1"/>
              </p:cNvSpPr>
              <p:nvPr/>
            </p:nvSpPr>
            <p:spPr bwMode="auto">
              <a:xfrm>
                <a:off x="5061" y="1132"/>
                <a:ext cx="64"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15" name="Rectangle 303"/>
            <p:cNvSpPr>
              <a:spLocks noChangeArrowheads="1"/>
            </p:cNvSpPr>
            <p:nvPr/>
          </p:nvSpPr>
          <p:spPr bwMode="auto">
            <a:xfrm>
              <a:off x="5468" y="1079"/>
              <a:ext cx="56" cy="11"/>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16" name="Line 304"/>
            <p:cNvSpPr>
              <a:spLocks noChangeShapeType="1"/>
            </p:cNvSpPr>
            <p:nvPr/>
          </p:nvSpPr>
          <p:spPr bwMode="auto">
            <a:xfrm>
              <a:off x="5075"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7" name="Line 305"/>
            <p:cNvSpPr>
              <a:spLocks noChangeShapeType="1"/>
            </p:cNvSpPr>
            <p:nvPr/>
          </p:nvSpPr>
          <p:spPr bwMode="auto">
            <a:xfrm>
              <a:off x="5217"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8" name="Line 306"/>
            <p:cNvSpPr>
              <a:spLocks noChangeShapeType="1"/>
            </p:cNvSpPr>
            <p:nvPr/>
          </p:nvSpPr>
          <p:spPr bwMode="auto">
            <a:xfrm>
              <a:off x="5365"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9" name="Line 307"/>
            <p:cNvSpPr>
              <a:spLocks noChangeShapeType="1"/>
            </p:cNvSpPr>
            <p:nvPr/>
          </p:nvSpPr>
          <p:spPr bwMode="auto">
            <a:xfrm>
              <a:off x="5493"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0" name="Line 308"/>
            <p:cNvSpPr>
              <a:spLocks noChangeShapeType="1"/>
            </p:cNvSpPr>
            <p:nvPr/>
          </p:nvSpPr>
          <p:spPr bwMode="auto">
            <a:xfrm>
              <a:off x="5627" y="1026"/>
              <a:ext cx="0" cy="4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1" name="AutoShape 309"/>
            <p:cNvSpPr>
              <a:spLocks noChangeArrowheads="1"/>
            </p:cNvSpPr>
            <p:nvPr/>
          </p:nvSpPr>
          <p:spPr bwMode="auto">
            <a:xfrm>
              <a:off x="5582" y="954"/>
              <a:ext cx="126" cy="68"/>
            </a:xfrm>
            <a:prstGeom prst="roundRect">
              <a:avLst>
                <a:gd name="adj" fmla="val 12495"/>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22" name="Line 310"/>
            <p:cNvSpPr>
              <a:spLocks noChangeShapeType="1"/>
            </p:cNvSpPr>
            <p:nvPr/>
          </p:nvSpPr>
          <p:spPr bwMode="auto">
            <a:xfrm>
              <a:off x="5412" y="700"/>
              <a:ext cx="0" cy="59"/>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223" name="Group 311"/>
            <p:cNvGrpSpPr>
              <a:grpSpLocks/>
            </p:cNvGrpSpPr>
            <p:nvPr/>
          </p:nvGrpSpPr>
          <p:grpSpPr bwMode="auto">
            <a:xfrm>
              <a:off x="5384" y="763"/>
              <a:ext cx="63" cy="68"/>
              <a:chOff x="5384" y="763"/>
              <a:chExt cx="63" cy="68"/>
            </a:xfrm>
          </p:grpSpPr>
          <p:sp>
            <p:nvSpPr>
              <p:cNvPr id="44226" name="Rectangle 312"/>
              <p:cNvSpPr>
                <a:spLocks noChangeArrowheads="1"/>
              </p:cNvSpPr>
              <p:nvPr/>
            </p:nvSpPr>
            <p:spPr bwMode="auto">
              <a:xfrm>
                <a:off x="5388" y="763"/>
                <a:ext cx="55" cy="68"/>
              </a:xfrm>
              <a:prstGeom prst="rect">
                <a:avLst/>
              </a:prstGeom>
              <a:noFill/>
              <a:ln w="12700">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27" name="Line 313"/>
              <p:cNvSpPr>
                <a:spLocks noChangeShapeType="1"/>
              </p:cNvSpPr>
              <p:nvPr/>
            </p:nvSpPr>
            <p:spPr bwMode="auto">
              <a:xfrm>
                <a:off x="5384" y="777"/>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8" name="Line 314"/>
              <p:cNvSpPr>
                <a:spLocks noChangeShapeType="1"/>
              </p:cNvSpPr>
              <p:nvPr/>
            </p:nvSpPr>
            <p:spPr bwMode="auto">
              <a:xfrm>
                <a:off x="5384" y="797"/>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9" name="Line 315"/>
              <p:cNvSpPr>
                <a:spLocks noChangeShapeType="1"/>
              </p:cNvSpPr>
              <p:nvPr/>
            </p:nvSpPr>
            <p:spPr bwMode="auto">
              <a:xfrm>
                <a:off x="5384" y="815"/>
                <a:ext cx="63"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224" name="Oval 316"/>
            <p:cNvSpPr>
              <a:spLocks noChangeArrowheads="1"/>
            </p:cNvSpPr>
            <p:nvPr/>
          </p:nvSpPr>
          <p:spPr bwMode="auto">
            <a:xfrm>
              <a:off x="5388" y="637"/>
              <a:ext cx="48" cy="59"/>
            </a:xfrm>
            <a:prstGeom prst="ellipse">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2400"/>
            </a:p>
          </p:txBody>
        </p:sp>
        <p:sp>
          <p:nvSpPr>
            <p:cNvPr id="44225" name="Line 317"/>
            <p:cNvSpPr>
              <a:spLocks noChangeShapeType="1"/>
            </p:cNvSpPr>
            <p:nvPr/>
          </p:nvSpPr>
          <p:spPr bwMode="auto">
            <a:xfrm>
              <a:off x="5280" y="576"/>
              <a:ext cx="132" cy="57"/>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86" name="Text Box 318"/>
          <p:cNvSpPr txBox="1">
            <a:spLocks noChangeArrowheads="1"/>
          </p:cNvSpPr>
          <p:nvPr/>
        </p:nvSpPr>
        <p:spPr bwMode="auto">
          <a:xfrm>
            <a:off x="1447800" y="228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b="1">
                <a:solidFill>
                  <a:srgbClr val="FFFFCC"/>
                </a:solidFill>
              </a:rPr>
              <a:t>Summary</a:t>
            </a:r>
            <a:endParaRPr lang="en-US" altLang="en-US" sz="2400"/>
          </a:p>
        </p:txBody>
      </p:sp>
      <p:sp>
        <p:nvSpPr>
          <p:cNvPr id="44187"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8DCB111-C7DD-4F20-99AA-0A536EB6901C}" type="slidenum">
              <a:rPr lang="en-US" altLang="en-US" sz="1400" smtClean="0">
                <a:solidFill>
                  <a:schemeClr val="bg1"/>
                </a:solidFill>
              </a:rPr>
              <a:pPr>
                <a:spcBef>
                  <a:spcPct val="0"/>
                </a:spcBef>
                <a:buFontTx/>
                <a:buNone/>
              </a:pPr>
              <a:t>34</a:t>
            </a:fld>
            <a:endParaRPr lang="en-US" altLang="en-US" sz="1400" smtClean="0">
              <a:solidFill>
                <a:schemeClr val="bg1"/>
              </a:solidFill>
            </a:endParaRPr>
          </a:p>
        </p:txBody>
      </p:sp>
    </p:spTree>
  </p:cSld>
  <p:clrMapOvr>
    <a:masterClrMapping/>
  </p:clrMapOvr>
  <p:transition spd="med" advTm="55471">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63" y="619125"/>
            <a:ext cx="7429500" cy="1477963"/>
          </a:xfrm>
        </p:spPr>
        <p:txBody>
          <a:bodyPr/>
          <a:lstStyle/>
          <a:p>
            <a:pPr eaLnBrk="1" fontAlgn="auto" hangingPunct="1">
              <a:spcAft>
                <a:spcPts val="0"/>
              </a:spcAft>
              <a:defRPr/>
            </a:pPr>
            <a:r>
              <a:rPr lang="en-US" altLang="en-US" dirty="0"/>
              <a:t>Bootstrap Methodology</a:t>
            </a:r>
            <a:endParaRPr lang="en-US" dirty="0"/>
          </a:p>
        </p:txBody>
      </p:sp>
      <p:sp>
        <p:nvSpPr>
          <p:cNvPr id="11267" name="Content Placeholder 2"/>
          <p:cNvSpPr>
            <a:spLocks noGrp="1"/>
          </p:cNvSpPr>
          <p:nvPr>
            <p:ph idx="1"/>
          </p:nvPr>
        </p:nvSpPr>
        <p:spPr>
          <a:xfrm>
            <a:off x="855663" y="2249488"/>
            <a:ext cx="7429500" cy="3541712"/>
          </a:xfrm>
        </p:spPr>
        <p:txBody>
          <a:bodyPr/>
          <a:lstStyle/>
          <a:p>
            <a:pPr eaLnBrk="1" hangingPunct="1"/>
            <a:r>
              <a:rPr lang="en-US" sz="1800" smtClean="0"/>
              <a:t>The assessment options include:</a:t>
            </a:r>
          </a:p>
          <a:p>
            <a:pPr lvl="1" eaLnBrk="1" hangingPunct="1"/>
            <a:r>
              <a:rPr lang="en-US" sz="1800" smtClean="0"/>
              <a:t>Evaluation of the current position of the software quality assurance system as a basis for improvement initiation</a:t>
            </a:r>
          </a:p>
          <a:p>
            <a:pPr lvl="1" eaLnBrk="1" hangingPunct="1"/>
            <a:r>
              <a:rPr lang="en-US" sz="1800" smtClean="0"/>
              <a:t> Evaluation of level of achievements according to the Capability Maturity  Model (CMM)</a:t>
            </a:r>
          </a:p>
          <a:p>
            <a:pPr lvl="1" eaLnBrk="1" hangingPunct="1"/>
            <a:r>
              <a:rPr lang="en-US" sz="1800" smtClean="0"/>
              <a:t> Evaluation of achievements according to ISO 15504 (the SPICE project)</a:t>
            </a:r>
          </a:p>
          <a:p>
            <a:pPr lvl="1" eaLnBrk="1" hangingPunct="1"/>
            <a:r>
              <a:rPr lang="en-US" sz="1800" smtClean="0"/>
              <a:t> ISO 9000-3 gap assessment to support preparations for a certification audit.</a:t>
            </a:r>
          </a:p>
        </p:txBody>
      </p:sp>
      <p:sp>
        <p:nvSpPr>
          <p:cNvPr id="4" name="Slide Number Placeholder 3"/>
          <p:cNvSpPr>
            <a:spLocks noGrp="1"/>
          </p:cNvSpPr>
          <p:nvPr>
            <p:ph type="sldNum" sz="quarter" idx="12"/>
          </p:nvPr>
        </p:nvSpPr>
        <p:spPr/>
        <p:txBody>
          <a:bodyPr/>
          <a:lstStyle/>
          <a:p>
            <a:pPr>
              <a:defRPr/>
            </a:pPr>
            <a:fld id="{A1D00078-14F0-4501-BDED-F8796162AC02}"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smtClean="0"/>
              <a:t>Bootstrap Assessor Accreditation Process</a:t>
            </a:r>
          </a:p>
        </p:txBody>
      </p:sp>
      <p:pic>
        <p:nvPicPr>
          <p:cNvPr id="12291"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1690688"/>
            <a:ext cx="5638800" cy="4665662"/>
          </a:xfrm>
        </p:spPr>
      </p:pic>
      <p:sp>
        <p:nvSpPr>
          <p:cNvPr id="1229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202B0653-C57B-40DA-80E1-594868BC9B54}"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5</a:t>
            </a:fld>
            <a:endParaRPr lang="en-US" altLang="en-US" sz="900" smtClean="0">
              <a:solidFill>
                <a:srgbClr val="898989"/>
              </a:solidFill>
              <a:latin typeface="Calibri" panose="020F0502020204030204" pitchFamily="34" charset="0"/>
            </a:endParaRPr>
          </a:p>
        </p:txBody>
      </p:sp>
    </p:spTree>
  </p:cSld>
  <p:clrMapOvr>
    <a:masterClrMapping/>
  </p:clrMapOvr>
  <p:transition spd="slow" advTm="13039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smtClean="0"/>
              <a:t>Bootstrap Methodology</a:t>
            </a:r>
          </a:p>
        </p:txBody>
      </p:sp>
      <p:sp>
        <p:nvSpPr>
          <p:cNvPr id="7171" name="Content Placeholder 2"/>
          <p:cNvSpPr>
            <a:spLocks noGrp="1" noChangeArrowheads="1"/>
          </p:cNvSpPr>
          <p:nvPr>
            <p:ph idx="1"/>
          </p:nvPr>
        </p:nvSpPr>
        <p:spPr>
          <a:xfrm>
            <a:off x="855663" y="1981200"/>
            <a:ext cx="7429500" cy="3810000"/>
          </a:xfrm>
        </p:spPr>
        <p:txBody>
          <a:bodyPr rtlCol="0">
            <a:normAutofit fontScale="92500"/>
          </a:bodyPr>
          <a:lstStyle/>
          <a:p>
            <a:pPr eaLnBrk="1" fontAlgn="auto" hangingPunct="1">
              <a:spcAft>
                <a:spcPts val="0"/>
              </a:spcAft>
              <a:defRPr/>
            </a:pPr>
            <a:r>
              <a:rPr lang="en-US" altLang="en-US" sz="1800" dirty="0" smtClean="0"/>
              <a:t>The Bootstrap database contains the findings of Bootstrap assessments conducted for its member organizations. Although the sources of the data are kept anonymous, the assessment results are classified according to type of organization, country, type of product or service, market and development effort. </a:t>
            </a:r>
          </a:p>
          <a:p>
            <a:pPr eaLnBrk="1" fontAlgn="auto" hangingPunct="1">
              <a:spcAft>
                <a:spcPts val="0"/>
              </a:spcAft>
              <a:defRPr/>
            </a:pPr>
            <a:endParaRPr lang="en-US" altLang="en-US" sz="1800" dirty="0" smtClean="0"/>
          </a:p>
          <a:p>
            <a:pPr eaLnBrk="1" fontAlgn="auto" hangingPunct="1">
              <a:spcAft>
                <a:spcPts val="0"/>
              </a:spcAft>
              <a:defRPr/>
            </a:pPr>
            <a:r>
              <a:rPr lang="en-US" altLang="en-US" sz="1800" dirty="0" smtClean="0"/>
              <a:t>Members can obtain the following types of information:</a:t>
            </a:r>
          </a:p>
          <a:p>
            <a:pPr lvl="1" eaLnBrk="1" fontAlgn="auto" hangingPunct="1">
              <a:spcAft>
                <a:spcPts val="0"/>
              </a:spcAft>
              <a:defRPr/>
            </a:pPr>
            <a:r>
              <a:rPr lang="en-US" altLang="en-US" sz="1800" dirty="0" smtClean="0"/>
              <a:t>Member’s own assessments, retrieved from the database</a:t>
            </a:r>
          </a:p>
          <a:p>
            <a:pPr lvl="1" eaLnBrk="1" fontAlgn="auto" hangingPunct="1">
              <a:spcAft>
                <a:spcPts val="0"/>
              </a:spcAft>
              <a:defRPr/>
            </a:pPr>
            <a:r>
              <a:rPr lang="en-US" altLang="en-US" sz="1800" dirty="0" smtClean="0"/>
              <a:t>Aggregate assessment results from comparable organizations</a:t>
            </a:r>
          </a:p>
          <a:p>
            <a:pPr lvl="1" eaLnBrk="1" fontAlgn="auto" hangingPunct="1">
              <a:spcAft>
                <a:spcPts val="0"/>
              </a:spcAft>
              <a:defRPr/>
            </a:pPr>
            <a:r>
              <a:rPr lang="en-US" altLang="en-US" sz="1800" dirty="0" smtClean="0"/>
              <a:t>Data for surveys and research of software development to improve development processes and product quality.</a:t>
            </a:r>
          </a:p>
          <a:p>
            <a:pPr eaLnBrk="1" fontAlgn="auto" hangingPunct="1">
              <a:spcAft>
                <a:spcPts val="0"/>
              </a:spcAft>
              <a:defRPr/>
            </a:pPr>
            <a:endParaRPr lang="en-US" altLang="en-US" dirty="0" smtClean="0"/>
          </a:p>
        </p:txBody>
      </p:sp>
      <p:sp>
        <p:nvSpPr>
          <p:cNvPr id="1434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E563B8C0-F229-4111-8B60-F0FD7E05E280}"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6</a:t>
            </a:fld>
            <a:endParaRPr lang="en-US" altLang="en-US" sz="900" smtClean="0">
              <a:solidFill>
                <a:srgbClr val="898989"/>
              </a:solidFill>
              <a:latin typeface="Calibri" panose="020F0502020204030204" pitchFamily="34" charset="0"/>
            </a:endParaRPr>
          </a:p>
        </p:txBody>
      </p:sp>
    </p:spTree>
  </p:cSld>
  <p:clrMapOvr>
    <a:masterClrMapping/>
  </p:clrMapOvr>
  <p:transition spd="slow" advTm="66743"/>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55663" y="619125"/>
            <a:ext cx="7429500" cy="1477963"/>
          </a:xfrm>
        </p:spPr>
        <p:txBody>
          <a:bodyPr>
            <a:normAutofit fontScale="90000"/>
          </a:bodyPr>
          <a:lstStyle/>
          <a:p>
            <a:pPr eaLnBrk="1" fontAlgn="auto" hangingPunct="1">
              <a:spcAft>
                <a:spcPts val="0"/>
              </a:spcAft>
              <a:defRPr/>
            </a:pPr>
            <a:r>
              <a:rPr lang="en-US" dirty="0"/>
              <a:t/>
            </a:r>
            <a:br>
              <a:rPr lang="en-US" dirty="0"/>
            </a:br>
            <a:r>
              <a:rPr lang="en-US" dirty="0"/>
              <a:t>SPICE Project and ISO/IEC 15504 Software Process Assessment Standard</a:t>
            </a:r>
            <a:br>
              <a:rPr lang="en-US" dirty="0"/>
            </a:br>
            <a:endParaRPr lang="en-US" dirty="0"/>
          </a:p>
        </p:txBody>
      </p:sp>
      <p:sp>
        <p:nvSpPr>
          <p:cNvPr id="15363" name="Content Placeholder 2"/>
          <p:cNvSpPr>
            <a:spLocks noGrp="1" noChangeArrowheads="1"/>
          </p:cNvSpPr>
          <p:nvPr>
            <p:ph idx="1"/>
          </p:nvPr>
        </p:nvSpPr>
        <p:spPr>
          <a:xfrm>
            <a:off x="855663" y="2249488"/>
            <a:ext cx="7429500" cy="3541712"/>
          </a:xfrm>
        </p:spPr>
        <p:txBody>
          <a:bodyPr/>
          <a:lstStyle/>
          <a:p>
            <a:pPr eaLnBrk="1" hangingPunct="1"/>
            <a:r>
              <a:rPr lang="en-US" altLang="en-US" sz="1600" smtClean="0"/>
              <a:t>The parallel development of several software process assessment methodologies raised difficulties of non-standardization. </a:t>
            </a:r>
          </a:p>
          <a:p>
            <a:pPr eaLnBrk="1" hangingPunct="1"/>
            <a:endParaRPr lang="en-US" altLang="en-US" sz="1600" smtClean="0"/>
          </a:p>
          <a:p>
            <a:pPr eaLnBrk="1" hangingPunct="1"/>
            <a:r>
              <a:rPr lang="en-US" altLang="en-US" sz="1600" smtClean="0"/>
              <a:t>A joint initiative by ISO and IEC, the SPICE (Software Process Improvement for Capability Determination) Project was established in 1993 to overcome this problem by developing a standard software process assessment methodology.</a:t>
            </a:r>
          </a:p>
          <a:p>
            <a:pPr eaLnBrk="1" hangingPunct="1"/>
            <a:endParaRPr lang="en-US" altLang="en-US" sz="1600" smtClean="0"/>
          </a:p>
          <a:p>
            <a:pPr eaLnBrk="1" hangingPunct="1"/>
            <a:r>
              <a:rPr lang="en-US" altLang="en-US" sz="1600" smtClean="0"/>
              <a:t>The SPICE Project released its Version 1.0 report in 1995, which became the basis for the development of the TR (technical report) version of the ISO/IEC 15504 Standard released in 1998.</a:t>
            </a:r>
          </a:p>
        </p:txBody>
      </p:sp>
      <p:sp>
        <p:nvSpPr>
          <p:cNvPr id="1536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24DCC915-B1B8-412F-BD88-241DC441EE7C}"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7</a:t>
            </a:fld>
            <a:endParaRPr lang="en-US" altLang="en-US" sz="900" smtClean="0">
              <a:solidFill>
                <a:srgbClr val="898989"/>
              </a:solidFill>
              <a:latin typeface="Calibri" panose="020F0502020204030204" pitchFamily="34" charset="0"/>
            </a:endParaRPr>
          </a:p>
        </p:txBody>
      </p:sp>
    </p:spTree>
  </p:cSld>
  <p:clrMapOvr>
    <a:masterClrMapping/>
  </p:clrMapOvr>
  <p:transition spd="slow" advTm="88409"/>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855663" y="619125"/>
            <a:ext cx="7429500" cy="1477963"/>
          </a:xfrm>
        </p:spPr>
        <p:txBody>
          <a:bodyPr>
            <a:normAutofit fontScale="90000"/>
          </a:bodyPr>
          <a:lstStyle/>
          <a:p>
            <a:pPr eaLnBrk="1" fontAlgn="auto" hangingPunct="1">
              <a:spcAft>
                <a:spcPts val="0"/>
              </a:spcAft>
              <a:defRPr/>
            </a:pPr>
            <a:r>
              <a:rPr lang="en-US" altLang="en-US" smtClean="0"/>
              <a:t>SPICE Project and ISO/IEC 15504 Software Process Assessment Standard</a:t>
            </a:r>
          </a:p>
        </p:txBody>
      </p:sp>
      <p:sp>
        <p:nvSpPr>
          <p:cNvPr id="3" name="Content Placeholder 2">
            <a:extLst>
              <a:ext uri="{FF2B5EF4-FFF2-40B4-BE49-F238E27FC236}"/>
            </a:extLst>
          </p:cNvPr>
          <p:cNvSpPr>
            <a:spLocks noGrp="1"/>
          </p:cNvSpPr>
          <p:nvPr>
            <p:ph idx="1"/>
          </p:nvPr>
        </p:nvSpPr>
        <p:spPr>
          <a:xfrm>
            <a:off x="855663" y="2249488"/>
            <a:ext cx="7429500" cy="3541712"/>
          </a:xfrm>
        </p:spPr>
        <p:txBody>
          <a:bodyPr rtlCol="0">
            <a:normAutofit fontScale="85000" lnSpcReduction="20000"/>
          </a:bodyPr>
          <a:lstStyle/>
          <a:p>
            <a:pPr eaLnBrk="1" fontAlgn="auto" hangingPunct="1">
              <a:spcAft>
                <a:spcPts val="0"/>
              </a:spcAft>
              <a:defRPr/>
            </a:pPr>
            <a:r>
              <a:rPr lang="en-US" sz="2300" dirty="0"/>
              <a:t>The next stage in the development of the ISO/IEC 15504 Standard will be its release as an international standard. </a:t>
            </a:r>
          </a:p>
          <a:p>
            <a:pPr eaLnBrk="1" fontAlgn="auto" hangingPunct="1">
              <a:spcAft>
                <a:spcPts val="0"/>
              </a:spcAft>
              <a:defRPr/>
            </a:pPr>
            <a:r>
              <a:rPr lang="en-US" sz="2300" dirty="0" smtClean="0"/>
              <a:t>An </a:t>
            </a:r>
            <a:r>
              <a:rPr lang="en-US" sz="2300" dirty="0"/>
              <a:t>ISO/IEC working group has been assigned the responsibility of introducing the revisions required to transform the standard from technical report status to international standard status. </a:t>
            </a:r>
          </a:p>
          <a:p>
            <a:pPr eaLnBrk="1" fontAlgn="auto" hangingPunct="1">
              <a:spcAft>
                <a:spcPts val="0"/>
              </a:spcAft>
              <a:defRPr/>
            </a:pPr>
            <a:r>
              <a:rPr lang="en-US" sz="2300" dirty="0" smtClean="0"/>
              <a:t>The </a:t>
            </a:r>
            <a:r>
              <a:rPr lang="en-US" sz="2300" dirty="0"/>
              <a:t>working group has solicited revision proposals from the public (through a special website) as well as from national bodies. </a:t>
            </a:r>
          </a:p>
          <a:p>
            <a:pPr eaLnBrk="1" fontAlgn="auto" hangingPunct="1">
              <a:spcAft>
                <a:spcPts val="0"/>
              </a:spcAft>
              <a:defRPr/>
            </a:pPr>
            <a:r>
              <a:rPr lang="en-US" sz="2300" dirty="0" smtClean="0"/>
              <a:t>Another </a:t>
            </a:r>
            <a:r>
              <a:rPr lang="en-US" sz="2300" dirty="0"/>
              <a:t>route taken to identify features demanding revision was the conduct of a major three-phase trial within the framework of the SPICE Project.</a:t>
            </a:r>
          </a:p>
          <a:p>
            <a:pPr eaLnBrk="1" fontAlgn="auto" hangingPunct="1">
              <a:spcAft>
                <a:spcPts val="0"/>
              </a:spcAft>
              <a:defRPr/>
            </a:pPr>
            <a:endParaRPr lang="en-US" dirty="0"/>
          </a:p>
        </p:txBody>
      </p:sp>
      <p:sp>
        <p:nvSpPr>
          <p:cNvPr id="1638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C88189C5-D4BF-490C-88D7-E1DF38EDF748}"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8</a:t>
            </a:fld>
            <a:endParaRPr lang="en-US" altLang="en-US" sz="900" smtClean="0">
              <a:solidFill>
                <a:srgbClr val="898989"/>
              </a:solidFill>
              <a:latin typeface="Calibri" panose="020F0502020204030204" pitchFamily="34" charset="0"/>
            </a:endParaRPr>
          </a:p>
        </p:txBody>
      </p:sp>
    </p:spTree>
  </p:cSld>
  <p:clrMapOvr>
    <a:masterClrMapping/>
  </p:clrMapOvr>
  <p:transition spd="slow" advTm="7058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855663" y="619125"/>
            <a:ext cx="7429500" cy="1477963"/>
          </a:xfrm>
        </p:spPr>
        <p:txBody>
          <a:bodyPr/>
          <a:lstStyle/>
          <a:p>
            <a:pPr eaLnBrk="1" fontAlgn="auto" hangingPunct="1">
              <a:spcAft>
                <a:spcPts val="0"/>
              </a:spcAft>
              <a:defRPr/>
            </a:pPr>
            <a:r>
              <a:rPr lang="en-US" altLang="en-US" smtClean="0"/>
              <a:t>Structure of the ISO/IEC 15504 Assessment Model</a:t>
            </a:r>
          </a:p>
        </p:txBody>
      </p:sp>
      <p:sp>
        <p:nvSpPr>
          <p:cNvPr id="3" name="Content Placeholder 2">
            <a:extLst>
              <a:ext uri="{FF2B5EF4-FFF2-40B4-BE49-F238E27FC236}"/>
            </a:extLst>
          </p:cNvPr>
          <p:cNvSpPr>
            <a:spLocks noGrp="1"/>
          </p:cNvSpPr>
          <p:nvPr>
            <p:ph idx="1"/>
          </p:nvPr>
        </p:nvSpPr>
        <p:spPr>
          <a:xfrm>
            <a:off x="855663" y="2249488"/>
            <a:ext cx="7429500" cy="3541712"/>
          </a:xfrm>
        </p:spPr>
        <p:txBody>
          <a:bodyPr rtlCol="0">
            <a:noAutofit/>
          </a:bodyPr>
          <a:lstStyle/>
          <a:p>
            <a:pPr eaLnBrk="1" fontAlgn="auto" hangingPunct="1">
              <a:spcAft>
                <a:spcPts val="0"/>
              </a:spcAft>
              <a:defRPr/>
            </a:pPr>
            <a:r>
              <a:rPr lang="en-US" sz="1800" i="1" dirty="0"/>
              <a:t>Capability levels and process attribute requirements</a:t>
            </a:r>
          </a:p>
          <a:p>
            <a:pPr lvl="1" eaLnBrk="1" fontAlgn="auto" hangingPunct="1">
              <a:spcAft>
                <a:spcPts val="0"/>
              </a:spcAft>
              <a:defRPr/>
            </a:pPr>
            <a:r>
              <a:rPr lang="en-US" sz="1800" b="1" i="1" dirty="0"/>
              <a:t>Level 0: Incomplete. </a:t>
            </a:r>
            <a:r>
              <a:rPr lang="en-US" sz="1800" dirty="0"/>
              <a:t>No process attributes are expected. There is no (or only little) implementation of any planned or identified process.</a:t>
            </a:r>
          </a:p>
          <a:p>
            <a:pPr lvl="1" eaLnBrk="1" fontAlgn="auto" hangingPunct="1">
              <a:spcAft>
                <a:spcPts val="0"/>
              </a:spcAft>
              <a:defRPr/>
            </a:pPr>
            <a:r>
              <a:rPr lang="en-US" sz="1800" b="1" i="1" dirty="0"/>
              <a:t>Level 1: Performed process. </a:t>
            </a:r>
            <a:r>
              <a:rPr lang="en-US" sz="1800" dirty="0"/>
              <a:t>Process attribute: </a:t>
            </a:r>
            <a:r>
              <a:rPr lang="en-US" sz="1800" b="1" dirty="0"/>
              <a:t>Process performance </a:t>
            </a:r>
            <a:r>
              <a:rPr lang="en-US" sz="1800" dirty="0"/>
              <a:t>includes identifying processes and their inputs and outputs.</a:t>
            </a:r>
          </a:p>
          <a:p>
            <a:pPr lvl="1" eaLnBrk="1" fontAlgn="auto" hangingPunct="1">
              <a:spcAft>
                <a:spcPts val="0"/>
              </a:spcAft>
              <a:defRPr/>
            </a:pPr>
            <a:r>
              <a:rPr lang="en-US" sz="1800" b="1" i="1" dirty="0"/>
              <a:t>Level 2: Managed process. </a:t>
            </a:r>
            <a:r>
              <a:rPr lang="en-US" sz="1800" dirty="0"/>
              <a:t>Process attributes:</a:t>
            </a:r>
          </a:p>
          <a:p>
            <a:pPr lvl="2" eaLnBrk="1" fontAlgn="auto" hangingPunct="1">
              <a:spcAft>
                <a:spcPts val="0"/>
              </a:spcAft>
              <a:defRPr/>
            </a:pPr>
            <a:r>
              <a:rPr lang="en-US" sz="1350" dirty="0"/>
              <a:t>(a) </a:t>
            </a:r>
            <a:r>
              <a:rPr lang="en-US" sz="1350" b="1" dirty="0"/>
              <a:t>Performance management </a:t>
            </a:r>
            <a:r>
              <a:rPr lang="en-US" sz="1350" dirty="0"/>
              <a:t>– processes performed according to procedures; their progress is controlled.</a:t>
            </a:r>
          </a:p>
          <a:p>
            <a:pPr lvl="2" eaLnBrk="1" fontAlgn="auto" hangingPunct="1">
              <a:spcAft>
                <a:spcPts val="0"/>
              </a:spcAft>
              <a:defRPr/>
            </a:pPr>
            <a:r>
              <a:rPr lang="en-US" sz="1350" dirty="0"/>
              <a:t>(b) </a:t>
            </a:r>
            <a:r>
              <a:rPr lang="en-US" sz="1350" b="1" dirty="0"/>
              <a:t>Work products management </a:t>
            </a:r>
            <a:r>
              <a:rPr lang="en-US" sz="1350" dirty="0"/>
              <a:t>– work products are controlled and documented; their compliance is verified.</a:t>
            </a:r>
          </a:p>
        </p:txBody>
      </p:sp>
      <p:sp>
        <p:nvSpPr>
          <p:cNvPr id="1741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685800">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defTabSz="68580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defTabSz="6858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defTabSz="6858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6858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fld id="{40AB69BC-E4B4-49E0-BDF1-DC6021932AD6}" type="slidenum">
              <a:rPr lang="en-US" altLang="en-US" sz="900" smtClean="0">
                <a:solidFill>
                  <a:srgbClr val="898989"/>
                </a:solidFill>
                <a:latin typeface="Calibri" panose="020F0502020204030204" pitchFamily="34" charset="0"/>
              </a:rPr>
              <a:pPr eaLnBrk="1" hangingPunct="1">
                <a:lnSpc>
                  <a:spcPct val="100000"/>
                </a:lnSpc>
                <a:spcBef>
                  <a:spcPct val="0"/>
                </a:spcBef>
                <a:buSzTx/>
                <a:buFontTx/>
                <a:buNone/>
              </a:pPr>
              <a:t>9</a:t>
            </a:fld>
            <a:endParaRPr lang="en-US" altLang="en-US" sz="900" smtClean="0">
              <a:solidFill>
                <a:srgbClr val="898989"/>
              </a:solidFill>
              <a:latin typeface="Calibri" panose="020F0502020204030204" pitchFamily="34" charset="0"/>
            </a:endParaRPr>
          </a:p>
        </p:txBody>
      </p:sp>
    </p:spTree>
  </p:cSld>
  <p:clrMapOvr>
    <a:masterClrMapping/>
  </p:clrMapOvr>
  <p:transition spd="slow" advTm="111661"/>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1886</Words>
  <Application>Microsoft Office PowerPoint</Application>
  <PresentationFormat>On-screen Show (4:3)</PresentationFormat>
  <Paragraphs>354</Paragraphs>
  <Slides>34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Times New Roman</vt:lpstr>
      <vt:lpstr>Arial</vt:lpstr>
      <vt:lpstr>Tw Cen MT</vt:lpstr>
      <vt:lpstr>Trebuchet MS</vt:lpstr>
      <vt:lpstr>Calibri</vt:lpstr>
      <vt:lpstr>Comic Sans MS</vt:lpstr>
      <vt:lpstr>Lucida Handwriting</vt:lpstr>
      <vt:lpstr>Default Design</vt:lpstr>
      <vt:lpstr>Circuit</vt:lpstr>
      <vt:lpstr>Quality Management Standards</vt:lpstr>
      <vt:lpstr>Bootstrap Methodology</vt:lpstr>
      <vt:lpstr>Bootstrap Methodology</vt:lpstr>
      <vt:lpstr>Bootstrap Methodology</vt:lpstr>
      <vt:lpstr>Bootstrap Assessor Accreditation Process</vt:lpstr>
      <vt:lpstr>Bootstrap Methodology</vt:lpstr>
      <vt:lpstr> SPICE Project and ISO/IEC 15504 Software Process Assessment Standard </vt:lpstr>
      <vt:lpstr>SPICE Project and ISO/IEC 15504 Software Process Assessment Standard</vt:lpstr>
      <vt:lpstr>Structure of the ISO/IEC 15504 Assessment Model</vt:lpstr>
      <vt:lpstr>Structure of the ISO/IEC 15504 Assessment Model</vt:lpstr>
      <vt:lpstr>PowerPoint Presentation</vt:lpstr>
      <vt:lpstr>PowerPoint Presentation</vt:lpstr>
      <vt:lpstr>CMM Structure</vt:lpstr>
      <vt:lpstr>The Five Levels of Software Process Maturity</vt:lpstr>
      <vt:lpstr>Maturity Levels</vt:lpstr>
      <vt:lpstr>Maturity Levels</vt:lpstr>
      <vt:lpstr>Key Process Areas</vt:lpstr>
      <vt:lpstr>The CMM Key Process Areas</vt:lpstr>
      <vt:lpstr>PowerPoint Presentation</vt:lpstr>
      <vt:lpstr>CMM KPA Template</vt:lpstr>
      <vt:lpstr>Key Process Area Goals</vt:lpstr>
      <vt:lpstr>Key Process Area Goals</vt:lpstr>
      <vt:lpstr>Common Features</vt:lpstr>
      <vt:lpstr>Common Features</vt:lpstr>
      <vt:lpstr>Institutionalization</vt:lpstr>
      <vt:lpstr>Commitment to Perform</vt:lpstr>
      <vt:lpstr>Ability to Perform</vt:lpstr>
      <vt:lpstr>Activities Performed</vt:lpstr>
      <vt:lpstr>Measurement and Analysis</vt:lpstr>
      <vt:lpstr>Verifying Implementation</vt:lpstr>
      <vt:lpstr>Key Practices</vt:lpstr>
      <vt:lpstr>Key Practices</vt:lpstr>
      <vt:lpstr>CMM Structure</vt:lpstr>
      <vt:lpstr> </vt:lpstr>
    </vt:vector>
  </TitlesOfParts>
  <Company>nims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MATURITY MODEL</dc:title>
  <dc:creator>Tanveer</dc:creator>
  <cp:lastModifiedBy>Lenovo</cp:lastModifiedBy>
  <cp:revision>312</cp:revision>
  <cp:lastPrinted>2001-05-11T11:32:11Z</cp:lastPrinted>
  <dcterms:created xsi:type="dcterms:W3CDTF">2001-04-16T15:48:52Z</dcterms:created>
  <dcterms:modified xsi:type="dcterms:W3CDTF">2022-12-20T05:14:15Z</dcterms:modified>
</cp:coreProperties>
</file>