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61" r:id="rId2"/>
  </p:sldMasterIdLst>
  <p:notesMasterIdLst>
    <p:notesMasterId r:id="rId43"/>
  </p:notesMasterIdLst>
  <p:handoutMasterIdLst>
    <p:handoutMasterId r:id="rId44"/>
  </p:handoutMasterIdLst>
  <p:sldIdLst>
    <p:sldId id="355" r:id="rId3"/>
    <p:sldId id="382" r:id="rId4"/>
    <p:sldId id="356" r:id="rId5"/>
    <p:sldId id="453" r:id="rId6"/>
    <p:sldId id="357" r:id="rId7"/>
    <p:sldId id="450" r:id="rId8"/>
    <p:sldId id="451" r:id="rId9"/>
    <p:sldId id="452" r:id="rId10"/>
    <p:sldId id="404" r:id="rId11"/>
    <p:sldId id="454" r:id="rId12"/>
    <p:sldId id="456" r:id="rId13"/>
    <p:sldId id="457" r:id="rId14"/>
    <p:sldId id="458" r:id="rId15"/>
    <p:sldId id="459" r:id="rId16"/>
    <p:sldId id="460" r:id="rId17"/>
    <p:sldId id="461" r:id="rId18"/>
    <p:sldId id="406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07" r:id="rId28"/>
    <p:sldId id="470" r:id="rId29"/>
    <p:sldId id="471" r:id="rId30"/>
    <p:sldId id="472" r:id="rId31"/>
    <p:sldId id="408" r:id="rId32"/>
    <p:sldId id="473" r:id="rId33"/>
    <p:sldId id="474" r:id="rId34"/>
    <p:sldId id="410" r:id="rId35"/>
    <p:sldId id="445" r:id="rId36"/>
    <p:sldId id="446" r:id="rId37"/>
    <p:sldId id="447" r:id="rId38"/>
    <p:sldId id="448" r:id="rId39"/>
    <p:sldId id="449" r:id="rId40"/>
    <p:sldId id="476" r:id="rId41"/>
    <p:sldId id="475" r:id="rId42"/>
  </p:sldIdLst>
  <p:sldSz cx="9144000" cy="6858000" type="screen4x3"/>
  <p:notesSz cx="9296400" cy="7010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62E509ED-5305-4165-BADE-DAF8803DC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0EA529F-30C4-474D-9F7D-EE260622DF5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Appraisal cost: occurred during evaluation of quality of a software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29F-30C4-474D-9F7D-EE260622DF57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7762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6D2E2-BFF9-40FA-AED9-00722F976E1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46098-D3BD-428C-9388-18B6CF1612E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20112-124D-4949-AEDA-DA8AE8E4EC3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BF951-39D0-4F8F-89C7-C4A77CF4A10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D947E2-DBCF-4D79-A26E-25F6A4274B7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8A524-1F29-41AF-9E6F-24206B5E92D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BE55B-A584-45AF-9DBC-55EE74292CE0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677C7-2D18-4E34-97C4-AFC785E32B8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8B71D-BE84-475C-9B71-DA666A7A3DA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8615B-3941-402B-9E33-81EC6E8ED5B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F5A3DD-52F3-4BFD-8A0D-7A6C843D262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78CD5-80DC-442C-8D91-ACE49FE7493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E9879-DA0B-42C3-B338-52C4B0F4E8A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10927-6390-48F5-9241-FDCC75B0C39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2CEC2-884C-4CF4-B929-442C599E6CD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99C31-ABAF-4F72-9F65-AA67FA748C3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04459-AD84-416E-9974-981CCF37B89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A2542-9E58-4E6E-B5DA-85A4410F07A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81CF6-A5E7-435E-94EF-7A2ECF5973D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AFAA7-A111-4936-8B17-7F6755EF611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46F6A-87D8-4F9E-99FA-B290345B908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364E1-14F8-48CA-975C-A55A83DF65C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DC004-01E5-40BF-ACA0-E4EC6485863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A5ADF-22DB-4D2D-8CD0-C34AE0A5B0C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0E87E61-902B-41EA-9948-434C4666E77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2DE0581F-9580-45E6-A375-D8B6116D2F6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GB" altLang="en-US" dirty="0">
                <a:latin typeface="Arial" charset="0"/>
                <a:cs typeface="Arial" charset="0"/>
              </a:rPr>
            </a:br>
            <a:r>
              <a:rPr lang="en-GB" altLang="en-US" dirty="0">
                <a:latin typeface="Arial" charset="0"/>
                <a:cs typeface="Arial" charset="0"/>
              </a:rPr>
              <a:t> CSE302-Software Quality Engineering </a:t>
            </a:r>
            <a:endParaRPr lang="en-US" altLang="en-US" dirty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D088D-C168-4EEE-B05F-4B71FC148E12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03350" y="2565400"/>
            <a:ext cx="72390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3200" i="1" dirty="0">
              <a:cs typeface="Times New Roman" pitchFamily="18" charset="0"/>
            </a:endParaRPr>
          </a:p>
          <a:p>
            <a:pPr algn="ctr" eaLnBrk="1" hangingPunct="1">
              <a:buNone/>
            </a:pPr>
            <a:r>
              <a:rPr lang="en-US" altLang="en-US" sz="3200" dirty="0">
                <a:cs typeface="Times New Roman" pitchFamily="18" charset="0"/>
              </a:rPr>
              <a:t>SQA Architecture -</a:t>
            </a:r>
            <a:r>
              <a:rPr lang="en-US" altLang="en-US" sz="3200" i="1" dirty="0">
                <a:cs typeface="Times New Roman" pitchFamily="18" charset="0"/>
              </a:rPr>
              <a:t>The Components Of the SQA system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z="3200" i="1" dirty="0">
              <a:cs typeface="Times New Roman" pitchFamily="18" charset="0"/>
            </a:endParaRPr>
          </a:p>
          <a:p>
            <a:pPr algn="r" eaLnBrk="1" hangingPunct="1">
              <a:buNone/>
            </a:pPr>
            <a:r>
              <a:rPr lang="en-US" altLang="en-US" sz="3200" i="1" dirty="0">
                <a:cs typeface="Times New Roman" pitchFamily="18" charset="0"/>
              </a:rPr>
              <a:t>Instructor: Sobia </a:t>
            </a:r>
            <a:r>
              <a:rPr lang="en-US" altLang="en-US" sz="3200" i="1" dirty="0" err="1">
                <a:cs typeface="Times New Roman" pitchFamily="18" charset="0"/>
              </a:rPr>
              <a:t>Usman</a:t>
            </a:r>
            <a:endParaRPr lang="en-US" altLang="en-US" sz="3200" i="1" dirty="0">
              <a:cs typeface="Times New Roman" pitchFamily="18" charset="0"/>
            </a:endParaRPr>
          </a:p>
          <a:p>
            <a:pPr algn="r" eaLnBrk="1" hangingPunct="1">
              <a:buNone/>
            </a:pPr>
            <a:r>
              <a:rPr lang="en-US" altLang="en-US" sz="3200" i="1" dirty="0">
                <a:cs typeface="Times New Roman" pitchFamily="18" charset="0"/>
              </a:rPr>
              <a:t>                    Assistant Professor</a:t>
            </a:r>
          </a:p>
          <a:p>
            <a:pPr algn="r" eaLnBrk="1" hangingPunct="1">
              <a:buNone/>
            </a:pPr>
            <a:r>
              <a:rPr lang="en-US" altLang="en-US" sz="3200" i="1" dirty="0">
                <a:cs typeface="Times New Roman" pitchFamily="18" charset="0"/>
              </a:rPr>
              <a:t>                      CS - CUI, LHR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3200" i="1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1057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>
          <a:xfrm>
            <a:off x="723900" y="476250"/>
            <a:ext cx="7313613" cy="1143000"/>
          </a:xfrm>
        </p:spPr>
        <p:txBody>
          <a:bodyPr/>
          <a:lstStyle/>
          <a:p>
            <a:r>
              <a:rPr lang="en-US" altLang="en-US"/>
              <a:t>Reviews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57250" y="1500188"/>
            <a:ext cx="7858125" cy="5143500"/>
          </a:xfrm>
        </p:spPr>
        <p:txBody>
          <a:bodyPr/>
          <a:lstStyle/>
          <a:p>
            <a:pPr algn="just">
              <a:defRPr/>
            </a:pPr>
            <a:r>
              <a:rPr lang="en-US" sz="2200" dirty="0"/>
              <a:t>Reviews can be </a:t>
            </a:r>
          </a:p>
          <a:p>
            <a:pPr marL="914400" lvl="1" indent="-457200" algn="just">
              <a:buFont typeface="+mj-lt"/>
              <a:buAutoNum type="alphaLcPeriod"/>
              <a:defRPr/>
            </a:pPr>
            <a:r>
              <a:rPr lang="en-US" sz="2200" dirty="0"/>
              <a:t>Formal design reviews</a:t>
            </a:r>
          </a:p>
          <a:p>
            <a:pPr marL="914400" lvl="1" indent="-457200" algn="just">
              <a:buFont typeface="+mj-lt"/>
              <a:buAutoNum type="alphaLcPeriod"/>
              <a:defRPr/>
            </a:pPr>
            <a:r>
              <a:rPr lang="en-US" sz="2200" dirty="0"/>
              <a:t>Peer Reviews</a:t>
            </a:r>
          </a:p>
          <a:p>
            <a:pPr algn="just">
              <a:defRPr/>
            </a:pPr>
            <a:r>
              <a:rPr lang="en-US" sz="2200" b="1" dirty="0"/>
              <a:t>Formal design reviews</a:t>
            </a:r>
          </a:p>
          <a:p>
            <a:pPr lvl="1" algn="just">
              <a:defRPr/>
            </a:pPr>
            <a:r>
              <a:rPr lang="en-US" sz="2200" dirty="0"/>
              <a:t>Developers can continue to the next phase of development only on receipt of formal approval of the documents</a:t>
            </a:r>
          </a:p>
          <a:p>
            <a:pPr lvl="1" algn="just">
              <a:defRPr/>
            </a:pPr>
            <a:r>
              <a:rPr lang="en-US" sz="2200" dirty="0"/>
              <a:t>Senior members carrying out  FDR include:</a:t>
            </a:r>
          </a:p>
          <a:p>
            <a:pPr lvl="2" algn="just">
              <a:defRPr/>
            </a:pPr>
            <a:r>
              <a:rPr lang="en-US" dirty="0"/>
              <a:t>Project Leader</a:t>
            </a:r>
          </a:p>
          <a:p>
            <a:pPr lvl="2" algn="just">
              <a:defRPr/>
            </a:pPr>
            <a:r>
              <a:rPr lang="en-US" dirty="0"/>
              <a:t>Department Manager</a:t>
            </a:r>
          </a:p>
          <a:p>
            <a:pPr lvl="2" algn="just">
              <a:defRPr/>
            </a:pPr>
            <a:r>
              <a:rPr lang="en-US" dirty="0"/>
              <a:t>Chief Software Engineer</a:t>
            </a:r>
          </a:p>
          <a:p>
            <a:pPr lvl="2" algn="just">
              <a:defRPr/>
            </a:pPr>
            <a:r>
              <a:rPr lang="en-US" dirty="0"/>
              <a:t>Heads of Other Related Department</a:t>
            </a:r>
          </a:p>
          <a:p>
            <a:pPr lvl="2" algn="just">
              <a:defRPr/>
            </a:pPr>
            <a:r>
              <a:rPr lang="en-US" dirty="0"/>
              <a:t>Sometimes Customer Representative based on terms in contract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5125" y="6400800"/>
            <a:ext cx="2133600" cy="457200"/>
          </a:xfrm>
          <a:noFill/>
        </p:spPr>
        <p:txBody>
          <a:bodyPr/>
          <a:lstStyle/>
          <a:p>
            <a:fld id="{4C957F01-5989-46E8-957B-660528D9E572}" type="slidenum">
              <a:rPr lang="en-GB" altLang="en-US"/>
              <a:pPr/>
              <a:t>10</a:t>
            </a:fld>
            <a:endParaRPr lang="en-GB" altLang="en-US"/>
          </a:p>
        </p:txBody>
      </p:sp>
    </p:spTree>
  </p:cSld>
  <p:clrMapOvr>
    <a:masterClrMapping/>
  </p:clrMapOvr>
  <p:transition spd="slow" advTm="4583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313613" cy="1143000"/>
          </a:xfrm>
        </p:spPr>
        <p:txBody>
          <a:bodyPr/>
          <a:lstStyle/>
          <a:p>
            <a:r>
              <a:rPr lang="en-US" altLang="en-US"/>
              <a:t>Reviews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7250" y="1643063"/>
            <a:ext cx="7826375" cy="4714875"/>
          </a:xfrm>
        </p:spPr>
        <p:txBody>
          <a:bodyPr/>
          <a:lstStyle/>
          <a:p>
            <a:pPr marL="342900" lvl="1" indent="-342900" algn="just">
              <a:buClr>
                <a:schemeClr val="tx2"/>
              </a:buClr>
              <a:buFont typeface="Wingdings" pitchFamily="2" charset="2"/>
              <a:buChar char="¡"/>
            </a:pPr>
            <a:r>
              <a:rPr lang="en-US" altLang="en-US" sz="2200" b="1"/>
              <a:t>Peer Reviews</a:t>
            </a:r>
          </a:p>
          <a:p>
            <a:pPr marL="742950" lvl="2" indent="-342900" algn="just"/>
            <a:r>
              <a:rPr lang="en-US" altLang="en-US"/>
              <a:t>Can be inspection or walkthroughs</a:t>
            </a:r>
          </a:p>
          <a:p>
            <a:pPr marL="742950" lvl="2" indent="-342900" algn="just"/>
            <a:r>
              <a:rPr lang="en-US" altLang="en-US"/>
              <a:t>Reviewers are all peers and their participation is voluntarily and viewed as supplement to their work load</a:t>
            </a:r>
          </a:p>
          <a:p>
            <a:pPr marL="742950" lvl="2" indent="-342900" algn="just"/>
            <a:r>
              <a:rPr lang="en-US" altLang="en-US"/>
              <a:t>Can review</a:t>
            </a:r>
          </a:p>
          <a:p>
            <a:pPr marL="1200150" lvl="3" indent="-342900" algn="just"/>
            <a:r>
              <a:rPr lang="en-US" altLang="en-US" sz="2200"/>
              <a:t>Short documents</a:t>
            </a:r>
          </a:p>
          <a:p>
            <a:pPr marL="1200150" lvl="3" indent="-342900" algn="just"/>
            <a:r>
              <a:rPr lang="en-US" altLang="en-US" sz="2200"/>
              <a:t>Chapters or parts of a report</a:t>
            </a:r>
          </a:p>
          <a:p>
            <a:pPr marL="1200150" lvl="3" indent="-342900" algn="just"/>
            <a:r>
              <a:rPr lang="en-US" altLang="en-US" sz="2200"/>
              <a:t>A coded printout of a software module</a:t>
            </a:r>
          </a:p>
          <a:p>
            <a:pPr marL="742950" lvl="2" indent="-342900" algn="just"/>
            <a:r>
              <a:rPr lang="en-US" altLang="en-US"/>
              <a:t>The main objective is to detect as many design and programming faults as possible</a:t>
            </a:r>
          </a:p>
          <a:p>
            <a:pPr marL="742950" lvl="2" indent="-342900" algn="just"/>
            <a:r>
              <a:rPr lang="en-US" altLang="en-US"/>
              <a:t>The output is a list of faults or a defect summary and statistics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B0279F-3064-4CBE-A800-28868B4A489A}" type="slidenum">
              <a:rPr lang="en-GB" altLang="en-US"/>
              <a:pPr/>
              <a:t>11</a:t>
            </a:fld>
            <a:endParaRPr lang="en-GB" altLang="en-US"/>
          </a:p>
        </p:txBody>
      </p:sp>
    </p:spTree>
  </p:cSld>
  <p:clrMapOvr>
    <a:masterClrMapping/>
  </p:clrMapOvr>
  <p:transition spd="slow" advTm="4157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611188" y="379413"/>
            <a:ext cx="7313612" cy="1143000"/>
          </a:xfrm>
        </p:spPr>
        <p:txBody>
          <a:bodyPr/>
          <a:lstStyle/>
          <a:p>
            <a:r>
              <a:rPr lang="en-US" altLang="en-US"/>
              <a:t>Expert Opinion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7250" y="1643063"/>
            <a:ext cx="7858125" cy="4929187"/>
          </a:xfrm>
        </p:spPr>
        <p:txBody>
          <a:bodyPr/>
          <a:lstStyle/>
          <a:p>
            <a:pPr algn="just"/>
            <a:r>
              <a:rPr lang="en-US" altLang="en-US" sz="2400"/>
              <a:t>In this additional external capabilities are introduced into the organization’s in-house development process</a:t>
            </a:r>
          </a:p>
          <a:p>
            <a:pPr algn="just"/>
            <a:r>
              <a:rPr lang="en-US" altLang="en-US" sz="2400"/>
              <a:t>Outside expert may be required in the following situations</a:t>
            </a:r>
          </a:p>
          <a:p>
            <a:pPr lvl="1" algn="just"/>
            <a:r>
              <a:rPr lang="en-US" altLang="en-US" sz="2200"/>
              <a:t>Insufficient in-house professional capabilities in the area</a:t>
            </a:r>
          </a:p>
          <a:p>
            <a:pPr lvl="1" algn="just"/>
            <a:r>
              <a:rPr lang="en-US" altLang="en-US" sz="2200"/>
              <a:t>In small organizations it is difficult to find suitable candidates to participate in DR teams</a:t>
            </a:r>
          </a:p>
          <a:p>
            <a:pPr lvl="1" algn="just"/>
            <a:r>
              <a:rPr lang="en-US" altLang="en-US" sz="2200"/>
              <a:t>In case of extreme work pressure, an outside expert’s opinion can replace an inspection</a:t>
            </a:r>
          </a:p>
          <a:p>
            <a:pPr lvl="1" algn="just"/>
            <a:r>
              <a:rPr lang="en-US" altLang="en-US" sz="2200"/>
              <a:t>Temporary inaccessibility of in-house professionals</a:t>
            </a:r>
          </a:p>
          <a:p>
            <a:pPr lvl="1" algn="just"/>
            <a:r>
              <a:rPr lang="en-US" altLang="en-US" sz="2200"/>
              <a:t>In case of major disagreements among seniors, an outside expert may support a decision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C0B07E-FB69-4ECB-88B1-517182CE1BDA}" type="slidenum">
              <a:rPr lang="en-GB" altLang="en-US"/>
              <a:pPr/>
              <a:t>12</a:t>
            </a:fld>
            <a:endParaRPr lang="en-GB" altLang="en-US"/>
          </a:p>
        </p:txBody>
      </p:sp>
    </p:spTree>
  </p:cSld>
  <p:clrMapOvr>
    <a:masterClrMapping/>
  </p:clrMapOvr>
  <p:transition spd="slow" advTm="6043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313613" cy="1143000"/>
          </a:xfrm>
        </p:spPr>
        <p:txBody>
          <a:bodyPr/>
          <a:lstStyle/>
          <a:p>
            <a:r>
              <a:rPr lang="en-US" altLang="en-US"/>
              <a:t> Software Testing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57250" y="1643063"/>
            <a:ext cx="7858125" cy="4786312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/>
              <a:t>Based on a prepared list of test cases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Software tests examine </a:t>
            </a:r>
          </a:p>
          <a:p>
            <a:pPr lvl="1" algn="just">
              <a:defRPr/>
            </a:pPr>
            <a:r>
              <a:rPr lang="en-US" altLang="en-US" sz="2400" dirty="0"/>
              <a:t>Software Modules</a:t>
            </a:r>
          </a:p>
          <a:p>
            <a:pPr lvl="1" algn="just">
              <a:defRPr/>
            </a:pPr>
            <a:r>
              <a:rPr lang="en-US" altLang="en-US" sz="2400" dirty="0"/>
              <a:t>Software Integration</a:t>
            </a:r>
          </a:p>
          <a:p>
            <a:pPr lvl="1" algn="just">
              <a:defRPr/>
            </a:pPr>
            <a:r>
              <a:rPr lang="en-US" altLang="en-US" sz="2400" dirty="0"/>
              <a:t>Entire Software Package (System)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Objectives of software tests include</a:t>
            </a:r>
          </a:p>
          <a:p>
            <a:pPr lvl="1" algn="just">
              <a:defRPr/>
            </a:pPr>
            <a:r>
              <a:rPr lang="en-US" altLang="en-US" sz="2400" dirty="0"/>
              <a:t>Formal approval of a module</a:t>
            </a:r>
          </a:p>
          <a:p>
            <a:pPr lvl="1" algn="just">
              <a:defRPr/>
            </a:pPr>
            <a:r>
              <a:rPr lang="en-US" altLang="en-US" sz="2400" dirty="0"/>
              <a:t>Integration set up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8C309-1412-4FD5-BE65-294A2143F2B6}" type="slidenum">
              <a:rPr lang="en-GB" altLang="en-US"/>
              <a:pPr/>
              <a:t>13</a:t>
            </a:fld>
            <a:endParaRPr lang="en-GB" altLang="en-US"/>
          </a:p>
        </p:txBody>
      </p:sp>
    </p:spTree>
  </p:cSld>
  <p:clrMapOvr>
    <a:masterClrMapping/>
  </p:clrMapOvr>
  <p:transition spd="slow" advTm="5746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684213" y="361950"/>
            <a:ext cx="7313612" cy="1143000"/>
          </a:xfrm>
        </p:spPr>
        <p:txBody>
          <a:bodyPr/>
          <a:lstStyle/>
          <a:p>
            <a:r>
              <a:rPr lang="en-US" altLang="en-US"/>
              <a:t>Software Testing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57250" y="1827213"/>
            <a:ext cx="7826375" cy="4530725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Software testing can be</a:t>
            </a:r>
          </a:p>
          <a:p>
            <a:pPr lvl="1">
              <a:defRPr/>
            </a:pPr>
            <a:r>
              <a:rPr lang="en-US" altLang="en-US" sz="2400" dirty="0"/>
              <a:t>Manual</a:t>
            </a:r>
          </a:p>
          <a:p>
            <a:pPr lvl="1">
              <a:defRPr/>
            </a:pPr>
            <a:r>
              <a:rPr lang="en-US" altLang="en-US" sz="2400" dirty="0"/>
              <a:t>Automated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800" dirty="0"/>
              <a:t>Test report will include:</a:t>
            </a:r>
          </a:p>
          <a:p>
            <a:pPr lvl="1">
              <a:defRPr/>
            </a:pPr>
            <a:r>
              <a:rPr lang="en-US" altLang="en-US" sz="2400" dirty="0"/>
              <a:t>Detailed list of the faults detected</a:t>
            </a:r>
          </a:p>
          <a:p>
            <a:pPr lvl="1">
              <a:defRPr/>
            </a:pPr>
            <a:r>
              <a:rPr lang="en-US" altLang="en-US" sz="2400" dirty="0"/>
              <a:t>Recommendations about the performance of partial or complete recurrent tests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5605B1-6CF5-4622-B3E2-C44F65CAB8EA}" type="slidenum">
              <a:rPr lang="en-GB" altLang="en-US"/>
              <a:pPr/>
              <a:t>14</a:t>
            </a:fld>
            <a:endParaRPr lang="en-GB" altLang="en-US"/>
          </a:p>
        </p:txBody>
      </p:sp>
    </p:spTree>
  </p:cSld>
  <p:clrMapOvr>
    <a:masterClrMapping/>
  </p:clrMapOvr>
  <p:transition spd="slow" advTm="41845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539750" y="355600"/>
            <a:ext cx="7313613" cy="1143000"/>
          </a:xfrm>
        </p:spPr>
        <p:txBody>
          <a:bodyPr/>
          <a:lstStyle/>
          <a:p>
            <a:r>
              <a:rPr lang="en-US" altLang="en-US"/>
              <a:t> Software Maintenance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57250" y="1643063"/>
            <a:ext cx="7858125" cy="5000625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/>
              <a:t>Maintenance services fall into the following categories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lvl="1" algn="just">
              <a:defRPr/>
            </a:pPr>
            <a:r>
              <a:rPr lang="en-US" altLang="en-US" sz="2400" dirty="0"/>
              <a:t>Corrective Maintenance- Correction of software code and documentation failures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lvl="1" algn="just">
              <a:defRPr/>
            </a:pPr>
            <a:r>
              <a:rPr lang="en-US" altLang="en-US" sz="2400" dirty="0"/>
              <a:t>Adaptive Maintenance- Adaption of current software to new circumstances and customers without changing basic software product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lvl="1" algn="just">
              <a:defRPr/>
            </a:pPr>
            <a:r>
              <a:rPr lang="en-US" altLang="en-US" sz="2400" dirty="0"/>
              <a:t>Functionality Improvement Maintenance- Functional and performance-related improvement of existing software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9EB4-170A-4477-BEB2-37BBE9971400}" type="slidenum">
              <a:rPr lang="en-GB" altLang="en-US"/>
              <a:pPr/>
              <a:t>15</a:t>
            </a:fld>
            <a:endParaRPr lang="en-GB" altLang="en-US"/>
          </a:p>
        </p:txBody>
      </p:sp>
    </p:spTree>
  </p:cSld>
  <p:clrMapOvr>
    <a:masterClrMapping/>
  </p:clrMapOvr>
  <p:transition spd="slow" advTm="7061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>
          <a:xfrm>
            <a:off x="611188" y="293688"/>
            <a:ext cx="7921625" cy="1143000"/>
          </a:xfrm>
        </p:spPr>
        <p:txBody>
          <a:bodyPr/>
          <a:lstStyle/>
          <a:p>
            <a:r>
              <a:rPr lang="en-US" altLang="en-US"/>
              <a:t>Assurance of the quality of the external participant’s work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57250" y="1714500"/>
            <a:ext cx="7826375" cy="4227513"/>
          </a:xfrm>
        </p:spPr>
        <p:txBody>
          <a:bodyPr/>
          <a:lstStyle/>
          <a:p>
            <a:pPr algn="just">
              <a:defRPr/>
            </a:pPr>
            <a:r>
              <a:rPr lang="en-US" altLang="en-US" dirty="0"/>
              <a:t>For larger and more complex project external participants will be required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dirty="0"/>
              <a:t>Larger portion of work transmitted to them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dirty="0"/>
              <a:t>SQA controls applied to external participants are defined in the contract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8B5B70-24FF-401D-9D5A-46816BEE7B74}" type="slidenum">
              <a:rPr lang="en-GB" altLang="en-US"/>
              <a:pPr/>
              <a:t>16</a:t>
            </a:fld>
            <a:endParaRPr lang="en-GB" altLang="en-US"/>
          </a:p>
        </p:txBody>
      </p:sp>
    </p:spTree>
  </p:cSld>
  <p:clrMapOvr>
    <a:masterClrMapping/>
  </p:clrMapOvr>
  <p:transition spd="slow" advTm="91528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68303A-A055-43BD-BF91-A7EF91D522A1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407988"/>
            <a:ext cx="7313613" cy="1143000"/>
          </a:xfrm>
        </p:spPr>
        <p:txBody>
          <a:bodyPr/>
          <a:lstStyle/>
          <a:p>
            <a:r>
              <a:rPr lang="en-US" altLang="en-US" sz="3200" dirty="0">
                <a:cs typeface="Times New Roman" pitchFamily="18" charset="0"/>
              </a:rPr>
              <a:t>Components  of infrastructure error prevention and improvement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844675"/>
            <a:ext cx="7786688" cy="4114800"/>
          </a:xfrm>
        </p:spPr>
        <p:txBody>
          <a:bodyPr/>
          <a:lstStyle/>
          <a:p>
            <a:pPr algn="just">
              <a:buFont typeface="Wingdings" pitchFamily="2" charset="2"/>
              <a:buNone/>
              <a:defRPr/>
            </a:pPr>
            <a:r>
              <a:rPr lang="en-US" sz="2200" dirty="0">
                <a:cs typeface="Times New Roman" pitchFamily="18" charset="0"/>
              </a:rPr>
              <a:t>The goals of SQA infrastructure are:</a:t>
            </a:r>
          </a:p>
          <a:p>
            <a:pPr lvl="1" algn="just">
              <a:defRPr/>
            </a:pPr>
            <a:r>
              <a:rPr lang="en-US" sz="2200" dirty="0">
                <a:cs typeface="Times New Roman" pitchFamily="18" charset="0"/>
              </a:rPr>
              <a:t>Elimination of software faults</a:t>
            </a:r>
          </a:p>
          <a:p>
            <a:pPr lvl="1" algn="just">
              <a:defRPr/>
            </a:pPr>
            <a:r>
              <a:rPr lang="en-US" sz="2200" dirty="0">
                <a:cs typeface="Times New Roman" pitchFamily="18" charset="0"/>
              </a:rPr>
              <a:t>At least reduce the rate of errors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2200" dirty="0">
                <a:cs typeface="Times New Roman" pitchFamily="18" charset="0"/>
              </a:rPr>
              <a:t>This class of SQA components include: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sz="2200" b="1" dirty="0">
                <a:cs typeface="Times New Roman" pitchFamily="18" charset="0"/>
              </a:rPr>
              <a:t>Supporting Devices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sz="2200" b="1" dirty="0">
                <a:cs typeface="Times New Roman" pitchFamily="18" charset="0"/>
              </a:rPr>
              <a:t>Procedures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sz="2200" b="1" dirty="0">
                <a:cs typeface="Times New Roman" pitchFamily="18" charset="0"/>
              </a:rPr>
              <a:t>Staff training instructions and certification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sz="2200" b="1" dirty="0">
                <a:cs typeface="Times New Roman" pitchFamily="18" charset="0"/>
              </a:rPr>
              <a:t>Preventive Actions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sz="2200" b="1" dirty="0">
                <a:cs typeface="Times New Roman" pitchFamily="18" charset="0"/>
              </a:rPr>
              <a:t>Configuration management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sz="2200" b="1" dirty="0">
                <a:cs typeface="Times New Roman" pitchFamily="18" charset="0"/>
              </a:rPr>
              <a:t>Documentation control</a:t>
            </a:r>
          </a:p>
          <a:p>
            <a:pPr lvl="1" algn="just">
              <a:defRPr/>
            </a:pPr>
            <a:endParaRPr lang="en-US" sz="22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 advTm="8211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 noChangeArrowheads="1"/>
          </p:cNvSpPr>
          <p:nvPr>
            <p:ph type="title"/>
          </p:nvPr>
        </p:nvSpPr>
        <p:spPr>
          <a:xfrm>
            <a:off x="857250" y="347663"/>
            <a:ext cx="7313613" cy="1143000"/>
          </a:xfrm>
        </p:spPr>
        <p:txBody>
          <a:bodyPr/>
          <a:lstStyle/>
          <a:p>
            <a:r>
              <a:rPr lang="en-US" altLang="en-US"/>
              <a:t>Procedure and Work Instructions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857250" y="1643063"/>
            <a:ext cx="7826375" cy="4298950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b="1" dirty="0"/>
              <a:t>Procedures</a:t>
            </a:r>
            <a:r>
              <a:rPr lang="en-US" altLang="en-US" sz="2400" dirty="0"/>
              <a:t> are planned to be generally applicable and to serve the entire organization.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b="1" dirty="0"/>
              <a:t>Work instructions </a:t>
            </a:r>
            <a:r>
              <a:rPr lang="en-US" altLang="en-US" sz="2400" dirty="0"/>
              <a:t>provide detailed directions for the use of methods that are applied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Procedures and work instructions are based on the organization’s experience and knowledge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183420-2A4E-4583-AD0A-3248FA831FCD}" type="slidenum">
              <a:rPr lang="en-GB" altLang="en-US"/>
              <a:pPr/>
              <a:t>18</a:t>
            </a:fld>
            <a:endParaRPr lang="en-GB" altLang="en-US"/>
          </a:p>
        </p:txBody>
      </p:sp>
    </p:spTree>
  </p:cSld>
  <p:clrMapOvr>
    <a:masterClrMapping/>
  </p:clrMapOvr>
  <p:transition spd="slow" advTm="68309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313612" cy="1143000"/>
          </a:xfrm>
        </p:spPr>
        <p:txBody>
          <a:bodyPr/>
          <a:lstStyle/>
          <a:p>
            <a:r>
              <a:rPr lang="en-US" altLang="en-US"/>
              <a:t>Supporting Quality Devices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57250" y="1643063"/>
            <a:ext cx="7858125" cy="5000625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/>
              <a:t>To combine higher quality with higher efficiency, use supporting quality devices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These devices may include template and checklist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They contribute in meeting SQA goals by: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lvl="1" algn="just">
              <a:defRPr/>
            </a:pPr>
            <a:r>
              <a:rPr lang="en-US" altLang="en-US" sz="2400" dirty="0"/>
              <a:t>Saving time required to define the structure of various documents or prepare lists of subjects to be reviewed</a:t>
            </a:r>
          </a:p>
          <a:p>
            <a:pPr lvl="1" algn="just">
              <a:defRPr/>
            </a:pPr>
            <a:r>
              <a:rPr lang="en-US" altLang="en-US" sz="2400" dirty="0"/>
              <a:t>Improving communication between development team and review committee members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927E6-7D07-49D2-87F4-7148D5659237}" type="slidenum">
              <a:rPr lang="en-GB" altLang="en-US"/>
              <a:pPr/>
              <a:t>19</a:t>
            </a:fld>
            <a:endParaRPr lang="en-GB" altLang="en-US"/>
          </a:p>
        </p:txBody>
      </p:sp>
    </p:spTree>
  </p:cSld>
  <p:clrMapOvr>
    <a:masterClrMapping/>
  </p:clrMapOvr>
  <p:transition spd="slow" advTm="685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>
          <a:xfrm>
            <a:off x="611188" y="392113"/>
            <a:ext cx="7313612" cy="1143000"/>
          </a:xfrm>
        </p:spPr>
        <p:txBody>
          <a:bodyPr/>
          <a:lstStyle/>
          <a:p>
            <a:r>
              <a:rPr lang="en-US" altLang="en-US">
                <a:cs typeface="Times New Roman" pitchFamily="18" charset="0"/>
              </a:rPr>
              <a:t>The SQA system- an SQA Architecture</a:t>
            </a:r>
            <a:endParaRPr lang="en-US" altLang="en-US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900113" y="1812925"/>
            <a:ext cx="7313612" cy="4114800"/>
          </a:xfrm>
        </p:spPr>
        <p:txBody>
          <a:bodyPr/>
          <a:lstStyle/>
          <a:p>
            <a:pPr algn="just">
              <a:buFont typeface="Wingdings" pitchFamily="2" charset="2"/>
              <a:buNone/>
              <a:defRPr/>
            </a:pPr>
            <a:endParaRPr lang="en-US" altLang="en-US" sz="2200" dirty="0"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None/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   </a:t>
            </a:r>
            <a:r>
              <a:rPr lang="en-US" altLang="en-US" sz="2400" dirty="0">
                <a:cs typeface="Times New Roman" panose="02020603050405020304" pitchFamily="18" charset="0"/>
              </a:rPr>
              <a:t>Wide range of SQA components are employed </a:t>
            </a:r>
          </a:p>
          <a:p>
            <a:pPr lvl="1" algn="just"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To prevent /remove the sources of software errors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To achieve an acceptable level of software quality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A2D889-6B85-4701-919F-5677ADCC97E4}" type="slidenum">
              <a:rPr lang="en-GB" altLang="en-US"/>
              <a:pPr/>
              <a:t>2</a:t>
            </a:fld>
            <a:endParaRPr lang="en-GB" altLang="en-US"/>
          </a:p>
        </p:txBody>
      </p:sp>
    </p:spTree>
  </p:cSld>
  <p:clrMapOvr>
    <a:masterClrMapping/>
  </p:clrMapOvr>
  <p:transition spd="slow" advTm="5133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679450" y="333375"/>
            <a:ext cx="8035925" cy="1143000"/>
          </a:xfrm>
        </p:spPr>
        <p:txBody>
          <a:bodyPr/>
          <a:lstStyle/>
          <a:p>
            <a:r>
              <a:rPr lang="en-US" altLang="en-US" dirty="0"/>
              <a:t>Staff training, Instruction and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643063"/>
            <a:ext cx="7858125" cy="4738687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Well-instructed professional staff is the key to efficient quality performance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This can be achieved by:</a:t>
            </a:r>
          </a:p>
          <a:p>
            <a:pPr lvl="1" algn="just">
              <a:defRPr/>
            </a:pPr>
            <a:r>
              <a:rPr lang="en-US" sz="2400" dirty="0">
                <a:ea typeface="+mn-ea"/>
                <a:cs typeface="+mn-cs"/>
              </a:rPr>
              <a:t>Training new employees and retraining those employees who have changed assignments</a:t>
            </a:r>
          </a:p>
          <a:p>
            <a:pPr lvl="1" algn="just">
              <a:defRPr/>
            </a:pPr>
            <a:r>
              <a:rPr lang="en-US" sz="2400" dirty="0"/>
              <a:t>Continuously updating staff with respect to professional developments</a:t>
            </a:r>
          </a:p>
          <a:p>
            <a:pPr lvl="1" algn="just">
              <a:defRPr/>
            </a:pPr>
            <a:r>
              <a:rPr lang="en-US" sz="2400" dirty="0"/>
              <a:t>Certifying employees after their knowledge and ability have been demonstrated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0CA243-622B-4842-821E-79F568CFF17F}" type="slidenum">
              <a:rPr lang="en-GB" altLang="en-US"/>
              <a:pPr/>
              <a:t>20</a:t>
            </a:fld>
            <a:endParaRPr lang="en-GB" altLang="en-US"/>
          </a:p>
        </p:txBody>
      </p:sp>
    </p:spTree>
  </p:cSld>
  <p:clrMapOvr>
    <a:masterClrMapping/>
  </p:clrMapOvr>
  <p:transition spd="slow" advTm="5367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611188" y="346075"/>
            <a:ext cx="7313612" cy="1143000"/>
          </a:xfrm>
        </p:spPr>
        <p:txBody>
          <a:bodyPr/>
          <a:lstStyle/>
          <a:p>
            <a:r>
              <a:rPr lang="en-US" altLang="en-US"/>
              <a:t>Preventive and Corrective actions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7250" y="1571625"/>
            <a:ext cx="7858125" cy="5000625"/>
          </a:xfrm>
        </p:spPr>
        <p:txBody>
          <a:bodyPr/>
          <a:lstStyle/>
          <a:p>
            <a:pPr algn="just"/>
            <a:r>
              <a:rPr lang="en-US" altLang="en-US" sz="2400"/>
              <a:t>Systematic study of the data collected regarding instances of failure and success contributes to the quality assurance process in many ways. </a:t>
            </a:r>
          </a:p>
          <a:p>
            <a:pPr algn="just"/>
            <a:r>
              <a:rPr lang="en-US" altLang="en-US" sz="2400"/>
              <a:t>It includes:</a:t>
            </a:r>
          </a:p>
          <a:p>
            <a:pPr lvl="1" algn="just"/>
            <a:r>
              <a:rPr lang="en-US" altLang="en-US" sz="2200"/>
              <a:t>Implementation of changes that prevent similar failures in the future</a:t>
            </a:r>
          </a:p>
          <a:p>
            <a:pPr lvl="1" algn="just"/>
            <a:r>
              <a:rPr lang="en-US" altLang="en-US" sz="2200"/>
              <a:t>Correction of similar faults found in other projects</a:t>
            </a:r>
          </a:p>
          <a:p>
            <a:pPr lvl="1" algn="just"/>
            <a:r>
              <a:rPr lang="en-US" altLang="en-US" sz="2200"/>
              <a:t>Implementing proven successful methodologies to enhance the probability of repeating successes</a:t>
            </a:r>
          </a:p>
          <a:p>
            <a:pPr algn="just"/>
            <a:r>
              <a:rPr lang="en-US" altLang="en-US" sz="2400"/>
              <a:t>The sources of data include:</a:t>
            </a:r>
          </a:p>
          <a:p>
            <a:pPr lvl="1" algn="just"/>
            <a:r>
              <a:rPr lang="en-US" altLang="en-US" sz="2200"/>
              <a:t>Design review reports</a:t>
            </a:r>
          </a:p>
          <a:p>
            <a:pPr lvl="1" algn="just"/>
            <a:r>
              <a:rPr lang="en-US" altLang="en-US" sz="2200"/>
              <a:t>Software test reports</a:t>
            </a:r>
          </a:p>
          <a:p>
            <a:pPr lvl="1" algn="just"/>
            <a:r>
              <a:rPr lang="en-US" altLang="en-US" sz="2200"/>
              <a:t>Customers’ complaints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C3DAC2-3A09-499C-81E6-B64641170CEB}" type="slidenum">
              <a:rPr lang="en-GB" altLang="en-US"/>
              <a:pPr/>
              <a:t>21</a:t>
            </a:fld>
            <a:endParaRPr lang="en-GB" altLang="en-US"/>
          </a:p>
        </p:txBody>
      </p:sp>
    </p:spTree>
  </p:cSld>
  <p:clrMapOvr>
    <a:masterClrMapping/>
  </p:clrMapOvr>
  <p:transition spd="slow" advTm="7649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313612" cy="1143000"/>
          </a:xfrm>
        </p:spPr>
        <p:txBody>
          <a:bodyPr/>
          <a:lstStyle/>
          <a:p>
            <a:r>
              <a:rPr lang="en-US" altLang="en-US" dirty="0"/>
              <a:t>Configuration Management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57250" y="1643063"/>
            <a:ext cx="7858125" cy="4738687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/>
              <a:t>Software development and maintenance operations involve activities that modify software to create new versions and releases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CM deals with following hazards by introducing procedures to control the change process :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lvl="1" algn="just">
              <a:defRPr/>
            </a:pPr>
            <a:r>
              <a:rPr lang="en-US" altLang="en-US" sz="2400" dirty="0"/>
              <a:t>Loss of the records presenting the changes implemented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D2F63D-9F29-4839-90AF-4BE54555C466}" type="slidenum">
              <a:rPr lang="en-GB" altLang="en-US"/>
              <a:pPr/>
              <a:t>22</a:t>
            </a:fld>
            <a:endParaRPr lang="en-GB" altLang="en-US"/>
          </a:p>
        </p:txBody>
      </p:sp>
    </p:spTree>
  </p:cSld>
  <p:clrMapOvr>
    <a:masterClrMapping/>
  </p:clrMapOvr>
  <p:transition spd="slow" advTm="8141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>
          <a:xfrm>
            <a:off x="684213" y="357188"/>
            <a:ext cx="7313612" cy="1143000"/>
          </a:xfrm>
        </p:spPr>
        <p:txBody>
          <a:bodyPr/>
          <a:lstStyle/>
          <a:p>
            <a:r>
              <a:rPr lang="en-US" altLang="en-US" dirty="0"/>
              <a:t>Configuration Management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57250" y="1500188"/>
            <a:ext cx="7858125" cy="5072062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/>
              <a:t>SCM procedures relate to:</a:t>
            </a:r>
          </a:p>
          <a:p>
            <a:pPr lvl="1" algn="just">
              <a:defRPr/>
            </a:pPr>
            <a:r>
              <a:rPr lang="en-US" altLang="en-US" sz="2400" dirty="0"/>
              <a:t>Approval of changes</a:t>
            </a:r>
          </a:p>
          <a:p>
            <a:pPr lvl="1" algn="just">
              <a:defRPr/>
            </a:pPr>
            <a:r>
              <a:rPr lang="en-US" altLang="en-US" sz="2400" dirty="0"/>
              <a:t>Recording of the changes performed</a:t>
            </a:r>
          </a:p>
          <a:p>
            <a:pPr lvl="1" algn="just">
              <a:defRPr/>
            </a:pPr>
            <a:r>
              <a:rPr lang="en-US" altLang="en-US" sz="2400" dirty="0"/>
              <a:t>Issuing of new software versions and releases</a:t>
            </a:r>
          </a:p>
          <a:p>
            <a:pPr lvl="1" algn="just">
              <a:defRPr/>
            </a:pPr>
            <a:r>
              <a:rPr lang="en-US" altLang="en-US" sz="2400" dirty="0"/>
              <a:t>Recording of the version</a:t>
            </a:r>
          </a:p>
          <a:p>
            <a:pPr lvl="1" algn="just">
              <a:defRPr/>
            </a:pPr>
            <a:r>
              <a:rPr lang="en-US" altLang="en-US" sz="2400" dirty="0"/>
              <a:t>Prevention of any changes in approved versions and releases once they are issued.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Usually there is an administrator or a CM committee to manage all the CM operations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36C23C-A315-4992-8152-59CCCB56B016}" type="slidenum">
              <a:rPr lang="en-GB" altLang="en-US"/>
              <a:pPr/>
              <a:t>23</a:t>
            </a:fld>
            <a:endParaRPr lang="en-GB" altLang="en-US"/>
          </a:p>
        </p:txBody>
      </p:sp>
    </p:spTree>
  </p:cSld>
  <p:clrMapOvr>
    <a:masterClrMapping/>
  </p:clrMapOvr>
  <p:transition spd="slow" advTm="6589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>
          <a:xfrm>
            <a:off x="787400" y="333375"/>
            <a:ext cx="7313613" cy="1143000"/>
          </a:xfrm>
        </p:spPr>
        <p:txBody>
          <a:bodyPr/>
          <a:lstStyle/>
          <a:p>
            <a:r>
              <a:rPr lang="en-US" altLang="en-US" dirty="0"/>
              <a:t>Documentation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1827213"/>
            <a:ext cx="8001000" cy="48164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SQA requires the application of measures to ensure the efficient long-term availability of major documents related to software development (“controlled documents”)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Documentation control functions refer to: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Customer requirement documents</a:t>
            </a:r>
          </a:p>
          <a:p>
            <a:pPr lvl="1">
              <a:defRPr/>
            </a:pPr>
            <a:r>
              <a:rPr lang="en-US" sz="2400" dirty="0"/>
              <a:t>Contract documents</a:t>
            </a:r>
          </a:p>
          <a:p>
            <a:pPr lvl="1">
              <a:defRPr/>
            </a:pPr>
            <a:r>
              <a:rPr lang="en-US" sz="2400" dirty="0"/>
              <a:t>Design reports</a:t>
            </a:r>
          </a:p>
          <a:p>
            <a:pPr lvl="1">
              <a:defRPr/>
            </a:pPr>
            <a:r>
              <a:rPr lang="en-US" sz="2400" dirty="0"/>
              <a:t>Project plans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Development standards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4AF05-6227-4B3D-8844-4DF9D7B47A6C}" type="slidenum">
              <a:rPr lang="en-GB" altLang="en-US"/>
              <a:pPr/>
              <a:t>24</a:t>
            </a:fld>
            <a:endParaRPr lang="en-GB" altLang="en-US"/>
          </a:p>
        </p:txBody>
      </p:sp>
    </p:spTree>
  </p:cSld>
  <p:clrMapOvr>
    <a:masterClrMapping/>
  </p:clrMapOvr>
  <p:transition spd="slow" advTm="6436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>
          <a:xfrm>
            <a:off x="684213" y="379413"/>
            <a:ext cx="7313612" cy="1143000"/>
          </a:xfrm>
        </p:spPr>
        <p:txBody>
          <a:bodyPr/>
          <a:lstStyle/>
          <a:p>
            <a:r>
              <a:rPr lang="en-US" altLang="en-US" dirty="0"/>
              <a:t>Documentation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00188"/>
            <a:ext cx="7858125" cy="5043487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Documentation control activities entail</a:t>
            </a:r>
          </a:p>
          <a:p>
            <a:pPr lvl="1" algn="just">
              <a:defRPr/>
            </a:pPr>
            <a:r>
              <a:rPr lang="en-US" sz="2200" dirty="0"/>
              <a:t>Definition of the types of controlled documents needed</a:t>
            </a:r>
          </a:p>
          <a:p>
            <a:pPr lvl="1" algn="just">
              <a:defRPr/>
            </a:pPr>
            <a:r>
              <a:rPr lang="en-US" sz="2200" dirty="0"/>
              <a:t>Specification of the formats, document identification methods, etc.</a:t>
            </a:r>
          </a:p>
          <a:p>
            <a:pPr lvl="1" algn="just">
              <a:defRPr/>
            </a:pPr>
            <a:r>
              <a:rPr lang="en-US" sz="2200" dirty="0"/>
              <a:t>Definition of review and approval processes for each controlled document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endParaRPr lang="en-US" sz="2200" dirty="0"/>
          </a:p>
          <a:p>
            <a:pPr algn="just">
              <a:defRPr/>
            </a:pPr>
            <a:r>
              <a:rPr lang="en-US" sz="2400" dirty="0"/>
              <a:t>Controlled documents contain information like:</a:t>
            </a:r>
          </a:p>
          <a:p>
            <a:pPr lvl="1" algn="just">
              <a:defRPr/>
            </a:pPr>
            <a:r>
              <a:rPr lang="en-US" sz="2200" dirty="0">
                <a:ea typeface="+mn-ea"/>
                <a:cs typeface="+mn-cs"/>
              </a:rPr>
              <a:t>Software test results</a:t>
            </a:r>
          </a:p>
          <a:p>
            <a:pPr lvl="1" algn="just">
              <a:defRPr/>
            </a:pPr>
            <a:r>
              <a:rPr lang="en-US" sz="2200" dirty="0">
                <a:ea typeface="+mn-ea"/>
                <a:cs typeface="+mn-cs"/>
              </a:rPr>
              <a:t>Design review (DR) reports</a:t>
            </a:r>
          </a:p>
          <a:p>
            <a:pPr lvl="1" algn="just">
              <a:defRPr/>
            </a:pPr>
            <a:r>
              <a:rPr lang="en-US" sz="2200" dirty="0">
                <a:ea typeface="+mn-ea"/>
                <a:cs typeface="+mn-cs"/>
              </a:rPr>
              <a:t>Problem reports</a:t>
            </a:r>
          </a:p>
          <a:p>
            <a:pPr lvl="1" algn="just">
              <a:defRPr/>
            </a:pPr>
            <a:r>
              <a:rPr lang="en-US" sz="2200" dirty="0">
                <a:ea typeface="+mn-ea"/>
                <a:cs typeface="+mn-cs"/>
              </a:rPr>
              <a:t>Audit reports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AD4251-0A69-4C88-BC3E-A34377540AFA}" type="slidenum">
              <a:rPr lang="en-GB" altLang="en-US"/>
              <a:pPr/>
              <a:t>25</a:t>
            </a:fld>
            <a:endParaRPr lang="en-GB" altLang="en-US"/>
          </a:p>
        </p:txBody>
      </p:sp>
    </p:spTree>
  </p:cSld>
  <p:clrMapOvr>
    <a:masterClrMapping/>
  </p:clrMapOvr>
  <p:transition spd="slow" advTm="57964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4511D-7D87-4263-85A4-B5BCB4576FFC}" type="slidenum">
              <a:rPr lang="en-GB" altLang="en-US"/>
              <a:pPr/>
              <a:t>26</a:t>
            </a:fld>
            <a:endParaRPr lang="en-GB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77825"/>
            <a:ext cx="7775575" cy="1143000"/>
          </a:xfrm>
        </p:spPr>
        <p:txBody>
          <a:bodyPr/>
          <a:lstStyle/>
          <a:p>
            <a:r>
              <a:rPr lang="en-US" altLang="en-US" sz="3200" dirty="0">
                <a:cs typeface="Times New Roman" pitchFamily="18" charset="0"/>
              </a:rPr>
              <a:t>Components of Software Quality Management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827213"/>
            <a:ext cx="7826375" cy="4114800"/>
          </a:xfrm>
        </p:spPr>
        <p:txBody>
          <a:bodyPr/>
          <a:lstStyle/>
          <a:p>
            <a:pPr algn="just"/>
            <a:r>
              <a:rPr lang="en-US" altLang="en-US" sz="2400">
                <a:cs typeface="Times New Roman" pitchFamily="18" charset="0"/>
              </a:rPr>
              <a:t>Managerial SQA components support the managerial control of software development projects and maintenance services.</a:t>
            </a:r>
          </a:p>
          <a:p>
            <a:pPr algn="just"/>
            <a:r>
              <a:rPr lang="en-US" altLang="en-US" sz="2400">
                <a:cs typeface="Times New Roman" pitchFamily="18" charset="0"/>
              </a:rPr>
              <a:t>Prevent or minimize schedule and budget failures</a:t>
            </a:r>
          </a:p>
          <a:p>
            <a:pPr algn="just">
              <a:buFont typeface="Wingdings" pitchFamily="2" charset="2"/>
              <a:buNone/>
            </a:pPr>
            <a:endParaRPr lang="en-US" altLang="en-US" sz="24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en-US" sz="2400">
                <a:cs typeface="Times New Roman" pitchFamily="18" charset="0"/>
              </a:rPr>
              <a:t>Its components include :</a:t>
            </a:r>
          </a:p>
          <a:p>
            <a:pPr marL="914400" lvl="1" indent="-457200" algn="just">
              <a:buFont typeface="Times New Roman" pitchFamily="18" charset="0"/>
              <a:buAutoNum type="arabicPeriod"/>
            </a:pPr>
            <a:r>
              <a:rPr lang="en-US" altLang="en-US" sz="2400" b="1">
                <a:cs typeface="Times New Roman" pitchFamily="18" charset="0"/>
              </a:rPr>
              <a:t>Project progress control</a:t>
            </a:r>
          </a:p>
          <a:p>
            <a:pPr marL="914400" lvl="1" indent="-457200" algn="just">
              <a:buFont typeface="Times New Roman" pitchFamily="18" charset="0"/>
              <a:buAutoNum type="arabicPeriod"/>
            </a:pPr>
            <a:r>
              <a:rPr lang="en-US" altLang="en-US" sz="2400" b="1">
                <a:cs typeface="Times New Roman" pitchFamily="18" charset="0"/>
              </a:rPr>
              <a:t>Software quality metrics</a:t>
            </a:r>
          </a:p>
          <a:p>
            <a:pPr marL="914400" lvl="1" indent="-457200" algn="just">
              <a:buFont typeface="Times New Roman" pitchFamily="18" charset="0"/>
              <a:buAutoNum type="arabicPeriod"/>
            </a:pPr>
            <a:r>
              <a:rPr lang="en-US" altLang="en-US" sz="2400" b="1">
                <a:cs typeface="Times New Roman" pitchFamily="18" charset="0"/>
              </a:rPr>
              <a:t>Software quality costs</a:t>
            </a:r>
          </a:p>
        </p:txBody>
      </p:sp>
    </p:spTree>
  </p:cSld>
  <p:clrMapOvr>
    <a:masterClrMapping/>
  </p:clrMapOvr>
  <p:transition spd="slow" advTm="36525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 noChangeArrowheads="1"/>
          </p:cNvSpPr>
          <p:nvPr>
            <p:ph type="title"/>
          </p:nvPr>
        </p:nvSpPr>
        <p:spPr>
          <a:xfrm>
            <a:off x="539750" y="311150"/>
            <a:ext cx="7313613" cy="1143000"/>
          </a:xfrm>
        </p:spPr>
        <p:txBody>
          <a:bodyPr/>
          <a:lstStyle/>
          <a:p>
            <a:r>
              <a:rPr lang="en-US" altLang="en-US"/>
              <a:t> Project Progress Control</a:t>
            </a: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857250" y="1643063"/>
            <a:ext cx="7826375" cy="4227512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/>
              <a:t>The main objective is to detect any situation that may induce deviations from the project’s plans and maintenance service performance.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Project control activities focus on:</a:t>
            </a:r>
          </a:p>
          <a:p>
            <a:pPr lvl="1" algn="just">
              <a:defRPr/>
            </a:pPr>
            <a:r>
              <a:rPr lang="en-US" altLang="en-US" sz="2400" dirty="0"/>
              <a:t>Resource usage</a:t>
            </a:r>
          </a:p>
          <a:p>
            <a:pPr lvl="1" algn="just">
              <a:defRPr/>
            </a:pPr>
            <a:r>
              <a:rPr lang="en-US" altLang="en-US" sz="2400" dirty="0"/>
              <a:t>Schedules</a:t>
            </a:r>
          </a:p>
          <a:p>
            <a:pPr lvl="1" algn="just">
              <a:defRPr/>
            </a:pPr>
            <a:r>
              <a:rPr lang="en-US" altLang="en-US" sz="2400" dirty="0"/>
              <a:t>Risk management activities</a:t>
            </a:r>
          </a:p>
          <a:p>
            <a:pPr lvl="1" algn="just">
              <a:defRPr/>
            </a:pPr>
            <a:r>
              <a:rPr lang="en-US" altLang="en-US" sz="2400" dirty="0"/>
              <a:t>The budget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A7396-7B10-4E38-A99F-F3D980849113}" type="slidenum">
              <a:rPr lang="en-GB" altLang="en-US"/>
              <a:pPr/>
              <a:t>27</a:t>
            </a:fld>
            <a:endParaRPr lang="en-GB" altLang="en-US"/>
          </a:p>
        </p:txBody>
      </p:sp>
    </p:spTree>
  </p:cSld>
  <p:clrMapOvr>
    <a:masterClrMapping/>
  </p:clrMapOvr>
  <p:transition spd="slow" advTm="3216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>
          <a:xfrm>
            <a:off x="611188" y="433388"/>
            <a:ext cx="7313612" cy="1143000"/>
          </a:xfrm>
        </p:spPr>
        <p:txBody>
          <a:bodyPr/>
          <a:lstStyle/>
          <a:p>
            <a:r>
              <a:rPr lang="en-US" altLang="en-US"/>
              <a:t>Software Quality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71625"/>
            <a:ext cx="7858125" cy="5030788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Measurement of the various aspects of software quality is considered to be an effective tool for </a:t>
            </a:r>
          </a:p>
          <a:p>
            <a:pPr lvl="1" algn="just">
              <a:defRPr/>
            </a:pPr>
            <a:r>
              <a:rPr lang="en-US" sz="2400" dirty="0">
                <a:ea typeface="+mn-ea"/>
                <a:cs typeface="+mn-cs"/>
              </a:rPr>
              <a:t>Support of control activities </a:t>
            </a:r>
          </a:p>
          <a:p>
            <a:pPr lvl="1" algn="just">
              <a:defRPr/>
            </a:pPr>
            <a:r>
              <a:rPr lang="en-US" sz="2400" dirty="0">
                <a:ea typeface="+mn-ea"/>
                <a:cs typeface="+mn-cs"/>
              </a:rPr>
              <a:t>Initiation of process improvements</a:t>
            </a:r>
          </a:p>
          <a:p>
            <a:pPr algn="just">
              <a:defRPr/>
            </a:pPr>
            <a:r>
              <a:rPr lang="en-US" sz="2400" dirty="0"/>
              <a:t>Available software quality metrics include:</a:t>
            </a:r>
          </a:p>
          <a:p>
            <a:pPr lvl="1" algn="just">
              <a:defRPr/>
            </a:pPr>
            <a:r>
              <a:rPr lang="en-US" sz="2400" dirty="0"/>
              <a:t>Quality of software development and maintenance activities</a:t>
            </a:r>
          </a:p>
          <a:p>
            <a:pPr lvl="1" algn="just">
              <a:defRPr/>
            </a:pPr>
            <a:r>
              <a:rPr lang="en-US" sz="2400" dirty="0"/>
              <a:t>Development teams’ productivity</a:t>
            </a:r>
          </a:p>
          <a:p>
            <a:pPr lvl="1" algn="just">
              <a:defRPr/>
            </a:pPr>
            <a:r>
              <a:rPr lang="en-US" sz="2400" dirty="0"/>
              <a:t>Help desk and maintenance teams’ productivity</a:t>
            </a:r>
          </a:p>
          <a:p>
            <a:pPr lvl="1" algn="just">
              <a:defRPr/>
            </a:pPr>
            <a:r>
              <a:rPr lang="en-US" sz="2400" dirty="0"/>
              <a:t>Software faults density</a:t>
            </a:r>
          </a:p>
          <a:p>
            <a:pPr lvl="1" algn="just">
              <a:defRPr/>
            </a:pPr>
            <a:r>
              <a:rPr lang="en-US" sz="2400" dirty="0"/>
              <a:t>Schedule deviations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53489E-9123-4F7B-BE66-8A3887BB8ABB}" type="slidenum">
              <a:rPr lang="en-GB" altLang="en-US"/>
              <a:pPr/>
              <a:t>28</a:t>
            </a:fld>
            <a:endParaRPr lang="en-GB" altLang="en-US"/>
          </a:p>
        </p:txBody>
      </p:sp>
    </p:spTree>
  </p:cSld>
  <p:clrMapOvr>
    <a:masterClrMapping/>
  </p:clrMapOvr>
  <p:transition spd="slow" advTm="74303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>
          <a:xfrm>
            <a:off x="755650" y="384175"/>
            <a:ext cx="7313613" cy="1143000"/>
          </a:xfrm>
        </p:spPr>
        <p:txBody>
          <a:bodyPr/>
          <a:lstStyle/>
          <a:p>
            <a:r>
              <a:rPr lang="en-US" altLang="en-US" dirty="0"/>
              <a:t>Software Quality Costs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7250" y="1527175"/>
            <a:ext cx="7858125" cy="5357813"/>
          </a:xfrm>
        </p:spPr>
        <p:txBody>
          <a:bodyPr/>
          <a:lstStyle/>
          <a:p>
            <a:pPr algn="just"/>
            <a:r>
              <a:rPr lang="en-US" altLang="en-US" sz="2200" dirty="0"/>
              <a:t>According to extended quality cost model, two types of costs exist</a:t>
            </a:r>
          </a:p>
          <a:p>
            <a:pPr lvl="1" algn="just"/>
            <a:r>
              <a:rPr lang="en-US" altLang="en-US" sz="2200" dirty="0"/>
              <a:t>Costs of control</a:t>
            </a:r>
          </a:p>
          <a:p>
            <a:pPr lvl="2" algn="just"/>
            <a:r>
              <a:rPr lang="en-US" altLang="en-US" dirty="0"/>
              <a:t>Prevention costs </a:t>
            </a:r>
          </a:p>
          <a:p>
            <a:pPr lvl="2" algn="just"/>
            <a:r>
              <a:rPr lang="en-US" altLang="en-US" dirty="0"/>
              <a:t>Appraisal costs</a:t>
            </a:r>
          </a:p>
          <a:p>
            <a:pPr lvl="2" algn="just"/>
            <a:r>
              <a:rPr lang="en-US" altLang="en-US" dirty="0"/>
              <a:t>Managerial preparation and control costs</a:t>
            </a:r>
          </a:p>
          <a:p>
            <a:pPr lvl="1" algn="just"/>
            <a:r>
              <a:rPr lang="en-US" altLang="en-US" sz="2200" dirty="0"/>
              <a:t>Costs of failure</a:t>
            </a:r>
          </a:p>
          <a:p>
            <a:pPr lvl="2" algn="just"/>
            <a:r>
              <a:rPr lang="en-US" altLang="en-US" dirty="0"/>
              <a:t>Internal failure costs</a:t>
            </a:r>
          </a:p>
          <a:p>
            <a:pPr lvl="2" algn="just"/>
            <a:r>
              <a:rPr lang="en-US" altLang="en-US" dirty="0"/>
              <a:t>External failure costs</a:t>
            </a:r>
          </a:p>
          <a:p>
            <a:pPr lvl="2" algn="just"/>
            <a:r>
              <a:rPr lang="en-US" altLang="en-US" dirty="0"/>
              <a:t>Managerial failure costs</a:t>
            </a:r>
          </a:p>
          <a:p>
            <a:pPr algn="just"/>
            <a:r>
              <a:rPr lang="en-US" altLang="en-US" sz="2200" dirty="0"/>
              <a:t>Management is interested in the total sum of the quality costs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92C771-08B9-4D51-A144-CC6E1307F096}" type="slidenum">
              <a:rPr lang="en-GB" altLang="en-US"/>
              <a:pPr/>
              <a:t>29</a:t>
            </a:fld>
            <a:endParaRPr lang="en-GB" altLang="en-US"/>
          </a:p>
        </p:txBody>
      </p:sp>
    </p:spTree>
  </p:cSld>
  <p:clrMapOvr>
    <a:masterClrMapping/>
  </p:clrMapOvr>
  <p:transition spd="slow" advTm="6319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5363AD-1EDF-4AF4-875E-A3F00A7A66C0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31800"/>
            <a:ext cx="7313612" cy="1143000"/>
          </a:xfrm>
        </p:spPr>
        <p:txBody>
          <a:bodyPr/>
          <a:lstStyle/>
          <a:p>
            <a:r>
              <a:rPr lang="en-US" altLang="en-US">
                <a:cs typeface="Times New Roman" pitchFamily="18" charset="0"/>
              </a:rPr>
              <a:t>The SQA system- an SQA Architecture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7250" y="1827213"/>
            <a:ext cx="7858125" cy="46259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SQA system components can be classified into 6 classes :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 algn="just"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Pre-project components</a:t>
            </a:r>
          </a:p>
          <a:p>
            <a:pPr lvl="1" algn="just"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Components of project life cycle activities assessment</a:t>
            </a:r>
          </a:p>
          <a:p>
            <a:pPr lvl="1" algn="just"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Components of infrastructure error prevention and improvement.</a:t>
            </a:r>
          </a:p>
          <a:p>
            <a:pPr lvl="1" algn="just"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Components of SQ management</a:t>
            </a:r>
          </a:p>
          <a:p>
            <a:pPr lvl="1" algn="just"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Components of standardization, certification, and SQA system assessment</a:t>
            </a:r>
          </a:p>
          <a:p>
            <a:pPr lvl="1" algn="just" eaLnBrk="1" hangingPunct="1"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Organizing for SQA- the human components</a:t>
            </a:r>
          </a:p>
          <a:p>
            <a:pPr algn="just" eaLnBrk="1" hangingPunct="1">
              <a:defRPr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57567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E9FBE-6A9E-43EC-AC2C-51FE452FB368}" type="slidenum">
              <a:rPr lang="en-GB" altLang="en-US"/>
              <a:pPr/>
              <a:t>30</a:t>
            </a:fld>
            <a:endParaRPr lang="en-GB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77825"/>
            <a:ext cx="7640637" cy="1143000"/>
          </a:xfrm>
        </p:spPr>
        <p:txBody>
          <a:bodyPr/>
          <a:lstStyle/>
          <a:p>
            <a:r>
              <a:rPr lang="en-US" altLang="en-US" sz="3200">
                <a:cs typeface="Times New Roman" pitchFamily="18" charset="0"/>
              </a:rPr>
              <a:t>Components of SQA standards, certification, and system assessment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827213"/>
            <a:ext cx="7786688" cy="4114800"/>
          </a:xfrm>
        </p:spPr>
        <p:txBody>
          <a:bodyPr/>
          <a:lstStyle/>
          <a:p>
            <a:pPr marL="552450" indent="-552450" algn="just">
              <a:buFont typeface="Wingdings" pitchFamily="2" charset="2"/>
              <a:buNone/>
            </a:pPr>
            <a:r>
              <a:rPr lang="en-US" altLang="en-US" sz="2400">
                <a:cs typeface="Times New Roman" pitchFamily="18" charset="0"/>
              </a:rPr>
              <a:t>The main objectives of this class are:</a:t>
            </a:r>
          </a:p>
          <a:p>
            <a:pPr marL="552450" indent="-552450" algn="just"/>
            <a:r>
              <a:rPr lang="en-US" altLang="en-US" sz="2400"/>
              <a:t>Utilization of international professional knowledge</a:t>
            </a:r>
          </a:p>
          <a:p>
            <a:pPr marL="552450" indent="-552450" algn="just"/>
            <a:r>
              <a:rPr lang="en-US" altLang="en-US" sz="2400">
                <a:cs typeface="Times New Roman" pitchFamily="18" charset="0"/>
              </a:rPr>
              <a:t>Improvement of coordination of the organizational quality systems with other organizations</a:t>
            </a:r>
          </a:p>
          <a:p>
            <a:pPr marL="552450" indent="-552450" algn="just"/>
            <a:r>
              <a:rPr lang="en-US" altLang="en-US" sz="2400">
                <a:cs typeface="Times New Roman" pitchFamily="18" charset="0"/>
              </a:rPr>
              <a:t>Assessment of the achievements of quality systems according to a common scale.</a:t>
            </a:r>
          </a:p>
          <a:p>
            <a:pPr marL="552450" indent="-552450" algn="just">
              <a:buFont typeface="Wingdings" pitchFamily="2" charset="2"/>
              <a:buNone/>
            </a:pPr>
            <a:r>
              <a:rPr lang="en-US" altLang="en-US" sz="2400">
                <a:cs typeface="Times New Roman" pitchFamily="18" charset="0"/>
              </a:rPr>
              <a:t>The various standards are classified into 2 groups:</a:t>
            </a:r>
          </a:p>
          <a:p>
            <a:pPr marL="933450" lvl="1" indent="-476250" algn="just">
              <a:buFont typeface="Times New Roman" pitchFamily="18" charset="0"/>
              <a:buAutoNum type="arabicPeriod"/>
            </a:pPr>
            <a:r>
              <a:rPr lang="en-US" altLang="en-US" sz="2400" b="1">
                <a:cs typeface="Times New Roman" pitchFamily="18" charset="0"/>
              </a:rPr>
              <a:t>Quality management standards</a:t>
            </a:r>
          </a:p>
          <a:p>
            <a:pPr marL="933450" lvl="1" indent="-476250" algn="just">
              <a:buFont typeface="Times New Roman" pitchFamily="18" charset="0"/>
              <a:buAutoNum type="arabicPeriod"/>
            </a:pPr>
            <a:r>
              <a:rPr lang="en-US" altLang="en-US" sz="2400" b="1">
                <a:cs typeface="Times New Roman" pitchFamily="18" charset="0"/>
              </a:rPr>
              <a:t>Project process standards </a:t>
            </a:r>
          </a:p>
        </p:txBody>
      </p:sp>
    </p:spTree>
  </p:cSld>
  <p:clrMapOvr>
    <a:masterClrMapping/>
  </p:clrMapOvr>
  <p:transition spd="slow" advTm="7083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 noChangeArrowheads="1"/>
          </p:cNvSpPr>
          <p:nvPr>
            <p:ph type="title"/>
          </p:nvPr>
        </p:nvSpPr>
        <p:spPr>
          <a:xfrm>
            <a:off x="971550" y="347663"/>
            <a:ext cx="7313613" cy="1143000"/>
          </a:xfrm>
        </p:spPr>
        <p:txBody>
          <a:bodyPr/>
          <a:lstStyle/>
          <a:p>
            <a:r>
              <a:rPr lang="en-US" altLang="en-US" dirty="0"/>
              <a:t>Quality Management Standards</a:t>
            </a: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857250" y="1643063"/>
            <a:ext cx="7858125" cy="4298950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/>
              <a:t>Quality standards focus on </a:t>
            </a:r>
            <a:r>
              <a:rPr lang="en-US" altLang="en-US" sz="2400" i="1" dirty="0"/>
              <a:t>what is required and leave the </a:t>
            </a:r>
            <a:r>
              <a:rPr lang="en-US" altLang="en-US" sz="2400" dirty="0"/>
              <a:t>decision about </a:t>
            </a:r>
            <a:r>
              <a:rPr lang="en-US" altLang="en-US" sz="2400" i="1" dirty="0"/>
              <a:t>how to achieve it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i="1" dirty="0"/>
          </a:p>
          <a:p>
            <a:pPr algn="just">
              <a:defRPr/>
            </a:pPr>
            <a:r>
              <a:rPr lang="en-US" altLang="en-US" sz="2400" dirty="0"/>
              <a:t>Organizations that comply with quality achievement requirements can seek SQA certification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The most familiar examples of this type of standard are:</a:t>
            </a:r>
          </a:p>
          <a:p>
            <a:pPr lvl="1" algn="just">
              <a:defRPr/>
            </a:pPr>
            <a:r>
              <a:rPr lang="en-US" altLang="en-US" sz="2400" dirty="0"/>
              <a:t>SEI CMM assessment standard</a:t>
            </a:r>
          </a:p>
          <a:p>
            <a:pPr lvl="1" algn="just">
              <a:defRPr/>
            </a:pPr>
            <a:r>
              <a:rPr lang="en-US" altLang="en-US" sz="2400" dirty="0"/>
              <a:t>ISO 9001 and ISO 9000-3 standards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D36F4-0E5F-43FE-AE3F-91D9B5B626E3}" type="slidenum">
              <a:rPr lang="en-GB" altLang="en-US"/>
              <a:pPr/>
              <a:t>31</a:t>
            </a:fld>
            <a:endParaRPr lang="en-GB" altLang="en-US"/>
          </a:p>
        </p:txBody>
      </p:sp>
    </p:spTree>
  </p:cSld>
  <p:clrMapOvr>
    <a:masterClrMapping/>
  </p:clrMapOvr>
  <p:transition spd="slow" advTm="70786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857250" y="265113"/>
            <a:ext cx="7313613" cy="1143000"/>
          </a:xfrm>
        </p:spPr>
        <p:txBody>
          <a:bodyPr/>
          <a:lstStyle/>
          <a:p>
            <a:r>
              <a:rPr lang="en-US" altLang="en-US" dirty="0"/>
              <a:t>Project Process Standards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857250" y="1714500"/>
            <a:ext cx="7858125" cy="4227513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dirty="0"/>
              <a:t>Project process standards provide methodological guidelines (dealing with the question of “how”) for the development team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Well-known examples of process standards are: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lvl="1" algn="just">
              <a:defRPr/>
            </a:pPr>
            <a:r>
              <a:rPr lang="en-US" altLang="en-US" sz="2400" dirty="0"/>
              <a:t>IEEE 1012 standard</a:t>
            </a:r>
          </a:p>
          <a:p>
            <a:pPr lvl="1" algn="just">
              <a:defRPr/>
            </a:pPr>
            <a:r>
              <a:rPr lang="en-US" altLang="en-US" sz="2400" dirty="0"/>
              <a:t>ISO/IEC 12207 standard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92877-9C54-40A1-98A7-A232967887CB}" type="slidenum">
              <a:rPr lang="en-GB" altLang="en-US"/>
              <a:pPr/>
              <a:t>32</a:t>
            </a:fld>
            <a:endParaRPr lang="en-GB" altLang="en-US"/>
          </a:p>
        </p:txBody>
      </p:sp>
    </p:spTree>
  </p:cSld>
  <p:clrMapOvr>
    <a:masterClrMapping/>
  </p:clrMapOvr>
  <p:transition spd="slow" advTm="40795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>
          <a:xfrm>
            <a:off x="1000100" y="142875"/>
            <a:ext cx="7599388" cy="1143000"/>
          </a:xfrm>
        </p:spPr>
        <p:txBody>
          <a:bodyPr/>
          <a:lstStyle/>
          <a:p>
            <a:r>
              <a:rPr lang="en-US" altLang="en-US" sz="3200" dirty="0"/>
              <a:t>Organizing for SQA ‐the human components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7250" y="1428750"/>
            <a:ext cx="7929563" cy="5429250"/>
          </a:xfrm>
        </p:spPr>
        <p:txBody>
          <a:bodyPr/>
          <a:lstStyle/>
          <a:p>
            <a:pPr algn="just"/>
            <a:r>
              <a:rPr lang="en-US" altLang="en-US" sz="2200" dirty="0"/>
              <a:t>The SQA organizational base includes :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dirty="0"/>
              <a:t>	– Managers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dirty="0"/>
              <a:t>	– Testing personnel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dirty="0"/>
              <a:t>	–The SQA unit 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dirty="0"/>
              <a:t>	– Practitioners interested in SQ</a:t>
            </a:r>
          </a:p>
          <a:p>
            <a:pPr algn="just"/>
            <a:r>
              <a:rPr lang="en-US" altLang="en-US" sz="2200" dirty="0"/>
              <a:t>The main objectives of SQA base are: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dirty="0"/>
              <a:t>	– To initiate and support the implementation of SQA components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dirty="0"/>
              <a:t>	– To detect deviation from SQA procedures and methodology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 sz="2200" dirty="0"/>
              <a:t>	– To suggest improvements</a:t>
            </a:r>
          </a:p>
          <a:p>
            <a:pPr algn="just"/>
            <a:r>
              <a:rPr lang="en-US" altLang="en-US" sz="2200" dirty="0"/>
              <a:t>The main components include:</a:t>
            </a:r>
          </a:p>
          <a:p>
            <a:pPr lvl="1" algn="just"/>
            <a:r>
              <a:rPr lang="en-US" altLang="en-US" sz="1800" dirty="0"/>
              <a:t>SQA Unit</a:t>
            </a:r>
          </a:p>
          <a:p>
            <a:pPr lvl="1" algn="just"/>
            <a:r>
              <a:rPr lang="en-US" altLang="en-US" sz="1800" dirty="0"/>
              <a:t>SQA Trustees</a:t>
            </a:r>
          </a:p>
          <a:p>
            <a:pPr lvl="1" algn="just"/>
            <a:r>
              <a:rPr lang="en-US" altLang="en-US" sz="1800" dirty="0"/>
              <a:t>SQA Committees</a:t>
            </a:r>
          </a:p>
          <a:p>
            <a:pPr lvl="1" algn="just"/>
            <a:r>
              <a:rPr lang="en-US" altLang="en-US" sz="1800" dirty="0"/>
              <a:t>SQA Forums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8FA952-6E01-4BA6-8B7E-1CB89A38C17A}" type="slidenum">
              <a:rPr lang="en-GB" altLang="en-US"/>
              <a:pPr/>
              <a:t>33</a:t>
            </a:fld>
            <a:endParaRPr lang="en-GB" altLang="en-US" dirty="0"/>
          </a:p>
        </p:txBody>
      </p:sp>
    </p:spTree>
  </p:cSld>
  <p:clrMapOvr>
    <a:masterClrMapping/>
  </p:clrMapOvr>
  <p:transition spd="slow" advTm="5024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 noChangeArrowheads="1"/>
          </p:cNvSpPr>
          <p:nvPr>
            <p:ph type="title"/>
          </p:nvPr>
        </p:nvSpPr>
        <p:spPr>
          <a:xfrm>
            <a:off x="857250" y="325438"/>
            <a:ext cx="7313613" cy="1143000"/>
          </a:xfrm>
        </p:spPr>
        <p:txBody>
          <a:bodyPr/>
          <a:lstStyle/>
          <a:p>
            <a:r>
              <a:rPr lang="en-US" altLang="en-US"/>
              <a:t>Management’s role in SQA</a:t>
            </a:r>
          </a:p>
        </p:txBody>
      </p:sp>
      <p:sp>
        <p:nvSpPr>
          <p:cNvPr id="39939" name="Content Placeholder 5"/>
          <p:cNvSpPr>
            <a:spLocks noGrp="1" noChangeArrowheads="1"/>
          </p:cNvSpPr>
          <p:nvPr>
            <p:ph idx="1"/>
          </p:nvPr>
        </p:nvSpPr>
        <p:spPr>
          <a:xfrm>
            <a:off x="857250" y="1571625"/>
            <a:ext cx="7858125" cy="5030788"/>
          </a:xfrm>
        </p:spPr>
        <p:txBody>
          <a:bodyPr/>
          <a:lstStyle/>
          <a:p>
            <a:pPr algn="just"/>
            <a:r>
              <a:rPr lang="en-US" altLang="en-US" sz="2400"/>
              <a:t>The responsibilities of top management, departmental management and project management include the following:</a:t>
            </a:r>
          </a:p>
          <a:p>
            <a:pPr lvl="1" algn="just"/>
            <a:r>
              <a:rPr lang="en-US" altLang="en-US" sz="2400"/>
              <a:t>Definition of the quality policy</a:t>
            </a:r>
          </a:p>
          <a:p>
            <a:pPr lvl="1" algn="just"/>
            <a:r>
              <a:rPr lang="en-US" altLang="en-US" sz="2400"/>
              <a:t>Effective follow-up of quality policy implementation</a:t>
            </a:r>
          </a:p>
          <a:p>
            <a:pPr lvl="1" algn="just"/>
            <a:r>
              <a:rPr lang="en-US" altLang="en-US" sz="2400"/>
              <a:t>Allocation of sufficient resources to implement quality policy</a:t>
            </a:r>
          </a:p>
          <a:p>
            <a:pPr lvl="1" algn="just"/>
            <a:r>
              <a:rPr lang="en-US" altLang="en-US" sz="2400"/>
              <a:t>Assignment of adequate staff</a:t>
            </a:r>
          </a:p>
          <a:p>
            <a:pPr lvl="1" algn="just"/>
            <a:r>
              <a:rPr lang="en-US" altLang="en-US" sz="2400"/>
              <a:t>Follow-up of compliance of quality assurance procedures</a:t>
            </a:r>
          </a:p>
          <a:p>
            <a:pPr lvl="1" algn="just"/>
            <a:r>
              <a:rPr lang="en-US" altLang="en-US" sz="2400"/>
              <a:t>Solutions of schedule, budget and customer relations difficulties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0C5410-3F13-4F4F-B513-F9E91AD5F271}" type="slidenum">
              <a:rPr lang="en-GB" altLang="en-US"/>
              <a:pPr/>
              <a:t>34</a:t>
            </a:fld>
            <a:endParaRPr lang="en-GB" altLang="en-US"/>
          </a:p>
        </p:txBody>
      </p:sp>
    </p:spTree>
  </p:cSld>
  <p:clrMapOvr>
    <a:masterClrMapping/>
  </p:clrMapOvr>
  <p:transition spd="slow" advTm="5387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>
          <a:xfrm>
            <a:off x="857250" y="341313"/>
            <a:ext cx="7313613" cy="1143000"/>
          </a:xfrm>
        </p:spPr>
        <p:txBody>
          <a:bodyPr/>
          <a:lstStyle/>
          <a:p>
            <a:r>
              <a:rPr lang="en-US" altLang="en-US"/>
              <a:t>The SQA unit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57250" y="1571625"/>
            <a:ext cx="7858125" cy="5072063"/>
          </a:xfrm>
        </p:spPr>
        <p:txBody>
          <a:bodyPr/>
          <a:lstStyle/>
          <a:p>
            <a:pPr algn="just"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sz="2400" dirty="0"/>
              <a:t>The unit and software testers are the only parts of the SQA organizational base that devote themselves full-time to SQA matters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SQA unit’s task is to serve as the main moving force, initiator, and coordinator of the SQA system and its application</a:t>
            </a:r>
          </a:p>
          <a:p>
            <a:pPr algn="just">
              <a:defRPr/>
            </a:pPr>
            <a:endParaRPr lang="en-US" altLang="en-US" sz="2400" dirty="0"/>
          </a:p>
          <a:p>
            <a:pPr lvl="1" algn="just">
              <a:defRPr/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E22E73-85C0-4C33-B685-47A2B3719310}" type="slidenum">
              <a:rPr lang="en-GB" altLang="en-US"/>
              <a:pPr/>
              <a:t>35</a:t>
            </a:fld>
            <a:endParaRPr lang="en-GB" altLang="en-US"/>
          </a:p>
        </p:txBody>
      </p:sp>
    </p:spTree>
  </p:cSld>
  <p:clrMapOvr>
    <a:masterClrMapping/>
  </p:clrMapOvr>
  <p:transition spd="slow" advTm="42069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313613" cy="1143000"/>
          </a:xfrm>
        </p:spPr>
        <p:txBody>
          <a:bodyPr/>
          <a:lstStyle/>
          <a:p>
            <a:r>
              <a:rPr lang="en-US" altLang="en-US"/>
              <a:t>The SQA unit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7250" y="1643063"/>
            <a:ext cx="7858125" cy="4572000"/>
          </a:xfrm>
        </p:spPr>
        <p:txBody>
          <a:bodyPr/>
          <a:lstStyle/>
          <a:p>
            <a:pPr algn="just"/>
            <a:r>
              <a:rPr lang="en-US" altLang="en-US" sz="2400"/>
              <a:t>This task can be broken down into the following:</a:t>
            </a:r>
          </a:p>
          <a:p>
            <a:pPr lvl="1" algn="just"/>
            <a:r>
              <a:rPr lang="en-US" altLang="en-US" sz="2400"/>
              <a:t>Preparation of annual quality programs</a:t>
            </a:r>
          </a:p>
          <a:p>
            <a:pPr lvl="1" algn="just"/>
            <a:r>
              <a:rPr lang="en-US" altLang="en-US" sz="2400"/>
              <a:t>Consultation with in-house staff and outside experts on software quality issues</a:t>
            </a:r>
          </a:p>
          <a:p>
            <a:pPr lvl="1" algn="just"/>
            <a:r>
              <a:rPr lang="en-US" altLang="en-US" sz="2400"/>
              <a:t>Conduct of internal quality assurance audits</a:t>
            </a:r>
          </a:p>
          <a:p>
            <a:pPr lvl="1" algn="just"/>
            <a:r>
              <a:rPr lang="en-US" altLang="en-US" sz="2400"/>
              <a:t>Leadership of quality assurance various committees</a:t>
            </a:r>
          </a:p>
          <a:p>
            <a:pPr lvl="1" algn="just"/>
            <a:r>
              <a:rPr lang="en-US" altLang="en-US" sz="2400"/>
              <a:t>Support of existing quality assurance infrastructure components and their updates, and development of new components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468B34-0790-471C-9264-B00BB3466EF6}" type="slidenum">
              <a:rPr lang="en-GB" altLang="en-US"/>
              <a:pPr/>
              <a:t>36</a:t>
            </a:fld>
            <a:endParaRPr lang="en-GB" altLang="en-US"/>
          </a:p>
        </p:txBody>
      </p:sp>
    </p:spTree>
  </p:cSld>
  <p:clrMapOvr>
    <a:masterClrMapping/>
  </p:clrMapOvr>
  <p:transition spd="slow" advTm="4016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>
          <a:xfrm>
            <a:off x="828675" y="333375"/>
            <a:ext cx="7858125" cy="1143000"/>
          </a:xfrm>
        </p:spPr>
        <p:txBody>
          <a:bodyPr/>
          <a:lstStyle/>
          <a:p>
            <a:r>
              <a:rPr lang="en-US" altLang="en-US"/>
              <a:t>SQA trustees, committees and forums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57250" y="1643063"/>
            <a:ext cx="7858125" cy="4714875"/>
          </a:xfrm>
        </p:spPr>
        <p:txBody>
          <a:bodyPr/>
          <a:lstStyle/>
          <a:p>
            <a:pPr algn="just">
              <a:defRPr/>
            </a:pPr>
            <a:r>
              <a:rPr lang="en-US" altLang="en-US" sz="2400" b="1" dirty="0"/>
              <a:t>SQA Trustees </a:t>
            </a:r>
            <a:r>
              <a:rPr lang="en-US" altLang="en-US" sz="2400" dirty="0"/>
              <a:t>are members of development and maintenance teams who have a special interest in software quality and are prepared to devote part of their time to these issues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sz="2400" dirty="0"/>
          </a:p>
          <a:p>
            <a:pPr algn="just">
              <a:defRPr/>
            </a:pPr>
            <a:r>
              <a:rPr lang="en-US" altLang="en-US" sz="2400" dirty="0"/>
              <a:t>Their contributions include:</a:t>
            </a:r>
          </a:p>
          <a:p>
            <a:pPr lvl="1" algn="just">
              <a:defRPr/>
            </a:pPr>
            <a:r>
              <a:rPr lang="en-US" altLang="en-US" sz="2400" dirty="0"/>
              <a:t>Solving team or unit local quality problems</a:t>
            </a:r>
          </a:p>
          <a:p>
            <a:pPr lvl="1" algn="just">
              <a:defRPr/>
            </a:pPr>
            <a:r>
              <a:rPr lang="en-US" altLang="en-US" sz="2400" dirty="0"/>
              <a:t>Detecting deviations from quality procedures and instructions</a:t>
            </a:r>
          </a:p>
          <a:p>
            <a:pPr lvl="1" algn="just">
              <a:defRPr/>
            </a:pPr>
            <a:r>
              <a:rPr lang="en-US" altLang="en-US" sz="2400" dirty="0"/>
              <a:t>Initiating improvements in SQA components</a:t>
            </a:r>
          </a:p>
          <a:p>
            <a:pPr lvl="1" algn="just">
              <a:defRPr/>
            </a:pPr>
            <a:r>
              <a:rPr lang="en-US" altLang="en-US" sz="2400" dirty="0"/>
              <a:t>Reporting to the SQA unit about quality issues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2AE5A-FBCC-41D7-B614-1AF8C7893AA3}" type="slidenum">
              <a:rPr lang="en-GB" altLang="en-US"/>
              <a:pPr/>
              <a:t>37</a:t>
            </a:fld>
            <a:endParaRPr lang="en-GB" altLang="en-US"/>
          </a:p>
        </p:txBody>
      </p:sp>
    </p:spTree>
  </p:cSld>
  <p:clrMapOvr>
    <a:masterClrMapping/>
  </p:clrMapOvr>
  <p:transition spd="slow" advTm="45475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>
          <a:xfrm>
            <a:off x="684213" y="428625"/>
            <a:ext cx="7469187" cy="1143000"/>
          </a:xfrm>
        </p:spPr>
        <p:txBody>
          <a:bodyPr/>
          <a:lstStyle/>
          <a:p>
            <a:r>
              <a:rPr lang="en-US" altLang="en-US"/>
              <a:t>SQA trustees, committees and forums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71625"/>
            <a:ext cx="7858125" cy="4887913"/>
          </a:xfrm>
        </p:spPr>
        <p:txBody>
          <a:bodyPr/>
          <a:lstStyle/>
          <a:p>
            <a:pPr algn="just">
              <a:defRPr/>
            </a:pPr>
            <a:r>
              <a:rPr lang="en-US" sz="2400" b="1" dirty="0"/>
              <a:t>SQA committee </a:t>
            </a:r>
            <a:r>
              <a:rPr lang="en-US" sz="2400" dirty="0"/>
              <a:t>members are members of various software development and maintenance units, and are usually appointed for term or </a:t>
            </a:r>
            <a:r>
              <a:rPr lang="en-US" sz="2400" i="1" dirty="0"/>
              <a:t>ad hoc service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sz="2400" i="1" dirty="0"/>
          </a:p>
          <a:p>
            <a:pPr algn="just">
              <a:defRPr/>
            </a:pPr>
            <a:r>
              <a:rPr lang="en-US" sz="2400" dirty="0"/>
              <a:t>The main issues dealt with by the committees are:</a:t>
            </a:r>
          </a:p>
          <a:p>
            <a:pPr lvl="1" algn="just">
              <a:defRPr/>
            </a:pPr>
            <a:r>
              <a:rPr lang="en-US" sz="2400" dirty="0"/>
              <a:t>Solution of software quality problems</a:t>
            </a:r>
          </a:p>
          <a:p>
            <a:pPr lvl="1" algn="just">
              <a:defRPr/>
            </a:pPr>
            <a:r>
              <a:rPr lang="en-US" sz="2400" dirty="0">
                <a:ea typeface="+mn-ea"/>
                <a:cs typeface="+mn-cs"/>
              </a:rPr>
              <a:t>Analysis of problem and failure records followed by initiation of corrective and preventive actions</a:t>
            </a:r>
          </a:p>
          <a:p>
            <a:pPr lvl="1" algn="just">
              <a:defRPr/>
            </a:pPr>
            <a:r>
              <a:rPr lang="en-US" sz="2400" dirty="0">
                <a:ea typeface="+mn-ea"/>
                <a:cs typeface="+mn-cs"/>
              </a:rPr>
              <a:t>Initiation and development of new procedures and instructions; updating existing materials</a:t>
            </a:r>
          </a:p>
          <a:p>
            <a:pPr lvl="1" algn="just">
              <a:defRPr/>
            </a:pPr>
            <a:r>
              <a:rPr lang="en-US" sz="2400" dirty="0">
                <a:ea typeface="+mn-ea"/>
                <a:cs typeface="+mn-cs"/>
              </a:rPr>
              <a:t>Initiation and development of new SQA components and improvement of existing components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34D185-E594-4B9E-95AF-495CB6E819DC}" type="slidenum">
              <a:rPr lang="en-GB" altLang="en-US"/>
              <a:pPr/>
              <a:t>38</a:t>
            </a:fld>
            <a:endParaRPr lang="en-GB" altLang="en-US"/>
          </a:p>
        </p:txBody>
      </p:sp>
    </p:spTree>
  </p:cSld>
  <p:clrMapOvr>
    <a:masterClrMapping/>
  </p:clrMapOvr>
  <p:transition spd="slow" advTm="63936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SQA Forums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313612" cy="4625975"/>
          </a:xfrm>
        </p:spPr>
        <p:txBody>
          <a:bodyPr/>
          <a:lstStyle/>
          <a:p>
            <a:r>
              <a:rPr lang="en-US" sz="2400"/>
              <a:t>SQA forums are composed of professionals and practitioners who meet and/or maintain an Internet site on a voluntary basis for discussion of quality issues pertaining to development and maintenance processes.</a:t>
            </a:r>
          </a:p>
          <a:p>
            <a:r>
              <a:rPr lang="en-US" sz="2400"/>
              <a:t>They share their experiences and difficulties as well as try to initiate improvements in the software process.</a:t>
            </a:r>
          </a:p>
          <a:p>
            <a:r>
              <a:rPr lang="en-US" sz="2400"/>
              <a:t> The forums can therefore be considered as important sources of information and SQA initiatives.</a:t>
            </a:r>
          </a:p>
        </p:txBody>
      </p:sp>
      <p:sp>
        <p:nvSpPr>
          <p:cNvPr id="45060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A3EA10-B581-4BF9-B745-E7001BBCF0AF}" type="slidenum">
              <a:rPr lang="en-GB" altLang="en-US"/>
              <a:pPr/>
              <a:t>39</a:t>
            </a:fld>
            <a:endParaRPr lang="en-GB" altLang="en-US"/>
          </a:p>
        </p:txBody>
      </p:sp>
    </p:spTree>
  </p:cSld>
  <p:clrMapOvr>
    <a:masterClrMapping/>
  </p:clrMapOvr>
  <p:transition spd="slow" advTm="3864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143000" y="214313"/>
            <a:ext cx="7313613" cy="642937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itchFamily="18" charset="0"/>
              </a:rPr>
              <a:t>The SQA system- an SQA architecture</a:t>
            </a:r>
            <a:endParaRPr lang="en-US" altLang="en-US"/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74353E-A5F5-4980-892C-174C10FEDC07}" type="slidenum">
              <a:rPr lang="en-GB" altLang="en-US" sz="1200">
                <a:solidFill>
                  <a:schemeClr val="tx1"/>
                </a:solidFill>
              </a:rPr>
              <a:pPr/>
              <a:t>4</a:t>
            </a:fld>
            <a:endParaRPr lang="en-GB" altLang="en-US" sz="1200">
              <a:solidFill>
                <a:schemeClr val="tx1"/>
              </a:solidFill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/>
          <a:srcRect l="8675" t="4507" r="13586"/>
          <a:stretch>
            <a:fillRect/>
          </a:stretch>
        </p:blipFill>
        <p:spPr bwMode="auto">
          <a:xfrm>
            <a:off x="395288" y="828675"/>
            <a:ext cx="8475662" cy="562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27858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608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4 , </a:t>
            </a:r>
            <a:r>
              <a:rPr lang="en-US" altLang="en-US" sz="2800">
                <a:cs typeface="Times New Roman" pitchFamily="18" charset="0"/>
              </a:rPr>
              <a:t>Components Of the SQA system,</a:t>
            </a:r>
            <a:r>
              <a:rPr lang="en-US" altLang="en-US" sz="2800" i="1">
                <a:cs typeface="Times New Roman" pitchFamily="18" charset="0"/>
              </a:rPr>
              <a:t> </a:t>
            </a:r>
            <a:r>
              <a:rPr lang="en-US"/>
              <a:t>Software Quality Assurance from theory to implementation by Daniel Galin</a:t>
            </a:r>
          </a:p>
        </p:txBody>
      </p:sp>
      <p:sp>
        <p:nvSpPr>
          <p:cNvPr id="46084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D2A46-5621-424A-8E05-59AD0DCD0346}" type="slidenum">
              <a:rPr lang="en-GB" altLang="en-US"/>
              <a:pPr/>
              <a:t>40</a:t>
            </a:fld>
            <a:endParaRPr lang="en-GB" altLang="en-US"/>
          </a:p>
        </p:txBody>
      </p:sp>
    </p:spTree>
  </p:cSld>
  <p:clrMapOvr>
    <a:masterClrMapping/>
  </p:clrMapOvr>
  <p:transition spd="slow" advTm="937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E5545-A3B7-457F-8326-44C5008C706E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313612" cy="1143000"/>
          </a:xfrm>
        </p:spPr>
        <p:txBody>
          <a:bodyPr/>
          <a:lstStyle/>
          <a:p>
            <a:pPr eaLnBrk="1" hangingPunct="1"/>
            <a:r>
              <a:rPr lang="en-US" altLang="en-US"/>
              <a:t>1. Pre-project Components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700213"/>
            <a:ext cx="7826375" cy="5014912"/>
          </a:xfrm>
        </p:spPr>
        <p:txBody>
          <a:bodyPr/>
          <a:lstStyle/>
          <a:p>
            <a:pPr marL="552450" indent="-552450" algn="just" eaLnBrk="1" hangingPunct="1">
              <a:buFont typeface="Wingdings" pitchFamily="2" charset="2"/>
              <a:buNone/>
            </a:pPr>
            <a:r>
              <a:rPr lang="en-US" altLang="en-US" sz="2200">
                <a:cs typeface="Times New Roman" pitchFamily="18" charset="0"/>
              </a:rPr>
              <a:t>	</a:t>
            </a:r>
            <a:r>
              <a:rPr lang="en-US" altLang="en-US" sz="2000">
                <a:cs typeface="Times New Roman" pitchFamily="18" charset="0"/>
              </a:rPr>
              <a:t>Pre-project components are the steps taken prior to initiating the work on the project.</a:t>
            </a:r>
          </a:p>
          <a:p>
            <a:pPr marL="552450" indent="-552450" algn="just" eaLnBrk="1" hangingPunct="1">
              <a:buFont typeface="Wingdings" pitchFamily="2" charset="2"/>
              <a:buNone/>
            </a:pPr>
            <a:r>
              <a:rPr lang="en-US" altLang="en-US" sz="2000">
                <a:cs typeface="Times New Roman" pitchFamily="18" charset="0"/>
              </a:rPr>
              <a:t>	It assures that :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en-US" altLang="en-US" sz="2000">
                <a:cs typeface="Times New Roman" pitchFamily="18" charset="0"/>
              </a:rPr>
              <a:t>The project commitments have been satisfactorily defined considering </a:t>
            </a:r>
          </a:p>
          <a:p>
            <a:pPr marL="1333500" lvl="2" indent="-476250" algn="just" eaLnBrk="1" hangingPunct="1"/>
            <a:r>
              <a:rPr lang="en-US" altLang="en-US" sz="2000">
                <a:cs typeface="Times New Roman" pitchFamily="18" charset="0"/>
              </a:rPr>
              <a:t>Resources required</a:t>
            </a:r>
          </a:p>
          <a:p>
            <a:pPr marL="1333500" lvl="2" indent="-476250" algn="just" eaLnBrk="1" hangingPunct="1"/>
            <a:r>
              <a:rPr lang="en-US" altLang="en-US" sz="2000">
                <a:cs typeface="Times New Roman" pitchFamily="18" charset="0"/>
              </a:rPr>
              <a:t>Schedule</a:t>
            </a:r>
          </a:p>
          <a:p>
            <a:pPr marL="1333500" lvl="2" indent="-476250" algn="just" eaLnBrk="1" hangingPunct="1"/>
            <a:r>
              <a:rPr lang="en-US" altLang="en-US" sz="2000">
                <a:cs typeface="Times New Roman" pitchFamily="18" charset="0"/>
              </a:rPr>
              <a:t>Budget</a:t>
            </a:r>
          </a:p>
          <a:p>
            <a:pPr marL="933450" lvl="1" indent="-476250" algn="just" eaLnBrk="1" hangingPunct="1">
              <a:buFont typeface="Wingdings" pitchFamily="2" charset="2"/>
              <a:buAutoNum type="arabicPeriod"/>
            </a:pPr>
            <a:r>
              <a:rPr lang="en-US" altLang="en-US" sz="2000">
                <a:cs typeface="Times New Roman" pitchFamily="18" charset="0"/>
              </a:rPr>
              <a:t>The development and quality plans have been correctly determined 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en-US" altLang="en-US" sz="2000" b="1">
                <a:cs typeface="Times New Roman" pitchFamily="18" charset="0"/>
              </a:rPr>
              <a:t>Pre-project components include: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en-US" altLang="en-US" sz="2000" b="1">
                <a:cs typeface="Times New Roman" pitchFamily="18" charset="0"/>
              </a:rPr>
              <a:t>1. Contract review</a:t>
            </a:r>
          </a:p>
          <a:p>
            <a:pPr marL="933450" lvl="1" indent="-476250" algn="just" eaLnBrk="1" hangingPunct="1">
              <a:buFont typeface="Wingdings" pitchFamily="2" charset="2"/>
              <a:buNone/>
            </a:pPr>
            <a:r>
              <a:rPr lang="en-US" altLang="en-US" sz="2000" b="1">
                <a:cs typeface="Times New Roman" pitchFamily="18" charset="0"/>
              </a:rPr>
              <a:t>2. Development and quality plans</a:t>
            </a:r>
          </a:p>
        </p:txBody>
      </p:sp>
    </p:spTree>
  </p:cSld>
  <p:clrMapOvr>
    <a:masterClrMapping/>
  </p:clrMapOvr>
  <p:transition spd="slow" advTm="4486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9CC0CF-3A36-48F8-BF88-21EC8399AE74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847725"/>
            <a:ext cx="8027988" cy="681038"/>
          </a:xfrm>
        </p:spPr>
        <p:txBody>
          <a:bodyPr/>
          <a:lstStyle/>
          <a:p>
            <a:pPr eaLnBrk="1" hangingPunct="1"/>
            <a:r>
              <a:rPr lang="en-US" altLang="en-US"/>
              <a:t>Contract Review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557338"/>
            <a:ext cx="7858125" cy="4967287"/>
          </a:xfrm>
        </p:spPr>
        <p:txBody>
          <a:bodyPr/>
          <a:lstStyle/>
          <a:p>
            <a:pPr algn="just">
              <a:defRPr/>
            </a:pPr>
            <a:r>
              <a:rPr lang="en-US" sz="2200" dirty="0"/>
              <a:t>Must include a detailed examination of :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200" dirty="0">
                <a:ea typeface="+mn-ea"/>
                <a:cs typeface="+mn-cs"/>
              </a:rPr>
              <a:t>a. The project proposal draft</a:t>
            </a: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2200" dirty="0">
                <a:ea typeface="+mn-ea"/>
                <a:cs typeface="+mn-cs"/>
              </a:rPr>
              <a:t>b. The contract draft</a:t>
            </a:r>
          </a:p>
          <a:p>
            <a:pPr algn="just">
              <a:defRPr/>
            </a:pPr>
            <a:r>
              <a:rPr lang="en-US" sz="2200" dirty="0"/>
              <a:t>Contract review activities include :</a:t>
            </a:r>
          </a:p>
          <a:p>
            <a:pPr lvl="1" algn="just">
              <a:defRPr/>
            </a:pPr>
            <a:r>
              <a:rPr lang="en-US" sz="2200" dirty="0">
                <a:ea typeface="+mn-ea"/>
                <a:cs typeface="+mn-cs"/>
              </a:rPr>
              <a:t>Clarification of the customer’s requirements</a:t>
            </a:r>
          </a:p>
          <a:p>
            <a:pPr lvl="1" algn="just">
              <a:defRPr/>
            </a:pPr>
            <a:r>
              <a:rPr lang="en-US" sz="2200" dirty="0">
                <a:ea typeface="+mn-ea"/>
                <a:cs typeface="+mn-cs"/>
              </a:rPr>
              <a:t>Review the project’s schedule and resource requirement estimates</a:t>
            </a:r>
          </a:p>
          <a:p>
            <a:pPr lvl="1" algn="just">
              <a:defRPr/>
            </a:pPr>
            <a:r>
              <a:rPr lang="en-US" sz="2200" dirty="0">
                <a:ea typeface="+mn-ea"/>
                <a:cs typeface="+mn-cs"/>
              </a:rPr>
              <a:t>Evaluation of the professional staff’s capacity to carry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r>
              <a:rPr lang="en-US" sz="2200" dirty="0">
                <a:ea typeface="+mn-ea"/>
                <a:cs typeface="+mn-cs"/>
              </a:rPr>
              <a:t>    out the proposed project</a:t>
            </a:r>
          </a:p>
          <a:p>
            <a:pPr lvl="1" algn="just">
              <a:defRPr/>
            </a:pPr>
            <a:r>
              <a:rPr lang="en-US" sz="2200" dirty="0">
                <a:ea typeface="+mn-ea"/>
                <a:cs typeface="+mn-cs"/>
              </a:rPr>
              <a:t>Evaluation of the customer’s capacity to fulfill his obligations</a:t>
            </a:r>
          </a:p>
          <a:p>
            <a:pPr lvl="1" algn="just">
              <a:defRPr/>
            </a:pPr>
            <a:r>
              <a:rPr lang="en-US" sz="2200" dirty="0">
                <a:ea typeface="+mn-ea"/>
                <a:cs typeface="+mn-cs"/>
              </a:rPr>
              <a:t>Evaluation of development risks.</a:t>
            </a:r>
            <a:endParaRPr lang="en-US" sz="2200" dirty="0">
              <a:ea typeface="+mn-ea"/>
              <a:cs typeface="Times New Roman" pitchFamily="18" charset="0"/>
            </a:endParaRPr>
          </a:p>
          <a:p>
            <a:pPr marL="342900" lvl="1" indent="-342900" algn="just">
              <a:buClr>
                <a:schemeClr val="tx2"/>
              </a:buClr>
              <a:buFont typeface="Wingdings" pitchFamily="2" charset="2"/>
              <a:buChar char="¡"/>
              <a:defRPr/>
            </a:pPr>
            <a:r>
              <a:rPr lang="en-US" sz="2200" dirty="0">
                <a:ea typeface="+mn-ea"/>
                <a:cs typeface="+mn-cs"/>
              </a:rPr>
              <a:t>A similar approach is applied in the review of maintenance contracts.</a:t>
            </a:r>
          </a:p>
        </p:txBody>
      </p:sp>
    </p:spTree>
  </p:cSld>
  <p:clrMapOvr>
    <a:masterClrMapping/>
  </p:clrMapOvr>
  <p:transition spd="slow" advTm="12017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>
          <a:xfrm>
            <a:off x="684213" y="403225"/>
            <a:ext cx="7313612" cy="1143000"/>
          </a:xfrm>
        </p:spPr>
        <p:txBody>
          <a:bodyPr/>
          <a:lstStyle/>
          <a:p>
            <a:r>
              <a:rPr lang="en-US" altLang="en-US">
                <a:cs typeface="Times New Roman" pitchFamily="18" charset="0"/>
              </a:rPr>
              <a:t>Development</a:t>
            </a:r>
            <a:r>
              <a:rPr lang="en-US" altLang="en-US"/>
              <a:t> and Quality plans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00113" y="1628775"/>
            <a:ext cx="7783512" cy="46799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en-US" sz="2200"/>
              <a:t>Once a software development contract has been  signed…</a:t>
            </a:r>
          </a:p>
          <a:p>
            <a:pPr algn="just"/>
            <a:r>
              <a:rPr lang="en-US" altLang="en-US" sz="2200"/>
              <a:t>Development plan - a plan is prepared of the project and its integrated quality assurance activities (“Quality Plan”)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en-US" sz="2200"/>
              <a:t>The main issues treated in the project development plan are:</a:t>
            </a:r>
          </a:p>
          <a:p>
            <a:pPr lvl="1" algn="just"/>
            <a:r>
              <a:rPr lang="en-US" altLang="en-US" sz="2200"/>
              <a:t>Schedules</a:t>
            </a:r>
          </a:p>
          <a:p>
            <a:pPr lvl="1" algn="just"/>
            <a:r>
              <a:rPr lang="en-US" altLang="en-US" sz="2200"/>
              <a:t>Required manpower and hardware resources</a:t>
            </a:r>
          </a:p>
          <a:p>
            <a:pPr lvl="1" algn="just"/>
            <a:r>
              <a:rPr lang="en-US" altLang="en-US" sz="2200"/>
              <a:t>Risk evaluations</a:t>
            </a:r>
          </a:p>
          <a:p>
            <a:pPr lvl="1" algn="just"/>
            <a:r>
              <a:rPr lang="en-US" altLang="en-US" sz="2200"/>
              <a:t>Organization issues: team members, subcontractors and   partnerships</a:t>
            </a:r>
          </a:p>
          <a:p>
            <a:pPr lvl="1" algn="just"/>
            <a:r>
              <a:rPr lang="en-US" altLang="en-US" sz="2200"/>
              <a:t>Project methodology, development tools, etc.</a:t>
            </a:r>
          </a:p>
          <a:p>
            <a:pPr lvl="1" algn="just"/>
            <a:r>
              <a:rPr lang="en-US" altLang="en-US" sz="2200"/>
              <a:t>Software reuse plans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381884-DF2A-48AA-8E92-52A3487B69B0}" type="slidenum">
              <a:rPr lang="en-GB" altLang="en-US"/>
              <a:pPr/>
              <a:t>7</a:t>
            </a:fld>
            <a:endParaRPr lang="en-GB" altLang="en-US"/>
          </a:p>
        </p:txBody>
      </p:sp>
    </p:spTree>
  </p:cSld>
  <p:clrMapOvr>
    <a:masterClrMapping/>
  </p:clrMapOvr>
  <p:transition spd="slow" advTm="27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611188" y="398463"/>
            <a:ext cx="7313612" cy="1143000"/>
          </a:xfrm>
        </p:spPr>
        <p:txBody>
          <a:bodyPr/>
          <a:lstStyle/>
          <a:p>
            <a:r>
              <a:rPr lang="en-US" altLang="en-US">
                <a:cs typeface="Times New Roman" pitchFamily="18" charset="0"/>
              </a:rPr>
              <a:t>Development and quality plans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7250" y="1827213"/>
            <a:ext cx="7826375" cy="4114800"/>
          </a:xfrm>
        </p:spPr>
        <p:txBody>
          <a:bodyPr/>
          <a:lstStyle/>
          <a:p>
            <a:pPr algn="just"/>
            <a:r>
              <a:rPr lang="en-US" altLang="en-US" sz="2400"/>
              <a:t>Quality plan – These are integrated quality assurance activities</a:t>
            </a:r>
          </a:p>
          <a:p>
            <a:pPr algn="just"/>
            <a:endParaRPr lang="en-US" altLang="en-US" sz="2400"/>
          </a:p>
          <a:p>
            <a:pPr algn="just"/>
            <a:r>
              <a:rPr lang="en-US" altLang="en-US" sz="2400"/>
              <a:t>The main issues treated in the project’s quality plan are:</a:t>
            </a:r>
          </a:p>
          <a:p>
            <a:pPr lvl="1" algn="just"/>
            <a:r>
              <a:rPr lang="en-US" altLang="en-US" sz="2400"/>
              <a:t>Quality goals</a:t>
            </a:r>
          </a:p>
          <a:p>
            <a:pPr lvl="1" algn="just"/>
            <a:r>
              <a:rPr lang="en-US" altLang="en-US" sz="2400"/>
              <a:t>Criteria for starting and ending each project stage</a:t>
            </a:r>
          </a:p>
          <a:p>
            <a:pPr lvl="1" algn="just"/>
            <a:r>
              <a:rPr lang="en-US" altLang="en-US" sz="2400"/>
              <a:t>List of review, tests, and other  verification and validation activities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809235-6EF8-40AD-B635-DBDEAAC125A6}" type="slidenum">
              <a:rPr lang="en-GB" altLang="en-US"/>
              <a:pPr/>
              <a:t>8</a:t>
            </a:fld>
            <a:endParaRPr lang="en-GB" altLang="en-US"/>
          </a:p>
        </p:txBody>
      </p:sp>
    </p:spTree>
  </p:cSld>
  <p:clrMapOvr>
    <a:masterClrMapping/>
  </p:clrMapOvr>
  <p:transition spd="slow" advTm="2831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313612" cy="1143000"/>
          </a:xfrm>
        </p:spPr>
        <p:txBody>
          <a:bodyPr/>
          <a:lstStyle/>
          <a:p>
            <a:r>
              <a:rPr lang="en-US" altLang="en-US" sz="3200">
                <a:cs typeface="Times New Roman" pitchFamily="18" charset="0"/>
              </a:rPr>
              <a:t>2. Project Life Cycle Activities Assessment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57250" y="1557338"/>
            <a:ext cx="7786688" cy="5229225"/>
          </a:xfrm>
        </p:spPr>
        <p:txBody>
          <a:bodyPr/>
          <a:lstStyle/>
          <a:p>
            <a:pPr algn="just">
              <a:buFont typeface="Wingdings" pitchFamily="2" charset="2"/>
              <a:buNone/>
              <a:defRPr/>
            </a:pPr>
            <a:r>
              <a:rPr lang="en-US" sz="2200" dirty="0"/>
              <a:t>The project life cycle composed of two stages:</a:t>
            </a:r>
          </a:p>
          <a:p>
            <a:pPr marL="400050" algn="just">
              <a:buFont typeface="+mj-lt"/>
              <a:buAutoNum type="arabicPeriod"/>
              <a:defRPr/>
            </a:pPr>
            <a:r>
              <a:rPr lang="en-US" sz="2200" dirty="0"/>
              <a:t>The development Life cycle stage aims to detect design and programming errors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2200" dirty="0"/>
              <a:t>	– Its components are divided into:</a:t>
            </a:r>
          </a:p>
          <a:p>
            <a:pPr marL="857250" lvl="1" indent="-457200" algn="just">
              <a:buFont typeface="+mj-lt"/>
              <a:buAutoNum type="arabicPeriod"/>
              <a:defRPr/>
            </a:pPr>
            <a:r>
              <a:rPr lang="en-US" sz="2200" b="1" dirty="0"/>
              <a:t>Reviews</a:t>
            </a:r>
          </a:p>
          <a:p>
            <a:pPr marL="857250" lvl="1" indent="-457200" algn="just">
              <a:buFont typeface="+mj-lt"/>
              <a:buAutoNum type="arabicPeriod"/>
              <a:defRPr/>
            </a:pPr>
            <a:r>
              <a:rPr lang="en-US" sz="2200" b="1" dirty="0"/>
              <a:t>Expert opinions</a:t>
            </a:r>
          </a:p>
          <a:p>
            <a:pPr marL="857250" lvl="1" indent="-457200" algn="just">
              <a:buFont typeface="+mj-lt"/>
              <a:buAutoNum type="arabicPeriod"/>
              <a:defRPr/>
            </a:pPr>
            <a:r>
              <a:rPr lang="en-US" sz="2200" b="1" dirty="0"/>
              <a:t>Software testing</a:t>
            </a:r>
          </a:p>
          <a:p>
            <a:pPr marL="400050" algn="just">
              <a:buFont typeface="+mj-lt"/>
              <a:buAutoNum type="arabicPeriod" startAt="2"/>
              <a:defRPr/>
            </a:pPr>
            <a:r>
              <a:rPr lang="en-US" sz="2200" dirty="0"/>
              <a:t>Operation- maintenance stage</a:t>
            </a:r>
          </a:p>
          <a:p>
            <a:pPr algn="just">
              <a:buFont typeface="Wingdings" pitchFamily="2" charset="2"/>
              <a:buNone/>
              <a:defRPr/>
            </a:pPr>
            <a:r>
              <a:rPr lang="en-US" sz="2200" dirty="0"/>
              <a:t>	 – Its components include:</a:t>
            </a:r>
          </a:p>
          <a:p>
            <a:pPr marL="857250" lvl="1" indent="-457200" algn="just">
              <a:buFont typeface="+mj-lt"/>
              <a:buAutoNum type="arabicPeriod"/>
              <a:defRPr/>
            </a:pPr>
            <a:r>
              <a:rPr lang="en-US" sz="2200" b="1" dirty="0"/>
              <a:t>Specialized maintenance  components</a:t>
            </a:r>
          </a:p>
          <a:p>
            <a:pPr marL="857250" lvl="1" indent="-457200" algn="just">
              <a:buFont typeface="+mj-lt"/>
              <a:buAutoNum type="arabicPeriod"/>
              <a:defRPr/>
            </a:pPr>
            <a:r>
              <a:rPr lang="en-US" sz="2200" b="1" dirty="0"/>
              <a:t>Development life cycle components applied for functionality improving maintenance tasks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A3128-DF9E-4D05-A5FB-EBF70D9E3335}" type="slidenum">
              <a:rPr lang="en-GB" altLang="en-US"/>
              <a:pPr/>
              <a:t>9</a:t>
            </a:fld>
            <a:endParaRPr lang="en-GB" altLang="en-US"/>
          </a:p>
        </p:txBody>
      </p:sp>
    </p:spTree>
  </p:cSld>
  <p:clrMapOvr>
    <a:masterClrMapping/>
  </p:clrMapOvr>
  <p:transition spd="slow" advTm="59870"/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5179</TotalTime>
  <Words>2118</Words>
  <Application>Microsoft Office PowerPoint</Application>
  <PresentationFormat>On-screen Show (4:3)</PresentationFormat>
  <Paragraphs>375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Verdana</vt:lpstr>
      <vt:lpstr>Wingdings</vt:lpstr>
      <vt:lpstr>Eclipse</vt:lpstr>
      <vt:lpstr>Office Theme</vt:lpstr>
      <vt:lpstr>  CSE302-Software Quality Engineering </vt:lpstr>
      <vt:lpstr>The SQA system- an SQA Architecture</vt:lpstr>
      <vt:lpstr>The SQA system- an SQA Architecture</vt:lpstr>
      <vt:lpstr>The SQA system- an SQA architecture</vt:lpstr>
      <vt:lpstr>1. Pre-project Components </vt:lpstr>
      <vt:lpstr>Contract Review</vt:lpstr>
      <vt:lpstr>Development and Quality plans</vt:lpstr>
      <vt:lpstr>Development and quality plans</vt:lpstr>
      <vt:lpstr>2. Project Life Cycle Activities Assessment</vt:lpstr>
      <vt:lpstr>Reviews</vt:lpstr>
      <vt:lpstr>Reviews</vt:lpstr>
      <vt:lpstr>Expert Opinion</vt:lpstr>
      <vt:lpstr> Software Testing</vt:lpstr>
      <vt:lpstr>Software Testing</vt:lpstr>
      <vt:lpstr> Software Maintenance</vt:lpstr>
      <vt:lpstr>Assurance of the quality of the external participant’s work</vt:lpstr>
      <vt:lpstr>Components  of infrastructure error prevention and improvement </vt:lpstr>
      <vt:lpstr>Procedure and Work Instructions</vt:lpstr>
      <vt:lpstr>Supporting Quality Devices</vt:lpstr>
      <vt:lpstr>Staff training, Instruction and Certification</vt:lpstr>
      <vt:lpstr>Preventive and Corrective actions</vt:lpstr>
      <vt:lpstr>Configuration Management</vt:lpstr>
      <vt:lpstr>Configuration Management</vt:lpstr>
      <vt:lpstr>Documentation Control</vt:lpstr>
      <vt:lpstr>Documentation Control</vt:lpstr>
      <vt:lpstr>Components of Software Quality Management </vt:lpstr>
      <vt:lpstr> Project Progress Control</vt:lpstr>
      <vt:lpstr>Software Quality Metrics</vt:lpstr>
      <vt:lpstr>Software Quality Costs</vt:lpstr>
      <vt:lpstr>Components of SQA standards, certification, and system assessment</vt:lpstr>
      <vt:lpstr>Quality Management Standards</vt:lpstr>
      <vt:lpstr>Project Process Standards</vt:lpstr>
      <vt:lpstr>Organizing for SQA ‐the human components</vt:lpstr>
      <vt:lpstr>Management’s role in SQA</vt:lpstr>
      <vt:lpstr>The SQA unit</vt:lpstr>
      <vt:lpstr>The SQA unit</vt:lpstr>
      <vt:lpstr>SQA trustees, committees and forums</vt:lpstr>
      <vt:lpstr>SQA trustees, committees and forums</vt:lpstr>
      <vt:lpstr>SQA Forums</vt:lpstr>
      <vt:lpstr>References</vt:lpstr>
    </vt:vector>
  </TitlesOfParts>
  <Company>University of Glamorgan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sstockin</dc:creator>
  <cp:lastModifiedBy>FA21-BSE-133 (AOUN HAIDER)</cp:lastModifiedBy>
  <cp:revision>597</cp:revision>
  <dcterms:created xsi:type="dcterms:W3CDTF">2002-10-03T13:17:59Z</dcterms:created>
  <dcterms:modified xsi:type="dcterms:W3CDTF">2024-03-02T12:48:16Z</dcterms:modified>
</cp:coreProperties>
</file>