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39"/>
  </p:notesMasterIdLst>
  <p:sldIdLst>
    <p:sldId id="258" r:id="rId2"/>
    <p:sldId id="286" r:id="rId3"/>
    <p:sldId id="294" r:id="rId4"/>
    <p:sldId id="295" r:id="rId5"/>
    <p:sldId id="296" r:id="rId6"/>
    <p:sldId id="297" r:id="rId7"/>
    <p:sldId id="260" r:id="rId8"/>
    <p:sldId id="291" r:id="rId9"/>
    <p:sldId id="292" r:id="rId10"/>
    <p:sldId id="293" r:id="rId11"/>
    <p:sldId id="259" r:id="rId12"/>
    <p:sldId id="281" r:id="rId13"/>
    <p:sldId id="261" r:id="rId14"/>
    <p:sldId id="280" r:id="rId15"/>
    <p:sldId id="262" r:id="rId16"/>
    <p:sldId id="263" r:id="rId17"/>
    <p:sldId id="284" r:id="rId18"/>
    <p:sldId id="264" r:id="rId19"/>
    <p:sldId id="265" r:id="rId20"/>
    <p:sldId id="285" r:id="rId21"/>
    <p:sldId id="266" r:id="rId22"/>
    <p:sldId id="267" r:id="rId23"/>
    <p:sldId id="283" r:id="rId24"/>
    <p:sldId id="268" r:id="rId25"/>
    <p:sldId id="269" r:id="rId26"/>
    <p:sldId id="270" r:id="rId27"/>
    <p:sldId id="290" r:id="rId28"/>
    <p:sldId id="271" r:id="rId29"/>
    <p:sldId id="287" r:id="rId30"/>
    <p:sldId id="272" r:id="rId31"/>
    <p:sldId id="273" r:id="rId32"/>
    <p:sldId id="274" r:id="rId33"/>
    <p:sldId id="288" r:id="rId34"/>
    <p:sldId id="289" r:id="rId35"/>
    <p:sldId id="275" r:id="rId36"/>
    <p:sldId id="276" r:id="rId37"/>
    <p:sldId id="277" r:id="rId38"/>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4" autoAdjust="0"/>
    <p:restoredTop sz="90929"/>
  </p:normalViewPr>
  <p:slideViewPr>
    <p:cSldViewPr>
      <p:cViewPr varScale="1">
        <p:scale>
          <a:sx n="93" d="100"/>
          <a:sy n="93" d="100"/>
        </p:scale>
        <p:origin x="1104"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81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3" Type="http://schemas.openxmlformats.org/officeDocument/2006/relationships/slide" Target="slides/slide22.xml"/><Relationship Id="rId7" Type="http://schemas.openxmlformats.org/officeDocument/2006/relationships/slide" Target="slides/slide30.xml"/><Relationship Id="rId12" Type="http://schemas.openxmlformats.org/officeDocument/2006/relationships/slide" Target="slides/slide37.xml"/><Relationship Id="rId2" Type="http://schemas.openxmlformats.org/officeDocument/2006/relationships/slide" Target="slides/slide21.xml"/><Relationship Id="rId1" Type="http://schemas.openxmlformats.org/officeDocument/2006/relationships/slide" Target="slides/slide19.xml"/><Relationship Id="rId6" Type="http://schemas.openxmlformats.org/officeDocument/2006/relationships/slide" Target="slides/slide25.xml"/><Relationship Id="rId11" Type="http://schemas.openxmlformats.org/officeDocument/2006/relationships/slide" Target="slides/slide36.xml"/><Relationship Id="rId5" Type="http://schemas.openxmlformats.org/officeDocument/2006/relationships/slide" Target="slides/slide24.xml"/><Relationship Id="rId10" Type="http://schemas.openxmlformats.org/officeDocument/2006/relationships/slide" Target="slides/slide35.xml"/><Relationship Id="rId4" Type="http://schemas.openxmlformats.org/officeDocument/2006/relationships/slide" Target="slides/slide23.xml"/><Relationship Id="rId9"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BE4DBE4-7166-4B89-9FE4-B0037FA368D6}" type="datetimeFigureOut">
              <a:rPr lang="en-US"/>
              <a:pPr>
                <a:defRPr/>
              </a:pPr>
              <a:t>6/14/2024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3FAC4E2-31C9-47D3-A95B-9B9DF108857C}" type="slidenum">
              <a:rPr lang="en-US"/>
              <a:pPr>
                <a:defRPr/>
              </a:pPr>
              <a:t>‹#›</a:t>
            </a:fld>
            <a:endParaRPr lang="en-US"/>
          </a:p>
        </p:txBody>
      </p:sp>
    </p:spTree>
    <p:extLst>
      <p:ext uri="{BB962C8B-B14F-4D97-AF65-F5344CB8AC3E}">
        <p14:creationId xmlns:p14="http://schemas.microsoft.com/office/powerpoint/2010/main" val="611381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E73DE54-C088-49D7-8E45-616CCE437C8C}"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4C79639-BA6E-48C1-A52A-EAAC8C23B408}"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E7BE8F6-25E4-4B11-A267-1FC726CEBAEE}"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BBD2EBC-7D7E-451A-BFA6-3CE15161CD6C}"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466F690-0797-42D3-A460-DFA7158BB3F2}"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80F55BE8-0CE8-4C93-BBE0-D7C0287F2E07}"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5F06A8B6-2D99-47E4-9054-3D523D52AFBB}"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5FB91715-689A-4C6A-87CD-0570594F4358}"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9E8C5C94-D630-43D4-827C-F683614CCC14}"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5C1C3817-3D8B-45E0-9AAF-9B0A9877579E}"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C6D4817F-A327-4DD0-B221-33874954C18F}"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9407311F-DC5C-4000-A588-6EADD5A3995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mc:AlternateContent xmlns:mc="http://schemas.openxmlformats.org/markup-compatibility/2006" xmlns:p14="http://schemas.microsoft.com/office/powerpoint/2010/main">
    <mc:Choice Requires="p14">
      <p:transition p14:dur="0" advTm="54207"/>
    </mc:Choice>
    <mc:Fallback xmlns="">
      <p:transition advTm="54207"/>
    </mc:Fallback>
  </mc:AlternateConten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990600"/>
            <a:ext cx="7772400" cy="1828800"/>
          </a:xfrm>
        </p:spPr>
        <p:txBody>
          <a:bodyPr/>
          <a:lstStyle/>
          <a:p>
            <a:pPr eaLnBrk="1" hangingPunct="1"/>
            <a:r>
              <a:rPr lang="en-US" altLang="en-US" sz="5400" b="1" dirty="0"/>
              <a:t>Software Quality Assurance  Plan and Project Plan</a:t>
            </a:r>
            <a:endParaRPr lang="en-US" altLang="en-US" b="1" dirty="0"/>
          </a:p>
        </p:txBody>
      </p:sp>
      <p:sp>
        <p:nvSpPr>
          <p:cNvPr id="2051" name="Rectangle 3"/>
          <p:cNvSpPr>
            <a:spLocks noGrp="1" noChangeArrowheads="1"/>
          </p:cNvSpPr>
          <p:nvPr>
            <p:ph type="subTitle" idx="1"/>
          </p:nvPr>
        </p:nvSpPr>
        <p:spPr>
          <a:xfrm>
            <a:off x="1447800" y="3657600"/>
            <a:ext cx="6400800" cy="2209800"/>
          </a:xfrm>
        </p:spPr>
        <p:txBody>
          <a:bodyPr/>
          <a:lstStyle/>
          <a:p>
            <a:pPr eaLnBrk="1" hangingPunct="1"/>
            <a:endParaRPr lang="en-US" altLang="en-US" sz="4800"/>
          </a:p>
          <a:p>
            <a:pPr algn="r" eaLnBrk="1" hangingPunct="1"/>
            <a:r>
              <a:rPr lang="en-US" altLang="en-US" sz="3200"/>
              <a:t>Course Instructor</a:t>
            </a:r>
          </a:p>
          <a:p>
            <a:pPr algn="r" eaLnBrk="1" hangingPunct="1"/>
            <a:r>
              <a:rPr lang="en-US" altLang="en-US" sz="3200"/>
              <a:t>Sobia Usman</a:t>
            </a:r>
          </a:p>
        </p:txBody>
      </p:sp>
      <p:sp>
        <p:nvSpPr>
          <p:cNvPr id="2052" name="Slide Number Placeholder 2"/>
          <p:cNvSpPr>
            <a:spLocks noGrp="1"/>
          </p:cNvSpPr>
          <p:nvPr>
            <p:ph type="sldNum" sz="quarter" idx="12"/>
          </p:nvPr>
        </p:nvSpPr>
        <p:spPr bwMode="auto">
          <a:noFill/>
          <a:ln>
            <a:miter lim="800000"/>
            <a:headEnd/>
            <a:tailEnd/>
          </a:ln>
        </p:spPr>
        <p:txBody>
          <a:bodyPr/>
          <a:lstStyle/>
          <a:p>
            <a:fld id="{314FE28C-9B3A-4E14-8E2D-245CF802D144}" type="slidenum">
              <a:rPr lang="en-US" altLang="en-US" smtClean="0"/>
              <a:pPr/>
              <a:t>1</a:t>
            </a:fld>
            <a:endParaRPr lang="en-US"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2"/>
          <a:stretch>
            <a:fillRect/>
          </a:stretch>
        </p:blipFill>
        <p:spPr>
          <a:xfrm>
            <a:off x="533400" y="1690688"/>
            <a:ext cx="7981950" cy="4665662"/>
          </a:xfrm>
          <a:prstGeom prst="rect">
            <a:avLst/>
          </a:prstGeom>
        </p:spPr>
      </p:pic>
      <p:sp>
        <p:nvSpPr>
          <p:cNvPr id="4" name="Slide Number Placeholder 3"/>
          <p:cNvSpPr>
            <a:spLocks noGrp="1"/>
          </p:cNvSpPr>
          <p:nvPr>
            <p:ph type="sldNum" sz="quarter" idx="12"/>
          </p:nvPr>
        </p:nvSpPr>
        <p:spPr/>
        <p:txBody>
          <a:bodyPr/>
          <a:lstStyle/>
          <a:p>
            <a:pPr>
              <a:defRPr/>
            </a:pPr>
            <a:fld id="{EBBD2EBC-7D7E-451A-BFA6-3CE15161CD6C}" type="slidenum">
              <a:rPr lang="en-US" altLang="en-US" smtClean="0"/>
              <a:pPr>
                <a:defRPr/>
              </a:pPr>
              <a:t>10</a:t>
            </a:fld>
            <a:endParaRPr lang="en-US" altLang="en-US"/>
          </a:p>
        </p:txBody>
      </p:sp>
    </p:spTree>
    <p:extLst>
      <p:ext uri="{BB962C8B-B14F-4D97-AF65-F5344CB8AC3E}">
        <p14:creationId xmlns:p14="http://schemas.microsoft.com/office/powerpoint/2010/main" val="3213077965"/>
      </p:ext>
    </p:extLst>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533400"/>
            <a:ext cx="8001000" cy="1066800"/>
          </a:xfrm>
        </p:spPr>
        <p:txBody>
          <a:bodyPr/>
          <a:lstStyle/>
          <a:p>
            <a:pPr eaLnBrk="1" hangingPunct="1"/>
            <a:r>
              <a:rPr lang="en-US" altLang="en-US" sz="4000" b="1"/>
              <a:t>Major Sections of the SQAP</a:t>
            </a:r>
          </a:p>
        </p:txBody>
      </p:sp>
      <p:sp>
        <p:nvSpPr>
          <p:cNvPr id="5123" name="Rectangle 3"/>
          <p:cNvSpPr>
            <a:spLocks noGrp="1" noChangeArrowheads="1"/>
          </p:cNvSpPr>
          <p:nvPr>
            <p:ph idx="1"/>
          </p:nvPr>
        </p:nvSpPr>
        <p:spPr>
          <a:xfrm>
            <a:off x="1143000" y="1600200"/>
            <a:ext cx="7620000" cy="4419600"/>
          </a:xfrm>
        </p:spPr>
        <p:txBody>
          <a:bodyPr/>
          <a:lstStyle/>
          <a:p>
            <a:pPr marL="609600" indent="-609600" eaLnBrk="1" hangingPunct="1">
              <a:buFontTx/>
              <a:buAutoNum type="arabicPeriod"/>
            </a:pPr>
            <a:r>
              <a:rPr lang="en-US" altLang="en-US"/>
              <a:t>Purpose</a:t>
            </a:r>
          </a:p>
          <a:p>
            <a:pPr marL="609600" indent="-609600" eaLnBrk="1" hangingPunct="1">
              <a:buFontTx/>
              <a:buAutoNum type="arabicPeriod"/>
            </a:pPr>
            <a:r>
              <a:rPr lang="en-US" altLang="en-US"/>
              <a:t>Reference Documents</a:t>
            </a:r>
          </a:p>
          <a:p>
            <a:pPr marL="609600" indent="-609600" eaLnBrk="1" hangingPunct="1">
              <a:buFontTx/>
              <a:buAutoNum type="arabicPeriod"/>
            </a:pPr>
            <a:r>
              <a:rPr lang="en-US" altLang="en-US"/>
              <a:t>Management</a:t>
            </a:r>
          </a:p>
          <a:p>
            <a:pPr marL="609600" indent="-609600" eaLnBrk="1" hangingPunct="1">
              <a:buFontTx/>
              <a:buAutoNum type="arabicPeriod"/>
            </a:pPr>
            <a:r>
              <a:rPr lang="en-US" altLang="en-US"/>
              <a:t>Documents</a:t>
            </a:r>
          </a:p>
          <a:p>
            <a:pPr marL="609600" indent="-609600" eaLnBrk="1" hangingPunct="1">
              <a:buFontTx/>
              <a:buAutoNum type="arabicPeriod"/>
            </a:pPr>
            <a:r>
              <a:rPr lang="en-US" altLang="en-US"/>
              <a:t>Standard, practices, conventions, &amp; </a:t>
            </a:r>
          </a:p>
          <a:p>
            <a:pPr marL="609600" indent="-609600" eaLnBrk="1" hangingPunct="1">
              <a:buFontTx/>
              <a:buNone/>
            </a:pPr>
            <a:r>
              <a:rPr lang="en-US" altLang="en-US"/>
              <a:t>      Metrics</a:t>
            </a:r>
          </a:p>
          <a:p>
            <a:pPr marL="609600" indent="-609600" eaLnBrk="1" hangingPunct="1">
              <a:buFontTx/>
              <a:buNone/>
            </a:pPr>
            <a:r>
              <a:rPr lang="en-US" altLang="en-US"/>
              <a:t>6    Review &amp; Audits</a:t>
            </a:r>
          </a:p>
          <a:p>
            <a:pPr marL="609600" indent="-609600" eaLnBrk="1" hangingPunct="1">
              <a:buFontTx/>
              <a:buNone/>
            </a:pPr>
            <a:r>
              <a:rPr lang="en-US" altLang="en-US"/>
              <a:t>7    Risk Management</a:t>
            </a:r>
          </a:p>
          <a:p>
            <a:pPr marL="609600" indent="-609600" eaLnBrk="1" hangingPunct="1"/>
            <a:endParaRPr lang="en-US" altLang="en-US"/>
          </a:p>
        </p:txBody>
      </p:sp>
      <p:sp>
        <p:nvSpPr>
          <p:cNvPr id="5124" name="Slide Number Placeholder 1"/>
          <p:cNvSpPr>
            <a:spLocks noGrp="1"/>
          </p:cNvSpPr>
          <p:nvPr>
            <p:ph type="sldNum" sz="quarter" idx="12"/>
          </p:nvPr>
        </p:nvSpPr>
        <p:spPr bwMode="auto">
          <a:noFill/>
          <a:ln>
            <a:miter lim="800000"/>
            <a:headEnd/>
            <a:tailEnd/>
          </a:ln>
        </p:spPr>
        <p:txBody>
          <a:bodyPr/>
          <a:lstStyle/>
          <a:p>
            <a:fld id="{E04EA799-A537-4BCB-B0C6-2EE16D6C22A7}" type="slidenum">
              <a:rPr lang="en-US" altLang="en-US" smtClean="0"/>
              <a:pPr/>
              <a:t>11</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3600" b="1"/>
              <a:t>Major Sections of the SQAP (cont.)</a:t>
            </a:r>
          </a:p>
        </p:txBody>
      </p:sp>
      <p:sp>
        <p:nvSpPr>
          <p:cNvPr id="6147" name="Rectangle 3"/>
          <p:cNvSpPr>
            <a:spLocks noGrp="1" noChangeArrowheads="1"/>
          </p:cNvSpPr>
          <p:nvPr>
            <p:ph idx="1"/>
          </p:nvPr>
        </p:nvSpPr>
        <p:spPr/>
        <p:txBody>
          <a:bodyPr/>
          <a:lstStyle/>
          <a:p>
            <a:pPr marL="609600" indent="-609600" eaLnBrk="1" hangingPunct="1">
              <a:buFontTx/>
              <a:buNone/>
            </a:pPr>
            <a:r>
              <a:rPr lang="en-US" altLang="en-US"/>
              <a:t>8	Problem Reporting &amp; corrective action</a:t>
            </a:r>
          </a:p>
          <a:p>
            <a:pPr marL="609600" indent="-609600" eaLnBrk="1" hangingPunct="1">
              <a:buFontTx/>
              <a:buNone/>
            </a:pPr>
            <a:r>
              <a:rPr lang="en-US" altLang="en-US"/>
              <a:t>9	Tools, techniques &amp; Methodologies</a:t>
            </a:r>
          </a:p>
          <a:p>
            <a:pPr marL="609600" indent="-609600" eaLnBrk="1" hangingPunct="1">
              <a:buFontTx/>
              <a:buNone/>
            </a:pPr>
            <a:r>
              <a:rPr lang="en-US" altLang="en-US"/>
              <a:t>10	Supplier Control</a:t>
            </a:r>
          </a:p>
          <a:p>
            <a:pPr marL="609600" indent="-609600" eaLnBrk="1" hangingPunct="1">
              <a:buFontTx/>
              <a:buNone/>
            </a:pPr>
            <a:r>
              <a:rPr lang="en-US" altLang="en-US"/>
              <a:t>11	Training</a:t>
            </a:r>
          </a:p>
          <a:p>
            <a:pPr marL="609600" indent="-609600" eaLnBrk="1" hangingPunct="1">
              <a:buFontTx/>
              <a:buNone/>
            </a:pPr>
            <a:r>
              <a:rPr lang="en-US" altLang="en-US"/>
              <a:t>12	Records, Collection, Maintenance, &amp;  Retention</a:t>
            </a:r>
          </a:p>
          <a:p>
            <a:pPr marL="609600" indent="-609600" eaLnBrk="1" hangingPunct="1">
              <a:buFontTx/>
              <a:buNone/>
            </a:pPr>
            <a:endParaRPr lang="en-US" altLang="en-US"/>
          </a:p>
          <a:p>
            <a:pPr marL="609600" indent="-609600" eaLnBrk="1" hangingPunct="1"/>
            <a:endParaRPr lang="en-US" altLang="en-US"/>
          </a:p>
          <a:p>
            <a:pPr marL="609600" indent="-609600" eaLnBrk="1" hangingPunct="1"/>
            <a:endParaRPr lang="en-US" altLang="en-US" sz="3600" b="1">
              <a:solidFill>
                <a:schemeClr val="tx2"/>
              </a:solidFill>
            </a:endParaRPr>
          </a:p>
        </p:txBody>
      </p:sp>
      <p:sp>
        <p:nvSpPr>
          <p:cNvPr id="6148" name="Slide Number Placeholder 1"/>
          <p:cNvSpPr>
            <a:spLocks noGrp="1"/>
          </p:cNvSpPr>
          <p:nvPr>
            <p:ph type="sldNum" sz="quarter" idx="12"/>
          </p:nvPr>
        </p:nvSpPr>
        <p:spPr bwMode="auto">
          <a:noFill/>
          <a:ln>
            <a:miter lim="800000"/>
            <a:headEnd/>
            <a:tailEnd/>
          </a:ln>
        </p:spPr>
        <p:txBody>
          <a:bodyPr/>
          <a:lstStyle/>
          <a:p>
            <a:fld id="{814A3B32-C630-4A6E-92D5-A3CA7FF0915B}" type="slidenum">
              <a:rPr lang="en-US" altLang="en-US" smtClean="0"/>
              <a:pPr/>
              <a:t>12</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457200"/>
            <a:ext cx="7543800" cy="762000"/>
          </a:xfrm>
        </p:spPr>
        <p:txBody>
          <a:bodyPr/>
          <a:lstStyle/>
          <a:p>
            <a:pPr eaLnBrk="1" hangingPunct="1"/>
            <a:r>
              <a:rPr lang="en-US" altLang="en-US"/>
              <a:t>1. Purpose</a:t>
            </a:r>
          </a:p>
        </p:txBody>
      </p:sp>
      <p:sp>
        <p:nvSpPr>
          <p:cNvPr id="7171" name="Rectangle 3"/>
          <p:cNvSpPr>
            <a:spLocks noGrp="1" noChangeArrowheads="1"/>
          </p:cNvSpPr>
          <p:nvPr>
            <p:ph idx="1"/>
          </p:nvPr>
        </p:nvSpPr>
        <p:spPr>
          <a:xfrm>
            <a:off x="914400" y="1600200"/>
            <a:ext cx="8001000" cy="4648200"/>
          </a:xfrm>
        </p:spPr>
        <p:txBody>
          <a:bodyPr/>
          <a:lstStyle/>
          <a:p>
            <a:pPr eaLnBrk="1" hangingPunct="1"/>
            <a:r>
              <a:rPr lang="en-US" altLang="en-US"/>
              <a:t>Definition of the SW end-use</a:t>
            </a:r>
          </a:p>
          <a:p>
            <a:pPr eaLnBrk="1" hangingPunct="1"/>
            <a:r>
              <a:rPr lang="en-US" altLang="en-US"/>
              <a:t>Definition of the criticality of the need for this SW solution </a:t>
            </a:r>
            <a:endParaRPr lang="en-US" altLang="en-US">
              <a:solidFill>
                <a:schemeClr val="accent2"/>
              </a:solidFill>
            </a:endParaRPr>
          </a:p>
          <a:p>
            <a:pPr eaLnBrk="1" hangingPunct="1"/>
            <a:r>
              <a:rPr lang="en-US" altLang="en-US"/>
              <a:t>Block diagram of how it fits with other SW systems</a:t>
            </a:r>
          </a:p>
          <a:p>
            <a:pPr eaLnBrk="1" hangingPunct="1"/>
            <a:r>
              <a:rPr lang="en-US" altLang="en-US"/>
              <a:t>Intended audience for the SQAP</a:t>
            </a:r>
          </a:p>
          <a:p>
            <a:pPr eaLnBrk="1" hangingPunct="1"/>
            <a:r>
              <a:rPr lang="en-US" altLang="en-US"/>
              <a:t>Justification of the project</a:t>
            </a:r>
          </a:p>
          <a:p>
            <a:pPr eaLnBrk="1" hangingPunct="1"/>
            <a:endParaRPr lang="en-US" altLang="en-US"/>
          </a:p>
        </p:txBody>
      </p:sp>
      <p:sp>
        <p:nvSpPr>
          <p:cNvPr id="7172" name="Slide Number Placeholder 1"/>
          <p:cNvSpPr>
            <a:spLocks noGrp="1"/>
          </p:cNvSpPr>
          <p:nvPr>
            <p:ph type="sldNum" sz="quarter" idx="12"/>
          </p:nvPr>
        </p:nvSpPr>
        <p:spPr bwMode="auto">
          <a:noFill/>
          <a:ln>
            <a:miter lim="800000"/>
            <a:headEnd/>
            <a:tailEnd/>
          </a:ln>
        </p:spPr>
        <p:txBody>
          <a:bodyPr/>
          <a:lstStyle/>
          <a:p>
            <a:fld id="{A0056097-D51C-4F15-BAD0-5DC5512BDF29}" type="slidenum">
              <a:rPr lang="en-US" altLang="en-US" smtClean="0"/>
              <a:pPr/>
              <a:t>13</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Purpose (cont.)</a:t>
            </a:r>
          </a:p>
        </p:txBody>
      </p:sp>
      <p:sp>
        <p:nvSpPr>
          <p:cNvPr id="8195" name="Rectangle 3"/>
          <p:cNvSpPr>
            <a:spLocks noGrp="1" noChangeArrowheads="1"/>
          </p:cNvSpPr>
          <p:nvPr>
            <p:ph idx="1"/>
          </p:nvPr>
        </p:nvSpPr>
        <p:spPr/>
        <p:txBody>
          <a:bodyPr/>
          <a:lstStyle/>
          <a:p>
            <a:pPr eaLnBrk="1" hangingPunct="1"/>
            <a:r>
              <a:rPr lang="en-US" altLang="en-US"/>
              <a:t>Specific SW deliverables covered </a:t>
            </a:r>
          </a:p>
          <a:p>
            <a:pPr eaLnBrk="1" hangingPunct="1"/>
            <a:r>
              <a:rPr lang="en-US" altLang="en-US"/>
              <a:t>Description of SDLC model used &amp; its justification </a:t>
            </a:r>
          </a:p>
          <a:p>
            <a:pPr eaLnBrk="1" hangingPunct="1"/>
            <a:r>
              <a:rPr lang="en-US" altLang="en-US"/>
              <a:t>List of specific COTS SW to be used &amp; why?</a:t>
            </a:r>
          </a:p>
        </p:txBody>
      </p:sp>
      <p:sp>
        <p:nvSpPr>
          <p:cNvPr id="8196" name="Slide Number Placeholder 1"/>
          <p:cNvSpPr>
            <a:spLocks noGrp="1"/>
          </p:cNvSpPr>
          <p:nvPr>
            <p:ph type="sldNum" sz="quarter" idx="12"/>
          </p:nvPr>
        </p:nvSpPr>
        <p:spPr bwMode="auto">
          <a:noFill/>
          <a:ln>
            <a:miter lim="800000"/>
            <a:headEnd/>
            <a:tailEnd/>
          </a:ln>
        </p:spPr>
        <p:txBody>
          <a:bodyPr/>
          <a:lstStyle/>
          <a:p>
            <a:fld id="{073493C0-0AB4-48DB-A049-D4D10C6B3211}" type="slidenum">
              <a:rPr lang="en-US" altLang="en-US" smtClean="0"/>
              <a:pPr/>
              <a:t>14</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2. Reference Documents</a:t>
            </a:r>
          </a:p>
        </p:txBody>
      </p:sp>
      <p:sp>
        <p:nvSpPr>
          <p:cNvPr id="9219" name="Rectangle 3"/>
          <p:cNvSpPr>
            <a:spLocks noGrp="1" noChangeArrowheads="1"/>
          </p:cNvSpPr>
          <p:nvPr>
            <p:ph idx="1"/>
          </p:nvPr>
        </p:nvSpPr>
        <p:spPr/>
        <p:txBody>
          <a:bodyPr/>
          <a:lstStyle/>
          <a:p>
            <a:pPr eaLnBrk="1" hangingPunct="1"/>
            <a:r>
              <a:rPr lang="en-US" altLang="en-US"/>
              <a:t>A complete list of all documents such as industry standards, text books used to develop SQAP</a:t>
            </a:r>
          </a:p>
          <a:p>
            <a:pPr eaLnBrk="1" hangingPunct="1"/>
            <a:r>
              <a:rPr lang="en-US" altLang="en-US"/>
              <a:t>Org policies &amp; procedure documents</a:t>
            </a:r>
          </a:p>
          <a:p>
            <a:pPr eaLnBrk="1" hangingPunct="1"/>
            <a:r>
              <a:rPr lang="en-US" altLang="en-US"/>
              <a:t>Project documentation</a:t>
            </a:r>
          </a:p>
          <a:p>
            <a:pPr eaLnBrk="1" hangingPunct="1"/>
            <a:r>
              <a:rPr lang="en-US" altLang="en-US"/>
              <a:t>Reason for listed documents used</a:t>
            </a:r>
          </a:p>
          <a:p>
            <a:pPr eaLnBrk="1" hangingPunct="1"/>
            <a:r>
              <a:rPr lang="en-US" altLang="en-US"/>
              <a:t>List of SW deliverables covered by the SQAP that require additional, more vigorous, or more relaxed practices or procedures</a:t>
            </a:r>
          </a:p>
          <a:p>
            <a:pPr eaLnBrk="1" hangingPunct="1"/>
            <a:endParaRPr lang="en-US" altLang="en-US"/>
          </a:p>
        </p:txBody>
      </p:sp>
      <p:sp>
        <p:nvSpPr>
          <p:cNvPr id="9220" name="Slide Number Placeholder 1"/>
          <p:cNvSpPr>
            <a:spLocks noGrp="1"/>
          </p:cNvSpPr>
          <p:nvPr>
            <p:ph type="sldNum" sz="quarter" idx="12"/>
          </p:nvPr>
        </p:nvSpPr>
        <p:spPr bwMode="auto">
          <a:noFill/>
          <a:ln>
            <a:miter lim="800000"/>
            <a:headEnd/>
            <a:tailEnd/>
          </a:ln>
        </p:spPr>
        <p:txBody>
          <a:bodyPr/>
          <a:lstStyle/>
          <a:p>
            <a:fld id="{3C3D78E0-7E2F-4834-AC49-9E8388FE0A01}" type="slidenum">
              <a:rPr lang="en-US" altLang="en-US" smtClean="0"/>
              <a:pPr/>
              <a:t>15</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3. Management</a:t>
            </a:r>
          </a:p>
        </p:txBody>
      </p:sp>
      <p:sp>
        <p:nvSpPr>
          <p:cNvPr id="10243" name="Rectangle 3"/>
          <p:cNvSpPr>
            <a:spLocks noGrp="1" noChangeArrowheads="1"/>
          </p:cNvSpPr>
          <p:nvPr>
            <p:ph idx="1"/>
          </p:nvPr>
        </p:nvSpPr>
        <p:spPr/>
        <p:txBody>
          <a:bodyPr/>
          <a:lstStyle/>
          <a:p>
            <a:pPr marL="533400" indent="-533400" eaLnBrk="1" hangingPunct="1">
              <a:buFontTx/>
              <a:buNone/>
            </a:pPr>
            <a:r>
              <a:rPr lang="en-US" altLang="en-US"/>
              <a:t>1) Organization:  Depicts the Organization structure that influences &amp; controls the SW quality</a:t>
            </a:r>
          </a:p>
          <a:p>
            <a:pPr marL="533400" indent="-533400" eaLnBrk="1" hangingPunct="1"/>
            <a:r>
              <a:rPr lang="en-US" altLang="en-US"/>
              <a:t>Organization chart showing all stake holders</a:t>
            </a:r>
          </a:p>
          <a:p>
            <a:pPr marL="533400" indent="-533400" eaLnBrk="1" hangingPunct="1"/>
            <a:r>
              <a:rPr lang="en-US" altLang="en-US"/>
              <a:t>Reporting &amp; approval paths within the Organization</a:t>
            </a:r>
          </a:p>
          <a:p>
            <a:pPr marL="533400" indent="-533400" eaLnBrk="1" hangingPunct="1"/>
            <a:r>
              <a:rPr lang="en-US" altLang="en-US"/>
              <a:t>Conflict resolution process</a:t>
            </a:r>
          </a:p>
          <a:p>
            <a:pPr marL="533400" indent="-533400" eaLnBrk="1" hangingPunct="1"/>
            <a:r>
              <a:rPr lang="en-US" altLang="en-US"/>
              <a:t>Issue tracking mechanism </a:t>
            </a:r>
          </a:p>
          <a:p>
            <a:pPr marL="533400" indent="-533400" eaLnBrk="1" hangingPunct="1"/>
            <a:r>
              <a:rPr lang="en-US" altLang="en-US"/>
              <a:t>Change control board responsibilities</a:t>
            </a:r>
          </a:p>
        </p:txBody>
      </p:sp>
      <p:sp>
        <p:nvSpPr>
          <p:cNvPr id="10244" name="Slide Number Placeholder 1"/>
          <p:cNvSpPr>
            <a:spLocks noGrp="1"/>
          </p:cNvSpPr>
          <p:nvPr>
            <p:ph type="sldNum" sz="quarter" idx="12"/>
          </p:nvPr>
        </p:nvSpPr>
        <p:spPr bwMode="auto">
          <a:noFill/>
          <a:ln>
            <a:miter lim="800000"/>
            <a:headEnd/>
            <a:tailEnd/>
          </a:ln>
        </p:spPr>
        <p:txBody>
          <a:bodyPr/>
          <a:lstStyle/>
          <a:p>
            <a:fld id="{1FFE8D59-01C1-4C2B-A1B5-8BA06CC87468}" type="slidenum">
              <a:rPr lang="en-US" altLang="en-US" smtClean="0"/>
              <a:pPr/>
              <a:t>16</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p:txBody>
          <a:bodyPr/>
          <a:lstStyle/>
          <a:p>
            <a:pPr eaLnBrk="1" hangingPunct="1"/>
            <a:endParaRPr lang="en-US" altLang="en-US"/>
          </a:p>
        </p:txBody>
      </p:sp>
      <p:pic>
        <p:nvPicPr>
          <p:cNvPr id="11267" name="Content Placeholder 3"/>
          <p:cNvPicPr>
            <a:picLocks noGrp="1" noChangeAspect="1" noChangeArrowheads="1"/>
          </p:cNvPicPr>
          <p:nvPr>
            <p:ph idx="1"/>
          </p:nvPr>
        </p:nvPicPr>
        <p:blipFill>
          <a:blip r:embed="rId2"/>
          <a:srcRect/>
          <a:stretch>
            <a:fillRect/>
          </a:stretch>
        </p:blipFill>
        <p:spPr>
          <a:xfrm>
            <a:off x="1295400" y="762000"/>
            <a:ext cx="6858000" cy="5033963"/>
          </a:xfrm>
        </p:spPr>
      </p:pic>
      <p:sp>
        <p:nvSpPr>
          <p:cNvPr id="11268" name="Slide Number Placeholder 1"/>
          <p:cNvSpPr>
            <a:spLocks noGrp="1"/>
          </p:cNvSpPr>
          <p:nvPr>
            <p:ph type="sldNum" sz="quarter" idx="12"/>
          </p:nvPr>
        </p:nvSpPr>
        <p:spPr bwMode="auto">
          <a:noFill/>
          <a:ln>
            <a:miter lim="800000"/>
            <a:headEnd/>
            <a:tailEnd/>
          </a:ln>
        </p:spPr>
        <p:txBody>
          <a:bodyPr/>
          <a:lstStyle/>
          <a:p>
            <a:fld id="{5030DD83-A2C7-4E59-94EF-29CE077F804B}" type="slidenum">
              <a:rPr lang="en-US" altLang="en-US" smtClean="0"/>
              <a:pPr/>
              <a:t>17</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a:xfrm>
            <a:off x="533400" y="838200"/>
            <a:ext cx="7620000" cy="5486400"/>
          </a:xfrm>
        </p:spPr>
        <p:txBody>
          <a:bodyPr/>
          <a:lstStyle/>
          <a:p>
            <a:pPr marL="533400" indent="-533400" eaLnBrk="1" hangingPunct="1">
              <a:buFontTx/>
              <a:buNone/>
            </a:pPr>
            <a:endParaRPr lang="en-US" altLang="en-US"/>
          </a:p>
          <a:p>
            <a:pPr marL="533400" indent="-533400" eaLnBrk="1" hangingPunct="1">
              <a:buFontTx/>
              <a:buNone/>
            </a:pPr>
            <a:endParaRPr lang="en-US" altLang="en-US"/>
          </a:p>
          <a:p>
            <a:pPr marL="533400" indent="-533400" eaLnBrk="1" hangingPunct="1">
              <a:buFontTx/>
              <a:buNone/>
            </a:pPr>
            <a:r>
              <a:rPr lang="en-US" altLang="en-US"/>
              <a:t>2) Tasks:</a:t>
            </a:r>
          </a:p>
          <a:p>
            <a:pPr marL="533400" indent="-533400" eaLnBrk="1" hangingPunct="1"/>
            <a:r>
              <a:rPr lang="en-US" altLang="en-US"/>
              <a:t>Specific tasks to be performed in the SQA process, to include auditing, reporting &amp; reviewing </a:t>
            </a:r>
          </a:p>
          <a:p>
            <a:pPr marL="533400" indent="-533400" eaLnBrk="1" hangingPunct="1"/>
            <a:r>
              <a:rPr lang="en-US" altLang="en-US"/>
              <a:t>Specific actions to be executed on                        the specific deliverable (RS,Fs,…)</a:t>
            </a:r>
          </a:p>
          <a:p>
            <a:pPr marL="533400" indent="-533400" eaLnBrk="1" hangingPunct="1"/>
            <a:r>
              <a:rPr lang="en-US" altLang="en-US"/>
              <a:t>Workflow diagram of the SQA activities for the specific project</a:t>
            </a:r>
          </a:p>
        </p:txBody>
      </p:sp>
      <p:sp>
        <p:nvSpPr>
          <p:cNvPr id="12291" name="Slide Number Placeholder 1"/>
          <p:cNvSpPr>
            <a:spLocks noGrp="1"/>
          </p:cNvSpPr>
          <p:nvPr>
            <p:ph type="sldNum" sz="quarter" idx="12"/>
          </p:nvPr>
        </p:nvSpPr>
        <p:spPr bwMode="auto">
          <a:noFill/>
          <a:ln>
            <a:miter lim="800000"/>
            <a:headEnd/>
            <a:tailEnd/>
          </a:ln>
        </p:spPr>
        <p:txBody>
          <a:bodyPr/>
          <a:lstStyle/>
          <a:p>
            <a:fld id="{C85F0FB8-65A3-445E-8CA7-2B0C25A4B417}" type="slidenum">
              <a:rPr lang="en-US" altLang="en-US" smtClean="0"/>
              <a:pPr/>
              <a:t>18</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1066800" y="1676400"/>
            <a:ext cx="7620000" cy="4191000"/>
          </a:xfrm>
        </p:spPr>
        <p:txBody>
          <a:bodyPr/>
          <a:lstStyle/>
          <a:p>
            <a:pPr eaLnBrk="1" hangingPunct="1">
              <a:buFontTx/>
              <a:buNone/>
            </a:pPr>
            <a:r>
              <a:rPr lang="en-US" altLang="en-US"/>
              <a:t>3)  Responsibilities</a:t>
            </a:r>
          </a:p>
          <a:p>
            <a:pPr eaLnBrk="1" hangingPunct="1"/>
            <a:r>
              <a:rPr lang="en-US" altLang="en-US"/>
              <a:t> Role &amp; Responsibilities of all the members of the developments team must be shown</a:t>
            </a:r>
          </a:p>
        </p:txBody>
      </p:sp>
      <p:sp>
        <p:nvSpPr>
          <p:cNvPr id="13315" name="Slide Number Placeholder 1"/>
          <p:cNvSpPr>
            <a:spLocks noGrp="1"/>
          </p:cNvSpPr>
          <p:nvPr>
            <p:ph type="sldNum" sz="quarter" idx="12"/>
          </p:nvPr>
        </p:nvSpPr>
        <p:spPr bwMode="auto">
          <a:noFill/>
          <a:ln>
            <a:miter lim="800000"/>
            <a:headEnd/>
            <a:tailEnd/>
          </a:ln>
        </p:spPr>
        <p:txBody>
          <a:bodyPr/>
          <a:lstStyle/>
          <a:p>
            <a:fld id="{D29731BA-1DBC-49A3-A8CA-A76E3173AF1C}" type="slidenum">
              <a:rPr lang="en-US" altLang="en-US" smtClean="0"/>
              <a:pPr/>
              <a:t>19</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b="1"/>
              <a:t>IEEE Definition of SQA</a:t>
            </a:r>
          </a:p>
        </p:txBody>
      </p:sp>
      <p:sp>
        <p:nvSpPr>
          <p:cNvPr id="3075" name="Rectangle 3"/>
          <p:cNvSpPr>
            <a:spLocks noGrp="1" noChangeArrowheads="1"/>
          </p:cNvSpPr>
          <p:nvPr>
            <p:ph idx="1"/>
          </p:nvPr>
        </p:nvSpPr>
        <p:spPr/>
        <p:txBody>
          <a:bodyPr/>
          <a:lstStyle/>
          <a:p>
            <a:pPr eaLnBrk="1" hangingPunct="1"/>
            <a:r>
              <a:rPr lang="en-US" altLang="en-US"/>
              <a:t>1.Planned &amp; systematic pattern of all actions necessary to provide adequate confidence that an item/product conforms to established technical requirements.</a:t>
            </a:r>
          </a:p>
          <a:p>
            <a:pPr eaLnBrk="1" hangingPunct="1"/>
            <a:r>
              <a:rPr lang="en-US" altLang="en-US"/>
              <a:t>2. Set of activities designed to evaluate the process by which products are developed. </a:t>
            </a:r>
          </a:p>
        </p:txBody>
      </p:sp>
      <p:sp>
        <p:nvSpPr>
          <p:cNvPr id="3076" name="Slide Number Placeholder 1"/>
          <p:cNvSpPr>
            <a:spLocks noGrp="1"/>
          </p:cNvSpPr>
          <p:nvPr>
            <p:ph type="sldNum" sz="quarter" idx="12"/>
          </p:nvPr>
        </p:nvSpPr>
        <p:spPr bwMode="auto">
          <a:noFill/>
          <a:ln>
            <a:miter lim="800000"/>
            <a:headEnd/>
            <a:tailEnd/>
          </a:ln>
        </p:spPr>
        <p:txBody>
          <a:bodyPr/>
          <a:lstStyle/>
          <a:p>
            <a:fld id="{D26F8F93-6601-41B1-B34D-A88FB9437A18}" type="slidenum">
              <a:rPr lang="en-US" altLang="en-US" smtClean="0"/>
              <a:pPr/>
              <a:t>2</a:t>
            </a:fld>
            <a:endParaRPr lang="en-US"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228600" y="19050"/>
          <a:ext cx="8763000" cy="6454968"/>
        </p:xfrm>
        <a:graphic>
          <a:graphicData uri="http://schemas.openxmlformats.org/drawingml/2006/table">
            <a:tbl>
              <a:tblPr firstRow="1" bandRow="1">
                <a:tableStyleId>{F5AB1C69-6EDB-4FF4-983F-18BD219EF322}</a:tableStyleId>
              </a:tblPr>
              <a:tblGrid>
                <a:gridCol w="1672167">
                  <a:extLst>
                    <a:ext uri="{9D8B030D-6E8A-4147-A177-3AD203B41FA5}">
                      <a16:colId xmlns:a16="http://schemas.microsoft.com/office/drawing/2014/main" val="20000"/>
                    </a:ext>
                  </a:extLst>
                </a:gridCol>
                <a:gridCol w="7090833">
                  <a:extLst>
                    <a:ext uri="{9D8B030D-6E8A-4147-A177-3AD203B41FA5}">
                      <a16:colId xmlns:a16="http://schemas.microsoft.com/office/drawing/2014/main" val="20001"/>
                    </a:ext>
                  </a:extLst>
                </a:gridCol>
              </a:tblGrid>
              <a:tr h="374352">
                <a:tc>
                  <a:txBody>
                    <a:bodyPr/>
                    <a:lstStyle/>
                    <a:p>
                      <a:r>
                        <a:rPr lang="en-US" sz="1800" dirty="0"/>
                        <a:t>Roles</a:t>
                      </a:r>
                    </a:p>
                  </a:txBody>
                  <a:tcPr marT="45711" marB="45711"/>
                </a:tc>
                <a:tc>
                  <a:txBody>
                    <a:bodyPr/>
                    <a:lstStyle/>
                    <a:p>
                      <a:r>
                        <a:rPr lang="en-US" sz="1800" dirty="0"/>
                        <a:t>Responsibilities</a:t>
                      </a:r>
                    </a:p>
                  </a:txBody>
                  <a:tcPr marT="45711" marB="45711"/>
                </a:tc>
                <a:extLst>
                  <a:ext uri="{0D108BD9-81ED-4DB2-BD59-A6C34878D82A}">
                    <a16:rowId xmlns:a16="http://schemas.microsoft.com/office/drawing/2014/main" val="10000"/>
                  </a:ext>
                </a:extLst>
              </a:tr>
              <a:tr h="487648">
                <a:tc>
                  <a:txBody>
                    <a:bodyPr/>
                    <a:lstStyle/>
                    <a:p>
                      <a:r>
                        <a:rPr lang="en-US" sz="1300" u="none" strike="noStrike" kern="1200" baseline="0" dirty="0"/>
                        <a:t>Contract Manager</a:t>
                      </a:r>
                    </a:p>
                    <a:p>
                      <a:r>
                        <a:rPr lang="en-US" sz="1300" u="none" strike="noStrike" kern="1200" baseline="0" dirty="0"/>
                        <a:t>(CM)</a:t>
                      </a:r>
                      <a:endParaRPr lang="en-US" sz="1300" dirty="0"/>
                    </a:p>
                  </a:txBody>
                  <a:tcPr marT="45711" marB="45711"/>
                </a:tc>
                <a:tc>
                  <a:txBody>
                    <a:bodyPr/>
                    <a:lstStyle/>
                    <a:p>
                      <a:r>
                        <a:rPr lang="en-US" sz="1300" u="none" strike="noStrike" kern="1200" baseline="0" dirty="0"/>
                        <a:t>is responsible for all the contractual and administrative matters with the ESTEC and he will be the primary point of contact of the ESTEC Contracts Officer.</a:t>
                      </a:r>
                      <a:endParaRPr lang="en-US" sz="1300" dirty="0"/>
                    </a:p>
                  </a:txBody>
                  <a:tcPr marT="45711" marB="45711"/>
                </a:tc>
                <a:extLst>
                  <a:ext uri="{0D108BD9-81ED-4DB2-BD59-A6C34878D82A}">
                    <a16:rowId xmlns:a16="http://schemas.microsoft.com/office/drawing/2014/main" val="10001"/>
                  </a:ext>
                </a:extLst>
              </a:tr>
              <a:tr h="1280099">
                <a:tc>
                  <a:txBody>
                    <a:bodyPr/>
                    <a:lstStyle/>
                    <a:p>
                      <a:r>
                        <a:rPr lang="en-US" sz="1300" u="none" strike="noStrike" kern="1200" baseline="0" dirty="0"/>
                        <a:t>Quality Manager</a:t>
                      </a:r>
                    </a:p>
                    <a:p>
                      <a:r>
                        <a:rPr lang="en-US" sz="1300" u="none" strike="noStrike" kern="1200" baseline="0" dirty="0"/>
                        <a:t>(QM)</a:t>
                      </a:r>
                      <a:endParaRPr lang="en-US" sz="1300" dirty="0"/>
                    </a:p>
                  </a:txBody>
                  <a:tcPr marT="45711" marB="45711"/>
                </a:tc>
                <a:tc>
                  <a:txBody>
                    <a:bodyPr/>
                    <a:lstStyle/>
                    <a:p>
                      <a:r>
                        <a:rPr lang="en-US" sz="1300" u="none" strike="noStrike" kern="1200" baseline="0" dirty="0"/>
                        <a:t>provides guidance to the Software Quality Assurance engineer in the implementation of the Quality Assurance activities. The QM shall analyze the Software Quality Assurance reports and it shall act in conformance to what is stated in the report. The QM is responsible to define and organize the audits according to the define procedures. The QM also approves the quality assurance plan performed by the SQA engineer. The QM may report to the higher management levels if it is not able to correct the nonconformances reported in the product assurance (PA) report.</a:t>
                      </a:r>
                      <a:endParaRPr lang="en-US" sz="1300" dirty="0"/>
                    </a:p>
                  </a:txBody>
                  <a:tcPr marT="45711" marB="45711"/>
                </a:tc>
                <a:extLst>
                  <a:ext uri="{0D108BD9-81ED-4DB2-BD59-A6C34878D82A}">
                    <a16:rowId xmlns:a16="http://schemas.microsoft.com/office/drawing/2014/main" val="10002"/>
                  </a:ext>
                </a:extLst>
              </a:tr>
              <a:tr h="685761">
                <a:tc>
                  <a:txBody>
                    <a:bodyPr/>
                    <a:lstStyle/>
                    <a:p>
                      <a:r>
                        <a:rPr lang="en-US" sz="1300" u="none" strike="noStrike" kern="1200" baseline="0" dirty="0"/>
                        <a:t>Business Unit Manager</a:t>
                      </a:r>
                    </a:p>
                    <a:p>
                      <a:r>
                        <a:rPr lang="en-US" sz="1300" u="none" strike="noStrike" kern="1200" baseline="0" dirty="0"/>
                        <a:t>(BUM)</a:t>
                      </a:r>
                      <a:endParaRPr lang="en-US" sz="1300" dirty="0"/>
                    </a:p>
                  </a:txBody>
                  <a:tcPr marT="45711" marB="45711"/>
                </a:tc>
                <a:tc>
                  <a:txBody>
                    <a:bodyPr/>
                    <a:lstStyle/>
                    <a:p>
                      <a:r>
                        <a:rPr lang="en-US" sz="1300" u="none" strike="noStrike" kern="1200" baseline="0" dirty="0"/>
                        <a:t>is responsible a business areas within CSW and oversees the work performed by the project manager (PM).</a:t>
                      </a:r>
                      <a:endParaRPr lang="en-US" sz="1300" dirty="0"/>
                    </a:p>
                  </a:txBody>
                  <a:tcPr marT="45711" marB="45711"/>
                </a:tc>
                <a:extLst>
                  <a:ext uri="{0D108BD9-81ED-4DB2-BD59-A6C34878D82A}">
                    <a16:rowId xmlns:a16="http://schemas.microsoft.com/office/drawing/2014/main" val="10003"/>
                  </a:ext>
                </a:extLst>
              </a:tr>
              <a:tr h="685761">
                <a:tc>
                  <a:txBody>
                    <a:bodyPr/>
                    <a:lstStyle/>
                    <a:p>
                      <a:r>
                        <a:rPr lang="en-US" sz="1300" u="none" strike="noStrike" kern="1200" baseline="0" dirty="0"/>
                        <a:t>Project Manager</a:t>
                      </a:r>
                    </a:p>
                    <a:p>
                      <a:r>
                        <a:rPr lang="en-US" sz="1300" u="none" strike="noStrike" kern="1200" baseline="0" dirty="0"/>
                        <a:t>(PM)</a:t>
                      </a:r>
                    </a:p>
                    <a:p>
                      <a:endParaRPr lang="en-US" sz="1300" dirty="0"/>
                    </a:p>
                  </a:txBody>
                  <a:tcPr marT="45711" marB="45711"/>
                </a:tc>
                <a:tc>
                  <a:txBody>
                    <a:bodyPr/>
                    <a:lstStyle/>
                    <a:p>
                      <a:r>
                        <a:rPr lang="en-US" sz="1300" u="none" strike="noStrike" kern="1200" baseline="0" dirty="0"/>
                        <a:t>is responsible to provide to the SQA engineer the necessary support and commitment to implement the quality assurance activities in the project. The Project Manager approves the Software Quality Assurance plan performed by the SQA engineer.</a:t>
                      </a:r>
                      <a:endParaRPr lang="en-US" sz="1300" dirty="0"/>
                    </a:p>
                  </a:txBody>
                  <a:tcPr marT="45711" marB="45711"/>
                </a:tc>
                <a:extLst>
                  <a:ext uri="{0D108BD9-81ED-4DB2-BD59-A6C34878D82A}">
                    <a16:rowId xmlns:a16="http://schemas.microsoft.com/office/drawing/2014/main" val="10004"/>
                  </a:ext>
                </a:extLst>
              </a:tr>
              <a:tr h="883873">
                <a:tc>
                  <a:txBody>
                    <a:bodyPr/>
                    <a:lstStyle/>
                    <a:p>
                      <a:r>
                        <a:rPr lang="en-US" sz="1300" u="none" strike="noStrike" kern="1200" baseline="0" dirty="0"/>
                        <a:t>Software Quality</a:t>
                      </a:r>
                    </a:p>
                    <a:p>
                      <a:r>
                        <a:rPr lang="en-US" sz="1300" u="none" strike="noStrike" kern="1200" baseline="0" dirty="0"/>
                        <a:t>Assurance Engineer</a:t>
                      </a:r>
                    </a:p>
                    <a:p>
                      <a:r>
                        <a:rPr lang="en-US" sz="1300" u="none" strike="noStrike" kern="1200" baseline="0" dirty="0"/>
                        <a:t>(SQA)</a:t>
                      </a:r>
                    </a:p>
                    <a:p>
                      <a:endParaRPr lang="en-US" sz="1300" dirty="0"/>
                    </a:p>
                  </a:txBody>
                  <a:tcPr marT="45711" marB="45711"/>
                </a:tc>
                <a:tc>
                  <a:txBody>
                    <a:bodyPr/>
                    <a:lstStyle/>
                    <a:p>
                      <a:r>
                        <a:rPr lang="en-US" sz="1300" u="none" strike="noStrike" kern="1200" baseline="0" dirty="0"/>
                        <a:t>is responsible to implement the Software Quality Assurance activities in the project according to what is defined in the quality assurance process [REF-2] and detailed in this plan. The SQA engineer is appointed and managed by the QM and periodically reports to the project manager and quality manager. The SQA must not have any other responsibility or tasks in the project.</a:t>
                      </a:r>
                      <a:endParaRPr lang="en-US" sz="1300" dirty="0"/>
                    </a:p>
                  </a:txBody>
                  <a:tcPr marT="45711" marB="45711"/>
                </a:tc>
                <a:extLst>
                  <a:ext uri="{0D108BD9-81ED-4DB2-BD59-A6C34878D82A}">
                    <a16:rowId xmlns:a16="http://schemas.microsoft.com/office/drawing/2014/main" val="10005"/>
                  </a:ext>
                </a:extLst>
              </a:tr>
              <a:tr h="487648">
                <a:tc>
                  <a:txBody>
                    <a:bodyPr/>
                    <a:lstStyle/>
                    <a:p>
                      <a:r>
                        <a:rPr lang="en-US" sz="1300" u="none" strike="noStrike" kern="1200" baseline="0" dirty="0"/>
                        <a:t>Customer Quality</a:t>
                      </a:r>
                    </a:p>
                    <a:p>
                      <a:r>
                        <a:rPr lang="en-US" sz="1300" u="none" strike="noStrike" kern="1200" baseline="0" dirty="0"/>
                        <a:t>Manager</a:t>
                      </a:r>
                      <a:endParaRPr lang="en-US" sz="1300" b="0" i="0" u="none" strike="noStrike" kern="1200" baseline="0" dirty="0">
                        <a:solidFill>
                          <a:schemeClr val="dk1"/>
                        </a:solidFill>
                        <a:latin typeface="+mn-lt"/>
                        <a:ea typeface="+mn-ea"/>
                        <a:cs typeface="+mn-cs"/>
                      </a:endParaRPr>
                    </a:p>
                  </a:txBody>
                  <a:tcPr marT="45711" marB="45711"/>
                </a:tc>
                <a:tc>
                  <a:txBody>
                    <a:bodyPr/>
                    <a:lstStyle/>
                    <a:p>
                      <a:r>
                        <a:rPr lang="en-US" sz="1300" u="none" strike="noStrike" kern="1200" baseline="0" dirty="0"/>
                        <a:t>is the person from the ESTEC responsible for the quality of the project.</a:t>
                      </a:r>
                      <a:endParaRPr lang="en-US" sz="1300" dirty="0"/>
                    </a:p>
                  </a:txBody>
                  <a:tcPr marT="45711" marB="45711"/>
                </a:tc>
                <a:extLst>
                  <a:ext uri="{0D108BD9-81ED-4DB2-BD59-A6C34878D82A}">
                    <a16:rowId xmlns:a16="http://schemas.microsoft.com/office/drawing/2014/main" val="10006"/>
                  </a:ext>
                </a:extLst>
              </a:tr>
              <a:tr h="1081986">
                <a:tc>
                  <a:txBody>
                    <a:bodyPr/>
                    <a:lstStyle/>
                    <a:p>
                      <a:r>
                        <a:rPr lang="en-US" sz="1300" u="none" strike="noStrike" kern="1200" baseline="0" dirty="0"/>
                        <a:t>Work Package Leaders </a:t>
                      </a:r>
                      <a:endParaRPr lang="en-US" sz="1300" dirty="0"/>
                    </a:p>
                  </a:txBody>
                  <a:tcPr marT="45711" marB="45711"/>
                </a:tc>
                <a:tc>
                  <a:txBody>
                    <a:bodyPr/>
                    <a:lstStyle/>
                    <a:p>
                      <a:r>
                        <a:rPr lang="en-US" sz="1300" u="none" strike="noStrike" kern="1200" baseline="0" dirty="0"/>
                        <a:t>will guarantee the technical quality correctness over the work and will have direct reporting lines to the Project Manager. They are responsible for coordinating the activities of the technical team and harmonize actions and priorities, in relation to the project objectives and quality needs. The work package leaders elaborate and implement technical strategies related to meeting the requirements, risk mitigation or prevention of unexpected events.</a:t>
                      </a:r>
                      <a:endParaRPr lang="en-US" sz="1300" dirty="0"/>
                    </a:p>
                  </a:txBody>
                  <a:tcPr marT="45711" marB="45711"/>
                </a:tc>
                <a:extLst>
                  <a:ext uri="{0D108BD9-81ED-4DB2-BD59-A6C34878D82A}">
                    <a16:rowId xmlns:a16="http://schemas.microsoft.com/office/drawing/2014/main" val="10007"/>
                  </a:ext>
                </a:extLst>
              </a:tr>
              <a:tr h="487648">
                <a:tc>
                  <a:txBody>
                    <a:bodyPr/>
                    <a:lstStyle/>
                    <a:p>
                      <a:r>
                        <a:rPr lang="en-US" sz="1300" u="none" strike="noStrike" kern="1200" baseline="0" dirty="0"/>
                        <a:t>Project Engineer (PE) </a:t>
                      </a:r>
                      <a:endParaRPr lang="en-US" sz="1300" dirty="0"/>
                    </a:p>
                  </a:txBody>
                  <a:tcPr marT="45711" marB="45711"/>
                </a:tc>
                <a:tc>
                  <a:txBody>
                    <a:bodyPr/>
                    <a:lstStyle/>
                    <a:p>
                      <a:r>
                        <a:rPr lang="en-US" sz="1300" u="none" strike="noStrike" kern="1200" baseline="0" dirty="0"/>
                        <a:t>is responsible for the development of all tasks assigned to him. Guaranteeing all quality standards adopted for the project, and interacting directly with the Project Manager overseeing his work.</a:t>
                      </a:r>
                      <a:endParaRPr lang="en-US" sz="1300" dirty="0"/>
                    </a:p>
                  </a:txBody>
                  <a:tcPr marT="45711" marB="45711"/>
                </a:tc>
                <a:extLst>
                  <a:ext uri="{0D108BD9-81ED-4DB2-BD59-A6C34878D82A}">
                    <a16:rowId xmlns:a16="http://schemas.microsoft.com/office/drawing/2014/main" val="10008"/>
                  </a:ext>
                </a:extLst>
              </a:tr>
            </a:tbl>
          </a:graphicData>
        </a:graphic>
      </p:graphicFrame>
      <p:sp>
        <p:nvSpPr>
          <p:cNvPr id="14370" name="Slide Number Placeholder 1"/>
          <p:cNvSpPr>
            <a:spLocks noGrp="1"/>
          </p:cNvSpPr>
          <p:nvPr>
            <p:ph type="sldNum" sz="quarter" idx="12"/>
          </p:nvPr>
        </p:nvSpPr>
        <p:spPr bwMode="auto">
          <a:noFill/>
          <a:ln>
            <a:miter lim="800000"/>
            <a:headEnd/>
            <a:tailEnd/>
          </a:ln>
        </p:spPr>
        <p:txBody>
          <a:bodyPr/>
          <a:lstStyle/>
          <a:p>
            <a:fld id="{1A2D2924-3580-4A79-8FB7-0145BD3FE356}" type="slidenum">
              <a:rPr lang="en-US" altLang="en-US" smtClean="0"/>
              <a:pPr/>
              <a:t>20</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533400" y="1387475"/>
            <a:ext cx="8077200" cy="5089525"/>
          </a:xfrm>
        </p:spPr>
        <p:txBody>
          <a:bodyPr/>
          <a:lstStyle/>
          <a:p>
            <a:pPr eaLnBrk="1" hangingPunct="1">
              <a:buFontTx/>
              <a:buNone/>
            </a:pPr>
            <a:endParaRPr lang="en-US" altLang="en-US"/>
          </a:p>
          <a:p>
            <a:pPr eaLnBrk="1" hangingPunct="1">
              <a:buFontTx/>
              <a:buNone/>
            </a:pPr>
            <a:r>
              <a:rPr lang="en-US" altLang="en-US"/>
              <a:t>Contains all deliverable documentation of the activities tracked by SQAP</a:t>
            </a:r>
          </a:p>
          <a:p>
            <a:pPr eaLnBrk="1" hangingPunct="1"/>
            <a:r>
              <a:rPr lang="en-US" altLang="en-US"/>
              <a:t>PM Plan</a:t>
            </a:r>
          </a:p>
          <a:p>
            <a:pPr eaLnBrk="1" hangingPunct="1"/>
            <a:r>
              <a:rPr lang="en-US" altLang="en-US"/>
              <a:t>SRS</a:t>
            </a:r>
          </a:p>
          <a:p>
            <a:pPr eaLnBrk="1" hangingPunct="1"/>
            <a:r>
              <a:rPr lang="en-US" altLang="en-US"/>
              <a:t>Design Specs</a:t>
            </a:r>
          </a:p>
          <a:p>
            <a:pPr eaLnBrk="1" hangingPunct="1"/>
            <a:r>
              <a:rPr lang="en-US" altLang="en-US"/>
              <a:t>Test Plans</a:t>
            </a:r>
          </a:p>
          <a:p>
            <a:pPr eaLnBrk="1" hangingPunct="1"/>
            <a:r>
              <a:rPr lang="en-US" altLang="en-US"/>
              <a:t>Risk management plan</a:t>
            </a:r>
          </a:p>
          <a:p>
            <a:pPr eaLnBrk="1" hangingPunct="1"/>
            <a:r>
              <a:rPr lang="en-US" altLang="en-US"/>
              <a:t>SW configuration management plan</a:t>
            </a:r>
          </a:p>
          <a:p>
            <a:pPr eaLnBrk="1" hangingPunct="1"/>
            <a:r>
              <a:rPr lang="en-US" altLang="en-US"/>
              <a:t>User- deliverable documentation</a:t>
            </a:r>
          </a:p>
          <a:p>
            <a:pPr eaLnBrk="1" hangingPunct="1"/>
            <a:endParaRPr lang="en-US" altLang="en-US"/>
          </a:p>
        </p:txBody>
      </p:sp>
      <p:sp>
        <p:nvSpPr>
          <p:cNvPr id="15363" name="Rectangle 4"/>
          <p:cNvSpPr>
            <a:spLocks noChangeArrowheads="1"/>
          </p:cNvSpPr>
          <p:nvPr/>
        </p:nvSpPr>
        <p:spPr bwMode="auto">
          <a:xfrm>
            <a:off x="2819400" y="533400"/>
            <a:ext cx="4114800" cy="701675"/>
          </a:xfrm>
          <a:prstGeom prst="rect">
            <a:avLst/>
          </a:prstGeom>
          <a:noFill/>
          <a:ln w="9525">
            <a:noFill/>
            <a:miter lim="800000"/>
            <a:headEnd/>
            <a:tailEnd/>
          </a:ln>
        </p:spPr>
        <p:txBody>
          <a:bodyPr>
            <a:spAutoFit/>
          </a:bodyPr>
          <a:lstStyle/>
          <a:p>
            <a:pPr algn="ctr" eaLnBrk="1" hangingPunct="1"/>
            <a:r>
              <a:rPr lang="en-US" altLang="en-US" sz="4000"/>
              <a:t>4. Documentation</a:t>
            </a:r>
          </a:p>
        </p:txBody>
      </p:sp>
      <p:pic>
        <p:nvPicPr>
          <p:cNvPr id="15364" name="Picture 1"/>
          <p:cNvPicPr>
            <a:picLocks noChangeAspect="1" noChangeArrowheads="1"/>
          </p:cNvPicPr>
          <p:nvPr/>
        </p:nvPicPr>
        <p:blipFill>
          <a:blip r:embed="rId2"/>
          <a:srcRect/>
          <a:stretch>
            <a:fillRect/>
          </a:stretch>
        </p:blipFill>
        <p:spPr bwMode="auto">
          <a:xfrm>
            <a:off x="5486400" y="2819400"/>
            <a:ext cx="2797175" cy="2533650"/>
          </a:xfrm>
          <a:prstGeom prst="rect">
            <a:avLst/>
          </a:prstGeom>
          <a:noFill/>
          <a:ln w="9525">
            <a:noFill/>
            <a:miter lim="800000"/>
            <a:headEnd/>
            <a:tailEnd/>
          </a:ln>
        </p:spPr>
      </p:pic>
      <p:sp>
        <p:nvSpPr>
          <p:cNvPr id="15365" name="Slide Number Placeholder 1"/>
          <p:cNvSpPr>
            <a:spLocks noGrp="1"/>
          </p:cNvSpPr>
          <p:nvPr>
            <p:ph type="sldNum" sz="quarter" idx="12"/>
          </p:nvPr>
        </p:nvSpPr>
        <p:spPr bwMode="auto">
          <a:noFill/>
          <a:ln>
            <a:miter lim="800000"/>
            <a:headEnd/>
            <a:tailEnd/>
          </a:ln>
        </p:spPr>
        <p:txBody>
          <a:bodyPr/>
          <a:lstStyle/>
          <a:p>
            <a:fld id="{E8AD71BA-F0D9-4B2E-9EA3-EA99ADD33F7C}" type="slidenum">
              <a:rPr lang="en-US" altLang="en-US" smtClean="0"/>
              <a:pPr/>
              <a:t>21</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685800" y="1849438"/>
            <a:ext cx="8001000" cy="4872037"/>
          </a:xfrm>
        </p:spPr>
        <p:txBody>
          <a:bodyPr/>
          <a:lstStyle/>
          <a:p>
            <a:pPr eaLnBrk="1" hangingPunct="1"/>
            <a:r>
              <a:rPr lang="en-US" altLang="en-US"/>
              <a:t>Product-specific quality measures</a:t>
            </a:r>
          </a:p>
          <a:p>
            <a:pPr eaLnBrk="1" hangingPunct="1"/>
            <a:r>
              <a:rPr lang="en-US" altLang="en-US"/>
              <a:t>Web page standard </a:t>
            </a:r>
          </a:p>
          <a:p>
            <a:pPr eaLnBrk="1" hangingPunct="1"/>
            <a:r>
              <a:rPr lang="en-US" altLang="en-US"/>
              <a:t>Documentation standard</a:t>
            </a:r>
          </a:p>
          <a:p>
            <a:pPr eaLnBrk="1" hangingPunct="1"/>
            <a:r>
              <a:rPr lang="en-US" altLang="en-US"/>
              <a:t>Logic structure standards</a:t>
            </a:r>
          </a:p>
          <a:p>
            <a:pPr eaLnBrk="1" hangingPunct="1"/>
            <a:r>
              <a:rPr lang="en-US" altLang="en-US"/>
              <a:t>Coding standards </a:t>
            </a:r>
          </a:p>
          <a:p>
            <a:pPr eaLnBrk="1" hangingPunct="1"/>
            <a:r>
              <a:rPr lang="en-US" altLang="en-US"/>
              <a:t>Naming Standards</a:t>
            </a:r>
          </a:p>
          <a:p>
            <a:pPr eaLnBrk="1" hangingPunct="1"/>
            <a:r>
              <a:rPr lang="en-US" altLang="en-US"/>
              <a:t>Commentary standards </a:t>
            </a:r>
          </a:p>
          <a:p>
            <a:pPr eaLnBrk="1" hangingPunct="1"/>
            <a:r>
              <a:rPr lang="en-US" altLang="en-US"/>
              <a:t>Testing standards &amp; practices </a:t>
            </a:r>
          </a:p>
          <a:p>
            <a:pPr eaLnBrk="1" hangingPunct="1"/>
            <a:r>
              <a:rPr lang="en-US" altLang="en-US"/>
              <a:t>All SQA products &amp; process metrics (</a:t>
            </a:r>
            <a:r>
              <a:rPr lang="en-US" altLang="en-US" sz="2400"/>
              <a:t>CMM, ISO,…IEEE</a:t>
            </a:r>
            <a:r>
              <a:rPr lang="en-US" altLang="en-US"/>
              <a:t>)</a:t>
            </a:r>
          </a:p>
          <a:p>
            <a:pPr eaLnBrk="1" hangingPunct="1"/>
            <a:endParaRPr lang="en-US" altLang="en-US"/>
          </a:p>
        </p:txBody>
      </p:sp>
      <p:sp>
        <p:nvSpPr>
          <p:cNvPr id="16387" name="Rectangle 4"/>
          <p:cNvSpPr>
            <a:spLocks noChangeArrowheads="1"/>
          </p:cNvSpPr>
          <p:nvPr/>
        </p:nvSpPr>
        <p:spPr bwMode="auto">
          <a:xfrm>
            <a:off x="609600" y="525463"/>
            <a:ext cx="8001000" cy="1323975"/>
          </a:xfrm>
          <a:prstGeom prst="rect">
            <a:avLst/>
          </a:prstGeom>
          <a:noFill/>
          <a:ln w="9525">
            <a:noFill/>
            <a:miter lim="800000"/>
            <a:headEnd/>
            <a:tailEnd/>
          </a:ln>
        </p:spPr>
        <p:txBody>
          <a:bodyPr>
            <a:spAutoFit/>
          </a:bodyPr>
          <a:lstStyle/>
          <a:p>
            <a:pPr eaLnBrk="1" hangingPunct="1"/>
            <a:r>
              <a:rPr lang="en-US" altLang="en-US" sz="4000"/>
              <a:t>5. Standard, Practices, Conventions &amp; Metrics</a:t>
            </a:r>
          </a:p>
        </p:txBody>
      </p:sp>
      <p:sp>
        <p:nvSpPr>
          <p:cNvPr id="16388" name="Slide Number Placeholder 1"/>
          <p:cNvSpPr>
            <a:spLocks noGrp="1"/>
          </p:cNvSpPr>
          <p:nvPr>
            <p:ph type="sldNum" sz="quarter" idx="12"/>
          </p:nvPr>
        </p:nvSpPr>
        <p:spPr bwMode="auto">
          <a:noFill/>
          <a:ln>
            <a:miter lim="800000"/>
            <a:headEnd/>
            <a:tailEnd/>
          </a:ln>
        </p:spPr>
        <p:txBody>
          <a:bodyPr/>
          <a:lstStyle/>
          <a:p>
            <a:fld id="{BE6F1626-3114-4836-943A-96C04DFBC8A8}" type="slidenum">
              <a:rPr lang="en-US" altLang="en-US" smtClean="0"/>
              <a:pPr/>
              <a:t>22</a:t>
            </a:fld>
            <a:endParaRPr lang="en-US"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a:xfrm>
            <a:off x="628650" y="1143000"/>
            <a:ext cx="7886700" cy="5257800"/>
          </a:xfrm>
        </p:spPr>
        <p:txBody>
          <a:bodyPr/>
          <a:lstStyle/>
          <a:p>
            <a:pPr marL="0" indent="0" eaLnBrk="1" hangingPunct="1">
              <a:buFont typeface="Arial" panose="020B0604020202020204" pitchFamily="34" charset="0"/>
              <a:buNone/>
              <a:defRPr/>
            </a:pPr>
            <a:r>
              <a:rPr lang="en-US" dirty="0"/>
              <a:t>Standards</a:t>
            </a:r>
          </a:p>
          <a:p>
            <a:pPr eaLnBrk="1" hangingPunct="1">
              <a:buFont typeface="Arial" panose="020B0604020202020204" pitchFamily="34" charset="0"/>
              <a:buChar char="•"/>
              <a:defRPr/>
            </a:pPr>
            <a:r>
              <a:rPr lang="en-US" dirty="0"/>
              <a:t>Documents – IEEE standard</a:t>
            </a:r>
          </a:p>
          <a:p>
            <a:pPr eaLnBrk="1" hangingPunct="1">
              <a:buFont typeface="Arial" panose="020B0604020202020204" pitchFamily="34" charset="0"/>
              <a:buChar char="•"/>
              <a:defRPr/>
            </a:pPr>
            <a:r>
              <a:rPr lang="en-US" dirty="0"/>
              <a:t>Coding – Java 1.4.0 (commenting will follow Java Doc standards)</a:t>
            </a:r>
          </a:p>
          <a:p>
            <a:pPr eaLnBrk="1" hangingPunct="1">
              <a:buFont typeface="Arial" panose="020B0604020202020204" pitchFamily="34" charset="0"/>
              <a:buChar char="•"/>
              <a:defRPr/>
            </a:pPr>
            <a:r>
              <a:rPr lang="en-US" dirty="0"/>
              <a:t> Testing – IEEE Standard for Software Test Documentation</a:t>
            </a:r>
          </a:p>
          <a:p>
            <a:pPr marL="0" indent="0" eaLnBrk="1" hangingPunct="1">
              <a:buFont typeface="Arial" panose="020B0604020202020204" pitchFamily="34" charset="0"/>
              <a:buNone/>
              <a:defRPr/>
            </a:pPr>
            <a:r>
              <a:rPr lang="en-US" dirty="0"/>
              <a:t>Metrics</a:t>
            </a:r>
          </a:p>
          <a:p>
            <a:pPr eaLnBrk="1" hangingPunct="1">
              <a:buFont typeface="Arial" panose="020B0604020202020204" pitchFamily="34" charset="0"/>
              <a:buChar char="•"/>
              <a:defRPr/>
            </a:pPr>
            <a:r>
              <a:rPr lang="en-US" dirty="0"/>
              <a:t>SLOC – source lines of code will be primarily used for measuring the size of the software</a:t>
            </a:r>
          </a:p>
          <a:p>
            <a:pPr eaLnBrk="1" hangingPunct="1">
              <a:buFont typeface="Arial" panose="020B0604020202020204" pitchFamily="34" charset="0"/>
              <a:buChar char="•"/>
              <a:defRPr/>
            </a:pPr>
            <a:r>
              <a:rPr lang="en-US" dirty="0"/>
              <a:t>COCOMO I – cost estimation will be calculated based on COCOMO I model.</a:t>
            </a:r>
            <a:endParaRPr lang="en-US" altLang="en-US" sz="4400" dirty="0">
              <a:solidFill>
                <a:schemeClr val="tx2"/>
              </a:solidFill>
            </a:endParaRPr>
          </a:p>
        </p:txBody>
      </p:sp>
      <p:sp>
        <p:nvSpPr>
          <p:cNvPr id="17411" name="Slide Number Placeholder 1"/>
          <p:cNvSpPr>
            <a:spLocks noGrp="1"/>
          </p:cNvSpPr>
          <p:nvPr>
            <p:ph type="sldNum" sz="quarter" idx="12"/>
          </p:nvPr>
        </p:nvSpPr>
        <p:spPr bwMode="auto">
          <a:noFill/>
          <a:ln>
            <a:miter lim="800000"/>
            <a:headEnd/>
            <a:tailEnd/>
          </a:ln>
        </p:spPr>
        <p:txBody>
          <a:bodyPr/>
          <a:lstStyle/>
          <a:p>
            <a:fld id="{E7E1FAA5-18FA-4452-95F5-0837412A7CE8}" type="slidenum">
              <a:rPr lang="en-US" altLang="en-US" smtClean="0"/>
              <a:pPr/>
              <a:t>23</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eaLnBrk="1" hangingPunct="1"/>
            <a:endParaRPr lang="en-US" altLang="en-US"/>
          </a:p>
          <a:p>
            <a:pPr eaLnBrk="1" hangingPunct="1"/>
            <a:r>
              <a:rPr lang="en-US" altLang="en-US"/>
              <a:t>List who will develop the Acceptance criteria, issues, resolution </a:t>
            </a:r>
          </a:p>
          <a:p>
            <a:pPr eaLnBrk="1" hangingPunct="1"/>
            <a:r>
              <a:rPr lang="en-US" altLang="en-US"/>
              <a:t>How they will be resolved?</a:t>
            </a:r>
          </a:p>
        </p:txBody>
      </p:sp>
      <p:sp>
        <p:nvSpPr>
          <p:cNvPr id="18435" name="Rectangle 4"/>
          <p:cNvSpPr>
            <a:spLocks noChangeArrowheads="1"/>
          </p:cNvSpPr>
          <p:nvPr/>
        </p:nvSpPr>
        <p:spPr bwMode="auto">
          <a:xfrm>
            <a:off x="2057400" y="838200"/>
            <a:ext cx="5334000" cy="701675"/>
          </a:xfrm>
          <a:prstGeom prst="rect">
            <a:avLst/>
          </a:prstGeom>
          <a:noFill/>
          <a:ln w="9525">
            <a:noFill/>
            <a:miter lim="800000"/>
            <a:headEnd/>
            <a:tailEnd/>
          </a:ln>
        </p:spPr>
        <p:txBody>
          <a:bodyPr>
            <a:spAutoFit/>
          </a:bodyPr>
          <a:lstStyle/>
          <a:p>
            <a:pPr algn="ctr" eaLnBrk="1" hangingPunct="1">
              <a:spcBef>
                <a:spcPct val="20000"/>
              </a:spcBef>
            </a:pPr>
            <a:r>
              <a:rPr lang="en-US" altLang="en-US" sz="4000"/>
              <a:t>Acceptance Criteria</a:t>
            </a:r>
          </a:p>
        </p:txBody>
      </p:sp>
      <p:sp>
        <p:nvSpPr>
          <p:cNvPr id="18436" name="Slide Number Placeholder 1"/>
          <p:cNvSpPr>
            <a:spLocks noGrp="1"/>
          </p:cNvSpPr>
          <p:nvPr>
            <p:ph type="sldNum" sz="quarter" idx="12"/>
          </p:nvPr>
        </p:nvSpPr>
        <p:spPr bwMode="auto">
          <a:noFill/>
          <a:ln>
            <a:miter lim="800000"/>
            <a:headEnd/>
            <a:tailEnd/>
          </a:ln>
        </p:spPr>
        <p:txBody>
          <a:bodyPr/>
          <a:lstStyle/>
          <a:p>
            <a:fld id="{99A8A302-C591-41F2-8728-0334337B4064}" type="slidenum">
              <a:rPr lang="en-US" altLang="en-US" smtClean="0"/>
              <a:pPr/>
              <a:t>24</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p:txBody>
          <a:bodyPr/>
          <a:lstStyle/>
          <a:p>
            <a:pPr eaLnBrk="1" hangingPunct="1"/>
            <a:r>
              <a:rPr lang="en-US" altLang="en-US"/>
              <a:t>Definition of the techniques of managerial reviews/audits to be conducted</a:t>
            </a:r>
          </a:p>
          <a:p>
            <a:pPr eaLnBrk="1" hangingPunct="1"/>
            <a:r>
              <a:rPr lang="en-US" altLang="en-US"/>
              <a:t>Rules &amp; procedures for the above </a:t>
            </a:r>
          </a:p>
          <a:p>
            <a:pPr eaLnBrk="1" hangingPunct="1"/>
            <a:r>
              <a:rPr lang="en-US" altLang="en-US"/>
              <a:t>Minimum attendees required</a:t>
            </a:r>
          </a:p>
          <a:p>
            <a:pPr eaLnBrk="1" hangingPunct="1"/>
            <a:r>
              <a:rPr lang="en-US" altLang="en-US"/>
              <a:t>Cross reference of the above to the project life cycle</a:t>
            </a:r>
          </a:p>
        </p:txBody>
      </p:sp>
      <p:sp>
        <p:nvSpPr>
          <p:cNvPr id="19459" name="Rectangle 4"/>
          <p:cNvSpPr>
            <a:spLocks noChangeArrowheads="1"/>
          </p:cNvSpPr>
          <p:nvPr/>
        </p:nvSpPr>
        <p:spPr bwMode="auto">
          <a:xfrm>
            <a:off x="628650" y="501650"/>
            <a:ext cx="8001000" cy="1323975"/>
          </a:xfrm>
          <a:prstGeom prst="rect">
            <a:avLst/>
          </a:prstGeom>
          <a:noFill/>
          <a:ln w="9525">
            <a:noFill/>
            <a:miter lim="800000"/>
            <a:headEnd/>
            <a:tailEnd/>
          </a:ln>
        </p:spPr>
        <p:txBody>
          <a:bodyPr>
            <a:spAutoFit/>
          </a:bodyPr>
          <a:lstStyle/>
          <a:p>
            <a:pPr eaLnBrk="1" hangingPunct="1"/>
            <a:r>
              <a:rPr lang="en-US" altLang="en-US" sz="4000"/>
              <a:t>6. Reviews,  Audits, Inspections, Walkthrough</a:t>
            </a:r>
          </a:p>
        </p:txBody>
      </p:sp>
      <p:sp>
        <p:nvSpPr>
          <p:cNvPr id="19460" name="Slide Number Placeholder 1"/>
          <p:cNvSpPr>
            <a:spLocks noGrp="1"/>
          </p:cNvSpPr>
          <p:nvPr>
            <p:ph type="sldNum" sz="quarter" idx="12"/>
          </p:nvPr>
        </p:nvSpPr>
        <p:spPr bwMode="auto">
          <a:noFill/>
          <a:ln>
            <a:miter lim="800000"/>
            <a:headEnd/>
            <a:tailEnd/>
          </a:ln>
        </p:spPr>
        <p:txBody>
          <a:bodyPr/>
          <a:lstStyle/>
          <a:p>
            <a:fld id="{A8CD51B1-17F5-45BA-9491-E7669E6895E9}" type="slidenum">
              <a:rPr lang="en-US" altLang="en-US" smtClean="0"/>
              <a:pPr/>
              <a:t>25</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SQA Reviews</a:t>
            </a:r>
          </a:p>
        </p:txBody>
      </p:sp>
      <p:sp>
        <p:nvSpPr>
          <p:cNvPr id="61443" name="Rectangle 3"/>
          <p:cNvSpPr>
            <a:spLocks noGrp="1" noChangeArrowheads="1"/>
          </p:cNvSpPr>
          <p:nvPr>
            <p:ph idx="1"/>
          </p:nvPr>
        </p:nvSpPr>
        <p:spPr/>
        <p:txBody>
          <a:bodyPr rtlCol="0">
            <a:normAutofit lnSpcReduction="10000"/>
          </a:bodyPr>
          <a:lstStyle/>
          <a:p>
            <a:pPr eaLnBrk="1" fontAlgn="auto" hangingPunct="1">
              <a:spcAft>
                <a:spcPts val="0"/>
              </a:spcAft>
              <a:buFont typeface="Arial" panose="020B0604020202020204" pitchFamily="34" charset="0"/>
              <a:buChar char="•"/>
              <a:defRPr/>
            </a:pPr>
            <a:r>
              <a:rPr lang="en-US" altLang="en-US" dirty="0"/>
              <a:t>PMP review</a:t>
            </a:r>
          </a:p>
          <a:p>
            <a:pPr eaLnBrk="1" fontAlgn="auto" hangingPunct="1">
              <a:spcAft>
                <a:spcPts val="0"/>
              </a:spcAft>
              <a:buFont typeface="Arial" panose="020B0604020202020204" pitchFamily="34" charset="0"/>
              <a:buChar char="•"/>
              <a:defRPr/>
            </a:pPr>
            <a:r>
              <a:rPr lang="en-US" altLang="en-US" dirty="0"/>
              <a:t>SRS</a:t>
            </a:r>
          </a:p>
          <a:p>
            <a:pPr eaLnBrk="1" fontAlgn="auto" hangingPunct="1">
              <a:spcAft>
                <a:spcPts val="0"/>
              </a:spcAft>
              <a:buFont typeface="Arial" panose="020B0604020202020204" pitchFamily="34" charset="0"/>
              <a:buChar char="•"/>
              <a:defRPr/>
            </a:pPr>
            <a:r>
              <a:rPr lang="en-US" altLang="en-US" dirty="0"/>
              <a:t>Design</a:t>
            </a:r>
          </a:p>
          <a:p>
            <a:pPr eaLnBrk="1" fontAlgn="auto" hangingPunct="1">
              <a:spcAft>
                <a:spcPts val="0"/>
              </a:spcAft>
              <a:buFont typeface="Arial" panose="020B0604020202020204" pitchFamily="34" charset="0"/>
              <a:buChar char="•"/>
              <a:defRPr/>
            </a:pPr>
            <a:r>
              <a:rPr lang="en-US" altLang="en-US" dirty="0"/>
              <a:t>Test plan</a:t>
            </a:r>
          </a:p>
          <a:p>
            <a:pPr eaLnBrk="1" fontAlgn="auto" hangingPunct="1">
              <a:spcAft>
                <a:spcPts val="0"/>
              </a:spcAft>
              <a:buFont typeface="Arial" panose="020B0604020202020204" pitchFamily="34" charset="0"/>
              <a:buChar char="•"/>
              <a:defRPr/>
            </a:pPr>
            <a:r>
              <a:rPr lang="en-US" altLang="en-US" dirty="0"/>
              <a:t>RM</a:t>
            </a:r>
          </a:p>
          <a:p>
            <a:pPr eaLnBrk="1" fontAlgn="auto" hangingPunct="1">
              <a:spcAft>
                <a:spcPts val="0"/>
              </a:spcAft>
              <a:buFont typeface="Arial" panose="020B0604020202020204" pitchFamily="34" charset="0"/>
              <a:buChar char="•"/>
              <a:defRPr/>
            </a:pPr>
            <a:r>
              <a:rPr lang="en-US" altLang="en-US" dirty="0"/>
              <a:t>CM</a:t>
            </a:r>
          </a:p>
          <a:p>
            <a:pPr eaLnBrk="1" fontAlgn="auto" hangingPunct="1">
              <a:spcAft>
                <a:spcPts val="0"/>
              </a:spcAft>
              <a:buFont typeface="Arial" panose="020B0604020202020204" pitchFamily="34" charset="0"/>
              <a:buChar char="•"/>
              <a:defRPr/>
            </a:pPr>
            <a:r>
              <a:rPr lang="en-US" altLang="en-US" dirty="0"/>
              <a:t>User-deliverable documentation </a:t>
            </a:r>
          </a:p>
          <a:p>
            <a:pPr eaLnBrk="1" fontAlgn="auto" hangingPunct="1">
              <a:spcAft>
                <a:spcPts val="0"/>
              </a:spcAft>
              <a:buFont typeface="Arial" panose="020B0604020202020204" pitchFamily="34" charset="0"/>
              <a:buChar char="•"/>
              <a:defRPr/>
            </a:pPr>
            <a:r>
              <a:rPr lang="en-US" altLang="en-US" dirty="0"/>
              <a:t>Physical audit for code &amp; documentation internal  consistency</a:t>
            </a:r>
          </a:p>
          <a:p>
            <a:pPr eaLnBrk="1" fontAlgn="auto" hangingPunct="1">
              <a:spcAft>
                <a:spcPts val="0"/>
              </a:spcAft>
              <a:buFont typeface="Arial" panose="020B0604020202020204" pitchFamily="34" charset="0"/>
              <a:buChar char="•"/>
              <a:defRPr/>
            </a:pPr>
            <a:endParaRPr lang="en-US" altLang="en-US" dirty="0"/>
          </a:p>
        </p:txBody>
      </p:sp>
      <p:sp>
        <p:nvSpPr>
          <p:cNvPr id="20484" name="Slide Number Placeholder 1"/>
          <p:cNvSpPr>
            <a:spLocks noGrp="1"/>
          </p:cNvSpPr>
          <p:nvPr>
            <p:ph type="sldNum" sz="quarter" idx="12"/>
          </p:nvPr>
        </p:nvSpPr>
        <p:spPr bwMode="auto">
          <a:noFill/>
          <a:ln>
            <a:miter lim="800000"/>
            <a:headEnd/>
            <a:tailEnd/>
          </a:ln>
        </p:spPr>
        <p:txBody>
          <a:bodyPr/>
          <a:lstStyle/>
          <a:p>
            <a:fld id="{FED4913A-3EE7-4B5F-B298-5C7B369654C6}" type="slidenum">
              <a:rPr lang="en-US" altLang="en-US" smtClean="0"/>
              <a:pPr/>
              <a:t>26</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Content Placeholder 3"/>
          <p:cNvPicPr>
            <a:picLocks noGrp="1" noChangeAspect="1" noChangeArrowheads="1"/>
          </p:cNvPicPr>
          <p:nvPr>
            <p:ph idx="1"/>
          </p:nvPr>
        </p:nvPicPr>
        <p:blipFill>
          <a:blip r:embed="rId2"/>
          <a:srcRect/>
          <a:stretch>
            <a:fillRect/>
          </a:stretch>
        </p:blipFill>
        <p:spPr>
          <a:xfrm>
            <a:off x="1266825" y="868363"/>
            <a:ext cx="6153150" cy="2530475"/>
          </a:xfrm>
        </p:spPr>
      </p:pic>
      <p:pic>
        <p:nvPicPr>
          <p:cNvPr id="21508" name="Picture 4"/>
          <p:cNvPicPr>
            <a:picLocks noChangeAspect="1" noChangeArrowheads="1"/>
          </p:cNvPicPr>
          <p:nvPr/>
        </p:nvPicPr>
        <p:blipFill>
          <a:blip r:embed="rId3"/>
          <a:srcRect/>
          <a:stretch>
            <a:fillRect/>
          </a:stretch>
        </p:blipFill>
        <p:spPr bwMode="auto">
          <a:xfrm>
            <a:off x="1676400" y="3733800"/>
            <a:ext cx="5334000" cy="2530475"/>
          </a:xfrm>
          <a:prstGeom prst="rect">
            <a:avLst/>
          </a:prstGeom>
          <a:noFill/>
          <a:ln w="9525">
            <a:noFill/>
            <a:miter lim="800000"/>
            <a:headEnd/>
            <a:tailEnd/>
          </a:ln>
        </p:spPr>
      </p:pic>
      <p:sp>
        <p:nvSpPr>
          <p:cNvPr id="21509" name="Slide Number Placeholder 1"/>
          <p:cNvSpPr>
            <a:spLocks noGrp="1"/>
          </p:cNvSpPr>
          <p:nvPr>
            <p:ph type="sldNum" sz="quarter" idx="12"/>
          </p:nvPr>
        </p:nvSpPr>
        <p:spPr bwMode="auto">
          <a:noFill/>
          <a:ln>
            <a:miter lim="800000"/>
            <a:headEnd/>
            <a:tailEnd/>
          </a:ln>
        </p:spPr>
        <p:txBody>
          <a:bodyPr/>
          <a:lstStyle/>
          <a:p>
            <a:fld id="{F2BB1F88-4F11-4480-A548-6559F62A9160}" type="slidenum">
              <a:rPr lang="en-US" altLang="en-US" smtClean="0"/>
              <a:pPr/>
              <a:t>27</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66800" y="381000"/>
            <a:ext cx="7772400" cy="838200"/>
          </a:xfrm>
        </p:spPr>
        <p:txBody>
          <a:bodyPr/>
          <a:lstStyle/>
          <a:p>
            <a:pPr eaLnBrk="1" hangingPunct="1"/>
            <a:r>
              <a:rPr lang="en-US" altLang="en-US"/>
              <a:t>SQA Reviews </a:t>
            </a:r>
            <a:r>
              <a:rPr lang="en-US" altLang="en-US" sz="2800"/>
              <a:t>(cont.)</a:t>
            </a:r>
          </a:p>
        </p:txBody>
      </p:sp>
      <p:sp>
        <p:nvSpPr>
          <p:cNvPr id="62467" name="Rectangle 3"/>
          <p:cNvSpPr>
            <a:spLocks noGrp="1" noChangeArrowheads="1"/>
          </p:cNvSpPr>
          <p:nvPr>
            <p:ph idx="1"/>
          </p:nvPr>
        </p:nvSpPr>
        <p:spPr>
          <a:xfrm>
            <a:off x="1066800" y="1676400"/>
            <a:ext cx="7772400" cy="4540250"/>
          </a:xfrm>
        </p:spPr>
        <p:txBody>
          <a:bodyPr/>
          <a:lstStyle/>
          <a:p>
            <a:pPr eaLnBrk="1" hangingPunct="1">
              <a:buFont typeface="Arial" panose="020B0604020202020204" pitchFamily="34" charset="0"/>
              <a:buChar char="•"/>
              <a:defRPr/>
            </a:pPr>
            <a:r>
              <a:rPr lang="en-US" altLang="en-US" dirty="0"/>
              <a:t>In process audits for design to code consistently</a:t>
            </a:r>
          </a:p>
          <a:p>
            <a:pPr eaLnBrk="1" hangingPunct="1">
              <a:buFont typeface="Arial" panose="020B0604020202020204" pitchFamily="34" charset="0"/>
              <a:buChar char="•"/>
              <a:defRPr/>
            </a:pPr>
            <a:r>
              <a:rPr lang="en-US" altLang="en-US" dirty="0"/>
              <a:t>Managerial reviews to asses process &amp; procedure compliance  </a:t>
            </a:r>
          </a:p>
          <a:p>
            <a:pPr eaLnBrk="1" hangingPunct="1">
              <a:buFont typeface="Arial" panose="020B0604020202020204" pitchFamily="34" charset="0"/>
              <a:buChar char="•"/>
              <a:defRPr/>
            </a:pPr>
            <a:r>
              <a:rPr lang="en-US" altLang="en-US" dirty="0"/>
              <a:t>Postmortem review for lessons learned at projects end</a:t>
            </a:r>
          </a:p>
          <a:p>
            <a:pPr eaLnBrk="1" hangingPunct="1">
              <a:buFont typeface="Arial" panose="020B0604020202020204" pitchFamily="34" charset="0"/>
              <a:buChar char="•"/>
              <a:defRPr/>
            </a:pPr>
            <a:endParaRPr lang="en-US" altLang="en-US" dirty="0"/>
          </a:p>
          <a:p>
            <a:pPr marL="0" indent="0" eaLnBrk="1" hangingPunct="1">
              <a:buFont typeface="Arial" panose="020B0604020202020204" pitchFamily="34" charset="0"/>
              <a:buNone/>
              <a:defRPr/>
            </a:pPr>
            <a:endParaRPr lang="en-US" altLang="en-US" dirty="0"/>
          </a:p>
        </p:txBody>
      </p:sp>
      <p:graphicFrame>
        <p:nvGraphicFramePr>
          <p:cNvPr id="4" name="Table 4"/>
          <p:cNvGraphicFramePr>
            <a:graphicFrameLocks noGrp="1"/>
          </p:cNvGraphicFramePr>
          <p:nvPr/>
        </p:nvGraphicFramePr>
        <p:xfrm>
          <a:off x="1371600" y="4191000"/>
          <a:ext cx="7315200" cy="2011626"/>
        </p:xfrm>
        <a:graphic>
          <a:graphicData uri="http://schemas.openxmlformats.org/drawingml/2006/table">
            <a:tbl>
              <a:tblPr firstRow="1" bandRow="1">
                <a:tableStyleId>{F5AB1C69-6EDB-4FF4-983F-18BD219EF322}</a:tableStyleId>
              </a:tblPr>
              <a:tblGrid>
                <a:gridCol w="7315200">
                  <a:extLst>
                    <a:ext uri="{9D8B030D-6E8A-4147-A177-3AD203B41FA5}">
                      <a16:colId xmlns:a16="http://schemas.microsoft.com/office/drawing/2014/main" val="20000"/>
                    </a:ext>
                  </a:extLst>
                </a:gridCol>
              </a:tblGrid>
              <a:tr h="2011363">
                <a:tc>
                  <a:txBody>
                    <a:bodyPr/>
                    <a:lstStyle/>
                    <a:p>
                      <a:pPr marL="285750" indent="-285750">
                        <a:buFont typeface="Arial" panose="020B0604020202020204" pitchFamily="34" charset="0"/>
                        <a:buChar char="•"/>
                      </a:pPr>
                      <a:r>
                        <a:rPr lang="en-US" sz="1800" u="none" strike="noStrike" kern="1200" baseline="0" dirty="0"/>
                        <a:t>Two resource person will perform a formal technical inspection on the</a:t>
                      </a:r>
                    </a:p>
                    <a:p>
                      <a:pPr marL="0" indent="0">
                        <a:buFont typeface="Arial" panose="020B0604020202020204" pitchFamily="34" charset="0"/>
                        <a:buNone/>
                      </a:pPr>
                      <a:r>
                        <a:rPr lang="en-US" sz="1800" u="none" strike="noStrike" kern="1200" baseline="0" dirty="0"/>
                        <a:t>      architecture design document and provide a formal report. </a:t>
                      </a:r>
                    </a:p>
                    <a:p>
                      <a:pPr marL="285750" indent="-285750">
                        <a:buFont typeface="Arial" panose="020B0604020202020204" pitchFamily="34" charset="0"/>
                        <a:buChar char="•"/>
                      </a:pPr>
                      <a:r>
                        <a:rPr lang="en-US" sz="1800" u="none" strike="noStrike" kern="1200" baseline="0" dirty="0"/>
                        <a:t>Also, each committee member will review the produced documentation and make comments and suggestions during each presentation. </a:t>
                      </a:r>
                    </a:p>
                    <a:p>
                      <a:pPr marL="285750" indent="-285750">
                        <a:buFont typeface="Arial" panose="020B0604020202020204" pitchFamily="34" charset="0"/>
                        <a:buChar char="•"/>
                      </a:pPr>
                      <a:r>
                        <a:rPr lang="en-US" sz="1800" u="none" strike="noStrike" kern="1200" baseline="0" dirty="0"/>
                        <a:t>Each milestone must be approved by each committee member to proceed to the next milestone. </a:t>
                      </a:r>
                    </a:p>
                    <a:p>
                      <a:pPr marL="285750" indent="-285750">
                        <a:buFont typeface="Arial" panose="020B0604020202020204" pitchFamily="34" charset="0"/>
                        <a:buChar char="•"/>
                      </a:pPr>
                      <a:r>
                        <a:rPr lang="en-US" sz="1800" u="none" strike="noStrike" kern="1200" baseline="0" dirty="0"/>
                        <a:t>Each milestone is indicated by the presentation of each phase.</a:t>
                      </a:r>
                      <a:endParaRPr lang="en-US" sz="1800" dirty="0"/>
                    </a:p>
                  </a:txBody>
                  <a:tcPr marT="45693" marB="45693"/>
                </a:tc>
                <a:extLst>
                  <a:ext uri="{0D108BD9-81ED-4DB2-BD59-A6C34878D82A}">
                    <a16:rowId xmlns:a16="http://schemas.microsoft.com/office/drawing/2014/main" val="10000"/>
                  </a:ext>
                </a:extLst>
              </a:tr>
            </a:tbl>
          </a:graphicData>
        </a:graphic>
      </p:graphicFrame>
      <p:sp>
        <p:nvSpPr>
          <p:cNvPr id="22538" name="Slide Number Placeholder 1"/>
          <p:cNvSpPr>
            <a:spLocks noGrp="1"/>
          </p:cNvSpPr>
          <p:nvPr>
            <p:ph type="sldNum" sz="quarter" idx="12"/>
          </p:nvPr>
        </p:nvSpPr>
        <p:spPr bwMode="auto">
          <a:noFill/>
          <a:ln>
            <a:miter lim="800000"/>
            <a:headEnd/>
            <a:tailEnd/>
          </a:ln>
        </p:spPr>
        <p:txBody>
          <a:bodyPr/>
          <a:lstStyle/>
          <a:p>
            <a:fld id="{5A47DC9D-874C-4B5F-9E29-05B54A1DB7E5}" type="slidenum">
              <a:rPr lang="en-US" altLang="en-US" smtClean="0"/>
              <a:pPr/>
              <a:t>28</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lstStyle/>
          <a:p>
            <a:pPr eaLnBrk="1" hangingPunct="1"/>
            <a:endParaRPr lang="en-US" altLang="en-US"/>
          </a:p>
        </p:txBody>
      </p:sp>
      <p:sp>
        <p:nvSpPr>
          <p:cNvPr id="23555" name="Content Placeholder 2"/>
          <p:cNvSpPr>
            <a:spLocks noGrp="1" noChangeArrowheads="1"/>
          </p:cNvSpPr>
          <p:nvPr>
            <p:ph idx="1"/>
          </p:nvPr>
        </p:nvSpPr>
        <p:spPr/>
        <p:txBody>
          <a:bodyPr/>
          <a:lstStyle/>
          <a:p>
            <a:pPr eaLnBrk="1" hangingPunct="1"/>
            <a:endParaRPr lang="en-US" altLang="en-US"/>
          </a:p>
        </p:txBody>
      </p:sp>
      <p:graphicFrame>
        <p:nvGraphicFramePr>
          <p:cNvPr id="5" name="Table 2"/>
          <p:cNvGraphicFramePr>
            <a:graphicFrameLocks noGrp="1"/>
          </p:cNvGraphicFramePr>
          <p:nvPr/>
        </p:nvGraphicFramePr>
        <p:xfrm>
          <a:off x="304800" y="365125"/>
          <a:ext cx="8305800" cy="6208713"/>
        </p:xfrm>
        <a:graphic>
          <a:graphicData uri="http://schemas.openxmlformats.org/drawingml/2006/table">
            <a:tbl>
              <a:tblPr firstRow="1" bandRow="1">
                <a:tableStyleId>{F5AB1C69-6EDB-4FF4-983F-18BD219EF322}</a:tableStyleId>
              </a:tblPr>
              <a:tblGrid>
                <a:gridCol w="27686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377342">
                <a:tc>
                  <a:txBody>
                    <a:bodyPr/>
                    <a:lstStyle/>
                    <a:p>
                      <a:endParaRPr lang="en-US" sz="1800"/>
                    </a:p>
                  </a:txBody>
                  <a:tcPr marT="45723" marB="45723"/>
                </a:tc>
                <a:tc>
                  <a:txBody>
                    <a:bodyPr/>
                    <a:lstStyle/>
                    <a:p>
                      <a:endParaRPr lang="en-US" sz="1800"/>
                    </a:p>
                  </a:txBody>
                  <a:tcPr marT="45723" marB="45723"/>
                </a:tc>
                <a:tc>
                  <a:txBody>
                    <a:bodyPr/>
                    <a:lstStyle/>
                    <a:p>
                      <a:endParaRPr lang="en-US" sz="1800"/>
                    </a:p>
                  </a:txBody>
                  <a:tcPr marT="45723" marB="45723"/>
                </a:tc>
                <a:extLst>
                  <a:ext uri="{0D108BD9-81ED-4DB2-BD59-A6C34878D82A}">
                    <a16:rowId xmlns:a16="http://schemas.microsoft.com/office/drawing/2014/main" val="10000"/>
                  </a:ext>
                </a:extLst>
              </a:tr>
              <a:tr h="1737488">
                <a:tc>
                  <a:txBody>
                    <a:bodyPr/>
                    <a:lstStyle/>
                    <a:p>
                      <a:r>
                        <a:rPr lang="en-US" sz="1800" u="none" strike="noStrike" kern="1200" baseline="0" dirty="0"/>
                        <a:t>Presentation I</a:t>
                      </a:r>
                      <a:endParaRPr lang="en-US" sz="1800" b="0" i="0" u="none" strike="noStrike" kern="1200" baseline="0" dirty="0">
                        <a:solidFill>
                          <a:schemeClr val="dk1"/>
                        </a:solidFill>
                        <a:latin typeface="+mn-lt"/>
                        <a:ea typeface="+mn-ea"/>
                        <a:cs typeface="+mn-cs"/>
                      </a:endParaRPr>
                    </a:p>
                  </a:txBody>
                  <a:tcPr marT="45723" marB="45723"/>
                </a:tc>
                <a:tc>
                  <a:txBody>
                    <a:bodyPr/>
                    <a:lstStyle/>
                    <a:p>
                      <a:r>
                        <a:rPr lang="en-US" sz="1800" u="none" strike="noStrike" kern="1200" baseline="0" dirty="0"/>
                        <a:t>at the end of phase I</a:t>
                      </a:r>
                      <a:endParaRPr lang="en-US" sz="1800" dirty="0"/>
                    </a:p>
                  </a:txBody>
                  <a:tcPr marT="45723" marB="45723"/>
                </a:tc>
                <a:tc>
                  <a:txBody>
                    <a:bodyPr/>
                    <a:lstStyle/>
                    <a:p>
                      <a:pPr marL="285750" indent="-285750">
                        <a:buFont typeface="Arial" panose="020B0604020202020204" pitchFamily="34" charset="0"/>
                        <a:buChar char="•"/>
                      </a:pPr>
                      <a:r>
                        <a:rPr lang="en-US" sz="1800" u="none" strike="noStrike" kern="1200" baseline="0" dirty="0"/>
                        <a:t>project overview, </a:t>
                      </a:r>
                    </a:p>
                    <a:p>
                      <a:pPr marL="285750" indent="-285750">
                        <a:buFont typeface="Arial" panose="020B0604020202020204" pitchFamily="34" charset="0"/>
                        <a:buChar char="•"/>
                      </a:pPr>
                      <a:r>
                        <a:rPr lang="en-US" sz="1800" u="none" strike="noStrike" kern="1200" baseline="0" dirty="0"/>
                        <a:t>software requirements,</a:t>
                      </a:r>
                    </a:p>
                    <a:p>
                      <a:pPr marL="285750" indent="-285750">
                        <a:buFont typeface="Arial" panose="020B0604020202020204" pitchFamily="34" charset="0"/>
                        <a:buChar char="•"/>
                      </a:pPr>
                      <a:r>
                        <a:rPr lang="en-US" sz="1800" u="none" strike="noStrike" kern="1200" baseline="0" dirty="0"/>
                        <a:t>project plan, </a:t>
                      </a:r>
                    </a:p>
                    <a:p>
                      <a:pPr marL="285750" indent="-285750">
                        <a:buFont typeface="Arial" panose="020B0604020202020204" pitchFamily="34" charset="0"/>
                        <a:buChar char="•"/>
                      </a:pPr>
                      <a:r>
                        <a:rPr lang="en-US" sz="1800" u="none" strike="noStrike" kern="1200" baseline="0" dirty="0"/>
                        <a:t>SQA plan and </a:t>
                      </a:r>
                    </a:p>
                    <a:p>
                      <a:pPr marL="285750" indent="-285750">
                        <a:buFont typeface="Arial" panose="020B0604020202020204" pitchFamily="34" charset="0"/>
                        <a:buChar char="•"/>
                      </a:pPr>
                      <a:r>
                        <a:rPr lang="en-US" sz="1800" u="none" strike="noStrike" kern="1200" baseline="0" dirty="0"/>
                        <a:t>prototype demonstration</a:t>
                      </a:r>
                      <a:endParaRPr lang="en-US" sz="1800" b="0" i="0" u="none" strike="noStrike" kern="1200" baseline="0" dirty="0">
                        <a:solidFill>
                          <a:schemeClr val="dk1"/>
                        </a:solidFill>
                        <a:latin typeface="+mn-lt"/>
                        <a:ea typeface="+mn-ea"/>
                        <a:cs typeface="+mn-cs"/>
                      </a:endParaRPr>
                    </a:p>
                  </a:txBody>
                  <a:tcPr marT="45723" marB="45723"/>
                </a:tc>
                <a:extLst>
                  <a:ext uri="{0D108BD9-81ED-4DB2-BD59-A6C34878D82A}">
                    <a16:rowId xmlns:a16="http://schemas.microsoft.com/office/drawing/2014/main" val="10001"/>
                  </a:ext>
                </a:extLst>
              </a:tr>
              <a:tr h="1767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Presentation II</a:t>
                      </a:r>
                    </a:p>
                    <a:p>
                      <a:endParaRPr lang="en-US" sz="1800" dirty="0"/>
                    </a:p>
                  </a:txBody>
                  <a:tcPr marT="45723" marB="45723"/>
                </a:tc>
                <a:tc>
                  <a:txBody>
                    <a:bodyPr/>
                    <a:lstStyle/>
                    <a:p>
                      <a:r>
                        <a:rPr lang="en-US" sz="1800" u="none" strike="noStrike" kern="1200" baseline="0" dirty="0"/>
                        <a:t>at the end of phase II</a:t>
                      </a:r>
                      <a:endParaRPr lang="en-US" sz="1800" dirty="0"/>
                    </a:p>
                  </a:txBody>
                  <a:tcPr marT="45723" marB="45723"/>
                </a:tc>
                <a:tc>
                  <a:txBody>
                    <a:bodyPr/>
                    <a:lstStyle/>
                    <a:p>
                      <a:pPr marL="285750" indent="-285750">
                        <a:buFont typeface="Arial" panose="020B0604020202020204" pitchFamily="34" charset="0"/>
                        <a:buChar char="•"/>
                      </a:pPr>
                      <a:r>
                        <a:rPr lang="en-US" sz="1800" u="none" strike="noStrike" kern="1200" baseline="0" dirty="0"/>
                        <a:t>formal requirement specification,</a:t>
                      </a:r>
                    </a:p>
                    <a:p>
                      <a:pPr marL="285750" indent="-285750">
                        <a:buFont typeface="Arial" panose="020B0604020202020204" pitchFamily="34" charset="0"/>
                        <a:buChar char="•"/>
                      </a:pPr>
                      <a:r>
                        <a:rPr lang="en-US" sz="1800" u="none" strike="noStrike" kern="1200" baseline="0" dirty="0"/>
                        <a:t>architecture design,</a:t>
                      </a:r>
                    </a:p>
                    <a:p>
                      <a:pPr marL="285750" indent="-285750">
                        <a:buFont typeface="Arial" panose="020B0604020202020204" pitchFamily="34" charset="0"/>
                        <a:buChar char="•"/>
                      </a:pPr>
                      <a:r>
                        <a:rPr lang="en-US" sz="1800" u="none" strike="noStrike" kern="1200" baseline="0" dirty="0"/>
                        <a:t>test plan </a:t>
                      </a:r>
                    </a:p>
                    <a:p>
                      <a:pPr marL="285750" indent="-285750">
                        <a:buFont typeface="Arial" panose="020B0604020202020204" pitchFamily="34" charset="0"/>
                        <a:buChar char="•"/>
                      </a:pPr>
                      <a:r>
                        <a:rPr lang="en-US" sz="1800" u="none" strike="noStrike" kern="1200" baseline="0" dirty="0"/>
                        <a:t>architecture prototype demonstration</a:t>
                      </a:r>
                      <a:endParaRPr lang="en-US" sz="1800" dirty="0"/>
                    </a:p>
                  </a:txBody>
                  <a:tcPr marT="45723" marB="45723"/>
                </a:tc>
                <a:extLst>
                  <a:ext uri="{0D108BD9-81ED-4DB2-BD59-A6C34878D82A}">
                    <a16:rowId xmlns:a16="http://schemas.microsoft.com/office/drawing/2014/main" val="10002"/>
                  </a:ext>
                </a:extLst>
              </a:tr>
              <a:tr h="2326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Presentation III</a:t>
                      </a:r>
                      <a:endParaRPr lang="en-US" sz="1800" dirty="0"/>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at the end of phase III </a:t>
                      </a:r>
                      <a:endParaRPr lang="en-US" sz="1800" dirty="0"/>
                    </a:p>
                    <a:p>
                      <a:endParaRPr lang="en-US" sz="1800" dirty="0"/>
                    </a:p>
                  </a:txBody>
                  <a:tcPr marT="45723" marB="45723"/>
                </a:tc>
                <a:tc>
                  <a:txBody>
                    <a:bodyPr/>
                    <a:lstStyle/>
                    <a:p>
                      <a:pPr marL="285750" indent="-285750">
                        <a:buFont typeface="Arial" panose="020B0604020202020204" pitchFamily="34" charset="0"/>
                        <a:buChar char="•"/>
                      </a:pPr>
                      <a:r>
                        <a:rPr lang="en-US" sz="1800" u="none" strike="noStrike" kern="1200" baseline="0" dirty="0"/>
                        <a:t>component design,</a:t>
                      </a:r>
                    </a:p>
                    <a:p>
                      <a:pPr marL="285750" indent="-285750">
                        <a:buFont typeface="Arial" panose="020B0604020202020204" pitchFamily="34" charset="0"/>
                        <a:buChar char="•"/>
                      </a:pPr>
                      <a:r>
                        <a:rPr lang="en-US" sz="1800" u="none" strike="noStrike" kern="1200" baseline="0" dirty="0"/>
                        <a:t>Assessment evaluation, </a:t>
                      </a:r>
                    </a:p>
                    <a:p>
                      <a:pPr marL="285750" indent="-285750">
                        <a:buFont typeface="Arial" panose="020B0604020202020204" pitchFamily="34" charset="0"/>
                        <a:buChar char="•"/>
                      </a:pPr>
                      <a:r>
                        <a:rPr lang="en-US" sz="1800" u="none" strike="noStrike" kern="1200" baseline="0" dirty="0"/>
                        <a:t>project evaluation, </a:t>
                      </a:r>
                    </a:p>
                    <a:p>
                      <a:pPr marL="285750" indent="-285750">
                        <a:buFont typeface="Arial" panose="020B0604020202020204" pitchFamily="34" charset="0"/>
                        <a:buChar char="•"/>
                      </a:pPr>
                      <a:r>
                        <a:rPr lang="en-US" sz="1800" u="none" strike="noStrike" kern="1200" baseline="0" dirty="0"/>
                        <a:t>result from formal technical inspection</a:t>
                      </a:r>
                    </a:p>
                    <a:p>
                      <a:pPr marL="285750" indent="-285750">
                        <a:buFont typeface="Arial" panose="020B0604020202020204" pitchFamily="34" charset="0"/>
                        <a:buChar char="•"/>
                      </a:pPr>
                      <a:r>
                        <a:rPr lang="en-US" sz="1800" u="none" strike="noStrike" kern="1200" baseline="0" dirty="0"/>
                        <a:t>completed software demonstration</a:t>
                      </a:r>
                      <a:endParaRPr lang="en-US" sz="1800" dirty="0"/>
                    </a:p>
                  </a:txBody>
                  <a:tcPr marT="45723" marB="45723"/>
                </a:tc>
                <a:extLst>
                  <a:ext uri="{0D108BD9-81ED-4DB2-BD59-A6C34878D82A}">
                    <a16:rowId xmlns:a16="http://schemas.microsoft.com/office/drawing/2014/main" val="10003"/>
                  </a:ext>
                </a:extLst>
              </a:tr>
            </a:tbl>
          </a:graphicData>
        </a:graphic>
      </p:graphicFrame>
      <p:sp>
        <p:nvSpPr>
          <p:cNvPr id="23578" name="Slide Number Placeholder 1"/>
          <p:cNvSpPr>
            <a:spLocks noGrp="1"/>
          </p:cNvSpPr>
          <p:nvPr>
            <p:ph type="sldNum" sz="quarter" idx="12"/>
          </p:nvPr>
        </p:nvSpPr>
        <p:spPr bwMode="auto">
          <a:noFill/>
          <a:ln>
            <a:miter lim="800000"/>
            <a:headEnd/>
            <a:tailEnd/>
          </a:ln>
        </p:spPr>
        <p:txBody>
          <a:bodyPr/>
          <a:lstStyle/>
          <a:p>
            <a:fld id="{FC477BD0-402C-4B08-BD05-B11DBD26CFA5}" type="slidenum">
              <a:rPr lang="en-US" altLang="en-US" smtClean="0"/>
              <a:pPr/>
              <a:t>29</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sp>
        <p:nvSpPr>
          <p:cNvPr id="3" name="Content Placeholder 2"/>
          <p:cNvSpPr>
            <a:spLocks noGrp="1"/>
          </p:cNvSpPr>
          <p:nvPr>
            <p:ph idx="1"/>
          </p:nvPr>
        </p:nvSpPr>
        <p:spPr/>
        <p:txBody>
          <a:bodyPr/>
          <a:lstStyle/>
          <a:p>
            <a:r>
              <a:rPr lang="en-US" dirty="0"/>
              <a:t>The project plan deals with the activities and tasks to be performed by the project team throughout the project’s life cycle, namely, during the development and operation stages. </a:t>
            </a:r>
          </a:p>
          <a:p>
            <a:r>
              <a:rPr lang="en-US" dirty="0"/>
              <a:t>Probably, two of the most important elements of the proj­ect plan are the activities schedule and the resource estimates for each activity.</a:t>
            </a:r>
          </a:p>
          <a:p>
            <a:r>
              <a:rPr lang="en-US" dirty="0"/>
              <a:t>The two plans are tightly connected, and need to be coordinated. </a:t>
            </a:r>
          </a:p>
        </p:txBody>
      </p:sp>
      <p:sp>
        <p:nvSpPr>
          <p:cNvPr id="4" name="Slide Number Placeholder 3"/>
          <p:cNvSpPr>
            <a:spLocks noGrp="1"/>
          </p:cNvSpPr>
          <p:nvPr>
            <p:ph type="sldNum" sz="quarter" idx="12"/>
          </p:nvPr>
        </p:nvSpPr>
        <p:spPr/>
        <p:txBody>
          <a:bodyPr/>
          <a:lstStyle/>
          <a:p>
            <a:pPr>
              <a:defRPr/>
            </a:pPr>
            <a:fld id="{EBBD2EBC-7D7E-451A-BFA6-3CE15161CD6C}" type="slidenum">
              <a:rPr lang="en-US" altLang="en-US" smtClean="0"/>
              <a:pPr>
                <a:defRPr/>
              </a:pPr>
              <a:t>3</a:t>
            </a:fld>
            <a:endParaRPr lang="en-US" altLang="en-US"/>
          </a:p>
        </p:txBody>
      </p:sp>
    </p:spTree>
    <p:extLst>
      <p:ext uri="{BB962C8B-B14F-4D97-AF65-F5344CB8AC3E}">
        <p14:creationId xmlns:p14="http://schemas.microsoft.com/office/powerpoint/2010/main" val="2957073750"/>
      </p:ext>
    </p:extLst>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lstStyle/>
          <a:p>
            <a:pPr eaLnBrk="1" hangingPunct="1"/>
            <a:r>
              <a:rPr lang="en-US" altLang="en-US"/>
              <a:t>Cross reference to be SQAP is in those specific risk areas that are mitigated through the use of the SQAP.</a:t>
            </a:r>
          </a:p>
          <a:p>
            <a:pPr eaLnBrk="1" hangingPunct="1"/>
            <a:r>
              <a:rPr lang="en-US" altLang="en-US"/>
              <a:t>SQA review cycle with reference on mitigation </a:t>
            </a:r>
          </a:p>
          <a:p>
            <a:pPr eaLnBrk="1" hangingPunct="1"/>
            <a:r>
              <a:rPr lang="en-US" altLang="en-US"/>
              <a:t>SQAP risk reporting over &amp; above those in the RM plan.</a:t>
            </a:r>
          </a:p>
        </p:txBody>
      </p:sp>
      <p:sp>
        <p:nvSpPr>
          <p:cNvPr id="24579" name="Rectangle 4"/>
          <p:cNvSpPr>
            <a:spLocks noChangeArrowheads="1"/>
          </p:cNvSpPr>
          <p:nvPr/>
        </p:nvSpPr>
        <p:spPr bwMode="auto">
          <a:xfrm>
            <a:off x="762000" y="685800"/>
            <a:ext cx="6553200" cy="641350"/>
          </a:xfrm>
          <a:prstGeom prst="rect">
            <a:avLst/>
          </a:prstGeom>
          <a:noFill/>
          <a:ln w="9525">
            <a:noFill/>
            <a:miter lim="800000"/>
            <a:headEnd/>
            <a:tailEnd/>
          </a:ln>
        </p:spPr>
        <p:txBody>
          <a:bodyPr>
            <a:spAutoFit/>
          </a:bodyPr>
          <a:lstStyle/>
          <a:p>
            <a:pPr eaLnBrk="1" hangingPunct="1">
              <a:lnSpc>
                <a:spcPct val="90000"/>
              </a:lnSpc>
              <a:spcBef>
                <a:spcPct val="20000"/>
              </a:spcBef>
            </a:pPr>
            <a:r>
              <a:rPr lang="en-US" altLang="en-US" sz="4000"/>
              <a:t>7.  Risk Management</a:t>
            </a:r>
          </a:p>
        </p:txBody>
      </p:sp>
      <p:sp>
        <p:nvSpPr>
          <p:cNvPr id="24580" name="Slide Number Placeholder 1"/>
          <p:cNvSpPr>
            <a:spLocks noGrp="1"/>
          </p:cNvSpPr>
          <p:nvPr>
            <p:ph type="sldNum" sz="quarter" idx="12"/>
          </p:nvPr>
        </p:nvSpPr>
        <p:spPr bwMode="auto">
          <a:noFill/>
          <a:ln>
            <a:miter lim="800000"/>
            <a:headEnd/>
            <a:tailEnd/>
          </a:ln>
        </p:spPr>
        <p:txBody>
          <a:bodyPr/>
          <a:lstStyle/>
          <a:p>
            <a:fld id="{F0653870-3610-4912-9340-CD8C96B34319}" type="slidenum">
              <a:rPr lang="en-US" altLang="en-US" smtClean="0"/>
              <a:pPr/>
              <a:t>30</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628650" y="1825625"/>
            <a:ext cx="7886700" cy="4833938"/>
          </a:xfrm>
        </p:spPr>
        <p:txBody>
          <a:bodyPr/>
          <a:lstStyle/>
          <a:p>
            <a:pPr eaLnBrk="1" hangingPunct="1"/>
            <a:r>
              <a:rPr lang="en-US" altLang="en-US"/>
              <a:t>Cross reference the risk &amp; responsibilities to their relationship to problem solving &amp; resolution</a:t>
            </a:r>
          </a:p>
          <a:p>
            <a:pPr eaLnBrk="1" hangingPunct="1"/>
            <a:r>
              <a:rPr lang="en-US" altLang="en-US"/>
              <a:t>Describe issues tracking process </a:t>
            </a:r>
          </a:p>
          <a:p>
            <a:pPr eaLnBrk="1" hangingPunct="1"/>
            <a:r>
              <a:rPr lang="en-US" altLang="en-US"/>
              <a:t>Describe problem reporting process</a:t>
            </a:r>
          </a:p>
          <a:p>
            <a:pPr eaLnBrk="1" hangingPunct="1"/>
            <a:r>
              <a:rPr lang="en-US" altLang="en-US"/>
              <a:t>Cross reference how these process interact with CM process</a:t>
            </a:r>
          </a:p>
        </p:txBody>
      </p:sp>
      <p:sp>
        <p:nvSpPr>
          <p:cNvPr id="25603" name="Rectangle 4"/>
          <p:cNvSpPr>
            <a:spLocks noChangeArrowheads="1"/>
          </p:cNvSpPr>
          <p:nvPr/>
        </p:nvSpPr>
        <p:spPr bwMode="auto">
          <a:xfrm>
            <a:off x="685800" y="379413"/>
            <a:ext cx="7467600" cy="1446212"/>
          </a:xfrm>
          <a:prstGeom prst="rect">
            <a:avLst/>
          </a:prstGeom>
          <a:noFill/>
          <a:ln w="9525">
            <a:noFill/>
            <a:miter lim="800000"/>
            <a:headEnd/>
            <a:tailEnd/>
          </a:ln>
        </p:spPr>
        <p:txBody>
          <a:bodyPr>
            <a:spAutoFit/>
          </a:bodyPr>
          <a:lstStyle/>
          <a:p>
            <a:pPr eaLnBrk="1" hangingPunct="1">
              <a:spcBef>
                <a:spcPct val="20000"/>
              </a:spcBef>
            </a:pPr>
            <a:r>
              <a:rPr lang="en-US" altLang="en-US" sz="4000"/>
              <a:t>8. </a:t>
            </a:r>
            <a:r>
              <a:rPr lang="en-US" altLang="en-US" sz="4400"/>
              <a:t>Problem Reporting &amp; Corrective Action</a:t>
            </a:r>
          </a:p>
        </p:txBody>
      </p:sp>
      <p:graphicFrame>
        <p:nvGraphicFramePr>
          <p:cNvPr id="2" name="Table 2"/>
          <p:cNvGraphicFramePr>
            <a:graphicFrameLocks noGrp="1"/>
          </p:cNvGraphicFramePr>
          <p:nvPr/>
        </p:nvGraphicFramePr>
        <p:xfrm>
          <a:off x="685800" y="4648200"/>
          <a:ext cx="7467600" cy="2011638"/>
        </p:xfrm>
        <a:graphic>
          <a:graphicData uri="http://schemas.openxmlformats.org/drawingml/2006/table">
            <a:tbl>
              <a:tblPr firstRow="1" bandRow="1">
                <a:tableStyleId>{F5AB1C69-6EDB-4FF4-983F-18BD219EF322}</a:tableStyleId>
              </a:tblPr>
              <a:tblGrid>
                <a:gridCol w="7467600">
                  <a:extLst>
                    <a:ext uri="{9D8B030D-6E8A-4147-A177-3AD203B41FA5}">
                      <a16:colId xmlns:a16="http://schemas.microsoft.com/office/drawing/2014/main" val="20000"/>
                    </a:ext>
                  </a:extLst>
                </a:gridCol>
              </a:tblGrid>
              <a:tr h="2011363">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a:t>The PMO is responsible for taking action to resolve issues and solve problems identified by the project team. Issues will arise from reviews of delivered documentation, the build process, installations, testing and/or usability reviews.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a:t>The PMO is responsible for ensuring these actions take place as per agreed upon rules, and to ensure appropriate follow-up and resolution occurs for action items.</a:t>
                      </a:r>
                      <a:endParaRPr lang="en-US" altLang="en-US" sz="1800" dirty="0"/>
                    </a:p>
                  </a:txBody>
                  <a:tcPr marT="45699" marB="45699"/>
                </a:tc>
                <a:extLst>
                  <a:ext uri="{0D108BD9-81ED-4DB2-BD59-A6C34878D82A}">
                    <a16:rowId xmlns:a16="http://schemas.microsoft.com/office/drawing/2014/main" val="10000"/>
                  </a:ext>
                </a:extLst>
              </a:tr>
            </a:tbl>
          </a:graphicData>
        </a:graphic>
      </p:graphicFrame>
      <p:sp>
        <p:nvSpPr>
          <p:cNvPr id="25610" name="Slide Number Placeholder 2"/>
          <p:cNvSpPr>
            <a:spLocks noGrp="1"/>
          </p:cNvSpPr>
          <p:nvPr>
            <p:ph type="sldNum" sz="quarter" idx="12"/>
          </p:nvPr>
        </p:nvSpPr>
        <p:spPr bwMode="auto">
          <a:noFill/>
          <a:ln>
            <a:miter lim="800000"/>
            <a:headEnd/>
            <a:tailEnd/>
          </a:ln>
        </p:spPr>
        <p:txBody>
          <a:bodyPr/>
          <a:lstStyle/>
          <a:p>
            <a:fld id="{FAAE4DB6-B6EA-4719-AD8B-F788313CC108}" type="slidenum">
              <a:rPr lang="en-US" altLang="en-US" smtClean="0"/>
              <a:pPr/>
              <a:t>31</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eaLnBrk="1" hangingPunct="1">
              <a:buFontTx/>
              <a:buNone/>
            </a:pPr>
            <a:r>
              <a:rPr lang="en-US" altLang="en-US"/>
              <a:t>List all tools that are used for SQA on this project</a:t>
            </a:r>
          </a:p>
          <a:p>
            <a:pPr eaLnBrk="1" hangingPunct="1"/>
            <a:r>
              <a:rPr lang="en-US" altLang="en-US"/>
              <a:t>List who is responsible for managing the tools</a:t>
            </a:r>
          </a:p>
          <a:p>
            <a:pPr eaLnBrk="1" hangingPunct="1"/>
            <a:r>
              <a:rPr lang="en-US" altLang="en-US"/>
              <a:t>Describe process for securing tool licenses.</a:t>
            </a:r>
          </a:p>
          <a:p>
            <a:pPr eaLnBrk="1" hangingPunct="1"/>
            <a:r>
              <a:rPr lang="en-US" altLang="en-US"/>
              <a:t>Define all SQA specific tools/methodologies </a:t>
            </a:r>
          </a:p>
          <a:p>
            <a:pPr eaLnBrk="1" hangingPunct="1"/>
            <a:r>
              <a:rPr lang="en-US" altLang="en-US"/>
              <a:t>Provide ROI on the use of these techs/methodologies</a:t>
            </a:r>
          </a:p>
          <a:p>
            <a:pPr eaLnBrk="1" hangingPunct="1"/>
            <a:endParaRPr lang="en-US" altLang="en-US"/>
          </a:p>
        </p:txBody>
      </p:sp>
      <p:sp>
        <p:nvSpPr>
          <p:cNvPr id="26627" name="Rectangle 4"/>
          <p:cNvSpPr>
            <a:spLocks noChangeArrowheads="1"/>
          </p:cNvSpPr>
          <p:nvPr/>
        </p:nvSpPr>
        <p:spPr bwMode="auto">
          <a:xfrm>
            <a:off x="838200" y="384175"/>
            <a:ext cx="7467600" cy="1446213"/>
          </a:xfrm>
          <a:prstGeom prst="rect">
            <a:avLst/>
          </a:prstGeom>
          <a:noFill/>
          <a:ln w="9525">
            <a:noFill/>
            <a:miter lim="800000"/>
            <a:headEnd/>
            <a:tailEnd/>
          </a:ln>
        </p:spPr>
        <p:txBody>
          <a:bodyPr>
            <a:spAutoFit/>
          </a:bodyPr>
          <a:lstStyle/>
          <a:p>
            <a:pPr eaLnBrk="1" hangingPunct="1"/>
            <a:r>
              <a:rPr lang="en-US" altLang="en-US" sz="4400"/>
              <a:t>9. Tools, Techniques &amp; Methodologies</a:t>
            </a:r>
          </a:p>
        </p:txBody>
      </p:sp>
      <p:pic>
        <p:nvPicPr>
          <p:cNvPr id="26628" name="Picture 1"/>
          <p:cNvPicPr>
            <a:picLocks noChangeAspect="1" noChangeArrowheads="1"/>
          </p:cNvPicPr>
          <p:nvPr/>
        </p:nvPicPr>
        <p:blipFill>
          <a:blip r:embed="rId2"/>
          <a:srcRect/>
          <a:stretch>
            <a:fillRect/>
          </a:stretch>
        </p:blipFill>
        <p:spPr bwMode="auto">
          <a:xfrm>
            <a:off x="5737225" y="5172075"/>
            <a:ext cx="3135313" cy="1422400"/>
          </a:xfrm>
          <a:prstGeom prst="rect">
            <a:avLst/>
          </a:prstGeom>
          <a:noFill/>
          <a:ln w="9525">
            <a:noFill/>
            <a:miter lim="800000"/>
            <a:headEnd/>
            <a:tailEnd/>
          </a:ln>
        </p:spPr>
      </p:pic>
      <p:pic>
        <p:nvPicPr>
          <p:cNvPr id="26629" name="Picture 2"/>
          <p:cNvPicPr>
            <a:picLocks noChangeAspect="1" noChangeArrowheads="1"/>
          </p:cNvPicPr>
          <p:nvPr/>
        </p:nvPicPr>
        <p:blipFill>
          <a:blip r:embed="rId3"/>
          <a:srcRect/>
          <a:stretch>
            <a:fillRect/>
          </a:stretch>
        </p:blipFill>
        <p:spPr bwMode="auto">
          <a:xfrm>
            <a:off x="3094038" y="5145088"/>
            <a:ext cx="2439987" cy="1016000"/>
          </a:xfrm>
          <a:prstGeom prst="rect">
            <a:avLst/>
          </a:prstGeom>
          <a:noFill/>
          <a:ln w="9525">
            <a:noFill/>
            <a:miter lim="800000"/>
            <a:headEnd/>
            <a:tailEnd/>
          </a:ln>
        </p:spPr>
      </p:pic>
      <p:pic>
        <p:nvPicPr>
          <p:cNvPr id="26630" name="Picture 3"/>
          <p:cNvPicPr>
            <a:picLocks noChangeAspect="1" noChangeArrowheads="1"/>
          </p:cNvPicPr>
          <p:nvPr/>
        </p:nvPicPr>
        <p:blipFill>
          <a:blip r:embed="rId4"/>
          <a:srcRect/>
          <a:stretch>
            <a:fillRect/>
          </a:stretch>
        </p:blipFill>
        <p:spPr bwMode="auto">
          <a:xfrm>
            <a:off x="425450" y="5137150"/>
            <a:ext cx="2465388" cy="1358900"/>
          </a:xfrm>
          <a:prstGeom prst="rect">
            <a:avLst/>
          </a:prstGeom>
          <a:noFill/>
          <a:ln w="9525">
            <a:noFill/>
            <a:miter lim="800000"/>
            <a:headEnd/>
            <a:tailEnd/>
          </a:ln>
        </p:spPr>
      </p:pic>
      <p:pic>
        <p:nvPicPr>
          <p:cNvPr id="26631" name="Picture 4"/>
          <p:cNvPicPr>
            <a:picLocks noChangeAspect="1" noChangeArrowheads="1"/>
          </p:cNvPicPr>
          <p:nvPr/>
        </p:nvPicPr>
        <p:blipFill>
          <a:blip r:embed="rId5"/>
          <a:srcRect/>
          <a:stretch>
            <a:fillRect/>
          </a:stretch>
        </p:blipFill>
        <p:spPr bwMode="auto">
          <a:xfrm>
            <a:off x="6324600" y="3740150"/>
            <a:ext cx="2670175" cy="1397000"/>
          </a:xfrm>
          <a:prstGeom prst="rect">
            <a:avLst/>
          </a:prstGeom>
          <a:noFill/>
          <a:ln w="9525">
            <a:noFill/>
            <a:miter lim="800000"/>
            <a:headEnd/>
            <a:tailEnd/>
          </a:ln>
        </p:spPr>
      </p:pic>
      <p:sp>
        <p:nvSpPr>
          <p:cNvPr id="26632" name="Slide Number Placeholder 1"/>
          <p:cNvSpPr>
            <a:spLocks noGrp="1"/>
          </p:cNvSpPr>
          <p:nvPr>
            <p:ph type="sldNum" sz="quarter" idx="12"/>
          </p:nvPr>
        </p:nvSpPr>
        <p:spPr bwMode="auto">
          <a:noFill/>
          <a:ln>
            <a:miter lim="800000"/>
            <a:headEnd/>
            <a:tailEnd/>
          </a:ln>
        </p:spPr>
        <p:txBody>
          <a:bodyPr/>
          <a:lstStyle/>
          <a:p>
            <a:fld id="{3D66FDC7-EAC9-45AD-A4F2-E3D287601609}" type="slidenum">
              <a:rPr lang="en-US" altLang="en-US" smtClean="0"/>
              <a:pPr/>
              <a:t>32</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3"/>
          <p:cNvPicPr>
            <a:picLocks noChangeAspect="1" noChangeArrowheads="1"/>
          </p:cNvPicPr>
          <p:nvPr/>
        </p:nvPicPr>
        <p:blipFill>
          <a:blip r:embed="rId2"/>
          <a:srcRect/>
          <a:stretch>
            <a:fillRect/>
          </a:stretch>
        </p:blipFill>
        <p:spPr bwMode="auto">
          <a:xfrm>
            <a:off x="838200" y="1447800"/>
            <a:ext cx="7296150" cy="5246688"/>
          </a:xfrm>
          <a:prstGeom prst="rect">
            <a:avLst/>
          </a:prstGeom>
          <a:noFill/>
          <a:ln w="9525">
            <a:noFill/>
            <a:miter lim="800000"/>
            <a:headEnd/>
            <a:tailEnd/>
          </a:ln>
        </p:spPr>
      </p:pic>
      <p:sp>
        <p:nvSpPr>
          <p:cNvPr id="27653" name="Slide Number Placeholder 1"/>
          <p:cNvSpPr>
            <a:spLocks noGrp="1"/>
          </p:cNvSpPr>
          <p:nvPr>
            <p:ph type="sldNum" sz="quarter" idx="12"/>
          </p:nvPr>
        </p:nvSpPr>
        <p:spPr bwMode="auto">
          <a:noFill/>
          <a:ln>
            <a:miter lim="800000"/>
            <a:headEnd/>
            <a:tailEnd/>
          </a:ln>
        </p:spPr>
        <p:txBody>
          <a:bodyPr/>
          <a:lstStyle/>
          <a:p>
            <a:fld id="{C28A71DA-7481-44F2-9979-15F72D84CEA3}" type="slidenum">
              <a:rPr lang="en-US" altLang="en-US" smtClean="0"/>
              <a:pPr/>
              <a:t>33</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3"/>
          <p:cNvPicPr>
            <a:picLocks noChangeAspect="1" noChangeArrowheads="1"/>
          </p:cNvPicPr>
          <p:nvPr/>
        </p:nvPicPr>
        <p:blipFill>
          <a:blip r:embed="rId2"/>
          <a:srcRect/>
          <a:stretch>
            <a:fillRect/>
          </a:stretch>
        </p:blipFill>
        <p:spPr bwMode="auto">
          <a:xfrm>
            <a:off x="762000" y="114300"/>
            <a:ext cx="7620000" cy="6629400"/>
          </a:xfrm>
          <a:prstGeom prst="rect">
            <a:avLst/>
          </a:prstGeom>
          <a:noFill/>
          <a:ln w="9525">
            <a:noFill/>
            <a:miter lim="800000"/>
            <a:headEnd/>
            <a:tailEnd/>
          </a:ln>
        </p:spPr>
      </p:pic>
      <p:sp>
        <p:nvSpPr>
          <p:cNvPr id="28677" name="Slide Number Placeholder 1"/>
          <p:cNvSpPr>
            <a:spLocks noGrp="1"/>
          </p:cNvSpPr>
          <p:nvPr>
            <p:ph type="sldNum" sz="quarter" idx="12"/>
          </p:nvPr>
        </p:nvSpPr>
        <p:spPr bwMode="auto">
          <a:noFill/>
          <a:ln>
            <a:miter lim="800000"/>
            <a:headEnd/>
            <a:tailEnd/>
          </a:ln>
        </p:spPr>
        <p:txBody>
          <a:bodyPr/>
          <a:lstStyle/>
          <a:p>
            <a:fld id="{3A8263C5-54D7-4FA6-8928-D87B68435987}" type="slidenum">
              <a:rPr lang="en-US" altLang="en-US" smtClean="0"/>
              <a:pPr/>
              <a:t>34</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eaLnBrk="1" hangingPunct="1"/>
            <a:r>
              <a:rPr lang="en-US" altLang="en-US"/>
              <a:t>All COTS applications SW included in the final project</a:t>
            </a:r>
          </a:p>
          <a:p>
            <a:pPr eaLnBrk="1" hangingPunct="1"/>
            <a:r>
              <a:rPr lang="en-US" altLang="en-US"/>
              <a:t>All COTS applications products used</a:t>
            </a:r>
          </a:p>
          <a:p>
            <a:pPr eaLnBrk="1" hangingPunct="1"/>
            <a:r>
              <a:rPr lang="en-US" altLang="en-US"/>
              <a:t>All COTS application development tools used to built</a:t>
            </a:r>
          </a:p>
          <a:p>
            <a:pPr eaLnBrk="1" hangingPunct="1"/>
            <a:r>
              <a:rPr lang="en-US" altLang="en-US"/>
              <a:t>All COTS databse products used</a:t>
            </a:r>
          </a:p>
          <a:p>
            <a:pPr eaLnBrk="1" hangingPunct="1"/>
            <a:r>
              <a:rPr lang="en-US" altLang="en-US"/>
              <a:t>Specific QAP for each piece of COTS SW used</a:t>
            </a:r>
          </a:p>
          <a:p>
            <a:pPr eaLnBrk="1" hangingPunct="1"/>
            <a:r>
              <a:rPr lang="en-US" altLang="en-US"/>
              <a:t>Plan for ensuring the work product quality of contracts on the project team.</a:t>
            </a:r>
          </a:p>
        </p:txBody>
      </p:sp>
      <p:sp>
        <p:nvSpPr>
          <p:cNvPr id="29699" name="Rectangle 4"/>
          <p:cNvSpPr>
            <a:spLocks noChangeArrowheads="1"/>
          </p:cNvSpPr>
          <p:nvPr/>
        </p:nvSpPr>
        <p:spPr bwMode="auto">
          <a:xfrm>
            <a:off x="628650" y="889000"/>
            <a:ext cx="6731000" cy="701675"/>
          </a:xfrm>
          <a:prstGeom prst="rect">
            <a:avLst/>
          </a:prstGeom>
          <a:noFill/>
          <a:ln w="9525">
            <a:noFill/>
            <a:miter lim="800000"/>
            <a:headEnd/>
            <a:tailEnd/>
          </a:ln>
        </p:spPr>
        <p:txBody>
          <a:bodyPr>
            <a:spAutoFit/>
          </a:bodyPr>
          <a:lstStyle/>
          <a:p>
            <a:pPr eaLnBrk="1" hangingPunct="1">
              <a:lnSpc>
                <a:spcPct val="90000"/>
              </a:lnSpc>
              <a:spcBef>
                <a:spcPct val="20000"/>
              </a:spcBef>
            </a:pPr>
            <a:r>
              <a:rPr lang="en-US" altLang="en-US" sz="4400"/>
              <a:t>10. Supplier Control</a:t>
            </a:r>
          </a:p>
        </p:txBody>
      </p:sp>
      <p:sp>
        <p:nvSpPr>
          <p:cNvPr id="29700" name="Slide Number Placeholder 1"/>
          <p:cNvSpPr>
            <a:spLocks noGrp="1"/>
          </p:cNvSpPr>
          <p:nvPr>
            <p:ph type="sldNum" sz="quarter" idx="12"/>
          </p:nvPr>
        </p:nvSpPr>
        <p:spPr bwMode="auto">
          <a:noFill/>
          <a:ln>
            <a:miter lim="800000"/>
            <a:headEnd/>
            <a:tailEnd/>
          </a:ln>
        </p:spPr>
        <p:txBody>
          <a:bodyPr/>
          <a:lstStyle/>
          <a:p>
            <a:fld id="{9ED9BFC7-0E23-4259-AABC-389B4AEF8CDA}" type="slidenum">
              <a:rPr lang="en-US" altLang="en-US" smtClean="0"/>
              <a:pPr/>
              <a:t>35</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628650" y="1219200"/>
            <a:ext cx="7886700" cy="4957763"/>
          </a:xfrm>
        </p:spPr>
        <p:txBody>
          <a:bodyPr/>
          <a:lstStyle/>
          <a:p>
            <a:pPr eaLnBrk="1" hangingPunct="1"/>
            <a:endParaRPr lang="en-US" altLang="en-US"/>
          </a:p>
          <a:p>
            <a:pPr eaLnBrk="1" hangingPunct="1"/>
            <a:r>
              <a:rPr lang="en-US" altLang="en-US"/>
              <a:t>List all SQA training required</a:t>
            </a:r>
          </a:p>
        </p:txBody>
      </p:sp>
      <p:sp>
        <p:nvSpPr>
          <p:cNvPr id="30723" name="Rectangle 4"/>
          <p:cNvSpPr>
            <a:spLocks noChangeArrowheads="1"/>
          </p:cNvSpPr>
          <p:nvPr/>
        </p:nvSpPr>
        <p:spPr bwMode="auto">
          <a:xfrm>
            <a:off x="838200" y="658813"/>
            <a:ext cx="5280025" cy="769937"/>
          </a:xfrm>
          <a:prstGeom prst="rect">
            <a:avLst/>
          </a:prstGeom>
          <a:noFill/>
          <a:ln w="9525">
            <a:noFill/>
            <a:miter lim="800000"/>
            <a:headEnd/>
            <a:tailEnd/>
          </a:ln>
        </p:spPr>
        <p:txBody>
          <a:bodyPr>
            <a:spAutoFit/>
          </a:bodyPr>
          <a:lstStyle/>
          <a:p>
            <a:pPr eaLnBrk="1" hangingPunct="1">
              <a:spcBef>
                <a:spcPct val="20000"/>
              </a:spcBef>
            </a:pPr>
            <a:r>
              <a:rPr lang="en-US" altLang="en-US" sz="4400"/>
              <a:t>11. Training</a:t>
            </a:r>
          </a:p>
        </p:txBody>
      </p:sp>
      <p:pic>
        <p:nvPicPr>
          <p:cNvPr id="30724" name="Picture 1"/>
          <p:cNvPicPr>
            <a:picLocks noChangeAspect="1" noChangeArrowheads="1"/>
          </p:cNvPicPr>
          <p:nvPr/>
        </p:nvPicPr>
        <p:blipFill>
          <a:blip r:embed="rId3"/>
          <a:srcRect/>
          <a:stretch>
            <a:fillRect/>
          </a:stretch>
        </p:blipFill>
        <p:spPr bwMode="auto">
          <a:xfrm>
            <a:off x="762000" y="2286000"/>
            <a:ext cx="7696200" cy="4100513"/>
          </a:xfrm>
          <a:prstGeom prst="rect">
            <a:avLst/>
          </a:prstGeom>
          <a:noFill/>
          <a:ln w="9525">
            <a:noFill/>
            <a:miter lim="800000"/>
            <a:headEnd/>
            <a:tailEnd/>
          </a:ln>
        </p:spPr>
      </p:pic>
      <p:sp>
        <p:nvSpPr>
          <p:cNvPr id="30725" name="Slide Number Placeholder 1"/>
          <p:cNvSpPr>
            <a:spLocks noGrp="1"/>
          </p:cNvSpPr>
          <p:nvPr>
            <p:ph type="sldNum" sz="quarter" idx="12"/>
          </p:nvPr>
        </p:nvSpPr>
        <p:spPr bwMode="auto">
          <a:noFill/>
          <a:ln>
            <a:miter lim="800000"/>
            <a:headEnd/>
            <a:tailEnd/>
          </a:ln>
        </p:spPr>
        <p:txBody>
          <a:bodyPr/>
          <a:lstStyle/>
          <a:p>
            <a:fld id="{F8E49E23-78F2-47A2-8287-18BDC952ECA6}" type="slidenum">
              <a:rPr lang="en-US" altLang="en-US" smtClean="0"/>
              <a:pPr/>
              <a:t>36</a:t>
            </a:fld>
            <a:endParaRPr lang="en-US"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628650" y="2208213"/>
            <a:ext cx="7886700" cy="3968750"/>
          </a:xfrm>
        </p:spPr>
        <p:txBody>
          <a:bodyPr/>
          <a:lstStyle/>
          <a:p>
            <a:pPr eaLnBrk="1" hangingPunct="1">
              <a:buFontTx/>
              <a:buNone/>
            </a:pPr>
            <a:endParaRPr lang="en-US" altLang="en-US"/>
          </a:p>
          <a:p>
            <a:r>
              <a:rPr lang="en-US" altLang="en-US"/>
              <a:t>Location of server file system maintaining all the project records </a:t>
            </a:r>
          </a:p>
          <a:p>
            <a:pPr eaLnBrk="1" hangingPunct="1"/>
            <a:r>
              <a:rPr lang="en-US" altLang="en-US"/>
              <a:t>Backup schedule </a:t>
            </a:r>
          </a:p>
          <a:p>
            <a:pPr eaLnBrk="1" hangingPunct="1"/>
            <a:r>
              <a:rPr lang="en-US" altLang="en-US"/>
              <a:t>Recovery instructions</a:t>
            </a:r>
          </a:p>
          <a:p>
            <a:pPr eaLnBrk="1" hangingPunct="1"/>
            <a:r>
              <a:rPr lang="en-US" altLang="en-US"/>
              <a:t>Retention period for quality records</a:t>
            </a:r>
          </a:p>
        </p:txBody>
      </p:sp>
      <p:sp>
        <p:nvSpPr>
          <p:cNvPr id="31747" name="Rectangle 4"/>
          <p:cNvSpPr>
            <a:spLocks noChangeArrowheads="1"/>
          </p:cNvSpPr>
          <p:nvPr/>
        </p:nvSpPr>
        <p:spPr bwMode="auto">
          <a:xfrm>
            <a:off x="800100" y="762000"/>
            <a:ext cx="7886700" cy="1446213"/>
          </a:xfrm>
          <a:prstGeom prst="rect">
            <a:avLst/>
          </a:prstGeom>
          <a:noFill/>
          <a:ln w="9525">
            <a:noFill/>
            <a:miter lim="800000"/>
            <a:headEnd/>
            <a:tailEnd/>
          </a:ln>
        </p:spPr>
        <p:txBody>
          <a:bodyPr>
            <a:spAutoFit/>
          </a:bodyPr>
          <a:lstStyle/>
          <a:p>
            <a:pPr eaLnBrk="1" hangingPunct="1"/>
            <a:r>
              <a:rPr lang="en-US" altLang="en-US" sz="4400"/>
              <a:t>12. Records Collection Maintenance &amp; Retention</a:t>
            </a:r>
          </a:p>
        </p:txBody>
      </p:sp>
      <p:sp>
        <p:nvSpPr>
          <p:cNvPr id="31748" name="Slide Number Placeholder 1"/>
          <p:cNvSpPr>
            <a:spLocks noGrp="1"/>
          </p:cNvSpPr>
          <p:nvPr>
            <p:ph type="sldNum" sz="quarter" idx="12"/>
          </p:nvPr>
        </p:nvSpPr>
        <p:spPr bwMode="auto">
          <a:noFill/>
          <a:ln>
            <a:miter lim="800000"/>
            <a:headEnd/>
            <a:tailEnd/>
          </a:ln>
        </p:spPr>
        <p:txBody>
          <a:bodyPr/>
          <a:lstStyle/>
          <a:p>
            <a:fld id="{8CF98DB8-84AD-419B-ABD6-DE08A90342E5}" type="slidenum">
              <a:rPr lang="en-US" altLang="en-US" smtClean="0"/>
              <a:pPr/>
              <a:t>37</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sp>
        <p:nvSpPr>
          <p:cNvPr id="3" name="Content Placeholder 2"/>
          <p:cNvSpPr>
            <a:spLocks noGrp="1"/>
          </p:cNvSpPr>
          <p:nvPr>
            <p:ph idx="1"/>
          </p:nvPr>
        </p:nvSpPr>
        <p:spPr/>
        <p:txBody>
          <a:bodyPr/>
          <a:lstStyle/>
          <a:p>
            <a:r>
              <a:rPr lang="en-US" dirty="0"/>
              <a:t>A great part of the SQAP activities has to be coordinated with the relevant project plan activities. </a:t>
            </a:r>
          </a:p>
          <a:p>
            <a:r>
              <a:rPr lang="en-US" dirty="0"/>
              <a:t>In other words, each project plan needs to be coordinated with the relevant part/s of the SQAP. </a:t>
            </a:r>
          </a:p>
          <a:p>
            <a:r>
              <a:rPr lang="en-US" dirty="0"/>
              <a:t>Moreover, the coordination continues in the execu­tion stage, when both plans are updated according to project progress and change requests are performed.</a:t>
            </a:r>
          </a:p>
        </p:txBody>
      </p:sp>
      <p:sp>
        <p:nvSpPr>
          <p:cNvPr id="4" name="Slide Number Placeholder 3"/>
          <p:cNvSpPr>
            <a:spLocks noGrp="1"/>
          </p:cNvSpPr>
          <p:nvPr>
            <p:ph type="sldNum" sz="quarter" idx="12"/>
          </p:nvPr>
        </p:nvSpPr>
        <p:spPr/>
        <p:txBody>
          <a:bodyPr/>
          <a:lstStyle/>
          <a:p>
            <a:pPr>
              <a:defRPr/>
            </a:pPr>
            <a:fld id="{EBBD2EBC-7D7E-451A-BFA6-3CE15161CD6C}" type="slidenum">
              <a:rPr lang="en-US" altLang="en-US" smtClean="0"/>
              <a:pPr>
                <a:defRPr/>
              </a:pPr>
              <a:t>4</a:t>
            </a:fld>
            <a:endParaRPr lang="en-US" altLang="en-US"/>
          </a:p>
        </p:txBody>
      </p:sp>
    </p:spTree>
    <p:extLst>
      <p:ext uri="{BB962C8B-B14F-4D97-AF65-F5344CB8AC3E}">
        <p14:creationId xmlns:p14="http://schemas.microsoft.com/office/powerpoint/2010/main" val="2903041058"/>
      </p:ext>
    </p:extLst>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Development Plan</a:t>
            </a:r>
          </a:p>
        </p:txBody>
      </p:sp>
      <p:sp>
        <p:nvSpPr>
          <p:cNvPr id="3" name="Content Placeholder 2"/>
          <p:cNvSpPr>
            <a:spLocks noGrp="1"/>
          </p:cNvSpPr>
          <p:nvPr>
            <p:ph idx="1"/>
          </p:nvPr>
        </p:nvSpPr>
        <p:spPr/>
        <p:txBody>
          <a:bodyPr/>
          <a:lstStyle/>
          <a:p>
            <a:r>
              <a:rPr lang="en-US" dirty="0"/>
              <a:t>1. Project products</a:t>
            </a:r>
          </a:p>
          <a:p>
            <a:r>
              <a:rPr lang="en-US" dirty="0"/>
              <a:t>2. Control methods</a:t>
            </a:r>
          </a:p>
          <a:p>
            <a:r>
              <a:rPr lang="en-US" dirty="0"/>
              <a:t>3. Project staff organization</a:t>
            </a:r>
          </a:p>
          <a:p>
            <a:r>
              <a:rPr lang="en-US" dirty="0"/>
              <a:t>4. Project interfaces</a:t>
            </a:r>
          </a:p>
          <a:p>
            <a:r>
              <a:rPr lang="en-US" dirty="0"/>
              <a:t>5. Development risks</a:t>
            </a:r>
          </a:p>
          <a:p>
            <a:r>
              <a:rPr lang="en-US" dirty="0"/>
              <a:t>6. Mapping of development process</a:t>
            </a:r>
          </a:p>
          <a:p>
            <a:r>
              <a:rPr lang="en-US" dirty="0"/>
              <a:t>7. Estimating development resources</a:t>
            </a:r>
          </a:p>
          <a:p>
            <a:endParaRPr lang="en-US" dirty="0"/>
          </a:p>
        </p:txBody>
      </p:sp>
      <p:sp>
        <p:nvSpPr>
          <p:cNvPr id="4" name="Slide Number Placeholder 3"/>
          <p:cNvSpPr>
            <a:spLocks noGrp="1"/>
          </p:cNvSpPr>
          <p:nvPr>
            <p:ph type="sldNum" sz="quarter" idx="12"/>
          </p:nvPr>
        </p:nvSpPr>
        <p:spPr/>
        <p:txBody>
          <a:bodyPr/>
          <a:lstStyle/>
          <a:p>
            <a:pPr>
              <a:defRPr/>
            </a:pPr>
            <a:fld id="{EBBD2EBC-7D7E-451A-BFA6-3CE15161CD6C}" type="slidenum">
              <a:rPr lang="en-US" altLang="en-US" smtClean="0"/>
              <a:pPr>
                <a:defRPr/>
              </a:pPr>
              <a:t>5</a:t>
            </a:fld>
            <a:endParaRPr lang="en-US" altLang="en-US"/>
          </a:p>
        </p:txBody>
      </p:sp>
    </p:spTree>
    <p:extLst>
      <p:ext uri="{BB962C8B-B14F-4D97-AF65-F5344CB8AC3E}">
        <p14:creationId xmlns:p14="http://schemas.microsoft.com/office/powerpoint/2010/main" val="96454854"/>
      </p:ext>
    </p:extLst>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Development Plan</a:t>
            </a:r>
          </a:p>
        </p:txBody>
      </p:sp>
      <p:sp>
        <p:nvSpPr>
          <p:cNvPr id="3" name="Content Placeholder 2"/>
          <p:cNvSpPr>
            <a:spLocks noGrp="1"/>
          </p:cNvSpPr>
          <p:nvPr>
            <p:ph idx="1"/>
          </p:nvPr>
        </p:nvSpPr>
        <p:spPr/>
        <p:txBody>
          <a:bodyPr/>
          <a:lstStyle/>
          <a:p>
            <a:r>
              <a:rPr lang="en-US" dirty="0"/>
              <a:t>8. Project milestones</a:t>
            </a:r>
          </a:p>
          <a:p>
            <a:r>
              <a:rPr lang="en-US" dirty="0"/>
              <a:t>9. Project cost estimates</a:t>
            </a:r>
          </a:p>
          <a:p>
            <a:r>
              <a:rPr lang="en-US" dirty="0"/>
              <a:t>10. Project methodology and development tools</a:t>
            </a:r>
          </a:p>
          <a:p>
            <a:r>
              <a:rPr lang="en-US" dirty="0"/>
              <a:t>11. Software development standards and procedures</a:t>
            </a:r>
          </a:p>
          <a:p>
            <a:r>
              <a:rPr lang="en-US" dirty="0"/>
              <a:t>12. Development facilities</a:t>
            </a:r>
          </a:p>
          <a:p>
            <a:r>
              <a:rPr lang="en-US" dirty="0"/>
              <a:t>13. Required documentation control</a:t>
            </a:r>
          </a:p>
          <a:p>
            <a:r>
              <a:rPr lang="en-US" dirty="0"/>
              <a:t>14. Security including virus protection</a:t>
            </a:r>
          </a:p>
        </p:txBody>
      </p:sp>
      <p:sp>
        <p:nvSpPr>
          <p:cNvPr id="4" name="Slide Number Placeholder 3"/>
          <p:cNvSpPr>
            <a:spLocks noGrp="1"/>
          </p:cNvSpPr>
          <p:nvPr>
            <p:ph type="sldNum" sz="quarter" idx="12"/>
          </p:nvPr>
        </p:nvSpPr>
        <p:spPr/>
        <p:txBody>
          <a:bodyPr/>
          <a:lstStyle/>
          <a:p>
            <a:pPr>
              <a:defRPr/>
            </a:pPr>
            <a:fld id="{EBBD2EBC-7D7E-451A-BFA6-3CE15161CD6C}" type="slidenum">
              <a:rPr lang="en-US" altLang="en-US" smtClean="0"/>
              <a:pPr>
                <a:defRPr/>
              </a:pPr>
              <a:t>6</a:t>
            </a:fld>
            <a:endParaRPr lang="en-US" altLang="en-US"/>
          </a:p>
        </p:txBody>
      </p:sp>
    </p:spTree>
    <p:extLst>
      <p:ext uri="{BB962C8B-B14F-4D97-AF65-F5344CB8AC3E}">
        <p14:creationId xmlns:p14="http://schemas.microsoft.com/office/powerpoint/2010/main" val="2895319451"/>
      </p:ext>
    </p:extLst>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b="1"/>
              <a:t>Building SQA Plan</a:t>
            </a:r>
          </a:p>
        </p:txBody>
      </p:sp>
      <p:sp>
        <p:nvSpPr>
          <p:cNvPr id="4099" name="Rectangle 3"/>
          <p:cNvSpPr>
            <a:spLocks noGrp="1" noChangeArrowheads="1"/>
          </p:cNvSpPr>
          <p:nvPr>
            <p:ph idx="1"/>
          </p:nvPr>
        </p:nvSpPr>
        <p:spPr/>
        <p:txBody>
          <a:bodyPr/>
          <a:lstStyle/>
          <a:p>
            <a:pPr marL="609600" indent="-609600" eaLnBrk="1" hangingPunct="1">
              <a:buFontTx/>
              <a:buNone/>
            </a:pPr>
            <a:r>
              <a:rPr lang="en-US" altLang="en-US"/>
              <a:t>	Given the objectives of the QA plan, it should include activities to assure the product meets quality objectives and activities to assure the development process follows your internal system development process.</a:t>
            </a:r>
          </a:p>
          <a:p>
            <a:pPr marL="609600" indent="-609600" eaLnBrk="1" hangingPunct="1">
              <a:buFontTx/>
              <a:buNone/>
            </a:pPr>
            <a:endParaRPr lang="en-US" altLang="en-US"/>
          </a:p>
        </p:txBody>
      </p:sp>
      <p:sp>
        <p:nvSpPr>
          <p:cNvPr id="4100" name="Slide Number Placeholder 1"/>
          <p:cNvSpPr>
            <a:spLocks noGrp="1"/>
          </p:cNvSpPr>
          <p:nvPr>
            <p:ph type="sldNum" sz="quarter" idx="12"/>
          </p:nvPr>
        </p:nvSpPr>
        <p:spPr bwMode="auto">
          <a:noFill/>
          <a:ln>
            <a:miter lim="800000"/>
            <a:headEnd/>
            <a:tailEnd/>
          </a:ln>
        </p:spPr>
        <p:txBody>
          <a:bodyPr/>
          <a:lstStyle/>
          <a:p>
            <a:fld id="{B39FB5D0-E3A5-4B25-9690-01E88B7E43CC}" type="slidenum">
              <a:rPr lang="en-US" altLang="en-US" smtClean="0"/>
              <a:pPr/>
              <a:t>7</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Goals</a:t>
            </a:r>
          </a:p>
        </p:txBody>
      </p:sp>
      <p:sp>
        <p:nvSpPr>
          <p:cNvPr id="3" name="Content Placeholder 2"/>
          <p:cNvSpPr>
            <a:spLocks noGrp="1"/>
          </p:cNvSpPr>
          <p:nvPr>
            <p:ph idx="1"/>
          </p:nvPr>
        </p:nvSpPr>
        <p:spPr/>
        <p:txBody>
          <a:bodyPr/>
          <a:lstStyle/>
          <a:p>
            <a:r>
              <a:rPr lang="en-US" dirty="0"/>
              <a:t>The term “quality goals” refers to the developed software system’s sub­stantive quality requirements. </a:t>
            </a:r>
          </a:p>
          <a:p>
            <a:r>
              <a:rPr lang="en-US" dirty="0"/>
              <a:t>“Quantitative measures are usually pre­ferred to qualitative measures when choosing quality goals because they provide the developer with more objective assessments of software per­formance during the development process and system testing. </a:t>
            </a:r>
          </a:p>
        </p:txBody>
      </p:sp>
      <p:sp>
        <p:nvSpPr>
          <p:cNvPr id="4" name="Slide Number Placeholder 3"/>
          <p:cNvSpPr>
            <a:spLocks noGrp="1"/>
          </p:cNvSpPr>
          <p:nvPr>
            <p:ph type="sldNum" sz="quarter" idx="12"/>
          </p:nvPr>
        </p:nvSpPr>
        <p:spPr/>
        <p:txBody>
          <a:bodyPr/>
          <a:lstStyle/>
          <a:p>
            <a:pPr>
              <a:defRPr/>
            </a:pPr>
            <a:fld id="{EBBD2EBC-7D7E-451A-BFA6-3CE15161CD6C}" type="slidenum">
              <a:rPr lang="en-US" altLang="en-US" smtClean="0"/>
              <a:pPr>
                <a:defRPr/>
              </a:pPr>
              <a:t>8</a:t>
            </a:fld>
            <a:endParaRPr lang="en-US" altLang="en-US"/>
          </a:p>
        </p:txBody>
      </p:sp>
    </p:spTree>
    <p:extLst>
      <p:ext uri="{BB962C8B-B14F-4D97-AF65-F5344CB8AC3E}">
        <p14:creationId xmlns:p14="http://schemas.microsoft.com/office/powerpoint/2010/main" val="1060209334"/>
      </p:ext>
    </p:extLst>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Quality goals have to be determined for a help desk system (HDS) that is planned to serve an electrical appliance manufacturer. The HDS is intended to operate 100 hours per week. </a:t>
            </a:r>
          </a:p>
          <a:p>
            <a:r>
              <a:rPr lang="en-US" dirty="0"/>
              <a:t>The software quality assurance team was requested to prepare a list of quantitative quality goals appro­priate for the following qualitative requirements:</a:t>
            </a:r>
          </a:p>
        </p:txBody>
      </p:sp>
      <p:sp>
        <p:nvSpPr>
          <p:cNvPr id="4" name="Slide Number Placeholder 3"/>
          <p:cNvSpPr>
            <a:spLocks noGrp="1"/>
          </p:cNvSpPr>
          <p:nvPr>
            <p:ph type="sldNum" sz="quarter" idx="12"/>
          </p:nvPr>
        </p:nvSpPr>
        <p:spPr/>
        <p:txBody>
          <a:bodyPr/>
          <a:lstStyle/>
          <a:p>
            <a:pPr>
              <a:defRPr/>
            </a:pPr>
            <a:fld id="{EBBD2EBC-7D7E-451A-BFA6-3CE15161CD6C}" type="slidenum">
              <a:rPr lang="en-US" altLang="en-US" smtClean="0"/>
              <a:pPr>
                <a:defRPr/>
              </a:pPr>
              <a:t>9</a:t>
            </a:fld>
            <a:endParaRPr lang="en-US" altLang="en-US"/>
          </a:p>
        </p:txBody>
      </p:sp>
    </p:spTree>
    <p:extLst>
      <p:ext uri="{BB962C8B-B14F-4D97-AF65-F5344CB8AC3E}">
        <p14:creationId xmlns:p14="http://schemas.microsoft.com/office/powerpoint/2010/main" val="2469431757"/>
      </p:ext>
    </p:extLst>
  </p:cSld>
  <p:clrMapOvr>
    <a:masterClrMapping/>
  </p:clrMapOvr>
  <mc:AlternateContent xmlns:mc="http://schemas.openxmlformats.org/markup-compatibility/2006" xmlns:p14="http://schemas.microsoft.com/office/powerpoint/2010/main">
    <mc:Choice Requires="p14">
      <p:transition p14:dur="0" advTm="54207"/>
    </mc:Choice>
    <mc:Fallback xmlns="">
      <p:transition advTm="5420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ags/tag2.xml><?xml version="1.0" encoding="utf-8"?>
<p:tagLst xmlns:a="http://schemas.openxmlformats.org/drawingml/2006/main" xmlns:r="http://schemas.openxmlformats.org/officeDocument/2006/relationships" xmlns:p="http://schemas.openxmlformats.org/presentationml/2006/main">
  <p:tag name="TIMING" val="|0.5|1.1"/>
</p:tagLst>
</file>

<file path=ppt/tags/tag3.xml><?xml version="1.0" encoding="utf-8"?>
<p:tagLst xmlns:a="http://schemas.openxmlformats.org/drawingml/2006/main" xmlns:r="http://schemas.openxmlformats.org/officeDocument/2006/relationships" xmlns:p="http://schemas.openxmlformats.org/presentationml/2006/main">
  <p:tag name="TIMING" val="|1.1|0.6|0.3"/>
</p:tagLst>
</file>

<file path=ppt/tags/tag4.xml><?xml version="1.0" encoding="utf-8"?>
<p:tagLst xmlns:a="http://schemas.openxmlformats.org/drawingml/2006/main" xmlns:r="http://schemas.openxmlformats.org/officeDocument/2006/relationships" xmlns:p="http://schemas.openxmlformats.org/presentationml/2006/main">
  <p:tag name="TIMING" val="|6.6"/>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852</TotalTime>
  <Words>1821</Words>
  <Application>Microsoft Office PowerPoint</Application>
  <PresentationFormat>On-screen Show (4:3)</PresentationFormat>
  <Paragraphs>256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Office Theme</vt:lpstr>
      <vt:lpstr>Software Quality Assurance  Plan and Project Plan</vt:lpstr>
      <vt:lpstr>IEEE Definition of SQA</vt:lpstr>
      <vt:lpstr>Project Plan</vt:lpstr>
      <vt:lpstr>Project Plan</vt:lpstr>
      <vt:lpstr>Elements of Development Plan</vt:lpstr>
      <vt:lpstr>Elements of Development Plan</vt:lpstr>
      <vt:lpstr>Building SQA Plan</vt:lpstr>
      <vt:lpstr>Quality Goals</vt:lpstr>
      <vt:lpstr>Example</vt:lpstr>
      <vt:lpstr>Example</vt:lpstr>
      <vt:lpstr>Major Sections of the SQAP</vt:lpstr>
      <vt:lpstr>Major Sections of the SQAP (cont.)</vt:lpstr>
      <vt:lpstr>1. Purpose</vt:lpstr>
      <vt:lpstr>Purpose (cont.)</vt:lpstr>
      <vt:lpstr>2. Reference Documents</vt:lpstr>
      <vt:lpstr>3.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SQA Reviews</vt:lpstr>
      <vt:lpstr>PowerPoint Presentation</vt:lpstr>
      <vt:lpstr>SQA Reviews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Fast 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Sections of The SQAP</dc:title>
  <dc:creator>rahim</dc:creator>
  <cp:lastModifiedBy>FA21-BSE-133 (AOUN HAIDER)</cp:lastModifiedBy>
  <cp:revision>98</cp:revision>
  <cp:lastPrinted>1601-01-01T00:00:00Z</cp:lastPrinted>
  <dcterms:created xsi:type="dcterms:W3CDTF">2004-09-09T12:57:50Z</dcterms:created>
  <dcterms:modified xsi:type="dcterms:W3CDTF">2024-06-14T06:00:57Z</dcterms:modified>
</cp:coreProperties>
</file>