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 id="2147483768"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660"/>
  </p:normalViewPr>
  <p:slideViewPr>
    <p:cSldViewPr>
      <p:cViewPr varScale="1">
        <p:scale>
          <a:sx n="70" d="100"/>
          <a:sy n="70" d="100"/>
        </p:scale>
        <p:origin x="133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F7CF2-6D3A-48CF-95F1-8901869569A4}" type="datetimeFigureOut">
              <a:rPr lang="en-US" smtClean="0"/>
              <a:pPr/>
              <a:t>9/27/2022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A78BB-667F-46CD-8A9F-75ED6520510B}" type="slidenum">
              <a:rPr lang="en-US" smtClean="0"/>
              <a:pPr/>
              <a:t>‹#›</a:t>
            </a:fld>
            <a:endParaRPr lang="en-US"/>
          </a:p>
        </p:txBody>
      </p:sp>
    </p:spTree>
    <p:extLst>
      <p:ext uri="{BB962C8B-B14F-4D97-AF65-F5344CB8AC3E}">
        <p14:creationId xmlns:p14="http://schemas.microsoft.com/office/powerpoint/2010/main" val="657440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E09D717C-12B3-4508-ADB7-DE8008828777}" type="datetime1">
              <a:rPr lang="en-US" smtClean="0"/>
              <a:pPr/>
              <a:t>9/27/2022</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2456296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59F3D9-AC93-4B98-B4DD-FE8C6E3C3E72}" type="datetime1">
              <a:rPr lang="en-US" smtClean="0"/>
              <a:pPr/>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348209526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9F3D9-AC93-4B98-B4DD-FE8C6E3C3E72}" type="datetime1">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40277176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9F3D9-AC93-4B98-B4DD-FE8C6E3C3E72}" type="datetime1">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139357860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9F3D9-AC93-4B98-B4DD-FE8C6E3C3E72}" type="datetime1">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87622297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9F3D9-AC93-4B98-B4DD-FE8C6E3C3E72}" type="datetime1">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328498475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9F3D9-AC93-4B98-B4DD-FE8C6E3C3E72}" type="datetime1">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261880168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E6F8D-3C83-4496-A6D9-120139352BC5}" type="datetime1">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841400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9286FA-03F3-4705-80E2-BE42C36F76B2}" type="datetime1">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1505615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2D9B75AB-08B3-418B-8738-D5B3B02509DD}" type="datetime1">
              <a:rPr lang="en-US" smtClean="0"/>
              <a:pPr/>
              <a:t>9/27/2022</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176690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CD8B21-FCC5-435A-9972-D8876708784B}" type="datetime1">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2875026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0CA2B-B3C8-47EF-9E80-CF99B83BDC44}" type="datetime1">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938898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AE02B-FA63-4443-A5B4-1553D1F231CD}" type="datetime1">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3822442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49A491-326E-422F-A66A-37591AD656E8}" type="datetime1">
              <a:rPr lang="en-US" smtClean="0"/>
              <a:pPr/>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11509098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3A86C7-F833-4A15-B82E-5ABA685474A5}" type="datetime1">
              <a:rPr lang="en-US" smtClean="0"/>
              <a:pPr/>
              <a:t>9/27/2022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2103509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18F9E1-43C1-427B-AFDD-A67CB6EFBD5C}" type="datetime1">
              <a:rPr lang="en-US" smtClean="0"/>
              <a:pPr/>
              <a:t>9/27/2022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1309863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1F925934-18B2-449E-BB3D-D97F8EC19327}" type="datetime1">
              <a:rPr lang="en-US" smtClean="0"/>
              <a:pPr/>
              <a:t>9/27/2022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20365360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329AC3-3EA6-40E8-8726-DD39F6549366}" type="datetime1">
              <a:rPr lang="en-US" smtClean="0"/>
              <a:pPr/>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16960386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0A1C4-CBA9-4046-8FBB-613426447C14}" type="datetime1">
              <a:rPr lang="en-US" smtClean="0"/>
              <a:pPr/>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3131617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3BE8C-000A-47DE-83A5-83736F5D5CA3}" type="datetime1">
              <a:rPr lang="en-US" smtClean="0"/>
              <a:pPr/>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97435991"/>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3BE8C-000A-47DE-83A5-83736F5D5CA3}" type="datetime1">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4268869891"/>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3BE8C-000A-47DE-83A5-83736F5D5CA3}" type="datetime1">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393461646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9B83F-735D-4C23-8720-392B3B1D5E4C}" type="datetime1">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25911046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3BE8C-000A-47DE-83A5-83736F5D5CA3}" type="datetime1">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1456911389"/>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3BE8C-000A-47DE-83A5-83736F5D5CA3}" type="datetime1">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448571162"/>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3BE8C-000A-47DE-83A5-83736F5D5CA3}" type="datetime1">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1456112432"/>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6FAF23-8F43-43D8-962D-83DCCBCDEAFC}" type="datetime1">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1712995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8B4F7F-4F60-41DF-B5BF-90FDD070184C}" type="datetime1">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1323340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D8243F-7B02-4611-AA60-61D9C75F45E8}" type="datetime1">
              <a:rPr lang="en-US" smtClean="0"/>
              <a:pPr/>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329145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A96F2C-7DC5-4C4E-9F07-4DA7287AE66A}" type="datetime1">
              <a:rPr lang="en-US" smtClean="0"/>
              <a:pPr/>
              <a:t>9/27/2022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169789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511B09-91A4-4F8E-8C51-81E695BAF18D}" type="datetime1">
              <a:rPr lang="en-US" smtClean="0"/>
              <a:pPr/>
              <a:t>9/27/2022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1892710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47D3C86E-CCF5-4B97-87F0-B2568E404503}" type="datetime1">
              <a:rPr lang="en-US" smtClean="0"/>
              <a:pPr/>
              <a:t>9/27/2022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3238086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377A33-34AF-44D1-BDF0-B2FA2BDCF944}" type="datetime1">
              <a:rPr lang="en-US" smtClean="0"/>
              <a:pPr/>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113517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E0196B-115A-43BA-8863-FFA79661E45B}" type="datetime1">
              <a:rPr lang="en-US" smtClean="0"/>
              <a:pPr/>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08A8F-E409-4E69-B3E8-F04D63F632DB}" type="slidenum">
              <a:rPr lang="en-US" smtClean="0"/>
              <a:pPr/>
              <a:t>‹#›</a:t>
            </a:fld>
            <a:endParaRPr lang="en-US"/>
          </a:p>
        </p:txBody>
      </p:sp>
    </p:spTree>
    <p:extLst>
      <p:ext uri="{BB962C8B-B14F-4D97-AF65-F5344CB8AC3E}">
        <p14:creationId xmlns:p14="http://schemas.microsoft.com/office/powerpoint/2010/main" val="464896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B3BE8C-000A-47DE-83A5-83736F5D5CA3}" type="datetime1">
              <a:rPr lang="en-US" smtClean="0"/>
              <a:pPr/>
              <a:t>9/27/2022</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708A8F-E409-4E69-B3E8-F04D63F632DB}" type="slidenum">
              <a:rPr lang="en-US" smtClean="0"/>
              <a:pPr/>
              <a:t>‹#›</a:t>
            </a:fld>
            <a:endParaRPr lang="en-US"/>
          </a:p>
        </p:txBody>
      </p:sp>
    </p:spTree>
    <p:extLst>
      <p:ext uri="{BB962C8B-B14F-4D97-AF65-F5344CB8AC3E}">
        <p14:creationId xmlns:p14="http://schemas.microsoft.com/office/powerpoint/2010/main" val="855154825"/>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3D3EAE-2EE2-4ED2-B6A3-8AC8FDD1F033}" type="datetime1">
              <a:rPr lang="en-US" smtClean="0"/>
              <a:pPr/>
              <a:t>9/27/2022</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708A8F-E409-4E69-B3E8-F04D63F632DB}" type="slidenum">
              <a:rPr lang="en-US" smtClean="0"/>
              <a:pPr/>
              <a:t>‹#›</a:t>
            </a:fld>
            <a:endParaRPr lang="en-US"/>
          </a:p>
        </p:txBody>
      </p:sp>
    </p:spTree>
    <p:extLst>
      <p:ext uri="{BB962C8B-B14F-4D97-AF65-F5344CB8AC3E}">
        <p14:creationId xmlns:p14="http://schemas.microsoft.com/office/powerpoint/2010/main" val="238152427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hf hdr="0" ft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GB" dirty="0"/>
              <a:t>Software Quality Assurance  and Reviews</a:t>
            </a:r>
            <a:endParaRPr lang="en-US" dirty="0"/>
          </a:p>
        </p:txBody>
      </p:sp>
      <p:sp>
        <p:nvSpPr>
          <p:cNvPr id="3" name="Subtitle 2"/>
          <p:cNvSpPr>
            <a:spLocks noGrp="1"/>
          </p:cNvSpPr>
          <p:nvPr>
            <p:ph type="subTitle" idx="1"/>
          </p:nvPr>
        </p:nvSpPr>
        <p:spPr/>
        <p:txBody>
          <a:bodyPr>
            <a:noAutofit/>
          </a:bodyPr>
          <a:lstStyle/>
          <a:p>
            <a:pPr algn="l"/>
            <a:endParaRPr lang="en-US" sz="2400" dirty="0"/>
          </a:p>
          <a:p>
            <a:pPr algn="l"/>
            <a:r>
              <a:rPr lang="en-US" sz="2400" dirty="0"/>
              <a:t>Sobia Usman</a:t>
            </a:r>
          </a:p>
        </p:txBody>
      </p:sp>
    </p:spTree>
  </p:cSld>
  <p:clrMapOvr>
    <a:masterClrMapping/>
  </p:clrMapOvr>
  <mc:AlternateContent xmlns:mc="http://schemas.openxmlformats.org/markup-compatibility/2006" xmlns:p14="http://schemas.microsoft.com/office/powerpoint/2010/main">
    <mc:Choice Requires="p14">
      <p:transition spd="slow" p14:dur="2000" advTm="10250"/>
    </mc:Choice>
    <mc:Fallback xmlns="">
      <p:transition spd="slow" advTm="1025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1"/>
            <a:ext cx="7772400" cy="1066799"/>
          </a:xfrm>
        </p:spPr>
        <p:txBody>
          <a:bodyPr/>
          <a:lstStyle/>
          <a:p>
            <a:r>
              <a:rPr lang="en-US" dirty="0"/>
              <a:t>Formal design Reviews</a:t>
            </a:r>
          </a:p>
        </p:txBody>
      </p:sp>
      <p:sp>
        <p:nvSpPr>
          <p:cNvPr id="3" name="Content Placeholder 2"/>
          <p:cNvSpPr>
            <a:spLocks noGrp="1"/>
          </p:cNvSpPr>
          <p:nvPr>
            <p:ph idx="1"/>
          </p:nvPr>
        </p:nvSpPr>
        <p:spPr>
          <a:xfrm>
            <a:off x="457200" y="1676400"/>
            <a:ext cx="7772400" cy="4724400"/>
          </a:xfrm>
        </p:spPr>
        <p:txBody>
          <a:bodyPr>
            <a:normAutofit fontScale="92500" lnSpcReduction="20000"/>
          </a:bodyPr>
          <a:lstStyle/>
          <a:p>
            <a:pPr>
              <a:buNone/>
            </a:pPr>
            <a:r>
              <a:rPr lang="en-US" sz="2400" b="1" i="1" dirty="0"/>
              <a:t>Review leader:</a:t>
            </a:r>
          </a:p>
          <a:p>
            <a:r>
              <a:rPr lang="en-US" sz="2200" dirty="0"/>
              <a:t>Appointment of an appropriate review leader is a major factor affecting the FR’s success</a:t>
            </a:r>
          </a:p>
          <a:p>
            <a:pPr>
              <a:buNone/>
            </a:pPr>
            <a:endParaRPr lang="en-US" sz="2200" dirty="0"/>
          </a:p>
          <a:p>
            <a:r>
              <a:rPr lang="en-US" sz="2200" dirty="0"/>
              <a:t>Certain characteristics are to be looked for in a candidate for this position:</a:t>
            </a:r>
          </a:p>
          <a:p>
            <a:pPr lvl="1"/>
            <a:r>
              <a:rPr lang="en-US" sz="2200" dirty="0">
                <a:solidFill>
                  <a:schemeClr val="tx1"/>
                </a:solidFill>
              </a:rPr>
              <a:t>Knowledge and experience in development of projects of the type reviewed.</a:t>
            </a:r>
          </a:p>
          <a:p>
            <a:pPr lvl="1"/>
            <a:r>
              <a:rPr lang="en-US" sz="2200" dirty="0">
                <a:solidFill>
                  <a:schemeClr val="tx1"/>
                </a:solidFill>
              </a:rPr>
              <a:t>A good relationship with the project leader and his team.</a:t>
            </a:r>
          </a:p>
          <a:p>
            <a:pPr lvl="1">
              <a:buNone/>
            </a:pPr>
            <a:r>
              <a:rPr lang="en-US" sz="2200" dirty="0">
                <a:solidFill>
                  <a:schemeClr val="tx1"/>
                </a:solidFill>
              </a:rPr>
              <a:t>Candidates for review team leadership include </a:t>
            </a:r>
          </a:p>
          <a:p>
            <a:pPr lvl="1"/>
            <a:r>
              <a:rPr lang="en-US" sz="2200" dirty="0">
                <a:solidFill>
                  <a:schemeClr val="tx1"/>
                </a:solidFill>
              </a:rPr>
              <a:t>The development department’s manager</a:t>
            </a:r>
          </a:p>
          <a:p>
            <a:pPr lvl="1"/>
            <a:r>
              <a:rPr lang="en-US" sz="2200" dirty="0">
                <a:solidFill>
                  <a:schemeClr val="tx1"/>
                </a:solidFill>
              </a:rPr>
              <a:t>The software engineer</a:t>
            </a:r>
          </a:p>
          <a:p>
            <a:pPr lvl="1"/>
            <a:r>
              <a:rPr lang="en-US" sz="2200" dirty="0">
                <a:solidFill>
                  <a:schemeClr val="tx1"/>
                </a:solidFill>
              </a:rPr>
              <a:t>The head of the software quality assurance unit </a:t>
            </a:r>
          </a:p>
          <a:p>
            <a:pPr>
              <a:buNone/>
            </a:pPr>
            <a:endParaRPr lang="en-US" dirty="0"/>
          </a:p>
        </p:txBody>
      </p:sp>
      <p:sp>
        <p:nvSpPr>
          <p:cNvPr id="4" name="Slide Number Placeholder 3">
            <a:extLst>
              <a:ext uri="{FF2B5EF4-FFF2-40B4-BE49-F238E27FC236}">
                <a16:creationId xmlns:a16="http://schemas.microsoft.com/office/drawing/2014/main" xmlns="" id="{777B56B8-BE0E-4DA8-B629-FA4C93B31291}"/>
              </a:ext>
            </a:extLst>
          </p:cNvPr>
          <p:cNvSpPr>
            <a:spLocks noGrp="1"/>
          </p:cNvSpPr>
          <p:nvPr>
            <p:ph type="sldNum" sz="quarter" idx="12"/>
          </p:nvPr>
        </p:nvSpPr>
        <p:spPr/>
        <p:txBody>
          <a:bodyPr/>
          <a:lstStyle/>
          <a:p>
            <a:fld id="{5E708A8F-E409-4E69-B3E8-F04D63F632DB}" type="slidenum">
              <a:rPr lang="en-US" smtClean="0"/>
              <a:pPr/>
              <a:t>10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14515"/>
    </mc:Choice>
    <mc:Fallback xmlns="">
      <p:transition spd="slow" advTm="11451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design Reviews (DRs)</a:t>
            </a:r>
          </a:p>
        </p:txBody>
      </p:sp>
      <p:sp>
        <p:nvSpPr>
          <p:cNvPr id="3" name="Content Placeholder 2"/>
          <p:cNvSpPr>
            <a:spLocks noGrp="1"/>
          </p:cNvSpPr>
          <p:nvPr>
            <p:ph idx="1"/>
          </p:nvPr>
        </p:nvSpPr>
        <p:spPr/>
        <p:txBody>
          <a:bodyPr>
            <a:normAutofit lnSpcReduction="10000"/>
          </a:bodyPr>
          <a:lstStyle/>
          <a:p>
            <a:pPr>
              <a:buNone/>
            </a:pPr>
            <a:r>
              <a:rPr lang="en-US" sz="2400" b="1" i="1" dirty="0"/>
              <a:t>The review team:</a:t>
            </a:r>
          </a:p>
          <a:p>
            <a:pPr>
              <a:buNone/>
            </a:pPr>
            <a:endParaRPr lang="en-US" sz="2400" b="1" i="1" dirty="0"/>
          </a:p>
          <a:p>
            <a:r>
              <a:rPr lang="en-US" sz="2200" dirty="0"/>
              <a:t>A review team of </a:t>
            </a:r>
            <a:r>
              <a:rPr lang="en-US" sz="2200" b="1" dirty="0"/>
              <a:t>three to five members </a:t>
            </a:r>
            <a:r>
              <a:rPr lang="en-US" sz="2200" dirty="0"/>
              <a:t>is expected to be an efficient team</a:t>
            </a:r>
          </a:p>
          <a:p>
            <a:r>
              <a:rPr lang="en-US" sz="2200" dirty="0"/>
              <a:t>Should be selected from among the </a:t>
            </a:r>
            <a:r>
              <a:rPr lang="en-US" sz="2200" b="1" dirty="0"/>
              <a:t>senior members of the project team </a:t>
            </a:r>
          </a:p>
          <a:p>
            <a:r>
              <a:rPr lang="en-US" sz="2200" dirty="0"/>
              <a:t>Senior professionals assigned to other projects and departments</a:t>
            </a:r>
          </a:p>
          <a:p>
            <a:r>
              <a:rPr lang="en-US" sz="2200" dirty="0"/>
              <a:t>Customer–user representatives</a:t>
            </a:r>
          </a:p>
          <a:p>
            <a:r>
              <a:rPr lang="en-US" sz="2200" dirty="0"/>
              <a:t>Software development consultants. </a:t>
            </a:r>
          </a:p>
        </p:txBody>
      </p:sp>
      <p:sp>
        <p:nvSpPr>
          <p:cNvPr id="4" name="Slide Number Placeholder 3">
            <a:extLst>
              <a:ext uri="{FF2B5EF4-FFF2-40B4-BE49-F238E27FC236}">
                <a16:creationId xmlns:a16="http://schemas.microsoft.com/office/drawing/2014/main" xmlns="" id="{1EE71890-371A-43D6-B248-E241711D8656}"/>
              </a:ext>
            </a:extLst>
          </p:cNvPr>
          <p:cNvSpPr>
            <a:spLocks noGrp="1"/>
          </p:cNvSpPr>
          <p:nvPr>
            <p:ph type="sldNum" sz="quarter" idx="12"/>
          </p:nvPr>
        </p:nvSpPr>
        <p:spPr/>
        <p:txBody>
          <a:bodyPr/>
          <a:lstStyle/>
          <a:p>
            <a:fld id="{5E708A8F-E409-4E69-B3E8-F04D63F632DB}" type="slidenum">
              <a:rPr lang="en-US" smtClean="0"/>
              <a:pPr/>
              <a:t>11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43755"/>
    </mc:Choice>
    <mc:Fallback xmlns="">
      <p:transition spd="slow" advTm="4375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design Reviews </a:t>
            </a:r>
          </a:p>
        </p:txBody>
      </p:sp>
      <p:sp>
        <p:nvSpPr>
          <p:cNvPr id="3" name="Content Placeholder 2"/>
          <p:cNvSpPr>
            <a:spLocks noGrp="1"/>
          </p:cNvSpPr>
          <p:nvPr>
            <p:ph idx="1"/>
          </p:nvPr>
        </p:nvSpPr>
        <p:spPr/>
        <p:txBody>
          <a:bodyPr>
            <a:normAutofit fontScale="85000" lnSpcReduction="20000"/>
          </a:bodyPr>
          <a:lstStyle/>
          <a:p>
            <a:pPr>
              <a:buNone/>
            </a:pPr>
            <a:r>
              <a:rPr lang="en-US" sz="2400" b="1" i="1" dirty="0"/>
              <a:t>Preparations for a DR:</a:t>
            </a:r>
          </a:p>
          <a:p>
            <a:pPr>
              <a:buNone/>
            </a:pPr>
            <a:r>
              <a:rPr lang="en-US" sz="2400" dirty="0"/>
              <a:t>The main tasks of the </a:t>
            </a:r>
            <a:r>
              <a:rPr lang="en-US" sz="2400" b="1" dirty="0"/>
              <a:t>review leader </a:t>
            </a:r>
            <a:r>
              <a:rPr lang="en-US" sz="2400" dirty="0"/>
              <a:t>in the preparation stage are:</a:t>
            </a:r>
          </a:p>
          <a:p>
            <a:r>
              <a:rPr lang="en-US" sz="2400" dirty="0"/>
              <a:t> To appoint the team members</a:t>
            </a:r>
          </a:p>
          <a:p>
            <a:r>
              <a:rPr lang="en-US" sz="2400" dirty="0"/>
              <a:t>To schedule the review sessions</a:t>
            </a:r>
          </a:p>
          <a:p>
            <a:r>
              <a:rPr lang="en-US" sz="2400" dirty="0"/>
              <a:t>To distribute the document among the team members (hard copy, electronic file, etc.).</a:t>
            </a:r>
          </a:p>
          <a:p>
            <a:pPr>
              <a:buNone/>
            </a:pPr>
            <a:endParaRPr lang="en-US" sz="2400" dirty="0"/>
          </a:p>
          <a:p>
            <a:pPr>
              <a:buNone/>
            </a:pPr>
            <a:r>
              <a:rPr lang="en-US" sz="2400" b="1" i="1" dirty="0"/>
              <a:t>Review team preparations:</a:t>
            </a:r>
          </a:p>
          <a:p>
            <a:r>
              <a:rPr lang="en-US" sz="2400" dirty="0"/>
              <a:t>Review the document</a:t>
            </a:r>
          </a:p>
          <a:p>
            <a:r>
              <a:rPr lang="en-US" sz="2400" dirty="0"/>
              <a:t>list their comments prior to the review session.</a:t>
            </a:r>
            <a:endParaRPr lang="en-US" sz="2400" b="1" i="1" dirty="0"/>
          </a:p>
        </p:txBody>
      </p:sp>
      <p:sp>
        <p:nvSpPr>
          <p:cNvPr id="4" name="Slide Number Placeholder 3">
            <a:extLst>
              <a:ext uri="{FF2B5EF4-FFF2-40B4-BE49-F238E27FC236}">
                <a16:creationId xmlns:a16="http://schemas.microsoft.com/office/drawing/2014/main" xmlns="" id="{EA89B21D-A83D-49DA-9D19-60B0BDA7BBFA}"/>
              </a:ext>
            </a:extLst>
          </p:cNvPr>
          <p:cNvSpPr>
            <a:spLocks noGrp="1"/>
          </p:cNvSpPr>
          <p:nvPr>
            <p:ph type="sldNum" sz="quarter" idx="12"/>
          </p:nvPr>
        </p:nvSpPr>
        <p:spPr/>
        <p:txBody>
          <a:bodyPr/>
          <a:lstStyle/>
          <a:p>
            <a:fld id="{5E708A8F-E409-4E69-B3E8-F04D63F632DB}" type="slidenum">
              <a:rPr lang="en-US" smtClean="0"/>
              <a:pPr/>
              <a:t>12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18036"/>
    </mc:Choice>
    <mc:Fallback xmlns="">
      <p:transition spd="slow" advTm="118036"/>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1"/>
            <a:ext cx="7772400" cy="1066799"/>
          </a:xfrm>
        </p:spPr>
        <p:txBody>
          <a:bodyPr/>
          <a:lstStyle/>
          <a:p>
            <a:r>
              <a:rPr lang="en-US" dirty="0"/>
              <a:t>Formal design Reviews </a:t>
            </a:r>
          </a:p>
        </p:txBody>
      </p:sp>
      <p:sp>
        <p:nvSpPr>
          <p:cNvPr id="3" name="Content Placeholder 2"/>
          <p:cNvSpPr>
            <a:spLocks noGrp="1"/>
          </p:cNvSpPr>
          <p:nvPr>
            <p:ph idx="1"/>
          </p:nvPr>
        </p:nvSpPr>
        <p:spPr>
          <a:xfrm>
            <a:off x="457200" y="1676400"/>
            <a:ext cx="7772400" cy="4114801"/>
          </a:xfrm>
        </p:spPr>
        <p:txBody>
          <a:bodyPr>
            <a:normAutofit fontScale="77500" lnSpcReduction="20000"/>
          </a:bodyPr>
          <a:lstStyle/>
          <a:p>
            <a:pPr>
              <a:buNone/>
            </a:pPr>
            <a:r>
              <a:rPr lang="en-US" sz="2400" b="1" i="1" dirty="0"/>
              <a:t>Development team preparations:</a:t>
            </a:r>
          </a:p>
          <a:p>
            <a:r>
              <a:rPr lang="en-US" sz="2400" dirty="0"/>
              <a:t>Prepare a short presentation of the document.</a:t>
            </a:r>
          </a:p>
          <a:p>
            <a:r>
              <a:rPr lang="en-US" sz="2400" dirty="0"/>
              <a:t>The presentation should focus on the main professional issues awaiting approval</a:t>
            </a:r>
          </a:p>
          <a:p>
            <a:pPr>
              <a:buNone/>
            </a:pPr>
            <a:r>
              <a:rPr lang="en-US" sz="2400" b="1" i="1" dirty="0"/>
              <a:t>The DR session:</a:t>
            </a:r>
          </a:p>
          <a:p>
            <a:pPr>
              <a:buNone/>
            </a:pPr>
            <a:r>
              <a:rPr lang="en-US" sz="2400" dirty="0"/>
              <a:t>A typical DR session agenda includes:</a:t>
            </a:r>
            <a:endParaRPr lang="en-US" sz="2100" b="1" i="1" dirty="0"/>
          </a:p>
          <a:p>
            <a:r>
              <a:rPr lang="en-US" sz="2400" dirty="0"/>
              <a:t>A short presentation of the design document.</a:t>
            </a:r>
          </a:p>
          <a:p>
            <a:r>
              <a:rPr lang="en-US" sz="2400" dirty="0"/>
              <a:t>Comments made by members of the review team.</a:t>
            </a:r>
          </a:p>
          <a:p>
            <a:r>
              <a:rPr lang="en-US" sz="2400" dirty="0"/>
              <a:t>Comments are discussed to determine the required actions (corrections, changes and additions) that the project team has to perform.</a:t>
            </a:r>
          </a:p>
          <a:p>
            <a:r>
              <a:rPr lang="en-US" sz="2400" dirty="0"/>
              <a:t>Decisions about the design product (document), which determines the project’s progress.</a:t>
            </a:r>
          </a:p>
        </p:txBody>
      </p:sp>
      <p:sp>
        <p:nvSpPr>
          <p:cNvPr id="4" name="Slide Number Placeholder 3">
            <a:extLst>
              <a:ext uri="{FF2B5EF4-FFF2-40B4-BE49-F238E27FC236}">
                <a16:creationId xmlns:a16="http://schemas.microsoft.com/office/drawing/2014/main" xmlns="" id="{DB5C8A51-8CBB-42C3-BD3B-9EE7CC93F34A}"/>
              </a:ext>
            </a:extLst>
          </p:cNvPr>
          <p:cNvSpPr>
            <a:spLocks noGrp="1"/>
          </p:cNvSpPr>
          <p:nvPr>
            <p:ph type="sldNum" sz="quarter" idx="12"/>
          </p:nvPr>
        </p:nvSpPr>
        <p:spPr/>
        <p:txBody>
          <a:bodyPr/>
          <a:lstStyle/>
          <a:p>
            <a:fld id="{5E708A8F-E409-4E69-B3E8-F04D63F632DB}" type="slidenum">
              <a:rPr lang="en-US" smtClean="0"/>
              <a:pPr/>
              <a:t>13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05700"/>
    </mc:Choice>
    <mc:Fallback xmlns="">
      <p:transition spd="slow" advTm="1057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1"/>
            <a:ext cx="7772400" cy="990599"/>
          </a:xfrm>
        </p:spPr>
        <p:txBody>
          <a:bodyPr/>
          <a:lstStyle/>
          <a:p>
            <a:r>
              <a:rPr lang="en-US" dirty="0"/>
              <a:t>Formal design Reviews (FRs)</a:t>
            </a:r>
          </a:p>
        </p:txBody>
      </p:sp>
      <p:sp>
        <p:nvSpPr>
          <p:cNvPr id="3" name="Content Placeholder 2"/>
          <p:cNvSpPr>
            <a:spLocks noGrp="1"/>
          </p:cNvSpPr>
          <p:nvPr>
            <p:ph idx="1"/>
          </p:nvPr>
        </p:nvSpPr>
        <p:spPr>
          <a:xfrm>
            <a:off x="457200" y="1600200"/>
            <a:ext cx="7772400" cy="4191001"/>
          </a:xfrm>
        </p:spPr>
        <p:txBody>
          <a:bodyPr>
            <a:normAutofit fontScale="92500" lnSpcReduction="20000"/>
          </a:bodyPr>
          <a:lstStyle/>
          <a:p>
            <a:pPr algn="just">
              <a:buNone/>
            </a:pPr>
            <a:r>
              <a:rPr lang="en-US" sz="2200" dirty="0"/>
              <a:t>These decisions can take three forms:</a:t>
            </a:r>
          </a:p>
          <a:p>
            <a:pPr algn="just">
              <a:buNone/>
            </a:pPr>
            <a:r>
              <a:rPr lang="en-US" sz="2200" dirty="0"/>
              <a:t> </a:t>
            </a:r>
            <a:r>
              <a:rPr lang="en-US" sz="2200" b="1" i="1" dirty="0"/>
              <a:t>Full approval </a:t>
            </a:r>
            <a:endParaRPr lang="en-US" sz="2200" i="1" dirty="0"/>
          </a:p>
          <a:p>
            <a:pPr algn="just"/>
            <a:r>
              <a:rPr lang="en-US" sz="2200" i="1" dirty="0"/>
              <a:t> </a:t>
            </a:r>
            <a:r>
              <a:rPr lang="en-US" sz="2200" dirty="0"/>
              <a:t>Enables immediate continuation to the next phase of the project. </a:t>
            </a:r>
          </a:p>
          <a:p>
            <a:pPr algn="just">
              <a:buNone/>
            </a:pPr>
            <a:r>
              <a:rPr lang="en-US" sz="2200" dirty="0"/>
              <a:t> </a:t>
            </a:r>
            <a:r>
              <a:rPr lang="en-US" sz="2200" b="1" i="1" dirty="0"/>
              <a:t>Partial approval </a:t>
            </a:r>
          </a:p>
          <a:p>
            <a:pPr algn="just"/>
            <a:r>
              <a:rPr lang="en-US" sz="2200" dirty="0"/>
              <a:t>Approval of immediate continuation to the next phase for some parts of the project, with major action items (corrections, changes and additions) demanded for the remainder of the project.</a:t>
            </a:r>
          </a:p>
          <a:p>
            <a:pPr algn="just"/>
            <a:r>
              <a:rPr lang="en-US" sz="2200" dirty="0"/>
              <a:t> Continuation to the next phase of these remainder parts will be permitted only after satisfactory completion of the action items.</a:t>
            </a:r>
          </a:p>
          <a:p>
            <a:pPr>
              <a:buNone/>
            </a:pPr>
            <a:r>
              <a:rPr lang="en-US" sz="2200" dirty="0"/>
              <a:t> </a:t>
            </a:r>
            <a:r>
              <a:rPr lang="en-US" sz="2200" b="1" i="1" dirty="0"/>
              <a:t>Denial of approval </a:t>
            </a:r>
            <a:endParaRPr lang="en-US" sz="2200" i="1" dirty="0"/>
          </a:p>
          <a:p>
            <a:r>
              <a:rPr lang="en-US" sz="2200" dirty="0"/>
              <a:t>Demands a repeat of the DR. This decision is applied in cases of multiple major defects, particularly critical defects.</a:t>
            </a:r>
          </a:p>
        </p:txBody>
      </p:sp>
      <p:sp>
        <p:nvSpPr>
          <p:cNvPr id="4" name="Slide Number Placeholder 3">
            <a:extLst>
              <a:ext uri="{FF2B5EF4-FFF2-40B4-BE49-F238E27FC236}">
                <a16:creationId xmlns:a16="http://schemas.microsoft.com/office/drawing/2014/main" xmlns="" id="{7670359B-F8F4-40DE-BA0D-C27E1D1ADAD0}"/>
              </a:ext>
            </a:extLst>
          </p:cNvPr>
          <p:cNvSpPr>
            <a:spLocks noGrp="1"/>
          </p:cNvSpPr>
          <p:nvPr>
            <p:ph type="sldNum" sz="quarter" idx="12"/>
          </p:nvPr>
        </p:nvSpPr>
        <p:spPr/>
        <p:txBody>
          <a:bodyPr/>
          <a:lstStyle/>
          <a:p>
            <a:fld id="{5E708A8F-E409-4E69-B3E8-F04D63F632DB}" type="slidenum">
              <a:rPr lang="en-US" smtClean="0"/>
              <a:pPr/>
              <a:t>14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02261"/>
    </mc:Choice>
    <mc:Fallback xmlns="">
      <p:transition spd="slow" advTm="10226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772400" cy="1142999"/>
          </a:xfrm>
        </p:spPr>
        <p:txBody>
          <a:bodyPr/>
          <a:lstStyle/>
          <a:p>
            <a:r>
              <a:rPr lang="en-US" dirty="0"/>
              <a:t>Formal design Reviews (DRs)</a:t>
            </a:r>
          </a:p>
        </p:txBody>
      </p:sp>
      <p:sp>
        <p:nvSpPr>
          <p:cNvPr id="3" name="Content Placeholder 2"/>
          <p:cNvSpPr>
            <a:spLocks noGrp="1"/>
          </p:cNvSpPr>
          <p:nvPr>
            <p:ph idx="1"/>
          </p:nvPr>
        </p:nvSpPr>
        <p:spPr>
          <a:xfrm>
            <a:off x="457200" y="1447800"/>
            <a:ext cx="7772400" cy="4343401"/>
          </a:xfrm>
        </p:spPr>
        <p:txBody>
          <a:bodyPr>
            <a:normAutofit fontScale="85000" lnSpcReduction="20000"/>
          </a:bodyPr>
          <a:lstStyle/>
          <a:p>
            <a:pPr>
              <a:buNone/>
            </a:pPr>
            <a:r>
              <a:rPr lang="en-US" sz="2400" b="1" i="1" dirty="0"/>
              <a:t>Post-review activities:</a:t>
            </a:r>
          </a:p>
          <a:p>
            <a:r>
              <a:rPr lang="en-US" sz="2400" dirty="0"/>
              <a:t>The DR team or its representative is required to follow up performance of the corrections and to examine the corrected sections.</a:t>
            </a:r>
          </a:p>
          <a:p>
            <a:pPr>
              <a:buNone/>
            </a:pPr>
            <a:r>
              <a:rPr lang="en-US" sz="2200" b="1" i="1" dirty="0"/>
              <a:t>The DR report</a:t>
            </a:r>
          </a:p>
          <a:p>
            <a:pPr>
              <a:buNone/>
            </a:pPr>
            <a:r>
              <a:rPr lang="en-US" sz="2400" dirty="0"/>
              <a:t>The report’s major sections contain:</a:t>
            </a:r>
          </a:p>
          <a:p>
            <a:r>
              <a:rPr lang="en-US" sz="2400" dirty="0"/>
              <a:t> A summary of the review discussions.</a:t>
            </a:r>
          </a:p>
          <a:p>
            <a:r>
              <a:rPr lang="en-US" sz="2400" dirty="0"/>
              <a:t>The decision about continuation of the project.</a:t>
            </a:r>
          </a:p>
          <a:p>
            <a:r>
              <a:rPr lang="en-US" sz="2400" dirty="0"/>
              <a:t>A full list of the required actions – corrections, changes and additions that the project team has to perform. </a:t>
            </a:r>
          </a:p>
          <a:p>
            <a:r>
              <a:rPr lang="en-US" sz="2400" dirty="0"/>
              <a:t>For each action item, the anticipated completion date and project team member responsible are listed.</a:t>
            </a:r>
          </a:p>
          <a:p>
            <a:r>
              <a:rPr lang="en-US" sz="2400" dirty="0"/>
              <a:t>The name(s) of the review team member(s) assigned to follow up performance of corrections.</a:t>
            </a:r>
            <a:endParaRPr lang="en-US" sz="2200" b="1" i="1" dirty="0"/>
          </a:p>
        </p:txBody>
      </p:sp>
      <p:sp>
        <p:nvSpPr>
          <p:cNvPr id="4" name="Slide Number Placeholder 3">
            <a:extLst>
              <a:ext uri="{FF2B5EF4-FFF2-40B4-BE49-F238E27FC236}">
                <a16:creationId xmlns:a16="http://schemas.microsoft.com/office/drawing/2014/main" xmlns="" id="{61242E57-9BFB-468E-B490-7ABCDF74EFF5}"/>
              </a:ext>
            </a:extLst>
          </p:cNvPr>
          <p:cNvSpPr>
            <a:spLocks noGrp="1"/>
          </p:cNvSpPr>
          <p:nvPr>
            <p:ph type="sldNum" sz="quarter" idx="12"/>
          </p:nvPr>
        </p:nvSpPr>
        <p:spPr/>
        <p:txBody>
          <a:bodyPr/>
          <a:lstStyle/>
          <a:p>
            <a:fld id="{5E708A8F-E409-4E69-B3E8-F04D63F632DB}" type="slidenum">
              <a:rPr lang="en-US" smtClean="0"/>
              <a:pPr/>
              <a:t>15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71674"/>
    </mc:Choice>
    <mc:Fallback xmlns="">
      <p:transition spd="slow" advTm="7167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follow-up process</a:t>
            </a:r>
          </a:p>
        </p:txBody>
      </p:sp>
      <p:sp>
        <p:nvSpPr>
          <p:cNvPr id="3" name="Content Placeholder 2"/>
          <p:cNvSpPr>
            <a:spLocks noGrp="1"/>
          </p:cNvSpPr>
          <p:nvPr>
            <p:ph idx="1"/>
          </p:nvPr>
        </p:nvSpPr>
        <p:spPr/>
        <p:txBody>
          <a:bodyPr>
            <a:normAutofit/>
          </a:bodyPr>
          <a:lstStyle/>
          <a:p>
            <a:pPr>
              <a:buNone/>
            </a:pPr>
            <a:endParaRPr lang="en-US" sz="2400" b="1" i="1" dirty="0"/>
          </a:p>
          <a:p>
            <a:pPr algn="just"/>
            <a:r>
              <a:rPr lang="en-US" sz="2400" dirty="0"/>
              <a:t>The person appointed to follow up the corrections, in many cases the </a:t>
            </a:r>
            <a:r>
              <a:rPr lang="en-US" sz="2400" b="1" dirty="0"/>
              <a:t>review leader</a:t>
            </a:r>
            <a:r>
              <a:rPr lang="en-US" sz="2400" dirty="0"/>
              <a:t>, is required to determine whether each action item has been satisfactorily accomplished .</a:t>
            </a:r>
          </a:p>
          <a:p>
            <a:pPr algn="just">
              <a:buNone/>
            </a:pPr>
            <a:endParaRPr lang="en-US" sz="2400" dirty="0"/>
          </a:p>
          <a:p>
            <a:pPr algn="just"/>
            <a:r>
              <a:rPr lang="en-US" sz="2400" dirty="0"/>
              <a:t>Follow-up should be fully documented to enable clarification of the corrections in the future, if necessary.</a:t>
            </a:r>
            <a:endParaRPr lang="en-US" sz="2400" b="1" dirty="0"/>
          </a:p>
        </p:txBody>
      </p:sp>
      <p:sp>
        <p:nvSpPr>
          <p:cNvPr id="4" name="Slide Number Placeholder 3">
            <a:extLst>
              <a:ext uri="{FF2B5EF4-FFF2-40B4-BE49-F238E27FC236}">
                <a16:creationId xmlns:a16="http://schemas.microsoft.com/office/drawing/2014/main" xmlns="" id="{DFC5804E-0BD0-48B3-9C78-D58A06C315FA}"/>
              </a:ext>
            </a:extLst>
          </p:cNvPr>
          <p:cNvSpPr>
            <a:spLocks noGrp="1"/>
          </p:cNvSpPr>
          <p:nvPr>
            <p:ph type="sldNum" sz="quarter" idx="12"/>
          </p:nvPr>
        </p:nvSpPr>
        <p:spPr/>
        <p:txBody>
          <a:bodyPr/>
          <a:lstStyle/>
          <a:p>
            <a:fld id="{5E708A8F-E409-4E69-B3E8-F04D63F632DB}" type="slidenum">
              <a:rPr lang="en-US" smtClean="0"/>
              <a:pPr/>
              <a:t>16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45903"/>
    </mc:Choice>
    <mc:Fallback xmlns="">
      <p:transition spd="slow" advTm="45903"/>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6667" t="2222" r="4167"/>
          <a:stretch>
            <a:fillRect/>
          </a:stretch>
        </p:blipFill>
        <p:spPr bwMode="auto">
          <a:xfrm>
            <a:off x="0" y="152400"/>
            <a:ext cx="9144000" cy="6705600"/>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xmlns="" id="{AD131289-E162-4745-B275-7D7A3680F25A}"/>
              </a:ext>
            </a:extLst>
          </p:cNvPr>
          <p:cNvSpPr>
            <a:spLocks noGrp="1"/>
          </p:cNvSpPr>
          <p:nvPr>
            <p:ph type="sldNum" sz="quarter" idx="12"/>
          </p:nvPr>
        </p:nvSpPr>
        <p:spPr/>
        <p:txBody>
          <a:bodyPr/>
          <a:lstStyle/>
          <a:p>
            <a:fld id="{5E708A8F-E409-4E69-B3E8-F04D63F632DB}" type="slidenum">
              <a:rPr lang="en-US" smtClean="0"/>
              <a:pPr/>
              <a:t>17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17975"/>
    </mc:Choice>
    <mc:Fallback xmlns="">
      <p:transition spd="slow" advTm="11797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6140" t="2222" r="3509" b="3333"/>
          <a:stretch>
            <a:fillRect/>
          </a:stretch>
        </p:blipFill>
        <p:spPr bwMode="auto">
          <a:xfrm>
            <a:off x="0" y="0"/>
            <a:ext cx="9144000" cy="6858000"/>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xmlns="" id="{D9638636-38D1-47C3-944E-772D17F0F7C8}"/>
              </a:ext>
            </a:extLst>
          </p:cNvPr>
          <p:cNvSpPr>
            <a:spLocks noGrp="1"/>
          </p:cNvSpPr>
          <p:nvPr>
            <p:ph type="sldNum" sz="quarter" idx="12"/>
          </p:nvPr>
        </p:nvSpPr>
        <p:spPr/>
        <p:txBody>
          <a:bodyPr/>
          <a:lstStyle/>
          <a:p>
            <a:fld id="{5E708A8F-E409-4E69-B3E8-F04D63F632DB}" type="slidenum">
              <a:rPr lang="en-US" smtClean="0"/>
              <a:pPr/>
              <a:t>18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89370"/>
    </mc:Choice>
    <mc:Fallback xmlns="">
      <p:transition spd="slow" advTm="8937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Software Quality Assurance  and Reviews</a:t>
            </a:r>
            <a:endParaRPr lang="en-US" dirty="0"/>
          </a:p>
        </p:txBody>
      </p:sp>
      <p:sp>
        <p:nvSpPr>
          <p:cNvPr id="3" name="Content Placeholder 2"/>
          <p:cNvSpPr>
            <a:spLocks noGrp="1"/>
          </p:cNvSpPr>
          <p:nvPr>
            <p:ph idx="1"/>
          </p:nvPr>
        </p:nvSpPr>
        <p:spPr/>
        <p:txBody>
          <a:bodyPr>
            <a:normAutofit fontScale="92500" lnSpcReduction="10000"/>
          </a:bodyPr>
          <a:lstStyle/>
          <a:p>
            <a:pPr algn="just"/>
            <a:endParaRPr lang="en-US" sz="2400" dirty="0"/>
          </a:p>
          <a:p>
            <a:pPr algn="just"/>
            <a:r>
              <a:rPr lang="en-US" sz="2200" dirty="0"/>
              <a:t>Software development Process </a:t>
            </a:r>
            <a:r>
              <a:rPr lang="en-US" sz="2200" dirty="0">
                <a:sym typeface="Wingdings" pitchFamily="2" charset="2"/>
              </a:rPr>
              <a:t> Different </a:t>
            </a:r>
            <a:r>
              <a:rPr lang="en-US" sz="2200" dirty="0"/>
              <a:t>documents (SRS+ DDS)</a:t>
            </a:r>
          </a:p>
          <a:p>
            <a:pPr algn="just">
              <a:buNone/>
            </a:pPr>
            <a:endParaRPr lang="en-US" sz="2200" dirty="0"/>
          </a:p>
          <a:p>
            <a:pPr algn="just"/>
            <a:r>
              <a:rPr lang="en-US" sz="2200" dirty="0"/>
              <a:t>The system analysts  &amp; development team leaders who prepared the document will check it repeatedly</a:t>
            </a:r>
            <a:r>
              <a:rPr lang="en-US" sz="2200" dirty="0">
                <a:sym typeface="Wingdings" pitchFamily="2" charset="2"/>
              </a:rPr>
              <a:t> </a:t>
            </a:r>
            <a:r>
              <a:rPr lang="en-US" sz="2200" dirty="0"/>
              <a:t> in order to detect any possible error that might have entered.</a:t>
            </a:r>
          </a:p>
          <a:p>
            <a:pPr algn="just">
              <a:buNone/>
            </a:pPr>
            <a:endParaRPr lang="en-US" sz="2200" dirty="0"/>
          </a:p>
          <a:p>
            <a:pPr algn="just"/>
            <a:r>
              <a:rPr lang="en-US" sz="2200" dirty="0"/>
              <a:t>Others – such as peers, experts, and customer’s representatives– reviewing the product and detecting the errors unnoticed by the development team.</a:t>
            </a:r>
          </a:p>
        </p:txBody>
      </p:sp>
      <p:sp>
        <p:nvSpPr>
          <p:cNvPr id="4" name="Slide Number Placeholder 3">
            <a:extLst>
              <a:ext uri="{FF2B5EF4-FFF2-40B4-BE49-F238E27FC236}">
                <a16:creationId xmlns:a16="http://schemas.microsoft.com/office/drawing/2014/main" xmlns="" id="{A377B0DE-5DE0-43C7-8535-2BCA87292CBD}"/>
              </a:ext>
            </a:extLst>
          </p:cNvPr>
          <p:cNvSpPr>
            <a:spLocks noGrp="1"/>
          </p:cNvSpPr>
          <p:nvPr>
            <p:ph type="sldNum" sz="quarter" idx="12"/>
          </p:nvPr>
        </p:nvSpPr>
        <p:spPr/>
        <p:txBody>
          <a:bodyPr/>
          <a:lstStyle/>
          <a:p>
            <a:fld id="{5E708A8F-E409-4E69-B3E8-F04D63F632DB}" type="slidenum">
              <a:rPr lang="en-US" smtClean="0"/>
              <a:pPr/>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01059"/>
    </mc:Choice>
    <mc:Fallback xmlns="">
      <p:transition spd="slow" advTm="101059"/>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Quality Assurance and Reviews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200" dirty="0"/>
              <a:t>As defined by IEEE , a review process is:</a:t>
            </a:r>
          </a:p>
          <a:p>
            <a:pPr>
              <a:buNone/>
            </a:pPr>
            <a:r>
              <a:rPr lang="en-US" sz="2200" dirty="0"/>
              <a:t>	</a:t>
            </a:r>
          </a:p>
          <a:p>
            <a:pPr algn="just">
              <a:buNone/>
            </a:pPr>
            <a:r>
              <a:rPr lang="en-US" sz="2200" dirty="0"/>
              <a:t>	“A process or meeting during which a work product, or set of work products, is presented to project personnel, managers, users, customers, or other interested parties for comment or approval.”</a:t>
            </a:r>
          </a:p>
          <a:p>
            <a:pPr algn="just">
              <a:buNone/>
            </a:pPr>
            <a:endParaRPr lang="en-US" sz="2200" dirty="0"/>
          </a:p>
          <a:p>
            <a:r>
              <a:rPr lang="en-US" sz="2200" dirty="0"/>
              <a:t>Reviews have special importance in the SQA process </a:t>
            </a:r>
          </a:p>
          <a:p>
            <a:pPr lvl="1"/>
            <a:r>
              <a:rPr lang="en-US" sz="2200" dirty="0">
                <a:solidFill>
                  <a:schemeClr val="tx1"/>
                </a:solidFill>
              </a:rPr>
              <a:t>They provide early detection and prevent the passing of design and analysis errors “downstream "to stages where error detection and correction are much more costly.</a:t>
            </a:r>
          </a:p>
          <a:p>
            <a:pPr algn="just"/>
            <a:endParaRPr lang="en-US" dirty="0"/>
          </a:p>
        </p:txBody>
      </p:sp>
      <p:sp>
        <p:nvSpPr>
          <p:cNvPr id="4" name="Slide Number Placeholder 3">
            <a:extLst>
              <a:ext uri="{FF2B5EF4-FFF2-40B4-BE49-F238E27FC236}">
                <a16:creationId xmlns:a16="http://schemas.microsoft.com/office/drawing/2014/main" xmlns="" id="{8AAE447E-D7F3-4371-8939-3A89FBEB0B89}"/>
              </a:ext>
            </a:extLst>
          </p:cNvPr>
          <p:cNvSpPr>
            <a:spLocks noGrp="1"/>
          </p:cNvSpPr>
          <p:nvPr>
            <p:ph type="sldNum" sz="quarter" idx="12"/>
          </p:nvPr>
        </p:nvSpPr>
        <p:spPr/>
        <p:txBody>
          <a:bodyPr/>
          <a:lstStyle/>
          <a:p>
            <a:fld id="{5E708A8F-E409-4E69-B3E8-F04D63F632DB}" type="slidenum">
              <a:rPr lang="en-US" smtClean="0"/>
              <a:pPr/>
              <a:t>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69499"/>
    </mc:Choice>
    <mc:Fallback xmlns="">
      <p:transition spd="slow" advTm="6949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Review Methodologies</a:t>
            </a:r>
          </a:p>
        </p:txBody>
      </p:sp>
      <p:sp>
        <p:nvSpPr>
          <p:cNvPr id="3" name="Content Placeholder 2"/>
          <p:cNvSpPr>
            <a:spLocks noGrp="1"/>
          </p:cNvSpPr>
          <p:nvPr>
            <p:ph idx="1"/>
          </p:nvPr>
        </p:nvSpPr>
        <p:spPr/>
        <p:txBody>
          <a:bodyPr>
            <a:normAutofit/>
          </a:bodyPr>
          <a:lstStyle/>
          <a:p>
            <a:pPr>
              <a:buNone/>
            </a:pPr>
            <a:r>
              <a:rPr lang="en-US" sz="2400" dirty="0"/>
              <a:t>	</a:t>
            </a:r>
          </a:p>
          <a:p>
            <a:pPr>
              <a:buNone/>
            </a:pPr>
            <a:r>
              <a:rPr lang="en-US" sz="2400" dirty="0"/>
              <a:t>	Several methodologies can be implemented when reviewing documents.</a:t>
            </a:r>
          </a:p>
          <a:p>
            <a:pPr>
              <a:buNone/>
            </a:pPr>
            <a:endParaRPr lang="en-US" sz="2400" dirty="0"/>
          </a:p>
          <a:p>
            <a:r>
              <a:rPr lang="en-US" sz="2400" dirty="0"/>
              <a:t> Formal design Reviews</a:t>
            </a:r>
          </a:p>
          <a:p>
            <a:r>
              <a:rPr lang="en-US" sz="2400" dirty="0"/>
              <a:t> Peer Reviews (inspections and walkthroughs)</a:t>
            </a:r>
          </a:p>
          <a:p>
            <a:r>
              <a:rPr lang="en-US" sz="2400" dirty="0"/>
              <a:t>Expert opinions</a:t>
            </a:r>
          </a:p>
          <a:p>
            <a:pPr>
              <a:buNone/>
            </a:pPr>
            <a:endParaRPr lang="en-US" sz="2400" dirty="0"/>
          </a:p>
        </p:txBody>
      </p:sp>
      <p:sp>
        <p:nvSpPr>
          <p:cNvPr id="4" name="Slide Number Placeholder 3">
            <a:extLst>
              <a:ext uri="{FF2B5EF4-FFF2-40B4-BE49-F238E27FC236}">
                <a16:creationId xmlns:a16="http://schemas.microsoft.com/office/drawing/2014/main" xmlns="" id="{52963473-0CA5-4568-AE71-5492721D48AE}"/>
              </a:ext>
            </a:extLst>
          </p:cNvPr>
          <p:cNvSpPr>
            <a:spLocks noGrp="1"/>
          </p:cNvSpPr>
          <p:nvPr>
            <p:ph type="sldNum" sz="quarter" idx="12"/>
          </p:nvPr>
        </p:nvSpPr>
        <p:spPr/>
        <p:txBody>
          <a:bodyPr/>
          <a:lstStyle/>
          <a:p>
            <a:fld id="{5E708A8F-E409-4E69-B3E8-F04D63F632DB}" type="slidenum">
              <a:rPr lang="en-US" smtClean="0"/>
              <a:pPr/>
              <a:t>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2690"/>
    </mc:Choice>
    <mc:Fallback xmlns="">
      <p:transition spd="slow" advTm="2269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objectives- Direct</a:t>
            </a:r>
          </a:p>
        </p:txBody>
      </p:sp>
      <p:sp>
        <p:nvSpPr>
          <p:cNvPr id="3" name="Content Placeholder 2"/>
          <p:cNvSpPr>
            <a:spLocks noGrp="1"/>
          </p:cNvSpPr>
          <p:nvPr>
            <p:ph idx="1"/>
          </p:nvPr>
        </p:nvSpPr>
        <p:spPr>
          <a:xfrm>
            <a:off x="457200" y="1905000"/>
            <a:ext cx="7772400" cy="4191000"/>
          </a:xfrm>
        </p:spPr>
        <p:txBody>
          <a:bodyPr>
            <a:normAutofit fontScale="70000" lnSpcReduction="20000"/>
          </a:bodyPr>
          <a:lstStyle/>
          <a:p>
            <a:pPr>
              <a:buNone/>
            </a:pPr>
            <a:endParaRPr lang="en-US" dirty="0"/>
          </a:p>
          <a:p>
            <a:r>
              <a:rPr lang="en-US" sz="2600" dirty="0"/>
              <a:t>To detect analysis and design errors as well as subjects where corrections, changes and completions are required with respect to the original specifications and approved changes.</a:t>
            </a:r>
          </a:p>
          <a:p>
            <a:endParaRPr lang="en-US" sz="2600" dirty="0"/>
          </a:p>
          <a:p>
            <a:r>
              <a:rPr lang="en-US" sz="2600" dirty="0"/>
              <a:t>To identify new risks likely to affect completion of the project.</a:t>
            </a:r>
          </a:p>
          <a:p>
            <a:pPr>
              <a:buNone/>
            </a:pPr>
            <a:endParaRPr lang="en-US" sz="2600" dirty="0"/>
          </a:p>
          <a:p>
            <a:r>
              <a:rPr lang="en-US" sz="2600" dirty="0"/>
              <a:t>To locate deviations from templates and style procedures and conventions. Correction of these deviations is expected to contribute to improved communication and coordination resulting from greater uniformity of methods and documentation style</a:t>
            </a:r>
          </a:p>
          <a:p>
            <a:pPr>
              <a:buNone/>
            </a:pPr>
            <a:endParaRPr lang="en-US" sz="2600" dirty="0"/>
          </a:p>
          <a:p>
            <a:r>
              <a:rPr lang="en-US" sz="2600" dirty="0"/>
              <a:t>To approve the relevant document/Product…. Approval allows the team to continue to the next development phase.</a:t>
            </a:r>
          </a:p>
          <a:p>
            <a:endParaRPr lang="en-US" sz="2200" dirty="0"/>
          </a:p>
        </p:txBody>
      </p:sp>
      <p:sp>
        <p:nvSpPr>
          <p:cNvPr id="4" name="Slide Number Placeholder 3">
            <a:extLst>
              <a:ext uri="{FF2B5EF4-FFF2-40B4-BE49-F238E27FC236}">
                <a16:creationId xmlns:a16="http://schemas.microsoft.com/office/drawing/2014/main" xmlns="" id="{EB2B9E94-5FA1-477D-872E-D199EC576F07}"/>
              </a:ext>
            </a:extLst>
          </p:cNvPr>
          <p:cNvSpPr>
            <a:spLocks noGrp="1"/>
          </p:cNvSpPr>
          <p:nvPr>
            <p:ph type="sldNum" sz="quarter" idx="12"/>
          </p:nvPr>
        </p:nvSpPr>
        <p:spPr/>
        <p:txBody>
          <a:bodyPr/>
          <a:lstStyle/>
          <a:p>
            <a:fld id="{5E708A8F-E409-4E69-B3E8-F04D63F632DB}" type="slidenum">
              <a:rPr lang="en-US" smtClean="0"/>
              <a:pPr/>
              <a:t>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99302"/>
    </mc:Choice>
    <mc:Fallback xmlns="">
      <p:transition spd="slow" advTm="99302"/>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objectives- Indirect</a:t>
            </a:r>
          </a:p>
        </p:txBody>
      </p:sp>
      <p:sp>
        <p:nvSpPr>
          <p:cNvPr id="3" name="Content Placeholder 2"/>
          <p:cNvSpPr>
            <a:spLocks noGrp="1"/>
          </p:cNvSpPr>
          <p:nvPr>
            <p:ph idx="1"/>
          </p:nvPr>
        </p:nvSpPr>
        <p:spPr/>
        <p:txBody>
          <a:bodyPr>
            <a:normAutofit fontScale="92500" lnSpcReduction="10000"/>
          </a:bodyPr>
          <a:lstStyle/>
          <a:p>
            <a:pPr algn="just"/>
            <a:endParaRPr lang="en-US" sz="2200" dirty="0"/>
          </a:p>
          <a:p>
            <a:pPr algn="just"/>
            <a:r>
              <a:rPr lang="en-US" sz="2200" dirty="0"/>
              <a:t>To provide an informal meeting place for exchange of professional knowledge about development methods, tools and techniques.</a:t>
            </a:r>
          </a:p>
          <a:p>
            <a:pPr algn="just">
              <a:buNone/>
            </a:pPr>
            <a:endParaRPr lang="en-US" sz="2200" dirty="0"/>
          </a:p>
          <a:p>
            <a:pPr algn="just"/>
            <a:r>
              <a:rPr lang="en-US" sz="2200" dirty="0"/>
              <a:t>To record analysis and design errors that will serve as a basis for future corrective actions.</a:t>
            </a:r>
          </a:p>
          <a:p>
            <a:pPr algn="just">
              <a:buNone/>
            </a:pPr>
            <a:endParaRPr lang="en-US" sz="2200" dirty="0"/>
          </a:p>
          <a:p>
            <a:pPr algn="just"/>
            <a:r>
              <a:rPr lang="en-US" sz="2200" dirty="0"/>
              <a:t> The corrective actions are expected to improve development methods by increasing effectiveness and quality, among other product features.</a:t>
            </a:r>
          </a:p>
        </p:txBody>
      </p:sp>
      <p:sp>
        <p:nvSpPr>
          <p:cNvPr id="4" name="Slide Number Placeholder 3">
            <a:extLst>
              <a:ext uri="{FF2B5EF4-FFF2-40B4-BE49-F238E27FC236}">
                <a16:creationId xmlns:a16="http://schemas.microsoft.com/office/drawing/2014/main" xmlns="" id="{71407B83-42E1-4CAB-96A9-0C1AD2D16B44}"/>
              </a:ext>
            </a:extLst>
          </p:cNvPr>
          <p:cNvSpPr>
            <a:spLocks noGrp="1"/>
          </p:cNvSpPr>
          <p:nvPr>
            <p:ph type="sldNum" sz="quarter" idx="12"/>
          </p:nvPr>
        </p:nvSpPr>
        <p:spPr/>
        <p:txBody>
          <a:bodyPr/>
          <a:lstStyle/>
          <a:p>
            <a:fld id="{5E708A8F-E409-4E69-B3E8-F04D63F632DB}" type="slidenum">
              <a:rPr lang="en-US" smtClean="0"/>
              <a:pPr/>
              <a:t>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9994"/>
    </mc:Choice>
    <mc:Fallback xmlns="">
      <p:transition spd="slow" advTm="39994"/>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design reviews </a:t>
            </a:r>
          </a:p>
        </p:txBody>
      </p:sp>
      <p:sp>
        <p:nvSpPr>
          <p:cNvPr id="3" name="Content Placeholder 2"/>
          <p:cNvSpPr>
            <a:spLocks noGrp="1"/>
          </p:cNvSpPr>
          <p:nvPr>
            <p:ph idx="1"/>
          </p:nvPr>
        </p:nvSpPr>
        <p:spPr/>
        <p:txBody>
          <a:bodyPr>
            <a:normAutofit fontScale="92500" lnSpcReduction="20000"/>
          </a:bodyPr>
          <a:lstStyle/>
          <a:p>
            <a:pPr algn="just"/>
            <a:endParaRPr lang="en-US" sz="2400" dirty="0"/>
          </a:p>
          <a:p>
            <a:pPr algn="just"/>
            <a:r>
              <a:rPr lang="en-US" sz="2400" dirty="0"/>
              <a:t>Formal design reviews, variously called …“formal technical reviews (FTR)”</a:t>
            </a:r>
          </a:p>
          <a:p>
            <a:pPr algn="just">
              <a:buNone/>
            </a:pPr>
            <a:endParaRPr lang="en-US" sz="2400" dirty="0"/>
          </a:p>
          <a:p>
            <a:pPr algn="just"/>
            <a:r>
              <a:rPr lang="en-US" sz="2400" dirty="0"/>
              <a:t>Necessary for approval of the product.</a:t>
            </a:r>
          </a:p>
          <a:p>
            <a:pPr algn="just">
              <a:buNone/>
            </a:pPr>
            <a:endParaRPr lang="en-US" sz="2400" dirty="0"/>
          </a:p>
          <a:p>
            <a:pPr algn="just"/>
            <a:r>
              <a:rPr lang="en-US" sz="2400" dirty="0"/>
              <a:t>Formal reviews may be conducted at any development milestone</a:t>
            </a:r>
            <a:r>
              <a:rPr lang="en-US" sz="2400" dirty="0">
                <a:sym typeface="Wingdings" pitchFamily="2" charset="2"/>
              </a:rPr>
              <a:t></a:t>
            </a:r>
            <a:r>
              <a:rPr lang="en-US" sz="2400" dirty="0"/>
              <a:t> completion of an analysis or design document, whether that document is a requirement specification or an installation plan.</a:t>
            </a:r>
          </a:p>
          <a:p>
            <a:endParaRPr lang="en-US" dirty="0"/>
          </a:p>
        </p:txBody>
      </p:sp>
      <p:sp>
        <p:nvSpPr>
          <p:cNvPr id="4" name="Slide Number Placeholder 3">
            <a:extLst>
              <a:ext uri="{FF2B5EF4-FFF2-40B4-BE49-F238E27FC236}">
                <a16:creationId xmlns:a16="http://schemas.microsoft.com/office/drawing/2014/main" xmlns="" id="{17F0161D-B4F6-4880-922F-B41789386046}"/>
              </a:ext>
            </a:extLst>
          </p:cNvPr>
          <p:cNvSpPr>
            <a:spLocks noGrp="1"/>
          </p:cNvSpPr>
          <p:nvPr>
            <p:ph type="sldNum" sz="quarter" idx="12"/>
          </p:nvPr>
        </p:nvSpPr>
        <p:spPr/>
        <p:txBody>
          <a:bodyPr/>
          <a:lstStyle/>
          <a:p>
            <a:fld id="{5E708A8F-E409-4E69-B3E8-F04D63F632DB}" type="slidenum">
              <a:rPr lang="en-US" smtClean="0"/>
              <a:pPr/>
              <a:t>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71758"/>
    </mc:Choice>
    <mc:Fallback xmlns="">
      <p:transition spd="slow" advTm="71758"/>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design Reviews</a:t>
            </a:r>
          </a:p>
        </p:txBody>
      </p:sp>
      <p:sp>
        <p:nvSpPr>
          <p:cNvPr id="3" name="Content Placeholder 2"/>
          <p:cNvSpPr>
            <a:spLocks noGrp="1"/>
          </p:cNvSpPr>
          <p:nvPr>
            <p:ph idx="1"/>
          </p:nvPr>
        </p:nvSpPr>
        <p:spPr/>
        <p:txBody>
          <a:bodyPr/>
          <a:lstStyle/>
          <a:p>
            <a:pPr>
              <a:buNone/>
            </a:pPr>
            <a:r>
              <a:rPr lang="en-US" dirty="0"/>
              <a:t>Some common formal  reviews</a:t>
            </a:r>
          </a:p>
          <a:p>
            <a:pPr>
              <a:buNone/>
            </a:pPr>
            <a:endParaRPr lang="en-US" dirty="0"/>
          </a:p>
          <a:p>
            <a:r>
              <a:rPr lang="en-US" sz="2400" dirty="0"/>
              <a:t>DPR – Development Plan Review</a:t>
            </a:r>
          </a:p>
          <a:p>
            <a:r>
              <a:rPr lang="en-US" sz="2400" dirty="0"/>
              <a:t>SRSR – Software Requirement Specification Review</a:t>
            </a:r>
          </a:p>
          <a:p>
            <a:r>
              <a:rPr lang="en-US" sz="2400" dirty="0"/>
              <a:t>PDR – Preliminary Design Review</a:t>
            </a:r>
          </a:p>
          <a:p>
            <a:r>
              <a:rPr lang="en-US" sz="2400" dirty="0"/>
              <a:t>DDR – Detailed Design Review</a:t>
            </a:r>
          </a:p>
          <a:p>
            <a:r>
              <a:rPr lang="en-US" sz="2400" dirty="0"/>
              <a:t>DBDR – Data Base Design Review…etc</a:t>
            </a:r>
          </a:p>
        </p:txBody>
      </p:sp>
      <p:sp>
        <p:nvSpPr>
          <p:cNvPr id="4" name="Slide Number Placeholder 3">
            <a:extLst>
              <a:ext uri="{FF2B5EF4-FFF2-40B4-BE49-F238E27FC236}">
                <a16:creationId xmlns:a16="http://schemas.microsoft.com/office/drawing/2014/main" xmlns="" id="{AB45CF8B-7521-4D7F-8774-7A91112DCFD8}"/>
              </a:ext>
            </a:extLst>
          </p:cNvPr>
          <p:cNvSpPr>
            <a:spLocks noGrp="1"/>
          </p:cNvSpPr>
          <p:nvPr>
            <p:ph type="sldNum" sz="quarter" idx="12"/>
          </p:nvPr>
        </p:nvSpPr>
        <p:spPr/>
        <p:txBody>
          <a:bodyPr/>
          <a:lstStyle/>
          <a:p>
            <a:fld id="{5E708A8F-E409-4E69-B3E8-F04D63F632DB}" type="slidenum">
              <a:rPr lang="en-US" smtClean="0"/>
              <a:pPr/>
              <a:t>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28305"/>
    </mc:Choice>
    <mc:Fallback xmlns="">
      <p:transition spd="slow" advTm="2830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design Reviews</a:t>
            </a:r>
          </a:p>
        </p:txBody>
      </p:sp>
      <p:sp>
        <p:nvSpPr>
          <p:cNvPr id="3" name="Content Placeholder 2"/>
          <p:cNvSpPr>
            <a:spLocks noGrp="1"/>
          </p:cNvSpPr>
          <p:nvPr>
            <p:ph idx="1"/>
          </p:nvPr>
        </p:nvSpPr>
        <p:spPr>
          <a:xfrm>
            <a:off x="533400" y="1905000"/>
            <a:ext cx="8229600" cy="4251960"/>
          </a:xfrm>
        </p:spPr>
        <p:txBody>
          <a:bodyPr>
            <a:normAutofit/>
          </a:bodyPr>
          <a:lstStyle/>
          <a:p>
            <a:pPr>
              <a:buNone/>
            </a:pPr>
            <a:r>
              <a:rPr lang="en-US" sz="2200" dirty="0"/>
              <a:t>Formal  design reviews will focus on</a:t>
            </a:r>
          </a:p>
          <a:p>
            <a:pPr lvl="1"/>
            <a:r>
              <a:rPr lang="en-US" sz="2000" dirty="0"/>
              <a:t>The participants</a:t>
            </a:r>
          </a:p>
          <a:p>
            <a:pPr lvl="1"/>
            <a:r>
              <a:rPr lang="en-US" sz="2000" dirty="0"/>
              <a:t>The prior preparation</a:t>
            </a:r>
          </a:p>
          <a:p>
            <a:pPr lvl="1"/>
            <a:r>
              <a:rPr lang="en-US" sz="2000" dirty="0"/>
              <a:t>The DR session</a:t>
            </a:r>
          </a:p>
          <a:p>
            <a:pPr lvl="1"/>
            <a:r>
              <a:rPr lang="en-US" sz="2000" dirty="0"/>
              <a:t>The recommended post DR activities</a:t>
            </a:r>
          </a:p>
          <a:p>
            <a:pPr>
              <a:buNone/>
            </a:pPr>
            <a:r>
              <a:rPr lang="en-US" sz="2200" b="1" dirty="0"/>
              <a:t>The participants in a DR</a:t>
            </a:r>
          </a:p>
          <a:p>
            <a:r>
              <a:rPr lang="en-US" sz="2200" dirty="0"/>
              <a:t>All DRs are conducted by a </a:t>
            </a:r>
            <a:r>
              <a:rPr lang="en-US" sz="2200" b="1" dirty="0"/>
              <a:t>review leader </a:t>
            </a:r>
            <a:r>
              <a:rPr lang="en-US" sz="2200" dirty="0"/>
              <a:t>and a </a:t>
            </a:r>
            <a:r>
              <a:rPr lang="en-US" sz="2200" b="1" dirty="0"/>
              <a:t>review team</a:t>
            </a:r>
            <a:r>
              <a:rPr lang="en-US" sz="2200" dirty="0"/>
              <a:t>. </a:t>
            </a:r>
          </a:p>
          <a:p>
            <a:r>
              <a:rPr lang="en-US" sz="2200" dirty="0"/>
              <a:t>The choice of appropriate participants is of special importance because of their power approve or disapprove a product.</a:t>
            </a:r>
          </a:p>
        </p:txBody>
      </p:sp>
      <p:sp>
        <p:nvSpPr>
          <p:cNvPr id="4" name="Slide Number Placeholder 3">
            <a:extLst>
              <a:ext uri="{FF2B5EF4-FFF2-40B4-BE49-F238E27FC236}">
                <a16:creationId xmlns:a16="http://schemas.microsoft.com/office/drawing/2014/main" xmlns="" id="{D9264511-085F-4BD2-A6F8-322BC2344D1B}"/>
              </a:ext>
            </a:extLst>
          </p:cNvPr>
          <p:cNvSpPr>
            <a:spLocks noGrp="1"/>
          </p:cNvSpPr>
          <p:nvPr>
            <p:ph type="sldNum" sz="quarter" idx="12"/>
          </p:nvPr>
        </p:nvSpPr>
        <p:spPr/>
        <p:txBody>
          <a:bodyPr/>
          <a:lstStyle/>
          <a:p>
            <a:fld id="{5E708A8F-E409-4E69-B3E8-F04D63F632DB}" type="slidenum">
              <a:rPr lang="en-US" smtClean="0"/>
              <a:pPr/>
              <a:t>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40674"/>
    </mc:Choice>
    <mc:Fallback xmlns="">
      <p:transition spd="slow" advTm="40674"/>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1_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1185</TotalTime>
  <Words>970</Words>
  <Application>Microsoft Office PowerPoint</Application>
  <PresentationFormat>On-screen Show (4:3)</PresentationFormat>
  <Paragraphs>144</Paragraphs>
  <Slides>18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Calibri Light</vt:lpstr>
      <vt:lpstr>Wingdings</vt:lpstr>
      <vt:lpstr>Celestial</vt:lpstr>
      <vt:lpstr>1_Celestial</vt:lpstr>
      <vt:lpstr>Software Quality Assurance  and Reviews</vt:lpstr>
      <vt:lpstr>Software Quality Assurance  and Reviews</vt:lpstr>
      <vt:lpstr>Software Quality Assurance and Reviews</vt:lpstr>
      <vt:lpstr> Review Methodologies</vt:lpstr>
      <vt:lpstr>Review objectives- Direct</vt:lpstr>
      <vt:lpstr>Review objectives- Indirect</vt:lpstr>
      <vt:lpstr>Formal design reviews </vt:lpstr>
      <vt:lpstr>Formal  design Reviews</vt:lpstr>
      <vt:lpstr>Formal design Reviews</vt:lpstr>
      <vt:lpstr>Formal design Reviews</vt:lpstr>
      <vt:lpstr>Formal design Reviews (DRs)</vt:lpstr>
      <vt:lpstr>Formal design Reviews </vt:lpstr>
      <vt:lpstr>Formal design Reviews </vt:lpstr>
      <vt:lpstr>Formal design Reviews (FRs)</vt:lpstr>
      <vt:lpstr>Formal design Reviews (DRs)</vt:lpstr>
      <vt:lpstr>The follow-up process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Lenovo</cp:lastModifiedBy>
  <cp:revision>205</cp:revision>
  <dcterms:created xsi:type="dcterms:W3CDTF">2015-04-19T15:10:05Z</dcterms:created>
  <dcterms:modified xsi:type="dcterms:W3CDTF">2022-09-27T05:00:11Z</dcterms:modified>
</cp:coreProperties>
</file>