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32"/>
  </p:notesMasterIdLst>
  <p:sldIdLst>
    <p:sldId id="256" r:id="rId2"/>
    <p:sldId id="281" r:id="rId3"/>
    <p:sldId id="282" r:id="rId4"/>
    <p:sldId id="311" r:id="rId5"/>
    <p:sldId id="312" r:id="rId6"/>
    <p:sldId id="313" r:id="rId7"/>
    <p:sldId id="314" r:id="rId8"/>
    <p:sldId id="283" r:id="rId9"/>
    <p:sldId id="308" r:id="rId10"/>
    <p:sldId id="291" r:id="rId11"/>
    <p:sldId id="292" r:id="rId12"/>
    <p:sldId id="293" r:id="rId13"/>
    <p:sldId id="294" r:id="rId14"/>
    <p:sldId id="295" r:id="rId15"/>
    <p:sldId id="309" r:id="rId16"/>
    <p:sldId id="296" r:id="rId17"/>
    <p:sldId id="297" r:id="rId18"/>
    <p:sldId id="310" r:id="rId19"/>
    <p:sldId id="298" r:id="rId20"/>
    <p:sldId id="315" r:id="rId21"/>
    <p:sldId id="318" r:id="rId22"/>
    <p:sldId id="316" r:id="rId23"/>
    <p:sldId id="317" r:id="rId24"/>
    <p:sldId id="319" r:id="rId25"/>
    <p:sldId id="303" r:id="rId26"/>
    <p:sldId id="302" r:id="rId27"/>
    <p:sldId id="304" r:id="rId28"/>
    <p:sldId id="306" r:id="rId29"/>
    <p:sldId id="305" r:id="rId30"/>
    <p:sldId id="32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88" d="100"/>
          <a:sy n="88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7CF2-6D3A-48CF-95F1-8901869569A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A78BB-667F-46CD-8A9F-75ED65205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E09D717C-12B3-4508-ADB7-DE8008828777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3D9-AC93-4B98-B4DD-FE8C6E3C3E7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952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3D9-AC93-4B98-B4DD-FE8C6E3C3E7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7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3D9-AC93-4B98-B4DD-FE8C6E3C3E7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86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3D9-AC93-4B98-B4DD-FE8C6E3C3E7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297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3D9-AC93-4B98-B4DD-FE8C6E3C3E7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47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F3D9-AC93-4B98-B4DD-FE8C6E3C3E7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16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6F8D-3C83-4496-A6D9-120139352BC5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0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6FA-03F3-4705-80E2-BE42C36F76B2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CA2B-B3C8-47EF-9E80-CF99B83BDC44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B83F-735D-4C23-8720-392B3B1D5E4C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243F-7B02-4611-AA60-61D9C75F45E8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F2C-7DC5-4C4E-9F07-4DA7287AE66A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1B09-91A4-4F8E-8C51-81E695BAF18D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C86E-CCF5-4B97-87F0-B2568E404503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A33-34AF-44D1-BDF0-B2FA2BDCF944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96B-115A-43BA-8863-FFA79661E45B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B3BE8C-000A-47DE-83A5-83736F5D5CA3}" type="datetime1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708A8F-E409-4E69-B3E8-F04D63F63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4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Software Quality Assurance  and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r>
              <a:rPr lang="en-US" sz="2400" dirty="0" err="1"/>
              <a:t>Sobia</a:t>
            </a:r>
            <a:r>
              <a:rPr lang="en-US" sz="2400" dirty="0"/>
              <a:t> Usman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5"/>
    </mc:Choice>
    <mc:Fallback xmlns="">
      <p:transition spd="slow" advTm="86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 bwMode="auto">
          <a:xfrm>
            <a:off x="685800" y="115888"/>
            <a:ext cx="7772400" cy="731837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defTabSz="914400" eaLnBrk="1"/>
            <a:b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of Peer Reviews</a:t>
            </a:r>
            <a:endParaRPr lang="en-US" altLang="en-US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 bwMode="auto">
          <a:xfrm>
            <a:off x="173038" y="1028700"/>
            <a:ext cx="8713787" cy="5114925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Autofit/>
          </a:bodyPr>
          <a:lstStyle/>
          <a:p>
            <a:pPr marL="257175" indent="-257175" algn="l" eaLnBrk="1">
              <a:spcBef>
                <a:spcPts val="500"/>
              </a:spcBef>
              <a:buNone/>
            </a:pPr>
            <a:endParaRPr lang="en-US" altLang="en-US" sz="22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57175" indent="-257175" algn="l" eaLnBrk="1">
              <a:spcBef>
                <a:spcPts val="500"/>
              </a:spcBef>
              <a:buNone/>
            </a:pPr>
            <a:r>
              <a:rPr lang="en-US" altLang="en-US" sz="22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Specialized Professionals </a:t>
            </a:r>
          </a:p>
          <a:p>
            <a:pPr marL="257175" indent="-257175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These differ by review type: 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/ walkthroughs</a:t>
            </a:r>
          </a:p>
          <a:p>
            <a:pPr marL="257175" indent="-257175" algn="l" eaLnBrk="1">
              <a:spcBef>
                <a:spcPts val="500"/>
              </a:spcBef>
              <a:buFontTx/>
              <a:buChar char="•"/>
            </a:pPr>
            <a:r>
              <a:rPr lang="en-US" altLang="en-US" sz="22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701675" lvl="1" indent="-244475" algn="l" eaLnBrk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Designer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generally the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systems analyst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responsible for analysis and design of software system reviewed</a:t>
            </a:r>
          </a:p>
          <a:p>
            <a:pPr marL="701675" lvl="1" indent="-244475" algn="l" eaLnBrk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coder or implementer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one who is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thoroughly acquainted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with coding tasks, preferably the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leader of the designated coding team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 </a:t>
            </a:r>
          </a:p>
          <a:p>
            <a:pPr marL="1066800" lvl="2" indent="-152400" algn="l" eaLnBrk="1">
              <a:spcBef>
                <a:spcPts val="3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Able to detect defects leading to coding errors and other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software implementation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issues.</a:t>
            </a:r>
          </a:p>
          <a:p>
            <a:pPr marL="701675" lvl="1" indent="-244475" algn="l" eaLnBrk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Tester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experienced professional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preferably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leader of assigned testing team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A7666-A2E7-462B-838E-141F041B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 advTm="9325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 bwMode="auto">
          <a:xfrm>
            <a:off x="762000" y="304800"/>
            <a:ext cx="7772400" cy="731838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of Peer Reviews</a:t>
            </a:r>
            <a:endParaRPr lang="en-US" altLang="en-US" dirty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 bwMode="auto">
          <a:xfrm>
            <a:off x="304800" y="1295400"/>
            <a:ext cx="8569325" cy="6183313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57175" indent="-257175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Specialized Professionals</a:t>
            </a:r>
          </a:p>
          <a:p>
            <a:pPr marL="257175" indent="-257175" algn="l" eaLnBrk="1">
              <a:spcBef>
                <a:spcPts val="500"/>
              </a:spcBef>
              <a:buFontTx/>
              <a:buChar char="•"/>
            </a:pPr>
            <a:r>
              <a:rPr lang="en-US" altLang="en-US" sz="22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 standards enforcer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team member specialized in development standards and procedures</a:t>
            </a:r>
          </a:p>
          <a:p>
            <a:pPr marL="1085850" lvl="2" indent="-171450" algn="l" eaLnBrk="1">
              <a:spcBef>
                <a:spcPts val="3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locate deviations from these standards and procedures.  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 maintenance expert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focus on maintainability / testability issues</a:t>
            </a:r>
          </a:p>
          <a:p>
            <a:pPr marL="1085850" lvl="2" indent="-171450" algn="l" eaLnBrk="1">
              <a:spcBef>
                <a:spcPts val="3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detect design defects that may hinder bug correction and impact performance of future changes</a:t>
            </a:r>
          </a:p>
          <a:p>
            <a:pPr marL="1085850" lvl="2" indent="-171450" algn="l" eaLnBrk="1">
              <a:spcBef>
                <a:spcPts val="3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Focuses also on documentation (completeness / correctness) vital for maintenance activity.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 user representation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67603-82DF-4045-A9F2-3C99C85E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 advTm="13220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 bwMode="auto">
          <a:xfrm>
            <a:off x="650081" y="609600"/>
            <a:ext cx="7772400" cy="731837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of Peer Reviews: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Team Assignments</a:t>
            </a:r>
            <a:endParaRPr lang="en-US" altLang="en-US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8435975" cy="518160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Autofit/>
          </a:bodyPr>
          <a:lstStyle/>
          <a:p>
            <a:pPr marL="277813" indent="-277813" algn="l" eaLnBrk="1">
              <a:spcBef>
                <a:spcPts val="5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Presenter</a:t>
            </a:r>
            <a:r>
              <a:rPr lang="en-US" altLang="en-US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60400" lvl="1" indent="-203200" algn="l" eaLnBrk="1">
              <a:spcBef>
                <a:spcPts val="400"/>
              </a:spcBef>
              <a:buFontTx/>
              <a:buChar char="–"/>
            </a:pPr>
            <a:r>
              <a:rPr lang="en-US" alt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inspections: </a:t>
            </a:r>
          </a:p>
          <a:p>
            <a:pPr marL="1066800" lvl="2" indent="-152400" algn="l" eaLnBrk="1">
              <a:spcBef>
                <a:spcPts val="300"/>
              </a:spcBef>
              <a:buFontTx/>
              <a:buChar char="•"/>
            </a:pP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presenter of  document;  chosen by the moderator;  should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 be </a:t>
            </a: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document’s author</a:t>
            </a:r>
          </a:p>
          <a:p>
            <a:pPr marL="1066800" lvl="2" indent="-152400" algn="l" eaLnBrk="1">
              <a:spcBef>
                <a:spcPts val="300"/>
              </a:spcBef>
              <a:buFontTx/>
              <a:buChar char="•"/>
            </a:pP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Sometimes the software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coder</a:t>
            </a: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serves as presenter </a:t>
            </a: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due to the familiarity of the design logic and its implications for coding.</a:t>
            </a:r>
          </a:p>
          <a:p>
            <a:pPr marL="660400" lvl="1" indent="-203200" algn="l" eaLnBrk="1">
              <a:spcBef>
                <a:spcPts val="400"/>
              </a:spcBef>
              <a:buFontTx/>
              <a:buChar char="–"/>
            </a:pPr>
            <a:r>
              <a:rPr lang="en-US" alt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walkthroughs</a:t>
            </a:r>
            <a:r>
              <a:rPr lang="en-US" alt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 </a:t>
            </a:r>
          </a:p>
          <a:p>
            <a:pPr marL="1066800" lvl="2" indent="-152400" algn="l" eaLnBrk="1">
              <a:spcBef>
                <a:spcPts val="300"/>
              </a:spcBef>
              <a:buFontTx/>
              <a:buChar char="•"/>
            </a:pP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Author most familiar with the document should be chosen to present it to the group.</a:t>
            </a:r>
          </a:p>
          <a:p>
            <a:pPr marL="1066800" lvl="2" indent="-152400" algn="l" eaLnBrk="1">
              <a:spcBef>
                <a:spcPts val="300"/>
              </a:spcBef>
              <a:buFontTx/>
              <a:buChar char="•"/>
            </a:pP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Could be design document developer;  programmer for code</a:t>
            </a:r>
          </a:p>
          <a:p>
            <a:pPr marL="1066800" lvl="2" indent="-152400" algn="l" eaLnBrk="1">
              <a:spcBef>
                <a:spcPts val="300"/>
              </a:spcBef>
              <a:buFontTx/>
              <a:buChar char="•"/>
            </a:pPr>
            <a:r>
              <a:rPr lang="en-US" altLang="en-US" sz="1800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Some argue that a neutral person should be used..</a:t>
            </a:r>
          </a:p>
          <a:p>
            <a:pPr marL="277813" indent="-277813" algn="l" eaLnBrk="1">
              <a:spcBef>
                <a:spcPts val="5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Scribe</a:t>
            </a:r>
            <a:r>
              <a:rPr lang="en-US" altLang="en-US" b="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Team leader will often serve as the scribe and record noted defects to be corrected.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3CB0E-D862-49A6-A9C0-84970C2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3" y="6096000"/>
            <a:ext cx="417516" cy="377825"/>
          </a:xfrm>
        </p:spPr>
        <p:txBody>
          <a:bodyPr/>
          <a:lstStyle/>
          <a:p>
            <a:fld id="{5E708A8F-E409-4E69-B3E8-F04D63F632D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 advTm="11993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 bwMode="auto">
          <a:xfrm>
            <a:off x="571543" y="685800"/>
            <a:ext cx="8569325" cy="731837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Preparation for a Peer Review Session</a:t>
            </a:r>
            <a:endParaRPr lang="en-US" altLang="en-US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 bwMode="auto">
          <a:xfrm>
            <a:off x="574675" y="1676400"/>
            <a:ext cx="8112125" cy="47053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57175" indent="-257175" algn="l" eaLnBrk="1">
              <a:spcBef>
                <a:spcPts val="500"/>
              </a:spcBef>
              <a:buNone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 Leader’s Preparation for the session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r>
              <a:rPr lang="en-US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200" dirty="0"/>
              <a:t>To determine, together with the author, which sections of the document are to be reviewed. Such sections can be:</a:t>
            </a:r>
          </a:p>
          <a:p>
            <a:pPr>
              <a:buNone/>
            </a:pPr>
            <a:r>
              <a:rPr lang="en-US" sz="2200" dirty="0"/>
              <a:t>	– The most difficult and complex sections</a:t>
            </a:r>
          </a:p>
          <a:p>
            <a:pPr>
              <a:buNone/>
            </a:pPr>
            <a:r>
              <a:rPr lang="en-US" sz="2200" dirty="0"/>
              <a:t>	– The most critical sections, where any defect can cause severe damage to the program application and thus to the user</a:t>
            </a:r>
          </a:p>
          <a:p>
            <a:r>
              <a:rPr lang="en-US" sz="2200" dirty="0"/>
              <a:t>To select the team members.</a:t>
            </a:r>
          </a:p>
          <a:p>
            <a:r>
              <a:rPr lang="en-US" sz="2200" dirty="0"/>
              <a:t>To schedule the peer review sessions.</a:t>
            </a:r>
            <a:endParaRPr lang="en-US" sz="2200" dirty="0">
              <a:sym typeface="Times New Roman" pitchFamily="18" charset="0"/>
            </a:endParaRPr>
          </a:p>
          <a:p>
            <a:r>
              <a:rPr lang="en-US" altLang="en-US" sz="2200" dirty="0">
                <a:sym typeface="Times New Roman" pitchFamily="18" charset="0"/>
              </a:rPr>
              <a:t>Distribute the document to the team members prior to the review session</a:t>
            </a:r>
            <a:endParaRPr lang="en-US" alt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BB0CC-D03B-46DC-8449-25309E9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 advTm="9977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 bwMode="auto">
          <a:xfrm>
            <a:off x="504825" y="457200"/>
            <a:ext cx="8134350" cy="792163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Preparation for a Peer Review Session</a:t>
            </a:r>
            <a:endParaRPr lang="en-US" altLang="en-US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 bwMode="auto">
          <a:xfrm>
            <a:off x="323850" y="1143000"/>
            <a:ext cx="8315325" cy="5129213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77813" indent="-277813">
              <a:spcBef>
                <a:spcPts val="500"/>
              </a:spcBef>
            </a:pPr>
            <a:endParaRPr lang="en-US" altLang="en-US" sz="23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77813" indent="-277813" algn="just">
              <a:spcBef>
                <a:spcPts val="500"/>
              </a:spcBef>
            </a:pPr>
            <a:r>
              <a:rPr lang="en-US" altLang="en-US" sz="23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 team member’s</a:t>
            </a:r>
            <a:r>
              <a:rPr lang="en-US" altLang="en-US" sz="23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preparations for review session:</a:t>
            </a:r>
          </a:p>
          <a:p>
            <a:pPr marL="277813" indent="-277813" algn="just" eaLnBrk="1">
              <a:spcBef>
                <a:spcPts val="500"/>
              </a:spcBef>
              <a:buNone/>
            </a:pPr>
            <a:r>
              <a:rPr lang="en-US" altLang="en-US" sz="23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</a:t>
            </a:r>
            <a:r>
              <a:rPr lang="en-US" altLang="en-US" sz="23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3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inspections: </a:t>
            </a:r>
            <a:r>
              <a:rPr lang="en-US" altLang="en-US" sz="23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team members, preparation is quite thorough  </a:t>
            </a:r>
          </a:p>
          <a:p>
            <a:pPr marL="652463" lvl="1" indent="-195263" algn="just" eaLnBrk="1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 participants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must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read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document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and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list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comments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2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before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inspection begins.</a:t>
            </a:r>
          </a:p>
          <a:p>
            <a:pPr marL="1060450" lvl="2" indent="-146050" algn="just" eaLnBrk="1">
              <a:spcBef>
                <a:spcPts val="3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overview meeting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the author provides inspection team members with the necessary background for reviewing chosen document, project in general, logic, processes, outputs, inputs, interfaces.</a:t>
            </a:r>
          </a:p>
          <a:p>
            <a:pPr marL="1060450" lvl="2" indent="-146050" algn="just" eaLnBrk="1">
              <a:spcBef>
                <a:spcPts val="300"/>
              </a:spcBef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Tool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for inspector’s review: 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checklist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for specific documents.</a:t>
            </a:r>
          </a:p>
          <a:p>
            <a:pPr marL="277813" indent="-277813" algn="l" eaLnBrk="1">
              <a:spcBef>
                <a:spcPts val="700"/>
              </a:spcBef>
              <a:buFontTx/>
              <a:buChar char="•"/>
            </a:pPr>
            <a:endParaRPr lang="en-US" altLang="en-US" sz="23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2EA27-4990-4223-8BF7-0B312AEA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 advTm="9502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Preparation for a Peer Review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3" indent="-277813">
              <a:spcBef>
                <a:spcPts val="500"/>
              </a:spcBef>
              <a:buFontTx/>
              <a:buChar char="•"/>
            </a:pPr>
            <a:endParaRPr lang="en-US" altLang="en-US" sz="23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77813" indent="-277813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walkthroughs:  team briefly reads materials for general overview of project</a:t>
            </a:r>
          </a:p>
          <a:p>
            <a:pPr marL="277813" indent="-277813">
              <a:spcBef>
                <a:spcPts val="500"/>
              </a:spcBef>
              <a:buNone/>
            </a:pP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52463" lvl="1" indent="-195263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Generally they lack detailed knowledge</a:t>
            </a:r>
          </a:p>
          <a:p>
            <a:pPr marL="652463" lvl="1" indent="-195263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 most cases, team participants not required to prepare advance comments.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C937A-F0DE-43DD-80DF-4DFBCB21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3"/>
    </mc:Choice>
    <mc:Fallback xmlns="">
      <p:transition spd="slow" advTm="390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 bwMode="auto">
          <a:xfrm>
            <a:off x="408227" y="822322"/>
            <a:ext cx="7772400" cy="587375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Peer Review Session</a:t>
            </a:r>
            <a:endParaRPr lang="en-US" altLang="en-US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 bwMode="auto">
          <a:xfrm>
            <a:off x="387350" y="1371599"/>
            <a:ext cx="8496300" cy="4621213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4950" indent="-234950" algn="l" eaLnBrk="1">
              <a:spcBef>
                <a:spcPts val="500"/>
              </a:spcBef>
              <a:buNone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 inspection</a:t>
            </a:r>
          </a:p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presenter reads document section and may add an explanation.</a:t>
            </a:r>
          </a:p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may offer comments </a:t>
            </a:r>
          </a:p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Restrict discussion 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identification of errors.</a:t>
            </a:r>
          </a:p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Presenter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in </a:t>
            </a:r>
            <a:r>
              <a:rPr lang="en-US" alt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provides an overview</a:t>
            </a:r>
          </a:p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r>
              <a:rPr lang="en-US" alt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 Scribe</a:t>
            </a:r>
            <a:r>
              <a:rPr lang="en-US" altLang="en-US" sz="2400" b="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records each error (location, description, type  and character (incorrect, missing parts, extra parts etc). </a:t>
            </a:r>
          </a:p>
          <a:p>
            <a:pPr marL="234950" indent="-234950" algn="l" eaLnBrk="1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</a:t>
            </a:r>
            <a:r>
              <a:rPr lang="en-US" alt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nspection scribe 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will add estimated severity of each defect and the formulation of preventive / corrective actions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 </a:t>
            </a:r>
            <a:endParaRPr lang="en-US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897F8-6896-42E6-8A85-3B97E9F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 advTm="11834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 bwMode="auto">
          <a:xfrm>
            <a:off x="457201" y="914400"/>
            <a:ext cx="7772400" cy="587375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Peer Review Session</a:t>
            </a:r>
            <a:endParaRPr lang="en-US" altLang="en-US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 bwMode="auto">
          <a:xfrm>
            <a:off x="685800" y="1828800"/>
            <a:ext cx="7772400" cy="4195762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273050" indent="-273050" algn="l" eaLnBrk="1">
              <a:spcBef>
                <a:spcPts val="500"/>
              </a:spcBef>
              <a:buNone/>
            </a:pPr>
            <a:r>
              <a:rPr lang="en-US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Session Documentation</a:t>
            </a:r>
          </a:p>
          <a:p>
            <a:pPr marL="652463" lvl="1" indent="-195263" algn="l" eaLnBrk="1">
              <a:spcBef>
                <a:spcPts val="400"/>
              </a:spcBef>
              <a:buFontTx/>
              <a:buChar char="–"/>
            </a:pP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inspections 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much more comprehensive</a:t>
            </a:r>
          </a:p>
          <a:p>
            <a:pPr marL="652463" lvl="1" indent="-195263" algn="l" eaLnBrk="1">
              <a:spcBef>
                <a:spcPts val="400"/>
              </a:spcBef>
              <a:buFontTx/>
              <a:buChar char="–"/>
            </a:pPr>
            <a:endParaRPr lang="en-US" altLang="en-US" sz="24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Two documents are to be produced following an inspection session and distributed among the session participants:</a:t>
            </a:r>
          </a:p>
          <a:p>
            <a:endParaRPr lang="en-US" altLang="en-US" sz="24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04900" lvl="2" indent="-190500" algn="l" eaLnBrk="1">
              <a:spcBef>
                <a:spcPts val="400"/>
              </a:spcBef>
              <a:buFontTx/>
              <a:buChar char="•"/>
            </a:pPr>
            <a:r>
              <a:rPr lang="en-US" altLang="en-US" sz="2400" b="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 Session </a:t>
            </a:r>
            <a:r>
              <a:rPr lang="en-US" alt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Findings</a:t>
            </a:r>
            <a:r>
              <a:rPr lang="en-US" altLang="en-US" sz="2400" b="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Report 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– produced by scribe</a:t>
            </a:r>
          </a:p>
          <a:p>
            <a:pPr lvl="4">
              <a:buFont typeface="Wingdings" pitchFamily="2" charset="2"/>
              <a:buChar char="§"/>
            </a:pPr>
            <a:r>
              <a:rPr lang="en-US" sz="2400" dirty="0"/>
              <a:t>full documentation of identified errors for correction and follow up.</a:t>
            </a:r>
            <a:endParaRPr lang="en-US" alt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04900" lvl="2" indent="-190500" algn="l" eaLnBrk="1">
              <a:spcBef>
                <a:spcPts val="500"/>
              </a:spcBef>
              <a:buFontTx/>
              <a:buChar char="•"/>
            </a:pPr>
            <a:endParaRPr lang="en-US" altLang="en-US" sz="3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52463" lvl="1" indent="-195263" algn="l" eaLnBrk="1">
              <a:spcBef>
                <a:spcPts val="400"/>
              </a:spcBef>
              <a:buFontTx/>
              <a:buChar char="–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3F4AC-5D00-4525-918C-51D7943C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 advTm="6020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Peer Review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/>
              <a:t>Inspection Session Summary Report</a:t>
            </a:r>
          </a:p>
          <a:p>
            <a:r>
              <a:rPr lang="en-US" sz="2200" dirty="0"/>
              <a:t>This report is to be compiled by the inspection leader shortly after the session or series of sessions dealing with the same document.</a:t>
            </a:r>
          </a:p>
          <a:p>
            <a:pPr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A typical report of this type summarizes the inspection findings and the resources invested in the inspection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walkthroughs – copies of the error documentation should be </a:t>
            </a:r>
            <a:r>
              <a:rPr lang="en-US" altLang="en-US" sz="22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provided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to the development team and the session participants</a:t>
            </a:r>
            <a:endParaRPr 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11CE-D533-46FE-BD84-FC1E6841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24"/>
    </mc:Choice>
    <mc:Fallback xmlns="">
      <p:transition spd="slow" advTm="7202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 bwMode="auto">
          <a:xfrm>
            <a:off x="609600" y="888207"/>
            <a:ext cx="7772400" cy="788193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Post-peer Review activities</a:t>
            </a:r>
            <a:endParaRPr lang="en-US" altLang="en-US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 bwMode="auto">
          <a:xfrm>
            <a:off x="768350" y="2057400"/>
            <a:ext cx="7772400" cy="3621088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algn="l" eaLnBrk="1">
              <a:spcBef>
                <a:spcPts val="500"/>
              </a:spcBef>
              <a:buNone/>
            </a:pPr>
            <a:r>
              <a:rPr lang="en-US" altLang="en-US" sz="2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687388" lvl="1" indent="-230188" algn="l" eaLnBrk="1">
              <a:spcBef>
                <a:spcPts val="400"/>
              </a:spcBef>
              <a:buNone/>
            </a:pPr>
            <a:endParaRPr lang="en-US" altLang="en-US" sz="22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7388" lvl="1" indent="-230188" algn="l" eaLnBrk="1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Post inspection activities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are conducted to attest to:</a:t>
            </a:r>
          </a:p>
          <a:p>
            <a:pPr marL="687388" lvl="1" indent="-230188" algn="l" eaLnBrk="1">
              <a:spcBef>
                <a:spcPts val="600"/>
              </a:spcBef>
              <a:buFontTx/>
              <a:buChar char="–"/>
            </a:pPr>
            <a:endParaRPr lang="en-US" altLang="en-US" sz="22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085850" lvl="2" indent="-171450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ffective correction / reworking of all errors</a:t>
            </a:r>
          </a:p>
          <a:p>
            <a:pPr marL="1085850" lvl="2" indent="-171450"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Transmission of the inspection reports to the internal Corrective Action Board (CAB) for analysis.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46A9C-CF67-49AA-A784-4C1F4C44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 advTm="7578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 bwMode="auto">
          <a:xfrm>
            <a:off x="685800" y="381000"/>
            <a:ext cx="7772400" cy="8826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Reviews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 bwMode="auto">
          <a:xfrm>
            <a:off x="685800" y="1752599"/>
            <a:ext cx="7772400" cy="4495801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93688" indent="-293688" algn="l" eaLnBrk="1">
              <a:spcBef>
                <a:spcPts val="500"/>
              </a:spcBef>
              <a:buNone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 Methods</a:t>
            </a:r>
          </a:p>
          <a:p>
            <a:pPr marL="660400" lvl="1" indent="-203200" algn="l" eaLnBrk="1">
              <a:spcBef>
                <a:spcPts val="400"/>
              </a:spcBef>
              <a:buNone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1. Inspections </a:t>
            </a:r>
          </a:p>
          <a:p>
            <a:pPr marL="660400" lvl="1" indent="-203200" algn="l" eaLnBrk="1">
              <a:spcBef>
                <a:spcPts val="400"/>
              </a:spcBef>
              <a:buNone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2. Walkthroughs</a:t>
            </a:r>
          </a:p>
          <a:p>
            <a:pPr marL="293688" indent="-293688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Difference between formal design reviews and peer reviews is rooted in their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participants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 and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authority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293688" indent="-293688" algn="l" eaLnBrk="1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FD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Rs:  most participants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hold superior positions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to the project leaders and customer representatives</a:t>
            </a:r>
          </a:p>
          <a:p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  <a:sym typeface="Times New Roman" pitchFamily="18" charset="0"/>
              </a:rPr>
              <a:t>Peer reviews, </a:t>
            </a: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project leader’s equals, members of his or her department and other units.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DCDF3-F9B2-44EA-8F85-6F00173F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 advTm="5738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2"/>
          <p:cNvSpPr>
            <a:spLocks/>
          </p:cNvSpPr>
          <p:nvPr/>
        </p:nvSpPr>
        <p:spPr bwMode="auto">
          <a:xfrm>
            <a:off x="990600" y="274479"/>
            <a:ext cx="6791325" cy="492443"/>
          </a:xfrm>
          <a:custGeom>
            <a:avLst/>
            <a:gdLst>
              <a:gd name="T0" fmla="*/ 3395663 w 21600"/>
              <a:gd name="T1" fmla="*/ 215900 h 21600"/>
              <a:gd name="T2" fmla="*/ 3395663 w 21600"/>
              <a:gd name="T3" fmla="*/ 215900 h 21600"/>
              <a:gd name="T4" fmla="*/ 3395663 w 21600"/>
              <a:gd name="T5" fmla="*/ 215900 h 21600"/>
              <a:gd name="T6" fmla="*/ 3395663 w 21600"/>
              <a:gd name="T7" fmla="*/ 2159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14400"/>
            <a:r>
              <a:rPr lang="en-US" altLang="en-US" sz="3200" dirty="0"/>
              <a:t>Inspection vs. Walkthrough</a:t>
            </a:r>
          </a:p>
        </p:txBody>
      </p:sp>
      <p:pic>
        <p:nvPicPr>
          <p:cNvPr id="11268" name="Picture 3" descr="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03312"/>
            <a:ext cx="8153400" cy="56022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FA6A3-4B4B-4F67-9A20-9DB145CE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 advTm="8643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23" t="2817" r="7692" b="42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14807-D733-4B40-AB49-D8136E09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06"/>
    </mc:Choice>
    <mc:Fallback xmlns="">
      <p:transition spd="slow" advTm="5960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1"/>
            <a:ext cx="7772400" cy="611746"/>
          </a:xfrm>
        </p:spPr>
        <p:txBody>
          <a:bodyPr>
            <a:normAutofit/>
          </a:bodyPr>
          <a:lstStyle/>
          <a:p>
            <a:r>
              <a:rPr lang="en-US" dirty="0"/>
              <a:t>Comparison of review methodologies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5800" y="1143000"/>
            <a:ext cx="75438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388BD-CC57-4C98-8FC2-D208878E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5"/>
    </mc:Choice>
    <mc:Fallback xmlns="">
      <p:transition spd="slow" advTm="3741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303214"/>
            <a:ext cx="7772400" cy="914399"/>
          </a:xfrm>
        </p:spPr>
        <p:txBody>
          <a:bodyPr/>
          <a:lstStyle/>
          <a:p>
            <a:r>
              <a:rPr lang="en-US" dirty="0"/>
              <a:t>Comparison of review methodologies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26797"/>
          <a:stretch>
            <a:fillRect/>
          </a:stretch>
        </p:blipFill>
        <p:spPr bwMode="auto">
          <a:xfrm>
            <a:off x="685800" y="1828800"/>
            <a:ext cx="75437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16706-D8F2-4BBE-93E3-ED03AB0B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739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048000"/>
            <a:ext cx="7391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78"/>
    </mc:Choice>
    <mc:Fallback xmlns="">
      <p:transition spd="slow" advTm="10867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Expert Opinions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200" dirty="0"/>
              <a:t>Expert opinions support quality assessment efforts by introducing additional external capabilities into the organization's in-house development process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Turning to outside experts may be particularly useful in the following situations:</a:t>
            </a:r>
          </a:p>
          <a:p>
            <a:pPr lvl="2">
              <a:buNone/>
            </a:pPr>
            <a:r>
              <a:rPr lang="en-US" sz="1800" dirty="0"/>
              <a:t>– Insufficient in-house professional capabilities in a given area</a:t>
            </a:r>
          </a:p>
          <a:p>
            <a:pPr lvl="2">
              <a:buNone/>
            </a:pPr>
            <a:r>
              <a:rPr lang="en-US" sz="1800" dirty="0"/>
              <a:t>– In small organizations: difficult to find enough suitable candidates to participate in the design review teams</a:t>
            </a:r>
          </a:p>
          <a:p>
            <a:pPr lvl="2">
              <a:buNone/>
            </a:pPr>
            <a:r>
              <a:rPr lang="en-US" sz="1800" dirty="0"/>
              <a:t>– In small organizations: extreme work pressures, an outside expert’s opinion can replace an inspection process</a:t>
            </a:r>
          </a:p>
          <a:p>
            <a:pPr lvl="2">
              <a:buNone/>
            </a:pPr>
            <a:r>
              <a:rPr lang="en-US" sz="1800" dirty="0"/>
              <a:t>– Temporary inaccessibility of in-house professional</a:t>
            </a:r>
          </a:p>
          <a:p>
            <a:pPr lvl="2">
              <a:buNone/>
            </a:pPr>
            <a:r>
              <a:rPr lang="en-US" sz="1800" dirty="0"/>
              <a:t>– In cases of major disagreement among the organization's senior  professional, an outside expert may support a 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9B260-20DE-40E6-A516-FECF375A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04"/>
    </mc:Choice>
    <mc:Fallback xmlns="">
      <p:transition spd="slow" advTm="14770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/>
              <a:t>	 </a:t>
            </a:r>
            <a:r>
              <a:rPr lang="en-GB" sz="2200" dirty="0"/>
              <a:t>Consider the following tables (Table1 and Table 2), and prepare “</a:t>
            </a:r>
            <a:r>
              <a:rPr lang="en-US" sz="2200" dirty="0"/>
              <a:t>Inspection Session Summary Report’’</a:t>
            </a:r>
            <a:r>
              <a:rPr lang="en-GB" sz="2200" dirty="0"/>
              <a:t> of design document consisting of </a:t>
            </a:r>
            <a:r>
              <a:rPr lang="en-GB" sz="2200" b="1" dirty="0"/>
              <a:t>31 </a:t>
            </a:r>
            <a:r>
              <a:rPr lang="en-GB" sz="2200" dirty="0"/>
              <a:t>pages.</a:t>
            </a:r>
          </a:p>
          <a:p>
            <a:pPr>
              <a:buNone/>
            </a:pPr>
            <a:endParaRPr lang="en-GB" sz="2200" dirty="0"/>
          </a:p>
          <a:p>
            <a:pPr marL="514350" lvl="0" indent="-514350">
              <a:buFont typeface="+mj-lt"/>
              <a:buAutoNum type="arabicPeriod"/>
            </a:pPr>
            <a:r>
              <a:rPr lang="en-GB" sz="2200" dirty="0"/>
              <a:t>Total (hours) and total errors (standardized)</a:t>
            </a:r>
            <a:endParaRPr lang="en-US" sz="2200" dirty="0"/>
          </a:p>
          <a:p>
            <a:pPr marL="514350" lvl="0" indent="-514350">
              <a:buFont typeface="+mj-lt"/>
              <a:buAutoNum type="arabicPeriod"/>
            </a:pPr>
            <a:r>
              <a:rPr lang="en-GB" sz="2200" dirty="0"/>
              <a:t>Average defects per page(</a:t>
            </a:r>
            <a:r>
              <a:rPr lang="en-US" sz="2200" b="1" dirty="0"/>
              <a:t>Total Errors/Total Pages=C/A)</a:t>
            </a:r>
            <a:r>
              <a:rPr lang="en-US" sz="2200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/>
              <a:t>Average defects per page (standardized)(D/A 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/>
              <a:t>Defects detection efficiency (</a:t>
            </a:r>
            <a:r>
              <a:rPr lang="en-US" sz="2200" b="1" dirty="0"/>
              <a:t>hours per defect</a:t>
            </a:r>
            <a:r>
              <a:rPr lang="en-US" sz="2200" dirty="0"/>
              <a:t>= B/C 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/>
              <a:t>Standardized defect detection efficiency(B/D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32"/>
    </mc:Choice>
    <mc:Fallback xmlns="">
      <p:transition spd="slow" advTm="5433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828800"/>
          <a:ext cx="8153397" cy="2960912"/>
        </p:xfrm>
        <a:graphic>
          <a:graphicData uri="http://schemas.openxmlformats.org/drawingml/2006/table">
            <a:tbl>
              <a:tblPr/>
              <a:tblGrid>
                <a:gridCol w="116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0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# 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Team member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Overview meeting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Preparation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Inspection session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+mn-lt"/>
                          <a:ea typeface="Times New Roman"/>
                          <a:cs typeface="Arial"/>
                        </a:rPr>
                        <a:t>Total (hours)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Comments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Inspection leader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Anita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2.5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Including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report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preparation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John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Ben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133600" y="762000"/>
            <a:ext cx="3750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1: Resources Invested (Hours)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88"/>
    </mc:Choice>
    <mc:Fallback xmlns="">
      <p:transition spd="slow" advTm="2538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077200" cy="3048000"/>
        </p:xfrm>
        <a:graphic>
          <a:graphicData uri="http://schemas.openxmlformats.org/drawingml/2006/table">
            <a:tbl>
              <a:tblPr/>
              <a:tblGrid>
                <a:gridCol w="1479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8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Error severity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Error nature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Wrong      Missing      Extra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+mn-lt"/>
                          <a:ea typeface="Times New Roman"/>
                          <a:cs typeface="Arial"/>
                        </a:rPr>
                        <a:t>Total errors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Severity factor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Total errors 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(standardized)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5-critical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16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8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1-minor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057400" y="533400"/>
            <a:ext cx="472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Table 2: Error summary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21"/>
    </mc:Choice>
    <mc:Fallback xmlns="">
      <p:transition spd="slow" advTm="10612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66800" y="1600200"/>
          <a:ext cx="6537960" cy="2356234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# 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Team member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Overview meeting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Preparation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Inspection session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Total (hours)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Comments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Inspection leader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Anita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2.5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Arial"/>
                        </a:rPr>
                        <a:t>6.5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including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report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preparation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John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Ben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Total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11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Times New Roman"/>
                          <a:ea typeface="Times New Roman"/>
                          <a:cs typeface="Arial"/>
                        </a:rPr>
                        <a:t>6.5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Arial"/>
                        </a:rPr>
                        <a:t>(B)20.5</a:t>
                      </a: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667000" y="1219200"/>
            <a:ext cx="29065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Resources invested (hours worked)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3" y="4419600"/>
          <a:ext cx="7467598" cy="2270303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7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Error severity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Error nature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W      M       E*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Total errors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Severity factor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Total errors 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(standardized)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Comments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5-critical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16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16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8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16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1-minor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Total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8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3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Arial"/>
                        </a:rPr>
                        <a:t>4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latin typeface="Times New Roman"/>
                          <a:ea typeface="Times New Roman"/>
                          <a:cs typeface="Arial"/>
                        </a:rPr>
                        <a:t>(C)15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latin typeface="Times New Roman"/>
                          <a:ea typeface="Times New Roman"/>
                          <a:cs typeface="Arial"/>
                        </a:rPr>
                        <a:t>(D)55</a:t>
                      </a: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505200" y="4038600"/>
            <a:ext cx="14012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Error summary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72"/>
    </mc:Choice>
    <mc:Fallback xmlns="">
      <p:transition spd="slow" advTm="8277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200" dirty="0"/>
              <a:t>	</a:t>
            </a:r>
          </a:p>
          <a:p>
            <a:pPr>
              <a:buNone/>
            </a:pPr>
            <a:r>
              <a:rPr lang="en-GB" sz="2200" dirty="0"/>
              <a:t>Total hours= 20.5, Total errors (standardized) = 55</a:t>
            </a:r>
            <a:endParaRPr lang="en-US" sz="2200" dirty="0"/>
          </a:p>
          <a:p>
            <a:pPr lvl="0"/>
            <a:r>
              <a:rPr lang="en-US" sz="2200" dirty="0"/>
              <a:t>Average defects per page = </a:t>
            </a:r>
            <a:r>
              <a:rPr lang="en-US" sz="2200" b="1" dirty="0"/>
              <a:t>Total Errors/Total Pages</a:t>
            </a:r>
            <a:r>
              <a:rPr lang="en-US" sz="2200" dirty="0"/>
              <a:t> = </a:t>
            </a:r>
            <a:r>
              <a:rPr lang="en-US" sz="2200" b="1" dirty="0"/>
              <a:t>C/A</a:t>
            </a:r>
            <a:r>
              <a:rPr lang="en-US" sz="2200" dirty="0"/>
              <a:t> = 15/31= 0.48</a:t>
            </a:r>
          </a:p>
          <a:p>
            <a:pPr lvl="0"/>
            <a:r>
              <a:rPr lang="en-US" sz="2200" dirty="0"/>
              <a:t>Average defects per page (standardized) = D/A = 55/31= 1.71</a:t>
            </a:r>
          </a:p>
          <a:p>
            <a:pPr lvl="0"/>
            <a:r>
              <a:rPr lang="en-US" sz="2200" dirty="0"/>
              <a:t>Defects detection efficiency (</a:t>
            </a:r>
            <a:r>
              <a:rPr lang="en-US" sz="2200" b="1" dirty="0"/>
              <a:t>hours per defect</a:t>
            </a:r>
            <a:r>
              <a:rPr lang="en-US" sz="2200" dirty="0"/>
              <a:t>) = B/C = 20.5/15= 1.37</a:t>
            </a:r>
          </a:p>
          <a:p>
            <a:pPr lvl="0"/>
            <a:r>
              <a:rPr lang="en-US" sz="2200" dirty="0"/>
              <a:t>Standardized defect detection efficiency (hours per standardized defect) = B/D =20.5/55= 0.37</a:t>
            </a:r>
          </a:p>
          <a:p>
            <a:pPr>
              <a:buNone/>
            </a:pPr>
            <a:r>
              <a:rPr lang="en-GB" sz="2200" dirty="0"/>
              <a:t> 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70"/>
    </mc:Choice>
    <mc:Fallback xmlns="">
      <p:transition spd="slow" advTm="738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 bwMode="auto">
          <a:xfrm>
            <a:off x="685800" y="333375"/>
            <a:ext cx="7772400" cy="7302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Reviews</a:t>
            </a:r>
            <a:endParaRPr lang="en-US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 bwMode="auto">
          <a:xfrm>
            <a:off x="685800" y="1052513"/>
            <a:ext cx="7772400" cy="5272087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indent="-342900" algn="l" eaLnBrk="1">
              <a:spcBef>
                <a:spcPts val="700"/>
              </a:spcBef>
              <a:buFontTx/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l" eaLnBrk="1">
              <a:spcBef>
                <a:spcPts val="7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Other major difference lies in </a:t>
            </a:r>
          </a:p>
          <a:p>
            <a:pPr marL="742950" lvl="1" indent="-285750" algn="l" eaLnBrk="1">
              <a:spcBef>
                <a:spcPts val="600"/>
              </a:spcBef>
              <a:buFontTx/>
              <a:buChar char="–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degree of authority and </a:t>
            </a:r>
          </a:p>
          <a:p>
            <a:pPr marL="742950" lvl="1" indent="-285750" algn="l" eaLnBrk="1">
              <a:spcBef>
                <a:spcPts val="600"/>
              </a:spcBef>
              <a:buFontTx/>
              <a:buChar char="–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objective of each review method</a:t>
            </a:r>
          </a:p>
          <a:p>
            <a:pPr marL="342900" indent="-342900" algn="l" eaLnBrk="1">
              <a:spcBef>
                <a:spcPts val="700"/>
              </a:spcBef>
              <a:buFontTx/>
              <a:buChar char="•"/>
            </a:pPr>
            <a:endParaRPr lang="en-US" altLang="en-US" sz="22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l" eaLnBrk="1">
              <a:spcBef>
                <a:spcPts val="7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FDRs: </a:t>
            </a:r>
            <a:r>
              <a:rPr lang="en-US" altLang="en-US" sz="22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authorized to approved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document </a:t>
            </a:r>
          </a:p>
          <a:p>
            <a:pPr marL="742950" lvl="1" indent="-285750" algn="l" eaLnBrk="1">
              <a:spcBef>
                <a:spcPts val="600"/>
              </a:spcBef>
              <a:buFontTx/>
              <a:buChar char="–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work can now continue in project</a:t>
            </a:r>
          </a:p>
          <a:p>
            <a:pPr marL="342900" indent="-342900" algn="l" eaLnBrk="1">
              <a:spcBef>
                <a:spcPts val="700"/>
              </a:spcBef>
              <a:buFontTx/>
              <a:buChar char="•"/>
            </a:pPr>
            <a:endParaRPr lang="en-US" altLang="en-US" sz="2200" u="sng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This authority is not granted to the peer reviews</a:t>
            </a:r>
          </a:p>
          <a:p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whose main objectives lie in </a:t>
            </a:r>
          </a:p>
          <a:p>
            <a:pPr lvl="3">
              <a:buFont typeface="Arial" pitchFamily="34" charset="0"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detecting errors and </a:t>
            </a:r>
          </a:p>
          <a:p>
            <a:pPr marL="1143000" lvl="2" indent="-228600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deviations from standards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F0AB2-0B04-4EC2-811D-A016C72B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 advTm="3352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E70-9CC7-4DA1-8A4C-8926C51B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7772400" cy="99906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D4DD-1346-4A03-9DA8-4E2D3FF3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8, Reviews, Software Quality Assurance from theory to implementation by Daniel </a:t>
            </a:r>
            <a:r>
              <a:rPr lang="en-US" dirty="0" err="1"/>
              <a:t>Galin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071F4-91DF-44C5-80CC-073A646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3"/>
    </mc:Choice>
    <mc:Fallback xmlns="">
      <p:transition spd="slow" advTm="62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 bwMode="auto">
          <a:xfrm>
            <a:off x="685800" y="187325"/>
            <a:ext cx="7772400" cy="1144588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algn="ctr" defTabSz="914400" eaLnBrk="1"/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Reviews: </a:t>
            </a:r>
            <a:br>
              <a:rPr lang="en-US" altLang="en-US" sz="24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 /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WalkThroughs</a:t>
            </a:r>
            <a:endParaRPr lang="en-US" altLang="en-US" sz="2400" b="1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 bwMode="auto">
          <a:xfrm>
            <a:off x="685800" y="1557338"/>
            <a:ext cx="7989888" cy="411480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300038" indent="-300038" algn="l" eaLnBrk="1">
              <a:spcBef>
                <a:spcPts val="600"/>
              </a:spcBef>
              <a:buFontTx/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00038" indent="-300038" algn="l" eaLnBrk="1">
              <a:spcBef>
                <a:spcPts val="6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Walkthroughs and inspection differ in formality </a:t>
            </a:r>
          </a:p>
          <a:p>
            <a:pPr marL="574358" lvl="1" indent="-300038">
              <a:spcBef>
                <a:spcPts val="600"/>
              </a:spcBef>
              <a:buFontTx/>
              <a:buChar char="•"/>
            </a:pP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Inspection the more formal of the two</a:t>
            </a:r>
          </a:p>
          <a:p>
            <a:pPr marL="574358" lvl="1" indent="-300038">
              <a:spcBef>
                <a:spcPts val="600"/>
              </a:spcBef>
              <a:buNone/>
            </a:pPr>
            <a:endParaRPr lang="en-US" altLang="en-US" sz="22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00038" indent="-300038" algn="l" eaLnBrk="1">
              <a:spcBef>
                <a:spcPts val="6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 emphasize the 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objective of </a:t>
            </a:r>
            <a:r>
              <a:rPr lang="en-US" alt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corrective action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 </a:t>
            </a:r>
          </a:p>
          <a:p>
            <a:pPr marL="300038" indent="-300038" algn="l" eaLnBrk="1">
              <a:spcBef>
                <a:spcPts val="6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Walkthroughs limited to </a:t>
            </a:r>
            <a:r>
              <a:rPr lang="en-US" alt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comments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on document reviewed.</a:t>
            </a:r>
          </a:p>
          <a:p>
            <a:pPr marL="300038" indent="-300038" algn="l" eaLnBrk="1">
              <a:spcBef>
                <a:spcPts val="600"/>
              </a:spcBef>
              <a:buFontTx/>
              <a:buChar char="•"/>
            </a:pP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 are considered 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contribute more 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 SQA.</a:t>
            </a:r>
            <a:endParaRPr lang="en-US" alt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F371D8-17ED-4B37-8559-C85DAE6E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 advTm="6267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 bwMode="auto">
          <a:xfrm>
            <a:off x="706437" y="359625"/>
            <a:ext cx="7772400" cy="935038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algn="ctr"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Reviews:  Inspections</a:t>
            </a:r>
            <a:endParaRPr lang="en-US" altLang="en-US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423275" cy="51117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36538" indent="-236538" algn="l" eaLnBrk="1">
              <a:spcBef>
                <a:spcPts val="500"/>
              </a:spcBef>
              <a:buFontTx/>
              <a:buChar char="•"/>
            </a:pPr>
            <a:endParaRPr lang="en-US" altLang="en-US" sz="22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6538" indent="-236538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Inspections usually based on a comprehensive infrastructure: </a:t>
            </a:r>
          </a:p>
          <a:p>
            <a:pPr marL="236538" indent="-236538" algn="l" eaLnBrk="1">
              <a:spcBef>
                <a:spcPts val="500"/>
              </a:spcBef>
              <a:buNone/>
            </a:pPr>
            <a:endParaRPr lang="en-US" altLang="en-US" sz="22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Development of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inspection checklists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each type of design document as well as coding languages, which are periodically updated.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Development of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typical defect type frequency tables,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based on past findings to direct inspectors to potential ‘defect concentration areas.’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Training of competent professionals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 inspection process issues – making it possible for them to serve as inspection leaders (moderators) or inspection team members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Periodic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analysis of the effectiveness of past inspections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to improve the inspection methodology</a:t>
            </a:r>
          </a:p>
          <a:p>
            <a:pPr marL="676275" lvl="1" indent="-219075" algn="l" eaLnBrk="1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Scheduled inspections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into project activity plan and allocation of the required resources,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including resources 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corrections</a:t>
            </a:r>
            <a:endParaRPr lang="en-US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7A215-5073-49F3-BA5D-9D45E84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 advTm="9697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 bwMode="auto">
          <a:xfrm>
            <a:off x="685800" y="228600"/>
            <a:ext cx="7772400" cy="865188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Focus on Peer Reviews:</a:t>
            </a:r>
            <a:endParaRPr lang="en-US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 bwMode="auto">
          <a:xfrm>
            <a:off x="685800" y="1524000"/>
            <a:ext cx="7772400" cy="4648199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42888" indent="-242888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 for these two peer review methods, we will look at:</a:t>
            </a:r>
          </a:p>
          <a:p>
            <a:pPr marL="692150" lvl="1" indent="-234950" algn="l" eaLnBrk="1">
              <a:spcBef>
                <a:spcPts val="600"/>
              </a:spcBef>
              <a:buFontTx/>
              <a:buChar char="–"/>
            </a:pPr>
            <a:endParaRPr lang="en-US" altLang="en-US" sz="19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92150" lvl="1" indent="-234950" algn="l" eaLnBrk="1">
              <a:spcBef>
                <a:spcPts val="400"/>
              </a:spcBef>
              <a:buFontTx/>
              <a:buChar char="–"/>
            </a:pPr>
            <a:r>
              <a:rPr lang="en-US" altLang="en-US" sz="19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of peer reviews</a:t>
            </a:r>
          </a:p>
          <a:p>
            <a:pPr marL="692150" lvl="1" indent="-234950" algn="l" eaLnBrk="1">
              <a:spcBef>
                <a:spcPts val="400"/>
              </a:spcBef>
              <a:buFontTx/>
              <a:buChar char="–"/>
            </a:pPr>
            <a:r>
              <a:rPr lang="en-US" altLang="en-US" sz="19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Preparation for peer reviews</a:t>
            </a:r>
          </a:p>
          <a:p>
            <a:pPr marL="692150" lvl="1" indent="-234950" algn="l" eaLnBrk="1">
              <a:spcBef>
                <a:spcPts val="400"/>
              </a:spcBef>
              <a:buFontTx/>
              <a:buChar char="–"/>
            </a:pPr>
            <a:r>
              <a:rPr lang="en-US" altLang="en-US" sz="19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peer review session</a:t>
            </a:r>
          </a:p>
          <a:p>
            <a:pPr marL="692150" lvl="1" indent="-234950" algn="l" eaLnBrk="1">
              <a:spcBef>
                <a:spcPts val="400"/>
              </a:spcBef>
              <a:buFontTx/>
              <a:buChar char="–"/>
            </a:pPr>
            <a:r>
              <a:rPr lang="en-US" altLang="en-US" sz="19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Post peer-review activities</a:t>
            </a:r>
          </a:p>
          <a:p>
            <a:pPr marL="692150" lvl="1" indent="-234950" algn="l" eaLnBrk="1">
              <a:spcBef>
                <a:spcPts val="400"/>
              </a:spcBef>
              <a:buFontTx/>
              <a:buChar char="–"/>
            </a:pPr>
            <a:r>
              <a:rPr lang="en-US" altLang="en-US" sz="19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Peer review efficiency</a:t>
            </a:r>
          </a:p>
          <a:p>
            <a:pPr marL="692150" lvl="1" indent="-234950" algn="l" eaLnBrk="1">
              <a:spcBef>
                <a:spcPts val="600"/>
              </a:spcBef>
              <a:buFontTx/>
              <a:buChar char="–"/>
            </a:pPr>
            <a:endParaRPr lang="en-US" altLang="en-US" sz="1900" b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42888" indent="-242888" algn="l" eaLnBrk="1">
              <a:spcBef>
                <a:spcPts val="500"/>
              </a:spcBef>
              <a:buFontTx/>
              <a:buChar char="•"/>
            </a:pP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principles that we talk about can apply to both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design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peer reviews and 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code</a:t>
            </a:r>
            <a:r>
              <a:rPr lang="en-US" altLang="en-US" sz="22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peer reviews.</a:t>
            </a:r>
            <a:endParaRPr lang="en-US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D8E44-8C9E-413C-BDC1-436FDACD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 advTm="5636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 bwMode="auto">
          <a:xfrm>
            <a:off x="609600" y="499888"/>
            <a:ext cx="7772400" cy="731837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1"/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of Peer Reviews</a:t>
            </a:r>
            <a:endParaRPr lang="en-US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 bwMode="auto">
          <a:xfrm>
            <a:off x="685801" y="1219199"/>
            <a:ext cx="7696200" cy="4873625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250825" indent="-250825" algn="l" eaLnBrk="1">
              <a:spcBef>
                <a:spcPts val="500"/>
              </a:spcBef>
              <a:buFontTx/>
              <a:buChar char="•"/>
            </a:pPr>
            <a:endParaRPr lang="en-US" altLang="en-US" sz="23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50825" indent="-250825" algn="l" eaLnBrk="1">
              <a:spcBef>
                <a:spcPts val="500"/>
              </a:spcBef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3-5 participants</a:t>
            </a:r>
          </a:p>
          <a:p>
            <a:pPr>
              <a:buNone/>
            </a:pPr>
            <a:r>
              <a:rPr lang="en-US" sz="2400" dirty="0"/>
              <a:t>A recommended peer review team includes: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 review leader</a:t>
            </a:r>
          </a:p>
          <a:p>
            <a:r>
              <a:rPr lang="en-US" sz="2400" dirty="0"/>
              <a:t>The author</a:t>
            </a:r>
          </a:p>
          <a:p>
            <a:r>
              <a:rPr lang="en-US" sz="2400" dirty="0"/>
              <a:t> Specialized professionals.</a:t>
            </a:r>
          </a:p>
          <a:p>
            <a:pPr>
              <a:buNone/>
            </a:pPr>
            <a:endParaRPr lang="en-US" alt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2230F-B52C-4991-A24F-BB43FDC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 advTm="3917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idx="1"/>
          </p:nvPr>
        </p:nvSpPr>
        <p:spPr bwMode="auto">
          <a:xfrm>
            <a:off x="481013" y="1916113"/>
            <a:ext cx="3592512" cy="3881437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algn="l" eaLnBrk="1">
              <a:spcBef>
                <a:spcPts val="600"/>
              </a:spcBef>
              <a:buClr>
                <a:srgbClr val="339966"/>
              </a:buClr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Review leader</a:t>
            </a:r>
          </a:p>
          <a:p>
            <a:pPr marL="342900" indent="-342900" algn="l" eaLnBrk="1">
              <a:spcBef>
                <a:spcPts val="600"/>
              </a:spcBef>
              <a:buClr>
                <a:srgbClr val="339966"/>
              </a:buClr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author</a:t>
            </a:r>
          </a:p>
          <a:p>
            <a:pPr marL="342900" indent="-342900" algn="l" eaLnBrk="1">
              <a:spcBef>
                <a:spcPts val="600"/>
              </a:spcBef>
              <a:buClr>
                <a:srgbClr val="339966"/>
              </a:buClr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Specialized professionals:</a:t>
            </a:r>
          </a:p>
          <a:p>
            <a:pPr marL="742950" lvl="1" indent="-285750" algn="l" eaLnBrk="1">
              <a:spcBef>
                <a:spcPts val="500"/>
              </a:spcBef>
              <a:buClr>
                <a:srgbClr val="339966"/>
              </a:buClr>
              <a:buFontTx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Designer</a:t>
            </a:r>
          </a:p>
          <a:p>
            <a:pPr marL="742950" lvl="1" indent="-285750" algn="l" eaLnBrk="1">
              <a:spcBef>
                <a:spcPts val="500"/>
              </a:spcBef>
              <a:buClr>
                <a:srgbClr val="339966"/>
              </a:buClr>
              <a:buFontTx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Coder or implementer</a:t>
            </a:r>
          </a:p>
          <a:p>
            <a:pPr marL="742950" lvl="1" indent="-285750" algn="l" eaLnBrk="1">
              <a:spcBef>
                <a:spcPts val="500"/>
              </a:spcBef>
              <a:buClr>
                <a:srgbClr val="339966"/>
              </a:buClr>
              <a:buFontTx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Tester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FA9F73-495C-4506-8191-5482F03B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148" name="AutoShape 3"/>
          <p:cNvSpPr>
            <a:spLocks/>
          </p:cNvSpPr>
          <p:nvPr/>
        </p:nvSpPr>
        <p:spPr bwMode="auto">
          <a:xfrm>
            <a:off x="4648200" y="1978025"/>
            <a:ext cx="3810000" cy="4114800"/>
          </a:xfrm>
          <a:custGeom>
            <a:avLst/>
            <a:gdLst>
              <a:gd name="T0" fmla="*/ 1905000 w 21600"/>
              <a:gd name="T1" fmla="*/ 2057400 h 21600"/>
              <a:gd name="T2" fmla="*/ 1905000 w 21600"/>
              <a:gd name="T3" fmla="*/ 2057400 h 21600"/>
              <a:gd name="T4" fmla="*/ 1905000 w 21600"/>
              <a:gd name="T5" fmla="*/ 2057400 h 21600"/>
              <a:gd name="T6" fmla="*/ 1905000 w 21600"/>
              <a:gd name="T7" fmla="*/ 20574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marL="342900" indent="-342900" defTabSz="914400">
              <a:spcBef>
                <a:spcPts val="600"/>
              </a:spcBef>
              <a:buClr>
                <a:srgbClr val="3333CC"/>
              </a:buClr>
              <a:buSzPct val="100000"/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Review leader</a:t>
            </a:r>
          </a:p>
          <a:p>
            <a:pPr marL="342900" indent="-342900" defTabSz="914400">
              <a:spcBef>
                <a:spcPts val="600"/>
              </a:spcBef>
              <a:buClr>
                <a:srgbClr val="3333CC"/>
              </a:buClr>
              <a:buSzPct val="100000"/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author</a:t>
            </a:r>
          </a:p>
          <a:p>
            <a:pPr marL="342900" indent="-342900" defTabSz="914400">
              <a:spcBef>
                <a:spcPts val="600"/>
              </a:spcBef>
              <a:buClr>
                <a:srgbClr val="3333CC"/>
              </a:buClr>
              <a:buSzPct val="100000"/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Specialized professionals:</a:t>
            </a:r>
          </a:p>
          <a:p>
            <a:pPr marL="742950" lvl="1" indent="-285750" defTabSz="914400">
              <a:spcBef>
                <a:spcPts val="500"/>
              </a:spcBef>
              <a:buClr>
                <a:srgbClr val="3333CC"/>
              </a:buClr>
              <a:buSzPct val="100000"/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Standards enforcer</a:t>
            </a:r>
          </a:p>
          <a:p>
            <a:pPr marL="742950" lvl="1" indent="-285750" defTabSz="914400">
              <a:spcBef>
                <a:spcPts val="500"/>
              </a:spcBef>
              <a:buClr>
                <a:srgbClr val="3333CC"/>
              </a:buClr>
              <a:buSzPct val="100000"/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Maintenance expert</a:t>
            </a:r>
          </a:p>
          <a:p>
            <a:pPr marL="742950" lvl="1" indent="-285750" defTabSz="914400">
              <a:spcBef>
                <a:spcPts val="500"/>
              </a:spcBef>
              <a:buClr>
                <a:srgbClr val="3333CC"/>
              </a:buClr>
              <a:buSzPct val="100000"/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User representative</a:t>
            </a:r>
            <a:endParaRPr lang="en-US" altLang="en-US" dirty="0"/>
          </a:p>
        </p:txBody>
      </p:sp>
      <p:sp>
        <p:nvSpPr>
          <p:cNvPr id="6149" name="AutoShape 4"/>
          <p:cNvSpPr>
            <a:spLocks/>
          </p:cNvSpPr>
          <p:nvPr/>
        </p:nvSpPr>
        <p:spPr bwMode="auto">
          <a:xfrm>
            <a:off x="533400" y="1402963"/>
            <a:ext cx="2157413" cy="276999"/>
          </a:xfrm>
          <a:custGeom>
            <a:avLst/>
            <a:gdLst>
              <a:gd name="T0" fmla="*/ 1078707 w 21600"/>
              <a:gd name="T1" fmla="*/ 200025 h 21600"/>
              <a:gd name="T2" fmla="*/ 1078707 w 21600"/>
              <a:gd name="T3" fmla="*/ 200025 h 21600"/>
              <a:gd name="T4" fmla="*/ 1078707 w 21600"/>
              <a:gd name="T5" fmla="*/ 200025 h 21600"/>
              <a:gd name="T6" fmla="*/ 1078707 w 21600"/>
              <a:gd name="T7" fmla="*/ 2000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14400"/>
            <a:r>
              <a:rPr lang="en-US" altLang="en-US" b="1" dirty="0"/>
              <a:t>Inspection</a:t>
            </a:r>
          </a:p>
        </p:txBody>
      </p:sp>
      <p:sp>
        <p:nvSpPr>
          <p:cNvPr id="6150" name="AutoShape 5"/>
          <p:cNvSpPr>
            <a:spLocks/>
          </p:cNvSpPr>
          <p:nvPr/>
        </p:nvSpPr>
        <p:spPr bwMode="auto">
          <a:xfrm>
            <a:off x="4724400" y="1364863"/>
            <a:ext cx="2714625" cy="276999"/>
          </a:xfrm>
          <a:custGeom>
            <a:avLst/>
            <a:gdLst>
              <a:gd name="T0" fmla="*/ 1357313 w 21600"/>
              <a:gd name="T1" fmla="*/ 161925 h 21600"/>
              <a:gd name="T2" fmla="*/ 1357313 w 21600"/>
              <a:gd name="T3" fmla="*/ 161925 h 21600"/>
              <a:gd name="T4" fmla="*/ 1357313 w 21600"/>
              <a:gd name="T5" fmla="*/ 161925 h 21600"/>
              <a:gd name="T6" fmla="*/ 1357313 w 21600"/>
              <a:gd name="T7" fmla="*/ 1619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defTabSz="914400"/>
            <a:r>
              <a:rPr lang="en-US" altLang="en-US" b="1" dirty="0"/>
              <a:t>Walkthrough</a:t>
            </a:r>
          </a:p>
        </p:txBody>
      </p:sp>
      <p:sp>
        <p:nvSpPr>
          <p:cNvPr id="6151" name="AutoShape 6"/>
          <p:cNvSpPr>
            <a:spLocks/>
          </p:cNvSpPr>
          <p:nvPr/>
        </p:nvSpPr>
        <p:spPr bwMode="auto">
          <a:xfrm>
            <a:off x="762001" y="474415"/>
            <a:ext cx="7310438" cy="492443"/>
          </a:xfrm>
          <a:custGeom>
            <a:avLst/>
            <a:gdLst>
              <a:gd name="T0" fmla="*/ 3519488 w 21600"/>
              <a:gd name="T1" fmla="*/ 252413 h 21600"/>
              <a:gd name="T2" fmla="*/ 3519488 w 21600"/>
              <a:gd name="T3" fmla="*/ 252413 h 21600"/>
              <a:gd name="T4" fmla="*/ 3519488 w 21600"/>
              <a:gd name="T5" fmla="*/ 252413 h 21600"/>
              <a:gd name="T6" fmla="*/ 3519488 w 21600"/>
              <a:gd name="T7" fmla="*/ 2524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14400"/>
            <a:r>
              <a:rPr lang="en-US" altLang="en-US" sz="3200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Participants of Peer Reviews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3492500" y="4724400"/>
            <a:ext cx="1366838" cy="12969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 flipV="1">
            <a:off x="2841625" y="4652963"/>
            <a:ext cx="1477963" cy="136683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 advTm="4658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Participants of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50825" indent="-2508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Review Leader</a:t>
            </a:r>
          </a:p>
          <a:p>
            <a:pPr marL="250825" indent="-250825">
              <a:spcBef>
                <a:spcPts val="500"/>
              </a:spcBef>
              <a:buNone/>
            </a:pPr>
            <a:endParaRPr lang="en-US" altLang="en-US" sz="22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74688" lvl="1" indent="-217488">
              <a:spcBef>
                <a:spcPts val="400"/>
              </a:spcBef>
              <a:buFontTx/>
              <a:buChar char="–"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Moderator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in inspections;  </a:t>
            </a: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Coordinator</a:t>
            </a: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in walkthroughs.</a:t>
            </a:r>
          </a:p>
          <a:p>
            <a:pPr marL="674688" lvl="1" indent="-217488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Must be well-versed in project development and current technologies</a:t>
            </a:r>
          </a:p>
          <a:p>
            <a:pPr marL="674688" lvl="1" indent="-217488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Have good relationships with author and development team</a:t>
            </a:r>
          </a:p>
          <a:p>
            <a:pPr marL="674688" lvl="1" indent="-217488">
              <a:spcBef>
                <a:spcPts val="400"/>
              </a:spcBef>
              <a:buFontTx/>
              <a:buChar char="–"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Come from outside the project team</a:t>
            </a:r>
          </a:p>
          <a:p>
            <a:pPr marL="674688" lvl="1" indent="-217488">
              <a:spcBef>
                <a:spcPts val="400"/>
              </a:spcBef>
              <a:buFontTx/>
              <a:buChar char="–"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History of  proven experience in coordination / leadership settings like this.</a:t>
            </a:r>
          </a:p>
          <a:p>
            <a:pPr marL="674688" lvl="1" indent="-217488">
              <a:spcBef>
                <a:spcPts val="400"/>
              </a:spcBef>
              <a:buFontTx/>
              <a:buChar char="–"/>
            </a:pPr>
            <a:r>
              <a:rPr lang="en-US" altLang="en-US" sz="2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For inspections, training as a moderator is required.</a:t>
            </a:r>
            <a:endParaRPr lang="en-US" altLang="en-US" sz="2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B1A4-5526-4C85-88DE-49A121E1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8A8F-E409-4E69-B3E8-F04D63F632D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71"/>
    </mc:Choice>
    <mc:Fallback xmlns="">
      <p:transition spd="slow" advTm="6777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1358</TotalTime>
  <Words>1647</Words>
  <Application>Microsoft Office PowerPoint</Application>
  <PresentationFormat>On-screen Show (4:3)</PresentationFormat>
  <Paragraphs>346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Celestial</vt:lpstr>
      <vt:lpstr>Software Quality Assurance  and Reviews</vt:lpstr>
      <vt:lpstr>Peer Reviews</vt:lpstr>
      <vt:lpstr>Peer Reviews</vt:lpstr>
      <vt:lpstr>Peer Reviews:  Inspections / WalkThroughs</vt:lpstr>
      <vt:lpstr>Peer Reviews:  Inspections</vt:lpstr>
      <vt:lpstr>Focus on Peer Reviews:</vt:lpstr>
      <vt:lpstr>Participants of Peer Reviews</vt:lpstr>
      <vt:lpstr>PowerPoint Presentation</vt:lpstr>
      <vt:lpstr>Participants of Peer Reviews</vt:lpstr>
      <vt:lpstr> Participants of Peer Reviews</vt:lpstr>
      <vt:lpstr>Participants of Peer Reviews</vt:lpstr>
      <vt:lpstr>Participants of Peer Reviews: Team Assignments</vt:lpstr>
      <vt:lpstr>Preparation for a Peer Review Session</vt:lpstr>
      <vt:lpstr>Preparation for a Peer Review Session</vt:lpstr>
      <vt:lpstr>Preparation for a Peer Review Session</vt:lpstr>
      <vt:lpstr>The Peer Review Session</vt:lpstr>
      <vt:lpstr>The Peer Review Session</vt:lpstr>
      <vt:lpstr>The Peer Review Session</vt:lpstr>
      <vt:lpstr>Post-peer Review activities</vt:lpstr>
      <vt:lpstr>PowerPoint Presentation</vt:lpstr>
      <vt:lpstr>PowerPoint Presentation</vt:lpstr>
      <vt:lpstr>Comparison of review methodologies</vt:lpstr>
      <vt:lpstr>Comparison of review methodologies</vt:lpstr>
      <vt:lpstr>Expert Opinions</vt:lpstr>
      <vt:lpstr>Exercise </vt:lpstr>
      <vt:lpstr>PowerPoint Presentation</vt:lpstr>
      <vt:lpstr>PowerPoint Presentation</vt:lpstr>
      <vt:lpstr>Solution</vt:lpstr>
      <vt:lpstr>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FA21-BSE-133 (AOUN HAIDER)</cp:lastModifiedBy>
  <cp:revision>232</cp:revision>
  <dcterms:created xsi:type="dcterms:W3CDTF">2015-04-19T15:10:05Z</dcterms:created>
  <dcterms:modified xsi:type="dcterms:W3CDTF">2024-04-23T12:16:20Z</dcterms:modified>
</cp:coreProperties>
</file>