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80" r:id="rId2"/>
    <p:sldId id="283" r:id="rId3"/>
    <p:sldId id="284" r:id="rId4"/>
    <p:sldId id="285" r:id="rId5"/>
    <p:sldId id="286" r:id="rId6"/>
    <p:sldId id="287" r:id="rId7"/>
    <p:sldId id="288" r:id="rId8"/>
    <p:sldId id="281" r:id="rId9"/>
    <p:sldId id="282" r:id="rId10"/>
    <p:sldId id="257" r:id="rId11"/>
    <p:sldId id="258" r:id="rId12"/>
    <p:sldId id="259" r:id="rId13"/>
    <p:sldId id="273" r:id="rId14"/>
    <p:sldId id="260" r:id="rId15"/>
    <p:sldId id="261" r:id="rId16"/>
    <p:sldId id="274" r:id="rId17"/>
    <p:sldId id="262" r:id="rId18"/>
    <p:sldId id="275" r:id="rId19"/>
    <p:sldId id="276" r:id="rId20"/>
    <p:sldId id="263" r:id="rId21"/>
    <p:sldId id="264" r:id="rId22"/>
    <p:sldId id="265" r:id="rId23"/>
    <p:sldId id="266" r:id="rId24"/>
    <p:sldId id="277" r:id="rId25"/>
    <p:sldId id="267" r:id="rId26"/>
    <p:sldId id="268" r:id="rId27"/>
    <p:sldId id="269" r:id="rId28"/>
    <p:sldId id="270" r:id="rId29"/>
    <p:sldId id="278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84127" autoAdjust="0"/>
  </p:normalViewPr>
  <p:slideViewPr>
    <p:cSldViewPr>
      <p:cViewPr varScale="1">
        <p:scale>
          <a:sx n="78" d="100"/>
          <a:sy n="78" d="100"/>
        </p:scale>
        <p:origin x="17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B0D3-3F2F-4176-AD7B-8AE8F0CFBCC4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67D3-FF0A-4F88-8A0C-978843E69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PD = POD + PD – RD</a:t>
            </a:r>
          </a:p>
          <a:p>
            <a:r>
              <a:rPr lang="en-US" dirty="0"/>
              <a:t>TRC = RD + CDR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67D3-FF0A-4F88-8A0C-978843E69B1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FF1B56A-D080-4390-A05A-B9BFC5798FE1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A410-03A7-451A-AC66-CA3599F2FCD5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1A7E-7BDC-40EA-800F-0E1762D2BB63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3234-8D34-4C7A-9407-72B1711311B6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D2E3280-7DF7-4188-AD5E-3CDAC9865361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3075-AF5B-4C48-AD35-5D9243AB4364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C499-9586-4280-B758-7FD2CD185040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71AF-4F5A-4ADF-9A66-9D26981515E3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252-4E92-4577-9B22-8FC881FFD6B9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F0D-3620-4E5E-A9E4-DEBD796AD4A9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0016-07DE-4875-B27E-A25558747FDA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6D5C97-DC94-418C-93B2-A00F50C72113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6C8564-1E60-42C2-806F-DDB1A74F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851648" cy="3048000"/>
          </a:xfrm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br>
              <a:rPr lang="en-US" altLang="en-US" dirty="0"/>
            </a:br>
            <a:r>
              <a:rPr lang="en-GB" altLang="en-US" sz="6000" dirty="0">
                <a:latin typeface="Arial" charset="0"/>
                <a:cs typeface="Arial" charset="0"/>
              </a:rPr>
              <a:t> </a:t>
            </a:r>
            <a:r>
              <a:rPr lang="en-GB" altLang="en-US" sz="3600" dirty="0">
                <a:latin typeface="Arial" charset="0"/>
                <a:cs typeface="Arial" charset="0"/>
              </a:rPr>
              <a:t>CSE302-Software Quality Engineering </a:t>
            </a:r>
            <a:br>
              <a:rPr lang="en-GB" altLang="en-US" sz="3600" dirty="0">
                <a:latin typeface="Arial" charset="0"/>
                <a:cs typeface="Arial" charset="0"/>
              </a:rPr>
            </a:br>
            <a:br>
              <a:rPr lang="en-GB" altLang="en-US" sz="3600" dirty="0">
                <a:latin typeface="Arial" charset="0"/>
                <a:cs typeface="Arial" charset="0"/>
              </a:rPr>
            </a:br>
            <a:r>
              <a:rPr lang="en-US" dirty="0"/>
              <a:t>A model for SQA defect removal effectiveness</a:t>
            </a:r>
            <a:br>
              <a:rPr lang="en-US" dirty="0"/>
            </a:br>
            <a:r>
              <a:rPr lang="en-US" dirty="0"/>
              <a:t>and cost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810000"/>
            <a:ext cx="4572000" cy="10341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2060"/>
                </a:solidFill>
              </a:rPr>
              <a:t>Instructor: Sobia Usman</a:t>
            </a:r>
          </a:p>
          <a:p>
            <a:pPr algn="r">
              <a:spcBef>
                <a:spcPct val="20000"/>
              </a:spcBef>
              <a:defRPr/>
            </a:pPr>
            <a:r>
              <a:rPr lang="en-US" kern="0" dirty="0"/>
              <a:t>               </a:t>
            </a:r>
            <a:r>
              <a:rPr lang="en-US" kern="0" dirty="0">
                <a:solidFill>
                  <a:srgbClr val="002060"/>
                </a:solidFill>
              </a:rPr>
              <a:t>     Assistant Professor</a:t>
            </a:r>
          </a:p>
          <a:p>
            <a:pPr algn="r">
              <a:spcBef>
                <a:spcPct val="20000"/>
              </a:spcBef>
              <a:defRPr/>
            </a:pPr>
            <a:r>
              <a:rPr lang="en-US" kern="0" dirty="0">
                <a:solidFill>
                  <a:srgbClr val="002060"/>
                </a:solidFill>
              </a:rPr>
              <a:t>                      CS - CUI, LHR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 Model for SQA defect removal effectiveness and cost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model deals with two quantitative aspects of an SQA plan consisting of several defect detection activities: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plan’s total effectiveness in removing project defects.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total costs of removal of project defects</a:t>
            </a:r>
            <a:endParaRPr lang="th-TH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application of the model is based on three types of data</a:t>
            </a:r>
          </a:p>
          <a:p>
            <a:r>
              <a:rPr lang="en-US" dirty="0"/>
              <a:t>Defect origin distribution</a:t>
            </a:r>
          </a:p>
          <a:p>
            <a:r>
              <a:rPr lang="en-US" dirty="0"/>
              <a:t>Defect removal effectiveness</a:t>
            </a:r>
          </a:p>
          <a:p>
            <a:r>
              <a:rPr lang="en-US" dirty="0"/>
              <a:t>Cost of defect removal</a:t>
            </a:r>
          </a:p>
          <a:p>
            <a:pPr>
              <a:buNone/>
            </a:pPr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Defect origin distribution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Defect origins (the phase in which defects were introduced) are distributed throughout the development process, from the project’s initiation to its completion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A characteristic distribution of software defect origins, based on Boehm (1981) and Jones (1996), is shown in Table 1.</a:t>
            </a:r>
          </a:p>
          <a:p>
            <a:pPr algn="just"/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origin distribution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14618"/>
          <a:stretch>
            <a:fillRect/>
          </a:stretch>
        </p:blipFill>
        <p:spPr bwMode="auto">
          <a:xfrm>
            <a:off x="457200" y="16002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Defect Removal Effectiveness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It is assumed that any quality assurance activity filters (screens) a certain percentage of existing defects. 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The percentage of removed defects is somewhat lower than the percentage of detected defects as some corrections are ineffective.</a:t>
            </a:r>
          </a:p>
          <a:p>
            <a:endParaRPr lang="en-US" sz="2400" dirty="0"/>
          </a:p>
          <a:p>
            <a:r>
              <a:rPr lang="en-US" sz="2400" dirty="0"/>
              <a:t>The remaining defects, those undetected and uncorrected, are passed to successive development phases. </a:t>
            </a: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removal effectiveness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0554"/>
          <a:stretch>
            <a:fillRect/>
          </a:stretch>
        </p:blipFill>
        <p:spPr bwMode="auto">
          <a:xfrm>
            <a:off x="214282" y="2362200"/>
            <a:ext cx="88106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62000" y="1371600"/>
            <a:ext cx="769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Typical average defect filtering effectiveness rates for the various</a:t>
            </a:r>
          </a:p>
          <a:p>
            <a:r>
              <a:rPr lang="en-US" sz="2000" dirty="0"/>
              <a:t>quality assurance activities, by development phase, based on Boehm and Jones are listed in Table below.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defect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Data collected about development project costs show that the cost of removal of detected defects varies by development phase, while costs rise substantially as the development process proceeds.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For example, removal of a design defect detected in the design phase may require an investment of 2.5 working days; removal of the same defect may require 40 working days during the acceptance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defect removal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1622" r="1732"/>
          <a:stretch>
            <a:fillRect/>
          </a:stretch>
        </p:blipFill>
        <p:spPr bwMode="auto">
          <a:xfrm>
            <a:off x="342900" y="2514600"/>
            <a:ext cx="86487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62000" y="1371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Representative average relative defect-removal costs, based on</a:t>
            </a:r>
          </a:p>
          <a:p>
            <a:r>
              <a:rPr lang="en-US" sz="2000" dirty="0"/>
              <a:t>Boehm and Pressman studies are shown in Table below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Model is based on following assumptions:</a:t>
            </a:r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Development process is linear, sequential following waterfall model</a:t>
            </a:r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There is a number of new defects introduced in each phase</a:t>
            </a:r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Review and test software quality assurance activities serve as filters, removing a percentage of defects and letting the rest pass to next development phase.</a:t>
            </a:r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At each phase, incoming defects are the sum of those not removed plus new defects in current phase</a:t>
            </a:r>
          </a:p>
          <a:p>
            <a:pPr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Remaining defects are passed to the customer.  (this is the heaviest cost for defect removal)</a:t>
            </a:r>
            <a:endParaRPr lang="en-US" alt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Model -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ts val="7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models we show use these parameters:</a:t>
            </a:r>
          </a:p>
          <a:p>
            <a:pPr marL="342900" indent="-342900">
              <a:spcBef>
                <a:spcPts val="70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POD – Phase originated defects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PD –    Passed defects (from former phases)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%FE -  % of filtering effectiveness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RD –    Removed defects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CDR – Cost of defect removal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TRC – Total Removal Costs</a:t>
            </a:r>
          </a:p>
          <a:p>
            <a:pPr marL="742950" lvl="1" indent="-285750">
              <a:spcBef>
                <a:spcPts val="600"/>
              </a:spcBef>
              <a:buNone/>
            </a:pPr>
            <a:r>
              <a:rPr lang="en-US" sz="2400" dirty="0"/>
              <a:t>			</a:t>
            </a:r>
            <a:r>
              <a:rPr lang="en-US" sz="2400" b="1" dirty="0">
                <a:solidFill>
                  <a:schemeClr val="tx1"/>
                </a:solidFill>
              </a:rPr>
              <a:t>TRC = RD × CDR.</a:t>
            </a:r>
            <a:endParaRPr lang="en-US" altLang="en-US" sz="2400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affecting intensity of Quality Assurance </a:t>
            </a:r>
            <a:br>
              <a:rPr lang="en-US" dirty="0"/>
            </a:br>
            <a:r>
              <a:rPr lang="en-US" dirty="0"/>
              <a:t>Activities in the Development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>
            <a:normAutofit/>
          </a:bodyPr>
          <a:lstStyle/>
          <a:p>
            <a:r>
              <a:rPr lang="en-US" dirty="0"/>
              <a:t>Project life cycle quality assurance activities are process oriented, in other words, linked to completion of a project phase, accomplishment of a project milestone, and so forth. </a:t>
            </a:r>
          </a:p>
          <a:p>
            <a:r>
              <a:rPr lang="en-US" dirty="0"/>
              <a:t>The quality assurance activities will be integrated into the development plan that implements one or more software development models – the waterfall, prototyping, spiral, object-oriented or other models.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POD = Phase Originated Defects (from Table 1)</a:t>
            </a:r>
          </a:p>
          <a:p>
            <a:r>
              <a:rPr lang="en-US" sz="2000" dirty="0"/>
              <a:t>PD = Passed Defects (from former phase or former quality assurance activity)</a:t>
            </a:r>
            <a:endParaRPr lang="th-TH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7848600" cy="407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86380" y="28574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FE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4419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RD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1054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CDR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94360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TRC</a:t>
            </a:r>
            <a:endParaRPr lang="th-TH" sz="1800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Standard QA plan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model applies to a standard quality assurance plan that is composed of six quality assurance activities as shown in Table .</a:t>
            </a:r>
            <a:endParaRPr lang="th-TH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33600"/>
            <a:ext cx="8177239" cy="437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 standard QA plan(cont’)</a:t>
            </a:r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00174"/>
            <a:ext cx="7924800" cy="481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7884" y="6429396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Continue next slide</a:t>
            </a:r>
            <a:endParaRPr lang="th-TH" sz="1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 standard QA plan(cont’)</a:t>
            </a:r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7326"/>
            <a:ext cx="7286644" cy="525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Costs of Defect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But we can do better using a comprehensive quality assurance plan with more activities, and hence better filtering.</a:t>
            </a:r>
          </a:p>
          <a:p>
            <a:pPr marL="285750" indent="-285750">
              <a:spcBef>
                <a:spcPts val="700"/>
              </a:spcBef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comprehensive quality assurance plan (comprehensive defects filtering system) accomplishes the following:</a:t>
            </a:r>
          </a:p>
          <a:p>
            <a:pPr marL="285750" indent="-285750">
              <a:spcBef>
                <a:spcPts val="700"/>
              </a:spcBef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85750" indent="-285750">
              <a:spcBef>
                <a:spcPts val="50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1.  Adds two quality assurance activities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so that the two are performed in the design phase as well as in the coding phase</a:t>
            </a:r>
          </a:p>
          <a:p>
            <a:pPr marL="660400" lvl="1" indent="-203200">
              <a:spcBef>
                <a:spcPts val="4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We have a Design Inspection and a Design Review, and</a:t>
            </a:r>
          </a:p>
          <a:p>
            <a:pPr marL="660400" lvl="1" indent="-203200">
              <a:spcBef>
                <a:spcPts val="400"/>
              </a:spcBef>
              <a:buFontTx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Code Inspections and unit test</a:t>
            </a:r>
          </a:p>
          <a:p>
            <a:pPr marL="285750" indent="-285750">
              <a:spcBef>
                <a:spcPts val="50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2. 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Improves the ‘filtering’ effectiveness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of other quality assurance activities.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 comprehensive QA plan</a:t>
            </a:r>
            <a:endParaRPr lang="th-T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43050"/>
            <a:ext cx="7429552" cy="4360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2 comprehensive QA plan(cont’)</a:t>
            </a:r>
            <a:endParaRPr lang="th-TH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00800" y="632460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Continue next slide</a:t>
            </a:r>
            <a:endParaRPr lang="th-TH" sz="1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2 comprehensive QA plan(cont’)</a:t>
            </a:r>
            <a:endParaRPr lang="th-TH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848600" cy="510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Comparison of the standard and comprehensive quality assurance plans</a:t>
            </a:r>
            <a:endParaRPr lang="th-TH" sz="32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 t="8108"/>
          <a:stretch>
            <a:fillRect/>
          </a:stretch>
        </p:blipFill>
        <p:spPr bwMode="auto">
          <a:xfrm>
            <a:off x="66675" y="1219200"/>
            <a:ext cx="90106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b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b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b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Conclusion:</a:t>
            </a:r>
            <a:b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38125" indent="-238125">
              <a:spcBef>
                <a:spcPts val="500"/>
              </a:spcBef>
              <a:buFontTx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38125" indent="-238125"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The comprehensive plan as a whole is much more economical than the standard plan as it saves 41% of the total resources investing in defect removal, compared with the standard plan</a:t>
            </a:r>
          </a:p>
          <a:p>
            <a:pPr marL="238125" indent="-238125">
              <a:spcBef>
                <a:spcPts val="500"/>
              </a:spcBef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38125" indent="-238125">
              <a:spcBef>
                <a:spcPts val="50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38125" indent="-238125">
              <a:spcBef>
                <a:spcPts val="5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Compared to the standard plan, the comprehensive plan makes a greater contribution to customer satisfaction</a:t>
            </a:r>
            <a:r>
              <a:rPr lang="en-US" altLang="en-US" sz="24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by drastically reducing the rate of defects detected during regular operations:  6.9% to 2.6%</a:t>
            </a:r>
            <a:endParaRPr lang="en-US" alt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affecting intensity of Quality Assurance </a:t>
            </a:r>
            <a:br>
              <a:rPr lang="en-US" dirty="0"/>
            </a:br>
            <a:r>
              <a:rPr lang="en-US" dirty="0"/>
              <a:t>Activities in the Development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Quality assurance planners for a project are required to determine:</a:t>
            </a:r>
          </a:p>
          <a:p>
            <a:r>
              <a:rPr lang="en-US" dirty="0"/>
              <a:t>The list of quality assurance activities needed for a project.</a:t>
            </a:r>
          </a:p>
          <a:p>
            <a:r>
              <a:rPr lang="en-US" dirty="0"/>
              <a:t>For each quality assurance activity:</a:t>
            </a:r>
          </a:p>
          <a:p>
            <a:pPr lvl="1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– Timing </a:t>
            </a:r>
          </a:p>
          <a:p>
            <a:pPr lvl="1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– Type of quality assurance activity to be applied</a:t>
            </a:r>
          </a:p>
          <a:p>
            <a:pPr lvl="1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– Who performs the activity and the resources required. It should be noted that various bodies may participate in the performance of quality assurance activities: development team and department staff members together with independent bodies such as external quality assurance team members or consultants </a:t>
            </a:r>
          </a:p>
          <a:p>
            <a:pPr lvl="1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– Resources required for removal of defects and introduction of changes.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/>
              <a:t>7:</a:t>
            </a:r>
            <a:r>
              <a:rPr lang="en-US" sz="2000"/>
              <a:t>Daniel</a:t>
            </a:r>
            <a:r>
              <a:rPr lang="en-US" sz="2000" dirty="0"/>
              <a:t> </a:t>
            </a:r>
            <a:r>
              <a:rPr lang="en-US" sz="2000" dirty="0" err="1"/>
              <a:t>Galin</a:t>
            </a:r>
            <a:r>
              <a:rPr lang="en-US" sz="2000" dirty="0"/>
              <a:t>. SOFTWARE QUALITY ASSURANCE From theory to implementation. Pearson Education Limited,2004.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affecting the required intensity of quality</a:t>
            </a:r>
            <a:br>
              <a:rPr lang="en-US" dirty="0"/>
            </a:br>
            <a:r>
              <a:rPr lang="en-US" dirty="0"/>
              <a:t>assurance activities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factors:</a:t>
            </a:r>
          </a:p>
          <a:p>
            <a:pPr lvl="1"/>
            <a:r>
              <a:rPr lang="en-US" dirty="0"/>
              <a:t>Magnitude of the project</a:t>
            </a:r>
          </a:p>
          <a:p>
            <a:pPr lvl="1"/>
            <a:r>
              <a:rPr lang="en-US" dirty="0"/>
              <a:t>Technical complexity and difficulty</a:t>
            </a:r>
          </a:p>
          <a:p>
            <a:pPr lvl="1"/>
            <a:r>
              <a:rPr lang="en-US" dirty="0"/>
              <a:t>Extent of reusable software components</a:t>
            </a:r>
          </a:p>
          <a:p>
            <a:pPr lvl="1"/>
            <a:r>
              <a:rPr lang="en-US" dirty="0"/>
              <a:t>Severity of failure outcomes if the project fails</a:t>
            </a:r>
          </a:p>
          <a:p>
            <a:r>
              <a:rPr lang="en-US" dirty="0"/>
              <a:t>Team factors:</a:t>
            </a:r>
          </a:p>
          <a:p>
            <a:pPr lvl="1"/>
            <a:r>
              <a:rPr lang="en-US" dirty="0"/>
              <a:t>Professional qualification of the team members</a:t>
            </a:r>
          </a:p>
          <a:p>
            <a:pPr lvl="1"/>
            <a:r>
              <a:rPr lang="en-US" dirty="0"/>
              <a:t>Team acquaintance with the project and its experience in the area</a:t>
            </a:r>
          </a:p>
          <a:p>
            <a:pPr lvl="1"/>
            <a:r>
              <a:rPr lang="en-US" dirty="0"/>
              <a:t>Availability of staff members who can professionally support the team</a:t>
            </a:r>
          </a:p>
          <a:p>
            <a:pPr lvl="1"/>
            <a:r>
              <a:rPr lang="en-US" dirty="0"/>
              <a:t>Familiarity with the team members, in other words the percentage of new staff members in the team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software development team has planned the quality assurance activities for its new consumer club project. The current project contract, signed with a leading furniture store, is the team’s 11th consumer club project dealing in the last three years. The team estimates that about seven man-months need to be invested by the two team members assigned to the project, whose duration is estimated at four months. It is estimated that a reusable components library can supply 90% of the project software.</a:t>
            </a:r>
          </a:p>
          <a:p>
            <a:r>
              <a:rPr lang="en-US" dirty="0"/>
              <a:t>Three quality assurance activities were planned by the project leader.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Duration of quality assurance activities – the consumer club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77199" cy="269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club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main considerations affecting this plan are:</a:t>
            </a:r>
          </a:p>
          <a:p>
            <a:endParaRPr lang="en-US" dirty="0"/>
          </a:p>
          <a:p>
            <a:r>
              <a:rPr lang="en-US" dirty="0"/>
              <a:t>Degree of team acquaintance with the subject</a:t>
            </a:r>
          </a:p>
          <a:p>
            <a:r>
              <a:rPr lang="en-US" dirty="0"/>
              <a:t>High percentage of software reuse</a:t>
            </a:r>
          </a:p>
          <a:p>
            <a:r>
              <a:rPr lang="en-US" dirty="0"/>
              <a:t>Size of the project (in this case, medium)</a:t>
            </a:r>
          </a:p>
          <a:p>
            <a:r>
              <a:rPr lang="en-US" dirty="0"/>
              <a:t>Severity of failure results if the project fails.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Verification, Validation and Qualification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aspects of quality assurance of the software product (a report, code, etc.) are examined under the rubrics of verification, validation and qualification. </a:t>
            </a:r>
          </a:p>
          <a:p>
            <a:r>
              <a:rPr lang="en-US" dirty="0"/>
              <a:t>IEEE Std 610.12-1990 (IEEE, 1990) defines these aspects as follows: </a:t>
            </a:r>
          </a:p>
          <a:p>
            <a:r>
              <a:rPr lang="en-US" dirty="0"/>
              <a:t> “Verification – The process of evaluating a system or component to determine whether the products of a given development phase satisfy the conditions imposed at the start of that phase.”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Qualification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8564-1E60-42C2-806F-DDB1A74F2C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“Validation – The process of evaluating a system or component during or at the end of the development process to determine whether it satisfies specified requirements.” </a:t>
            </a:r>
          </a:p>
          <a:p>
            <a:r>
              <a:rPr lang="en-US" dirty="0"/>
              <a:t>“Qualification – The process used to determine whether a system or component is suitable for operational use.”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377</TotalTime>
  <Words>1376</Words>
  <Application>Microsoft Office PowerPoint</Application>
  <PresentationFormat>On-screen Show (4:3)</PresentationFormat>
  <Paragraphs>163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Wingdings 3</vt:lpstr>
      <vt:lpstr>Origin</vt:lpstr>
      <vt:lpstr>   CSE302-Software Quality Engineering   A model for SQA defect removal effectiveness and cost</vt:lpstr>
      <vt:lpstr>Factors affecting intensity of Quality Assurance  Activities in the Development Process</vt:lpstr>
      <vt:lpstr>Factors affecting intensity of Quality Assurance  Activities in the Development Process</vt:lpstr>
      <vt:lpstr>Factors affecting the required intensity of quality assurance activities</vt:lpstr>
      <vt:lpstr>Example 1</vt:lpstr>
      <vt:lpstr>Duration of quality assurance activities – the consumer club example</vt:lpstr>
      <vt:lpstr>Consumer club example</vt:lpstr>
      <vt:lpstr>Verification, Validation and Qualification </vt:lpstr>
      <vt:lpstr>Validation and Qualification</vt:lpstr>
      <vt:lpstr>A Model for SQA defect removal effectiveness and cost</vt:lpstr>
      <vt:lpstr>The data</vt:lpstr>
      <vt:lpstr>Defect origin distribution</vt:lpstr>
      <vt:lpstr>Defect origin distribution</vt:lpstr>
      <vt:lpstr>Defect Removal Effectiveness</vt:lpstr>
      <vt:lpstr>Defect removal effectiveness</vt:lpstr>
      <vt:lpstr>Cost of defect removal</vt:lpstr>
      <vt:lpstr>Cost of defect removal</vt:lpstr>
      <vt:lpstr>The Model</vt:lpstr>
      <vt:lpstr>Model - Parameters</vt:lpstr>
      <vt:lpstr>The model</vt:lpstr>
      <vt:lpstr>Example 1 Standard QA plan</vt:lpstr>
      <vt:lpstr>Example 1 standard QA plan(cont’)</vt:lpstr>
      <vt:lpstr>Example 1 standard QA plan(cont’)</vt:lpstr>
      <vt:lpstr>Costs of Defect Removal</vt:lpstr>
      <vt:lpstr>Example 2 comprehensive QA plan</vt:lpstr>
      <vt:lpstr>Example 2 comprehensive QA plan(cont’)</vt:lpstr>
      <vt:lpstr>Example 2 comprehensive QA plan(cont’)</vt:lpstr>
      <vt:lpstr>Comparison of the standard and comprehensive quality assurance plans</vt:lpstr>
      <vt:lpstr>    Conclusion: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quality activities in    the project life cycle</dc:title>
  <dc:creator>user</dc:creator>
  <cp:lastModifiedBy>FA21-BSE-133 (AOUN HAIDER)</cp:lastModifiedBy>
  <cp:revision>55</cp:revision>
  <dcterms:created xsi:type="dcterms:W3CDTF">2015-04-12T17:30:17Z</dcterms:created>
  <dcterms:modified xsi:type="dcterms:W3CDTF">2024-06-14T06:11:12Z</dcterms:modified>
</cp:coreProperties>
</file>