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17"/>
  </p:notesMasterIdLst>
  <p:handoutMasterIdLst>
    <p:handoutMasterId r:id="rId18"/>
  </p:handoutMasterIdLst>
  <p:sldIdLst>
    <p:sldId id="366" r:id="rId2"/>
    <p:sldId id="440" r:id="rId3"/>
    <p:sldId id="441" r:id="rId4"/>
    <p:sldId id="414" r:id="rId5"/>
    <p:sldId id="446" r:id="rId6"/>
    <p:sldId id="431" r:id="rId7"/>
    <p:sldId id="432" r:id="rId8"/>
    <p:sldId id="433" r:id="rId9"/>
    <p:sldId id="442" r:id="rId10"/>
    <p:sldId id="443" r:id="rId11"/>
    <p:sldId id="434" r:id="rId12"/>
    <p:sldId id="454" r:id="rId13"/>
    <p:sldId id="453" r:id="rId14"/>
    <p:sldId id="451" r:id="rId15"/>
    <p:sldId id="452" r:id="rId1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7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2300" tIns="46150" rIns="92300" bIns="46150" numCol="1" anchor="t"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118787"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92300" tIns="46150" rIns="92300" bIns="4615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118788"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92300" tIns="46150" rIns="92300" bIns="46150" numCol="1" anchor="b"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118789"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92300" tIns="46150" rIns="92300" bIns="46150" numCol="1" anchor="b" anchorCtr="0" compatLnSpc="1">
            <a:prstTxWarp prst="textNoShape">
              <a:avLst/>
            </a:prstTxWarp>
          </a:bodyPr>
          <a:lstStyle>
            <a:lvl1pPr algn="r" eaLnBrk="1" hangingPunct="1">
              <a:defRPr sz="1200"/>
            </a:lvl1pPr>
          </a:lstStyle>
          <a:p>
            <a:fld id="{A7F792E8-A577-44C6-BD76-CAE3F5FEBA77}" type="slidenum">
              <a:rPr lang="en-US"/>
              <a:pPr/>
              <a:t>‹#›</a:t>
            </a:fld>
            <a:endParaRPr lang="en-US"/>
          </a:p>
        </p:txBody>
      </p:sp>
    </p:spTree>
    <p:extLst>
      <p:ext uri="{BB962C8B-B14F-4D97-AF65-F5344CB8AC3E}">
        <p14:creationId xmlns:p14="http://schemas.microsoft.com/office/powerpoint/2010/main" val="3990071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defTabSz="931008" eaLnBrk="1" hangingPunct="1">
              <a:defRPr sz="1200">
                <a:latin typeface="Times New Roman" charset="0"/>
              </a:defRPr>
            </a:lvl1pPr>
          </a:lstStyle>
          <a:p>
            <a:pPr>
              <a:defRPr/>
            </a:pPr>
            <a:endParaRPr lang="en-US"/>
          </a:p>
        </p:txBody>
      </p:sp>
      <p:sp>
        <p:nvSpPr>
          <p:cNvPr id="15363"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r" defTabSz="931008" eaLnBrk="1" hangingPunct="1">
              <a:defRPr sz="1200">
                <a:latin typeface="Times New Roman"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defTabSz="931008" eaLnBrk="1" hangingPunct="1">
              <a:defRPr sz="1200">
                <a:latin typeface="Times New Roman" charset="0"/>
              </a:defRPr>
            </a:lvl1pPr>
          </a:lstStyle>
          <a:p>
            <a:pPr>
              <a:defRPr/>
            </a:pPr>
            <a:endParaRPr lang="en-US"/>
          </a:p>
        </p:txBody>
      </p:sp>
      <p:sp>
        <p:nvSpPr>
          <p:cNvPr id="15367"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r" defTabSz="930275" eaLnBrk="1" hangingPunct="1">
              <a:defRPr sz="1200"/>
            </a:lvl1pPr>
          </a:lstStyle>
          <a:p>
            <a:fld id="{12A27B8E-0278-4D73-BF8E-4CFE61F98A76}" type="slidenum">
              <a:rPr lang="en-US"/>
              <a:pPr/>
              <a:t>‹#›</a:t>
            </a:fld>
            <a:endParaRPr lang="en-US"/>
          </a:p>
        </p:txBody>
      </p:sp>
    </p:spTree>
    <p:extLst>
      <p:ext uri="{BB962C8B-B14F-4D97-AF65-F5344CB8AC3E}">
        <p14:creationId xmlns:p14="http://schemas.microsoft.com/office/powerpoint/2010/main" val="1775609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r>
              <a:rPr lang="en-US" altLang="en-US">
                <a:latin typeface="Times New Roman" pitchFamily="18" charset="0"/>
              </a:rPr>
              <a:t>All four components are needed to assure the quality of the software development process and maintenance services</a:t>
            </a:r>
          </a:p>
        </p:txBody>
      </p:sp>
      <p:sp>
        <p:nvSpPr>
          <p:cNvPr id="30724" name="Slide Number Placeholder 3"/>
          <p:cNvSpPr>
            <a:spLocks noGrp="1"/>
          </p:cNvSpPr>
          <p:nvPr>
            <p:ph type="sldNum" sz="quarter" idx="5"/>
          </p:nvPr>
        </p:nvSpPr>
        <p:spPr>
          <a:noFill/>
        </p:spPr>
        <p:txBody>
          <a:bodyPr/>
          <a:lstStyle/>
          <a:p>
            <a:fld id="{47B21E88-1DA6-498B-BBDF-BF6F72C7E947}" type="slidenum">
              <a:rPr lang="en-US" altLang="en-US"/>
              <a:pPr/>
              <a:t>4</a:t>
            </a:fld>
            <a:endParaRPr lang="en-US" altLang="en-US"/>
          </a:p>
        </p:txBody>
      </p:sp>
    </p:spTree>
    <p:extLst>
      <p:ext uri="{BB962C8B-B14F-4D97-AF65-F5344CB8AC3E}">
        <p14:creationId xmlns:p14="http://schemas.microsoft.com/office/powerpoint/2010/main" val="227033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altLang="en-US">
                <a:latin typeface="Times New Roman" pitchFamily="18" charset="0"/>
              </a:rPr>
              <a:t>All four components are needed to assure the quality of the software development process and maintenance services</a:t>
            </a:r>
          </a:p>
        </p:txBody>
      </p:sp>
      <p:sp>
        <p:nvSpPr>
          <p:cNvPr id="32772" name="Slide Number Placeholder 3"/>
          <p:cNvSpPr>
            <a:spLocks noGrp="1"/>
          </p:cNvSpPr>
          <p:nvPr>
            <p:ph type="sldNum" sz="quarter" idx="5"/>
          </p:nvPr>
        </p:nvSpPr>
        <p:spPr>
          <a:noFill/>
        </p:spPr>
        <p:txBody>
          <a:bodyPr/>
          <a:lstStyle/>
          <a:p>
            <a:fld id="{E7FE3750-5613-42A2-BBFE-0C0BA6608BF0}" type="slidenum">
              <a:rPr lang="en-US" altLang="en-US"/>
              <a:pPr/>
              <a:t>5</a:t>
            </a:fld>
            <a:endParaRPr lang="en-US" altLang="en-US"/>
          </a:p>
        </p:txBody>
      </p:sp>
    </p:spTree>
    <p:extLst>
      <p:ext uri="{BB962C8B-B14F-4D97-AF65-F5344CB8AC3E}">
        <p14:creationId xmlns:p14="http://schemas.microsoft.com/office/powerpoint/2010/main" val="24511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p:spPr>
        <p:txBody>
          <a:bodyPr/>
          <a:lstStyle>
            <a:lvl1pPr algn="l">
              <a:defRPr/>
            </a:lvl1pPr>
          </a:lstStyle>
          <a:p>
            <a:pPr>
              <a:defRPr/>
            </a:pPr>
            <a:fld id="{8B7F88A2-C969-4C8F-8909-80E5BBDD9A76}" type="datetime1">
              <a:rPr lang="en-US" smtClean="0"/>
              <a:t>9/16/2022</a:t>
            </a:fld>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defRPr>
                <a:solidFill>
                  <a:schemeClr val="bg1"/>
                </a:solidFill>
              </a:defRPr>
            </a:lvl1pPr>
          </a:lstStyle>
          <a:p>
            <a:fld id="{DCC6B0F4-0C15-4399-86A4-4A584280187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lgn="l">
              <a:defRPr/>
            </a:lvl1pPr>
          </a:lstStyle>
          <a:p>
            <a:pPr>
              <a:defRPr/>
            </a:pPr>
            <a:fld id="{0F49FBA5-14F0-4CF1-93C9-BBC63B0D2C58}" type="datetime1">
              <a:rPr lang="en-US" smtClean="0"/>
              <a:t>9/16/2022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45CF282-ACA1-4F66-8022-DD8F17F30F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lgn="l">
              <a:defRPr/>
            </a:lvl1pPr>
          </a:lstStyle>
          <a:p>
            <a:pPr>
              <a:defRPr/>
            </a:pPr>
            <a:fld id="{D37A123E-AA81-4A84-ADE4-3C6F3E55B67F}" type="datetime1">
              <a:rPr lang="en-US" smtClean="0"/>
              <a:t>9/16/2022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82111F1-9BC4-418C-88C6-FCA22100004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lgn="l">
              <a:defRPr/>
            </a:lvl1pPr>
          </a:lstStyle>
          <a:p>
            <a:pPr>
              <a:defRPr/>
            </a:pPr>
            <a:fld id="{DD41577D-ABAE-4C38-AEB6-41601A4CD8F3}" type="datetime1">
              <a:rPr lang="en-US" smtClean="0"/>
              <a:t>9/16/2022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EC83312-BFCB-434D-827B-B60413C5540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lgn="l">
              <a:defRPr/>
            </a:lvl1pPr>
          </a:lstStyle>
          <a:p>
            <a:pPr>
              <a:defRPr/>
            </a:pPr>
            <a:fld id="{7CBA4A63-82F3-42A6-A754-6715DC709713}" type="datetime1">
              <a:rPr lang="en-US" smtClean="0"/>
              <a:t>9/16/2022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E69F0E8-9BFC-48D0-9DE1-41CEB0C34A3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lgn="l">
              <a:defRPr/>
            </a:lvl1pPr>
          </a:lstStyle>
          <a:p>
            <a:pPr>
              <a:defRPr/>
            </a:pPr>
            <a:fld id="{13FEC0BD-32CA-4AF3-B99F-55CCBAD3EA20}" type="datetime1">
              <a:rPr lang="en-US" smtClean="0"/>
              <a:t>9/16/2022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8A3A1300-A9B1-4123-9B93-5C9E283D30C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lgn="l">
              <a:defRPr/>
            </a:lvl1pPr>
          </a:lstStyle>
          <a:p>
            <a:pPr>
              <a:defRPr/>
            </a:pPr>
            <a:fld id="{5E3EE775-7567-4453-AB87-D70D89A7487E}" type="datetime1">
              <a:rPr lang="en-US" smtClean="0"/>
              <a:t>9/16/2022</a:t>
            </a:fld>
            <a:endParaRPr lang="en-US"/>
          </a:p>
        </p:txBody>
      </p:sp>
      <p:sp>
        <p:nvSpPr>
          <p:cNvPr id="8" name="Slide Number Placeholder 26"/>
          <p:cNvSpPr>
            <a:spLocks noGrp="1"/>
          </p:cNvSpPr>
          <p:nvPr>
            <p:ph type="sldNum" sz="quarter" idx="11"/>
          </p:nvPr>
        </p:nvSpPr>
        <p:spPr/>
        <p:txBody>
          <a:bodyPr/>
          <a:lstStyle>
            <a:lvl1pPr>
              <a:defRPr/>
            </a:lvl1pPr>
          </a:lstStyle>
          <a:p>
            <a:fld id="{506047D8-05A2-4EAB-A644-989E0FB3C959}" type="slidenum">
              <a:rPr lang="en-US"/>
              <a:pPr/>
              <a:t>‹#›</a:t>
            </a:fld>
            <a:endParaRPr lang="en-US"/>
          </a:p>
        </p:txBody>
      </p:sp>
      <p:sp>
        <p:nvSpPr>
          <p:cNvPr id="9" name="Footer Placeholder 2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p:spPr>
        <p:txBody>
          <a:bodyPr/>
          <a:lstStyle>
            <a:lvl1pPr algn="l">
              <a:defRPr/>
            </a:lvl1pPr>
          </a:lstStyle>
          <a:p>
            <a:pPr>
              <a:defRPr/>
            </a:pPr>
            <a:fld id="{415B8385-D83B-4F7D-BA47-60A8B7D7F88B}" type="datetime1">
              <a:rPr lang="en-US" smtClean="0"/>
              <a:t>9/16/2022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1A805BC-9382-481D-A254-C097B9C355F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l">
              <a:defRPr/>
            </a:lvl1pPr>
          </a:lstStyle>
          <a:p>
            <a:pPr>
              <a:defRPr/>
            </a:pPr>
            <a:fld id="{3BDBB87D-9299-4075-B265-E785B7EDEF9F}" type="datetime1">
              <a:rPr lang="en-US" smtClean="0"/>
              <a:t>9/16/2022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91147CCC-5738-42FA-A19A-FF18F580F85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lgn="l">
              <a:defRPr/>
            </a:lvl1pPr>
          </a:lstStyle>
          <a:p>
            <a:pPr>
              <a:defRPr/>
            </a:pPr>
            <a:fld id="{ADD29AD0-3DA8-4652-AB73-10C92722F3B5}" type="datetime1">
              <a:rPr lang="en-US" smtClean="0"/>
              <a:t>9/16/2022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321E151-FD7F-4848-BDBD-3F96DCDB455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lgn="l">
              <a:defRPr/>
            </a:lvl1pPr>
          </a:lstStyle>
          <a:p>
            <a:pPr>
              <a:defRPr/>
            </a:pPr>
            <a:fld id="{F20C6AB3-DC6B-408C-B96A-D07EC5893AE5}" type="datetime1">
              <a:rPr lang="en-US" smtClean="0"/>
              <a:t>9/16/2022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361CE87-584B-4DA7-8819-B0945CAA4B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r" eaLnBrk="1" latinLnBrk="0" hangingPunct="1">
              <a:defRPr kumimoji="0" sz="800">
                <a:solidFill>
                  <a:schemeClr val="accent2"/>
                </a:solidFill>
                <a:latin typeface="Times New Roman" charset="0"/>
              </a:defRPr>
            </a:lvl1pPr>
          </a:lstStyle>
          <a:p>
            <a:pPr>
              <a:defRPr/>
            </a:pPr>
            <a:fld id="{B7525F94-390F-4AD6-8B70-05E1CA587C47}" type="datetime1">
              <a:rPr lang="en-US" smtClean="0"/>
              <a:t>9/16/2022</a:t>
            </a:fld>
            <a:endParaRPr lang="en-US" sz="1200">
              <a:solidFill>
                <a:schemeClr val="bg2">
                  <a:shade val="50000"/>
                </a:schemeClr>
              </a:solidFill>
            </a:endParaRPr>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latin typeface="Times New Roman" charset="0"/>
              </a:defRPr>
            </a:lvl1pPr>
          </a:lstStyle>
          <a:p>
            <a:pPr>
              <a:defRPr/>
            </a:pPr>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800">
                <a:solidFill>
                  <a:srgbClr val="FFFFFF"/>
                </a:solidFill>
              </a:defRPr>
            </a:lvl1pPr>
          </a:lstStyle>
          <a:p>
            <a:fld id="{F5444F1F-C9D5-4FE6-8A16-5DEB541F6E3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1143000"/>
            <a:ext cx="8229600" cy="1447800"/>
          </a:xfrm>
        </p:spPr>
        <p:txBody>
          <a:bodyPr/>
          <a:lstStyle/>
          <a:p>
            <a:pPr eaLnBrk="1" hangingPunct="1"/>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600" dirty="0" smtClean="0">
                <a:latin typeface="Arial" charset="0"/>
                <a:cs typeface="Arial" charset="0"/>
              </a:rPr>
              <a:t>CSE302_Software Quality Engineering </a:t>
            </a:r>
            <a:endParaRPr lang="en-US" altLang="en-US" sz="3600" dirty="0">
              <a:latin typeface="Arial" charset="0"/>
              <a:cs typeface="Arial" charset="0"/>
            </a:endParaRPr>
          </a:p>
        </p:txBody>
      </p:sp>
      <p:sp>
        <p:nvSpPr>
          <p:cNvPr id="15363" name="Rectangle 3"/>
          <p:cNvSpPr>
            <a:spLocks noGrp="1" noChangeArrowheads="1"/>
          </p:cNvSpPr>
          <p:nvPr>
            <p:ph type="subTitle" idx="1"/>
          </p:nvPr>
        </p:nvSpPr>
        <p:spPr>
          <a:xfrm>
            <a:off x="838200" y="3581400"/>
            <a:ext cx="7010400" cy="2971800"/>
          </a:xfrm>
        </p:spPr>
        <p:txBody>
          <a:bodyPr/>
          <a:lstStyle/>
          <a:p>
            <a:pPr marL="63500" algn="ctr" eaLnBrk="1" hangingPunct="1"/>
            <a:endParaRPr lang="en-US" altLang="en-US" sz="1600" dirty="0">
              <a:cs typeface="Times New Roman" pitchFamily="18" charset="0"/>
            </a:endParaRPr>
          </a:p>
          <a:p>
            <a:pPr marL="63500" algn="ctr" eaLnBrk="1" hangingPunct="1"/>
            <a:endParaRPr lang="en-US" altLang="en-US" sz="1600" dirty="0">
              <a:cs typeface="Times New Roman" pitchFamily="18" charset="0"/>
            </a:endParaRPr>
          </a:p>
          <a:p>
            <a:pPr marL="63500" algn="ctr" eaLnBrk="1" hangingPunct="1"/>
            <a:r>
              <a:rPr lang="en-US" altLang="en-US" sz="3200" dirty="0" smtClean="0">
                <a:latin typeface="Arial" charset="0"/>
                <a:cs typeface="Arial" charset="0"/>
              </a:rPr>
              <a:t>Chapter 1</a:t>
            </a:r>
            <a:endParaRPr lang="en-US" altLang="en-US" sz="3200" dirty="0">
              <a:latin typeface="Arial" charset="0"/>
              <a:cs typeface="Arial" charset="0"/>
            </a:endParaRPr>
          </a:p>
          <a:p>
            <a:pPr marL="63500" algn="ctr" eaLnBrk="1" hangingPunct="1"/>
            <a:r>
              <a:rPr lang="en-US" altLang="en-US" sz="3200" b="1" dirty="0">
                <a:latin typeface="Arial" charset="0"/>
                <a:cs typeface="Arial" charset="0"/>
              </a:rPr>
              <a:t>What is Software Quality</a:t>
            </a:r>
            <a:r>
              <a:rPr lang="en-US" altLang="en-US" sz="3200" b="1" dirty="0" smtClean="0">
                <a:latin typeface="Arial" charset="0"/>
                <a:cs typeface="Arial" charset="0"/>
              </a:rPr>
              <a:t>?</a:t>
            </a:r>
          </a:p>
          <a:p>
            <a:pPr lvl="2" algn="r">
              <a:spcBef>
                <a:spcPct val="20000"/>
              </a:spcBef>
              <a:defRPr/>
            </a:pPr>
            <a:r>
              <a:rPr lang="en-US" b="1" kern="0" dirty="0" smtClean="0">
                <a:solidFill>
                  <a:srgbClr val="002060"/>
                </a:solidFill>
              </a:rPr>
              <a:t>Instructor: Sobia </a:t>
            </a:r>
            <a:r>
              <a:rPr lang="en-US" b="1" kern="0" dirty="0" err="1" smtClean="0">
                <a:solidFill>
                  <a:srgbClr val="002060"/>
                </a:solidFill>
              </a:rPr>
              <a:t>Usman</a:t>
            </a:r>
            <a:endParaRPr lang="en-US" b="1" kern="0" dirty="0" smtClean="0">
              <a:solidFill>
                <a:srgbClr val="002060"/>
              </a:solidFill>
            </a:endParaRPr>
          </a:p>
          <a:p>
            <a:pPr lvl="2" algn="r">
              <a:spcBef>
                <a:spcPct val="20000"/>
              </a:spcBef>
              <a:defRPr/>
            </a:pPr>
            <a:r>
              <a:rPr lang="en-US" kern="0" dirty="0" smtClean="0"/>
              <a:t>               </a:t>
            </a:r>
            <a:r>
              <a:rPr lang="en-US" kern="0" dirty="0" smtClean="0">
                <a:solidFill>
                  <a:srgbClr val="002060"/>
                </a:solidFill>
              </a:rPr>
              <a:t>     Assistant Professor</a:t>
            </a:r>
          </a:p>
          <a:p>
            <a:pPr lvl="2" algn="r">
              <a:spcBef>
                <a:spcPct val="20000"/>
              </a:spcBef>
              <a:defRPr/>
            </a:pPr>
            <a:r>
              <a:rPr lang="en-US" kern="0" dirty="0" smtClean="0">
                <a:solidFill>
                  <a:srgbClr val="002060"/>
                </a:solidFill>
              </a:rPr>
              <a:t>                      CS - CUI, LHR</a:t>
            </a:r>
          </a:p>
          <a:p>
            <a:pPr marL="63500" algn="ctr" eaLnBrk="1" hangingPunct="1"/>
            <a:endParaRPr lang="en-US" altLang="en-US" sz="3200" b="1" dirty="0" smtClean="0">
              <a:latin typeface="Arial" charset="0"/>
              <a:cs typeface="Arial" charset="0"/>
            </a:endParaRPr>
          </a:p>
          <a:p>
            <a:pPr marL="63500" algn="ctr" eaLnBrk="1" hangingPunct="1"/>
            <a:endParaRPr lang="en-US" altLang="en-US" sz="3200" b="1" dirty="0" smtClean="0">
              <a:latin typeface="Arial" charset="0"/>
              <a:cs typeface="Arial" charset="0"/>
            </a:endParaRPr>
          </a:p>
          <a:p>
            <a:pPr marL="63500" algn="ctr" eaLnBrk="1" hangingPunct="1"/>
            <a:endParaRPr lang="en-US" altLang="en-US" sz="3200" dirty="0">
              <a:latin typeface="Arial" charset="0"/>
              <a:cs typeface="Arial" charset="0"/>
            </a:endParaRPr>
          </a:p>
          <a:p>
            <a:pPr marL="63500" algn="ctr" eaLnBrk="1" hangingPunct="1"/>
            <a:endParaRPr lang="en-US" altLang="en-US" dirty="0">
              <a:cs typeface="Times New Roman" pitchFamily="18" charset="0"/>
            </a:endParaRPr>
          </a:p>
          <a:p>
            <a:pPr marL="63500" eaLnBrk="1" hangingPunct="1"/>
            <a:r>
              <a:rPr lang="en-US" altLang="en-US" b="1" dirty="0">
                <a:solidFill>
                  <a:schemeClr val="tx1"/>
                </a:solidFill>
                <a:latin typeface="Times New Roman" pitchFamily="18" charset="0"/>
                <a:cs typeface="Times New Roman" pitchFamily="18" charset="0"/>
              </a:rPr>
              <a:t>		</a:t>
            </a:r>
          </a:p>
          <a:p>
            <a:pPr marL="63500" eaLnBrk="1" hangingPunct="1"/>
            <a:endParaRPr lang="en-US" altLang="en-US" dirty="0">
              <a:latin typeface="Times New Roman" pitchFamily="18" charset="0"/>
              <a:cs typeface="Times New Roman" pitchFamily="18" charset="0"/>
            </a:endParaRPr>
          </a:p>
          <a:p>
            <a:pPr marL="63500" algn="ctr" eaLnBrk="1" hangingPunct="1"/>
            <a:endParaRPr lang="en-US" alt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9087"/>
    </mc:Choice>
    <mc:Fallback xmlns="">
      <p:transition spd="slow" advTm="1908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457200"/>
            <a:ext cx="8610600" cy="838200"/>
          </a:xfrm>
        </p:spPr>
        <p:txBody>
          <a:bodyPr/>
          <a:lstStyle/>
          <a:p>
            <a:r>
              <a:rPr lang="en-US" altLang="en-US" sz="3200" b="1" dirty="0">
                <a:latin typeface="Times New Roman" pitchFamily="18" charset="0"/>
                <a:cs typeface="Times New Roman" pitchFamily="18" charset="0"/>
              </a:rPr>
              <a:t>Classification of Causes of Software Errors</a:t>
            </a:r>
            <a:endParaRPr lang="en-US" altLang="en-US" sz="3200" b="1" dirty="0"/>
          </a:p>
        </p:txBody>
      </p:sp>
      <p:sp>
        <p:nvSpPr>
          <p:cNvPr id="3" name="Content Placeholder 2"/>
          <p:cNvSpPr>
            <a:spLocks noGrp="1"/>
          </p:cNvSpPr>
          <p:nvPr>
            <p:ph idx="1"/>
          </p:nvPr>
        </p:nvSpPr>
        <p:spPr>
          <a:xfrm>
            <a:off x="457200" y="1524000"/>
            <a:ext cx="8229600" cy="5049838"/>
          </a:xfrm>
        </p:spPr>
        <p:txBody>
          <a:bodyPr/>
          <a:lstStyle/>
          <a:p>
            <a:pPr marL="566737" indent="-457200" eaLnBrk="1" hangingPunct="1">
              <a:defRPr/>
            </a:pPr>
            <a:r>
              <a:rPr lang="en-US" sz="2200" b="1" dirty="0">
                <a:latin typeface="Times New Roman" pitchFamily="18" charset="0"/>
                <a:cs typeface="Times New Roman" pitchFamily="18" charset="0"/>
              </a:rPr>
              <a:t>Client–developer communication failures</a:t>
            </a:r>
          </a:p>
          <a:p>
            <a:pPr marL="858837" lvl="1" indent="-457200" eaLnBrk="1" hangingPunct="1">
              <a:buFont typeface="Georgia" pitchFamily="18" charset="0"/>
              <a:buNone/>
              <a:defRPr/>
            </a:pPr>
            <a:r>
              <a:rPr lang="en-US" sz="2000" dirty="0">
                <a:solidFill>
                  <a:schemeClr val="tx1"/>
                </a:solidFill>
                <a:latin typeface="Times New Roman" pitchFamily="18" charset="0"/>
                <a:cs typeface="Times New Roman" pitchFamily="18" charset="0"/>
              </a:rPr>
              <a:t>Misunderstanding of the</a:t>
            </a:r>
          </a:p>
          <a:p>
            <a:pPr marL="858837" lvl="1" indent="-457200" eaLnBrk="1" hangingPunct="1">
              <a:defRPr/>
            </a:pPr>
            <a:r>
              <a:rPr lang="en-US" sz="2000" dirty="0">
                <a:solidFill>
                  <a:schemeClr val="tx1"/>
                </a:solidFill>
                <a:latin typeface="Times New Roman" pitchFamily="18" charset="0"/>
                <a:cs typeface="Times New Roman" pitchFamily="18" charset="0"/>
              </a:rPr>
              <a:t>Client’s instructions as stated in the requirement  document</a:t>
            </a:r>
          </a:p>
          <a:p>
            <a:pPr marL="858837" lvl="1" indent="-457200" eaLnBrk="1" hangingPunct="1">
              <a:defRPr/>
            </a:pPr>
            <a:r>
              <a:rPr lang="en-US" sz="2000" dirty="0">
                <a:solidFill>
                  <a:schemeClr val="tx1"/>
                </a:solidFill>
                <a:latin typeface="Times New Roman" pitchFamily="18" charset="0"/>
                <a:cs typeface="Times New Roman" pitchFamily="18" charset="0"/>
              </a:rPr>
              <a:t>Client’s requirements changes presented to the developer </a:t>
            </a:r>
          </a:p>
          <a:p>
            <a:pPr marL="858837" lvl="1" indent="-457200" eaLnBrk="1" hangingPunct="1">
              <a:defRPr/>
            </a:pPr>
            <a:r>
              <a:rPr lang="en-US" sz="2000" dirty="0">
                <a:solidFill>
                  <a:schemeClr val="tx1"/>
                </a:solidFill>
                <a:latin typeface="Times New Roman" pitchFamily="18" charset="0"/>
                <a:cs typeface="Times New Roman" pitchFamily="18" charset="0"/>
              </a:rPr>
              <a:t>Client’s responses to the design problems presented by the developer.</a:t>
            </a:r>
          </a:p>
          <a:p>
            <a:pPr marL="858837" lvl="1" indent="-457200" eaLnBrk="1" hangingPunct="1">
              <a:defRPr/>
            </a:pPr>
            <a:r>
              <a:rPr lang="en-US" sz="2000" dirty="0">
                <a:solidFill>
                  <a:schemeClr val="tx1"/>
                </a:solidFill>
                <a:latin typeface="Times New Roman" pitchFamily="18" charset="0"/>
                <a:cs typeface="Times New Roman" pitchFamily="18" charset="0"/>
              </a:rPr>
              <a:t>Lack of attention to client messages referring to requirements changes</a:t>
            </a:r>
          </a:p>
          <a:p>
            <a:pPr marL="566737" indent="-457200" eaLnBrk="1" hangingPunct="1">
              <a:defRPr/>
            </a:pPr>
            <a:r>
              <a:rPr lang="en-US" sz="2200" b="1" dirty="0">
                <a:latin typeface="Times New Roman" pitchFamily="18" charset="0"/>
                <a:cs typeface="Times New Roman" pitchFamily="18" charset="0"/>
              </a:rPr>
              <a:t>Deviations from software requirements</a:t>
            </a:r>
          </a:p>
          <a:p>
            <a:pPr marL="858837" lvl="1" indent="-457200" eaLnBrk="1" hangingPunct="1">
              <a:defRPr/>
            </a:pPr>
            <a:r>
              <a:rPr lang="en-US" sz="2000" dirty="0">
                <a:solidFill>
                  <a:schemeClr val="tx1"/>
                </a:solidFill>
                <a:latin typeface="Times New Roman" pitchFamily="18" charset="0"/>
                <a:cs typeface="Times New Roman" pitchFamily="18" charset="0"/>
              </a:rPr>
              <a:t>The developer reuses software modules taken from an earlier project without sufficient analysis of the changes</a:t>
            </a:r>
          </a:p>
          <a:p>
            <a:pPr marL="858837" lvl="1" indent="-457200" eaLnBrk="1" hangingPunct="1">
              <a:defRPr/>
            </a:pPr>
            <a:r>
              <a:rPr lang="en-US" sz="2000" dirty="0">
                <a:solidFill>
                  <a:schemeClr val="tx1"/>
                </a:solidFill>
                <a:latin typeface="Times New Roman" pitchFamily="18" charset="0"/>
                <a:cs typeface="Times New Roman" pitchFamily="18" charset="0"/>
              </a:rPr>
              <a:t>Due to time or budget pressures, the developer decides to omit part of the required functions</a:t>
            </a:r>
          </a:p>
          <a:p>
            <a:pPr marL="858837" lvl="1" indent="-457200" eaLnBrk="1" hangingPunct="1">
              <a:defRPr/>
            </a:pPr>
            <a:r>
              <a:rPr lang="en-US" sz="2000" dirty="0">
                <a:solidFill>
                  <a:schemeClr val="tx1"/>
                </a:solidFill>
                <a:latin typeface="Times New Roman" pitchFamily="18" charset="0"/>
                <a:cs typeface="Times New Roman" pitchFamily="18" charset="0"/>
              </a:rPr>
              <a:t>Developers may deliberately deviate from  the documented requirements</a:t>
            </a:r>
          </a:p>
          <a:p>
            <a:pPr marL="858837" lvl="1" indent="-457200" eaLnBrk="1" hangingPunct="1">
              <a:defRPr/>
            </a:pPr>
            <a:endParaRPr lang="en-US" sz="2000" dirty="0">
              <a:solidFill>
                <a:schemeClr val="tx1"/>
              </a:solidFill>
              <a:latin typeface="Times New Roman" pitchFamily="18" charset="0"/>
              <a:cs typeface="Times New Roman" pitchFamily="18" charset="0"/>
            </a:endParaRPr>
          </a:p>
          <a:p>
            <a:pPr marL="858837" lvl="1" indent="-457200" eaLnBrk="1" hangingPunct="1">
              <a:defRPr/>
            </a:pPr>
            <a:endParaRPr lang="en-US" sz="2000" dirty="0">
              <a:latin typeface="Times New Roman" pitchFamily="18" charset="0"/>
              <a:cs typeface="Times New Roman" pitchFamily="18" charset="0"/>
            </a:endParaRPr>
          </a:p>
          <a:p>
            <a:pPr marL="858837" lvl="1" indent="-457200" eaLnBrk="1" hangingPunct="1">
              <a:defRPr/>
            </a:pPr>
            <a:endParaRPr lang="en-US" sz="2000" dirty="0">
              <a:latin typeface="Times New Roman" pitchFamily="18" charset="0"/>
              <a:cs typeface="Times New Roman" pitchFamily="18" charset="0"/>
            </a:endParaRPr>
          </a:p>
          <a:p>
            <a:pPr marL="858837" lvl="1" indent="-457200" eaLnBrk="1" hangingPunct="1">
              <a:defRPr/>
            </a:pPr>
            <a:endParaRPr lang="en-US" sz="2000" dirty="0">
              <a:latin typeface="Times New Roman" pitchFamily="18" charset="0"/>
              <a:cs typeface="Times New Roman" pitchFamily="18" charset="0"/>
            </a:endParaRPr>
          </a:p>
          <a:p>
            <a:pPr marL="566737" indent="-457200" eaLnBrk="1" hangingPunct="1">
              <a:buFont typeface="Georgia" pitchFamily="18" charset="0"/>
              <a:buNone/>
              <a:defRPr/>
            </a:pPr>
            <a:r>
              <a:rPr lang="en-US" sz="2200" dirty="0">
                <a:latin typeface="Times New Roman" pitchFamily="18" charset="0"/>
                <a:cs typeface="Times New Roman" pitchFamily="18" charset="0"/>
              </a:rPr>
              <a:t>		</a:t>
            </a:r>
          </a:p>
          <a:p>
            <a:pPr>
              <a:defRPr/>
            </a:pPr>
            <a:endParaRPr lang="en-US" dirty="0"/>
          </a:p>
        </p:txBody>
      </p:sp>
      <p:sp>
        <p:nvSpPr>
          <p:cNvPr id="40964" name="Slide Number Placeholder 3"/>
          <p:cNvSpPr>
            <a:spLocks noGrp="1"/>
          </p:cNvSpPr>
          <p:nvPr>
            <p:ph type="sldNum" sz="quarter" idx="12"/>
          </p:nvPr>
        </p:nvSpPr>
        <p:spPr bwMode="auto">
          <a:noFill/>
          <a:ln>
            <a:miter lim="800000"/>
            <a:headEnd/>
            <a:tailEnd/>
          </a:ln>
        </p:spPr>
        <p:txBody>
          <a:bodyPr/>
          <a:lstStyle/>
          <a:p>
            <a:fld id="{5DAFFF7F-4BAF-4C4B-8AAF-2103E9A8BD5D}" type="slidenum">
              <a:rPr lang="en-US" altLang="en-US"/>
              <a:pPr/>
              <a:t>10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78727"/>
    </mc:Choice>
    <mc:Fallback xmlns="">
      <p:transition spd="slow" advTm="17872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377825"/>
            <a:ext cx="8382000" cy="838200"/>
          </a:xfrm>
        </p:spPr>
        <p:txBody>
          <a:bodyPr/>
          <a:lstStyle/>
          <a:p>
            <a:r>
              <a:rPr lang="en-US" altLang="en-US" sz="3200" b="1" dirty="0">
                <a:latin typeface="Times New Roman" pitchFamily="18" charset="0"/>
                <a:cs typeface="Times New Roman" pitchFamily="18" charset="0"/>
              </a:rPr>
              <a:t>Classification of Causes of Software Errors</a:t>
            </a:r>
            <a:endParaRPr lang="en-US" altLang="en-US" sz="3200" b="1" dirty="0"/>
          </a:p>
        </p:txBody>
      </p:sp>
      <p:sp>
        <p:nvSpPr>
          <p:cNvPr id="3" name="Content Placeholder 2"/>
          <p:cNvSpPr>
            <a:spLocks noGrp="1"/>
          </p:cNvSpPr>
          <p:nvPr>
            <p:ph idx="1"/>
          </p:nvPr>
        </p:nvSpPr>
        <p:spPr>
          <a:xfrm>
            <a:off x="304800" y="1447800"/>
            <a:ext cx="8229600" cy="5029200"/>
          </a:xfrm>
        </p:spPr>
        <p:txBody>
          <a:bodyPr/>
          <a:lstStyle/>
          <a:p>
            <a:pPr marL="566737" indent="-457200" eaLnBrk="1" hangingPunct="1">
              <a:defRPr/>
            </a:pPr>
            <a:r>
              <a:rPr lang="en-US" sz="2000" b="1" dirty="0">
                <a:latin typeface="Times New Roman" pitchFamily="18" charset="0"/>
                <a:cs typeface="Times New Roman" pitchFamily="18" charset="0"/>
              </a:rPr>
              <a:t>Logical design errors</a:t>
            </a:r>
          </a:p>
          <a:p>
            <a:pPr marL="858837" lvl="1" indent="-457200" eaLnBrk="1" hangingPunct="1">
              <a:defRPr/>
            </a:pPr>
            <a:r>
              <a:rPr lang="en-US" sz="2000" dirty="0">
                <a:solidFill>
                  <a:schemeClr val="tx1"/>
                </a:solidFill>
                <a:latin typeface="Times New Roman" pitchFamily="18" charset="0"/>
                <a:cs typeface="Times New Roman" pitchFamily="18" charset="0"/>
              </a:rPr>
              <a:t>Algorithm mistakes</a:t>
            </a:r>
          </a:p>
          <a:p>
            <a:pPr marL="858837" lvl="1" indent="-457200" eaLnBrk="1" hangingPunct="1">
              <a:defRPr/>
            </a:pPr>
            <a:r>
              <a:rPr lang="en-US" sz="2000" dirty="0" smtClean="0">
                <a:solidFill>
                  <a:schemeClr val="tx1"/>
                </a:solidFill>
                <a:latin typeface="Times New Roman" pitchFamily="18" charset="0"/>
                <a:cs typeface="Times New Roman" pitchFamily="18" charset="0"/>
              </a:rPr>
              <a:t>Erroneous </a:t>
            </a:r>
            <a:r>
              <a:rPr lang="en-US" sz="2000" dirty="0">
                <a:solidFill>
                  <a:schemeClr val="tx1"/>
                </a:solidFill>
                <a:latin typeface="Times New Roman" pitchFamily="18" charset="0"/>
                <a:cs typeface="Times New Roman" pitchFamily="18" charset="0"/>
              </a:rPr>
              <a:t>definition of boundary conditions</a:t>
            </a:r>
            <a:r>
              <a:rPr lang="en-US" sz="2000" dirty="0" smtClean="0">
                <a:solidFill>
                  <a:schemeClr val="tx1"/>
                </a:solidFill>
                <a:latin typeface="Times New Roman" pitchFamily="18" charset="0"/>
                <a:cs typeface="Times New Roman" pitchFamily="18" charset="0"/>
              </a:rPr>
              <a:t>.</a:t>
            </a:r>
          </a:p>
          <a:p>
            <a:pPr marL="1123950" lvl="2" indent="-457200" eaLnBrk="1" hangingPunct="1">
              <a:defRPr/>
            </a:pPr>
            <a:r>
              <a:rPr lang="en-US" sz="1800" dirty="0">
                <a:solidFill>
                  <a:schemeClr val="tx1"/>
                </a:solidFill>
                <a:latin typeface="Times New Roman" pitchFamily="18" charset="0"/>
                <a:cs typeface="Times New Roman" pitchFamily="18" charset="0"/>
              </a:rPr>
              <a:t>For example, the </a:t>
            </a:r>
            <a:r>
              <a:rPr lang="en-US" sz="1800" dirty="0" smtClean="0">
                <a:solidFill>
                  <a:schemeClr val="tx1"/>
                </a:solidFill>
                <a:latin typeface="Times New Roman" pitchFamily="18" charset="0"/>
                <a:cs typeface="Times New Roman" pitchFamily="18" charset="0"/>
              </a:rPr>
              <a:t>client’s requirements </a:t>
            </a:r>
            <a:r>
              <a:rPr lang="en-US" sz="1800" dirty="0">
                <a:solidFill>
                  <a:schemeClr val="tx1"/>
                </a:solidFill>
                <a:latin typeface="Times New Roman" pitchFamily="18" charset="0"/>
                <a:cs typeface="Times New Roman" pitchFamily="18" charset="0"/>
              </a:rPr>
              <a:t>stated that a special discount will be granted to </a:t>
            </a:r>
            <a:r>
              <a:rPr lang="en-US" sz="1800" dirty="0" smtClean="0">
                <a:solidFill>
                  <a:schemeClr val="tx1"/>
                </a:solidFill>
                <a:latin typeface="Times New Roman" pitchFamily="18" charset="0"/>
                <a:cs typeface="Times New Roman" pitchFamily="18" charset="0"/>
              </a:rPr>
              <a:t>customers who </a:t>
            </a:r>
            <a:r>
              <a:rPr lang="en-US" sz="1800" dirty="0">
                <a:solidFill>
                  <a:schemeClr val="tx1"/>
                </a:solidFill>
                <a:latin typeface="Times New Roman" pitchFamily="18" charset="0"/>
                <a:cs typeface="Times New Roman" pitchFamily="18" charset="0"/>
              </a:rPr>
              <a:t>make purchases more than three times in the same month. The </a:t>
            </a:r>
            <a:r>
              <a:rPr lang="en-US" sz="1800" dirty="0" smtClean="0">
                <a:solidFill>
                  <a:schemeClr val="tx1"/>
                </a:solidFill>
                <a:latin typeface="Times New Roman" pitchFamily="18" charset="0"/>
                <a:cs typeface="Times New Roman" pitchFamily="18" charset="0"/>
              </a:rPr>
              <a:t>analyst </a:t>
            </a:r>
            <a:r>
              <a:rPr lang="en-US" sz="1800" dirty="0">
                <a:solidFill>
                  <a:schemeClr val="tx1"/>
                </a:solidFill>
                <a:latin typeface="Times New Roman" pitchFamily="18" charset="0"/>
                <a:cs typeface="Times New Roman" pitchFamily="18" charset="0"/>
              </a:rPr>
              <a:t>erroneously defined the software process to state that the </a:t>
            </a:r>
            <a:r>
              <a:rPr lang="en-US" sz="1800" dirty="0" smtClean="0">
                <a:solidFill>
                  <a:schemeClr val="tx1"/>
                </a:solidFill>
                <a:latin typeface="Times New Roman" pitchFamily="18" charset="0"/>
                <a:cs typeface="Times New Roman" pitchFamily="18" charset="0"/>
              </a:rPr>
              <a:t>discount would </a:t>
            </a:r>
            <a:r>
              <a:rPr lang="en-US" sz="1800" dirty="0">
                <a:solidFill>
                  <a:schemeClr val="tx1"/>
                </a:solidFill>
                <a:latin typeface="Times New Roman" pitchFamily="18" charset="0"/>
                <a:cs typeface="Times New Roman" pitchFamily="18" charset="0"/>
              </a:rPr>
              <a:t>be granted to those who make purchases three times or more </a:t>
            </a:r>
            <a:r>
              <a:rPr lang="en-US" sz="1800" dirty="0" smtClean="0">
                <a:solidFill>
                  <a:schemeClr val="tx1"/>
                </a:solidFill>
                <a:latin typeface="Times New Roman" pitchFamily="18" charset="0"/>
                <a:cs typeface="Times New Roman" pitchFamily="18" charset="0"/>
              </a:rPr>
              <a:t>in the </a:t>
            </a:r>
            <a:r>
              <a:rPr lang="en-US" sz="1800" dirty="0">
                <a:solidFill>
                  <a:schemeClr val="tx1"/>
                </a:solidFill>
                <a:latin typeface="Times New Roman" pitchFamily="18" charset="0"/>
                <a:cs typeface="Times New Roman" pitchFamily="18" charset="0"/>
              </a:rPr>
              <a:t>same month.</a:t>
            </a:r>
            <a:endParaRPr lang="en-US" sz="1800" dirty="0">
              <a:solidFill>
                <a:schemeClr val="tx1"/>
              </a:solidFill>
              <a:latin typeface="Times New Roman" pitchFamily="18" charset="0"/>
              <a:cs typeface="Times New Roman" pitchFamily="18" charset="0"/>
            </a:endParaRPr>
          </a:p>
          <a:p>
            <a:pPr marL="858837" lvl="1" indent="-457200" eaLnBrk="1" hangingPunct="1">
              <a:defRPr/>
            </a:pPr>
            <a:r>
              <a:rPr lang="en-US" sz="2000" dirty="0">
                <a:solidFill>
                  <a:schemeClr val="tx1"/>
                </a:solidFill>
                <a:latin typeface="Times New Roman" pitchFamily="18" charset="0"/>
                <a:cs typeface="Times New Roman" pitchFamily="18" charset="0"/>
              </a:rPr>
              <a:t>Omission of required software system states.</a:t>
            </a:r>
          </a:p>
          <a:p>
            <a:pPr marL="858837" lvl="1" indent="-457200" eaLnBrk="1" hangingPunct="1">
              <a:defRPr/>
            </a:pPr>
            <a:r>
              <a:rPr lang="en-US" sz="2000" dirty="0">
                <a:solidFill>
                  <a:schemeClr val="tx1"/>
                </a:solidFill>
                <a:latin typeface="Times New Roman" pitchFamily="18" charset="0"/>
                <a:cs typeface="Times New Roman" pitchFamily="18" charset="0"/>
              </a:rPr>
              <a:t>Omission of definitions concerning reactions to illegal operation of the software system.</a:t>
            </a:r>
          </a:p>
          <a:p>
            <a:pPr marL="744537" lvl="1" indent="-342900" eaLnBrk="1" hangingPunct="1">
              <a:buFont typeface="Arial" panose="020B0604020202020204" pitchFamily="34" charset="0"/>
              <a:buChar char="•"/>
              <a:defRPr/>
            </a:pPr>
            <a:endParaRPr lang="en-US" sz="2000" b="1" dirty="0">
              <a:solidFill>
                <a:schemeClr val="tx1"/>
              </a:solidFill>
              <a:latin typeface="Times New Roman" pitchFamily="18" charset="0"/>
              <a:cs typeface="Times New Roman" pitchFamily="18" charset="0"/>
            </a:endParaRPr>
          </a:p>
        </p:txBody>
      </p:sp>
      <p:sp>
        <p:nvSpPr>
          <p:cNvPr id="41988" name="Slide Number Placeholder 3"/>
          <p:cNvSpPr>
            <a:spLocks noGrp="1"/>
          </p:cNvSpPr>
          <p:nvPr>
            <p:ph type="sldNum" sz="quarter" idx="12"/>
          </p:nvPr>
        </p:nvSpPr>
        <p:spPr bwMode="auto">
          <a:noFill/>
          <a:ln>
            <a:miter lim="800000"/>
            <a:headEnd/>
            <a:tailEnd/>
          </a:ln>
        </p:spPr>
        <p:txBody>
          <a:bodyPr/>
          <a:lstStyle/>
          <a:p>
            <a:fld id="{AB112B5C-9F1B-4B44-A237-539BEE50C73F}" type="slidenum">
              <a:rPr lang="en-US" altLang="en-US"/>
              <a:pPr/>
              <a:t>11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09657"/>
    </mc:Choice>
    <mc:Fallback xmlns="">
      <p:transition spd="slow" advTm="10965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itchFamily="18" charset="0"/>
                <a:cs typeface="Times New Roman" pitchFamily="18" charset="0"/>
              </a:rPr>
              <a:t>Classification of Causes of Software Errors</a:t>
            </a:r>
            <a:endParaRPr lang="en-US" dirty="0"/>
          </a:p>
        </p:txBody>
      </p:sp>
      <p:sp>
        <p:nvSpPr>
          <p:cNvPr id="3" name="Content Placeholder 2"/>
          <p:cNvSpPr>
            <a:spLocks noGrp="1"/>
          </p:cNvSpPr>
          <p:nvPr>
            <p:ph idx="1"/>
          </p:nvPr>
        </p:nvSpPr>
        <p:spPr/>
        <p:txBody>
          <a:bodyPr/>
          <a:lstStyle/>
          <a:p>
            <a:pPr marL="365125" lvl="1" indent="-255588">
              <a:buClr>
                <a:srgbClr val="A04DA3"/>
              </a:buClr>
              <a:buFont typeface="Georgia" pitchFamily="18" charset="0"/>
              <a:buChar char="•"/>
            </a:pPr>
            <a:r>
              <a:rPr lang="en-US" sz="2000" dirty="0">
                <a:solidFill>
                  <a:schemeClr val="tx1"/>
                </a:solidFill>
                <a:latin typeface="Times New Roman" pitchFamily="18" charset="0"/>
                <a:cs typeface="Times New Roman" pitchFamily="18" charset="0"/>
              </a:rPr>
              <a:t>Process definitions that contain sequencing errors.</a:t>
            </a:r>
          </a:p>
          <a:p>
            <a:r>
              <a:rPr lang="en-US" sz="1800" dirty="0" smtClean="0"/>
              <a:t>For </a:t>
            </a:r>
            <a:r>
              <a:rPr lang="en-US" sz="1800" dirty="0"/>
              <a:t>example, the </a:t>
            </a:r>
            <a:r>
              <a:rPr lang="en-US" sz="1800" dirty="0" smtClean="0"/>
              <a:t>software </a:t>
            </a:r>
            <a:r>
              <a:rPr lang="en-US" sz="1800" dirty="0"/>
              <a:t>requirements for a firm’s debt-collection system define </a:t>
            </a:r>
            <a:r>
              <a:rPr lang="en-US" sz="1800" dirty="0" smtClean="0"/>
              <a:t>the debt-collection </a:t>
            </a:r>
            <a:r>
              <a:rPr lang="en-US" sz="1800" dirty="0"/>
              <a:t>process as follows. </a:t>
            </a:r>
            <a:endParaRPr lang="en-US" sz="1800" dirty="0" smtClean="0"/>
          </a:p>
          <a:p>
            <a:r>
              <a:rPr lang="en-US" sz="1800" dirty="0" smtClean="0"/>
              <a:t>Once </a:t>
            </a:r>
            <a:r>
              <a:rPr lang="en-US" sz="1800" dirty="0"/>
              <a:t>a client does not pay his debts</a:t>
            </a:r>
            <a:r>
              <a:rPr lang="en-US" sz="1800" dirty="0" smtClean="0"/>
              <a:t>, even </a:t>
            </a:r>
            <a:r>
              <a:rPr lang="en-US" sz="1800" dirty="0"/>
              <a:t>after receiving three successive notification letters, the details are </a:t>
            </a:r>
            <a:r>
              <a:rPr lang="en-US" sz="1800" dirty="0" smtClean="0"/>
              <a:t>to be </a:t>
            </a:r>
            <a:r>
              <a:rPr lang="en-US" sz="1800" dirty="0"/>
              <a:t>reported to the sales department manager who will decide whether </a:t>
            </a:r>
            <a:r>
              <a:rPr lang="en-US" sz="1800" dirty="0" smtClean="0"/>
              <a:t>to proceed </a:t>
            </a:r>
            <a:r>
              <a:rPr lang="en-US" sz="1800" dirty="0"/>
              <a:t>to the next stage, referral of the client to the legal department</a:t>
            </a:r>
            <a:r>
              <a:rPr lang="en-US" sz="1800" dirty="0" smtClean="0"/>
              <a:t>. The </a:t>
            </a:r>
            <a:r>
              <a:rPr lang="en-US" sz="1800" dirty="0"/>
              <a:t>systems analyst defined the process incorrectly by stating that </a:t>
            </a:r>
            <a:r>
              <a:rPr lang="en-US" sz="1800" dirty="0" smtClean="0"/>
              <a:t>after sending </a:t>
            </a:r>
            <a:r>
              <a:rPr lang="en-US" sz="1800" dirty="0"/>
              <a:t>three successive letters followed by no receipt of payment, </a:t>
            </a:r>
            <a:r>
              <a:rPr lang="en-US" sz="1800" dirty="0" smtClean="0"/>
              <a:t>the firm </a:t>
            </a:r>
            <a:r>
              <a:rPr lang="en-US" sz="1800" dirty="0"/>
              <a:t>would include the name of the client on a list of clients to be </a:t>
            </a:r>
            <a:r>
              <a:rPr lang="en-US" sz="1800" dirty="0" smtClean="0"/>
              <a:t>handled </a:t>
            </a:r>
            <a:r>
              <a:rPr lang="en-US" sz="1800" dirty="0"/>
              <a:t>by the legal department. </a:t>
            </a:r>
            <a:r>
              <a:rPr lang="en-US" sz="1800" dirty="0" smtClean="0"/>
              <a:t>The </a:t>
            </a:r>
            <a:r>
              <a:rPr lang="en-US" sz="1800" dirty="0"/>
              <a:t>logical error was caused by </a:t>
            </a:r>
            <a:r>
              <a:rPr lang="en-US" sz="1800" dirty="0" smtClean="0"/>
              <a:t>the analyst’s </a:t>
            </a:r>
            <a:r>
              <a:rPr lang="en-US" sz="1800" dirty="0"/>
              <a:t>erroneous omission of the sales department phase within </a:t>
            </a:r>
            <a:r>
              <a:rPr lang="en-US" sz="1800" dirty="0" smtClean="0"/>
              <a:t>the debt-collection </a:t>
            </a:r>
            <a:r>
              <a:rPr lang="en-US" sz="1800" dirty="0"/>
              <a:t>process.</a:t>
            </a:r>
          </a:p>
        </p:txBody>
      </p:sp>
      <p:sp>
        <p:nvSpPr>
          <p:cNvPr id="4" name="Slide Number Placeholder 3"/>
          <p:cNvSpPr>
            <a:spLocks noGrp="1"/>
          </p:cNvSpPr>
          <p:nvPr>
            <p:ph type="sldNum" sz="quarter" idx="12"/>
          </p:nvPr>
        </p:nvSpPr>
        <p:spPr/>
        <p:txBody>
          <a:bodyPr/>
          <a:lstStyle/>
          <a:p>
            <a:fld id="{BEC83312-BFCB-434D-827B-B60413C55403}" type="slidenum">
              <a:rPr lang="en-US" smtClean="0"/>
              <a:pPr/>
              <a:t>12</a:t>
            </a:fld>
            <a:endParaRPr lang="en-US"/>
          </a:p>
        </p:txBody>
      </p:sp>
    </p:spTree>
    <p:extLst>
      <p:ext uri="{BB962C8B-B14F-4D97-AF65-F5344CB8AC3E}">
        <p14:creationId xmlns:p14="http://schemas.microsoft.com/office/powerpoint/2010/main" val="101889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itchFamily="18" charset="0"/>
                <a:cs typeface="Times New Roman" pitchFamily="18" charset="0"/>
              </a:rPr>
              <a:t>Classification of Causes of Software Errors</a:t>
            </a:r>
            <a:endParaRPr lang="en-US" dirty="0"/>
          </a:p>
        </p:txBody>
      </p:sp>
      <p:sp>
        <p:nvSpPr>
          <p:cNvPr id="3" name="Content Placeholder 2"/>
          <p:cNvSpPr>
            <a:spLocks noGrp="1"/>
          </p:cNvSpPr>
          <p:nvPr>
            <p:ph idx="1"/>
          </p:nvPr>
        </p:nvSpPr>
        <p:spPr/>
        <p:txBody>
          <a:bodyPr/>
          <a:lstStyle/>
          <a:p>
            <a:pPr marL="566737" lvl="1" indent="-457200" eaLnBrk="1" hangingPunct="1">
              <a:buClr>
                <a:srgbClr val="A04DA3"/>
              </a:buClr>
              <a:buFont typeface="Georgia" pitchFamily="18" charset="0"/>
              <a:buChar char="•"/>
              <a:defRPr/>
            </a:pPr>
            <a:r>
              <a:rPr lang="en-US" sz="2000" b="1" dirty="0">
                <a:solidFill>
                  <a:schemeClr val="tx1"/>
                </a:solidFill>
                <a:latin typeface="Times New Roman" pitchFamily="18" charset="0"/>
                <a:cs typeface="Times New Roman" pitchFamily="18" charset="0"/>
              </a:rPr>
              <a:t>Coding errors</a:t>
            </a:r>
          </a:p>
          <a:p>
            <a:pPr marL="831850" lvl="2" indent="-457200" eaLnBrk="1" hangingPunct="1">
              <a:buClr>
                <a:srgbClr val="A04DA3"/>
              </a:buClr>
              <a:buFont typeface="Georgia" pitchFamily="18" charset="0"/>
              <a:buChar char="•"/>
              <a:defRPr/>
            </a:pPr>
            <a:r>
              <a:rPr lang="en-US" sz="1800" dirty="0">
                <a:solidFill>
                  <a:schemeClr val="tx1"/>
                </a:solidFill>
                <a:latin typeface="Times New Roman" pitchFamily="18" charset="0"/>
                <a:cs typeface="Times New Roman" pitchFamily="18" charset="0"/>
              </a:rPr>
              <a:t>It include misunderstanding the design documentation, linguistic errors in the programming languages, errors in the application of CASE and other development tools, errors in data selection.</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EC83312-BFCB-434D-827B-B60413C55403}" type="slidenum">
              <a:rPr lang="en-US" smtClean="0"/>
              <a:pPr/>
              <a:t>13</a:t>
            </a:fld>
            <a:endParaRPr lang="en-US"/>
          </a:p>
        </p:txBody>
      </p:sp>
    </p:spTree>
    <p:extLst>
      <p:ext uri="{BB962C8B-B14F-4D97-AF65-F5344CB8AC3E}">
        <p14:creationId xmlns:p14="http://schemas.microsoft.com/office/powerpoint/2010/main" val="395694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6B0B0D-0007-48BA-8EEE-41C784F3E0D1}"/>
              </a:ext>
            </a:extLst>
          </p:cNvPr>
          <p:cNvSpPr>
            <a:spLocks noGrp="1"/>
          </p:cNvSpPr>
          <p:nvPr>
            <p:ph type="title"/>
          </p:nvPr>
        </p:nvSpPr>
        <p:spPr>
          <a:xfrm>
            <a:off x="325438" y="609600"/>
            <a:ext cx="8229600" cy="1066800"/>
          </a:xfrm>
        </p:spPr>
        <p:txBody>
          <a:bodyPr/>
          <a:lstStyle/>
          <a:p>
            <a:r>
              <a:rPr lang="en-US" altLang="en-US" sz="3200" b="1" dirty="0">
                <a:latin typeface="Times New Roman" pitchFamily="18" charset="0"/>
                <a:cs typeface="Times New Roman" pitchFamily="18" charset="0"/>
              </a:rPr>
              <a:t>Classification of Causes of Software Errors</a:t>
            </a:r>
            <a:endParaRPr lang="en-US" sz="3200" dirty="0"/>
          </a:p>
        </p:txBody>
      </p:sp>
      <p:sp>
        <p:nvSpPr>
          <p:cNvPr id="3" name="Content Placeholder 2">
            <a:extLst>
              <a:ext uri="{FF2B5EF4-FFF2-40B4-BE49-F238E27FC236}">
                <a16:creationId xmlns:a16="http://schemas.microsoft.com/office/drawing/2014/main" xmlns="" id="{139D2C08-A8F8-410A-9E4E-0112DAA4C39E}"/>
              </a:ext>
            </a:extLst>
          </p:cNvPr>
          <p:cNvSpPr>
            <a:spLocks noGrp="1"/>
          </p:cNvSpPr>
          <p:nvPr>
            <p:ph idx="1"/>
          </p:nvPr>
        </p:nvSpPr>
        <p:spPr>
          <a:xfrm>
            <a:off x="457200" y="1676400"/>
            <a:ext cx="8229600" cy="4897438"/>
          </a:xfrm>
        </p:spPr>
        <p:txBody>
          <a:bodyPr/>
          <a:lstStyle/>
          <a:p>
            <a:pPr eaLnBrk="1" hangingPunct="1">
              <a:defRPr/>
            </a:pPr>
            <a:r>
              <a:rPr lang="en-US" sz="2000" b="1" dirty="0">
                <a:latin typeface="Times New Roman" pitchFamily="18" charset="0"/>
                <a:cs typeface="Times New Roman" pitchFamily="18" charset="0"/>
              </a:rPr>
              <a:t>Non-compliance with documentation and coding instructions</a:t>
            </a:r>
          </a:p>
          <a:p>
            <a:pPr lvl="1"/>
            <a:r>
              <a:rPr lang="en-US" sz="1800" dirty="0">
                <a:solidFill>
                  <a:schemeClr val="tx1"/>
                </a:solidFill>
                <a:latin typeface="Times New Roman" pitchFamily="18" charset="0"/>
                <a:cs typeface="Times New Roman" pitchFamily="18" charset="0"/>
              </a:rPr>
              <a:t>Team members who need to coordinate their own codes with code modules developed by “non-complying” team members can be expected to encounter more than the usual number of difficulties when trying to understand the software developed by the other team members.</a:t>
            </a:r>
          </a:p>
          <a:p>
            <a:pPr lvl="1"/>
            <a:r>
              <a:rPr lang="en-US" sz="1800" dirty="0">
                <a:solidFill>
                  <a:schemeClr val="tx1"/>
                </a:solidFill>
                <a:latin typeface="Times New Roman" pitchFamily="18" charset="0"/>
                <a:cs typeface="Times New Roman" pitchFamily="18" charset="0"/>
              </a:rPr>
              <a:t>Individuals replacing the “non-complying” team member (who has retired or been promoted) will find it difficult to fully understand his or her work.</a:t>
            </a:r>
          </a:p>
          <a:p>
            <a:pPr lvl="1" eaLnBrk="1" hangingPunct="1">
              <a:defRPr/>
            </a:pPr>
            <a:r>
              <a:rPr lang="en-US" sz="1800" dirty="0">
                <a:solidFill>
                  <a:schemeClr val="tx1"/>
                </a:solidFill>
                <a:latin typeface="Times New Roman" pitchFamily="18" charset="0"/>
                <a:cs typeface="Times New Roman" pitchFamily="18" charset="0"/>
              </a:rPr>
              <a:t>The design review team will find it more difficult to review a design prepared by a non-complying team.</a:t>
            </a:r>
          </a:p>
          <a:p>
            <a:pPr lvl="1"/>
            <a:r>
              <a:rPr lang="en-US" sz="1800" dirty="0">
                <a:solidFill>
                  <a:schemeClr val="tx1"/>
                </a:solidFill>
                <a:latin typeface="Times New Roman" pitchFamily="18" charset="0"/>
                <a:cs typeface="Times New Roman" pitchFamily="18" charset="0"/>
              </a:rPr>
              <a:t>The test team will find it more difficult to test the module; consequently, their efficiency is expected to be lower, leaving more errors undetected. </a:t>
            </a:r>
          </a:p>
          <a:p>
            <a:pPr lvl="1"/>
            <a:r>
              <a:rPr lang="en-US" sz="1800" dirty="0">
                <a:solidFill>
                  <a:schemeClr val="tx1"/>
                </a:solidFill>
                <a:latin typeface="Times New Roman" pitchFamily="18" charset="0"/>
                <a:cs typeface="Times New Roman" pitchFamily="18" charset="0"/>
              </a:rPr>
              <a:t>Maintenance teams required to contend with the “bugs” detected by users and to change or add to the existing software will face difficulties when trying to understand the software and its documentation. </a:t>
            </a:r>
          </a:p>
        </p:txBody>
      </p:sp>
      <p:sp>
        <p:nvSpPr>
          <p:cNvPr id="4" name="Slide Number Placeholder 3">
            <a:extLst>
              <a:ext uri="{FF2B5EF4-FFF2-40B4-BE49-F238E27FC236}">
                <a16:creationId xmlns:a16="http://schemas.microsoft.com/office/drawing/2014/main" xmlns="" id="{61683ABB-BB5F-4682-977C-2AEC4C1C76DF}"/>
              </a:ext>
            </a:extLst>
          </p:cNvPr>
          <p:cNvSpPr>
            <a:spLocks noGrp="1"/>
          </p:cNvSpPr>
          <p:nvPr>
            <p:ph type="sldNum" sz="quarter" idx="12"/>
          </p:nvPr>
        </p:nvSpPr>
        <p:spPr/>
        <p:txBody>
          <a:bodyPr/>
          <a:lstStyle/>
          <a:p>
            <a:fld id="{BEC83312-BFCB-434D-827B-B60413C55403}" type="slidenum">
              <a:rPr lang="en-US" smtClean="0"/>
              <a:pPr/>
              <a:t>14</a:t>
            </a:fld>
            <a:endParaRPr lang="en-US"/>
          </a:p>
        </p:txBody>
      </p:sp>
    </p:spTree>
    <p:extLst>
      <p:ext uri="{BB962C8B-B14F-4D97-AF65-F5344CB8AC3E}">
        <p14:creationId xmlns:p14="http://schemas.microsoft.com/office/powerpoint/2010/main" val="23138621"/>
      </p:ext>
    </p:extLst>
  </p:cSld>
  <p:clrMapOvr>
    <a:masterClrMapping/>
  </p:clrMapOvr>
  <mc:AlternateContent xmlns:mc="http://schemas.openxmlformats.org/markup-compatibility/2006" xmlns:p14="http://schemas.microsoft.com/office/powerpoint/2010/main">
    <mc:Choice Requires="p14">
      <p:transition spd="slow" p14:dur="2000" advTm="192761"/>
    </mc:Choice>
    <mc:Fallback xmlns="">
      <p:transition spd="slow" advTm="19276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023CF-DA67-43B1-B83A-6FF153324079}"/>
              </a:ext>
            </a:extLst>
          </p:cNvPr>
          <p:cNvSpPr>
            <a:spLocks noGrp="1"/>
          </p:cNvSpPr>
          <p:nvPr>
            <p:ph type="title"/>
          </p:nvPr>
        </p:nvSpPr>
        <p:spPr>
          <a:xfrm>
            <a:off x="457200" y="783377"/>
            <a:ext cx="8229600" cy="1066800"/>
          </a:xfrm>
        </p:spPr>
        <p:txBody>
          <a:bodyPr/>
          <a:lstStyle/>
          <a:p>
            <a:r>
              <a:rPr lang="en-US" altLang="en-US" b="1" dirty="0">
                <a:latin typeface="Times New Roman" pitchFamily="18" charset="0"/>
                <a:cs typeface="Times New Roman" pitchFamily="18" charset="0"/>
              </a:rPr>
              <a:t>Classification of Causes of Software Errors</a:t>
            </a:r>
            <a:endParaRPr lang="en-US" dirty="0"/>
          </a:p>
        </p:txBody>
      </p:sp>
      <p:sp>
        <p:nvSpPr>
          <p:cNvPr id="3" name="Content Placeholder 2">
            <a:extLst>
              <a:ext uri="{FF2B5EF4-FFF2-40B4-BE49-F238E27FC236}">
                <a16:creationId xmlns:a16="http://schemas.microsoft.com/office/drawing/2014/main" xmlns="" id="{12AF59B1-C4B8-4725-A5AA-E5A84850CC9B}"/>
              </a:ext>
            </a:extLst>
          </p:cNvPr>
          <p:cNvSpPr>
            <a:spLocks noGrp="1"/>
          </p:cNvSpPr>
          <p:nvPr>
            <p:ph idx="1"/>
          </p:nvPr>
        </p:nvSpPr>
        <p:spPr/>
        <p:txBody>
          <a:bodyPr/>
          <a:lstStyle/>
          <a:p>
            <a:pPr eaLnBrk="1" hangingPunct="1">
              <a:defRPr/>
            </a:pPr>
            <a:r>
              <a:rPr lang="en-US" sz="2000" b="1" dirty="0">
                <a:latin typeface="Times New Roman" pitchFamily="18" charset="0"/>
                <a:cs typeface="Times New Roman" pitchFamily="18" charset="0"/>
              </a:rPr>
              <a:t>Shortcomings of testing process</a:t>
            </a:r>
          </a:p>
          <a:p>
            <a:pPr lvl="1" eaLnBrk="1" hangingPunct="1">
              <a:defRPr/>
            </a:pPr>
            <a:r>
              <a:rPr lang="en-US" sz="2000" dirty="0">
                <a:solidFill>
                  <a:schemeClr val="tx1"/>
                </a:solidFill>
                <a:latin typeface="Times New Roman" pitchFamily="18" charset="0"/>
                <a:cs typeface="Times New Roman" pitchFamily="18" charset="0"/>
              </a:rPr>
              <a:t>Incomplete test plans leave untreated portions of the software </a:t>
            </a:r>
          </a:p>
          <a:p>
            <a:pPr lvl="1" eaLnBrk="1" hangingPunct="1">
              <a:defRPr/>
            </a:pPr>
            <a:r>
              <a:rPr lang="en-US" sz="2000" dirty="0">
                <a:solidFill>
                  <a:schemeClr val="tx1"/>
                </a:solidFill>
                <a:latin typeface="Times New Roman" pitchFamily="18" charset="0"/>
                <a:cs typeface="Times New Roman" pitchFamily="18" charset="0"/>
              </a:rPr>
              <a:t>Incomplete correction of detected errors due to negligence or time pressures.</a:t>
            </a:r>
          </a:p>
          <a:p>
            <a:pPr eaLnBrk="1" hangingPunct="1">
              <a:defRPr/>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Documentation Errors</a:t>
            </a:r>
          </a:p>
          <a:p>
            <a:pPr lvl="1" eaLnBrk="1" hangingPunct="1">
              <a:defRPr/>
            </a:pPr>
            <a:r>
              <a:rPr lang="en-US" sz="2000" dirty="0">
                <a:solidFill>
                  <a:schemeClr val="tx1"/>
                </a:solidFill>
                <a:latin typeface="Times New Roman" pitchFamily="18" charset="0"/>
                <a:cs typeface="Times New Roman" pitchFamily="18" charset="0"/>
              </a:rPr>
              <a:t>Omission of software functions.</a:t>
            </a:r>
          </a:p>
          <a:p>
            <a:pPr lvl="1" eaLnBrk="1" hangingPunct="1">
              <a:defRPr/>
            </a:pPr>
            <a:r>
              <a:rPr lang="en-US" sz="2000" dirty="0">
                <a:solidFill>
                  <a:schemeClr val="tx1"/>
                </a:solidFill>
                <a:latin typeface="Times New Roman" pitchFamily="18" charset="0"/>
                <a:cs typeface="Times New Roman" pitchFamily="18" charset="0"/>
              </a:rPr>
              <a:t>Errors in the explanations and instructions given to users, resulting in “dead ends” or incorrect applications.</a:t>
            </a:r>
          </a:p>
          <a:p>
            <a:pPr lvl="1" eaLnBrk="1" hangingPunct="1">
              <a:defRPr/>
            </a:pPr>
            <a:r>
              <a:rPr lang="en-US" sz="2000" dirty="0">
                <a:solidFill>
                  <a:schemeClr val="tx1"/>
                </a:solidFill>
                <a:latin typeface="Times New Roman" pitchFamily="18" charset="0"/>
                <a:cs typeface="Times New Roman" pitchFamily="18" charset="0"/>
              </a:rPr>
              <a:t>Listing of non-existing software functions, that is, functions planned in the early stages of development but later dropped, and functions that were active in previous versions of the software but cancelled in the current version.</a:t>
            </a:r>
          </a:p>
          <a:p>
            <a:pPr lvl="1" eaLnBrk="1" hangingPunct="1">
              <a:defRPr/>
            </a:pPr>
            <a:endParaRPr lang="en-US" sz="2000" dirty="0">
              <a:solidFill>
                <a:schemeClr val="tx1"/>
              </a:solidFill>
              <a:latin typeface="Times New Roman" pitchFamily="18" charset="0"/>
              <a:cs typeface="Times New Roman" pitchFamily="18" charset="0"/>
            </a:endParaRPr>
          </a:p>
          <a:p>
            <a:endParaRPr lang="en-US" dirty="0"/>
          </a:p>
        </p:txBody>
      </p:sp>
      <p:sp>
        <p:nvSpPr>
          <p:cNvPr id="4" name="Slide Number Placeholder 3">
            <a:extLst>
              <a:ext uri="{FF2B5EF4-FFF2-40B4-BE49-F238E27FC236}">
                <a16:creationId xmlns:a16="http://schemas.microsoft.com/office/drawing/2014/main" xmlns="" id="{80DC6064-DD7E-4CEE-98F7-F13E0767F0F7}"/>
              </a:ext>
            </a:extLst>
          </p:cNvPr>
          <p:cNvSpPr>
            <a:spLocks noGrp="1"/>
          </p:cNvSpPr>
          <p:nvPr>
            <p:ph type="sldNum" sz="quarter" idx="12"/>
          </p:nvPr>
        </p:nvSpPr>
        <p:spPr/>
        <p:txBody>
          <a:bodyPr/>
          <a:lstStyle/>
          <a:p>
            <a:fld id="{BEC83312-BFCB-434D-827B-B60413C55403}" type="slidenum">
              <a:rPr lang="en-US" smtClean="0"/>
              <a:pPr/>
              <a:t>15</a:t>
            </a:fld>
            <a:endParaRPr lang="en-US"/>
          </a:p>
        </p:txBody>
      </p:sp>
    </p:spTree>
    <p:extLst>
      <p:ext uri="{BB962C8B-B14F-4D97-AF65-F5344CB8AC3E}">
        <p14:creationId xmlns:p14="http://schemas.microsoft.com/office/powerpoint/2010/main" val="2125742045"/>
      </p:ext>
    </p:extLst>
  </p:cSld>
  <p:clrMapOvr>
    <a:masterClrMapping/>
  </p:clrMapOvr>
  <mc:AlternateContent xmlns:mc="http://schemas.openxmlformats.org/markup-compatibility/2006" xmlns:p14="http://schemas.microsoft.com/office/powerpoint/2010/main">
    <mc:Choice Requires="p14">
      <p:transition spd="slow" p14:dur="2000" advTm="161380"/>
    </mc:Choice>
    <mc:Fallback xmlns="">
      <p:transition spd="slow" advTm="16138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457200"/>
            <a:ext cx="7848600" cy="1066800"/>
          </a:xfrm>
        </p:spPr>
        <p:txBody>
          <a:bodyPr/>
          <a:lstStyle/>
          <a:p>
            <a:pPr eaLnBrk="1" hangingPunct="1"/>
            <a:r>
              <a:rPr lang="en-US" altLang="en-US" sz="3200" b="1" dirty="0">
                <a:latin typeface="Times New Roman" pitchFamily="18" charset="0"/>
                <a:cs typeface="Times New Roman" pitchFamily="18" charset="0"/>
              </a:rPr>
              <a:t>What is software</a:t>
            </a:r>
            <a:r>
              <a:rPr lang="en-US" altLang="en-US" sz="3600" dirty="0">
                <a:latin typeface="Times New Roman" pitchFamily="18" charset="0"/>
                <a:cs typeface="Times New Roman" pitchFamily="18" charset="0"/>
              </a:rPr>
              <a:t>?</a:t>
            </a:r>
          </a:p>
        </p:txBody>
      </p:sp>
      <p:sp>
        <p:nvSpPr>
          <p:cNvPr id="27651" name="Rectangle 3"/>
          <p:cNvSpPr>
            <a:spLocks noGrp="1" noChangeArrowheads="1"/>
          </p:cNvSpPr>
          <p:nvPr>
            <p:ph idx="1"/>
          </p:nvPr>
        </p:nvSpPr>
        <p:spPr>
          <a:xfrm>
            <a:off x="228600" y="2249488"/>
            <a:ext cx="8458200" cy="4324350"/>
          </a:xfrm>
        </p:spPr>
        <p:txBody>
          <a:bodyPr/>
          <a:lstStyle/>
          <a:p>
            <a:pPr lvl="1" algn="just" eaLnBrk="1" hangingPunct="1">
              <a:buFontTx/>
              <a:buChar char="-"/>
            </a:pPr>
            <a:r>
              <a:rPr lang="en-US" altLang="en-US" sz="2200">
                <a:solidFill>
                  <a:schemeClr val="tx1"/>
                </a:solidFill>
                <a:latin typeface="Times New Roman" pitchFamily="18" charset="0"/>
                <a:cs typeface="Times New Roman" pitchFamily="18" charset="0"/>
              </a:rPr>
              <a:t>Usually  referred  to as the “code”.</a:t>
            </a:r>
          </a:p>
          <a:p>
            <a:pPr lvl="1" algn="just" eaLnBrk="1" hangingPunct="1">
              <a:buFont typeface="Georgia" pitchFamily="18" charset="0"/>
              <a:buNone/>
            </a:pPr>
            <a:endParaRPr lang="en-US" altLang="en-US" sz="2200">
              <a:solidFill>
                <a:schemeClr val="tx1"/>
              </a:solidFill>
              <a:latin typeface="Times New Roman" pitchFamily="18" charset="0"/>
              <a:cs typeface="Times New Roman" pitchFamily="18" charset="0"/>
            </a:endParaRPr>
          </a:p>
          <a:p>
            <a:pPr lvl="1" algn="just" eaLnBrk="1" hangingPunct="1">
              <a:buFont typeface="Georgia" pitchFamily="18" charset="0"/>
              <a:buNone/>
            </a:pPr>
            <a:r>
              <a:rPr lang="en-US" altLang="en-US" sz="2200" i="1">
                <a:solidFill>
                  <a:schemeClr val="tx1"/>
                </a:solidFill>
                <a:latin typeface="Times New Roman" pitchFamily="18" charset="0"/>
                <a:cs typeface="Times New Roman" pitchFamily="18" charset="0"/>
              </a:rPr>
              <a:t>Is it enough to take care of the code in order to assure the quality of the services provided by the software program?</a:t>
            </a:r>
          </a:p>
          <a:p>
            <a:pPr lvl="1" algn="just" eaLnBrk="1" hangingPunct="1">
              <a:buFont typeface="Georgia" pitchFamily="18" charset="0"/>
              <a:buNone/>
            </a:pPr>
            <a:endParaRPr lang="en-US" altLang="en-US" sz="2200" i="1">
              <a:solidFill>
                <a:schemeClr val="tx1"/>
              </a:solidFill>
              <a:latin typeface="Times New Roman" pitchFamily="18" charset="0"/>
              <a:cs typeface="Times New Roman" pitchFamily="18" charset="0"/>
            </a:endParaRPr>
          </a:p>
          <a:p>
            <a:pPr lvl="1" algn="just" eaLnBrk="1" hangingPunct="1">
              <a:buFont typeface="Georgia" pitchFamily="18" charset="0"/>
              <a:buNone/>
            </a:pPr>
            <a:r>
              <a:rPr lang="en-US" altLang="en-US" sz="2200" i="1">
                <a:solidFill>
                  <a:schemeClr val="tx1"/>
                </a:solidFill>
                <a:latin typeface="Times New Roman" pitchFamily="18" charset="0"/>
                <a:cs typeface="Times New Roman" pitchFamily="18" charset="0"/>
              </a:rPr>
              <a:t>Are additional elements necessary to assure their quality and assure the operational success of the software system?</a:t>
            </a:r>
          </a:p>
        </p:txBody>
      </p:sp>
      <p:sp>
        <p:nvSpPr>
          <p:cNvPr id="2" name="Slide Number Placeholder 1">
            <a:extLst>
              <a:ext uri="{FF2B5EF4-FFF2-40B4-BE49-F238E27FC236}">
                <a16:creationId xmlns:a16="http://schemas.microsoft.com/office/drawing/2014/main" xmlns="" id="{E2ED5F9F-0B5F-47E3-9708-DF1CEDD652B8}"/>
              </a:ext>
            </a:extLst>
          </p:cNvPr>
          <p:cNvSpPr>
            <a:spLocks noGrp="1"/>
          </p:cNvSpPr>
          <p:nvPr>
            <p:ph type="sldNum" sz="quarter" idx="12"/>
          </p:nvPr>
        </p:nvSpPr>
        <p:spPr/>
        <p:txBody>
          <a:bodyPr/>
          <a:lstStyle/>
          <a:p>
            <a:fld id="{BEC83312-BFCB-434D-827B-B60413C55403}"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1463"/>
    </mc:Choice>
    <mc:Fallback xmlns="">
      <p:transition spd="slow" advTm="6146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077200" cy="1066800"/>
          </a:xfrm>
        </p:spPr>
        <p:txBody>
          <a:bodyPr/>
          <a:lstStyle/>
          <a:p>
            <a:pPr eaLnBrk="1" hangingPunct="1"/>
            <a:r>
              <a:rPr lang="en-US" altLang="en-US" sz="3200" b="1" dirty="0">
                <a:latin typeface="Times New Roman" pitchFamily="18" charset="0"/>
                <a:cs typeface="Times New Roman" pitchFamily="18" charset="0"/>
              </a:rPr>
              <a:t>Software –IEEE definition</a:t>
            </a:r>
          </a:p>
        </p:txBody>
      </p:sp>
      <p:sp>
        <p:nvSpPr>
          <p:cNvPr id="28675" name="Rectangle 3"/>
          <p:cNvSpPr>
            <a:spLocks noGrp="1" noChangeArrowheads="1"/>
          </p:cNvSpPr>
          <p:nvPr>
            <p:ph idx="1"/>
          </p:nvPr>
        </p:nvSpPr>
        <p:spPr>
          <a:xfrm>
            <a:off x="228600" y="2057400"/>
            <a:ext cx="8458200" cy="4324350"/>
          </a:xfrm>
        </p:spPr>
        <p:txBody>
          <a:bodyPr/>
          <a:lstStyle/>
          <a:p>
            <a:pPr lvl="1" algn="just" eaLnBrk="1" hangingPunct="1">
              <a:buFont typeface="Georgia" pitchFamily="18" charset="0"/>
              <a:buNone/>
            </a:pPr>
            <a:endParaRPr lang="en-US" altLang="en-US" sz="2200" dirty="0">
              <a:solidFill>
                <a:schemeClr val="tx1"/>
              </a:solidFill>
              <a:latin typeface="Times New Roman" pitchFamily="18" charset="0"/>
              <a:cs typeface="Times New Roman" pitchFamily="18" charset="0"/>
            </a:endParaRPr>
          </a:p>
          <a:p>
            <a:pPr lvl="1" algn="just" eaLnBrk="1" hangingPunct="1">
              <a:buFont typeface="Georgia" pitchFamily="18" charset="0"/>
              <a:buNone/>
            </a:pPr>
            <a:r>
              <a:rPr lang="en-US" altLang="en-US" sz="2400" dirty="0">
                <a:solidFill>
                  <a:schemeClr val="tx1"/>
                </a:solidFill>
                <a:latin typeface="Times New Roman" pitchFamily="18" charset="0"/>
                <a:cs typeface="Times New Roman" pitchFamily="18" charset="0"/>
              </a:rPr>
              <a:t>Software is:</a:t>
            </a:r>
          </a:p>
          <a:p>
            <a:pPr lvl="1" algn="just" eaLnBrk="1" hangingPunct="1">
              <a:buFont typeface="Georgia" pitchFamily="18" charset="0"/>
              <a:buNone/>
            </a:pPr>
            <a:endParaRPr lang="en-US" altLang="en-US" sz="2400" dirty="0">
              <a:solidFill>
                <a:schemeClr val="tx1"/>
              </a:solidFill>
              <a:latin typeface="Times New Roman" pitchFamily="18" charset="0"/>
              <a:cs typeface="Times New Roman" pitchFamily="18" charset="0"/>
            </a:endParaRPr>
          </a:p>
          <a:p>
            <a:pPr lvl="1" algn="just" eaLnBrk="1" hangingPunct="1">
              <a:buFont typeface="Georgia" pitchFamily="18" charset="0"/>
              <a:buNone/>
            </a:pPr>
            <a:r>
              <a:rPr lang="en-US" altLang="en-US" sz="2400" dirty="0">
                <a:solidFill>
                  <a:schemeClr val="tx1"/>
                </a:solidFill>
                <a:latin typeface="Times New Roman" pitchFamily="18" charset="0"/>
                <a:cs typeface="Times New Roman" pitchFamily="18" charset="0"/>
              </a:rPr>
              <a:t>	Computer programs, Procedure, and possibly associated documentation and data pertaining to the operation of a computer system.</a:t>
            </a:r>
          </a:p>
        </p:txBody>
      </p:sp>
      <p:sp>
        <p:nvSpPr>
          <p:cNvPr id="2" name="Slide Number Placeholder 1">
            <a:extLst>
              <a:ext uri="{FF2B5EF4-FFF2-40B4-BE49-F238E27FC236}">
                <a16:creationId xmlns:a16="http://schemas.microsoft.com/office/drawing/2014/main" xmlns="" id="{AB6A869A-E7EA-4DB0-8E57-D999C3590B5F}"/>
              </a:ext>
            </a:extLst>
          </p:cNvPr>
          <p:cNvSpPr>
            <a:spLocks noGrp="1"/>
          </p:cNvSpPr>
          <p:nvPr>
            <p:ph type="sldNum" sz="quarter" idx="12"/>
          </p:nvPr>
        </p:nvSpPr>
        <p:spPr/>
        <p:txBody>
          <a:bodyPr/>
          <a:lstStyle/>
          <a:p>
            <a:fld id="{BEC83312-BFCB-434D-827B-B60413C55403}"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7013"/>
    </mc:Choice>
    <mc:Fallback xmlns="">
      <p:transition spd="slow" advTm="2701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457200"/>
            <a:ext cx="7543800" cy="1066800"/>
          </a:xfrm>
        </p:spPr>
        <p:txBody>
          <a:bodyPr/>
          <a:lstStyle/>
          <a:p>
            <a:pPr eaLnBrk="1" hangingPunct="1"/>
            <a:r>
              <a:rPr lang="en-US" altLang="en-US" sz="3200" b="1" dirty="0">
                <a:latin typeface="Times New Roman" pitchFamily="18" charset="0"/>
                <a:cs typeface="Times New Roman" pitchFamily="18" charset="0"/>
              </a:rPr>
              <a:t>Software Components</a:t>
            </a:r>
          </a:p>
        </p:txBody>
      </p:sp>
      <p:sp>
        <p:nvSpPr>
          <p:cNvPr id="18435" name="Rectangle 3"/>
          <p:cNvSpPr>
            <a:spLocks noGrp="1" noChangeArrowheads="1"/>
          </p:cNvSpPr>
          <p:nvPr>
            <p:ph idx="1"/>
          </p:nvPr>
        </p:nvSpPr>
        <p:spPr>
          <a:xfrm>
            <a:off x="685800" y="1524000"/>
            <a:ext cx="8001000" cy="5105400"/>
          </a:xfrm>
        </p:spPr>
        <p:txBody>
          <a:bodyPr/>
          <a:lstStyle/>
          <a:p>
            <a:pPr eaLnBrk="1" hangingPunct="1">
              <a:buFont typeface="Georgia" pitchFamily="18" charset="0"/>
              <a:buNone/>
              <a:defRPr/>
            </a:pPr>
            <a:r>
              <a:rPr lang="en-US" sz="2200" dirty="0">
                <a:latin typeface="Times New Roman" pitchFamily="18" charset="0"/>
                <a:cs typeface="Times New Roman" pitchFamily="18" charset="0"/>
              </a:rPr>
              <a:t>According to IEEE definition of software </a:t>
            </a:r>
          </a:p>
          <a:p>
            <a:pPr lvl="1" algn="just" eaLnBrk="1" hangingPunct="1">
              <a:defRPr/>
            </a:pPr>
            <a:endParaRPr lang="en-US" sz="2200" i="1" dirty="0">
              <a:solidFill>
                <a:schemeClr val="tx1"/>
              </a:solidFill>
              <a:latin typeface="Times New Roman" pitchFamily="18" charset="0"/>
              <a:cs typeface="Times New Roman" pitchFamily="18" charset="0"/>
            </a:endParaRPr>
          </a:p>
          <a:p>
            <a:pPr lvl="1" algn="just" eaLnBrk="1" hangingPunct="1">
              <a:defRPr/>
            </a:pPr>
            <a:r>
              <a:rPr lang="en-US" sz="2200" i="1" dirty="0">
                <a:solidFill>
                  <a:schemeClr val="tx1"/>
                </a:solidFill>
                <a:latin typeface="Times New Roman" pitchFamily="18" charset="0"/>
                <a:cs typeface="Times New Roman" pitchFamily="18" charset="0"/>
              </a:rPr>
              <a:t>Computer Programs(the “code”)</a:t>
            </a:r>
          </a:p>
          <a:p>
            <a:pPr lvl="3" indent="-246063" algn="just" eaLnBrk="1" hangingPunct="1">
              <a:buFont typeface="Arial" charset="0"/>
              <a:buChar char="•"/>
              <a:defRPr/>
            </a:pPr>
            <a:r>
              <a:rPr lang="en-US" i="1" dirty="0">
                <a:solidFill>
                  <a:schemeClr val="tx1"/>
                </a:solidFill>
                <a:latin typeface="Times New Roman" pitchFamily="18" charset="0"/>
                <a:cs typeface="Times New Roman" pitchFamily="18" charset="0"/>
              </a:rPr>
              <a:t>desired features</a:t>
            </a:r>
          </a:p>
          <a:p>
            <a:pPr lvl="3" indent="-246063" algn="just" eaLnBrk="1" hangingPunct="1">
              <a:buFont typeface="Arial" charset="0"/>
              <a:buChar char="•"/>
              <a:defRPr/>
            </a:pPr>
            <a:r>
              <a:rPr lang="en-US" i="1" dirty="0">
                <a:solidFill>
                  <a:schemeClr val="tx1"/>
                </a:solidFill>
                <a:latin typeface="Times New Roman" pitchFamily="18" charset="0"/>
                <a:cs typeface="Times New Roman" pitchFamily="18" charset="0"/>
              </a:rPr>
              <a:t>functions and </a:t>
            </a:r>
          </a:p>
          <a:p>
            <a:pPr lvl="3" indent="-246063" algn="just" eaLnBrk="1" hangingPunct="1">
              <a:buFont typeface="Arial" charset="0"/>
              <a:buChar char="•"/>
              <a:defRPr/>
            </a:pPr>
            <a:r>
              <a:rPr lang="en-US" i="1" dirty="0">
                <a:solidFill>
                  <a:schemeClr val="tx1"/>
                </a:solidFill>
                <a:latin typeface="Times New Roman" pitchFamily="18" charset="0"/>
                <a:cs typeface="Times New Roman" pitchFamily="18" charset="0"/>
              </a:rPr>
              <a:t>performance.</a:t>
            </a:r>
          </a:p>
          <a:p>
            <a:pPr lvl="3" indent="-246063" algn="just" eaLnBrk="1" hangingPunct="1">
              <a:buFont typeface="Arial" charset="0"/>
              <a:buChar char="•"/>
              <a:defRPr/>
            </a:pPr>
            <a:r>
              <a:rPr lang="en-US" i="1" dirty="0">
                <a:solidFill>
                  <a:schemeClr val="tx1"/>
                </a:solidFill>
                <a:latin typeface="Times New Roman" pitchFamily="18" charset="0"/>
                <a:cs typeface="Times New Roman" pitchFamily="18" charset="0"/>
              </a:rPr>
              <a:t>They activate the computer to perform the required applications.</a:t>
            </a:r>
          </a:p>
          <a:p>
            <a:pPr lvl="1" algn="just" eaLnBrk="1" hangingPunct="1">
              <a:defRPr/>
            </a:pPr>
            <a:r>
              <a:rPr lang="en-US" sz="2200" i="1" dirty="0">
                <a:solidFill>
                  <a:schemeClr val="tx1"/>
                </a:solidFill>
                <a:latin typeface="Times New Roman" pitchFamily="18" charset="0"/>
                <a:cs typeface="Times New Roman" pitchFamily="18" charset="0"/>
              </a:rPr>
              <a:t> Procedures </a:t>
            </a:r>
          </a:p>
          <a:p>
            <a:pPr lvl="2" algn="just" eaLnBrk="1" hangingPunct="1">
              <a:defRPr/>
            </a:pPr>
            <a:r>
              <a:rPr lang="en-US" sz="2200" i="1" dirty="0">
                <a:solidFill>
                  <a:schemeClr val="tx1"/>
                </a:solidFill>
                <a:latin typeface="Times New Roman" pitchFamily="18" charset="0"/>
                <a:cs typeface="Times New Roman" pitchFamily="18" charset="0"/>
              </a:rPr>
              <a:t>Are required to define</a:t>
            </a:r>
          </a:p>
          <a:p>
            <a:pPr lvl="3" algn="just">
              <a:buFont typeface="Arial" pitchFamily="34" charset="0"/>
              <a:buChar char="•"/>
              <a:defRPr/>
            </a:pPr>
            <a:r>
              <a:rPr lang="en-US" i="1" dirty="0">
                <a:solidFill>
                  <a:schemeClr val="tx1"/>
                </a:solidFill>
                <a:latin typeface="Times New Roman" pitchFamily="18" charset="0"/>
                <a:cs typeface="Times New Roman" pitchFamily="18" charset="0"/>
              </a:rPr>
              <a:t>The Order and schedule in which the programs are performed</a:t>
            </a:r>
          </a:p>
          <a:p>
            <a:pPr lvl="3" algn="just">
              <a:buFont typeface="Arial" pitchFamily="34" charset="0"/>
              <a:buChar char="•"/>
              <a:defRPr/>
            </a:pPr>
            <a:r>
              <a:rPr lang="en-US" i="1" dirty="0">
                <a:solidFill>
                  <a:schemeClr val="tx1"/>
                </a:solidFill>
                <a:latin typeface="Times New Roman" pitchFamily="18" charset="0"/>
                <a:cs typeface="Times New Roman" pitchFamily="18" charset="0"/>
              </a:rPr>
              <a:t>The method employed</a:t>
            </a:r>
          </a:p>
        </p:txBody>
      </p:sp>
      <p:sp>
        <p:nvSpPr>
          <p:cNvPr id="2" name="Slide Number Placeholder 1">
            <a:extLst>
              <a:ext uri="{FF2B5EF4-FFF2-40B4-BE49-F238E27FC236}">
                <a16:creationId xmlns:a16="http://schemas.microsoft.com/office/drawing/2014/main" xmlns="" id="{3D340EAB-9682-4160-978F-A262550CC9F0}"/>
              </a:ext>
            </a:extLst>
          </p:cNvPr>
          <p:cNvSpPr>
            <a:spLocks noGrp="1"/>
          </p:cNvSpPr>
          <p:nvPr>
            <p:ph type="sldNum" sz="quarter" idx="12"/>
          </p:nvPr>
        </p:nvSpPr>
        <p:spPr/>
        <p:txBody>
          <a:bodyPr/>
          <a:lstStyle/>
          <a:p>
            <a:fld id="{BEC83312-BFCB-434D-827B-B60413C55403}"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5672"/>
    </mc:Choice>
    <mc:Fallback xmlns="">
      <p:transition spd="slow" advTm="6567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81000"/>
            <a:ext cx="8229600" cy="1066800"/>
          </a:xfrm>
        </p:spPr>
        <p:txBody>
          <a:bodyPr/>
          <a:lstStyle/>
          <a:p>
            <a:pPr eaLnBrk="1" hangingPunct="1"/>
            <a:r>
              <a:rPr lang="en-US" altLang="en-US" sz="3200" b="1">
                <a:latin typeface="Times New Roman" pitchFamily="18" charset="0"/>
                <a:cs typeface="Times New Roman" pitchFamily="18" charset="0"/>
              </a:rPr>
              <a:t>Software Components</a:t>
            </a:r>
          </a:p>
        </p:txBody>
      </p:sp>
      <p:sp>
        <p:nvSpPr>
          <p:cNvPr id="31747" name="Rectangle 3"/>
          <p:cNvSpPr>
            <a:spLocks noGrp="1" noChangeArrowheads="1"/>
          </p:cNvSpPr>
          <p:nvPr>
            <p:ph idx="1"/>
          </p:nvPr>
        </p:nvSpPr>
        <p:spPr>
          <a:xfrm>
            <a:off x="228600" y="1752600"/>
            <a:ext cx="8458200" cy="4821238"/>
          </a:xfrm>
        </p:spPr>
        <p:txBody>
          <a:bodyPr/>
          <a:lstStyle/>
          <a:p>
            <a:pPr lvl="1" algn="just" eaLnBrk="1" hangingPunct="1"/>
            <a:r>
              <a:rPr lang="en-US" altLang="en-US" sz="2200" i="1">
                <a:solidFill>
                  <a:schemeClr val="tx1"/>
                </a:solidFill>
                <a:latin typeface="Times New Roman" pitchFamily="18" charset="0"/>
                <a:cs typeface="Times New Roman" pitchFamily="18" charset="0"/>
              </a:rPr>
              <a:t>The data </a:t>
            </a:r>
          </a:p>
          <a:p>
            <a:pPr lvl="2" algn="just" eaLnBrk="1" hangingPunct="1"/>
            <a:r>
              <a:rPr lang="en-US" altLang="en-US" sz="2200" i="1">
                <a:solidFill>
                  <a:schemeClr val="tx1"/>
                </a:solidFill>
                <a:latin typeface="Times New Roman" pitchFamily="18" charset="0"/>
                <a:cs typeface="Times New Roman" pitchFamily="18" charset="0"/>
              </a:rPr>
              <a:t>on which the program operates</a:t>
            </a:r>
          </a:p>
          <a:p>
            <a:pPr lvl="2" algn="just" eaLnBrk="1" hangingPunct="1"/>
            <a:r>
              <a:rPr lang="en-US" altLang="en-US" sz="2200" i="1">
                <a:solidFill>
                  <a:schemeClr val="tx1"/>
                </a:solidFill>
                <a:latin typeface="Times New Roman" pitchFamily="18" charset="0"/>
                <a:cs typeface="Times New Roman" pitchFamily="18" charset="0"/>
              </a:rPr>
              <a:t>Standard Test Data</a:t>
            </a:r>
          </a:p>
          <a:p>
            <a:pPr lvl="1" algn="just" eaLnBrk="1" hangingPunct="1"/>
            <a:r>
              <a:rPr lang="en-US" altLang="en-US" sz="2200" i="1">
                <a:solidFill>
                  <a:schemeClr val="tx1"/>
                </a:solidFill>
                <a:latin typeface="Times New Roman" pitchFamily="18" charset="0"/>
                <a:cs typeface="Times New Roman" pitchFamily="18" charset="0"/>
              </a:rPr>
              <a:t>Documents </a:t>
            </a:r>
          </a:p>
          <a:p>
            <a:pPr lvl="2" algn="just" eaLnBrk="1" hangingPunct="1"/>
            <a:r>
              <a:rPr lang="en-US" altLang="en-US" sz="2200" i="1">
                <a:solidFill>
                  <a:schemeClr val="tx1"/>
                </a:solidFill>
                <a:latin typeface="Times New Roman" pitchFamily="18" charset="0"/>
                <a:cs typeface="Times New Roman" pitchFamily="18" charset="0"/>
              </a:rPr>
              <a:t>The development documentation (the requirements </a:t>
            </a:r>
            <a:r>
              <a:rPr lang="fr-FR" altLang="en-US" sz="2200" i="1">
                <a:solidFill>
                  <a:schemeClr val="tx1"/>
                </a:solidFill>
                <a:latin typeface="Times New Roman" pitchFamily="18" charset="0"/>
                <a:cs typeface="Times New Roman" pitchFamily="18" charset="0"/>
              </a:rPr>
              <a:t>report, design reports, program descriptions, etc.)</a:t>
            </a:r>
          </a:p>
          <a:p>
            <a:pPr lvl="2" algn="just" eaLnBrk="1" hangingPunct="1"/>
            <a:r>
              <a:rPr lang="en-US" altLang="en-US" sz="2200" i="1">
                <a:solidFill>
                  <a:schemeClr val="tx1"/>
                </a:solidFill>
                <a:latin typeface="Times New Roman" pitchFamily="18" charset="0"/>
                <a:cs typeface="Times New Roman" pitchFamily="18" charset="0"/>
              </a:rPr>
              <a:t>The user’s documentation (the “user’s manual”, etc.)</a:t>
            </a:r>
          </a:p>
          <a:p>
            <a:pPr lvl="2" algn="just" eaLnBrk="1" hangingPunct="1"/>
            <a:r>
              <a:rPr lang="en-US" altLang="en-US" sz="2200" i="1">
                <a:solidFill>
                  <a:schemeClr val="tx1"/>
                </a:solidFill>
                <a:latin typeface="Times New Roman" pitchFamily="18" charset="0"/>
                <a:cs typeface="Times New Roman" pitchFamily="18" charset="0"/>
              </a:rPr>
              <a:t>The maintenance documentation(the “programmer’s software manual”, etc.)</a:t>
            </a:r>
          </a:p>
          <a:p>
            <a:pPr>
              <a:buFont typeface="Georgia" pitchFamily="18" charset="0"/>
              <a:buNone/>
            </a:pPr>
            <a:r>
              <a:rPr lang="en-US" altLang="en-US" sz="2200" i="1">
                <a:latin typeface="Times New Roman" pitchFamily="18" charset="0"/>
                <a:cs typeface="Times New Roman" pitchFamily="18" charset="0"/>
              </a:rPr>
              <a:t>	</a:t>
            </a:r>
          </a:p>
          <a:p>
            <a:pPr>
              <a:buFont typeface="Georgia" pitchFamily="18" charset="0"/>
              <a:buNone/>
            </a:pPr>
            <a:r>
              <a:rPr lang="en-US" altLang="en-US" sz="2200" i="1">
                <a:latin typeface="Times New Roman" pitchFamily="18" charset="0"/>
                <a:cs typeface="Times New Roman" pitchFamily="18" charset="0"/>
              </a:rPr>
              <a:t>    To sum up, software quality assurance always includes, in addition to code quality, the quality of the procedures, the documentation and the necessary software data.</a:t>
            </a:r>
          </a:p>
        </p:txBody>
      </p:sp>
      <p:sp>
        <p:nvSpPr>
          <p:cNvPr id="2" name="Slide Number Placeholder 1">
            <a:extLst>
              <a:ext uri="{FF2B5EF4-FFF2-40B4-BE49-F238E27FC236}">
                <a16:creationId xmlns:a16="http://schemas.microsoft.com/office/drawing/2014/main" xmlns="" id="{35F14E89-55F3-4A01-837F-8486ACE60089}"/>
              </a:ext>
            </a:extLst>
          </p:cNvPr>
          <p:cNvSpPr>
            <a:spLocks noGrp="1"/>
          </p:cNvSpPr>
          <p:nvPr>
            <p:ph type="sldNum" sz="quarter" idx="12"/>
          </p:nvPr>
        </p:nvSpPr>
        <p:spPr/>
        <p:txBody>
          <a:bodyPr/>
          <a:lstStyle/>
          <a:p>
            <a:fld id="{BEC83312-BFCB-434D-827B-B60413C55403}"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48673"/>
    </mc:Choice>
    <mc:Fallback xmlns="">
      <p:transition spd="slow" advTm="1486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F3BC023D-3B46-44DA-B61C-5484967F5FBB}"/>
              </a:ext>
            </a:extLst>
          </p:cNvPr>
          <p:cNvSpPr>
            <a:spLocks noGrp="1"/>
          </p:cNvSpPr>
          <p:nvPr>
            <p:ph type="title"/>
          </p:nvPr>
        </p:nvSpPr>
        <p:spPr>
          <a:xfrm>
            <a:off x="0" y="457200"/>
            <a:ext cx="9144000" cy="914400"/>
          </a:xfrm>
        </p:spPr>
        <p:txBody>
          <a:bodyPr/>
          <a:lstStyle/>
          <a:p>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Software Errors, Faults and Failures</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altLang="en-US" dirty="0"/>
          </a:p>
        </p:txBody>
      </p:sp>
      <p:sp>
        <p:nvSpPr>
          <p:cNvPr id="36867" name="Content Placeholder 2">
            <a:extLst>
              <a:ext uri="{FF2B5EF4-FFF2-40B4-BE49-F238E27FC236}">
                <a16:creationId xmlns:a16="http://schemas.microsoft.com/office/drawing/2014/main" xmlns="" id="{810AF870-53F4-4E33-82F9-BD57B2AFC1F1}"/>
              </a:ext>
            </a:extLst>
          </p:cNvPr>
          <p:cNvSpPr>
            <a:spLocks noGrp="1"/>
          </p:cNvSpPr>
          <p:nvPr>
            <p:ph idx="1"/>
          </p:nvPr>
        </p:nvSpPr>
        <p:spPr>
          <a:xfrm>
            <a:off x="228600" y="1143000"/>
            <a:ext cx="8458200" cy="5430838"/>
          </a:xfrm>
        </p:spPr>
        <p:txBody>
          <a:bodyPr/>
          <a:lstStyle/>
          <a:p>
            <a:pPr>
              <a:buFont typeface="Georgia" panose="02040502050405020303" pitchFamily="18" charset="0"/>
              <a:buNone/>
            </a:pPr>
            <a:r>
              <a:rPr lang="en-US" altLang="en-US" sz="2200" b="1" dirty="0">
                <a:latin typeface="Times New Roman" panose="02020603050405020304" pitchFamily="18" charset="0"/>
                <a:cs typeface="Times New Roman" panose="02020603050405020304" pitchFamily="18" charset="0"/>
              </a:rPr>
              <a:t>Software Errors:</a:t>
            </a:r>
          </a:p>
          <a:p>
            <a:pPr>
              <a:buFont typeface="Georgia" panose="02040502050405020303" pitchFamily="18" charset="0"/>
              <a:buNone/>
            </a:pPr>
            <a:r>
              <a:rPr lang="en-US" altLang="en-US" sz="2200" b="1" dirty="0">
                <a:latin typeface="Times New Roman" panose="02020603050405020304" pitchFamily="18" charset="0"/>
                <a:cs typeface="Times New Roman" panose="02020603050405020304" pitchFamily="18" charset="0"/>
              </a:rPr>
              <a:t>	S</a:t>
            </a:r>
            <a:r>
              <a:rPr lang="en-US" altLang="en-US" sz="2200" dirty="0">
                <a:latin typeface="Times New Roman" panose="02020603050405020304" pitchFamily="18" charset="0"/>
                <a:cs typeface="Times New Roman" panose="02020603050405020304" pitchFamily="18" charset="0"/>
              </a:rPr>
              <a:t>ections of the code that are partially or totally incorrect as a result of a grammatical, logical or other mistake made by a systems analyst, a programmer, or another member of the software development team.</a:t>
            </a:r>
          </a:p>
          <a:p>
            <a:pPr>
              <a:buFont typeface="Georgia" panose="02040502050405020303" pitchFamily="18" charset="0"/>
              <a:buNone/>
            </a:pPr>
            <a:endParaRPr lang="en-US" altLang="en-US" sz="2200" dirty="0">
              <a:latin typeface="Times New Roman" panose="02020603050405020304" pitchFamily="18" charset="0"/>
              <a:cs typeface="Times New Roman" panose="02020603050405020304" pitchFamily="18" charset="0"/>
            </a:endParaRPr>
          </a:p>
          <a:p>
            <a:pPr>
              <a:buFont typeface="Georgia" panose="02040502050405020303" pitchFamily="18" charset="0"/>
              <a:buNone/>
            </a:pPr>
            <a:r>
              <a:rPr lang="en-US" altLang="en-US" sz="2200" b="1" dirty="0">
                <a:latin typeface="Times New Roman" panose="02020603050405020304" pitchFamily="18" charset="0"/>
                <a:cs typeface="Times New Roman" panose="02020603050405020304" pitchFamily="18" charset="0"/>
              </a:rPr>
              <a:t>Software Faults </a:t>
            </a:r>
          </a:p>
          <a:p>
            <a:pPr>
              <a:buFont typeface="Georgia" panose="02040502050405020303" pitchFamily="18" charset="0"/>
              <a:buNone/>
            </a:pP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are software errors that cause the incorrect functioning of the software in general or in  specific application.</a:t>
            </a:r>
          </a:p>
          <a:p>
            <a:pPr>
              <a:buFont typeface="Georgia" panose="02040502050405020303" pitchFamily="18" charset="0"/>
              <a:buNone/>
            </a:pPr>
            <a:endParaRPr lang="en-US" altLang="en-US" sz="2200" dirty="0">
              <a:latin typeface="Times New Roman" panose="02020603050405020304" pitchFamily="18" charset="0"/>
              <a:cs typeface="Times New Roman" panose="02020603050405020304" pitchFamily="18" charset="0"/>
            </a:endParaRPr>
          </a:p>
          <a:p>
            <a:pPr algn="just">
              <a:buFont typeface="Georgia" panose="02040502050405020303" pitchFamily="18" charset="0"/>
              <a:buNone/>
            </a:pPr>
            <a:r>
              <a:rPr lang="en-US" altLang="en-US" sz="2200" dirty="0">
                <a:latin typeface="Times New Roman" panose="02020603050405020304" pitchFamily="18" charset="0"/>
                <a:cs typeface="Times New Roman" panose="02020603050405020304" pitchFamily="18" charset="0"/>
              </a:rPr>
              <a:t>     Software faults become software failures only when they are “activated”, that is, when a user tries to apply the specific software     section that is faulty. Thus, the root of any software failure is a  Software error.</a:t>
            </a:r>
          </a:p>
          <a:p>
            <a:pPr algn="ctr">
              <a:buFont typeface="Georgia" panose="02040502050405020303" pitchFamily="18" charset="0"/>
              <a:buNone/>
            </a:pPr>
            <a:r>
              <a:rPr lang="en-US" altLang="en-US" sz="2200" dirty="0">
                <a:latin typeface="Times New Roman" panose="02020603050405020304" pitchFamily="18" charset="0"/>
                <a:cs typeface="Times New Roman" panose="02020603050405020304" pitchFamily="18" charset="0"/>
              </a:rPr>
              <a:t>   </a:t>
            </a:r>
            <a:r>
              <a:rPr lang="en-US" altLang="en-US" sz="2200" b="1" i="1" dirty="0">
                <a:latin typeface="Times New Roman" panose="02020603050405020304" pitchFamily="18" charset="0"/>
                <a:cs typeface="Times New Roman" panose="02020603050405020304" pitchFamily="18" charset="0"/>
              </a:rPr>
              <a:t>Do all  software faults  end with software failures?</a:t>
            </a:r>
          </a:p>
          <a:p>
            <a:endParaRPr lang="en-US" altLang="en-US" sz="22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36868" name="Slide Number Placeholder 3">
            <a:extLst>
              <a:ext uri="{FF2B5EF4-FFF2-40B4-BE49-F238E27FC236}">
                <a16:creationId xmlns:a16="http://schemas.microsoft.com/office/drawing/2014/main" xmlns="" id="{67B4B3B6-4B87-43CA-9EAD-7ACA48F5A5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D51EA9D1-9837-4D4B-9141-AB2B99706281}" type="slidenum">
              <a:rPr lang="en-US" altLang="en-US" sz="1800">
                <a:solidFill>
                  <a:srgbClr val="FFFFFF"/>
                </a:solidFill>
                <a:latin typeface="Times New Roman" panose="02020603050405020304" pitchFamily="18" charset="0"/>
              </a:rPr>
              <a:pPr>
                <a:spcBef>
                  <a:spcPct val="0"/>
                </a:spcBef>
                <a:buClrTx/>
                <a:buFontTx/>
                <a:buNone/>
              </a:pPr>
              <a:t>6</a:t>
            </a:fld>
            <a:endParaRPr lang="en-US" altLang="en-US" sz="1800">
              <a:solidFill>
                <a:srgbClr val="FFFF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85544"/>
    </mc:Choice>
    <mc:Fallback xmlns="">
      <p:transition spd="slow" advTm="8554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35388532-AABE-4AB0-AF16-A68E253EB5FE}"/>
              </a:ext>
            </a:extLst>
          </p:cNvPr>
          <p:cNvSpPr>
            <a:spLocks noGrp="1"/>
          </p:cNvSpPr>
          <p:nvPr>
            <p:ph type="title"/>
          </p:nvPr>
        </p:nvSpPr>
        <p:spPr>
          <a:xfrm>
            <a:off x="0" y="457200"/>
            <a:ext cx="8348663" cy="1066800"/>
          </a:xfrm>
        </p:spPr>
        <p:txBody>
          <a:bodyPr/>
          <a:lstStyle/>
          <a:p>
            <a:r>
              <a:rPr lang="en-US" altLang="en-US" sz="3200" b="1" dirty="0">
                <a:latin typeface="Times New Roman" panose="02020603050405020304" pitchFamily="18" charset="0"/>
                <a:cs typeface="Times New Roman" panose="02020603050405020304" pitchFamily="18" charset="0"/>
              </a:rPr>
              <a:t>Software </a:t>
            </a:r>
            <a:r>
              <a:rPr lang="en-US" altLang="en-US" sz="3200" b="1" dirty="0" smtClean="0">
                <a:latin typeface="Times New Roman" panose="02020603050405020304" pitchFamily="18" charset="0"/>
                <a:cs typeface="Times New Roman" panose="02020603050405020304" pitchFamily="18" charset="0"/>
              </a:rPr>
              <a:t>Errors</a:t>
            </a:r>
            <a:r>
              <a:rPr lang="en-US" altLang="en-US" sz="3200" b="1" dirty="0">
                <a:latin typeface="Times New Roman" panose="02020603050405020304" pitchFamily="18" charset="0"/>
                <a:cs typeface="Times New Roman" panose="02020603050405020304" pitchFamily="18" charset="0"/>
              </a:rPr>
              <a:t>, </a:t>
            </a:r>
            <a:r>
              <a:rPr lang="en-US" altLang="en-US" sz="3200" b="1" dirty="0" smtClean="0">
                <a:latin typeface="Times New Roman" panose="02020603050405020304" pitchFamily="18" charset="0"/>
                <a:cs typeface="Times New Roman" panose="02020603050405020304" pitchFamily="18" charset="0"/>
              </a:rPr>
              <a:t>Faults </a:t>
            </a:r>
            <a:r>
              <a:rPr lang="en-US" altLang="en-US" sz="3200" b="1" dirty="0">
                <a:latin typeface="Times New Roman" panose="02020603050405020304" pitchFamily="18" charset="0"/>
                <a:cs typeface="Times New Roman" panose="02020603050405020304" pitchFamily="18" charset="0"/>
              </a:rPr>
              <a:t>and </a:t>
            </a:r>
            <a:r>
              <a:rPr lang="en-US" altLang="en-US" sz="3200" b="1" dirty="0" smtClean="0">
                <a:latin typeface="Times New Roman" panose="02020603050405020304" pitchFamily="18" charset="0"/>
                <a:cs typeface="Times New Roman" panose="02020603050405020304" pitchFamily="18" charset="0"/>
              </a:rPr>
              <a:t>Failures</a:t>
            </a:r>
            <a:endParaRPr lang="en-US" altLang="en-US" sz="3200" b="1" dirty="0"/>
          </a:p>
        </p:txBody>
      </p:sp>
      <p:sp>
        <p:nvSpPr>
          <p:cNvPr id="37891" name="Slide Number Placeholder 3">
            <a:extLst>
              <a:ext uri="{FF2B5EF4-FFF2-40B4-BE49-F238E27FC236}">
                <a16:creationId xmlns:a16="http://schemas.microsoft.com/office/drawing/2014/main" xmlns="" id="{DB784E3E-CC1D-44BF-B2D5-ABDC948D46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85DA6FD0-94C7-4CE6-9F7F-3688945E5183}" type="slidenum">
              <a:rPr lang="en-US" altLang="en-US" sz="1800">
                <a:solidFill>
                  <a:srgbClr val="FFFFFF"/>
                </a:solidFill>
                <a:latin typeface="Times New Roman" panose="02020603050405020304" pitchFamily="18" charset="0"/>
              </a:rPr>
              <a:pPr>
                <a:spcBef>
                  <a:spcPct val="0"/>
                </a:spcBef>
                <a:buClrTx/>
                <a:buFontTx/>
                <a:buNone/>
              </a:pPr>
              <a:t>7</a:t>
            </a:fld>
            <a:endParaRPr lang="en-US" altLang="en-US" sz="1800">
              <a:solidFill>
                <a:srgbClr val="FFFFFF"/>
              </a:solidFill>
              <a:latin typeface="Times New Roman" panose="02020603050405020304" pitchFamily="18" charset="0"/>
            </a:endParaRPr>
          </a:p>
        </p:txBody>
      </p:sp>
      <p:sp>
        <p:nvSpPr>
          <p:cNvPr id="37892" name="Content Placeholder 5">
            <a:extLst>
              <a:ext uri="{FF2B5EF4-FFF2-40B4-BE49-F238E27FC236}">
                <a16:creationId xmlns:a16="http://schemas.microsoft.com/office/drawing/2014/main" xmlns="" id="{17CDCE24-78FA-4FFA-92E7-77EAB794B599}"/>
              </a:ext>
            </a:extLst>
          </p:cNvPr>
          <p:cNvSpPr>
            <a:spLocks noGrp="1"/>
          </p:cNvSpPr>
          <p:nvPr>
            <p:ph idx="1"/>
          </p:nvPr>
        </p:nvSpPr>
        <p:spPr>
          <a:xfrm>
            <a:off x="457200" y="2249488"/>
            <a:ext cx="8382000" cy="4324350"/>
          </a:xfrm>
        </p:spPr>
        <p:txBody>
          <a:bodyPr/>
          <a:lstStyle/>
          <a:p>
            <a:endParaRPr lang="en-US" altLang="en-US"/>
          </a:p>
        </p:txBody>
      </p:sp>
      <p:pic>
        <p:nvPicPr>
          <p:cNvPr id="37893" name="Picture 3" descr="C:\Users\user\Desktop\ex.png">
            <a:extLst>
              <a:ext uri="{FF2B5EF4-FFF2-40B4-BE49-F238E27FC236}">
                <a16:creationId xmlns:a16="http://schemas.microsoft.com/office/drawing/2014/main" xmlns="" id="{264DA83F-5C55-489B-AF12-B24454F0A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78"/>
          <a:stretch>
            <a:fillRect/>
          </a:stretch>
        </p:blipFill>
        <p:spPr bwMode="auto">
          <a:xfrm>
            <a:off x="76200" y="1524000"/>
            <a:ext cx="8859838"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9504"/>
    </mc:Choice>
    <mc:Fallback xmlns="">
      <p:transition spd="slow" advTm="7950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xmlns="" id="{B224C85A-040E-480B-9D2E-0E1B5AA9E700}"/>
              </a:ext>
            </a:extLst>
          </p:cNvPr>
          <p:cNvSpPr>
            <a:spLocks noGrp="1"/>
          </p:cNvSpPr>
          <p:nvPr>
            <p:ph type="title"/>
          </p:nvPr>
        </p:nvSpPr>
        <p:spPr>
          <a:xfrm>
            <a:off x="381000" y="533400"/>
            <a:ext cx="8229600" cy="1066800"/>
          </a:xfrm>
        </p:spPr>
        <p:txBody>
          <a:bodyPr/>
          <a:lstStyle/>
          <a:p>
            <a:pPr algn="ctr"/>
            <a:r>
              <a:rPr lang="en-US" altLang="en-US" sz="2800" b="1">
                <a:latin typeface="Times New Roman" panose="02020603050405020304" pitchFamily="18" charset="0"/>
                <a:cs typeface="Times New Roman" panose="02020603050405020304" pitchFamily="18" charset="0"/>
              </a:rPr>
              <a:t>Relationships between Software errors, faults and failures</a:t>
            </a:r>
            <a:endParaRPr lang="en-US" altLang="en-US" sz="2800" b="1"/>
          </a:p>
        </p:txBody>
      </p:sp>
      <p:sp>
        <p:nvSpPr>
          <p:cNvPr id="38915" name="Slide Number Placeholder 3">
            <a:extLst>
              <a:ext uri="{FF2B5EF4-FFF2-40B4-BE49-F238E27FC236}">
                <a16:creationId xmlns:a16="http://schemas.microsoft.com/office/drawing/2014/main" xmlns="" id="{5C36156E-8960-4A0B-8819-C654BFA0D6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C8C4DDB3-204A-4998-A569-457C7A51865B}" type="slidenum">
              <a:rPr lang="en-US" altLang="en-US" sz="1800">
                <a:solidFill>
                  <a:srgbClr val="FFFFFF"/>
                </a:solidFill>
                <a:latin typeface="Times New Roman" panose="02020603050405020304" pitchFamily="18" charset="0"/>
              </a:rPr>
              <a:pPr>
                <a:spcBef>
                  <a:spcPct val="0"/>
                </a:spcBef>
                <a:buClrTx/>
                <a:buFontTx/>
                <a:buNone/>
              </a:pPr>
              <a:t>8</a:t>
            </a:fld>
            <a:endParaRPr lang="en-US" altLang="en-US" sz="1800">
              <a:solidFill>
                <a:srgbClr val="FFFFFF"/>
              </a:solidFill>
              <a:latin typeface="Times New Roman" panose="02020603050405020304" pitchFamily="18" charset="0"/>
            </a:endParaRPr>
          </a:p>
        </p:txBody>
      </p:sp>
      <p:pic>
        <p:nvPicPr>
          <p:cNvPr id="38916" name="Picture 2">
            <a:extLst>
              <a:ext uri="{FF2B5EF4-FFF2-40B4-BE49-F238E27FC236}">
                <a16:creationId xmlns:a16="http://schemas.microsoft.com/office/drawing/2014/main" xmlns="" id="{60863FF9-48D9-4FDC-A415-5D4C4E6B45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769" t="7813" r="4808" b="4321"/>
          <a:stretch>
            <a:fillRect/>
          </a:stretch>
        </p:blipFill>
        <p:spPr>
          <a:xfrm>
            <a:off x="1143000" y="1828800"/>
            <a:ext cx="7086600" cy="4648200"/>
          </a:xfrm>
          <a:noFill/>
        </p:spPr>
      </p:pic>
    </p:spTree>
  </p:cSld>
  <p:clrMapOvr>
    <a:masterClrMapping/>
  </p:clrMapOvr>
  <mc:AlternateContent xmlns:mc="http://schemas.openxmlformats.org/markup-compatibility/2006" xmlns:p14="http://schemas.microsoft.com/office/powerpoint/2010/main">
    <mc:Choice Requires="p14">
      <p:transition spd="slow" p14:dur="2000" advTm="122204"/>
    </mc:Choice>
    <mc:Fallback xmlns="">
      <p:transition spd="slow" advTm="12220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175" y="381000"/>
            <a:ext cx="8382000" cy="914400"/>
          </a:xfrm>
        </p:spPr>
        <p:txBody>
          <a:bodyPr/>
          <a:lstStyle/>
          <a:p>
            <a:pPr eaLnBrk="1" hangingPunct="1"/>
            <a:r>
              <a:rPr lang="en-US" altLang="en-US" sz="3200" b="1" dirty="0">
                <a:latin typeface="Times New Roman" pitchFamily="18" charset="0"/>
                <a:cs typeface="Times New Roman" pitchFamily="18" charset="0"/>
              </a:rPr>
              <a:t>Classification of Causes of Software Errors</a:t>
            </a:r>
          </a:p>
        </p:txBody>
      </p:sp>
      <p:sp>
        <p:nvSpPr>
          <p:cNvPr id="40963" name="Rectangle 3"/>
          <p:cNvSpPr>
            <a:spLocks noGrp="1" noChangeArrowheads="1"/>
          </p:cNvSpPr>
          <p:nvPr>
            <p:ph idx="1"/>
          </p:nvPr>
        </p:nvSpPr>
        <p:spPr>
          <a:xfrm>
            <a:off x="457200" y="1295400"/>
            <a:ext cx="8229600" cy="5257800"/>
          </a:xfrm>
        </p:spPr>
        <p:txBody>
          <a:bodyPr/>
          <a:lstStyle/>
          <a:p>
            <a:pPr eaLnBrk="1" hangingPunct="1">
              <a:defRPr/>
            </a:pPr>
            <a:endParaRPr lang="en-US" sz="2200" dirty="0">
              <a:latin typeface="Times New Roman" pitchFamily="18" charset="0"/>
              <a:cs typeface="Times New Roman" pitchFamily="18" charset="0"/>
            </a:endParaRPr>
          </a:p>
          <a:p>
            <a:pPr eaLnBrk="1" hangingPunct="1">
              <a:defRPr/>
            </a:pPr>
            <a:r>
              <a:rPr lang="en-US" sz="2000" dirty="0">
                <a:latin typeface="Times New Roman" pitchFamily="18" charset="0"/>
                <a:cs typeface="Times New Roman" pitchFamily="18" charset="0"/>
              </a:rPr>
              <a:t>As software errors are the cause of poor software quality, it is important to investigate the causes of these errors in order to prevent them.</a:t>
            </a:r>
          </a:p>
          <a:p>
            <a:pPr eaLnBrk="1" hangingPunct="1">
              <a:buFont typeface="Georgia" pitchFamily="18" charset="0"/>
              <a:buNone/>
              <a:defRPr/>
            </a:pPr>
            <a:endParaRPr lang="en-US" sz="2000" dirty="0">
              <a:latin typeface="Times New Roman" pitchFamily="18" charset="0"/>
              <a:cs typeface="Times New Roman" pitchFamily="18" charset="0"/>
            </a:endParaRPr>
          </a:p>
          <a:p>
            <a:pPr eaLnBrk="1" hangingPunct="1">
              <a:defRPr/>
            </a:pPr>
            <a:r>
              <a:rPr lang="en-US" sz="2000" dirty="0">
                <a:latin typeface="Times New Roman" pitchFamily="18" charset="0"/>
                <a:cs typeface="Times New Roman" pitchFamily="18" charset="0"/>
              </a:rPr>
              <a:t>The causes of software errors can be further classified as follows according to the stages of the software development process in which they occur.</a:t>
            </a:r>
          </a:p>
          <a:p>
            <a:pPr eaLnBrk="1" hangingPunct="1">
              <a:buFont typeface="Georgia" pitchFamily="18" charset="0"/>
              <a:buNone/>
              <a:defRPr/>
            </a:pPr>
            <a:endParaRPr lang="en-US" sz="2000" dirty="0">
              <a:latin typeface="Times New Roman" pitchFamily="18" charset="0"/>
              <a:cs typeface="Times New Roman" pitchFamily="18" charset="0"/>
            </a:endParaRPr>
          </a:p>
          <a:p>
            <a:pPr marL="566737" indent="-457200" eaLnBrk="1" hangingPunct="1">
              <a:defRPr/>
            </a:pPr>
            <a:r>
              <a:rPr lang="en-US" sz="2000" b="1" dirty="0">
                <a:latin typeface="Times New Roman" pitchFamily="18" charset="0"/>
                <a:cs typeface="Times New Roman" pitchFamily="18" charset="0"/>
              </a:rPr>
              <a:t>Faulty definition of requirements</a:t>
            </a:r>
          </a:p>
          <a:p>
            <a:pPr marL="566737" indent="-457200" eaLnBrk="1" hangingPunct="1">
              <a:buFont typeface="Georgia" pitchFamily="18" charset="0"/>
              <a:buNone/>
              <a:defRPr/>
            </a:pPr>
            <a:endParaRPr lang="en-US" sz="2000" dirty="0">
              <a:latin typeface="Times New Roman" pitchFamily="18" charset="0"/>
              <a:cs typeface="Times New Roman" pitchFamily="18" charset="0"/>
            </a:endParaRPr>
          </a:p>
          <a:p>
            <a:pPr marL="858837" lvl="1" indent="-457200" eaLnBrk="1" hangingPunct="1">
              <a:defRPr/>
            </a:pPr>
            <a:r>
              <a:rPr lang="en-US" sz="2000" dirty="0">
                <a:solidFill>
                  <a:schemeClr val="tx1"/>
                </a:solidFill>
                <a:latin typeface="Times New Roman" pitchFamily="18" charset="0"/>
                <a:cs typeface="Times New Roman" pitchFamily="18" charset="0"/>
              </a:rPr>
              <a:t>Erroneous definition of requirements</a:t>
            </a:r>
          </a:p>
          <a:p>
            <a:pPr marL="858837" lvl="1" indent="-457200" eaLnBrk="1" hangingPunct="1">
              <a:defRPr/>
            </a:pPr>
            <a:r>
              <a:rPr lang="en-US" sz="2000" dirty="0">
                <a:solidFill>
                  <a:schemeClr val="tx1"/>
                </a:solidFill>
                <a:latin typeface="Times New Roman" pitchFamily="18" charset="0"/>
                <a:cs typeface="Times New Roman" pitchFamily="18" charset="0"/>
              </a:rPr>
              <a:t>Absence of  vital requirement</a:t>
            </a:r>
          </a:p>
          <a:p>
            <a:pPr marL="858837" lvl="1" indent="-457200" eaLnBrk="1" hangingPunct="1">
              <a:defRPr/>
            </a:pPr>
            <a:r>
              <a:rPr lang="en-US" sz="2000" dirty="0">
                <a:solidFill>
                  <a:schemeClr val="tx1"/>
                </a:solidFill>
                <a:latin typeface="Times New Roman" pitchFamily="18" charset="0"/>
                <a:cs typeface="Times New Roman" pitchFamily="18" charset="0"/>
              </a:rPr>
              <a:t>Incomplete definition of  Requirement</a:t>
            </a:r>
          </a:p>
          <a:p>
            <a:pPr marL="858837" lvl="1" indent="-457200" eaLnBrk="1" hangingPunct="1">
              <a:defRPr/>
            </a:pPr>
            <a:r>
              <a:rPr lang="en-US" sz="2000" dirty="0">
                <a:solidFill>
                  <a:schemeClr val="tx1"/>
                </a:solidFill>
                <a:latin typeface="Times New Roman" pitchFamily="18" charset="0"/>
                <a:cs typeface="Times New Roman" pitchFamily="18" charset="0"/>
              </a:rPr>
              <a:t>Inclusion of unnecessary  requirements</a:t>
            </a:r>
          </a:p>
          <a:p>
            <a:pPr eaLnBrk="1" hangingPunct="1">
              <a:defRPr/>
            </a:pPr>
            <a:endParaRPr lang="en-US" sz="2200" dirty="0">
              <a:latin typeface="Times New Roman" pitchFamily="18" charset="0"/>
              <a:cs typeface="Times New Roman" pitchFamily="18" charset="0"/>
            </a:endParaRPr>
          </a:p>
          <a:p>
            <a:pPr algn="ctr" eaLnBrk="1" hangingPunct="1">
              <a:buFont typeface="Georgia" pitchFamily="18" charset="0"/>
              <a:buNone/>
              <a:defRPr/>
            </a:pPr>
            <a:endParaRPr lang="en-US" sz="2400" dirty="0">
              <a:latin typeface="Times New Roman" pitchFamily="18" charset="0"/>
              <a:cs typeface="Times New Roman" pitchFamily="18" charset="0"/>
            </a:endParaRPr>
          </a:p>
          <a:p>
            <a:pPr eaLnBrk="1" hangingPunct="1">
              <a:buFont typeface="Georgia" pitchFamily="18" charset="0"/>
              <a:buNone/>
              <a:defRPr/>
            </a:pPr>
            <a:endParaRPr lang="en-US" sz="2400" dirty="0">
              <a:latin typeface="Times New Roman" pitchFamily="18" charset="0"/>
              <a:cs typeface="Times New Roman" pitchFamily="18" charset="0"/>
            </a:endParaRPr>
          </a:p>
          <a:p>
            <a:pPr eaLnBrk="1" hangingPunct="1">
              <a:buFont typeface="Georgia" pitchFamily="18" charset="0"/>
              <a:buNone/>
              <a:defRPr/>
            </a:pPr>
            <a:endParaRPr lang="en-US" sz="2400" dirty="0">
              <a:latin typeface="Times New Roman" pitchFamily="18" charset="0"/>
              <a:cs typeface="Times New Roman" pitchFamily="18" charset="0"/>
            </a:endParaRPr>
          </a:p>
        </p:txBody>
      </p:sp>
      <p:sp>
        <p:nvSpPr>
          <p:cNvPr id="39940" name="Slide Number Placeholder 4"/>
          <p:cNvSpPr>
            <a:spLocks noGrp="1"/>
          </p:cNvSpPr>
          <p:nvPr>
            <p:ph type="sldNum" sz="quarter" idx="12"/>
          </p:nvPr>
        </p:nvSpPr>
        <p:spPr bwMode="auto">
          <a:noFill/>
          <a:ln>
            <a:miter lim="800000"/>
            <a:headEnd/>
            <a:tailEnd/>
          </a:ln>
        </p:spPr>
        <p:txBody>
          <a:bodyPr/>
          <a:lstStyle/>
          <a:p>
            <a:fld id="{47865B85-1903-4C99-A096-156991C89142}" type="slidenum">
              <a:rPr lang="en-US" altLang="en-US"/>
              <a:pPr/>
              <a:t>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48475"/>
    </mc:Choice>
    <mc:Fallback xmlns="">
      <p:transition spd="slow" advTm="148475"/>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3996</TotalTime>
  <Words>956</Words>
  <Application>Microsoft Office PowerPoint</Application>
  <PresentationFormat>On-screen Show (4:3)</PresentationFormat>
  <Paragraphs>134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Times New Roman</vt:lpstr>
      <vt:lpstr>Trebuchet MS</vt:lpstr>
      <vt:lpstr>Wingdings 2</vt:lpstr>
      <vt:lpstr>Urban</vt:lpstr>
      <vt:lpstr>  CSE302_Software Quality Engineering </vt:lpstr>
      <vt:lpstr>What is software?</vt:lpstr>
      <vt:lpstr>Software –IEEE definition</vt:lpstr>
      <vt:lpstr>Software Components</vt:lpstr>
      <vt:lpstr>Software Components</vt:lpstr>
      <vt:lpstr> Software Errors, Faults and Failures </vt:lpstr>
      <vt:lpstr>Software Errors, Faults and Failures</vt:lpstr>
      <vt:lpstr>Relationships between Software errors, faults and failures</vt:lpstr>
      <vt:lpstr>Classification of Causes of Software Errors</vt:lpstr>
      <vt:lpstr>Classification of Causes of Software Errors</vt:lpstr>
      <vt:lpstr>Classification of Causes of Software Errors</vt:lpstr>
      <vt:lpstr>Classification of Causes of Software Errors</vt:lpstr>
      <vt:lpstr>Classification of Causes of Software Errors</vt:lpstr>
      <vt:lpstr>Classification of Causes of Software Errors</vt:lpstr>
      <vt:lpstr>Classification of Causes of Software Errors</vt:lpstr>
    </vt:vector>
  </TitlesOfParts>
  <Company>FAST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Management</dc:title>
  <dc:creator>huma</dc:creator>
  <cp:lastModifiedBy>Lenovo</cp:lastModifiedBy>
  <cp:revision>490</cp:revision>
  <dcterms:created xsi:type="dcterms:W3CDTF">2002-07-09T09:03:38Z</dcterms:created>
  <dcterms:modified xsi:type="dcterms:W3CDTF">2022-09-16T04:14:52Z</dcterms:modified>
</cp:coreProperties>
</file>