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83804" r:id="rId2"/>
    <p:sldMasterId id="2147484495" r:id="rId3"/>
  </p:sldMasterIdLst>
  <p:notesMasterIdLst>
    <p:notesMasterId r:id="rId46"/>
  </p:notesMasterIdLst>
  <p:sldIdLst>
    <p:sldId id="359" r:id="rId4"/>
    <p:sldId id="261" r:id="rId5"/>
    <p:sldId id="348" r:id="rId6"/>
    <p:sldId id="351" r:id="rId7"/>
    <p:sldId id="355" r:id="rId8"/>
    <p:sldId id="356" r:id="rId9"/>
    <p:sldId id="304" r:id="rId10"/>
    <p:sldId id="264" r:id="rId11"/>
    <p:sldId id="268" r:id="rId12"/>
    <p:sldId id="274" r:id="rId13"/>
    <p:sldId id="341" r:id="rId14"/>
    <p:sldId id="343" r:id="rId15"/>
    <p:sldId id="342" r:id="rId16"/>
    <p:sldId id="336" r:id="rId17"/>
    <p:sldId id="308" r:id="rId18"/>
    <p:sldId id="337" r:id="rId19"/>
    <p:sldId id="338" r:id="rId20"/>
    <p:sldId id="311"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088D5-440D-430D-84E8-6D5A2C7A87A1}" type="slidenum">
              <a:rPr lang="en-US" altLang="en-US"/>
              <a:pPr/>
              <a:t>‹#›</a:t>
            </a:fld>
            <a:endParaRPr lang="en-US" altLang="en-US"/>
          </a:p>
        </p:txBody>
      </p:sp>
    </p:spTree>
    <p:extLst>
      <p:ext uri="{BB962C8B-B14F-4D97-AF65-F5344CB8AC3E}">
        <p14:creationId xmlns:p14="http://schemas.microsoft.com/office/powerpoint/2010/main" val="3799679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mtClean="0"/>
            </a:lvl1pPr>
          </a:lstStyle>
          <a:p>
            <a:pPr>
              <a:defRPr/>
            </a:pPr>
            <a:fld id="{CF0E496D-CC00-42BC-8207-028B9497A850}" type="datetime1">
              <a:rPr lang="en-US"/>
              <a:pPr>
                <a:defRPr/>
              </a:pPr>
              <a:t>2/20/2024</a:t>
            </a:fld>
            <a:endParaRPr lang="en-US" sz="1600"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9E455C-F4F9-4024-9456-F71C4E940F16}"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2A3E0D-E960-43E9-9B50-032191681436}"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5DCC089-C203-4F10-BE15-CA130ECAC1F9}"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D14A898-A820-41C0-ABCB-30C9C6A96C85}"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77B52ED-E2FA-4359-A2CE-0C846F7CCB44}"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mtClean="0"/>
            </a:lvl1pPr>
          </a:lstStyle>
          <a:p>
            <a:pPr>
              <a:defRPr/>
            </a:pPr>
            <a:fld id="{49DDD93E-3AB9-4E27-A04C-1199F35795B1}" type="datetime1">
              <a:rPr lang="en-US"/>
              <a:pPr>
                <a:defRPr/>
              </a:pPr>
              <a:t>2/20/2024</a:t>
            </a:fld>
            <a:endParaRPr lang="en-US" sz="1600"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C075412-A5BF-450E-9651-45B6A2815193}"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A8570-EC26-484E-AB2A-D7657AB35AD7}"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8F9960-51B8-4358-AB53-6C0CA00CBFFD}"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63E02E3-B098-4523-A91E-56A7CFC1175D}"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64BCE80-3F11-4E99-9584-3BB68C36A343}"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43088-E802-49BC-B811-D73D30182E67}" type="datetime1">
              <a:rPr lang="en-US"/>
              <a:pPr>
                <a:defRPr/>
              </a:pPr>
              <a:t>2/20/2024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7E9BDBB-B767-415A-A15A-AF00D20C4D42}"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853C1FD-AE9B-4F7D-9D5F-D2F0C37276CA}" type="datetime1">
              <a:rPr lang="en-US"/>
              <a:pPr>
                <a:defRPr/>
              </a:pPr>
              <a:t>2/20/2024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529A95F-AAB7-47B4-88E3-09ED2D6F3A51}"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64E293C-9564-46BA-816E-1B025C27B641}" type="datetime1">
              <a:rPr lang="en-US"/>
              <a:pPr>
                <a:defRPr/>
              </a:pPr>
              <a:t>2/20/2024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994951B2-A6DC-4596-B6E5-435070AF347E}"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489ECE-4559-4E16-9F33-9D149BF96766}" type="datetime1">
              <a:rPr lang="en-US"/>
              <a:pPr>
                <a:defRPr/>
              </a:pPr>
              <a:t>2/20/2024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28EB662-24B3-49E8-8156-95F94610349D}"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C8CCC63-333E-4FCA-BD31-9CF229971F93}" type="datetime1">
              <a:rPr lang="en-US"/>
              <a:pPr>
                <a:defRPr/>
              </a:pPr>
              <a:t>2/20/2024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89B801A-1DF7-4B89-8811-F8D5EA551CFC}"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B03442D-12CD-4947-9DF9-FA425C6AE4FD}"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73AFA2-70B8-4EF8-9753-04AB9CE16F59}"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3A361B-562B-4E61-B4AD-E5B19380F3A2}" type="datetime1">
              <a:rPr lang="en-US"/>
              <a:pPr>
                <a:defRPr/>
              </a:pPr>
              <a:t>2/20/2024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B0156C-CDB7-44B1-997C-947EA69CEB8E}"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1D7BBB6-1444-4C6B-BFF4-5C8AF5083CCD}"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3146DCB-705A-4735-8B3B-77A2D575E809}"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C01415-B1A1-4C9D-A0B0-7A208CED1375}"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CC9A3B5-AD26-46D5-808A-E62EB8A37BF5}" type="slidenum">
              <a:rPr lang="en-US" altLang="en-US"/>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F28000BF-DD6E-47A3-B04C-207713483836}" type="datetime1">
              <a:rPr lang="en-US" smtClean="0"/>
              <a:pPr>
                <a:defRPr/>
              </a:pPr>
              <a:t>2/20/2024</a:t>
            </a:fld>
            <a:endParaRPr lang="en-US" sz="1600" dirty="0"/>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A1F3E148-DD44-4C3C-B626-3D5E1D9FD626}"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921E890-D02A-44BD-BFF9-90EDA0899FEF}" type="datetime1">
              <a:rPr lang="en-US" smtClean="0"/>
              <a:pPr>
                <a:defRPr/>
              </a:pPr>
              <a:t>2/20/2024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3AD6901-A67E-4CB7-9406-C8CD636089F6}" type="slidenum">
              <a:rPr lang="en-US" altLang="en-US" smtClean="0"/>
              <a:pPr/>
              <a:t>‹#›</a:t>
            </a:fld>
            <a:endParaRPr lang="en-US"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A24ABF6F-0601-4D26-B548-87F6521A5D5D}" type="datetime1">
              <a:rPr lang="en-US" smtClean="0"/>
              <a:pPr>
                <a:defRPr/>
              </a:pPr>
              <a:t>2/20/2024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48CD22F-CFEF-4F74-88A8-D41E3A3FA5EB}"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D8D5787C-F9CE-439C-9308-904A1F5529A8}" type="datetime1">
              <a:rPr lang="en-US" smtClean="0"/>
              <a:pPr>
                <a:defRPr/>
              </a:pPr>
              <a:t>2/20/2024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9956EE6-53B8-42B7-A7D2-A847B15EBDA0}" type="slidenum">
              <a:rPr lang="en-US" altLang="en-US" smtClean="0"/>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D480F42D-4EAD-40B6-BCDF-C2BAFF624F44}" type="datetime1">
              <a:rPr lang="en-US" smtClean="0"/>
              <a:pPr>
                <a:defRPr/>
              </a:pPr>
              <a:t>2/20/2024</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CBD5AD8F-6D3C-4DA4-9DEF-95ABB24E5C21}" type="slidenum">
              <a:rPr lang="en-US" altLang="en-US" smtClean="0"/>
              <a:pPr/>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31B265C6-D98A-46FB-A37A-6FE905802E36}" type="datetime1">
              <a:rPr lang="en-US" smtClean="0"/>
              <a:pPr>
                <a:defRPr/>
              </a:pPr>
              <a:t>2/20/2024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3D71099-A262-40B7-BCD1-B91822BF9414}" type="slidenum">
              <a:rPr lang="en-US" altLang="en-US" smtClean="0"/>
              <a:pPr/>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03347FC-8AE5-48B0-92D9-188CD5E839B5}" type="datetime1">
              <a:rPr lang="en-US" smtClean="0"/>
              <a:pPr>
                <a:defRPr/>
              </a:pPr>
              <a:t>2/20/2024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235FB16-6492-4CA2-BCC7-D62B9A99BF33}"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D64964-CBC9-452C-BB18-3F8089811CD4}" type="datetime1">
              <a:rPr lang="en-US"/>
              <a:pPr>
                <a:defRPr/>
              </a:pPr>
              <a:t>2/20/2024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9D2D8A7-59E7-4C57-8FEA-32535A889AD1}" type="slidenum">
              <a:rPr lang="en-US" altLang="en-US"/>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9FA9CF9C-1DBB-41FF-84DA-5CDC96263289}" type="datetime1">
              <a:rPr lang="en-US" smtClean="0"/>
              <a:pPr>
                <a:defRPr/>
              </a:pPr>
              <a:t>2/20/2024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D82B222-6D94-45B6-96ED-65DE4780AD9C}" type="slidenum">
              <a:rPr lang="en-US" altLang="en-US" smtClean="0"/>
              <a:pPr/>
              <a:t>‹#›</a:t>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E7FF570E-34EA-407B-8036-A4D4040A7361}" type="datetime1">
              <a:rPr lang="en-US" smtClean="0"/>
              <a:pPr>
                <a:defRPr/>
              </a:pPr>
              <a:t>2/20/2024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B1D6B14-A76B-4730-A464-17F7030A3F04}"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50F5454-E803-4DA1-8FD0-7F031D26E425}" type="datetime1">
              <a:rPr lang="en-US" smtClean="0"/>
              <a:pPr>
                <a:defRPr/>
              </a:pPr>
              <a:t>2/20/2024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44F6154-0F15-4E82-81B9-2AADCDF4B5E0}" type="slidenum">
              <a:rPr lang="en-US" altLang="en-US" smtClean="0"/>
              <a:pPr/>
              <a:t>‹#›</a:t>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B8B3314-5FAA-4CED-99F3-08539FC7B421}" type="datetime1">
              <a:rPr lang="en-US" smtClean="0"/>
              <a:pPr>
                <a:defRPr/>
              </a:pPr>
              <a:t>2/20/2024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22065BA-7F82-474F-9A27-3A4216EF8B63}"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96F16F-69FC-41A6-B60B-E80E1A962092}" type="datetime1">
              <a:rPr lang="en-US"/>
              <a:pPr>
                <a:defRPr/>
              </a:pPr>
              <a:t>2/20/2024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31B587C-DF4D-4F62-B57F-AE9BE600B116}"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D048FD5-91C5-4789-BF13-757F4BC40D65}" type="datetime1">
              <a:rPr lang="en-US"/>
              <a:pPr>
                <a:defRPr/>
              </a:pPr>
              <a:t>2/20/2024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566B5CD-F746-41A9-A33D-3E2FAF69DD5F}"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27A83F-7B72-4F99-A0B6-EA1A2424A4A8}" type="datetime1">
              <a:rPr lang="en-US"/>
              <a:pPr>
                <a:defRPr/>
              </a:pPr>
              <a:t>2/20/2024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C9CC282-114E-421D-86C9-91649ADE4400}"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D240B30-117A-4A43-A841-B38DDE05C8C8}" type="datetime1">
              <a:rPr lang="en-US"/>
              <a:pPr>
                <a:defRPr/>
              </a:pPr>
              <a:t>2/20/2024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192E134-12D7-4862-A4D2-33AD1DC1B54D}"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514F04-81D6-4469-A9AB-6196453DEE7B}" type="datetime1">
              <a:rPr lang="en-US"/>
              <a:pPr>
                <a:defRPr/>
              </a:pPr>
              <a:t>2/20/2024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1B15A3-1A63-43B0-A591-DA936B449FF1}"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99AEA9B-AB16-45A1-A5ED-4BFEBC7DA2C7}" type="datetime1">
              <a:rPr lang="en-US"/>
              <a:pPr>
                <a:defRPr/>
              </a:pPr>
              <a:t>2/20/2024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288EEB4-4C74-41C5-A6A3-A36BE3117193}"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9A1518FE-CAF2-4328-9AE6-E0CD26C1E9FD}" type="datetime1">
              <a:rPr lang="en-US"/>
              <a:pPr>
                <a:defRPr/>
              </a:pPr>
              <a:t>2/20/2024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4AC26A2-B66A-4BD8-883F-86385C5105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476" r:id="rId1"/>
    <p:sldLayoutId id="2147484456" r:id="rId2"/>
    <p:sldLayoutId id="2147484457" r:id="rId3"/>
    <p:sldLayoutId id="2147484458" r:id="rId4"/>
    <p:sldLayoutId id="2147484459" r:id="rId5"/>
    <p:sldLayoutId id="2147484460" r:id="rId6"/>
    <p:sldLayoutId id="2147484461" r:id="rId7"/>
    <p:sldLayoutId id="2147484462" r:id="rId8"/>
    <p:sldLayoutId id="2147484463" r:id="rId9"/>
    <p:sldLayoutId id="2147484464" r:id="rId10"/>
    <p:sldLayoutId id="214748446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13657072-E3FA-4C39-BF9F-B41B3493FB46}" type="datetime1">
              <a:rPr lang="en-US"/>
              <a:pPr>
                <a:defRPr/>
              </a:pPr>
              <a:t>2/20/2024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63E1D08-1B2D-411C-95B4-8AE70EDD5E7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477"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9A1518FE-CAF2-4328-9AE6-E0CD26C1E9FD}" type="datetime1">
              <a:rPr lang="en-US" smtClean="0"/>
              <a:pPr>
                <a:defRPr/>
              </a:pPr>
              <a:t>2/20/2024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AC26A2-B66A-4BD8-883F-86385C5105EA}"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2590800"/>
          </a:xfrm>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GB" altLang="en-US" sz="6000" dirty="0" smtClean="0">
                <a:latin typeface="Arial" charset="0"/>
                <a:cs typeface="Arial" charset="0"/>
              </a:rPr>
              <a:t> </a:t>
            </a:r>
            <a:r>
              <a:rPr lang="en-GB" altLang="en-US" sz="3600" dirty="0" smtClean="0">
                <a:latin typeface="Arial" charset="0"/>
                <a:cs typeface="Arial" charset="0"/>
              </a:rPr>
              <a:t>CSE302-Software Quality Engineering </a:t>
            </a:r>
            <a:br>
              <a:rPr lang="en-GB" altLang="en-US" sz="3600" dirty="0" smtClean="0">
                <a:latin typeface="Arial" charset="0"/>
                <a:cs typeface="Arial" charset="0"/>
              </a:rPr>
            </a:br>
            <a:r>
              <a:rPr lang="en-GB" altLang="en-US" sz="3600" dirty="0" smtClean="0">
                <a:latin typeface="Arial" charset="0"/>
                <a:cs typeface="Arial" charset="0"/>
              </a:rPr>
              <a:t/>
            </a:r>
            <a:br>
              <a:rPr lang="en-GB" altLang="en-US" sz="3600" dirty="0" smtClean="0">
                <a:latin typeface="Arial" charset="0"/>
                <a:cs typeface="Arial" charset="0"/>
              </a:rPr>
            </a:br>
            <a:r>
              <a:rPr lang="en-US" altLang="en-US" dirty="0" smtClean="0"/>
              <a:t>Software Quality Factors</a:t>
            </a:r>
            <a:endParaRPr lang="en-US" dirty="0"/>
          </a:p>
        </p:txBody>
      </p:sp>
      <p:sp>
        <p:nvSpPr>
          <p:cNvPr id="3" name="Subtitle 2"/>
          <p:cNvSpPr>
            <a:spLocks noGrp="1"/>
          </p:cNvSpPr>
          <p:nvPr>
            <p:ph type="subTitle" idx="1"/>
          </p:nvPr>
        </p:nvSpPr>
        <p:spPr>
          <a:xfrm>
            <a:off x="533400" y="4191000"/>
            <a:ext cx="7854696" cy="1752600"/>
          </a:xfrm>
        </p:spPr>
        <p:txBody>
          <a:bodyPr>
            <a:normAutofit/>
          </a:bodyPr>
          <a:lstStyle/>
          <a:p>
            <a:pPr defTabSz="914400">
              <a:spcBef>
                <a:spcPct val="20000"/>
              </a:spcBef>
              <a:defRPr/>
            </a:pPr>
            <a:r>
              <a:rPr lang="en-US" sz="2000" b="1" kern="0" dirty="0" smtClean="0">
                <a:solidFill>
                  <a:srgbClr val="002060"/>
                </a:solidFill>
              </a:rPr>
              <a:t>Instructor: Sobia </a:t>
            </a:r>
            <a:r>
              <a:rPr lang="en-US" sz="2000" b="1" kern="0" dirty="0" err="1" smtClean="0">
                <a:solidFill>
                  <a:srgbClr val="002060"/>
                </a:solidFill>
              </a:rPr>
              <a:t>Usman</a:t>
            </a:r>
            <a:endParaRPr lang="en-US" sz="2000" b="1" kern="0" dirty="0" smtClean="0">
              <a:solidFill>
                <a:srgbClr val="002060"/>
              </a:solidFill>
            </a:endParaRPr>
          </a:p>
          <a:p>
            <a:pPr defTabSz="914400">
              <a:spcBef>
                <a:spcPct val="20000"/>
              </a:spcBef>
              <a:defRPr/>
            </a:pPr>
            <a:r>
              <a:rPr lang="en-US" sz="2000" kern="0" dirty="0" smtClean="0"/>
              <a:t>               </a:t>
            </a:r>
            <a:r>
              <a:rPr lang="en-US" sz="2000" kern="0" dirty="0" smtClean="0">
                <a:solidFill>
                  <a:srgbClr val="002060"/>
                </a:solidFill>
              </a:rPr>
              <a:t>     </a:t>
            </a:r>
            <a:r>
              <a:rPr lang="en-US" kern="0" dirty="0" smtClean="0">
                <a:solidFill>
                  <a:srgbClr val="002060"/>
                </a:solidFill>
              </a:rPr>
              <a:t>Assistant Professor</a:t>
            </a:r>
          </a:p>
          <a:p>
            <a:pPr defTabSz="914400">
              <a:spcBef>
                <a:spcPct val="20000"/>
              </a:spcBef>
              <a:defRPr/>
            </a:pPr>
            <a:r>
              <a:rPr lang="en-US" kern="0" dirty="0" smtClean="0">
                <a:solidFill>
                  <a:srgbClr val="002060"/>
                </a:solidFill>
              </a:rPr>
              <a:t>                      CS - CUI, LHR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altLang="en-US"/>
              <a:t>Validating Requirements</a:t>
            </a:r>
          </a:p>
        </p:txBody>
      </p:sp>
      <p:sp>
        <p:nvSpPr>
          <p:cNvPr id="34819" name="Rectangle 3"/>
          <p:cNvSpPr>
            <a:spLocks noGrp="1" noChangeArrowheads="1"/>
          </p:cNvSpPr>
          <p:nvPr>
            <p:ph idx="1"/>
          </p:nvPr>
        </p:nvSpPr>
        <p:spPr/>
        <p:txBody>
          <a:bodyPr lIns="90488" tIns="44450" rIns="90488" bIns="44450"/>
          <a:lstStyle/>
          <a:p>
            <a:pPr eaLnBrk="1" hangingPunct="1">
              <a:lnSpc>
                <a:spcPct val="90000"/>
              </a:lnSpc>
            </a:pPr>
            <a:r>
              <a:rPr lang="en-US" altLang="en-US" sz="2200" smtClean="0"/>
              <a:t>Requirements need to be validated for</a:t>
            </a:r>
          </a:p>
          <a:p>
            <a:pPr eaLnBrk="1" hangingPunct="1">
              <a:lnSpc>
                <a:spcPct val="90000"/>
              </a:lnSpc>
              <a:buFont typeface="Wingdings 3" pitchFamily="18" charset="2"/>
              <a:buNone/>
            </a:pPr>
            <a:endParaRPr lang="en-US" altLang="en-US" sz="2200" smtClean="0"/>
          </a:p>
          <a:p>
            <a:pPr lvl="1" eaLnBrk="1" hangingPunct="1">
              <a:lnSpc>
                <a:spcPct val="90000"/>
              </a:lnSpc>
            </a:pPr>
            <a:r>
              <a:rPr lang="en-US" altLang="en-US" sz="2200" smtClean="0"/>
              <a:t>consistency</a:t>
            </a:r>
          </a:p>
          <a:p>
            <a:pPr lvl="1" eaLnBrk="1" hangingPunct="1">
              <a:lnSpc>
                <a:spcPct val="90000"/>
              </a:lnSpc>
            </a:pPr>
            <a:r>
              <a:rPr lang="en-US" altLang="en-US" sz="2200" smtClean="0"/>
              <a:t>testability</a:t>
            </a:r>
          </a:p>
          <a:p>
            <a:pPr lvl="1" eaLnBrk="1" hangingPunct="1">
              <a:lnSpc>
                <a:spcPct val="90000"/>
              </a:lnSpc>
            </a:pPr>
            <a:r>
              <a:rPr lang="en-US" altLang="en-US" sz="2200" smtClean="0"/>
              <a:t>performance issues</a:t>
            </a:r>
          </a:p>
          <a:p>
            <a:pPr lvl="1" eaLnBrk="1" hangingPunct="1">
              <a:lnSpc>
                <a:spcPct val="90000"/>
              </a:lnSpc>
            </a:pPr>
            <a:r>
              <a:rPr lang="en-US" altLang="en-US" sz="2200" smtClean="0"/>
              <a:t>conformance to local/national laws</a:t>
            </a:r>
          </a:p>
          <a:p>
            <a:pPr lvl="1" eaLnBrk="1" hangingPunct="1">
              <a:lnSpc>
                <a:spcPct val="90000"/>
              </a:lnSpc>
            </a:pPr>
            <a:r>
              <a:rPr lang="en-US" altLang="en-US" sz="2200" smtClean="0"/>
              <a:t>conformance to company policies</a:t>
            </a:r>
          </a:p>
          <a:p>
            <a:pPr lvl="1" eaLnBrk="1" hangingPunct="1">
              <a:lnSpc>
                <a:spcPct val="90000"/>
              </a:lnSpc>
            </a:pPr>
            <a:r>
              <a:rPr lang="en-US" altLang="en-US" sz="2200" smtClean="0"/>
              <a:t>availability of technology</a:t>
            </a:r>
          </a:p>
        </p:txBody>
      </p:sp>
      <p:sp>
        <p:nvSpPr>
          <p:cNvPr id="34820" name="Slide Number Placeholder 4"/>
          <p:cNvSpPr>
            <a:spLocks noGrp="1"/>
          </p:cNvSpPr>
          <p:nvPr>
            <p:ph type="sldNum" sz="quarter" idx="12"/>
          </p:nvPr>
        </p:nvSpPr>
        <p:spPr bwMode="auto">
          <a:noFill/>
          <a:ln>
            <a:miter lim="800000"/>
            <a:headEnd/>
            <a:tailEnd/>
          </a:ln>
        </p:spPr>
        <p:txBody>
          <a:bodyPr/>
          <a:lstStyle/>
          <a:p>
            <a:fld id="{230A026D-584E-4856-898D-8E1869B03978}" type="slidenum">
              <a:rPr lang="en-US" altLang="en-US" sz="1400">
                <a:solidFill>
                  <a:schemeClr val="tx2"/>
                </a:solidFill>
                <a:latin typeface="Times New Roman" pitchFamily="18" charset="0"/>
              </a:rPr>
              <a:pPr/>
              <a:t>10</a:t>
            </a:fld>
            <a:endParaRPr lang="en-US" altLang="en-US" sz="1400">
              <a:solidFill>
                <a:schemeClr val="tx2"/>
              </a:solidFill>
              <a:latin typeface="Times New Roman" pitchFamily="18" charset="0"/>
            </a:endParaRPr>
          </a:p>
        </p:txBody>
      </p:sp>
    </p:spTree>
  </p:cSld>
  <p:clrMapOvr>
    <a:masterClrMapping/>
  </p:clrMapOvr>
  <p:transition advTm="3129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Autofit/>
          </a:bodyPr>
          <a:lstStyle/>
          <a:p>
            <a:pPr eaLnBrk="1" fontAlgn="auto" hangingPunct="1">
              <a:spcAft>
                <a:spcPts val="0"/>
              </a:spcAft>
              <a:defRPr/>
            </a:pPr>
            <a:r>
              <a:rPr lang="en-US" altLang="en-US" sz="4400" dirty="0" smtClean="0"/>
              <a:t>Need </a:t>
            </a:r>
            <a:r>
              <a:rPr lang="en-US" altLang="en-US" sz="4400" dirty="0"/>
              <a:t>for </a:t>
            </a:r>
            <a:r>
              <a:rPr lang="en-US" altLang="en-US" sz="4400" dirty="0" smtClean="0"/>
              <a:t>Comprehensive Software Quality Requirements</a:t>
            </a:r>
            <a:endParaRPr lang="en-US" altLang="en-US" sz="4400" dirty="0"/>
          </a:p>
        </p:txBody>
      </p:sp>
      <p:pic>
        <p:nvPicPr>
          <p:cNvPr id="35843" name="Picture 2"/>
          <p:cNvPicPr>
            <a:picLocks noGrp="1" noChangeAspect="1" noChangeArrowheads="1"/>
          </p:cNvPicPr>
          <p:nvPr>
            <p:ph idx="1"/>
          </p:nvPr>
        </p:nvPicPr>
        <p:blipFill>
          <a:blip r:embed="rId2"/>
          <a:stretch>
            <a:fillRect/>
          </a:stretch>
        </p:blipFill>
        <p:spPr>
          <a:xfrm>
            <a:off x="838200" y="2133600"/>
            <a:ext cx="7619999" cy="3200400"/>
          </a:xfrm>
          <a:noFill/>
        </p:spPr>
      </p:pic>
      <p:sp>
        <p:nvSpPr>
          <p:cNvPr id="35844" name="Slide Number Placeholder 3"/>
          <p:cNvSpPr>
            <a:spLocks noGrp="1"/>
          </p:cNvSpPr>
          <p:nvPr>
            <p:ph type="sldNum" sz="quarter" idx="12"/>
          </p:nvPr>
        </p:nvSpPr>
        <p:spPr bwMode="auto">
          <a:noFill/>
          <a:ln>
            <a:miter lim="800000"/>
            <a:headEnd/>
            <a:tailEnd/>
          </a:ln>
        </p:spPr>
        <p:txBody>
          <a:bodyPr/>
          <a:lstStyle/>
          <a:p>
            <a:fld id="{1C92056D-2EFD-4034-906E-4222FF9E9652}" type="slidenum">
              <a:rPr lang="en-US" altLang="en-US" sz="1400">
                <a:solidFill>
                  <a:schemeClr val="tx2"/>
                </a:solidFill>
                <a:latin typeface="Times New Roman" pitchFamily="18" charset="0"/>
              </a:rPr>
              <a:pPr/>
              <a:t>11</a:t>
            </a:fld>
            <a:endParaRPr lang="en-US" altLang="en-US" sz="1400">
              <a:solidFill>
                <a:schemeClr val="tx2"/>
              </a:solidFill>
              <a:latin typeface="Times New Roman" pitchFamily="18" charset="0"/>
            </a:endParaRPr>
          </a:p>
        </p:txBody>
      </p:sp>
    </p:spTree>
  </p:cSld>
  <p:clrMapOvr>
    <a:masterClrMapping/>
  </p:clrMapOvr>
  <p:transition spd="slow" advTm="5945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38200" y="704088"/>
            <a:ext cx="7848600" cy="1143000"/>
          </a:xfrm>
        </p:spPr>
        <p:txBody>
          <a:bodyPr>
            <a:noAutofit/>
          </a:bodyPr>
          <a:lstStyle/>
          <a:p>
            <a:pPr>
              <a:defRPr/>
            </a:pPr>
            <a:r>
              <a:rPr lang="en-US" altLang="en-US" sz="4400" dirty="0" smtClean="0"/>
              <a:t>Need for Comprehensive Software Quality Requirements</a:t>
            </a:r>
            <a:endParaRPr lang="en-US" altLang="en-US" sz="4400" dirty="0"/>
          </a:p>
        </p:txBody>
      </p:sp>
      <p:pic>
        <p:nvPicPr>
          <p:cNvPr id="36867" name="Picture 2"/>
          <p:cNvPicPr>
            <a:picLocks noGrp="1" noChangeAspect="1" noChangeArrowheads="1"/>
          </p:cNvPicPr>
          <p:nvPr>
            <p:ph idx="1"/>
          </p:nvPr>
        </p:nvPicPr>
        <p:blipFill>
          <a:blip r:embed="rId2"/>
          <a:stretch>
            <a:fillRect/>
          </a:stretch>
        </p:blipFill>
        <p:spPr>
          <a:xfrm>
            <a:off x="1066800" y="2209800"/>
            <a:ext cx="7010399" cy="3124200"/>
          </a:xfrm>
          <a:noFill/>
        </p:spPr>
      </p:pic>
      <p:sp>
        <p:nvSpPr>
          <p:cNvPr id="36868" name="Slide Number Placeholder 3"/>
          <p:cNvSpPr>
            <a:spLocks noGrp="1"/>
          </p:cNvSpPr>
          <p:nvPr>
            <p:ph type="sldNum" sz="quarter" idx="12"/>
          </p:nvPr>
        </p:nvSpPr>
        <p:spPr bwMode="auto">
          <a:noFill/>
          <a:ln>
            <a:miter lim="800000"/>
            <a:headEnd/>
            <a:tailEnd/>
          </a:ln>
        </p:spPr>
        <p:txBody>
          <a:bodyPr/>
          <a:lstStyle/>
          <a:p>
            <a:fld id="{B12B6C53-DC40-4FBE-B4BB-74574731CDA0}" type="slidenum">
              <a:rPr lang="en-US" altLang="en-US" sz="1400">
                <a:solidFill>
                  <a:schemeClr val="tx2"/>
                </a:solidFill>
                <a:latin typeface="Times New Roman" pitchFamily="18" charset="0"/>
              </a:rPr>
              <a:pPr/>
              <a:t>12</a:t>
            </a:fld>
            <a:endParaRPr lang="en-US" altLang="en-US" sz="1400">
              <a:solidFill>
                <a:schemeClr val="tx2"/>
              </a:solidFill>
              <a:latin typeface="Times New Roman" pitchFamily="18" charset="0"/>
            </a:endParaRPr>
          </a:p>
        </p:txBody>
      </p:sp>
    </p:spTree>
  </p:cSld>
  <p:clrMapOvr>
    <a:masterClrMapping/>
  </p:clrMapOvr>
  <p:transition spd="slow" advTm="51643"/>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04800"/>
            <a:ext cx="8229600" cy="1542288"/>
          </a:xfrm>
        </p:spPr>
        <p:txBody>
          <a:bodyPr>
            <a:normAutofit/>
          </a:bodyPr>
          <a:lstStyle/>
          <a:p>
            <a:pPr>
              <a:defRPr/>
            </a:pPr>
            <a:r>
              <a:rPr lang="en-US" altLang="en-US" sz="4400" dirty="0" smtClean="0"/>
              <a:t>Need for Comprehensive Software Quality Requirements</a:t>
            </a:r>
            <a:endParaRPr lang="en-US" altLang="en-US" sz="4400" dirty="0"/>
          </a:p>
        </p:txBody>
      </p:sp>
      <p:sp>
        <p:nvSpPr>
          <p:cNvPr id="28675" name="Content Placeholder 2"/>
          <p:cNvSpPr>
            <a:spLocks noGrp="1"/>
          </p:cNvSpPr>
          <p:nvPr>
            <p:ph idx="1"/>
          </p:nvPr>
        </p:nvSpPr>
        <p:spPr/>
        <p:txBody>
          <a:bodyPr rtlCol="0">
            <a:normAutofit/>
          </a:bodyPr>
          <a:lstStyle/>
          <a:p>
            <a:pPr algn="just" eaLnBrk="1" fontAlgn="auto" hangingPunct="1">
              <a:spcBef>
                <a:spcPts val="0"/>
              </a:spcBef>
              <a:buFont typeface="Arial"/>
              <a:buChar char="•"/>
              <a:defRPr/>
            </a:pPr>
            <a:endParaRPr lang="en-US" altLang="en-US" sz="2200" dirty="0"/>
          </a:p>
          <a:p>
            <a:pPr algn="just" eaLnBrk="1" fontAlgn="auto" hangingPunct="1">
              <a:spcBef>
                <a:spcPts val="0"/>
              </a:spcBef>
              <a:buFont typeface="Arial"/>
              <a:buChar char="•"/>
              <a:defRPr/>
            </a:pPr>
            <a:r>
              <a:rPr lang="en-US" altLang="en-US" sz="2200" dirty="0"/>
              <a:t>Mostly software projects satisfactorily fulfilled the basic requirements for correct calculations (correct inventory figures, correct average class’s score, correct loan interest, etc.)</a:t>
            </a:r>
          </a:p>
          <a:p>
            <a:pPr eaLnBrk="1" fontAlgn="auto" hangingPunct="1">
              <a:spcBef>
                <a:spcPts val="0"/>
              </a:spcBef>
              <a:buFont typeface="Wingdings 3" panose="05040102010807070707" pitchFamily="18" charset="2"/>
              <a:buNone/>
              <a:defRPr/>
            </a:pPr>
            <a:r>
              <a:rPr lang="en-US" altLang="en-US" sz="2200" dirty="0"/>
              <a:t> </a:t>
            </a:r>
          </a:p>
          <a:p>
            <a:pPr eaLnBrk="1" fontAlgn="auto" hangingPunct="1">
              <a:spcBef>
                <a:spcPts val="0"/>
              </a:spcBef>
              <a:buFont typeface="Arial"/>
              <a:buChar char="•"/>
              <a:defRPr/>
            </a:pPr>
            <a:r>
              <a:rPr lang="en-US" altLang="en-US" sz="2200" dirty="0"/>
              <a:t>Software projects suffered from poor performance in important areas such as maintenance, reliability, software reuse, or training.</a:t>
            </a:r>
          </a:p>
          <a:p>
            <a:pPr eaLnBrk="1" fontAlgn="auto" hangingPunct="1">
              <a:spcBef>
                <a:spcPts val="0"/>
              </a:spcBef>
              <a:buFont typeface="Wingdings 3" panose="05040102010807070707" pitchFamily="18" charset="2"/>
              <a:buNone/>
              <a:defRPr/>
            </a:pPr>
            <a:endParaRPr lang="en-US" altLang="en-US" sz="2200" dirty="0"/>
          </a:p>
          <a:p>
            <a:pPr algn="ctr" eaLnBrk="1" fontAlgn="auto" hangingPunct="1">
              <a:spcBef>
                <a:spcPts val="0"/>
              </a:spcBef>
              <a:buFont typeface="Wingdings 3" panose="05040102010807070707" pitchFamily="18" charset="2"/>
              <a:buNone/>
              <a:defRPr/>
            </a:pPr>
            <a:r>
              <a:rPr lang="en-US" altLang="en-US"/>
              <a:t>Cause for the poor performance </a:t>
            </a:r>
            <a:r>
              <a:rPr lang="en-US" altLang="en-US" smtClean="0"/>
              <a:t>-&gt; </a:t>
            </a:r>
            <a:r>
              <a:rPr lang="en-US" altLang="en-US"/>
              <a:t>lack of predefined requirements</a:t>
            </a:r>
          </a:p>
          <a:p>
            <a:pPr eaLnBrk="1" fontAlgn="auto" hangingPunct="1">
              <a:spcBef>
                <a:spcPts val="0"/>
              </a:spcBef>
              <a:buFont typeface="Wingdings 3" panose="05040102010807070707" pitchFamily="18" charset="2"/>
              <a:buNone/>
              <a:defRPr/>
            </a:pPr>
            <a:endParaRPr lang="en-US" altLang="en-US" dirty="0"/>
          </a:p>
          <a:p>
            <a:pPr eaLnBrk="1" fontAlgn="auto" hangingPunct="1">
              <a:spcBef>
                <a:spcPts val="0"/>
              </a:spcBef>
              <a:buFont typeface="Wingdings 3" panose="05040102010807070707" pitchFamily="18" charset="2"/>
              <a:buNone/>
              <a:defRPr/>
            </a:pPr>
            <a:endParaRPr lang="en-US" altLang="en-US" dirty="0"/>
          </a:p>
          <a:p>
            <a:pPr eaLnBrk="1" fontAlgn="auto" hangingPunct="1">
              <a:spcBef>
                <a:spcPts val="0"/>
              </a:spcBef>
              <a:buFont typeface="Wingdings 3" panose="05040102010807070707" pitchFamily="18" charset="2"/>
              <a:buNone/>
              <a:defRPr/>
            </a:pPr>
            <a:endParaRPr lang="en-US" altLang="en-US" dirty="0"/>
          </a:p>
        </p:txBody>
      </p:sp>
      <p:sp>
        <p:nvSpPr>
          <p:cNvPr id="37892" name="Slide Number Placeholder 3"/>
          <p:cNvSpPr>
            <a:spLocks noGrp="1"/>
          </p:cNvSpPr>
          <p:nvPr>
            <p:ph type="sldNum" sz="quarter" idx="12"/>
          </p:nvPr>
        </p:nvSpPr>
        <p:spPr bwMode="auto">
          <a:noFill/>
          <a:ln>
            <a:miter lim="800000"/>
            <a:headEnd/>
            <a:tailEnd/>
          </a:ln>
        </p:spPr>
        <p:txBody>
          <a:bodyPr/>
          <a:lstStyle/>
          <a:p>
            <a:fld id="{5B747084-7434-4B24-92C4-C17DE7D518F1}" type="slidenum">
              <a:rPr lang="en-US" altLang="en-US" sz="1400">
                <a:solidFill>
                  <a:schemeClr val="tx2"/>
                </a:solidFill>
                <a:latin typeface="Times New Roman" pitchFamily="18" charset="0"/>
              </a:rPr>
              <a:pPr/>
              <a:t>13</a:t>
            </a:fld>
            <a:endParaRPr lang="en-US" altLang="en-US" sz="1400">
              <a:solidFill>
                <a:schemeClr val="tx2"/>
              </a:solidFill>
              <a:latin typeface="Times New Roman" pitchFamily="18" charset="0"/>
            </a:endParaRPr>
          </a:p>
        </p:txBody>
      </p:sp>
    </p:spTree>
  </p:cSld>
  <p:clrMapOvr>
    <a:masterClrMapping/>
  </p:clrMapOvr>
  <p:transition spd="slow" advTm="4211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457200"/>
            <a:ext cx="8229600" cy="1389888"/>
          </a:xfrm>
        </p:spPr>
        <p:txBody>
          <a:bodyPr>
            <a:noAutofit/>
          </a:bodyPr>
          <a:lstStyle/>
          <a:p>
            <a:pPr eaLnBrk="1" fontAlgn="auto" hangingPunct="1">
              <a:spcAft>
                <a:spcPts val="0"/>
              </a:spcAft>
              <a:defRPr/>
            </a:pPr>
            <a:r>
              <a:rPr lang="en-US" altLang="en-US" sz="4000" dirty="0"/>
              <a:t>Classifications of </a:t>
            </a:r>
            <a:r>
              <a:rPr lang="en-US" altLang="en-US" sz="4000" dirty="0" smtClean="0"/>
              <a:t>Requirements </a:t>
            </a:r>
            <a:r>
              <a:rPr lang="en-US" altLang="en-US" sz="4000" dirty="0"/>
              <a:t>into </a:t>
            </a:r>
            <a:r>
              <a:rPr lang="en-US" altLang="en-US" sz="4000" dirty="0" smtClean="0"/>
              <a:t>Software Quality Factors</a:t>
            </a:r>
            <a:endParaRPr lang="en-US" altLang="en-US" sz="4000" dirty="0"/>
          </a:p>
        </p:txBody>
      </p:sp>
      <p:sp>
        <p:nvSpPr>
          <p:cNvPr id="29699" name="Content Placeholder 2"/>
          <p:cNvSpPr>
            <a:spLocks noGrp="1"/>
          </p:cNvSpPr>
          <p:nvPr>
            <p:ph idx="1"/>
          </p:nvPr>
        </p:nvSpPr>
        <p:spPr/>
        <p:txBody>
          <a:bodyPr rtlCol="0">
            <a:normAutofit/>
          </a:bodyPr>
          <a:lstStyle/>
          <a:p>
            <a:pPr eaLnBrk="1" fontAlgn="auto" hangingPunct="1">
              <a:spcBef>
                <a:spcPts val="0"/>
              </a:spcBef>
              <a:buFont typeface="Arial"/>
              <a:buChar char="•"/>
              <a:defRPr/>
            </a:pPr>
            <a:endParaRPr lang="en-US" altLang="en-US" sz="2200" dirty="0"/>
          </a:p>
          <a:p>
            <a:pPr algn="ctr" eaLnBrk="1" fontAlgn="auto" hangingPunct="1">
              <a:spcBef>
                <a:spcPts val="0"/>
              </a:spcBef>
              <a:buFont typeface="Arial"/>
              <a:buChar char="•"/>
              <a:defRPr/>
            </a:pPr>
            <a:r>
              <a:rPr lang="en-US" altLang="en-US" sz="2200" dirty="0"/>
              <a:t>Attributes of Software and its use and maintenance – defined in </a:t>
            </a:r>
            <a:r>
              <a:rPr lang="en-US" altLang="en-US" sz="2200" dirty="0" smtClean="0"/>
              <a:t>SRS can </a:t>
            </a:r>
            <a:r>
              <a:rPr lang="en-US" altLang="en-US" sz="2200" dirty="0"/>
              <a:t>be classified into content groups called quality factors. </a:t>
            </a:r>
          </a:p>
          <a:p>
            <a:pPr eaLnBrk="1" fontAlgn="auto" hangingPunct="1">
              <a:spcBef>
                <a:spcPts val="0"/>
              </a:spcBef>
              <a:buFont typeface="Wingdings 3" panose="05040102010807070707" pitchFamily="18" charset="2"/>
              <a:buNone/>
              <a:defRPr/>
            </a:pPr>
            <a:endParaRPr lang="en-US" altLang="en-US" sz="2200" dirty="0"/>
          </a:p>
          <a:p>
            <a:pPr eaLnBrk="1" fontAlgn="auto" hangingPunct="1">
              <a:spcBef>
                <a:spcPts val="0"/>
              </a:spcBef>
              <a:buFont typeface="Arial"/>
              <a:buChar char="•"/>
              <a:defRPr/>
            </a:pPr>
            <a:r>
              <a:rPr lang="en-US" altLang="en-US" sz="2200" dirty="0"/>
              <a:t>The classic model of software quality factors, suggested by McCall, consists of </a:t>
            </a:r>
            <a:r>
              <a:rPr lang="en-US" altLang="en-US" sz="2200" b="1" dirty="0"/>
              <a:t>11 factors </a:t>
            </a:r>
            <a:r>
              <a:rPr lang="en-US" altLang="en-US" sz="2200" dirty="0"/>
              <a:t>(McCall </a:t>
            </a:r>
            <a:r>
              <a:rPr lang="en-US" altLang="en-US" sz="2200" i="1" dirty="0"/>
              <a:t>et al.,</a:t>
            </a:r>
            <a:r>
              <a:rPr lang="en-US" altLang="en-US" sz="2200" dirty="0"/>
              <a:t>1977)</a:t>
            </a:r>
          </a:p>
          <a:p>
            <a:pPr eaLnBrk="1" fontAlgn="auto" hangingPunct="1">
              <a:spcBef>
                <a:spcPts val="0"/>
              </a:spcBef>
              <a:buFont typeface="Arial"/>
              <a:buChar char="•"/>
              <a:defRPr/>
            </a:pPr>
            <a:endParaRPr lang="en-US" altLang="en-US" sz="2200" dirty="0"/>
          </a:p>
          <a:p>
            <a:pPr eaLnBrk="1" fontAlgn="auto" hangingPunct="1">
              <a:spcBef>
                <a:spcPts val="0"/>
              </a:spcBef>
              <a:buFont typeface="Arial"/>
              <a:buChar char="•"/>
              <a:defRPr/>
            </a:pPr>
            <a:r>
              <a:rPr lang="en-US" altLang="en-US" sz="2200" dirty="0"/>
              <a:t>The McCall factor model continues to provide a practical, up-to-date method for classifying software requirements(Pressman, 2000).</a:t>
            </a:r>
          </a:p>
        </p:txBody>
      </p:sp>
      <p:sp>
        <p:nvSpPr>
          <p:cNvPr id="38916" name="Slide Number Placeholder 3"/>
          <p:cNvSpPr>
            <a:spLocks noGrp="1"/>
          </p:cNvSpPr>
          <p:nvPr>
            <p:ph type="sldNum" sz="quarter" idx="12"/>
          </p:nvPr>
        </p:nvSpPr>
        <p:spPr bwMode="auto">
          <a:noFill/>
          <a:ln>
            <a:miter lim="800000"/>
            <a:headEnd/>
            <a:tailEnd/>
          </a:ln>
        </p:spPr>
        <p:txBody>
          <a:bodyPr/>
          <a:lstStyle/>
          <a:p>
            <a:fld id="{FD9E2317-F251-489C-9205-D98E5231B279}" type="slidenum">
              <a:rPr lang="en-US" altLang="en-US" sz="1400">
                <a:solidFill>
                  <a:schemeClr val="tx2"/>
                </a:solidFill>
                <a:latin typeface="Times New Roman" pitchFamily="18" charset="0"/>
              </a:rPr>
              <a:pPr/>
              <a:t>14</a:t>
            </a:fld>
            <a:endParaRPr lang="en-US" altLang="en-US" sz="1400">
              <a:solidFill>
                <a:schemeClr val="tx2"/>
              </a:solidFill>
              <a:latin typeface="Times New Roman" pitchFamily="18" charset="0"/>
            </a:endParaRPr>
          </a:p>
        </p:txBody>
      </p:sp>
    </p:spTree>
  </p:cSld>
  <p:clrMapOvr>
    <a:masterClrMapping/>
  </p:clrMapOvr>
  <p:transition spd="slow" advTm="162575"/>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546100"/>
            <a:ext cx="7772400" cy="869950"/>
          </a:xfrm>
        </p:spPr>
        <p:txBody>
          <a:bodyPr/>
          <a:lstStyle/>
          <a:p>
            <a:pPr eaLnBrk="1" fontAlgn="auto" hangingPunct="1">
              <a:spcAft>
                <a:spcPts val="0"/>
              </a:spcAft>
              <a:defRPr/>
            </a:pPr>
            <a:r>
              <a:rPr lang="en-US" altLang="en-US" dirty="0"/>
              <a:t>McCall’s Quality Factors</a:t>
            </a:r>
          </a:p>
        </p:txBody>
      </p:sp>
      <p:sp>
        <p:nvSpPr>
          <p:cNvPr id="39939" name="Content Placeholder 2"/>
          <p:cNvSpPr>
            <a:spLocks noGrp="1" noChangeArrowheads="1"/>
          </p:cNvSpPr>
          <p:nvPr>
            <p:ph idx="1"/>
          </p:nvPr>
        </p:nvSpPr>
        <p:spPr>
          <a:xfrm>
            <a:off x="457200" y="1447800"/>
            <a:ext cx="8277225" cy="5029200"/>
          </a:xfrm>
        </p:spPr>
        <p:txBody>
          <a:bodyPr/>
          <a:lstStyle/>
          <a:p>
            <a:pPr eaLnBrk="1" hangingPunct="1">
              <a:buFont typeface="Wingdings 3" pitchFamily="18" charset="2"/>
              <a:buNone/>
            </a:pPr>
            <a:r>
              <a:rPr lang="en-US" altLang="en-US" sz="2000" smtClean="0"/>
              <a:t>McCall’s factor model classifies all software requirements into 11 software</a:t>
            </a:r>
          </a:p>
          <a:p>
            <a:pPr eaLnBrk="1" hangingPunct="1">
              <a:buFont typeface="Wingdings 3" pitchFamily="18" charset="2"/>
              <a:buNone/>
            </a:pPr>
            <a:r>
              <a:rPr lang="en-US" altLang="en-US" sz="2000" smtClean="0"/>
              <a:t>quality factors.</a:t>
            </a:r>
          </a:p>
          <a:p>
            <a:pPr eaLnBrk="1" hangingPunct="1">
              <a:buFont typeface="Wingdings 3" pitchFamily="18" charset="2"/>
              <a:buNone/>
            </a:pPr>
            <a:r>
              <a:rPr lang="en-US" altLang="en-US" sz="2000" smtClean="0"/>
              <a:t>The 11 factors are grouped into three categories:</a:t>
            </a:r>
          </a:p>
          <a:p>
            <a:pPr lvl="1" eaLnBrk="1" hangingPunct="1">
              <a:buFont typeface="Arial" charset="0"/>
              <a:buChar char="–"/>
            </a:pPr>
            <a:r>
              <a:rPr lang="en-US" altLang="en-US" sz="2000" b="1" smtClean="0"/>
              <a:t>Product Operation Factors</a:t>
            </a:r>
          </a:p>
          <a:p>
            <a:pPr lvl="2" eaLnBrk="1" hangingPunct="1"/>
            <a:r>
              <a:rPr lang="en-US" altLang="en-US" smtClean="0"/>
              <a:t>How well it runs….</a:t>
            </a:r>
          </a:p>
          <a:p>
            <a:pPr lvl="2" eaLnBrk="1" hangingPunct="1"/>
            <a:r>
              <a:rPr lang="en-US" altLang="en-US" smtClean="0"/>
              <a:t>Correctness, reliability, efficiency, integrity, and usability</a:t>
            </a:r>
          </a:p>
          <a:p>
            <a:pPr lvl="1" eaLnBrk="1" hangingPunct="1">
              <a:buFont typeface="Arial" charset="0"/>
              <a:buChar char="–"/>
            </a:pPr>
            <a:r>
              <a:rPr lang="en-US" altLang="en-US" sz="2000" b="1" smtClean="0"/>
              <a:t>Product Revision Factors</a:t>
            </a:r>
          </a:p>
          <a:p>
            <a:pPr lvl="2" eaLnBrk="1" hangingPunct="1"/>
            <a:r>
              <a:rPr lang="en-US" altLang="en-US" smtClean="0"/>
              <a:t>How well it can be changed, tested, and redeployed.</a:t>
            </a:r>
          </a:p>
          <a:p>
            <a:pPr lvl="2" eaLnBrk="1" hangingPunct="1"/>
            <a:r>
              <a:rPr lang="en-US" altLang="en-US" smtClean="0"/>
              <a:t>Maintainability;  flexibility;  testability</a:t>
            </a:r>
          </a:p>
          <a:p>
            <a:pPr lvl="1" eaLnBrk="1" hangingPunct="1">
              <a:buFont typeface="Arial" charset="0"/>
              <a:buChar char="–"/>
            </a:pPr>
            <a:r>
              <a:rPr lang="en-US" altLang="en-US" sz="2000" b="1" smtClean="0"/>
              <a:t>Product Transition Factors</a:t>
            </a:r>
          </a:p>
          <a:p>
            <a:pPr lvl="2" eaLnBrk="1" hangingPunct="1"/>
            <a:r>
              <a:rPr lang="en-US" altLang="en-US" smtClean="0"/>
              <a:t>How well it can be moved to different platforms and interface with other systems </a:t>
            </a:r>
          </a:p>
          <a:p>
            <a:pPr lvl="2" eaLnBrk="1" hangingPunct="1"/>
            <a:r>
              <a:rPr lang="en-US" altLang="en-US" smtClean="0"/>
              <a:t>Portability;  Reusability;  Interoperability</a:t>
            </a:r>
          </a:p>
        </p:txBody>
      </p:sp>
      <p:sp>
        <p:nvSpPr>
          <p:cNvPr id="2" name="Slide Number Placeholder 1"/>
          <p:cNvSpPr>
            <a:spLocks noGrp="1"/>
          </p:cNvSpPr>
          <p:nvPr>
            <p:ph type="sldNum" sz="quarter" idx="12"/>
          </p:nvPr>
        </p:nvSpPr>
        <p:spPr/>
        <p:txBody>
          <a:bodyPr/>
          <a:lstStyle/>
          <a:p>
            <a:fld id="{F2BC7D2A-3FFB-40F9-8D41-6B946C0528D0}" type="slidenum">
              <a:rPr lang="en-US" altLang="en-US"/>
              <a:pPr/>
              <a:t>15</a:t>
            </a:fld>
            <a:endParaRPr lang="en-US" altLang="en-US"/>
          </a:p>
        </p:txBody>
      </p:sp>
    </p:spTree>
  </p:cSld>
  <p:clrMapOvr>
    <a:masterClrMapping/>
  </p:clrMapOvr>
  <p:transition spd="slow" advTm="8611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2514600" y="2349500"/>
            <a:ext cx="4953000" cy="7620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en-US" sz="3200" dirty="0"/>
              <a:t>Software </a:t>
            </a:r>
            <a:r>
              <a:rPr lang="en-US" altLang="en-US" sz="3200" dirty="0" smtClean="0"/>
              <a:t>Quality Factors</a:t>
            </a:r>
            <a:endParaRPr lang="en-US" altLang="en-US" sz="3200" dirty="0"/>
          </a:p>
        </p:txBody>
      </p:sp>
      <p:sp>
        <p:nvSpPr>
          <p:cNvPr id="40963" name="Rectangle 5"/>
          <p:cNvSpPr>
            <a:spLocks noChangeArrowheads="1"/>
          </p:cNvSpPr>
          <p:nvPr/>
        </p:nvSpPr>
        <p:spPr bwMode="auto">
          <a:xfrm>
            <a:off x="457200" y="3721100"/>
            <a:ext cx="3886200" cy="533400"/>
          </a:xfrm>
          <a:prstGeom prst="rect">
            <a:avLst/>
          </a:prstGeom>
          <a:solidFill>
            <a:srgbClr val="99FF99"/>
          </a:solidFill>
          <a:ln w="9525">
            <a:solidFill>
              <a:schemeClr val="tx1"/>
            </a:solidFill>
            <a:miter lim="800000"/>
            <a:headEnd/>
            <a:tailEnd/>
          </a:ln>
        </p:spPr>
        <p:txBody>
          <a:bodyPr wrap="none" anchor="ctr"/>
          <a:lstStyle/>
          <a:p>
            <a:pPr algn="ctr" eaLnBrk="1" hangingPunct="1"/>
            <a:r>
              <a:rPr lang="en-US" altLang="en-US" b="1"/>
              <a:t>Product operation factors</a:t>
            </a:r>
          </a:p>
        </p:txBody>
      </p:sp>
      <p:sp>
        <p:nvSpPr>
          <p:cNvPr id="40964" name="Rectangle 6"/>
          <p:cNvSpPr>
            <a:spLocks noChangeArrowheads="1"/>
          </p:cNvSpPr>
          <p:nvPr/>
        </p:nvSpPr>
        <p:spPr bwMode="auto">
          <a:xfrm>
            <a:off x="2362200" y="4406900"/>
            <a:ext cx="3886200" cy="457200"/>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altLang="en-US" b="1"/>
              <a:t>Product revision factors</a:t>
            </a:r>
          </a:p>
        </p:txBody>
      </p:sp>
      <p:sp>
        <p:nvSpPr>
          <p:cNvPr id="40965" name="Rectangle 7"/>
          <p:cNvSpPr>
            <a:spLocks noChangeArrowheads="1"/>
          </p:cNvSpPr>
          <p:nvPr/>
        </p:nvSpPr>
        <p:spPr bwMode="auto">
          <a:xfrm>
            <a:off x="4800600" y="5016500"/>
            <a:ext cx="3886200" cy="457200"/>
          </a:xfrm>
          <a:prstGeom prst="rect">
            <a:avLst/>
          </a:prstGeom>
          <a:solidFill>
            <a:srgbClr val="66FFFF"/>
          </a:solidFill>
          <a:ln w="9525">
            <a:solidFill>
              <a:schemeClr val="tx1"/>
            </a:solidFill>
            <a:miter lim="800000"/>
            <a:headEnd/>
            <a:tailEnd/>
          </a:ln>
        </p:spPr>
        <p:txBody>
          <a:bodyPr wrap="none" anchor="ctr"/>
          <a:lstStyle/>
          <a:p>
            <a:pPr algn="ctr" eaLnBrk="1" hangingPunct="1"/>
            <a:r>
              <a:rPr lang="en-US" altLang="en-US" b="1"/>
              <a:t>Product transition factors</a:t>
            </a:r>
          </a:p>
        </p:txBody>
      </p:sp>
      <p:sp>
        <p:nvSpPr>
          <p:cNvPr id="40966" name="Line 8"/>
          <p:cNvSpPr>
            <a:spLocks noChangeShapeType="1"/>
          </p:cNvSpPr>
          <p:nvPr/>
        </p:nvSpPr>
        <p:spPr bwMode="auto">
          <a:xfrm>
            <a:off x="3352800" y="3111500"/>
            <a:ext cx="0" cy="609600"/>
          </a:xfrm>
          <a:prstGeom prst="line">
            <a:avLst/>
          </a:prstGeom>
          <a:noFill/>
          <a:ln w="28575">
            <a:solidFill>
              <a:schemeClr val="tx1"/>
            </a:solidFill>
            <a:round/>
            <a:headEnd/>
            <a:tailEnd type="triangle" w="med" len="med"/>
          </a:ln>
        </p:spPr>
        <p:txBody>
          <a:bodyPr/>
          <a:lstStyle/>
          <a:p>
            <a:endParaRPr lang="en-US"/>
          </a:p>
        </p:txBody>
      </p:sp>
      <p:sp>
        <p:nvSpPr>
          <p:cNvPr id="40967" name="Line 9"/>
          <p:cNvSpPr>
            <a:spLocks noChangeShapeType="1"/>
          </p:cNvSpPr>
          <p:nvPr/>
        </p:nvSpPr>
        <p:spPr bwMode="auto">
          <a:xfrm>
            <a:off x="6629400" y="3111500"/>
            <a:ext cx="0" cy="1905000"/>
          </a:xfrm>
          <a:prstGeom prst="line">
            <a:avLst/>
          </a:prstGeom>
          <a:noFill/>
          <a:ln w="28575">
            <a:solidFill>
              <a:schemeClr val="tx1"/>
            </a:solidFill>
            <a:round/>
            <a:headEnd/>
            <a:tailEnd type="triangle" w="med" len="med"/>
          </a:ln>
        </p:spPr>
        <p:txBody>
          <a:bodyPr/>
          <a:lstStyle/>
          <a:p>
            <a:endParaRPr lang="en-US"/>
          </a:p>
        </p:txBody>
      </p:sp>
      <p:sp>
        <p:nvSpPr>
          <p:cNvPr id="40968" name="Line 10"/>
          <p:cNvSpPr>
            <a:spLocks noChangeShapeType="1"/>
          </p:cNvSpPr>
          <p:nvPr/>
        </p:nvSpPr>
        <p:spPr bwMode="auto">
          <a:xfrm>
            <a:off x="4876800" y="3111500"/>
            <a:ext cx="0" cy="1295400"/>
          </a:xfrm>
          <a:prstGeom prst="line">
            <a:avLst/>
          </a:prstGeom>
          <a:noFill/>
          <a:ln w="28575">
            <a:solidFill>
              <a:schemeClr val="tx1"/>
            </a:solidFill>
            <a:round/>
            <a:headEnd/>
            <a:tailEnd type="triangle" w="med" len="med"/>
          </a:ln>
        </p:spPr>
        <p:txBody>
          <a:bodyPr/>
          <a:lstStyle/>
          <a:p>
            <a:endParaRPr lang="en-US"/>
          </a:p>
        </p:txBody>
      </p:sp>
      <p:sp>
        <p:nvSpPr>
          <p:cNvPr id="40969" name="WordArt 12"/>
          <p:cNvSpPr>
            <a:spLocks noChangeArrowheads="1" noChangeShapeType="1" noTextEdit="1"/>
          </p:cNvSpPr>
          <p:nvPr/>
        </p:nvSpPr>
        <p:spPr bwMode="auto">
          <a:xfrm>
            <a:off x="990600" y="228600"/>
            <a:ext cx="6753225" cy="1152525"/>
          </a:xfrm>
          <a:prstGeom prst="rect">
            <a:avLst/>
          </a:prstGeom>
        </p:spPr>
        <p:txBody>
          <a:bodyPr wrap="none" fromWordArt="1">
            <a:prstTxWarp prst="textPlain">
              <a:avLst>
                <a:gd name="adj" fmla="val 48435"/>
              </a:avLst>
            </a:prstTxWarp>
          </a:bodyPr>
          <a:lstStyle/>
          <a:p>
            <a:pPr algn="ctr"/>
            <a:r>
              <a:rPr lang="en-US" sz="3600" kern="10" dirty="0">
                <a:ln w="12700">
                  <a:solidFill>
                    <a:srgbClr val="000000"/>
                  </a:solidFill>
                  <a:round/>
                  <a:headEnd/>
                  <a:tailEnd/>
                </a:ln>
                <a:solidFill>
                  <a:schemeClr val="tx2"/>
                </a:solidFill>
                <a:latin typeface="+mn-lt"/>
                <a:ea typeface="+mn-lt"/>
                <a:cs typeface="+mn-lt"/>
              </a:rPr>
              <a:t>McCall's </a:t>
            </a:r>
            <a:r>
              <a:rPr lang="en-US" sz="3600" kern="10" dirty="0" smtClean="0">
                <a:ln w="12700">
                  <a:solidFill>
                    <a:srgbClr val="000000"/>
                  </a:solidFill>
                  <a:round/>
                  <a:headEnd/>
                  <a:tailEnd/>
                </a:ln>
                <a:solidFill>
                  <a:schemeClr val="tx2"/>
                </a:solidFill>
                <a:latin typeface="+mn-lt"/>
                <a:ea typeface="+mn-lt"/>
                <a:cs typeface="+mn-lt"/>
              </a:rPr>
              <a:t>Software Quality</a:t>
            </a:r>
            <a:endParaRPr lang="en-US" sz="3600" kern="10" dirty="0">
              <a:ln w="12700">
                <a:solidFill>
                  <a:srgbClr val="000000"/>
                </a:solidFill>
                <a:round/>
                <a:headEnd/>
                <a:tailEnd/>
              </a:ln>
              <a:solidFill>
                <a:schemeClr val="tx2"/>
              </a:solidFill>
              <a:latin typeface="+mn-lt"/>
              <a:ea typeface="+mn-lt"/>
              <a:cs typeface="+mn-lt"/>
            </a:endParaRPr>
          </a:p>
          <a:p>
            <a:pPr algn="ctr"/>
            <a:r>
              <a:rPr lang="en-US" sz="3600" kern="10" dirty="0" smtClean="0">
                <a:ln w="12700">
                  <a:solidFill>
                    <a:srgbClr val="000000"/>
                  </a:solidFill>
                  <a:round/>
                  <a:headEnd/>
                  <a:tailEnd/>
                </a:ln>
                <a:solidFill>
                  <a:schemeClr val="tx2"/>
                </a:solidFill>
                <a:latin typeface="+mn-lt"/>
                <a:ea typeface="+mn-lt"/>
                <a:cs typeface="+mn-lt"/>
              </a:rPr>
              <a:t>Factors Model</a:t>
            </a:r>
            <a:endParaRPr lang="en-US" sz="3600" kern="10" dirty="0">
              <a:ln w="12700">
                <a:solidFill>
                  <a:srgbClr val="000000"/>
                </a:solidFill>
                <a:round/>
                <a:headEnd/>
                <a:tailEnd/>
              </a:ln>
              <a:solidFill>
                <a:schemeClr val="tx2"/>
              </a:solidFill>
              <a:latin typeface="+mn-lt"/>
              <a:ea typeface="+mn-lt"/>
              <a:cs typeface="+mn-lt"/>
            </a:endParaRPr>
          </a:p>
        </p:txBody>
      </p:sp>
      <p:sp>
        <p:nvSpPr>
          <p:cNvPr id="40970" name="Slide Number Placeholder 1"/>
          <p:cNvSpPr>
            <a:spLocks noGrp="1" noChangeArrowheads="1"/>
          </p:cNvSpPr>
          <p:nvPr>
            <p:ph type="sldNum" sz="quarter" idx="12"/>
          </p:nvPr>
        </p:nvSpPr>
        <p:spPr bwMode="auto">
          <a:noFill/>
          <a:ln>
            <a:miter lim="800000"/>
            <a:headEnd/>
            <a:tailEnd/>
          </a:ln>
        </p:spPr>
        <p:txBody>
          <a:bodyPr/>
          <a:lstStyle/>
          <a:p>
            <a:fld id="{14720245-46AC-4996-AFF5-E38A16E4403E}" type="slidenum">
              <a:rPr lang="en-US" altLang="en-US"/>
              <a:pPr/>
              <a:t>16</a:t>
            </a:fld>
            <a:endParaRPr lang="en-US" altLang="en-US"/>
          </a:p>
        </p:txBody>
      </p:sp>
    </p:spTree>
  </p:cSld>
  <p:clrMapOvr>
    <a:masterClrMapping/>
  </p:clrMapOvr>
  <p:transition spd="slow" advTm="18785"/>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WordArt 54"/>
          <p:cNvSpPr>
            <a:spLocks noChangeArrowheads="1" noChangeShapeType="1" noTextEdit="1"/>
          </p:cNvSpPr>
          <p:nvPr/>
        </p:nvSpPr>
        <p:spPr bwMode="auto">
          <a:xfrm>
            <a:off x="1714500" y="404813"/>
            <a:ext cx="6457950" cy="360362"/>
          </a:xfrm>
          <a:prstGeom prst="rect">
            <a:avLst/>
          </a:prstGeom>
        </p:spPr>
        <p:txBody>
          <a:bodyPr wrap="none" fromWordArt="1">
            <a:prstTxWarp prst="textPlain">
              <a:avLst>
                <a:gd name="adj" fmla="val 50000"/>
              </a:avLst>
            </a:prstTxWarp>
          </a:bodyPr>
          <a:lstStyle/>
          <a:p>
            <a:pPr algn="ctr"/>
            <a:r>
              <a:rPr lang="en-US" sz="3600" kern="10" dirty="0" err="1">
                <a:ln w="12700">
                  <a:solidFill>
                    <a:srgbClr val="000000"/>
                  </a:solidFill>
                  <a:round/>
                  <a:headEnd/>
                  <a:tailEnd/>
                </a:ln>
                <a:solidFill>
                  <a:srgbClr val="33CC33"/>
                </a:solidFill>
                <a:latin typeface="Arial Black"/>
              </a:rPr>
              <a:t>McCalls</a:t>
            </a:r>
            <a:r>
              <a:rPr lang="en-US" sz="3600" kern="10" dirty="0">
                <a:ln w="12700">
                  <a:solidFill>
                    <a:srgbClr val="000000"/>
                  </a:solidFill>
                  <a:round/>
                  <a:headEnd/>
                  <a:tailEnd/>
                </a:ln>
                <a:solidFill>
                  <a:srgbClr val="33CC33"/>
                </a:solidFill>
                <a:latin typeface="Arial Black"/>
              </a:rPr>
              <a:t> </a:t>
            </a:r>
            <a:r>
              <a:rPr lang="en-US" sz="3600" kern="10" dirty="0" smtClean="0">
                <a:ln w="12700">
                  <a:solidFill>
                    <a:srgbClr val="000000"/>
                  </a:solidFill>
                  <a:round/>
                  <a:headEnd/>
                  <a:tailEnd/>
                </a:ln>
                <a:solidFill>
                  <a:srgbClr val="33CC33"/>
                </a:solidFill>
                <a:latin typeface="Arial Black"/>
              </a:rPr>
              <a:t>Factor Model Tree</a:t>
            </a:r>
            <a:endParaRPr lang="en-US" sz="3600" kern="10" dirty="0">
              <a:ln w="12700">
                <a:solidFill>
                  <a:srgbClr val="000000"/>
                </a:solidFill>
                <a:round/>
                <a:headEnd/>
                <a:tailEnd/>
              </a:ln>
              <a:solidFill>
                <a:srgbClr val="33CC33"/>
              </a:solidFill>
              <a:latin typeface="Arial Black"/>
            </a:endParaRPr>
          </a:p>
        </p:txBody>
      </p:sp>
      <p:pic>
        <p:nvPicPr>
          <p:cNvPr id="41987" name="Picture 56" descr="3"/>
          <p:cNvPicPr>
            <a:picLocks noChangeAspect="1" noChangeArrowheads="1"/>
          </p:cNvPicPr>
          <p:nvPr/>
        </p:nvPicPr>
        <p:blipFill>
          <a:blip r:embed="rId2"/>
          <a:srcRect/>
          <a:stretch>
            <a:fillRect/>
          </a:stretch>
        </p:blipFill>
        <p:spPr bwMode="auto">
          <a:xfrm>
            <a:off x="2206625" y="1125538"/>
            <a:ext cx="4697413" cy="48958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1DE1433D-C4A4-4D24-A75C-910374666276}" type="slidenum">
              <a:rPr lang="en-US" altLang="en-US"/>
              <a:pPr/>
              <a:t>17</a:t>
            </a:fld>
            <a:endParaRPr lang="en-US" altLang="en-US"/>
          </a:p>
        </p:txBody>
      </p:sp>
    </p:spTree>
  </p:cSld>
  <p:clrMapOvr>
    <a:masterClrMapping/>
  </p:clrMapOvr>
  <p:transition spd="slow" advTm="54915"/>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032125" y="1957388"/>
            <a:ext cx="3124200" cy="3200400"/>
          </a:xfrm>
          <a:ln w="76200">
            <a:solidFill>
              <a:schemeClr val="accent2"/>
            </a:solidFill>
          </a:ln>
        </p:spPr>
        <p:txBody>
          <a:bodyPr/>
          <a:lstStyle/>
          <a:p>
            <a:pPr eaLnBrk="1" hangingPunct="1">
              <a:buFont typeface="Courier New" pitchFamily="49" charset="0"/>
              <a:buChar char="o"/>
            </a:pPr>
            <a:r>
              <a:rPr lang="en-US" altLang="en-US" sz="2800" smtClean="0">
                <a:latin typeface="Times New Roman" pitchFamily="18" charset="0"/>
                <a:cs typeface="Times New Roman" pitchFamily="18" charset="0"/>
              </a:rPr>
              <a:t>Correctness</a:t>
            </a:r>
          </a:p>
          <a:p>
            <a:pPr eaLnBrk="1" hangingPunct="1">
              <a:buFont typeface="Courier New" pitchFamily="49" charset="0"/>
              <a:buChar char="o"/>
            </a:pPr>
            <a:r>
              <a:rPr lang="en-US" altLang="en-US" sz="2800" smtClean="0">
                <a:latin typeface="Times New Roman" pitchFamily="18" charset="0"/>
                <a:cs typeface="Times New Roman" pitchFamily="18" charset="0"/>
              </a:rPr>
              <a:t>Reliability</a:t>
            </a:r>
          </a:p>
          <a:p>
            <a:pPr eaLnBrk="1" hangingPunct="1">
              <a:buFont typeface="Courier New" pitchFamily="49" charset="0"/>
              <a:buChar char="o"/>
            </a:pPr>
            <a:r>
              <a:rPr lang="en-US" altLang="en-US" sz="2800" smtClean="0">
                <a:latin typeface="Times New Roman" pitchFamily="18" charset="0"/>
                <a:cs typeface="Times New Roman" pitchFamily="18" charset="0"/>
              </a:rPr>
              <a:t>Efficiency</a:t>
            </a:r>
          </a:p>
          <a:p>
            <a:pPr eaLnBrk="1" hangingPunct="1">
              <a:buFont typeface="Courier New" pitchFamily="49" charset="0"/>
              <a:buChar char="o"/>
            </a:pPr>
            <a:r>
              <a:rPr lang="en-US" altLang="en-US" sz="2800" smtClean="0">
                <a:latin typeface="Times New Roman" pitchFamily="18" charset="0"/>
                <a:cs typeface="Times New Roman" pitchFamily="18" charset="0"/>
              </a:rPr>
              <a:t>Integrity</a:t>
            </a:r>
          </a:p>
          <a:p>
            <a:pPr eaLnBrk="1" hangingPunct="1">
              <a:buFont typeface="Courier New" pitchFamily="49" charset="0"/>
              <a:buChar char="o"/>
            </a:pPr>
            <a:r>
              <a:rPr lang="en-US" altLang="en-US" sz="2800" smtClean="0">
                <a:latin typeface="Times New Roman" pitchFamily="18" charset="0"/>
                <a:cs typeface="Times New Roman" pitchFamily="18" charset="0"/>
              </a:rPr>
              <a:t>Usability</a:t>
            </a:r>
          </a:p>
        </p:txBody>
      </p:sp>
      <p:sp>
        <p:nvSpPr>
          <p:cNvPr id="43011" name="WordArt 8"/>
          <p:cNvSpPr>
            <a:spLocks noChangeArrowheads="1" noChangeShapeType="1" noTextEdit="1"/>
          </p:cNvSpPr>
          <p:nvPr/>
        </p:nvSpPr>
        <p:spPr bwMode="auto">
          <a:xfrm>
            <a:off x="1295400" y="533400"/>
            <a:ext cx="6410325" cy="503238"/>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headEnd/>
                  <a:tailEnd/>
                </a:ln>
                <a:latin typeface="+mn-lt"/>
                <a:ea typeface="+mn-lt"/>
                <a:cs typeface="+mn-lt"/>
              </a:rPr>
              <a:t>Product </a:t>
            </a:r>
            <a:r>
              <a:rPr lang="en-US" sz="3600" kern="10" dirty="0" smtClean="0">
                <a:ln w="12700">
                  <a:solidFill>
                    <a:srgbClr val="000000"/>
                  </a:solidFill>
                  <a:round/>
                  <a:headEnd/>
                  <a:tailEnd/>
                </a:ln>
                <a:latin typeface="+mn-lt"/>
                <a:ea typeface="+mn-lt"/>
                <a:cs typeface="+mn-lt"/>
              </a:rPr>
              <a:t>Operation </a:t>
            </a:r>
            <a:r>
              <a:rPr lang="en-US" sz="3600" kern="10" dirty="0">
                <a:ln w="12700">
                  <a:solidFill>
                    <a:srgbClr val="000000"/>
                  </a:solidFill>
                  <a:round/>
                  <a:headEnd/>
                  <a:tailEnd/>
                </a:ln>
                <a:latin typeface="+mn-lt"/>
                <a:ea typeface="+mn-lt"/>
                <a:cs typeface="+mn-lt"/>
              </a:rPr>
              <a:t>F</a:t>
            </a:r>
            <a:r>
              <a:rPr lang="en-US" sz="3600" kern="10" dirty="0" smtClean="0">
                <a:ln w="12700">
                  <a:solidFill>
                    <a:srgbClr val="000000"/>
                  </a:solidFill>
                  <a:round/>
                  <a:headEnd/>
                  <a:tailEnd/>
                </a:ln>
                <a:latin typeface="+mn-lt"/>
                <a:ea typeface="+mn-lt"/>
                <a:cs typeface="+mn-lt"/>
              </a:rPr>
              <a:t>actors</a:t>
            </a:r>
            <a:endParaRPr lang="en-US" sz="3600" kern="10" dirty="0">
              <a:ln w="12700">
                <a:solidFill>
                  <a:srgbClr val="000000"/>
                </a:solidFill>
                <a:round/>
                <a:headEnd/>
                <a:tailEnd/>
              </a:ln>
              <a:latin typeface="+mn-lt"/>
              <a:ea typeface="+mn-lt"/>
              <a:cs typeface="+mn-lt"/>
            </a:endParaRPr>
          </a:p>
        </p:txBody>
      </p:sp>
      <p:sp>
        <p:nvSpPr>
          <p:cNvPr id="43012" name="TextBox 1"/>
          <p:cNvSpPr txBox="1">
            <a:spLocks noChangeArrowheads="1"/>
          </p:cNvSpPr>
          <p:nvPr/>
        </p:nvSpPr>
        <p:spPr bwMode="auto">
          <a:xfrm>
            <a:off x="900113" y="5732463"/>
            <a:ext cx="4789487" cy="461962"/>
          </a:xfrm>
          <a:prstGeom prst="rect">
            <a:avLst/>
          </a:prstGeom>
          <a:noFill/>
          <a:ln w="9525">
            <a:noFill/>
            <a:miter lim="800000"/>
            <a:headEnd/>
            <a:tailEnd/>
          </a:ln>
        </p:spPr>
        <p:txBody>
          <a:bodyPr wrap="none">
            <a:spAutoFit/>
          </a:bodyPr>
          <a:lstStyle/>
          <a:p>
            <a:pPr eaLnBrk="1" hangingPunct="1"/>
            <a:r>
              <a:rPr lang="en-US" altLang="en-US"/>
              <a:t>How well does it run and ease of use.</a:t>
            </a:r>
          </a:p>
        </p:txBody>
      </p:sp>
      <p:sp>
        <p:nvSpPr>
          <p:cNvPr id="43013" name="Slide Number Placeholder 1"/>
          <p:cNvSpPr>
            <a:spLocks noGrp="1" noChangeArrowheads="1"/>
          </p:cNvSpPr>
          <p:nvPr>
            <p:ph type="sldNum" sz="quarter" idx="12"/>
          </p:nvPr>
        </p:nvSpPr>
        <p:spPr bwMode="auto">
          <a:noFill/>
          <a:ln>
            <a:miter lim="800000"/>
            <a:headEnd/>
            <a:tailEnd/>
          </a:ln>
        </p:spPr>
        <p:txBody>
          <a:bodyPr/>
          <a:lstStyle/>
          <a:p>
            <a:fld id="{69E5B1E5-FA17-4769-842A-2923A8B3FEA4}" type="slidenum">
              <a:rPr lang="en-US" altLang="en-US"/>
              <a:pPr/>
              <a:t>18</a:t>
            </a:fld>
            <a:endParaRPr lang="en-US" altLang="en-US"/>
          </a:p>
        </p:txBody>
      </p:sp>
    </p:spTree>
  </p:cSld>
  <p:clrMapOvr>
    <a:masterClrMapping/>
  </p:clrMapOvr>
  <p:transition spd="slow" advTm="3927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EB64471E-D700-46D7-84E0-353F3D2F4475}"/>
              </a:ext>
            </a:extLst>
          </p:cNvPr>
          <p:cNvSpPr>
            <a:spLocks noGrp="1"/>
          </p:cNvSpPr>
          <p:nvPr>
            <p:ph type="title"/>
          </p:nvPr>
        </p:nvSpPr>
        <p:spPr>
          <a:xfrm>
            <a:off x="1066800" y="188914"/>
            <a:ext cx="7391400" cy="1152524"/>
          </a:xfrm>
        </p:spPr>
        <p:txBody>
          <a:bodyPr>
            <a:normAutofit/>
          </a:bodyPr>
          <a:lstStyle/>
          <a:p>
            <a:pPr algn="ctr">
              <a:defRPr/>
            </a:pPr>
            <a:r>
              <a:rPr lang="en-US" altLang="en-US" dirty="0"/>
              <a:t>Product Operation Factors </a:t>
            </a:r>
          </a:p>
        </p:txBody>
      </p:sp>
      <p:sp>
        <p:nvSpPr>
          <p:cNvPr id="11267" name="Content Placeholder 2">
            <a:extLst>
              <a:ext uri="{FF2B5EF4-FFF2-40B4-BE49-F238E27FC236}">
                <a16:creationId xmlns:a16="http://schemas.microsoft.com/office/drawing/2014/main" xmlns="" id="{C272F180-DD95-4967-B43C-B3013515DF44}"/>
              </a:ext>
            </a:extLst>
          </p:cNvPr>
          <p:cNvSpPr>
            <a:spLocks noGrp="1"/>
          </p:cNvSpPr>
          <p:nvPr>
            <p:ph idx="1"/>
          </p:nvPr>
        </p:nvSpPr>
        <p:spPr>
          <a:xfrm>
            <a:off x="790414" y="1341438"/>
            <a:ext cx="6696236" cy="4895850"/>
          </a:xfrm>
        </p:spPr>
        <p:txBody>
          <a:bodyPr rtlCol="0">
            <a:normAutofit/>
          </a:bodyPr>
          <a:lstStyle/>
          <a:p>
            <a:pPr>
              <a:spcBef>
                <a:spcPts val="0"/>
              </a:spcBef>
              <a:buNone/>
              <a:defRPr/>
            </a:pPr>
            <a:r>
              <a:rPr lang="en-US" sz="2000" dirty="0"/>
              <a:t>	According to McCall’s model, five software quality factors are included in the product operation category, all of which </a:t>
            </a:r>
            <a:r>
              <a:rPr lang="en-US" sz="2000" b="1" dirty="0"/>
              <a:t>deal with requirements that directly affect the daily operation of the software</a:t>
            </a:r>
            <a:endParaRPr lang="en-US" sz="2000" b="1" u="sng" dirty="0"/>
          </a:p>
          <a:p>
            <a:pPr marL="457200" indent="-457200">
              <a:spcBef>
                <a:spcPts val="0"/>
              </a:spcBef>
              <a:buFont typeface="Wingdings 3" panose="05040102010807070707" pitchFamily="18" charset="2"/>
              <a:buAutoNum type="arabicPeriod"/>
              <a:defRPr/>
            </a:pPr>
            <a:r>
              <a:rPr lang="en-US" sz="2000" b="1" u="sng" dirty="0" smtClean="0"/>
              <a:t>Correctness</a:t>
            </a:r>
            <a:endParaRPr lang="en-US" sz="2000" dirty="0"/>
          </a:p>
          <a:p>
            <a:pPr>
              <a:spcBef>
                <a:spcPts val="0"/>
              </a:spcBef>
              <a:buNone/>
              <a:defRPr/>
            </a:pPr>
            <a:r>
              <a:rPr lang="en-US" sz="2000" dirty="0"/>
              <a:t>	Correctness requirements are defined in a </a:t>
            </a:r>
            <a:r>
              <a:rPr lang="en-US" sz="2000" b="1" dirty="0"/>
              <a:t>list of the software system's required outputs</a:t>
            </a:r>
            <a:r>
              <a:rPr lang="en-US" sz="2000" dirty="0"/>
              <a:t>, such as a query display of a customer’s balance in the </a:t>
            </a:r>
            <a:r>
              <a:rPr lang="en-US" sz="2000" b="1" dirty="0"/>
              <a:t>sales accounting information system</a:t>
            </a:r>
          </a:p>
          <a:p>
            <a:pPr>
              <a:spcBef>
                <a:spcPts val="0"/>
              </a:spcBef>
              <a:buFont typeface="Arial"/>
              <a:buChar char="•"/>
              <a:defRPr/>
            </a:pPr>
            <a:r>
              <a:rPr lang="en-US" sz="2000" dirty="0"/>
              <a:t>The output mission (e.g., sales invoice printout)</a:t>
            </a:r>
          </a:p>
          <a:p>
            <a:pPr>
              <a:spcBef>
                <a:spcPts val="0"/>
              </a:spcBef>
              <a:buFont typeface="Arial"/>
              <a:buChar char="•"/>
              <a:defRPr/>
            </a:pPr>
            <a:r>
              <a:rPr lang="en-US" sz="2000" dirty="0"/>
              <a:t>The required accuracy of those outputs</a:t>
            </a:r>
          </a:p>
          <a:p>
            <a:pPr>
              <a:spcBef>
                <a:spcPts val="0"/>
              </a:spcBef>
              <a:buFont typeface="Arial"/>
              <a:buChar char="•"/>
              <a:defRPr/>
            </a:pPr>
            <a:r>
              <a:rPr lang="en-US" sz="2000" dirty="0"/>
              <a:t>The completeness of the output information</a:t>
            </a:r>
          </a:p>
          <a:p>
            <a:pPr>
              <a:spcBef>
                <a:spcPts val="0"/>
              </a:spcBef>
              <a:buFont typeface="Arial"/>
              <a:buChar char="•"/>
              <a:defRPr/>
            </a:pPr>
            <a:r>
              <a:rPr lang="en-US" sz="2000" dirty="0"/>
              <a:t>The availability of the information</a:t>
            </a:r>
          </a:p>
          <a:p>
            <a:pPr>
              <a:spcBef>
                <a:spcPts val="0"/>
              </a:spcBef>
              <a:buFont typeface="Arial"/>
              <a:buChar char="•"/>
              <a:defRPr/>
            </a:pPr>
            <a:r>
              <a:rPr lang="en-US" sz="2000" dirty="0"/>
              <a:t>The standards for coding and documenting the software system.</a:t>
            </a:r>
            <a:endParaRPr lang="it-IT" sz="2000" dirty="0"/>
          </a:p>
        </p:txBody>
      </p:sp>
      <p:sp>
        <p:nvSpPr>
          <p:cNvPr id="2" name="Slide Number Placeholder 1">
            <a:extLst>
              <a:ext uri="{FF2B5EF4-FFF2-40B4-BE49-F238E27FC236}">
                <a16:creationId xmlns:a16="http://schemas.microsoft.com/office/drawing/2014/main" xmlns="" id="{2C807042-1FE2-4A87-A99A-BB6C91D4BBB4}"/>
              </a:ext>
            </a:extLst>
          </p:cNvPr>
          <p:cNvSpPr>
            <a:spLocks noGrp="1"/>
          </p:cNvSpPr>
          <p:nvPr>
            <p:ph type="sldNum" sz="quarter" idx="12"/>
          </p:nvPr>
        </p:nvSpPr>
        <p:spPr/>
        <p:txBody>
          <a:bodyPr/>
          <a:lstStyle/>
          <a:p>
            <a:pPr>
              <a:defRPr/>
            </a:pPr>
            <a:fld id="{D84037B2-4F78-4EA6-B88C-DABA1AF0A530}" type="slidenum">
              <a:rPr lang="en-US" altLang="en-US" smtClean="0"/>
              <a:pPr>
                <a:defRPr/>
              </a:pPr>
              <a:t>19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72011"/>
    </mc:Choice>
    <mc:Fallback xmlns="">
      <p:transition spd="slow" advTm="7201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altLang="en-US"/>
              <a:t>Requirements</a:t>
            </a:r>
          </a:p>
        </p:txBody>
      </p:sp>
      <p:sp>
        <p:nvSpPr>
          <p:cNvPr id="25603" name="Rectangle 3"/>
          <p:cNvSpPr>
            <a:spLocks noGrp="1" noChangeArrowheads="1"/>
          </p:cNvSpPr>
          <p:nvPr>
            <p:ph idx="1"/>
          </p:nvPr>
        </p:nvSpPr>
        <p:spPr/>
        <p:txBody>
          <a:bodyPr lIns="90488" tIns="44450" rIns="90488" bIns="44450"/>
          <a:lstStyle/>
          <a:p>
            <a:pPr eaLnBrk="1" hangingPunct="1">
              <a:buFont typeface="Wingdings 3" pitchFamily="18" charset="2"/>
              <a:buNone/>
            </a:pPr>
            <a:r>
              <a:rPr lang="en-US" altLang="en-US" smtClean="0"/>
              <a:t>	</a:t>
            </a:r>
            <a:r>
              <a:rPr lang="en-US" altLang="en-US" sz="2200" smtClean="0"/>
              <a:t>IEEE Standard defines it as </a:t>
            </a:r>
          </a:p>
          <a:p>
            <a:pPr eaLnBrk="1" hangingPunct="1">
              <a:buFont typeface="Wingdings 3" pitchFamily="18" charset="2"/>
              <a:buNone/>
            </a:pPr>
            <a:endParaRPr lang="en-US" altLang="en-US" sz="2200" smtClean="0"/>
          </a:p>
          <a:p>
            <a:pPr eaLnBrk="1" hangingPunct="1"/>
            <a:r>
              <a:rPr lang="en-US" altLang="en-US" sz="2200" smtClean="0"/>
              <a:t>“A condition or capability needed by a user to solve a problem or achieve an objective</a:t>
            </a:r>
          </a:p>
          <a:p>
            <a:pPr eaLnBrk="1" hangingPunct="1">
              <a:buFont typeface="Wingdings 3" pitchFamily="18" charset="2"/>
              <a:buNone/>
            </a:pPr>
            <a:r>
              <a:rPr lang="en-US" altLang="en-US" sz="2200" smtClean="0"/>
              <a:t> </a:t>
            </a:r>
          </a:p>
          <a:p>
            <a:pPr eaLnBrk="1" hangingPunct="1"/>
            <a:r>
              <a:rPr lang="en-US" altLang="en-US" sz="2200" smtClean="0"/>
              <a:t> A condition or capability that must be met or possessed by a system...to satisfy a contract, standard, specification, or other formally imposed document”</a:t>
            </a:r>
          </a:p>
        </p:txBody>
      </p:sp>
      <p:sp>
        <p:nvSpPr>
          <p:cNvPr id="25604" name="Slide Number Placeholder 4"/>
          <p:cNvSpPr>
            <a:spLocks noGrp="1"/>
          </p:cNvSpPr>
          <p:nvPr>
            <p:ph type="sldNum" sz="quarter" idx="12"/>
          </p:nvPr>
        </p:nvSpPr>
        <p:spPr bwMode="auto">
          <a:noFill/>
          <a:ln>
            <a:miter lim="800000"/>
            <a:headEnd/>
            <a:tailEnd/>
          </a:ln>
        </p:spPr>
        <p:txBody>
          <a:bodyPr/>
          <a:lstStyle/>
          <a:p>
            <a:fld id="{2CF11B2B-54C1-427D-A963-8E8B296FEC5D}" type="slidenum">
              <a:rPr lang="en-US" altLang="en-US" sz="1400">
                <a:solidFill>
                  <a:schemeClr val="tx2"/>
                </a:solidFill>
                <a:latin typeface="Times New Roman" pitchFamily="18" charset="0"/>
              </a:rPr>
              <a:pPr/>
              <a:t>2</a:t>
            </a:fld>
            <a:endParaRPr lang="en-US" altLang="en-US" sz="1400">
              <a:solidFill>
                <a:schemeClr val="tx2"/>
              </a:solidFill>
              <a:latin typeface="Times New Roman" pitchFamily="18" charset="0"/>
            </a:endParaRPr>
          </a:p>
        </p:txBody>
      </p:sp>
    </p:spTree>
  </p:cSld>
  <p:clrMapOvr>
    <a:masterClrMapping/>
  </p:clrMapOvr>
  <p:transition advTm="3860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C04BDC82-10CA-49FA-8260-DE1DD2C9AE3A}"/>
              </a:ext>
            </a:extLst>
          </p:cNvPr>
          <p:cNvSpPr>
            <a:spLocks noGrp="1"/>
          </p:cNvSpPr>
          <p:nvPr>
            <p:ph type="title"/>
          </p:nvPr>
        </p:nvSpPr>
        <p:spPr>
          <a:xfrm>
            <a:off x="735575" y="766917"/>
            <a:ext cx="6172200" cy="808703"/>
          </a:xfrm>
        </p:spPr>
        <p:txBody>
          <a:bodyPr>
            <a:normAutofit/>
          </a:bodyPr>
          <a:lstStyle/>
          <a:p>
            <a:pPr>
              <a:defRPr/>
            </a:pPr>
            <a:r>
              <a:rPr lang="en-US" altLang="en-US" i="1" dirty="0"/>
              <a:t>Example</a:t>
            </a:r>
            <a:endParaRPr lang="en-US" altLang="en-US" dirty="0"/>
          </a:p>
        </p:txBody>
      </p:sp>
      <p:sp>
        <p:nvSpPr>
          <p:cNvPr id="35843" name="Content Placeholder 2">
            <a:extLst>
              <a:ext uri="{FF2B5EF4-FFF2-40B4-BE49-F238E27FC236}">
                <a16:creationId xmlns:a16="http://schemas.microsoft.com/office/drawing/2014/main" xmlns="" id="{DE9CE8BC-8854-4158-9B93-97211DA18221}"/>
              </a:ext>
            </a:extLst>
          </p:cNvPr>
          <p:cNvSpPr>
            <a:spLocks noGrp="1"/>
          </p:cNvSpPr>
          <p:nvPr>
            <p:ph idx="1"/>
          </p:nvPr>
        </p:nvSpPr>
        <p:spPr/>
        <p:txBody>
          <a:bodyPr rtlCol="0">
            <a:normAutofit/>
          </a:bodyPr>
          <a:lstStyle/>
          <a:p>
            <a:pPr>
              <a:spcBef>
                <a:spcPts val="0"/>
              </a:spcBef>
              <a:buNone/>
              <a:defRPr/>
            </a:pPr>
            <a:r>
              <a:rPr lang="en-US" altLang="en-US" sz="2200" dirty="0"/>
              <a:t>	The correctness requirements of a </a:t>
            </a:r>
            <a:r>
              <a:rPr lang="en-US" altLang="en-US" sz="2200" b="1" dirty="0"/>
              <a:t>club membership information system</a:t>
            </a:r>
            <a:r>
              <a:rPr lang="en-US" altLang="en-US" sz="2200" dirty="0"/>
              <a:t> consisted of the following:</a:t>
            </a:r>
          </a:p>
          <a:p>
            <a:pPr>
              <a:spcBef>
                <a:spcPts val="0"/>
              </a:spcBef>
              <a:buNone/>
              <a:defRPr/>
            </a:pPr>
            <a:endParaRPr lang="en-US" altLang="en-US" sz="2200" dirty="0"/>
          </a:p>
          <a:p>
            <a:pPr>
              <a:spcBef>
                <a:spcPts val="0"/>
              </a:spcBef>
              <a:buFont typeface="Arial"/>
              <a:buChar char="•"/>
              <a:defRPr/>
            </a:pPr>
            <a:r>
              <a:rPr lang="en-US" altLang="en-US" sz="2200" dirty="0"/>
              <a:t>The output mission: A defined list of 11 types of reports, eight types of queries, which were to be displayed on the monitor on request</a:t>
            </a:r>
            <a:r>
              <a:rPr lang="en-US" altLang="en-US" dirty="0"/>
              <a:t>.</a:t>
            </a:r>
          </a:p>
          <a:p>
            <a:pPr>
              <a:spcBef>
                <a:spcPts val="0"/>
              </a:spcBef>
              <a:buNone/>
              <a:defRPr/>
            </a:pPr>
            <a:endParaRPr lang="en-US" altLang="en-US" dirty="0"/>
          </a:p>
          <a:p>
            <a:pPr>
              <a:spcBef>
                <a:spcPts val="0"/>
              </a:spcBef>
              <a:buFont typeface="Arial"/>
              <a:buChar char="•"/>
              <a:defRPr/>
            </a:pPr>
            <a:r>
              <a:rPr lang="en-US" altLang="en-US" sz="2200" dirty="0"/>
              <a:t>The required accuracy of the outputs: The probability for a non-accurate output, containing one or more mistakes, will not exceed 1%.</a:t>
            </a:r>
          </a:p>
        </p:txBody>
      </p:sp>
      <p:sp>
        <p:nvSpPr>
          <p:cNvPr id="47108" name="Slide Number Placeholder 3">
            <a:extLst>
              <a:ext uri="{FF2B5EF4-FFF2-40B4-BE49-F238E27FC236}">
                <a16:creationId xmlns:a16="http://schemas.microsoft.com/office/drawing/2014/main" xmlns="" id="{8FD21651-22E3-4DB0-A04F-DCBA931E88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59EBCC-D56A-4CEF-9483-96800A3B6334}" type="slidenum">
              <a:rPr lang="en-US" altLang="en-US" sz="1400">
                <a:solidFill>
                  <a:schemeClr val="tx2"/>
                </a:solidFill>
              </a:rPr>
              <a:pPr/>
              <a:t>20</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8672"/>
    </mc:Choice>
    <mc:Fallback xmlns="">
      <p:transition spd="slow" advTm="4867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BD4FF2CF-F1C4-4292-9A36-2D251A698C5B}"/>
              </a:ext>
            </a:extLst>
          </p:cNvPr>
          <p:cNvSpPr>
            <a:spLocks noGrp="1"/>
          </p:cNvSpPr>
          <p:nvPr>
            <p:ph type="title"/>
          </p:nvPr>
        </p:nvSpPr>
        <p:spPr/>
        <p:txBody>
          <a:bodyPr/>
          <a:lstStyle/>
          <a:p>
            <a:pPr>
              <a:defRPr/>
            </a:pPr>
            <a:r>
              <a:rPr lang="en-US" altLang="en-US" i="1"/>
              <a:t>Example</a:t>
            </a:r>
            <a:endParaRPr lang="en-US" altLang="en-US"/>
          </a:p>
        </p:txBody>
      </p:sp>
      <p:sp>
        <p:nvSpPr>
          <p:cNvPr id="36867" name="Content Placeholder 2">
            <a:extLst>
              <a:ext uri="{FF2B5EF4-FFF2-40B4-BE49-F238E27FC236}">
                <a16:creationId xmlns:a16="http://schemas.microsoft.com/office/drawing/2014/main" xmlns="" id="{0308D1C1-6655-4F92-AE45-C681BB4DD7D3}"/>
              </a:ext>
            </a:extLst>
          </p:cNvPr>
          <p:cNvSpPr>
            <a:spLocks noGrp="1"/>
          </p:cNvSpPr>
          <p:nvPr>
            <p:ph idx="1"/>
          </p:nvPr>
        </p:nvSpPr>
        <p:spPr/>
        <p:txBody>
          <a:bodyPr rtlCol="0">
            <a:normAutofit/>
          </a:bodyPr>
          <a:lstStyle/>
          <a:p>
            <a:pPr>
              <a:spcBef>
                <a:spcPts val="0"/>
              </a:spcBef>
              <a:buFont typeface="Arial"/>
              <a:buChar char="•"/>
              <a:defRPr/>
            </a:pPr>
            <a:endParaRPr lang="en-US" altLang="en-US" sz="2200"/>
          </a:p>
          <a:p>
            <a:pPr>
              <a:spcBef>
                <a:spcPts val="0"/>
              </a:spcBef>
              <a:buFont typeface="Arial"/>
              <a:buChar char="•"/>
              <a:defRPr/>
            </a:pPr>
            <a:r>
              <a:rPr lang="en-US" altLang="en-US" sz="2200"/>
              <a:t>The completeness of the output information: The probability of missing data about a member, his attendance at club events, and his payments will not exceed 1%.</a:t>
            </a:r>
          </a:p>
          <a:p>
            <a:pPr>
              <a:spcBef>
                <a:spcPts val="0"/>
              </a:spcBef>
              <a:buNone/>
              <a:defRPr/>
            </a:pPr>
            <a:endParaRPr lang="en-US" altLang="en-US" sz="2200"/>
          </a:p>
          <a:p>
            <a:pPr>
              <a:spcBef>
                <a:spcPts val="0"/>
              </a:spcBef>
              <a:buFont typeface="Arial"/>
              <a:buChar char="•"/>
              <a:defRPr/>
            </a:pPr>
            <a:r>
              <a:rPr lang="en-US" altLang="en-US" sz="2200"/>
              <a:t>The availability of information: Reaction time for queries will be less than two seconds on average; the reaction time for reports will be less than four hours.</a:t>
            </a:r>
          </a:p>
          <a:p>
            <a:pPr>
              <a:spcBef>
                <a:spcPts val="0"/>
              </a:spcBef>
              <a:buNone/>
              <a:defRPr/>
            </a:pPr>
            <a:endParaRPr lang="en-US" altLang="en-US" sz="2200"/>
          </a:p>
          <a:p>
            <a:pPr>
              <a:spcBef>
                <a:spcPts val="0"/>
              </a:spcBef>
              <a:buFont typeface="Arial"/>
              <a:buChar char="•"/>
              <a:defRPr/>
            </a:pPr>
            <a:r>
              <a:rPr lang="en-US" altLang="en-US" sz="2200"/>
              <a:t>The required standards and guidelines: The software and its documentation are required to comply with the client’s guidelines and standards.</a:t>
            </a:r>
          </a:p>
          <a:p>
            <a:pPr>
              <a:spcBef>
                <a:spcPts val="0"/>
              </a:spcBef>
              <a:buNone/>
              <a:defRPr/>
            </a:pPr>
            <a:endParaRPr lang="en-US" altLang="en-US"/>
          </a:p>
        </p:txBody>
      </p:sp>
      <p:sp>
        <p:nvSpPr>
          <p:cNvPr id="48132" name="Slide Number Placeholder 3">
            <a:extLst>
              <a:ext uri="{FF2B5EF4-FFF2-40B4-BE49-F238E27FC236}">
                <a16:creationId xmlns:a16="http://schemas.microsoft.com/office/drawing/2014/main" xmlns="" id="{145C863F-738C-4CE4-97E7-4C2CA5A240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EB47EF-2608-47B6-8111-BCE8B152B54E}" type="slidenum">
              <a:rPr lang="en-US" altLang="en-US" sz="1400">
                <a:solidFill>
                  <a:schemeClr val="tx2"/>
                </a:solidFill>
              </a:rPr>
              <a:pPr/>
              <a:t>21</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8141"/>
    </mc:Choice>
    <mc:Fallback xmlns="">
      <p:transition spd="slow" advTm="6814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xmlns="" id="{500FAF4B-704A-4475-8A9D-D671AA4BDB00}"/>
              </a:ext>
            </a:extLst>
          </p:cNvPr>
          <p:cNvSpPr>
            <a:spLocks noGrp="1"/>
          </p:cNvSpPr>
          <p:nvPr>
            <p:ph type="title"/>
          </p:nvPr>
        </p:nvSpPr>
        <p:spPr>
          <a:xfrm>
            <a:off x="990600" y="381000"/>
            <a:ext cx="6419850" cy="877887"/>
          </a:xfrm>
        </p:spPr>
        <p:txBody>
          <a:bodyPr>
            <a:normAutofit fontScale="90000"/>
          </a:bodyPr>
          <a:lstStyle/>
          <a:p>
            <a:pPr algn="ctr">
              <a:defRPr/>
            </a:pPr>
            <a:r>
              <a:rPr lang="en-US" altLang="en-US" dirty="0"/>
              <a:t>Product Operation Factors </a:t>
            </a:r>
          </a:p>
        </p:txBody>
      </p:sp>
      <p:sp>
        <p:nvSpPr>
          <p:cNvPr id="49155" name="Content Placeholder 2">
            <a:extLst>
              <a:ext uri="{FF2B5EF4-FFF2-40B4-BE49-F238E27FC236}">
                <a16:creationId xmlns:a16="http://schemas.microsoft.com/office/drawing/2014/main" xmlns="" id="{41839270-537A-4223-8F01-F2B046356B56}"/>
              </a:ext>
            </a:extLst>
          </p:cNvPr>
          <p:cNvSpPr>
            <a:spLocks noGrp="1" noChangeArrowheads="1"/>
          </p:cNvSpPr>
          <p:nvPr>
            <p:ph idx="1"/>
          </p:nvPr>
        </p:nvSpPr>
        <p:spPr>
          <a:xfrm>
            <a:off x="907026" y="1752600"/>
            <a:ext cx="7398774" cy="4484688"/>
          </a:xfrm>
        </p:spPr>
        <p:txBody>
          <a:bodyPr>
            <a:normAutofit/>
          </a:bodyPr>
          <a:lstStyle/>
          <a:p>
            <a:pPr>
              <a:buFont typeface="Wingdings 3" panose="05040102010807070707" pitchFamily="18" charset="2"/>
              <a:buNone/>
            </a:pPr>
            <a:r>
              <a:rPr lang="en-US" altLang="en-US" sz="2000" b="1" dirty="0"/>
              <a:t>2.  Reliability </a:t>
            </a:r>
            <a:r>
              <a:rPr lang="en-US" altLang="en-US" sz="2000" b="1" dirty="0" smtClean="0"/>
              <a:t>Requirements</a:t>
            </a:r>
            <a:r>
              <a:rPr lang="en-US" altLang="en-US" sz="2000" dirty="0" smtClean="0"/>
              <a:t> </a:t>
            </a:r>
            <a:endParaRPr lang="en-US" altLang="en-US" sz="2000" dirty="0"/>
          </a:p>
          <a:p>
            <a:pPr>
              <a:buFont typeface="Wingdings 3" panose="05040102010807070707" pitchFamily="18" charset="2"/>
              <a:buNone/>
            </a:pPr>
            <a:r>
              <a:rPr lang="en-US" altLang="en-US" sz="2400" b="1" dirty="0"/>
              <a:t> 	</a:t>
            </a:r>
            <a:r>
              <a:rPr lang="en-US" altLang="en-US" sz="2200" dirty="0"/>
              <a:t>Reliability requirements deal with the failure to provide service.</a:t>
            </a:r>
          </a:p>
          <a:p>
            <a:pPr>
              <a:buFont typeface="Wingdings 3" panose="05040102010807070707" pitchFamily="18" charset="2"/>
              <a:buNone/>
            </a:pPr>
            <a:endParaRPr lang="en-US" altLang="en-US" sz="2400" dirty="0"/>
          </a:p>
          <a:p>
            <a:pPr>
              <a:buFont typeface="Wingdings 3" panose="05040102010807070707" pitchFamily="18" charset="2"/>
              <a:buNone/>
            </a:pPr>
            <a:r>
              <a:rPr lang="en-US" altLang="en-US" sz="2400" dirty="0"/>
              <a:t>Example :</a:t>
            </a:r>
          </a:p>
          <a:p>
            <a:pPr algn="just">
              <a:buFont typeface="Wingdings 3" panose="05040102010807070707" pitchFamily="18" charset="2"/>
              <a:buNone/>
            </a:pPr>
            <a:r>
              <a:rPr lang="en-US" altLang="en-US" sz="2400" dirty="0"/>
              <a:t>	</a:t>
            </a:r>
            <a:r>
              <a:rPr lang="en-US" altLang="en-US" sz="2200" dirty="0"/>
              <a:t>The failure frequency of a heart-monitoring unit that will operate in a hospital’s intensive care ward is required to be less than one in 20 years. Its heart attack detection function is required to have a failure rate of less than one per million cases.</a:t>
            </a:r>
          </a:p>
        </p:txBody>
      </p:sp>
      <p:sp>
        <p:nvSpPr>
          <p:cNvPr id="2" name="Slide Number Placeholder 1">
            <a:extLst>
              <a:ext uri="{FF2B5EF4-FFF2-40B4-BE49-F238E27FC236}">
                <a16:creationId xmlns:a16="http://schemas.microsoft.com/office/drawing/2014/main" xmlns="" id="{4024B2D6-540C-432E-9C83-765FD5080691}"/>
              </a:ext>
            </a:extLst>
          </p:cNvPr>
          <p:cNvSpPr>
            <a:spLocks noGrp="1"/>
          </p:cNvSpPr>
          <p:nvPr>
            <p:ph type="sldNum" sz="quarter" idx="12"/>
          </p:nvPr>
        </p:nvSpPr>
        <p:spPr/>
        <p:txBody>
          <a:bodyPr/>
          <a:lstStyle/>
          <a:p>
            <a:pPr>
              <a:defRPr/>
            </a:pPr>
            <a:fld id="{D84037B2-4F78-4EA6-B88C-DABA1AF0A530}" type="slidenum">
              <a:rPr lang="en-US" altLang="en-US" smtClean="0"/>
              <a:pPr>
                <a:defRPr/>
              </a:pPr>
              <a:t>22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52092"/>
    </mc:Choice>
    <mc:Fallback xmlns="">
      <p:transition spd="slow" advTm="5209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xmlns="" id="{76329CAF-E0FE-4240-980E-E5C5FF2AC49C}"/>
              </a:ext>
            </a:extLst>
          </p:cNvPr>
          <p:cNvSpPr>
            <a:spLocks noGrp="1"/>
          </p:cNvSpPr>
          <p:nvPr>
            <p:ph type="title"/>
          </p:nvPr>
        </p:nvSpPr>
        <p:spPr/>
        <p:txBody>
          <a:bodyPr/>
          <a:lstStyle/>
          <a:p>
            <a:pPr>
              <a:defRPr/>
            </a:pPr>
            <a:r>
              <a:rPr lang="en-US" altLang="en-US" dirty="0"/>
              <a:t>Product Operation Factors</a:t>
            </a:r>
          </a:p>
        </p:txBody>
      </p:sp>
      <p:sp>
        <p:nvSpPr>
          <p:cNvPr id="3" name="Content Placeholder 2">
            <a:extLst>
              <a:ext uri="{FF2B5EF4-FFF2-40B4-BE49-F238E27FC236}">
                <a16:creationId xmlns:a16="http://schemas.microsoft.com/office/drawing/2014/main" xmlns="" id="{9E902A06-CEA3-450D-936F-3705347A7C10}"/>
              </a:ext>
            </a:extLst>
          </p:cNvPr>
          <p:cNvSpPr>
            <a:spLocks noGrp="1"/>
          </p:cNvSpPr>
          <p:nvPr>
            <p:ph idx="1"/>
          </p:nvPr>
        </p:nvSpPr>
        <p:spPr/>
        <p:txBody>
          <a:bodyPr rtlCol="0">
            <a:normAutofit fontScale="92500"/>
          </a:bodyPr>
          <a:lstStyle/>
          <a:p>
            <a:pPr marL="457200" indent="-457200">
              <a:spcBef>
                <a:spcPts val="0"/>
              </a:spcBef>
              <a:buFont typeface="Wingdings 3" panose="05040102010807070707" pitchFamily="18" charset="2"/>
              <a:buAutoNum type="arabicPeriod" startAt="3"/>
              <a:defRPr/>
            </a:pPr>
            <a:r>
              <a:rPr lang="en-US" sz="2200" b="1" dirty="0"/>
              <a:t>Efficiency </a:t>
            </a:r>
            <a:r>
              <a:rPr lang="en-US" sz="2200" b="1" dirty="0" smtClean="0"/>
              <a:t>Requirements</a:t>
            </a:r>
            <a:endParaRPr lang="en-US" sz="2200" b="1" dirty="0"/>
          </a:p>
          <a:p>
            <a:pPr marL="457200" indent="-457200">
              <a:spcBef>
                <a:spcPts val="0"/>
              </a:spcBef>
              <a:buFont typeface="Arial"/>
              <a:buChar char="•"/>
              <a:defRPr/>
            </a:pPr>
            <a:r>
              <a:rPr lang="en-US" sz="2200" dirty="0"/>
              <a:t>Deals with the hardware resources needed to perform the functions of the software.</a:t>
            </a:r>
          </a:p>
          <a:p>
            <a:pPr marL="457200" indent="-457200">
              <a:spcBef>
                <a:spcPts val="0"/>
              </a:spcBef>
              <a:buNone/>
              <a:defRPr/>
            </a:pPr>
            <a:endParaRPr lang="en-US" sz="2200" dirty="0"/>
          </a:p>
          <a:p>
            <a:pPr>
              <a:spcBef>
                <a:spcPts val="0"/>
              </a:spcBef>
              <a:buFont typeface="Arial"/>
              <a:buChar char="•"/>
              <a:defRPr/>
            </a:pPr>
            <a:r>
              <a:rPr lang="en-US" sz="2200" dirty="0"/>
              <a:t>The main hardware resources to be considered are the computer’s</a:t>
            </a:r>
          </a:p>
          <a:p>
            <a:pPr>
              <a:spcBef>
                <a:spcPts val="0"/>
              </a:spcBef>
              <a:buNone/>
              <a:defRPr/>
            </a:pPr>
            <a:r>
              <a:rPr lang="en-US" sz="2200" dirty="0"/>
              <a:t>	processing capabilities (measured in MIPS – million instructions per second, MHz or megahertz etc.), its data storage capability in terms of memory and disk capacity (measured in MBs – megabytes, GBs – gigabytes, etc.) and the data communication capability of the communication lines (usually measured in KBPS – kilobits per second., etc)</a:t>
            </a:r>
          </a:p>
          <a:p>
            <a:pPr>
              <a:spcBef>
                <a:spcPts val="0"/>
              </a:spcBef>
              <a:buFont typeface="Arial"/>
              <a:buChar char="•"/>
              <a:defRPr/>
            </a:pPr>
            <a:r>
              <a:rPr lang="en-US" sz="2200" dirty="0"/>
              <a:t>The requirements may include the maximum values at which the hardware resources will be applied in the developed software system</a:t>
            </a:r>
          </a:p>
        </p:txBody>
      </p:sp>
      <p:sp>
        <p:nvSpPr>
          <p:cNvPr id="50180" name="Slide Number Placeholder 3">
            <a:extLst>
              <a:ext uri="{FF2B5EF4-FFF2-40B4-BE49-F238E27FC236}">
                <a16:creationId xmlns:a16="http://schemas.microsoft.com/office/drawing/2014/main" xmlns="" id="{3BFF81A5-B634-4E40-8A6E-E14180BDE7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1EBD69-B51C-4B5F-9676-AAD05680A70C}" type="slidenum">
              <a:rPr lang="en-US" altLang="en-US" sz="1400">
                <a:solidFill>
                  <a:schemeClr val="tx2"/>
                </a:solidFill>
              </a:rPr>
              <a:pPr/>
              <a:t>23</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0832"/>
    </mc:Choice>
    <mc:Fallback xmlns="">
      <p:transition spd="slow" advTm="6083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xmlns="" id="{C4248075-651C-4631-B81B-FFA1A894899C}"/>
              </a:ext>
            </a:extLst>
          </p:cNvPr>
          <p:cNvSpPr>
            <a:spLocks noGrp="1"/>
          </p:cNvSpPr>
          <p:nvPr>
            <p:ph type="title"/>
          </p:nvPr>
        </p:nvSpPr>
        <p:spPr>
          <a:xfrm>
            <a:off x="1066800" y="620712"/>
            <a:ext cx="6781800" cy="1143000"/>
          </a:xfrm>
        </p:spPr>
        <p:txBody>
          <a:bodyPr>
            <a:normAutofit/>
          </a:bodyPr>
          <a:lstStyle/>
          <a:p>
            <a:pPr>
              <a:defRPr/>
            </a:pPr>
            <a:r>
              <a:rPr lang="en-US" altLang="en-US" dirty="0"/>
              <a:t>Product Operation Factors </a:t>
            </a:r>
          </a:p>
        </p:txBody>
      </p:sp>
      <p:sp>
        <p:nvSpPr>
          <p:cNvPr id="51203" name="Content Placeholder 2">
            <a:extLst>
              <a:ext uri="{FF2B5EF4-FFF2-40B4-BE49-F238E27FC236}">
                <a16:creationId xmlns:a16="http://schemas.microsoft.com/office/drawing/2014/main" xmlns="" id="{FAA20362-F1C1-4EE3-8348-4905BB829691}"/>
              </a:ext>
            </a:extLst>
          </p:cNvPr>
          <p:cNvSpPr>
            <a:spLocks noGrp="1" noChangeArrowheads="1"/>
          </p:cNvSpPr>
          <p:nvPr>
            <p:ph idx="1"/>
          </p:nvPr>
        </p:nvSpPr>
        <p:spPr>
          <a:xfrm>
            <a:off x="990600" y="2057400"/>
            <a:ext cx="6781800" cy="4179888"/>
          </a:xfrm>
        </p:spPr>
        <p:txBody>
          <a:bodyPr/>
          <a:lstStyle/>
          <a:p>
            <a:endParaRPr lang="en-US" altLang="en-US" sz="2000" b="1" u="sng" dirty="0"/>
          </a:p>
          <a:p>
            <a:endParaRPr lang="en-US" altLang="en-US" sz="2000" b="1" u="sng" dirty="0"/>
          </a:p>
          <a:p>
            <a:pPr>
              <a:buFont typeface="Wingdings 3" panose="05040102010807070707" pitchFamily="18" charset="2"/>
              <a:buNone/>
            </a:pPr>
            <a:r>
              <a:rPr lang="en-US" altLang="en-US" sz="2200" b="1" dirty="0"/>
              <a:t>4.  Integrity</a:t>
            </a:r>
            <a:r>
              <a:rPr lang="en-US" altLang="en-US" sz="2200" dirty="0"/>
              <a:t> – deal with system security that prevent unauthorized persons access.</a:t>
            </a:r>
          </a:p>
          <a:p>
            <a:pPr>
              <a:buFont typeface="Wingdings 3" panose="05040102010807070707" pitchFamily="18" charset="2"/>
              <a:buNone/>
            </a:pPr>
            <a:endParaRPr lang="en-US" altLang="en-US" sz="2200" dirty="0"/>
          </a:p>
          <a:p>
            <a:pPr>
              <a:buFont typeface="Wingdings 3" panose="05040102010807070707" pitchFamily="18" charset="2"/>
              <a:buNone/>
            </a:pPr>
            <a:r>
              <a:rPr lang="en-US" altLang="en-US" sz="2200" b="1" dirty="0"/>
              <a:t>5.  Usability  </a:t>
            </a:r>
            <a:r>
              <a:rPr lang="en-US" altLang="en-US" sz="2200" dirty="0"/>
              <a:t>– deals with the scope of staff resources needed to train new employees and to operate the software system.</a:t>
            </a:r>
          </a:p>
          <a:p>
            <a:endParaRPr lang="en-US" altLang="en-US" sz="2200" dirty="0"/>
          </a:p>
          <a:p>
            <a:pPr>
              <a:buFont typeface="Wingdings 3" panose="05040102010807070707" pitchFamily="18" charset="2"/>
              <a:buNone/>
            </a:pPr>
            <a:endParaRPr lang="en-US" altLang="en-US" sz="1600" dirty="0"/>
          </a:p>
        </p:txBody>
      </p:sp>
      <p:sp>
        <p:nvSpPr>
          <p:cNvPr id="2" name="Slide Number Placeholder 1">
            <a:extLst>
              <a:ext uri="{FF2B5EF4-FFF2-40B4-BE49-F238E27FC236}">
                <a16:creationId xmlns:a16="http://schemas.microsoft.com/office/drawing/2014/main" xmlns="" id="{8F27DD71-2FB0-46C2-B8CB-7C9A595F5199}"/>
              </a:ext>
            </a:extLst>
          </p:cNvPr>
          <p:cNvSpPr>
            <a:spLocks noGrp="1"/>
          </p:cNvSpPr>
          <p:nvPr>
            <p:ph type="sldNum" sz="quarter" idx="12"/>
          </p:nvPr>
        </p:nvSpPr>
        <p:spPr/>
        <p:txBody>
          <a:bodyPr/>
          <a:lstStyle/>
          <a:p>
            <a:pPr>
              <a:defRPr/>
            </a:pPr>
            <a:fld id="{D84037B2-4F78-4EA6-B88C-DABA1AF0A530}" type="slidenum">
              <a:rPr lang="en-US" altLang="en-US" smtClean="0"/>
              <a:pPr>
                <a:defRPr/>
              </a:pPr>
              <a:t>24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32297"/>
    </mc:Choice>
    <mc:Fallback xmlns="">
      <p:transition spd="slow" advTm="3229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xmlns="" id="{F42DDC44-A0CA-4F50-AAF0-F248124C7A83}"/>
              </a:ext>
            </a:extLst>
          </p:cNvPr>
          <p:cNvSpPr>
            <a:spLocks noGrp="1"/>
          </p:cNvSpPr>
          <p:nvPr>
            <p:ph type="title"/>
          </p:nvPr>
        </p:nvSpPr>
        <p:spPr/>
        <p:txBody>
          <a:bodyPr>
            <a:normAutofit fontScale="90000"/>
          </a:bodyPr>
          <a:lstStyle/>
          <a:p>
            <a:pPr>
              <a:defRPr/>
            </a:pPr>
            <a:r>
              <a:rPr lang="en-US" altLang="en-US"/>
              <a:t>Product Operation Factors :Integrity</a:t>
            </a:r>
          </a:p>
        </p:txBody>
      </p:sp>
      <p:pic>
        <p:nvPicPr>
          <p:cNvPr id="52227" name="Picture 2">
            <a:extLst>
              <a:ext uri="{FF2B5EF4-FFF2-40B4-BE49-F238E27FC236}">
                <a16:creationId xmlns:a16="http://schemas.microsoft.com/office/drawing/2014/main" xmlns="" id="{EC3788B3-A15F-4161-843D-49E11CC7AA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84903" y="2065867"/>
            <a:ext cx="7228016" cy="3804708"/>
          </a:xfrm>
          <a:noFill/>
        </p:spPr>
      </p:pic>
      <p:sp>
        <p:nvSpPr>
          <p:cNvPr id="52228" name="Slide Number Placeholder 3">
            <a:extLst>
              <a:ext uri="{FF2B5EF4-FFF2-40B4-BE49-F238E27FC236}">
                <a16:creationId xmlns:a16="http://schemas.microsoft.com/office/drawing/2014/main" xmlns="" id="{9FEE356B-BAEC-48B2-A291-54F0ED5AD0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39CB15-B667-46E1-9AD1-3A5948E87371}" type="slidenum">
              <a:rPr lang="en-US" altLang="en-US" sz="1400">
                <a:solidFill>
                  <a:schemeClr val="tx2"/>
                </a:solidFill>
              </a:rPr>
              <a:pPr/>
              <a:t>25</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7712"/>
    </mc:Choice>
    <mc:Fallback xmlns="">
      <p:transition spd="slow" advTm="6771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xmlns="" id="{4FCD9335-BCFF-4AF1-8844-AFD8AD9019D0}"/>
              </a:ext>
            </a:extLst>
          </p:cNvPr>
          <p:cNvSpPr>
            <a:spLocks noGrp="1"/>
          </p:cNvSpPr>
          <p:nvPr>
            <p:ph type="title"/>
          </p:nvPr>
        </p:nvSpPr>
        <p:spPr/>
        <p:txBody>
          <a:bodyPr>
            <a:normAutofit fontScale="90000"/>
          </a:bodyPr>
          <a:lstStyle/>
          <a:p>
            <a:pPr>
              <a:defRPr/>
            </a:pPr>
            <a:r>
              <a:rPr lang="en-US" altLang="en-US"/>
              <a:t>Product Operation Factors : Usability</a:t>
            </a:r>
          </a:p>
        </p:txBody>
      </p:sp>
      <p:pic>
        <p:nvPicPr>
          <p:cNvPr id="53251" name="Picture 2">
            <a:extLst>
              <a:ext uri="{FF2B5EF4-FFF2-40B4-BE49-F238E27FC236}">
                <a16:creationId xmlns:a16="http://schemas.microsoft.com/office/drawing/2014/main" xmlns="" id="{1DB1E90D-2C69-4A4B-A54A-600B54479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19200" y="1828800"/>
            <a:ext cx="6324599" cy="3352800"/>
          </a:xfrm>
          <a:noFill/>
        </p:spPr>
      </p:pic>
      <p:sp>
        <p:nvSpPr>
          <p:cNvPr id="53252" name="Slide Number Placeholder 3">
            <a:extLst>
              <a:ext uri="{FF2B5EF4-FFF2-40B4-BE49-F238E27FC236}">
                <a16:creationId xmlns:a16="http://schemas.microsoft.com/office/drawing/2014/main" xmlns="" id="{3B75494C-99E7-41C1-9E3E-0BBB79FD65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95C768-512F-4EFD-9D70-AA0BA7C6C1F7}" type="slidenum">
              <a:rPr lang="en-US" altLang="en-US" sz="1400">
                <a:solidFill>
                  <a:schemeClr val="tx2"/>
                </a:solidFill>
              </a:rPr>
              <a:pPr/>
              <a:t>26</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6268"/>
    </mc:Choice>
    <mc:Fallback xmlns="">
      <p:transition spd="slow" advTm="6626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8798FB36-7607-4DF3-A748-2417FF4B5724}"/>
              </a:ext>
            </a:extLst>
          </p:cNvPr>
          <p:cNvSpPr>
            <a:spLocks noGrp="1" noChangeArrowheads="1"/>
          </p:cNvSpPr>
          <p:nvPr>
            <p:ph idx="1"/>
          </p:nvPr>
        </p:nvSpPr>
        <p:spPr>
          <a:xfrm>
            <a:off x="3131344" y="2060575"/>
            <a:ext cx="3193256" cy="2057400"/>
          </a:xfrm>
          <a:ln w="76200">
            <a:solidFill>
              <a:schemeClr val="accent2"/>
            </a:solidFill>
            <a:miter lim="800000"/>
            <a:headEnd/>
            <a:tailEnd/>
          </a:ln>
        </p:spPr>
        <p:txBody>
          <a:bodyPr/>
          <a:lstStyle/>
          <a:p>
            <a:r>
              <a:rPr lang="en-US" altLang="en-US" b="1" dirty="0"/>
              <a:t>Maintainability</a:t>
            </a:r>
          </a:p>
          <a:p>
            <a:r>
              <a:rPr lang="en-US" altLang="en-US" b="1" dirty="0"/>
              <a:t>Flexibility</a:t>
            </a:r>
          </a:p>
          <a:p>
            <a:r>
              <a:rPr lang="en-US" altLang="en-US" b="1" dirty="0"/>
              <a:t>Testability</a:t>
            </a:r>
          </a:p>
        </p:txBody>
      </p:sp>
      <p:sp>
        <p:nvSpPr>
          <p:cNvPr id="2" name="Slide Number Placeholder 1">
            <a:extLst>
              <a:ext uri="{FF2B5EF4-FFF2-40B4-BE49-F238E27FC236}">
                <a16:creationId xmlns:a16="http://schemas.microsoft.com/office/drawing/2014/main" xmlns="" id="{64A1225F-2B04-4B58-8E8A-F99A7D0D0FD8}"/>
              </a:ext>
            </a:extLst>
          </p:cNvPr>
          <p:cNvSpPr>
            <a:spLocks noGrp="1"/>
          </p:cNvSpPr>
          <p:nvPr>
            <p:ph type="sldNum" sz="quarter" idx="12"/>
          </p:nvPr>
        </p:nvSpPr>
        <p:spPr/>
        <p:txBody>
          <a:bodyPr/>
          <a:lstStyle/>
          <a:p>
            <a:pPr>
              <a:defRPr/>
            </a:pPr>
            <a:fld id="{D84037B2-4F78-4EA6-B88C-DABA1AF0A530}" type="slidenum">
              <a:rPr lang="en-US" altLang="en-US" smtClean="0"/>
              <a:pPr>
                <a:defRPr/>
              </a:pPr>
              <a:t>27</a:t>
            </a:fld>
            <a:endParaRPr lang="en-US" altLang="en-US"/>
          </a:p>
        </p:txBody>
      </p:sp>
      <p:sp>
        <p:nvSpPr>
          <p:cNvPr id="54275" name="WordArt 10">
            <a:extLst>
              <a:ext uri="{FF2B5EF4-FFF2-40B4-BE49-F238E27FC236}">
                <a16:creationId xmlns:a16="http://schemas.microsoft.com/office/drawing/2014/main" xmlns="" id="{CDA90319-64EF-4F6E-9B18-54530BF3606B}"/>
              </a:ext>
            </a:extLst>
          </p:cNvPr>
          <p:cNvSpPr>
            <a:spLocks noChangeArrowheads="1" noChangeShapeType="1" noTextEdit="1"/>
          </p:cNvSpPr>
          <p:nvPr/>
        </p:nvSpPr>
        <p:spPr bwMode="auto">
          <a:xfrm>
            <a:off x="2041922" y="517524"/>
            <a:ext cx="4807744" cy="431800"/>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headEnd/>
                  <a:tailEnd/>
                </a:ln>
                <a:cs typeface="Times New Roman" panose="02020603050405020304" pitchFamily="18" charset="0"/>
              </a:rPr>
              <a:t>Product Revision Factors</a:t>
            </a:r>
          </a:p>
        </p:txBody>
      </p:sp>
      <p:sp>
        <p:nvSpPr>
          <p:cNvPr id="54276" name="TextBox 1">
            <a:extLst>
              <a:ext uri="{FF2B5EF4-FFF2-40B4-BE49-F238E27FC236}">
                <a16:creationId xmlns:a16="http://schemas.microsoft.com/office/drawing/2014/main" xmlns="" id="{1870BD15-D56D-4D59-A59B-43E32A326218}"/>
              </a:ext>
            </a:extLst>
          </p:cNvPr>
          <p:cNvSpPr txBox="1">
            <a:spLocks noChangeArrowheads="1"/>
          </p:cNvSpPr>
          <p:nvPr/>
        </p:nvSpPr>
        <p:spPr bwMode="auto">
          <a:xfrm>
            <a:off x="1601391" y="5229227"/>
            <a:ext cx="7112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Can I fix it easily, retest, version it, and deploy it easily?</a:t>
            </a:r>
          </a:p>
        </p:txBody>
      </p:sp>
    </p:spTree>
  </p:cSld>
  <p:clrMapOvr>
    <a:masterClrMapping/>
  </p:clrMapOvr>
  <mc:AlternateContent xmlns:mc="http://schemas.openxmlformats.org/markup-compatibility/2006" xmlns:p14="http://schemas.microsoft.com/office/powerpoint/2010/main">
    <mc:Choice Requires="p14">
      <p:transition spd="slow" p14:dur="2000" advTm="28777"/>
    </mc:Choice>
    <mc:Fallback xmlns="">
      <p:transition spd="slow" advTm="2877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xmlns="" id="{C88E24AA-CF94-4919-945F-9B46AEDEBDB2}"/>
              </a:ext>
            </a:extLst>
          </p:cNvPr>
          <p:cNvSpPr>
            <a:spLocks noGrp="1"/>
          </p:cNvSpPr>
          <p:nvPr>
            <p:ph type="title"/>
          </p:nvPr>
        </p:nvSpPr>
        <p:spPr>
          <a:xfrm>
            <a:off x="1066800" y="457200"/>
            <a:ext cx="7391400" cy="877888"/>
          </a:xfrm>
        </p:spPr>
        <p:txBody>
          <a:bodyPr>
            <a:noAutofit/>
          </a:bodyPr>
          <a:lstStyle/>
          <a:p>
            <a:pPr>
              <a:defRPr/>
            </a:pPr>
            <a:r>
              <a:rPr lang="en-US" altLang="en-US" sz="4000" dirty="0"/>
              <a:t>Product </a:t>
            </a:r>
            <a:r>
              <a:rPr lang="en-US" altLang="en-US" sz="4000" dirty="0" smtClean="0"/>
              <a:t>Revision </a:t>
            </a:r>
            <a:r>
              <a:rPr lang="en-US" altLang="en-US" sz="4000" dirty="0"/>
              <a:t>Factors</a:t>
            </a:r>
          </a:p>
        </p:txBody>
      </p:sp>
      <p:sp>
        <p:nvSpPr>
          <p:cNvPr id="55299" name="Content Placeholder 2">
            <a:extLst>
              <a:ext uri="{FF2B5EF4-FFF2-40B4-BE49-F238E27FC236}">
                <a16:creationId xmlns:a16="http://schemas.microsoft.com/office/drawing/2014/main" xmlns="" id="{251B89E9-978B-473A-AAF0-1A58163DF893}"/>
              </a:ext>
            </a:extLst>
          </p:cNvPr>
          <p:cNvSpPr>
            <a:spLocks noGrp="1" noChangeArrowheads="1"/>
          </p:cNvSpPr>
          <p:nvPr>
            <p:ph idx="1"/>
          </p:nvPr>
        </p:nvSpPr>
        <p:spPr>
          <a:xfrm>
            <a:off x="1031080" y="1676400"/>
            <a:ext cx="7198520" cy="4560888"/>
          </a:xfrm>
        </p:spPr>
        <p:txBody>
          <a:bodyPr>
            <a:normAutofit/>
          </a:bodyPr>
          <a:lstStyle/>
          <a:p>
            <a:pPr>
              <a:buFont typeface="Wingdings 3" panose="05040102010807070707" pitchFamily="18" charset="2"/>
              <a:buNone/>
            </a:pPr>
            <a:r>
              <a:rPr lang="en-US" altLang="en-US" sz="2200" dirty="0"/>
              <a:t>	According to the McCall model of software quality factors, three quality factors comprise the product revision category.	</a:t>
            </a:r>
          </a:p>
          <a:p>
            <a:r>
              <a:rPr lang="en-US" altLang="en-US" sz="2200" dirty="0" smtClean="0"/>
              <a:t>These </a:t>
            </a:r>
            <a:r>
              <a:rPr lang="en-US" altLang="en-US" sz="2200" dirty="0"/>
              <a:t>factors deal with those requirements that affect the complete range of software maintenance activities:</a:t>
            </a:r>
          </a:p>
          <a:p>
            <a:r>
              <a:rPr lang="en-US" altLang="en-US" sz="2200" dirty="0" smtClean="0"/>
              <a:t>corrective </a:t>
            </a:r>
            <a:r>
              <a:rPr lang="en-US" altLang="en-US" sz="2200" dirty="0"/>
              <a:t>maintenance (correction of software faults and failures)</a:t>
            </a:r>
          </a:p>
          <a:p>
            <a:r>
              <a:rPr lang="en-US" altLang="en-US" sz="2200" dirty="0" smtClean="0"/>
              <a:t> </a:t>
            </a:r>
            <a:r>
              <a:rPr lang="en-US" altLang="en-US" sz="2200" dirty="0"/>
              <a:t>perfective maintenance (enhancement and improvement of existing software).</a:t>
            </a:r>
          </a:p>
          <a:p>
            <a:pPr>
              <a:buFont typeface="Wingdings 3" panose="05040102010807070707" pitchFamily="18" charset="2"/>
              <a:buNone/>
            </a:pPr>
            <a:endParaRPr lang="en-US" altLang="en-US" sz="2200" dirty="0"/>
          </a:p>
        </p:txBody>
      </p:sp>
      <p:sp>
        <p:nvSpPr>
          <p:cNvPr id="2" name="Slide Number Placeholder 1">
            <a:extLst>
              <a:ext uri="{FF2B5EF4-FFF2-40B4-BE49-F238E27FC236}">
                <a16:creationId xmlns:a16="http://schemas.microsoft.com/office/drawing/2014/main" xmlns="" id="{DB13AE2D-2CEE-45E6-B746-EA6446C84560}"/>
              </a:ext>
            </a:extLst>
          </p:cNvPr>
          <p:cNvSpPr>
            <a:spLocks noGrp="1"/>
          </p:cNvSpPr>
          <p:nvPr>
            <p:ph type="sldNum" sz="quarter" idx="12"/>
          </p:nvPr>
        </p:nvSpPr>
        <p:spPr/>
        <p:txBody>
          <a:bodyPr/>
          <a:lstStyle/>
          <a:p>
            <a:pPr>
              <a:defRPr/>
            </a:pPr>
            <a:fld id="{D84037B2-4F78-4EA6-B88C-DABA1AF0A530}" type="slidenum">
              <a:rPr lang="en-US" altLang="en-US" smtClean="0"/>
              <a:pPr>
                <a:defRPr/>
              </a:pPr>
              <a:t>28</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47375"/>
    </mc:Choice>
    <mc:Fallback xmlns="">
      <p:transition spd="slow" advTm="4737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xmlns="" id="{09557FB1-5B69-4678-813C-2A0D0A7BFB74}"/>
              </a:ext>
            </a:extLst>
          </p:cNvPr>
          <p:cNvSpPr>
            <a:spLocks noGrp="1"/>
          </p:cNvSpPr>
          <p:nvPr>
            <p:ph type="title"/>
          </p:nvPr>
        </p:nvSpPr>
        <p:spPr>
          <a:xfrm>
            <a:off x="514351" y="609601"/>
            <a:ext cx="7598569" cy="609600"/>
          </a:xfrm>
        </p:spPr>
        <p:txBody>
          <a:bodyPr>
            <a:noAutofit/>
          </a:bodyPr>
          <a:lstStyle/>
          <a:p>
            <a:pPr>
              <a:defRPr/>
            </a:pPr>
            <a:r>
              <a:rPr lang="en-US" altLang="en-US" sz="4000" dirty="0"/>
              <a:t>Product Revision </a:t>
            </a:r>
            <a:r>
              <a:rPr lang="en-US" altLang="en-US" sz="4000" dirty="0" smtClean="0"/>
              <a:t>Factors</a:t>
            </a:r>
            <a:endParaRPr lang="en-US" altLang="en-US" sz="4000" dirty="0"/>
          </a:p>
        </p:txBody>
      </p:sp>
      <p:sp>
        <p:nvSpPr>
          <p:cNvPr id="45059" name="Content Placeholder 2">
            <a:extLst>
              <a:ext uri="{FF2B5EF4-FFF2-40B4-BE49-F238E27FC236}">
                <a16:creationId xmlns:a16="http://schemas.microsoft.com/office/drawing/2014/main" xmlns="" id="{3CFCEDBB-08DF-437A-AC89-52F831CEC8A0}"/>
              </a:ext>
            </a:extLst>
          </p:cNvPr>
          <p:cNvSpPr>
            <a:spLocks noGrp="1"/>
          </p:cNvSpPr>
          <p:nvPr>
            <p:ph idx="1"/>
          </p:nvPr>
        </p:nvSpPr>
        <p:spPr>
          <a:xfrm>
            <a:off x="762000" y="1524000"/>
            <a:ext cx="7488494" cy="3962400"/>
          </a:xfrm>
        </p:spPr>
        <p:txBody>
          <a:bodyPr rtlCol="0">
            <a:normAutofit lnSpcReduction="10000"/>
          </a:bodyPr>
          <a:lstStyle/>
          <a:p>
            <a:pPr marL="457200" indent="-457200">
              <a:spcBef>
                <a:spcPts val="0"/>
              </a:spcBef>
              <a:buFont typeface="Wingdings 3" panose="05040102010807070707" pitchFamily="18" charset="2"/>
              <a:buAutoNum type="arabicPeriod"/>
              <a:defRPr/>
            </a:pPr>
            <a:r>
              <a:rPr lang="en-US" altLang="en-US" sz="2200" b="1" dirty="0"/>
              <a:t>Maintainability Requirements</a:t>
            </a:r>
          </a:p>
          <a:p>
            <a:pPr lvl="1">
              <a:spcBef>
                <a:spcPts val="0"/>
              </a:spcBef>
              <a:buFont typeface="Arial"/>
              <a:buChar char="•"/>
              <a:defRPr/>
            </a:pPr>
            <a:r>
              <a:rPr lang="en-US" altLang="en-US" sz="2200" dirty="0"/>
              <a:t>The degree of effort needed to </a:t>
            </a:r>
            <a:r>
              <a:rPr lang="en-US" altLang="en-US" sz="2200" b="1" dirty="0"/>
              <a:t>identify reasons </a:t>
            </a:r>
            <a:r>
              <a:rPr lang="en-US" altLang="en-US" sz="2200" dirty="0"/>
              <a:t>(find the problem) for software failure and to correct failures and to verify the success of the corrections.  </a:t>
            </a:r>
          </a:p>
          <a:p>
            <a:pPr lvl="1">
              <a:spcBef>
                <a:spcPts val="0"/>
              </a:spcBef>
              <a:buFont typeface="Arial"/>
              <a:buChar char="•"/>
              <a:defRPr/>
            </a:pPr>
            <a:r>
              <a:rPr lang="en-US" altLang="en-US" sz="2200" dirty="0" smtClean="0"/>
              <a:t>Deals </a:t>
            </a:r>
            <a:r>
              <a:rPr lang="en-US" altLang="en-US" sz="2200" dirty="0"/>
              <a:t>with the modular structure of the software, internal program documentation and  programmer manuals.	</a:t>
            </a:r>
          </a:p>
          <a:p>
            <a:pPr lvl="1">
              <a:spcBef>
                <a:spcPts val="0"/>
              </a:spcBef>
              <a:buFont typeface="Arial"/>
              <a:buChar char="•"/>
              <a:defRPr/>
            </a:pPr>
            <a:r>
              <a:rPr lang="en-US" altLang="en-US" sz="2200" dirty="0" smtClean="0"/>
              <a:t>Typical </a:t>
            </a:r>
            <a:r>
              <a:rPr lang="en-US" altLang="en-US" sz="2200" dirty="0"/>
              <a:t>maintainability requirements: </a:t>
            </a:r>
          </a:p>
          <a:p>
            <a:pPr lvl="2">
              <a:spcBef>
                <a:spcPts val="0"/>
              </a:spcBef>
              <a:buFont typeface="Arial"/>
              <a:buChar char="•"/>
              <a:defRPr/>
            </a:pPr>
            <a:r>
              <a:rPr lang="en-US" altLang="en-US" sz="2200" dirty="0"/>
              <a:t>The size of a software module will not exceed 30 statements. </a:t>
            </a:r>
          </a:p>
          <a:p>
            <a:pPr lvl="2">
              <a:spcBef>
                <a:spcPts val="0"/>
              </a:spcBef>
              <a:buFont typeface="Arial"/>
              <a:buChar char="•"/>
              <a:defRPr/>
            </a:pPr>
            <a:r>
              <a:rPr lang="en-US" altLang="en-US" sz="2200" dirty="0"/>
              <a:t>The programming will according to the company coding standards and Guidelines</a:t>
            </a:r>
            <a:endParaRPr lang="en-US" altLang="en-US" sz="1900" dirty="0"/>
          </a:p>
        </p:txBody>
      </p:sp>
      <p:sp>
        <p:nvSpPr>
          <p:cNvPr id="56324" name="Slide Number Placeholder 3">
            <a:extLst>
              <a:ext uri="{FF2B5EF4-FFF2-40B4-BE49-F238E27FC236}">
                <a16:creationId xmlns:a16="http://schemas.microsoft.com/office/drawing/2014/main" xmlns="" id="{BD826229-CF7C-40D8-BF67-2078E3A76F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B92B08-BB61-413C-83E2-6CBB14E3ABD5}" type="slidenum">
              <a:rPr lang="en-US" altLang="en-US" sz="1400">
                <a:solidFill>
                  <a:schemeClr val="tx2"/>
                </a:solidFill>
              </a:rPr>
              <a:pPr/>
              <a:t>29</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04014"/>
    </mc:Choice>
    <mc:Fallback xmlns="">
      <p:transition spd="slow" advTm="10401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96863"/>
            <a:ext cx="7772400" cy="1227137"/>
          </a:xfrm>
        </p:spPr>
        <p:txBody>
          <a:bodyPr>
            <a:normAutofit/>
          </a:bodyPr>
          <a:lstStyle/>
          <a:p>
            <a:pPr eaLnBrk="1" fontAlgn="auto" hangingPunct="1">
              <a:spcAft>
                <a:spcPts val="0"/>
              </a:spcAft>
              <a:defRPr/>
            </a:pPr>
            <a:r>
              <a:rPr lang="en-US" altLang="en-US" dirty="0" smtClean="0"/>
              <a:t>Levels </a:t>
            </a:r>
            <a:r>
              <a:rPr lang="en-US" altLang="en-US" dirty="0"/>
              <a:t>of </a:t>
            </a:r>
            <a:r>
              <a:rPr lang="en-US" altLang="en-US" dirty="0" smtClean="0"/>
              <a:t>Requirements</a:t>
            </a:r>
            <a:endParaRPr lang="fr-FR" altLang="en-US" dirty="0"/>
          </a:p>
        </p:txBody>
      </p:sp>
      <p:sp>
        <p:nvSpPr>
          <p:cNvPr id="15363" name="Rectangle 3"/>
          <p:cNvSpPr>
            <a:spLocks noGrp="1" noChangeArrowheads="1"/>
          </p:cNvSpPr>
          <p:nvPr>
            <p:ph idx="1"/>
          </p:nvPr>
        </p:nvSpPr>
        <p:spPr>
          <a:xfrm>
            <a:off x="457200" y="1752600"/>
            <a:ext cx="7772400" cy="4648200"/>
          </a:xfrm>
        </p:spPr>
        <p:txBody>
          <a:bodyPr rtlCol="0">
            <a:normAutofit fontScale="92500"/>
          </a:bodyPr>
          <a:lstStyle/>
          <a:p>
            <a:pPr eaLnBrk="1" fontAlgn="auto" hangingPunct="1">
              <a:lnSpc>
                <a:spcPct val="90000"/>
              </a:lnSpc>
              <a:spcBef>
                <a:spcPts val="0"/>
              </a:spcBef>
              <a:buFont typeface="Arial"/>
              <a:buChar char="•"/>
              <a:defRPr/>
            </a:pPr>
            <a:r>
              <a:rPr lang="en-US" altLang="en-US" sz="2200" dirty="0"/>
              <a:t>Business Requirements </a:t>
            </a:r>
          </a:p>
          <a:p>
            <a:pPr lvl="1" eaLnBrk="1" fontAlgn="auto" hangingPunct="1">
              <a:lnSpc>
                <a:spcPct val="90000"/>
              </a:lnSpc>
              <a:spcBef>
                <a:spcPts val="0"/>
              </a:spcBef>
              <a:buFont typeface="Arial"/>
              <a:buChar char="•"/>
              <a:defRPr/>
            </a:pPr>
            <a:r>
              <a:rPr lang="en-US" sz="2200" dirty="0"/>
              <a:t>These are used to state the high-level business objectives of the organization or customer requesting the system or product. </a:t>
            </a:r>
          </a:p>
          <a:p>
            <a:pPr lvl="1" eaLnBrk="1" fontAlgn="auto" hangingPunct="1">
              <a:lnSpc>
                <a:spcPct val="90000"/>
              </a:lnSpc>
              <a:spcBef>
                <a:spcPts val="0"/>
              </a:spcBef>
              <a:buFont typeface="Arial"/>
              <a:buChar char="•"/>
              <a:defRPr/>
            </a:pPr>
            <a:r>
              <a:rPr lang="en-US" sz="2200" dirty="0"/>
              <a:t>They are used to document main system features and functionalities without going into their nitty-gritty details. </a:t>
            </a:r>
          </a:p>
          <a:p>
            <a:pPr lvl="1" eaLnBrk="1" fontAlgn="auto" hangingPunct="1">
              <a:lnSpc>
                <a:spcPct val="90000"/>
              </a:lnSpc>
              <a:spcBef>
                <a:spcPts val="0"/>
              </a:spcBef>
              <a:buFont typeface="Arial"/>
              <a:buChar char="•"/>
              <a:defRPr/>
            </a:pPr>
            <a:r>
              <a:rPr lang="en-US" sz="2200" dirty="0"/>
              <a:t>They are captured in a document describing the project vision and scope.</a:t>
            </a:r>
          </a:p>
          <a:p>
            <a:pPr eaLnBrk="1" fontAlgn="auto" hangingPunct="1">
              <a:lnSpc>
                <a:spcPct val="90000"/>
              </a:lnSpc>
              <a:spcBef>
                <a:spcPts val="0"/>
              </a:spcBef>
              <a:buFont typeface="Arial"/>
              <a:buChar char="•"/>
              <a:defRPr/>
            </a:pPr>
            <a:r>
              <a:rPr lang="en-US" altLang="en-US" sz="2200" dirty="0"/>
              <a:t>User Requirements</a:t>
            </a:r>
          </a:p>
          <a:p>
            <a:pPr lvl="1" eaLnBrk="1" fontAlgn="auto" hangingPunct="1">
              <a:lnSpc>
                <a:spcPct val="90000"/>
              </a:lnSpc>
              <a:spcBef>
                <a:spcPts val="0"/>
              </a:spcBef>
              <a:buFont typeface="Arial"/>
              <a:buChar char="•"/>
              <a:defRPr/>
            </a:pPr>
            <a:r>
              <a:rPr lang="en-US" sz="2200" dirty="0"/>
              <a:t>User requirements add further detail to the business requirements. </a:t>
            </a:r>
          </a:p>
          <a:p>
            <a:pPr lvl="1" eaLnBrk="1" fontAlgn="auto" hangingPunct="1">
              <a:lnSpc>
                <a:spcPct val="90000"/>
              </a:lnSpc>
              <a:spcBef>
                <a:spcPts val="0"/>
              </a:spcBef>
              <a:buFont typeface="Arial"/>
              <a:buChar char="•"/>
              <a:defRPr/>
            </a:pPr>
            <a:r>
              <a:rPr lang="en-US" sz="2200" dirty="0"/>
              <a:t>They are called user requirements because they are written from a user’s perspective and the focus of user requirement is on describing the tasks that the user must be able to accomplish in order to fulfill the above stated business requirements. </a:t>
            </a:r>
          </a:p>
          <a:p>
            <a:pPr lvl="1" eaLnBrk="1" fontAlgn="auto" hangingPunct="1">
              <a:lnSpc>
                <a:spcPct val="90000"/>
              </a:lnSpc>
              <a:spcBef>
                <a:spcPts val="0"/>
              </a:spcBef>
              <a:buFont typeface="Arial"/>
              <a:buChar char="•"/>
              <a:defRPr/>
            </a:pPr>
            <a:r>
              <a:rPr lang="en-US" sz="2200" dirty="0"/>
              <a:t>They are captured in the requirement definition document.</a:t>
            </a:r>
          </a:p>
        </p:txBody>
      </p:sp>
      <p:sp>
        <p:nvSpPr>
          <p:cNvPr id="2" name="Slide Number Placeholder 1"/>
          <p:cNvSpPr>
            <a:spLocks noGrp="1"/>
          </p:cNvSpPr>
          <p:nvPr>
            <p:ph type="sldNum" sz="quarter" idx="12"/>
          </p:nvPr>
        </p:nvSpPr>
        <p:spPr/>
        <p:txBody>
          <a:bodyPr/>
          <a:lstStyle/>
          <a:p>
            <a:fld id="{5CFD5D60-7950-439F-83FF-5F7507D3DB0E}" type="slidenum">
              <a:rPr lang="en-US" altLang="en-US"/>
              <a:pPr/>
              <a:t>3</a:t>
            </a:fld>
            <a:endParaRPr lang="en-US" altLang="en-US"/>
          </a:p>
        </p:txBody>
      </p:sp>
    </p:spTree>
  </p:cSld>
  <p:clrMapOvr>
    <a:masterClrMapping/>
  </p:clrMapOvr>
  <p:transition spd="slow" advTm="7646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xmlns="" id="{55BEC4AF-E1C7-43E5-BD43-04495DF79AB2}"/>
              </a:ext>
            </a:extLst>
          </p:cNvPr>
          <p:cNvSpPr>
            <a:spLocks noGrp="1"/>
          </p:cNvSpPr>
          <p:nvPr>
            <p:ph type="title"/>
          </p:nvPr>
        </p:nvSpPr>
        <p:spPr>
          <a:xfrm>
            <a:off x="990600" y="304801"/>
            <a:ext cx="7239000" cy="1060810"/>
          </a:xfrm>
        </p:spPr>
        <p:txBody>
          <a:bodyPr>
            <a:noAutofit/>
          </a:bodyPr>
          <a:lstStyle/>
          <a:p>
            <a:pPr>
              <a:defRPr/>
            </a:pPr>
            <a:r>
              <a:rPr lang="en-US" altLang="en-US" sz="4000" dirty="0"/>
              <a:t>Product </a:t>
            </a:r>
            <a:r>
              <a:rPr lang="en-US" altLang="en-US" sz="4000" dirty="0" smtClean="0"/>
              <a:t>Revision </a:t>
            </a:r>
            <a:r>
              <a:rPr lang="en-US" altLang="en-US" sz="4000" dirty="0"/>
              <a:t>Factors</a:t>
            </a:r>
          </a:p>
        </p:txBody>
      </p:sp>
      <p:sp>
        <p:nvSpPr>
          <p:cNvPr id="37891" name="Content Placeholder 2">
            <a:extLst>
              <a:ext uri="{FF2B5EF4-FFF2-40B4-BE49-F238E27FC236}">
                <a16:creationId xmlns:a16="http://schemas.microsoft.com/office/drawing/2014/main" xmlns="" id="{100B3849-8FD6-4F15-B30E-CDB51BD40E7C}"/>
              </a:ext>
            </a:extLst>
          </p:cNvPr>
          <p:cNvSpPr>
            <a:spLocks noGrp="1"/>
          </p:cNvSpPr>
          <p:nvPr>
            <p:ph idx="1"/>
          </p:nvPr>
        </p:nvSpPr>
        <p:spPr>
          <a:xfrm>
            <a:off x="1066800" y="1557338"/>
            <a:ext cx="7239000" cy="4895850"/>
          </a:xfrm>
        </p:spPr>
        <p:txBody>
          <a:bodyPr rtlCol="0">
            <a:normAutofit/>
          </a:bodyPr>
          <a:lstStyle/>
          <a:p>
            <a:pPr marL="457200" indent="-457200">
              <a:spcBef>
                <a:spcPts val="0"/>
              </a:spcBef>
              <a:buFont typeface="Wingdings 3" panose="05040102010807070707" pitchFamily="18" charset="2"/>
              <a:buAutoNum type="arabicPeriod" startAt="2"/>
              <a:defRPr/>
            </a:pPr>
            <a:r>
              <a:rPr lang="en-US" sz="2200" b="1" dirty="0"/>
              <a:t>Flexibility </a:t>
            </a:r>
            <a:r>
              <a:rPr lang="en-US" sz="2200" dirty="0"/>
              <a:t>– deals with resources to change (adopt) software to different types of customers</a:t>
            </a:r>
          </a:p>
          <a:p>
            <a:pPr marL="457200" indent="-457200">
              <a:spcBef>
                <a:spcPts val="0"/>
              </a:spcBef>
              <a:buNone/>
              <a:defRPr/>
            </a:pPr>
            <a:endParaRPr lang="en-US" sz="2200" dirty="0"/>
          </a:p>
          <a:p>
            <a:pPr marL="457200" indent="-457200">
              <a:spcBef>
                <a:spcPts val="0"/>
              </a:spcBef>
              <a:buFont typeface="Arial"/>
              <a:buChar char="•"/>
              <a:defRPr/>
            </a:pPr>
            <a:r>
              <a:rPr lang="en-US" sz="2200" dirty="0"/>
              <a:t>These include the resources (i.e. in man-days) required to adapt a software package to a variety of customer</a:t>
            </a:r>
          </a:p>
          <a:p>
            <a:pPr marL="457200" indent="-457200">
              <a:spcBef>
                <a:spcPts val="0"/>
              </a:spcBef>
              <a:buFont typeface="Arial"/>
              <a:buChar char="•"/>
              <a:defRPr/>
            </a:pPr>
            <a:endParaRPr lang="en-US" sz="2200" dirty="0"/>
          </a:p>
          <a:p>
            <a:pPr>
              <a:spcBef>
                <a:spcPts val="0"/>
              </a:spcBef>
              <a:buFont typeface="Arial"/>
              <a:buChar char="•"/>
              <a:defRPr/>
            </a:pPr>
            <a:r>
              <a:rPr lang="en-US" sz="2200" dirty="0"/>
              <a:t> This factor  also support perfective maintenance activities, such as changes and additions to the software in order to improve its service.</a:t>
            </a:r>
            <a:endParaRPr lang="en-US" sz="6600" dirty="0"/>
          </a:p>
        </p:txBody>
      </p:sp>
      <p:sp>
        <p:nvSpPr>
          <p:cNvPr id="2" name="Slide Number Placeholder 1">
            <a:extLst>
              <a:ext uri="{FF2B5EF4-FFF2-40B4-BE49-F238E27FC236}">
                <a16:creationId xmlns:a16="http://schemas.microsoft.com/office/drawing/2014/main" xmlns="" id="{74D33A75-77EB-4CD4-AC48-D20D690C1ED7}"/>
              </a:ext>
            </a:extLst>
          </p:cNvPr>
          <p:cNvSpPr>
            <a:spLocks noGrp="1"/>
          </p:cNvSpPr>
          <p:nvPr>
            <p:ph type="sldNum" sz="quarter" idx="12"/>
          </p:nvPr>
        </p:nvSpPr>
        <p:spPr/>
        <p:txBody>
          <a:bodyPr/>
          <a:lstStyle/>
          <a:p>
            <a:pPr>
              <a:defRPr/>
            </a:pPr>
            <a:fld id="{D84037B2-4F78-4EA6-B88C-DABA1AF0A530}" type="slidenum">
              <a:rPr lang="en-US" altLang="en-US" smtClean="0"/>
              <a:pPr>
                <a:defRPr/>
              </a:pPr>
              <a:t>30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46905"/>
    </mc:Choice>
    <mc:Fallback xmlns="">
      <p:transition spd="slow" advTm="4690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xmlns="" id="{F47BA099-9D81-46C4-AB52-F9B81BA889C3}"/>
              </a:ext>
            </a:extLst>
          </p:cNvPr>
          <p:cNvSpPr>
            <a:spLocks noGrp="1"/>
          </p:cNvSpPr>
          <p:nvPr>
            <p:ph type="title"/>
          </p:nvPr>
        </p:nvSpPr>
        <p:spPr/>
        <p:txBody>
          <a:bodyPr/>
          <a:lstStyle/>
          <a:p>
            <a:pPr>
              <a:defRPr/>
            </a:pPr>
            <a:r>
              <a:rPr lang="en-US" altLang="en-US"/>
              <a:t>Flexibility: Example</a:t>
            </a:r>
          </a:p>
        </p:txBody>
      </p:sp>
      <p:pic>
        <p:nvPicPr>
          <p:cNvPr id="58371" name="Picture 2">
            <a:extLst>
              <a:ext uri="{FF2B5EF4-FFF2-40B4-BE49-F238E27FC236}">
                <a16:creationId xmlns:a16="http://schemas.microsoft.com/office/drawing/2014/main" xmlns="" id="{4D049F76-6572-4AC0-A8D0-B93533D700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95964" y="2065867"/>
            <a:ext cx="7090287" cy="3804708"/>
          </a:xfrm>
          <a:noFill/>
        </p:spPr>
      </p:pic>
      <p:sp>
        <p:nvSpPr>
          <p:cNvPr id="58372" name="Slide Number Placeholder 3">
            <a:extLst>
              <a:ext uri="{FF2B5EF4-FFF2-40B4-BE49-F238E27FC236}">
                <a16:creationId xmlns:a16="http://schemas.microsoft.com/office/drawing/2014/main" xmlns="" id="{1FC83F54-E9D4-4BAE-A895-E9336ACAC1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8BD1D5-6AB9-4041-A315-97552726F7F0}" type="slidenum">
              <a:rPr lang="en-US" altLang="en-US" sz="1400">
                <a:solidFill>
                  <a:schemeClr val="tx2"/>
                </a:solidFill>
              </a:rPr>
              <a:pPr/>
              <a:t>31</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85489"/>
    </mc:Choice>
    <mc:Fallback xmlns="">
      <p:transition spd="slow" advTm="85489"/>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xmlns="" id="{14D42D81-458F-4C58-8AE0-E6754225A57B}"/>
              </a:ext>
            </a:extLst>
          </p:cNvPr>
          <p:cNvSpPr>
            <a:spLocks noGrp="1"/>
          </p:cNvSpPr>
          <p:nvPr>
            <p:ph type="title"/>
          </p:nvPr>
        </p:nvSpPr>
        <p:spPr/>
        <p:txBody>
          <a:bodyPr>
            <a:normAutofit/>
          </a:bodyPr>
          <a:lstStyle/>
          <a:p>
            <a:pPr>
              <a:defRPr/>
            </a:pPr>
            <a:r>
              <a:rPr lang="en-US" altLang="en-US" dirty="0"/>
              <a:t>Product Revision </a:t>
            </a:r>
            <a:r>
              <a:rPr lang="en-US" altLang="en-US" dirty="0" smtClean="0"/>
              <a:t>Factors</a:t>
            </a:r>
            <a:endParaRPr lang="en-US" altLang="en-US" dirty="0"/>
          </a:p>
        </p:txBody>
      </p:sp>
      <p:sp>
        <p:nvSpPr>
          <p:cNvPr id="48131" name="Content Placeholder 2">
            <a:extLst>
              <a:ext uri="{FF2B5EF4-FFF2-40B4-BE49-F238E27FC236}">
                <a16:creationId xmlns:a16="http://schemas.microsoft.com/office/drawing/2014/main" xmlns="" id="{1CC89689-3F48-4C11-8013-0E021E78129D}"/>
              </a:ext>
            </a:extLst>
          </p:cNvPr>
          <p:cNvSpPr>
            <a:spLocks noGrp="1"/>
          </p:cNvSpPr>
          <p:nvPr>
            <p:ph idx="1"/>
          </p:nvPr>
        </p:nvSpPr>
        <p:spPr/>
        <p:txBody>
          <a:bodyPr rtlCol="0">
            <a:normAutofit lnSpcReduction="10000"/>
          </a:bodyPr>
          <a:lstStyle/>
          <a:p>
            <a:pPr>
              <a:spcBef>
                <a:spcPts val="0"/>
              </a:spcBef>
              <a:buNone/>
              <a:defRPr/>
            </a:pPr>
            <a:r>
              <a:rPr lang="en-US" altLang="en-US" sz="2000" b="1"/>
              <a:t>3.Testability Requirements </a:t>
            </a:r>
          </a:p>
          <a:p>
            <a:pPr algn="just">
              <a:spcBef>
                <a:spcPts val="0"/>
              </a:spcBef>
              <a:buFont typeface="Arial"/>
              <a:buChar char="•"/>
              <a:defRPr/>
            </a:pPr>
            <a:endParaRPr lang="en-US" altLang="en-US" sz="2200"/>
          </a:p>
          <a:p>
            <a:pPr algn="just">
              <a:spcBef>
                <a:spcPts val="0"/>
              </a:spcBef>
              <a:buFont typeface="Arial"/>
              <a:buChar char="•"/>
              <a:defRPr/>
            </a:pPr>
            <a:r>
              <a:rPr lang="en-US" altLang="en-US" sz="2200"/>
              <a:t>Testability requirements deal with the testing of an information system as well as with its operation. </a:t>
            </a:r>
          </a:p>
          <a:p>
            <a:pPr algn="just">
              <a:spcBef>
                <a:spcPts val="0"/>
              </a:spcBef>
              <a:buNone/>
              <a:defRPr/>
            </a:pPr>
            <a:endParaRPr lang="en-US" altLang="en-US" sz="2200"/>
          </a:p>
          <a:p>
            <a:pPr algn="just">
              <a:spcBef>
                <a:spcPts val="0"/>
              </a:spcBef>
              <a:buFont typeface="Arial"/>
              <a:buChar char="•"/>
              <a:defRPr/>
            </a:pPr>
            <a:r>
              <a:rPr lang="en-US" altLang="en-US" sz="2200"/>
              <a:t>Testability requirements for the ease of testing are related to </a:t>
            </a:r>
            <a:r>
              <a:rPr lang="en-US" altLang="en-US" sz="2200" b="1"/>
              <a:t>special features in the programs </a:t>
            </a:r>
            <a:r>
              <a:rPr lang="en-US" altLang="en-US" sz="2200"/>
              <a:t>that help the tester, by providing predefined intermediate results and log files.</a:t>
            </a:r>
          </a:p>
          <a:p>
            <a:pPr algn="just">
              <a:spcBef>
                <a:spcPts val="0"/>
              </a:spcBef>
              <a:buNone/>
              <a:defRPr/>
            </a:pPr>
            <a:endParaRPr lang="en-US" altLang="en-US" sz="2200"/>
          </a:p>
          <a:p>
            <a:pPr algn="just">
              <a:spcBef>
                <a:spcPts val="0"/>
              </a:spcBef>
              <a:buFont typeface="Arial"/>
              <a:buChar char="•"/>
              <a:defRPr/>
            </a:pPr>
            <a:r>
              <a:rPr lang="en-US" altLang="en-US" sz="2200"/>
              <a:t>Related to software operation include </a:t>
            </a:r>
            <a:r>
              <a:rPr lang="en-US" altLang="en-US" sz="2200" b="1"/>
              <a:t>automatic diagnostics </a:t>
            </a:r>
            <a:r>
              <a:rPr lang="en-US" altLang="en-US" sz="2200"/>
              <a:t>performed by the software system prior to starting the system, to find out whether all components of the software system are in working order and to obtain a report about the detected faults.</a:t>
            </a:r>
          </a:p>
          <a:p>
            <a:pPr>
              <a:spcBef>
                <a:spcPts val="0"/>
              </a:spcBef>
              <a:buFont typeface="Arial"/>
              <a:buChar char="•"/>
              <a:defRPr/>
            </a:pPr>
            <a:endParaRPr lang="en-US" altLang="en-US"/>
          </a:p>
        </p:txBody>
      </p:sp>
      <p:sp>
        <p:nvSpPr>
          <p:cNvPr id="59396" name="Slide Number Placeholder 3">
            <a:extLst>
              <a:ext uri="{FF2B5EF4-FFF2-40B4-BE49-F238E27FC236}">
                <a16:creationId xmlns:a16="http://schemas.microsoft.com/office/drawing/2014/main" xmlns="" id="{D1AE39A5-DDAF-4F24-87E7-64F0DC6092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E6CD04-846A-489A-A168-07D0F564196A}" type="slidenum">
              <a:rPr lang="en-US" altLang="en-US" sz="1400">
                <a:solidFill>
                  <a:schemeClr val="tx2"/>
                </a:solidFill>
              </a:rPr>
              <a:pPr/>
              <a:t>32</a:t>
            </a:fld>
            <a:endParaRPr lang="en-US" altLang="en-US" sz="140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4215"/>
    </mc:Choice>
    <mc:Fallback xmlns="">
      <p:transition spd="slow" advTm="6421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xmlns="" id="{56F1FCF1-EBA0-43E9-8629-5583B05062B8}"/>
              </a:ext>
            </a:extLst>
          </p:cNvPr>
          <p:cNvSpPr>
            <a:spLocks noGrp="1"/>
          </p:cNvSpPr>
          <p:nvPr>
            <p:ph type="title"/>
          </p:nvPr>
        </p:nvSpPr>
        <p:spPr/>
        <p:txBody>
          <a:bodyPr/>
          <a:lstStyle/>
          <a:p>
            <a:pPr>
              <a:defRPr/>
            </a:pPr>
            <a:r>
              <a:rPr lang="en-US" altLang="en-US"/>
              <a:t>Testability : Example</a:t>
            </a:r>
          </a:p>
        </p:txBody>
      </p:sp>
      <p:pic>
        <p:nvPicPr>
          <p:cNvPr id="60419" name="Picture 2">
            <a:extLst>
              <a:ext uri="{FF2B5EF4-FFF2-40B4-BE49-F238E27FC236}">
                <a16:creationId xmlns:a16="http://schemas.microsoft.com/office/drawing/2014/main" xmlns="" id="{2465404F-3ED6-4923-9536-5B069D78DD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631282" y="3666332"/>
            <a:ext cx="3364706" cy="600075"/>
          </a:xfrm>
          <a:noFill/>
        </p:spPr>
      </p:pic>
      <p:sp>
        <p:nvSpPr>
          <p:cNvPr id="60420" name="Slide Number Placeholder 3">
            <a:extLst>
              <a:ext uri="{FF2B5EF4-FFF2-40B4-BE49-F238E27FC236}">
                <a16:creationId xmlns:a16="http://schemas.microsoft.com/office/drawing/2014/main" xmlns="" id="{7D3BF3C9-E3B0-469E-9129-70B237381E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0E2C2C-35BD-468E-A79F-8F5E296E7523}" type="slidenum">
              <a:rPr lang="en-US" altLang="en-US" sz="1400">
                <a:solidFill>
                  <a:schemeClr val="tx2"/>
                </a:solidFill>
              </a:rPr>
              <a:pPr/>
              <a:t>33</a:t>
            </a:fld>
            <a:endParaRPr lang="en-US" altLang="en-US" sz="1400">
              <a:solidFill>
                <a:schemeClr val="tx2"/>
              </a:solidFill>
            </a:endParaRPr>
          </a:p>
        </p:txBody>
      </p:sp>
      <p:pic>
        <p:nvPicPr>
          <p:cNvPr id="60421" name="Picture 3">
            <a:extLst>
              <a:ext uri="{FF2B5EF4-FFF2-40B4-BE49-F238E27FC236}">
                <a16:creationId xmlns:a16="http://schemas.microsoft.com/office/drawing/2014/main" xmlns="" id="{2D6C9306-A633-4DCE-922B-37EC27FCC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895" b="17241"/>
          <a:stretch>
            <a:fillRect/>
          </a:stretch>
        </p:blipFill>
        <p:spPr bwMode="auto">
          <a:xfrm>
            <a:off x="918087" y="2536723"/>
            <a:ext cx="7082913" cy="256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8264"/>
    </mc:Choice>
    <mc:Fallback xmlns="">
      <p:transition spd="slow" advTm="4826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8AA67-0EC6-4C8C-A6C2-85F3EA483AC4}"/>
              </a:ext>
            </a:extLst>
          </p:cNvPr>
          <p:cNvSpPr>
            <a:spLocks noGrp="1"/>
          </p:cNvSpPr>
          <p:nvPr>
            <p:ph type="title"/>
          </p:nvPr>
        </p:nvSpPr>
        <p:spPr/>
        <p:txBody>
          <a:bodyPr/>
          <a:lstStyle/>
          <a:p>
            <a:r>
              <a:rPr lang="en-US" dirty="0"/>
              <a:t>Product transition factors</a:t>
            </a:r>
          </a:p>
        </p:txBody>
      </p:sp>
      <p:sp>
        <p:nvSpPr>
          <p:cNvPr id="4" name="Rectangle 2">
            <a:extLst>
              <a:ext uri="{FF2B5EF4-FFF2-40B4-BE49-F238E27FC236}">
                <a16:creationId xmlns:a16="http://schemas.microsoft.com/office/drawing/2014/main" xmlns="" id="{90904B7E-EDA3-4AE0-BF72-D3051B13CFD5}"/>
              </a:ext>
            </a:extLst>
          </p:cNvPr>
          <p:cNvSpPr>
            <a:spLocks noGrp="1" noChangeArrowheads="1"/>
          </p:cNvSpPr>
          <p:nvPr>
            <p:ph idx="1"/>
          </p:nvPr>
        </p:nvSpPr>
        <p:spPr>
          <a:xfrm>
            <a:off x="2488522" y="2539745"/>
            <a:ext cx="3650226" cy="1456267"/>
          </a:xfrm>
          <a:ln w="76200">
            <a:solidFill>
              <a:schemeClr val="accent2"/>
            </a:solidFill>
            <a:miter lim="800000"/>
            <a:headEnd/>
            <a:tailEnd/>
          </a:ln>
        </p:spPr>
        <p:txBody>
          <a:bodyPr/>
          <a:lstStyle/>
          <a:p>
            <a:pPr>
              <a:buFont typeface="Wingdings 3" panose="05040102010807070707" pitchFamily="18" charset="2"/>
              <a:buNone/>
            </a:pPr>
            <a:r>
              <a:rPr lang="en-US" altLang="en-US" b="1" dirty="0"/>
              <a:t>Portability</a:t>
            </a:r>
          </a:p>
          <a:p>
            <a:pPr>
              <a:buFont typeface="Wingdings 3" panose="05040102010807070707" pitchFamily="18" charset="2"/>
              <a:buNone/>
            </a:pPr>
            <a:r>
              <a:rPr lang="en-US" altLang="en-US" b="1" dirty="0"/>
              <a:t>Reusability</a:t>
            </a:r>
          </a:p>
          <a:p>
            <a:pPr>
              <a:buFont typeface="Wingdings 3" panose="05040102010807070707" pitchFamily="18" charset="2"/>
              <a:buNone/>
            </a:pPr>
            <a:r>
              <a:rPr lang="en-US" altLang="en-US" b="1" dirty="0"/>
              <a:t>Interoperability</a:t>
            </a:r>
          </a:p>
        </p:txBody>
      </p:sp>
      <p:sp>
        <p:nvSpPr>
          <p:cNvPr id="6" name="Slide Number Placeholder 5">
            <a:extLst>
              <a:ext uri="{FF2B5EF4-FFF2-40B4-BE49-F238E27FC236}">
                <a16:creationId xmlns:a16="http://schemas.microsoft.com/office/drawing/2014/main" xmlns="" id="{0631EA2F-688B-4F27-92E6-B127AE319125}"/>
              </a:ext>
            </a:extLst>
          </p:cNvPr>
          <p:cNvSpPr>
            <a:spLocks noGrp="1"/>
          </p:cNvSpPr>
          <p:nvPr>
            <p:ph type="sldNum" sz="quarter" idx="12"/>
          </p:nvPr>
        </p:nvSpPr>
        <p:spPr/>
        <p:txBody>
          <a:bodyPr/>
          <a:lstStyle/>
          <a:p>
            <a:fld id="{4127ADAC-D388-4C5A-A4C8-6353EFC4E633}" type="slidenum">
              <a:rPr lang="en-US" smtClean="0"/>
              <a:pPr/>
              <a:t>34</a:t>
            </a:fld>
            <a:endParaRPr lang="en-US"/>
          </a:p>
        </p:txBody>
      </p:sp>
      <p:sp>
        <p:nvSpPr>
          <p:cNvPr id="5" name="TextBox 1">
            <a:extLst>
              <a:ext uri="{FF2B5EF4-FFF2-40B4-BE49-F238E27FC236}">
                <a16:creationId xmlns:a16="http://schemas.microsoft.com/office/drawing/2014/main" xmlns="" id="{A928F082-E9FE-4E50-AAA3-82999C3C96D9}"/>
              </a:ext>
            </a:extLst>
          </p:cNvPr>
          <p:cNvSpPr txBox="1">
            <a:spLocks noChangeArrowheads="1"/>
          </p:cNvSpPr>
          <p:nvPr/>
        </p:nvSpPr>
        <p:spPr bwMode="auto">
          <a:xfrm>
            <a:off x="457200" y="4876800"/>
            <a:ext cx="841211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Can I move the app to different hardware? Interface easily with </a:t>
            </a:r>
          </a:p>
          <a:p>
            <a:pPr eaLnBrk="1" hangingPunct="1"/>
            <a:r>
              <a:rPr lang="en-US" altLang="en-US" dirty="0"/>
              <a:t> different hardware / software systems;  can I reuse major portions </a:t>
            </a:r>
          </a:p>
          <a:p>
            <a:pPr eaLnBrk="1" hangingPunct="1"/>
            <a:r>
              <a:rPr lang="en-US" altLang="en-US" dirty="0"/>
              <a:t> of the code with little modification to develop new apps?</a:t>
            </a:r>
          </a:p>
        </p:txBody>
      </p:sp>
    </p:spTree>
    <p:extLst>
      <p:ext uri="{BB962C8B-B14F-4D97-AF65-F5344CB8AC3E}">
        <p14:creationId xmlns:p14="http://schemas.microsoft.com/office/powerpoint/2010/main" val="23456337"/>
      </p:ext>
    </p:extLst>
  </p:cSld>
  <p:clrMapOvr>
    <a:masterClrMapping/>
  </p:clrMapOvr>
  <mc:AlternateContent xmlns:mc="http://schemas.openxmlformats.org/markup-compatibility/2006" xmlns:p14="http://schemas.microsoft.com/office/powerpoint/2010/main">
    <mc:Choice Requires="p14">
      <p:transition spd="slow" p14:dur="2000" advTm="63817"/>
    </mc:Choice>
    <mc:Fallback xmlns="">
      <p:transition spd="slow" advTm="6381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xmlns="" id="{ED286FAF-256A-4333-8727-44E80A27061E}"/>
              </a:ext>
            </a:extLst>
          </p:cNvPr>
          <p:cNvSpPr>
            <a:spLocks noGrp="1"/>
          </p:cNvSpPr>
          <p:nvPr>
            <p:ph type="title"/>
          </p:nvPr>
        </p:nvSpPr>
        <p:spPr>
          <a:xfrm>
            <a:off x="904221" y="333377"/>
            <a:ext cx="6800314" cy="885825"/>
          </a:xfrm>
        </p:spPr>
        <p:txBody>
          <a:bodyPr>
            <a:normAutofit/>
          </a:bodyPr>
          <a:lstStyle/>
          <a:p>
            <a:pPr>
              <a:defRPr/>
            </a:pPr>
            <a:r>
              <a:rPr lang="en-US" altLang="en-US" dirty="0"/>
              <a:t>Product Transition </a:t>
            </a:r>
            <a:r>
              <a:rPr lang="en-US" altLang="en-US" dirty="0" smtClean="0"/>
              <a:t>Factors</a:t>
            </a:r>
            <a:endParaRPr lang="en-US" altLang="en-US" dirty="0"/>
          </a:p>
        </p:txBody>
      </p:sp>
      <p:sp>
        <p:nvSpPr>
          <p:cNvPr id="18435" name="Content Placeholder 2">
            <a:extLst>
              <a:ext uri="{FF2B5EF4-FFF2-40B4-BE49-F238E27FC236}">
                <a16:creationId xmlns:a16="http://schemas.microsoft.com/office/drawing/2014/main" xmlns="" id="{68473320-6FA2-4FC3-B0A1-50639E038C58}"/>
              </a:ext>
            </a:extLst>
          </p:cNvPr>
          <p:cNvSpPr>
            <a:spLocks noGrp="1"/>
          </p:cNvSpPr>
          <p:nvPr>
            <p:ph idx="1"/>
          </p:nvPr>
        </p:nvSpPr>
        <p:spPr>
          <a:xfrm>
            <a:off x="1031080" y="1700214"/>
            <a:ext cx="6800314" cy="4395787"/>
          </a:xfrm>
        </p:spPr>
        <p:txBody>
          <a:bodyPr rtlCol="0">
            <a:normAutofit/>
          </a:bodyPr>
          <a:lstStyle/>
          <a:p>
            <a:pPr marL="457200" indent="-457200">
              <a:spcBef>
                <a:spcPts val="0"/>
              </a:spcBef>
              <a:buFont typeface="Wingdings 3" panose="05040102010807070707" pitchFamily="18" charset="2"/>
              <a:buAutoNum type="arabicPeriod"/>
              <a:defRPr/>
            </a:pPr>
            <a:r>
              <a:rPr lang="en-US" sz="2200" b="1" dirty="0"/>
              <a:t>Portability Requirements:  </a:t>
            </a:r>
          </a:p>
          <a:p>
            <a:pPr>
              <a:spcBef>
                <a:spcPts val="0"/>
              </a:spcBef>
              <a:buNone/>
              <a:defRPr/>
            </a:pPr>
            <a:r>
              <a:rPr lang="en-US" sz="2200" dirty="0"/>
              <a:t>	 Portability requirements tend to the adaptation of a software system to other environments consisting of different hardware, different operating systems, and so forth.</a:t>
            </a:r>
          </a:p>
          <a:p>
            <a:pPr>
              <a:spcBef>
                <a:spcPts val="0"/>
              </a:spcBef>
              <a:buFont typeface="Arial"/>
              <a:buChar char="•"/>
              <a:defRPr/>
            </a:pPr>
            <a:endParaRPr lang="en-US" sz="2200" b="1" dirty="0"/>
          </a:p>
          <a:p>
            <a:pPr>
              <a:spcBef>
                <a:spcPts val="0"/>
              </a:spcBef>
              <a:buNone/>
              <a:defRPr/>
            </a:pPr>
            <a:r>
              <a:rPr lang="en-US" sz="2200" b="1" dirty="0"/>
              <a:t>2.  Reusability Requirements:  </a:t>
            </a:r>
            <a:r>
              <a:rPr lang="en-US" sz="2200" dirty="0"/>
              <a:t>Are we able to reuse parts of the app for new applications?  </a:t>
            </a:r>
          </a:p>
          <a:p>
            <a:pPr lvl="1">
              <a:spcBef>
                <a:spcPts val="0"/>
              </a:spcBef>
              <a:buFont typeface="Arial"/>
              <a:buChar char="•"/>
              <a:defRPr/>
            </a:pPr>
            <a:r>
              <a:rPr lang="en-US" sz="2200" dirty="0"/>
              <a:t>Can save immense development costs due to errors found / tested.</a:t>
            </a:r>
          </a:p>
          <a:p>
            <a:pPr lvl="1">
              <a:spcBef>
                <a:spcPts val="0"/>
              </a:spcBef>
              <a:buFont typeface="Arial"/>
              <a:buChar char="•"/>
              <a:defRPr/>
            </a:pPr>
            <a:r>
              <a:rPr lang="en-US" sz="2200" dirty="0"/>
              <a:t>Very big deal nowadays.</a:t>
            </a:r>
          </a:p>
        </p:txBody>
      </p:sp>
      <p:sp>
        <p:nvSpPr>
          <p:cNvPr id="2" name="Slide Number Placeholder 1">
            <a:extLst>
              <a:ext uri="{FF2B5EF4-FFF2-40B4-BE49-F238E27FC236}">
                <a16:creationId xmlns:a16="http://schemas.microsoft.com/office/drawing/2014/main" xmlns="" id="{30912488-8559-4CBB-AF75-96CAFAC50CCB}"/>
              </a:ext>
            </a:extLst>
          </p:cNvPr>
          <p:cNvSpPr>
            <a:spLocks noGrp="1"/>
          </p:cNvSpPr>
          <p:nvPr>
            <p:ph type="sldNum" sz="quarter" idx="12"/>
          </p:nvPr>
        </p:nvSpPr>
        <p:spPr/>
        <p:txBody>
          <a:bodyPr/>
          <a:lstStyle/>
          <a:p>
            <a:pPr>
              <a:defRPr/>
            </a:pPr>
            <a:fld id="{D84037B2-4F78-4EA6-B88C-DABA1AF0A530}" type="slidenum">
              <a:rPr lang="en-US" altLang="en-US" smtClean="0"/>
              <a:pPr>
                <a:defRPr/>
              </a:pPr>
              <a:t>35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61353"/>
    </mc:Choice>
    <mc:Fallback xmlns="">
      <p:transition spd="slow" advTm="61353"/>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E13A8-2E68-41B3-B4A6-76DAE4096A17}"/>
              </a:ext>
            </a:extLst>
          </p:cNvPr>
          <p:cNvSpPr>
            <a:spLocks noGrp="1"/>
          </p:cNvSpPr>
          <p:nvPr>
            <p:ph type="title"/>
          </p:nvPr>
        </p:nvSpPr>
        <p:spPr/>
        <p:txBody>
          <a:bodyPr/>
          <a:lstStyle/>
          <a:p>
            <a:r>
              <a:rPr lang="en-US" dirty="0"/>
              <a:t>Portability </a:t>
            </a:r>
          </a:p>
        </p:txBody>
      </p:sp>
      <p:sp>
        <p:nvSpPr>
          <p:cNvPr id="3" name="Content Placeholder 2">
            <a:extLst>
              <a:ext uri="{FF2B5EF4-FFF2-40B4-BE49-F238E27FC236}">
                <a16:creationId xmlns:a16="http://schemas.microsoft.com/office/drawing/2014/main" xmlns="" id="{1AE9BC20-B839-4E7B-B68C-30ED73B06914}"/>
              </a:ext>
            </a:extLst>
          </p:cNvPr>
          <p:cNvSpPr>
            <a:spLocks noGrp="1"/>
          </p:cNvSpPr>
          <p:nvPr>
            <p:ph idx="1"/>
          </p:nvPr>
        </p:nvSpPr>
        <p:spPr/>
        <p:txBody>
          <a:bodyPr/>
          <a:lstStyle/>
          <a:p>
            <a:r>
              <a:rPr lang="en-US" i="1" dirty="0"/>
              <a:t>Example</a:t>
            </a:r>
          </a:p>
          <a:p>
            <a:r>
              <a:rPr lang="en-US" dirty="0"/>
              <a:t>A software package designed and programmed to operate in a Windows 2000 environment is required to allow low-cost transfer to Linux and Windows NT environments.</a:t>
            </a:r>
          </a:p>
        </p:txBody>
      </p:sp>
      <p:sp>
        <p:nvSpPr>
          <p:cNvPr id="5" name="Slide Number Placeholder 4">
            <a:extLst>
              <a:ext uri="{FF2B5EF4-FFF2-40B4-BE49-F238E27FC236}">
                <a16:creationId xmlns:a16="http://schemas.microsoft.com/office/drawing/2014/main" xmlns="" id="{7F10A413-794B-4717-B5A7-603582741C0C}"/>
              </a:ext>
            </a:extLst>
          </p:cNvPr>
          <p:cNvSpPr>
            <a:spLocks noGrp="1"/>
          </p:cNvSpPr>
          <p:nvPr>
            <p:ph type="sldNum" sz="quarter" idx="12"/>
          </p:nvPr>
        </p:nvSpPr>
        <p:spPr/>
        <p:txBody>
          <a:bodyPr/>
          <a:lstStyle/>
          <a:p>
            <a:fld id="{4127ADAC-D388-4C5A-A4C8-6353EFC4E633}" type="slidenum">
              <a:rPr lang="en-US" smtClean="0"/>
              <a:pPr/>
              <a:t>36</a:t>
            </a:fld>
            <a:endParaRPr lang="en-US"/>
          </a:p>
        </p:txBody>
      </p:sp>
    </p:spTree>
    <p:extLst>
      <p:ext uri="{BB962C8B-B14F-4D97-AF65-F5344CB8AC3E}">
        <p14:creationId xmlns:p14="http://schemas.microsoft.com/office/powerpoint/2010/main" val="3051304422"/>
      </p:ext>
    </p:extLst>
  </p:cSld>
  <p:clrMapOvr>
    <a:masterClrMapping/>
  </p:clrMapOvr>
  <mc:AlternateContent xmlns:mc="http://schemas.openxmlformats.org/markup-compatibility/2006" xmlns:p14="http://schemas.microsoft.com/office/powerpoint/2010/main">
    <mc:Choice Requires="p14">
      <p:transition spd="slow" p14:dur="2000" advTm="45260"/>
    </mc:Choice>
    <mc:Fallback xmlns="">
      <p:transition spd="slow" advTm="4526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42CFD-9746-4215-95BF-44BAF14AB40B}"/>
              </a:ext>
            </a:extLst>
          </p:cNvPr>
          <p:cNvSpPr>
            <a:spLocks noGrp="1"/>
          </p:cNvSpPr>
          <p:nvPr>
            <p:ph type="title"/>
          </p:nvPr>
        </p:nvSpPr>
        <p:spPr/>
        <p:txBody>
          <a:bodyPr/>
          <a:lstStyle/>
          <a:p>
            <a:r>
              <a:rPr lang="en-US" dirty="0"/>
              <a:t>R</a:t>
            </a:r>
            <a:r>
              <a:rPr lang="en-US" dirty="0" smtClean="0"/>
              <a:t>eusability</a:t>
            </a:r>
            <a:endParaRPr lang="en-US" dirty="0"/>
          </a:p>
        </p:txBody>
      </p:sp>
      <p:sp>
        <p:nvSpPr>
          <p:cNvPr id="3" name="Content Placeholder 2">
            <a:extLst>
              <a:ext uri="{FF2B5EF4-FFF2-40B4-BE49-F238E27FC236}">
                <a16:creationId xmlns:a16="http://schemas.microsoft.com/office/drawing/2014/main" xmlns="" id="{71AA6061-DA2A-4707-8042-82585F4D9B7C}"/>
              </a:ext>
            </a:extLst>
          </p:cNvPr>
          <p:cNvSpPr>
            <a:spLocks noGrp="1"/>
          </p:cNvSpPr>
          <p:nvPr>
            <p:ph idx="1"/>
          </p:nvPr>
        </p:nvSpPr>
        <p:spPr/>
        <p:txBody>
          <a:bodyPr>
            <a:normAutofit fontScale="85000" lnSpcReduction="20000"/>
          </a:bodyPr>
          <a:lstStyle/>
          <a:p>
            <a:r>
              <a:rPr lang="en-US" i="1" dirty="0"/>
              <a:t>Example</a:t>
            </a:r>
          </a:p>
          <a:p>
            <a:r>
              <a:rPr lang="en-US" dirty="0"/>
              <a:t>A software development unit has been required to develop a software system for the operation and control of a hotel swimming pool that serves hotel guests and members of a pool club. Although the management did not define any reusability requirements, the unit’s team leader, after analyzing the information processing requirements of the hotel’s spa, decided to add the reusability requirement that some of the software modules for the pool should be designed and programmed in a way that will allow its reuse in the spa’s future software system, which is planned to be developed next year.</a:t>
            </a:r>
          </a:p>
          <a:p>
            <a:r>
              <a:rPr lang="en-US" dirty="0"/>
              <a:t>These modules will allow:</a:t>
            </a:r>
          </a:p>
          <a:p>
            <a:pPr lvl="1"/>
            <a:r>
              <a:rPr lang="en-US" dirty="0"/>
              <a:t>Entrance validity checks of membership cards and visit recording.</a:t>
            </a:r>
          </a:p>
          <a:p>
            <a:pPr lvl="1"/>
            <a:r>
              <a:rPr lang="en-US" dirty="0"/>
              <a:t>Restaurant billing.</a:t>
            </a:r>
          </a:p>
          <a:p>
            <a:pPr lvl="1"/>
            <a:r>
              <a:rPr lang="en-US" dirty="0"/>
              <a:t>Processing of membership renewal letters.</a:t>
            </a:r>
          </a:p>
        </p:txBody>
      </p:sp>
      <p:sp>
        <p:nvSpPr>
          <p:cNvPr id="5" name="Slide Number Placeholder 4">
            <a:extLst>
              <a:ext uri="{FF2B5EF4-FFF2-40B4-BE49-F238E27FC236}">
                <a16:creationId xmlns:a16="http://schemas.microsoft.com/office/drawing/2014/main" xmlns="" id="{7633EC35-C03C-4987-8FF9-CB248B8CB7CB}"/>
              </a:ext>
            </a:extLst>
          </p:cNvPr>
          <p:cNvSpPr>
            <a:spLocks noGrp="1"/>
          </p:cNvSpPr>
          <p:nvPr>
            <p:ph type="sldNum" sz="quarter" idx="12"/>
          </p:nvPr>
        </p:nvSpPr>
        <p:spPr/>
        <p:txBody>
          <a:bodyPr/>
          <a:lstStyle/>
          <a:p>
            <a:fld id="{4127ADAC-D388-4C5A-A4C8-6353EFC4E633}" type="slidenum">
              <a:rPr lang="en-US" smtClean="0"/>
              <a:pPr/>
              <a:t>37</a:t>
            </a:fld>
            <a:endParaRPr lang="en-US"/>
          </a:p>
        </p:txBody>
      </p:sp>
    </p:spTree>
    <p:extLst>
      <p:ext uri="{BB962C8B-B14F-4D97-AF65-F5344CB8AC3E}">
        <p14:creationId xmlns:p14="http://schemas.microsoft.com/office/powerpoint/2010/main" val="3958188702"/>
      </p:ext>
    </p:extLst>
  </p:cSld>
  <p:clrMapOvr>
    <a:masterClrMapping/>
  </p:clrMapOvr>
  <mc:AlternateContent xmlns:mc="http://schemas.openxmlformats.org/markup-compatibility/2006" xmlns:p14="http://schemas.microsoft.com/office/powerpoint/2010/main">
    <mc:Choice Requires="p14">
      <p:transition spd="slow" p14:dur="2000" advTm="98626"/>
    </mc:Choice>
    <mc:Fallback xmlns="">
      <p:transition spd="slow" advTm="9862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xmlns="" id="{48631AD1-6DE5-47B4-B998-0C68F99B6A74}"/>
              </a:ext>
            </a:extLst>
          </p:cNvPr>
          <p:cNvSpPr>
            <a:spLocks noGrp="1"/>
          </p:cNvSpPr>
          <p:nvPr>
            <p:ph type="title"/>
          </p:nvPr>
        </p:nvSpPr>
        <p:spPr>
          <a:xfrm>
            <a:off x="829597" y="333377"/>
            <a:ext cx="6874938" cy="1229953"/>
          </a:xfrm>
        </p:spPr>
        <p:txBody>
          <a:bodyPr>
            <a:normAutofit/>
          </a:bodyPr>
          <a:lstStyle/>
          <a:p>
            <a:pPr>
              <a:defRPr/>
            </a:pPr>
            <a:r>
              <a:rPr lang="en-US" altLang="en-US" dirty="0"/>
              <a:t>Product </a:t>
            </a:r>
            <a:r>
              <a:rPr lang="en-US" altLang="en-US" dirty="0" smtClean="0"/>
              <a:t>Transition Factors</a:t>
            </a:r>
            <a:endParaRPr lang="en-US" altLang="en-US" dirty="0"/>
          </a:p>
        </p:txBody>
      </p:sp>
      <p:sp>
        <p:nvSpPr>
          <p:cNvPr id="41987" name="Content Placeholder 2">
            <a:extLst>
              <a:ext uri="{FF2B5EF4-FFF2-40B4-BE49-F238E27FC236}">
                <a16:creationId xmlns:a16="http://schemas.microsoft.com/office/drawing/2014/main" xmlns="" id="{616E174B-84DF-4C80-8986-A294ED0FF3EE}"/>
              </a:ext>
            </a:extLst>
          </p:cNvPr>
          <p:cNvSpPr>
            <a:spLocks noGrp="1"/>
          </p:cNvSpPr>
          <p:nvPr>
            <p:ph idx="1"/>
          </p:nvPr>
        </p:nvSpPr>
        <p:spPr>
          <a:xfrm>
            <a:off x="918087" y="1563330"/>
            <a:ext cx="7006713" cy="4532672"/>
          </a:xfrm>
        </p:spPr>
        <p:txBody>
          <a:bodyPr rtlCol="0">
            <a:normAutofit/>
          </a:bodyPr>
          <a:lstStyle/>
          <a:p>
            <a:pPr marL="457200" indent="-457200">
              <a:spcBef>
                <a:spcPts val="0"/>
              </a:spcBef>
              <a:buFont typeface="Wingdings 3" panose="05040102010807070707" pitchFamily="18" charset="2"/>
              <a:buAutoNum type="arabicPeriod" startAt="3"/>
              <a:defRPr/>
            </a:pPr>
            <a:r>
              <a:rPr lang="en-US" sz="2200" b="1" dirty="0"/>
              <a:t>Interoperability Requirements:  </a:t>
            </a:r>
          </a:p>
          <a:p>
            <a:pPr marL="457200" indent="-457200">
              <a:spcBef>
                <a:spcPts val="0"/>
              </a:spcBef>
              <a:buNone/>
              <a:defRPr/>
            </a:pPr>
            <a:endParaRPr lang="en-US" sz="2200" b="1" dirty="0"/>
          </a:p>
          <a:p>
            <a:pPr>
              <a:spcBef>
                <a:spcPts val="0"/>
              </a:spcBef>
              <a:buFont typeface="Arial" charset="0"/>
              <a:buChar char="•"/>
              <a:defRPr/>
            </a:pPr>
            <a:r>
              <a:rPr lang="en-US" sz="2200" dirty="0"/>
              <a:t>Interoperability describes the extent to which systems and devices can exchange data and interpret that shared data. </a:t>
            </a:r>
          </a:p>
          <a:p>
            <a:pPr>
              <a:spcBef>
                <a:spcPts val="0"/>
              </a:spcBef>
              <a:buNone/>
              <a:defRPr/>
            </a:pPr>
            <a:endParaRPr lang="en-US" sz="2200" dirty="0"/>
          </a:p>
          <a:p>
            <a:pPr>
              <a:spcBef>
                <a:spcPts val="0"/>
              </a:spcBef>
              <a:buFont typeface="Arial" charset="0"/>
              <a:buChar char="•"/>
              <a:defRPr/>
            </a:pPr>
            <a:r>
              <a:rPr lang="en-US" sz="2200" dirty="0"/>
              <a:t>For two systems to be interoperable, they must be able to exchange data and present that data such that it can be understood by a user</a:t>
            </a:r>
          </a:p>
        </p:txBody>
      </p:sp>
      <p:sp>
        <p:nvSpPr>
          <p:cNvPr id="2" name="Slide Number Placeholder 1">
            <a:extLst>
              <a:ext uri="{FF2B5EF4-FFF2-40B4-BE49-F238E27FC236}">
                <a16:creationId xmlns:a16="http://schemas.microsoft.com/office/drawing/2014/main" xmlns="" id="{4C57D9B2-7300-4A6F-9B7E-F13B8BA656F4}"/>
              </a:ext>
            </a:extLst>
          </p:cNvPr>
          <p:cNvSpPr>
            <a:spLocks noGrp="1"/>
          </p:cNvSpPr>
          <p:nvPr>
            <p:ph type="sldNum" sz="quarter" idx="12"/>
          </p:nvPr>
        </p:nvSpPr>
        <p:spPr/>
        <p:txBody>
          <a:bodyPr/>
          <a:lstStyle/>
          <a:p>
            <a:pPr>
              <a:defRPr/>
            </a:pPr>
            <a:fld id="{D84037B2-4F78-4EA6-B88C-DABA1AF0A530}" type="slidenum">
              <a:rPr lang="en-US" altLang="en-US" smtClean="0"/>
              <a:pPr>
                <a:defRPr/>
              </a:pPr>
              <a:t>38</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8243"/>
    </mc:Choice>
    <mc:Fallback xmlns="">
      <p:transition spd="slow" advTm="28243"/>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9DB86-D091-4F06-A7A5-6C49F10F3795}"/>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a16="http://schemas.microsoft.com/office/drawing/2014/main" xmlns="" id="{9830ACA4-5B92-48AE-8424-E6BCDE6055A6}"/>
              </a:ext>
            </a:extLst>
          </p:cNvPr>
          <p:cNvSpPr>
            <a:spLocks noGrp="1"/>
          </p:cNvSpPr>
          <p:nvPr>
            <p:ph idx="1"/>
          </p:nvPr>
        </p:nvSpPr>
        <p:spPr/>
        <p:txBody>
          <a:bodyPr/>
          <a:lstStyle/>
          <a:p>
            <a:r>
              <a:rPr lang="en-US" dirty="0"/>
              <a:t>The firmware of a medical laboratory’s equipment is required to process its results (output) according to a standard data structure that can then serve as input for a number of standard laboratory information systems.</a:t>
            </a:r>
          </a:p>
        </p:txBody>
      </p:sp>
      <p:sp>
        <p:nvSpPr>
          <p:cNvPr id="5" name="Slide Number Placeholder 4">
            <a:extLst>
              <a:ext uri="{FF2B5EF4-FFF2-40B4-BE49-F238E27FC236}">
                <a16:creationId xmlns:a16="http://schemas.microsoft.com/office/drawing/2014/main" xmlns="" id="{E55AB7AC-2DFF-4723-8A12-CF90A86785D8}"/>
              </a:ext>
            </a:extLst>
          </p:cNvPr>
          <p:cNvSpPr>
            <a:spLocks noGrp="1"/>
          </p:cNvSpPr>
          <p:nvPr>
            <p:ph type="sldNum" sz="quarter" idx="12"/>
          </p:nvPr>
        </p:nvSpPr>
        <p:spPr/>
        <p:txBody>
          <a:bodyPr/>
          <a:lstStyle/>
          <a:p>
            <a:fld id="{4127ADAC-D388-4C5A-A4C8-6353EFC4E633}" type="slidenum">
              <a:rPr lang="en-US" smtClean="0"/>
              <a:pPr/>
              <a:t>39</a:t>
            </a:fld>
            <a:endParaRPr lang="en-US"/>
          </a:p>
        </p:txBody>
      </p:sp>
    </p:spTree>
    <p:extLst>
      <p:ext uri="{BB962C8B-B14F-4D97-AF65-F5344CB8AC3E}">
        <p14:creationId xmlns:p14="http://schemas.microsoft.com/office/powerpoint/2010/main" val="643309058"/>
      </p:ext>
    </p:extLst>
  </p:cSld>
  <p:clrMapOvr>
    <a:masterClrMapping/>
  </p:clrMapOvr>
  <mc:AlternateContent xmlns:mc="http://schemas.openxmlformats.org/markup-compatibility/2006" xmlns:p14="http://schemas.microsoft.com/office/powerpoint/2010/main">
    <mc:Choice Requires="p14">
      <p:transition spd="slow" p14:dur="2000" advTm="35002"/>
    </mc:Choice>
    <mc:Fallback xmlns="">
      <p:transition spd="slow" advTm="3500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457200"/>
            <a:ext cx="7772400" cy="1143000"/>
          </a:xfrm>
        </p:spPr>
        <p:txBody>
          <a:bodyPr/>
          <a:lstStyle/>
          <a:p>
            <a:pPr eaLnBrk="1" fontAlgn="auto" hangingPunct="1">
              <a:spcAft>
                <a:spcPts val="0"/>
              </a:spcAft>
              <a:defRPr/>
            </a:pPr>
            <a:r>
              <a:rPr lang="en-US" altLang="en-US" b="1" dirty="0"/>
              <a:t>Functional Requirements</a:t>
            </a:r>
            <a:endParaRPr lang="en-US" altLang="en-US" dirty="0"/>
          </a:p>
        </p:txBody>
      </p:sp>
      <p:sp>
        <p:nvSpPr>
          <p:cNvPr id="27651" name="Content Placeholder 2"/>
          <p:cNvSpPr>
            <a:spLocks noGrp="1" noChangeArrowheads="1"/>
          </p:cNvSpPr>
          <p:nvPr>
            <p:ph idx="1"/>
          </p:nvPr>
        </p:nvSpPr>
        <p:spPr>
          <a:xfrm>
            <a:off x="457200" y="1524000"/>
            <a:ext cx="8229600" cy="4876800"/>
          </a:xfrm>
        </p:spPr>
        <p:txBody>
          <a:bodyPr/>
          <a:lstStyle/>
          <a:p>
            <a:pPr algn="just" eaLnBrk="1" hangingPunct="1">
              <a:buFont typeface="Wingdings 3" pitchFamily="18" charset="2"/>
              <a:buNone/>
            </a:pPr>
            <a:r>
              <a:rPr lang="en-US" altLang="en-US" sz="2200" dirty="0" smtClean="0"/>
              <a:t>	The next level of detail comes in the form of what is called functional requirements. </a:t>
            </a:r>
          </a:p>
          <a:p>
            <a:pPr algn="just" eaLnBrk="1" hangingPunct="1">
              <a:buFont typeface="Wingdings 3" pitchFamily="18" charset="2"/>
              <a:buNone/>
            </a:pPr>
            <a:r>
              <a:rPr lang="en-US" altLang="en-US" sz="2200" dirty="0" smtClean="0"/>
              <a:t>	They bring in the system’s view and define from the system’s perspective </a:t>
            </a:r>
          </a:p>
          <a:p>
            <a:pPr algn="just" eaLnBrk="1" hangingPunct="1">
              <a:buFont typeface="Wingdings 3" pitchFamily="18" charset="2"/>
              <a:buNone/>
            </a:pPr>
            <a:r>
              <a:rPr lang="en-US" altLang="en-US" sz="2200" dirty="0" smtClean="0"/>
              <a:t>	</a:t>
            </a:r>
          </a:p>
          <a:p>
            <a:pPr eaLnBrk="1" hangingPunct="1"/>
            <a:r>
              <a:rPr lang="en-US" altLang="en-US" sz="2200" dirty="0" smtClean="0"/>
              <a:t>Services the system should provide</a:t>
            </a:r>
          </a:p>
          <a:p>
            <a:pPr eaLnBrk="1" hangingPunct="1"/>
            <a:r>
              <a:rPr lang="en-US" altLang="en-US" sz="2200" dirty="0" smtClean="0"/>
              <a:t>How the system should react to particular input</a:t>
            </a:r>
          </a:p>
          <a:p>
            <a:pPr eaLnBrk="1" hangingPunct="1"/>
            <a:r>
              <a:rPr lang="en-US" altLang="en-US" sz="2200" dirty="0" smtClean="0"/>
              <a:t>How the system should behave in a particular situations</a:t>
            </a:r>
          </a:p>
          <a:p>
            <a:pPr eaLnBrk="1" hangingPunct="1">
              <a:buFont typeface="Wingdings 3" pitchFamily="18" charset="2"/>
              <a:buNone/>
            </a:pPr>
            <a:r>
              <a:rPr lang="en-US" altLang="en-US" sz="2200" dirty="0" smtClean="0"/>
              <a:t> or</a:t>
            </a:r>
          </a:p>
          <a:p>
            <a:pPr eaLnBrk="1" hangingPunct="1"/>
            <a:r>
              <a:rPr lang="en-US" altLang="en-US" sz="2200" dirty="0" smtClean="0"/>
              <a:t>What the system should not do</a:t>
            </a:r>
          </a:p>
        </p:txBody>
      </p:sp>
      <p:sp>
        <p:nvSpPr>
          <p:cNvPr id="2" name="Slide Number Placeholder 1"/>
          <p:cNvSpPr>
            <a:spLocks noGrp="1"/>
          </p:cNvSpPr>
          <p:nvPr>
            <p:ph type="sldNum" sz="quarter" idx="12"/>
          </p:nvPr>
        </p:nvSpPr>
        <p:spPr/>
        <p:txBody>
          <a:bodyPr/>
          <a:lstStyle/>
          <a:p>
            <a:fld id="{7E2E0CE5-D861-4C32-AD72-31E4FFDDAEA6}" type="slidenum">
              <a:rPr lang="en-US" altLang="en-US"/>
              <a:pPr/>
              <a:t>4</a:t>
            </a:fld>
            <a:endParaRPr lang="en-US" altLang="en-US"/>
          </a:p>
        </p:txBody>
      </p:sp>
    </p:spTree>
  </p:cSld>
  <p:clrMapOvr>
    <a:masterClrMapping/>
  </p:clrMapOvr>
  <p:transition spd="slow" advTm="39223"/>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C5BDC4C8-A1F2-4C2B-A9AF-6FE105A9F061}"/>
              </a:ext>
            </a:extLst>
          </p:cNvPr>
          <p:cNvSpPr>
            <a:spLocks noGrp="1" noChangeArrowheads="1"/>
          </p:cNvSpPr>
          <p:nvPr>
            <p:ph type="title"/>
          </p:nvPr>
        </p:nvSpPr>
        <p:spPr/>
        <p:txBody>
          <a:bodyPr vert="horz" lIns="90488" tIns="44450" rIns="90488" bIns="44450" rtlCol="0" anchor="ctr">
            <a:normAutofit/>
          </a:bodyPr>
          <a:lstStyle/>
          <a:p>
            <a:pPr>
              <a:defRPr/>
            </a:pPr>
            <a:r>
              <a:rPr lang="en-US" altLang="en-US"/>
              <a:t>Conclusion</a:t>
            </a:r>
          </a:p>
        </p:txBody>
      </p:sp>
      <p:sp>
        <p:nvSpPr>
          <p:cNvPr id="53252" name="Rectangle 3">
            <a:extLst>
              <a:ext uri="{FF2B5EF4-FFF2-40B4-BE49-F238E27FC236}">
                <a16:creationId xmlns:a16="http://schemas.microsoft.com/office/drawing/2014/main" xmlns="" id="{78597118-19FD-4CD1-A88D-2A584692BC35}"/>
              </a:ext>
            </a:extLst>
          </p:cNvPr>
          <p:cNvSpPr>
            <a:spLocks noGrp="1" noChangeArrowheads="1"/>
          </p:cNvSpPr>
          <p:nvPr>
            <p:ph idx="1"/>
          </p:nvPr>
        </p:nvSpPr>
        <p:spPr/>
        <p:txBody>
          <a:bodyPr vert="horz" lIns="90488" tIns="44450" rIns="90488" bIns="44450" rtlCol="0">
            <a:normAutofit/>
          </a:bodyPr>
          <a:lstStyle/>
          <a:p>
            <a:pPr>
              <a:spcBef>
                <a:spcPts val="0"/>
              </a:spcBef>
              <a:buFont typeface="Arial"/>
              <a:buChar char="•"/>
              <a:defRPr/>
            </a:pPr>
            <a:r>
              <a:rPr lang="en-US" altLang="en-US" sz="2200"/>
              <a:t>Requirements engineering and software quality are tightly-coupled</a:t>
            </a:r>
          </a:p>
          <a:p>
            <a:pPr>
              <a:spcBef>
                <a:spcPts val="0"/>
              </a:spcBef>
              <a:buNone/>
              <a:defRPr/>
            </a:pPr>
            <a:endParaRPr lang="en-US" altLang="en-US" sz="2200"/>
          </a:p>
          <a:p>
            <a:pPr>
              <a:spcBef>
                <a:spcPts val="0"/>
              </a:spcBef>
              <a:buFont typeface="Arial"/>
              <a:buChar char="•"/>
              <a:defRPr/>
            </a:pPr>
            <a:r>
              <a:rPr lang="en-US" altLang="en-US" sz="2200"/>
              <a:t>Requirements engineering must be performed in a way that results in the development of high quality software</a:t>
            </a:r>
          </a:p>
          <a:p>
            <a:pPr>
              <a:spcBef>
                <a:spcPts val="0"/>
              </a:spcBef>
              <a:buNone/>
              <a:defRPr/>
            </a:pPr>
            <a:endParaRPr lang="en-US" altLang="en-US" sz="2200"/>
          </a:p>
          <a:p>
            <a:pPr>
              <a:spcBef>
                <a:spcPts val="0"/>
              </a:spcBef>
              <a:buFont typeface="Arial"/>
              <a:buChar char="•"/>
              <a:defRPr/>
            </a:pPr>
            <a:r>
              <a:rPr lang="en-US" altLang="en-US" sz="2200"/>
              <a:t>Requirements defects can have devastating impact on the software project/product</a:t>
            </a:r>
          </a:p>
          <a:p>
            <a:pPr>
              <a:spcBef>
                <a:spcPts val="0"/>
              </a:spcBef>
              <a:buNone/>
              <a:defRPr/>
            </a:pPr>
            <a:endParaRPr lang="en-US" altLang="en-US" sz="2200"/>
          </a:p>
          <a:p>
            <a:pPr>
              <a:spcBef>
                <a:spcPts val="0"/>
              </a:spcBef>
              <a:buFont typeface="Arial"/>
              <a:buChar char="•"/>
              <a:defRPr/>
            </a:pPr>
            <a:r>
              <a:rPr lang="en-US" altLang="en-US" sz="2200"/>
              <a:t>Defect prevention works better than removal </a:t>
            </a:r>
          </a:p>
        </p:txBody>
      </p:sp>
      <p:sp>
        <p:nvSpPr>
          <p:cNvPr id="64516" name="Slide Number Placeholder 4">
            <a:extLst>
              <a:ext uri="{FF2B5EF4-FFF2-40B4-BE49-F238E27FC236}">
                <a16:creationId xmlns:a16="http://schemas.microsoft.com/office/drawing/2014/main" xmlns="" id="{0D7CBD3E-5E42-4F99-96E8-EF5CB677E1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679003-B3D4-488D-B5AD-A9BFEC93AA31}" type="slidenum">
              <a:rPr lang="en-US" altLang="en-US" sz="1400">
                <a:solidFill>
                  <a:schemeClr val="tx2"/>
                </a:solidFill>
              </a:rPr>
              <a:pPr/>
              <a:t>40</a:t>
            </a:fld>
            <a:endParaRPr lang="en-US" altLang="en-US" sz="1400">
              <a:solidFill>
                <a:schemeClr val="tx2"/>
              </a:solidFill>
            </a:endParaRPr>
          </a:p>
        </p:txBody>
      </p:sp>
    </p:spTree>
  </p:cSld>
  <p:clrMapOvr>
    <a:masterClrMapping/>
  </p:clrMapOvr>
  <p:transition advTm="92013"/>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28C25-49EB-4879-9C90-6E66DD023CEC}"/>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a16="http://schemas.microsoft.com/office/drawing/2014/main" xmlns="" id="{68F3BD0A-703E-488A-8C59-EBDA7EB6B44C}"/>
              </a:ext>
            </a:extLst>
          </p:cNvPr>
          <p:cNvSpPr>
            <a:spLocks noGrp="1"/>
          </p:cNvSpPr>
          <p:nvPr>
            <p:ph idx="1"/>
          </p:nvPr>
        </p:nvSpPr>
        <p:spPr/>
        <p:txBody>
          <a:bodyPr/>
          <a:lstStyle/>
          <a:p>
            <a:r>
              <a:rPr lang="en-US" dirty="0"/>
              <a:t>Review Questions 3.2,3.5</a:t>
            </a:r>
          </a:p>
          <a:p>
            <a:r>
              <a:rPr lang="en-US" dirty="0"/>
              <a:t>Topics for discussion 3.3.</a:t>
            </a:r>
          </a:p>
        </p:txBody>
      </p:sp>
      <p:sp>
        <p:nvSpPr>
          <p:cNvPr id="5" name="Slide Number Placeholder 4">
            <a:extLst>
              <a:ext uri="{FF2B5EF4-FFF2-40B4-BE49-F238E27FC236}">
                <a16:creationId xmlns:a16="http://schemas.microsoft.com/office/drawing/2014/main" xmlns="" id="{88D5CC22-0818-4D73-B012-731167A7644C}"/>
              </a:ext>
            </a:extLst>
          </p:cNvPr>
          <p:cNvSpPr>
            <a:spLocks noGrp="1"/>
          </p:cNvSpPr>
          <p:nvPr>
            <p:ph type="sldNum" sz="quarter" idx="12"/>
          </p:nvPr>
        </p:nvSpPr>
        <p:spPr/>
        <p:txBody>
          <a:bodyPr/>
          <a:lstStyle/>
          <a:p>
            <a:fld id="{4127ADAC-D388-4C5A-A4C8-6353EFC4E633}" type="slidenum">
              <a:rPr lang="en-US" smtClean="0"/>
              <a:pPr/>
              <a:t>41</a:t>
            </a:fld>
            <a:endParaRPr lang="en-US"/>
          </a:p>
        </p:txBody>
      </p:sp>
    </p:spTree>
    <p:extLst>
      <p:ext uri="{BB962C8B-B14F-4D97-AF65-F5344CB8AC3E}">
        <p14:creationId xmlns:p14="http://schemas.microsoft.com/office/powerpoint/2010/main" val="3844896185"/>
      </p:ext>
    </p:extLst>
  </p:cSld>
  <p:clrMapOvr>
    <a:masterClrMapping/>
  </p:clrMapOvr>
  <mc:AlternateContent xmlns:mc="http://schemas.openxmlformats.org/markup-compatibility/2006" xmlns:p14="http://schemas.microsoft.com/office/powerpoint/2010/main">
    <mc:Choice Requires="p14">
      <p:transition spd="slow" p14:dur="2000" advTm="8629"/>
    </mc:Choice>
    <mc:Fallback xmlns="">
      <p:transition spd="slow" advTm="862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8708F-44B0-40BD-9DB0-B11E512F747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xmlns="" id="{E094E3F1-DA63-48AF-95BD-F2D03E39D83F}"/>
              </a:ext>
            </a:extLst>
          </p:cNvPr>
          <p:cNvSpPr>
            <a:spLocks noGrp="1"/>
          </p:cNvSpPr>
          <p:nvPr>
            <p:ph idx="1"/>
          </p:nvPr>
        </p:nvSpPr>
        <p:spPr/>
        <p:txBody>
          <a:bodyPr/>
          <a:lstStyle/>
          <a:p>
            <a:r>
              <a:rPr lang="en-US" dirty="0"/>
              <a:t>Chapter 3, Software Quality Factors, Software Quality Assurance from theory to implementation by Daniel </a:t>
            </a:r>
            <a:r>
              <a:rPr lang="en-US" dirty="0" err="1"/>
              <a:t>Galin</a:t>
            </a:r>
            <a:endParaRPr lang="en-US" dirty="0"/>
          </a:p>
        </p:txBody>
      </p:sp>
      <p:sp>
        <p:nvSpPr>
          <p:cNvPr id="5" name="Slide Number Placeholder 4">
            <a:extLst>
              <a:ext uri="{FF2B5EF4-FFF2-40B4-BE49-F238E27FC236}">
                <a16:creationId xmlns:a16="http://schemas.microsoft.com/office/drawing/2014/main" xmlns="" id="{61BA0F84-A0D0-4A7B-AEA3-EAD9ACD38A96}"/>
              </a:ext>
            </a:extLst>
          </p:cNvPr>
          <p:cNvSpPr>
            <a:spLocks noGrp="1"/>
          </p:cNvSpPr>
          <p:nvPr>
            <p:ph type="sldNum" sz="quarter" idx="12"/>
          </p:nvPr>
        </p:nvSpPr>
        <p:spPr/>
        <p:txBody>
          <a:bodyPr/>
          <a:lstStyle/>
          <a:p>
            <a:fld id="{4127ADAC-D388-4C5A-A4C8-6353EFC4E633}" type="slidenum">
              <a:rPr lang="en-US" smtClean="0"/>
              <a:pPr/>
              <a:t>42</a:t>
            </a:fld>
            <a:endParaRPr lang="en-US"/>
          </a:p>
        </p:txBody>
      </p:sp>
    </p:spTree>
    <p:extLst>
      <p:ext uri="{BB962C8B-B14F-4D97-AF65-F5344CB8AC3E}">
        <p14:creationId xmlns:p14="http://schemas.microsoft.com/office/powerpoint/2010/main" val="2590766517"/>
      </p:ext>
    </p:extLst>
  </p:cSld>
  <p:clrMapOvr>
    <a:masterClrMapping/>
  </p:clrMapOvr>
  <mc:AlternateContent xmlns:mc="http://schemas.openxmlformats.org/markup-compatibility/2006" xmlns:p14="http://schemas.microsoft.com/office/powerpoint/2010/main">
    <mc:Choice Requires="p14">
      <p:transition spd="slow" p14:dur="2000" advTm="8630"/>
    </mc:Choice>
    <mc:Fallback xmlns="">
      <p:transition spd="slow" advTm="863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81000"/>
            <a:ext cx="8229600" cy="1143000"/>
          </a:xfrm>
        </p:spPr>
        <p:txBody>
          <a:bodyPr/>
          <a:lstStyle/>
          <a:p>
            <a:pPr eaLnBrk="1" fontAlgn="auto" hangingPunct="1">
              <a:spcAft>
                <a:spcPts val="0"/>
              </a:spcAft>
              <a:defRPr/>
            </a:pPr>
            <a:r>
              <a:rPr lang="en-US" altLang="en-US" b="1" dirty="0"/>
              <a:t>Non-Functional Requirements</a:t>
            </a:r>
            <a:endParaRPr lang="en-US" altLang="en-US" dirty="0"/>
          </a:p>
        </p:txBody>
      </p:sp>
      <p:sp>
        <p:nvSpPr>
          <p:cNvPr id="28675" name="Content Placeholder 2"/>
          <p:cNvSpPr>
            <a:spLocks noGrp="1" noChangeArrowheads="1"/>
          </p:cNvSpPr>
          <p:nvPr>
            <p:ph idx="1"/>
          </p:nvPr>
        </p:nvSpPr>
        <p:spPr>
          <a:xfrm>
            <a:off x="457200" y="1828800"/>
            <a:ext cx="8229600" cy="4403725"/>
          </a:xfrm>
        </p:spPr>
        <p:txBody>
          <a:bodyPr/>
          <a:lstStyle/>
          <a:p>
            <a:pPr algn="just" eaLnBrk="1" hangingPunct="1">
              <a:buFont typeface="Wingdings 3" pitchFamily="18" charset="2"/>
              <a:buNone/>
            </a:pPr>
            <a:r>
              <a:rPr lang="en-US" altLang="en-US" sz="2200" dirty="0" smtClean="0"/>
              <a:t>	The requirement document should not only describe the functionality needed and provided by the system, but it must also specify the </a:t>
            </a:r>
            <a:r>
              <a:rPr lang="en-US" altLang="en-US" sz="2200" b="1" dirty="0" smtClean="0"/>
              <a:t>constraints</a:t>
            </a:r>
            <a:r>
              <a:rPr lang="en-US" altLang="en-US" sz="2200" dirty="0" smtClean="0"/>
              <a:t> under which it must operate. </a:t>
            </a:r>
          </a:p>
          <a:p>
            <a:pPr algn="just" eaLnBrk="1" hangingPunct="1">
              <a:buFont typeface="Wingdings 3" pitchFamily="18" charset="2"/>
              <a:buNone/>
            </a:pPr>
            <a:r>
              <a:rPr lang="en-US" altLang="en-US" sz="2200" dirty="0" smtClean="0"/>
              <a:t>	These kinds of requirements are called Non-Functional Requirements.</a:t>
            </a:r>
            <a:r>
              <a:rPr lang="en-US" altLang="en-US" sz="2200" b="1" dirty="0" smtClean="0"/>
              <a:t> </a:t>
            </a:r>
            <a:endParaRPr lang="en-US" altLang="en-US" sz="2200" dirty="0" smtClean="0"/>
          </a:p>
          <a:p>
            <a:pPr algn="just" eaLnBrk="1" hangingPunct="1"/>
            <a:r>
              <a:rPr lang="en-US" altLang="en-US" sz="2200" dirty="0" smtClean="0"/>
              <a:t>These are the constraints on the services or functions  offered by the system</a:t>
            </a:r>
          </a:p>
          <a:p>
            <a:pPr algn="just" eaLnBrk="1" hangingPunct="1"/>
            <a:r>
              <a:rPr lang="en-US" altLang="en-US" sz="2200" dirty="0" smtClean="0"/>
              <a:t>Include timing constraints ,constraints on the development process and standards </a:t>
            </a:r>
          </a:p>
        </p:txBody>
      </p:sp>
      <p:sp>
        <p:nvSpPr>
          <p:cNvPr id="2" name="Slide Number Placeholder 1"/>
          <p:cNvSpPr>
            <a:spLocks noGrp="1"/>
          </p:cNvSpPr>
          <p:nvPr>
            <p:ph type="sldNum" sz="quarter" idx="12"/>
          </p:nvPr>
        </p:nvSpPr>
        <p:spPr/>
        <p:txBody>
          <a:bodyPr/>
          <a:lstStyle/>
          <a:p>
            <a:fld id="{7329B92E-2887-4CB9-A75D-AD91891319E2}" type="slidenum">
              <a:rPr lang="en-US" altLang="en-US"/>
              <a:pPr/>
              <a:t>5</a:t>
            </a:fld>
            <a:endParaRPr lang="en-US" altLang="en-US"/>
          </a:p>
        </p:txBody>
      </p:sp>
    </p:spTree>
  </p:cSld>
  <p:clrMapOvr>
    <a:masterClrMapping/>
  </p:clrMapOvr>
  <p:transition spd="slow" advTm="3950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0663"/>
            <a:ext cx="7772400" cy="1455737"/>
          </a:xfrm>
        </p:spPr>
        <p:txBody>
          <a:bodyPr/>
          <a:lstStyle/>
          <a:p>
            <a:pPr eaLnBrk="1" fontAlgn="auto" hangingPunct="1">
              <a:spcAft>
                <a:spcPts val="0"/>
              </a:spcAft>
              <a:defRPr/>
            </a:pPr>
            <a:r>
              <a:rPr lang="en-US" altLang="en-US" dirty="0" smtClean="0"/>
              <a:t>Non-Functional Requirements </a:t>
            </a:r>
            <a:endParaRPr lang="fr-FR" altLang="en-US" dirty="0"/>
          </a:p>
        </p:txBody>
      </p:sp>
      <p:pic>
        <p:nvPicPr>
          <p:cNvPr id="29699" name="Picture 4"/>
          <p:cNvPicPr>
            <a:picLocks noGrp="1" noChangeArrowheads="1"/>
          </p:cNvPicPr>
          <p:nvPr>
            <p:ph idx="1"/>
          </p:nvPr>
        </p:nvPicPr>
        <p:blipFill>
          <a:blip r:embed="rId2"/>
          <a:srcRect/>
          <a:stretch>
            <a:fillRect/>
          </a:stretch>
        </p:blipFill>
        <p:spPr>
          <a:xfrm>
            <a:off x="990600" y="1676400"/>
            <a:ext cx="7620000" cy="4572000"/>
          </a:xfrm>
          <a:noFill/>
        </p:spPr>
      </p:pic>
      <p:sp>
        <p:nvSpPr>
          <p:cNvPr id="2" name="Slide Number Placeholder 1"/>
          <p:cNvSpPr>
            <a:spLocks noGrp="1"/>
          </p:cNvSpPr>
          <p:nvPr>
            <p:ph type="sldNum" sz="quarter" idx="12"/>
          </p:nvPr>
        </p:nvSpPr>
        <p:spPr/>
        <p:txBody>
          <a:bodyPr/>
          <a:lstStyle/>
          <a:p>
            <a:fld id="{6C58931A-292F-4BB8-AAD7-F8B2574C4ED3}" type="slidenum">
              <a:rPr lang="en-US" altLang="en-US"/>
              <a:pPr/>
              <a:t>6</a:t>
            </a:fld>
            <a:endParaRPr lang="en-US" altLang="en-US"/>
          </a:p>
        </p:txBody>
      </p:sp>
    </p:spTree>
  </p:cSld>
  <p:clrMapOvr>
    <a:masterClrMapping/>
  </p:clrMapOvr>
  <p:transition spd="slow" advTm="85889"/>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Requirements Engineering Process </a:t>
            </a:r>
          </a:p>
        </p:txBody>
      </p:sp>
      <p:sp>
        <p:nvSpPr>
          <p:cNvPr id="21508" name="Rectangle 3"/>
          <p:cNvSpPr>
            <a:spLocks noGrp="1" noChangeArrowheads="1"/>
          </p:cNvSpPr>
          <p:nvPr>
            <p:ph idx="1"/>
          </p:nvPr>
        </p:nvSpPr>
        <p:spPr/>
        <p:txBody>
          <a:bodyPr rtlCol="0">
            <a:normAutofit/>
          </a:bodyPr>
          <a:lstStyle/>
          <a:p>
            <a:pPr eaLnBrk="1" fontAlgn="auto" hangingPunct="1">
              <a:lnSpc>
                <a:spcPct val="90000"/>
              </a:lnSpc>
              <a:spcBef>
                <a:spcPts val="0"/>
              </a:spcBef>
              <a:buFont typeface="Arial"/>
              <a:buChar char="•"/>
              <a:defRPr/>
            </a:pPr>
            <a:endParaRPr lang="en-US" altLang="en-US" dirty="0"/>
          </a:p>
          <a:p>
            <a:pPr eaLnBrk="1" fontAlgn="auto" hangingPunct="1">
              <a:lnSpc>
                <a:spcPct val="90000"/>
              </a:lnSpc>
              <a:spcBef>
                <a:spcPts val="0"/>
              </a:spcBef>
              <a:buFont typeface="Arial"/>
              <a:buChar char="•"/>
              <a:defRPr/>
            </a:pPr>
            <a:r>
              <a:rPr lang="en-US" altLang="en-US" sz="2200" dirty="0"/>
              <a:t>Requirements elicitation</a:t>
            </a:r>
          </a:p>
          <a:p>
            <a:pPr lvl="1" eaLnBrk="1" fontAlgn="auto" hangingPunct="1">
              <a:lnSpc>
                <a:spcPct val="90000"/>
              </a:lnSpc>
              <a:spcBef>
                <a:spcPts val="0"/>
              </a:spcBef>
              <a:buFont typeface="Arial"/>
              <a:buChar char="•"/>
              <a:defRPr/>
            </a:pPr>
            <a:r>
              <a:rPr lang="en-US" altLang="en-US" sz="2200" dirty="0"/>
              <a:t>Determining what the customer requires</a:t>
            </a:r>
          </a:p>
          <a:p>
            <a:pPr lvl="1" eaLnBrk="1" fontAlgn="auto" hangingPunct="1">
              <a:lnSpc>
                <a:spcPct val="90000"/>
              </a:lnSpc>
              <a:spcBef>
                <a:spcPts val="0"/>
              </a:spcBef>
              <a:buFont typeface="Wingdings 3" panose="05040102010807070707" pitchFamily="18" charset="2"/>
              <a:buNone/>
              <a:defRPr/>
            </a:pPr>
            <a:endParaRPr lang="en-US" altLang="en-US" sz="2200" dirty="0"/>
          </a:p>
          <a:p>
            <a:pPr eaLnBrk="1" fontAlgn="auto" hangingPunct="1">
              <a:lnSpc>
                <a:spcPct val="90000"/>
              </a:lnSpc>
              <a:spcBef>
                <a:spcPts val="0"/>
              </a:spcBef>
              <a:buFont typeface="Arial"/>
              <a:buChar char="•"/>
              <a:defRPr/>
            </a:pPr>
            <a:r>
              <a:rPr lang="en-US" altLang="en-US" sz="2200" dirty="0"/>
              <a:t>Requirements analysis and negotiation</a:t>
            </a:r>
          </a:p>
          <a:p>
            <a:pPr eaLnBrk="1" fontAlgn="auto" hangingPunct="1">
              <a:lnSpc>
                <a:spcPct val="90000"/>
              </a:lnSpc>
              <a:spcBef>
                <a:spcPts val="0"/>
              </a:spcBef>
              <a:buFont typeface="Wingdings 3" panose="05040102010807070707" pitchFamily="18" charset="2"/>
              <a:buNone/>
              <a:defRPr/>
            </a:pPr>
            <a:endParaRPr lang="en-US" altLang="en-US" sz="2200" dirty="0"/>
          </a:p>
          <a:p>
            <a:pPr lvl="1" eaLnBrk="1" fontAlgn="auto" hangingPunct="1">
              <a:lnSpc>
                <a:spcPct val="90000"/>
              </a:lnSpc>
              <a:spcBef>
                <a:spcPts val="0"/>
              </a:spcBef>
              <a:buFont typeface="Arial"/>
              <a:buChar char="•"/>
              <a:defRPr/>
            </a:pPr>
            <a:r>
              <a:rPr lang="en-US" altLang="en-US" sz="2200" dirty="0"/>
              <a:t>Understanding the relationships among various customer requirements </a:t>
            </a:r>
          </a:p>
          <a:p>
            <a:pPr lvl="1" eaLnBrk="1" fontAlgn="auto" hangingPunct="1">
              <a:lnSpc>
                <a:spcPct val="90000"/>
              </a:lnSpc>
              <a:spcBef>
                <a:spcPts val="0"/>
              </a:spcBef>
              <a:buFont typeface="Arial"/>
              <a:buChar char="•"/>
              <a:defRPr/>
            </a:pPr>
            <a:r>
              <a:rPr lang="en-US" altLang="en-US" sz="2200" dirty="0"/>
              <a:t>and shaping those relationships to achieve a successful result</a:t>
            </a:r>
          </a:p>
          <a:p>
            <a:pPr lvl="1" eaLnBrk="1" fontAlgn="auto" hangingPunct="1">
              <a:lnSpc>
                <a:spcPct val="90000"/>
              </a:lnSpc>
              <a:spcBef>
                <a:spcPts val="0"/>
              </a:spcBef>
              <a:buFont typeface="Wingdings 3" panose="05040102010807070707" pitchFamily="18" charset="2"/>
              <a:buNone/>
              <a:defRPr/>
            </a:pPr>
            <a:endParaRPr lang="en-US" altLang="en-US" sz="2200" dirty="0"/>
          </a:p>
          <a:p>
            <a:pPr eaLnBrk="1" fontAlgn="auto" hangingPunct="1">
              <a:lnSpc>
                <a:spcPct val="90000"/>
              </a:lnSpc>
              <a:spcBef>
                <a:spcPts val="0"/>
              </a:spcBef>
              <a:buFont typeface="Arial"/>
              <a:buChar char="•"/>
              <a:defRPr/>
            </a:pPr>
            <a:r>
              <a:rPr lang="en-US" altLang="en-US" sz="2200" dirty="0"/>
              <a:t>Requirements specification</a:t>
            </a:r>
          </a:p>
          <a:p>
            <a:pPr lvl="1" eaLnBrk="1" fontAlgn="auto" hangingPunct="1">
              <a:lnSpc>
                <a:spcPct val="90000"/>
              </a:lnSpc>
              <a:spcBef>
                <a:spcPts val="0"/>
              </a:spcBef>
              <a:buFont typeface="Arial"/>
              <a:buChar char="•"/>
              <a:defRPr/>
            </a:pPr>
            <a:r>
              <a:rPr lang="en-US" altLang="en-US" sz="2200" dirty="0"/>
              <a:t>Building a tangible model of requirements</a:t>
            </a:r>
          </a:p>
        </p:txBody>
      </p:sp>
      <p:sp>
        <p:nvSpPr>
          <p:cNvPr id="31748" name="Slide Number Placeholder 4"/>
          <p:cNvSpPr>
            <a:spLocks noGrp="1"/>
          </p:cNvSpPr>
          <p:nvPr>
            <p:ph type="sldNum" sz="quarter" idx="12"/>
          </p:nvPr>
        </p:nvSpPr>
        <p:spPr bwMode="auto">
          <a:noFill/>
          <a:ln>
            <a:miter lim="800000"/>
            <a:headEnd/>
            <a:tailEnd/>
          </a:ln>
        </p:spPr>
        <p:txBody>
          <a:bodyPr/>
          <a:lstStyle/>
          <a:p>
            <a:fld id="{68CAE85F-3111-42C3-B450-E945DE51446F}" type="slidenum">
              <a:rPr lang="en-US" altLang="en-US" sz="1400">
                <a:solidFill>
                  <a:schemeClr val="tx2"/>
                </a:solidFill>
                <a:latin typeface="Times New Roman" pitchFamily="18" charset="0"/>
              </a:rPr>
              <a:pPr/>
              <a:t>7</a:t>
            </a:fld>
            <a:endParaRPr lang="en-US" altLang="en-US" sz="1400">
              <a:solidFill>
                <a:schemeClr val="tx2"/>
              </a:solidFill>
              <a:latin typeface="Times New Roman" pitchFamily="18" charset="0"/>
            </a:endParaRPr>
          </a:p>
        </p:txBody>
      </p:sp>
    </p:spTree>
  </p:cSld>
  <p:clrMapOvr>
    <a:masterClrMapping/>
  </p:clrMapOvr>
  <p:transition spd="slow" advTm="4812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altLang="en-US"/>
              <a:t>Requirements Defects </a:t>
            </a:r>
          </a:p>
        </p:txBody>
      </p:sp>
      <p:sp>
        <p:nvSpPr>
          <p:cNvPr id="22532" name="Rectangle 3"/>
          <p:cNvSpPr>
            <a:spLocks noGrp="1" noChangeArrowheads="1"/>
          </p:cNvSpPr>
          <p:nvPr>
            <p:ph idx="1"/>
          </p:nvPr>
        </p:nvSpPr>
        <p:spPr/>
        <p:txBody>
          <a:bodyPr lIns="90488" tIns="44450" rIns="90488" bIns="44450" rtlCol="0">
            <a:normAutofit lnSpcReduction="10000"/>
          </a:bodyPr>
          <a:lstStyle/>
          <a:p>
            <a:pPr eaLnBrk="1" fontAlgn="auto" hangingPunct="1">
              <a:spcBef>
                <a:spcPts val="0"/>
              </a:spcBef>
              <a:buFont typeface="Arial"/>
              <a:buChar char="•"/>
              <a:defRPr/>
            </a:pPr>
            <a:endParaRPr lang="en-US" altLang="en-US"/>
          </a:p>
          <a:p>
            <a:pPr eaLnBrk="1" fontAlgn="auto" hangingPunct="1">
              <a:spcBef>
                <a:spcPts val="0"/>
              </a:spcBef>
              <a:buFont typeface="Arial"/>
              <a:buChar char="•"/>
              <a:defRPr/>
            </a:pPr>
            <a:r>
              <a:rPr lang="en-US" altLang="en-US" sz="2200"/>
              <a:t>All four categories of defects  (errors of commission, errors of omission, errors of clarity and ambiguity, and errors of speed and capacity) are found in requirements</a:t>
            </a:r>
          </a:p>
          <a:p>
            <a:pPr eaLnBrk="1" fontAlgn="auto" hangingPunct="1">
              <a:spcBef>
                <a:spcPts val="0"/>
              </a:spcBef>
              <a:buFont typeface="Wingdings 3" panose="05040102010807070707" pitchFamily="18" charset="2"/>
              <a:buNone/>
              <a:defRPr/>
            </a:pPr>
            <a:endParaRPr lang="en-US" altLang="en-US" sz="2200"/>
          </a:p>
          <a:p>
            <a:pPr lvl="1" eaLnBrk="1" fontAlgn="auto" hangingPunct="1">
              <a:spcBef>
                <a:spcPts val="0"/>
              </a:spcBef>
              <a:buFont typeface="Arial"/>
              <a:buChar char="•"/>
              <a:defRPr/>
            </a:pPr>
            <a:r>
              <a:rPr lang="en-GB" altLang="en-US" sz="2000" b="1"/>
              <a:t>Errors of commission</a:t>
            </a:r>
            <a:r>
              <a:rPr lang="en-GB" altLang="en-US" sz="2000"/>
              <a:t> (something is done that is wrong)</a:t>
            </a:r>
          </a:p>
          <a:p>
            <a:pPr lvl="1" eaLnBrk="1" fontAlgn="auto" hangingPunct="1">
              <a:spcBef>
                <a:spcPts val="0"/>
              </a:spcBef>
              <a:buFont typeface="Arial"/>
              <a:buChar char="•"/>
              <a:defRPr/>
            </a:pPr>
            <a:r>
              <a:rPr lang="en-GB" altLang="en-US" sz="2000" b="1"/>
              <a:t>Errors of omission</a:t>
            </a:r>
            <a:r>
              <a:rPr lang="en-GB" altLang="en-US" sz="2000"/>
              <a:t> (something was left out by accident)</a:t>
            </a:r>
          </a:p>
          <a:p>
            <a:pPr lvl="1" eaLnBrk="1" fontAlgn="auto" hangingPunct="1">
              <a:spcBef>
                <a:spcPts val="0"/>
              </a:spcBef>
              <a:buFont typeface="Arial"/>
              <a:buChar char="•"/>
              <a:defRPr/>
            </a:pPr>
            <a:r>
              <a:rPr lang="en-GB" altLang="en-US" sz="2000" b="1"/>
              <a:t>Errors of clarity and ambiguity</a:t>
            </a:r>
            <a:r>
              <a:rPr lang="en-GB" altLang="en-US" sz="2000"/>
              <a:t>, (two people reach different interpretations of what is meant)</a:t>
            </a:r>
          </a:p>
          <a:p>
            <a:pPr lvl="1" eaLnBrk="1" fontAlgn="auto" hangingPunct="1">
              <a:spcBef>
                <a:spcPts val="0"/>
              </a:spcBef>
              <a:buFont typeface="Arial"/>
              <a:buChar char="•"/>
              <a:defRPr/>
            </a:pPr>
            <a:r>
              <a:rPr lang="en-GB" altLang="en-US" sz="2000" b="1"/>
              <a:t>Errors of speed or capacity</a:t>
            </a:r>
            <a:r>
              <a:rPr lang="en-GB" altLang="en-US" sz="2000"/>
              <a:t> (the application works, but not fast enough)</a:t>
            </a:r>
          </a:p>
          <a:p>
            <a:pPr eaLnBrk="1" fontAlgn="auto" hangingPunct="1">
              <a:spcBef>
                <a:spcPts val="0"/>
              </a:spcBef>
              <a:buFont typeface="Wingdings 3" panose="05040102010807070707" pitchFamily="18" charset="2"/>
              <a:buNone/>
              <a:defRPr/>
            </a:pPr>
            <a:endParaRPr lang="en-US" altLang="en-US" sz="2200"/>
          </a:p>
          <a:p>
            <a:pPr eaLnBrk="1" fontAlgn="auto" hangingPunct="1">
              <a:spcBef>
                <a:spcPts val="0"/>
              </a:spcBef>
              <a:buFont typeface="Arial"/>
              <a:buChar char="•"/>
              <a:defRPr/>
            </a:pPr>
            <a:r>
              <a:rPr lang="en-US" altLang="en-US" sz="2200"/>
              <a:t>If not prevented, requirements defects usually flow downstream into design, code, and user manuals</a:t>
            </a:r>
          </a:p>
        </p:txBody>
      </p:sp>
      <p:sp>
        <p:nvSpPr>
          <p:cNvPr id="32772" name="Slide Number Placeholder 4"/>
          <p:cNvSpPr>
            <a:spLocks noGrp="1"/>
          </p:cNvSpPr>
          <p:nvPr>
            <p:ph type="sldNum" sz="quarter" idx="12"/>
          </p:nvPr>
        </p:nvSpPr>
        <p:spPr bwMode="auto">
          <a:noFill/>
          <a:ln>
            <a:miter lim="800000"/>
            <a:headEnd/>
            <a:tailEnd/>
          </a:ln>
        </p:spPr>
        <p:txBody>
          <a:bodyPr/>
          <a:lstStyle/>
          <a:p>
            <a:fld id="{87B17C35-662C-4990-9A5B-297D40FAD3BA}" type="slidenum">
              <a:rPr lang="en-US" altLang="en-US" sz="1400">
                <a:solidFill>
                  <a:schemeClr val="tx2"/>
                </a:solidFill>
                <a:latin typeface="Times New Roman" pitchFamily="18" charset="0"/>
              </a:rPr>
              <a:pPr/>
              <a:t>8</a:t>
            </a:fld>
            <a:endParaRPr lang="en-US" altLang="en-US" sz="1400">
              <a:solidFill>
                <a:schemeClr val="tx2"/>
              </a:solidFill>
              <a:latin typeface="Times New Roman" pitchFamily="18" charset="0"/>
            </a:endParaRPr>
          </a:p>
        </p:txBody>
      </p:sp>
    </p:spTree>
  </p:cSld>
  <p:clrMapOvr>
    <a:masterClrMapping/>
  </p:clrMapOvr>
  <p:transition advTm="8106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altLang="en-US"/>
              <a:t>Prevention Vs Removal</a:t>
            </a:r>
          </a:p>
        </p:txBody>
      </p:sp>
      <p:sp>
        <p:nvSpPr>
          <p:cNvPr id="33795" name="Rectangle 3"/>
          <p:cNvSpPr>
            <a:spLocks noGrp="1" noChangeArrowheads="1"/>
          </p:cNvSpPr>
          <p:nvPr>
            <p:ph idx="1"/>
          </p:nvPr>
        </p:nvSpPr>
        <p:spPr/>
        <p:txBody>
          <a:bodyPr lIns="90488" tIns="44450" rIns="90488" bIns="44450"/>
          <a:lstStyle/>
          <a:p>
            <a:pPr eaLnBrk="1" hangingPunct="1"/>
            <a:endParaRPr lang="en-US" altLang="en-US" smtClean="0"/>
          </a:p>
          <a:p>
            <a:pPr eaLnBrk="1" hangingPunct="1"/>
            <a:r>
              <a:rPr lang="en-US" altLang="en-US" sz="2200" smtClean="0"/>
              <a:t>For requirements errors, prevention is usually more effective than removal</a:t>
            </a:r>
          </a:p>
          <a:p>
            <a:pPr eaLnBrk="1" hangingPunct="1">
              <a:buFont typeface="Wingdings 3" pitchFamily="18" charset="2"/>
              <a:buNone/>
            </a:pPr>
            <a:endParaRPr lang="en-US" altLang="en-US" sz="2200" smtClean="0"/>
          </a:p>
          <a:p>
            <a:pPr eaLnBrk="1" hangingPunct="1"/>
            <a:r>
              <a:rPr lang="en-US" altLang="en-US" sz="2200" smtClean="0"/>
              <a:t>JAD and prototyping are more effective in defect prevention</a:t>
            </a:r>
          </a:p>
          <a:p>
            <a:pPr eaLnBrk="1" hangingPunct="1">
              <a:buFont typeface="Wingdings 3" pitchFamily="18" charset="2"/>
              <a:buNone/>
            </a:pPr>
            <a:endParaRPr lang="en-US" altLang="en-US" sz="2200" smtClean="0"/>
          </a:p>
          <a:p>
            <a:pPr eaLnBrk="1" hangingPunct="1"/>
            <a:r>
              <a:rPr lang="en-US" altLang="en-US" sz="2200" smtClean="0"/>
              <a:t>Requirements inspections and prototyping play an important role in defect removal</a:t>
            </a:r>
          </a:p>
        </p:txBody>
      </p:sp>
      <p:sp>
        <p:nvSpPr>
          <p:cNvPr id="33796" name="Slide Number Placeholder 4"/>
          <p:cNvSpPr>
            <a:spLocks noGrp="1"/>
          </p:cNvSpPr>
          <p:nvPr>
            <p:ph type="sldNum" sz="quarter" idx="12"/>
          </p:nvPr>
        </p:nvSpPr>
        <p:spPr bwMode="auto">
          <a:noFill/>
          <a:ln>
            <a:miter lim="800000"/>
            <a:headEnd/>
            <a:tailEnd/>
          </a:ln>
        </p:spPr>
        <p:txBody>
          <a:bodyPr/>
          <a:lstStyle/>
          <a:p>
            <a:fld id="{CB27FF92-50B6-41C9-886C-59C5723EB0F0}" type="slidenum">
              <a:rPr lang="en-US" altLang="en-US" sz="1400">
                <a:solidFill>
                  <a:schemeClr val="tx2"/>
                </a:solidFill>
                <a:latin typeface="Times New Roman" pitchFamily="18" charset="0"/>
              </a:rPr>
              <a:pPr/>
              <a:t>9</a:t>
            </a:fld>
            <a:endParaRPr lang="en-US" altLang="en-US" sz="1400">
              <a:solidFill>
                <a:schemeClr val="tx2"/>
              </a:solidFill>
              <a:latin typeface="Times New Roman" pitchFamily="18" charset="0"/>
            </a:endParaRPr>
          </a:p>
        </p:txBody>
      </p:sp>
    </p:spTree>
  </p:cSld>
  <p:clrMapOvr>
    <a:masterClrMapping/>
  </p:clrMapOvr>
  <p:transition advTm="30986"/>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1377</TotalTime>
  <Words>1425</Words>
  <Application>Microsoft Office PowerPoint</Application>
  <PresentationFormat>On-screen Show (4:3)</PresentationFormat>
  <Paragraphs>278</Paragraphs>
  <Slides>42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42</vt:i4>
      </vt:variant>
    </vt:vector>
  </HeadingPairs>
  <TitlesOfParts>
    <vt:vector size="53" baseType="lpstr">
      <vt:lpstr>Arial</vt:lpstr>
      <vt:lpstr>Arial Black</vt:lpstr>
      <vt:lpstr>Calibri</vt:lpstr>
      <vt:lpstr>Constantia</vt:lpstr>
      <vt:lpstr>Courier New</vt:lpstr>
      <vt:lpstr>Times New Roman</vt:lpstr>
      <vt:lpstr>Wingdings 2</vt:lpstr>
      <vt:lpstr>Wingdings 3</vt:lpstr>
      <vt:lpstr>1_Office Theme</vt:lpstr>
      <vt:lpstr>Office Theme</vt:lpstr>
      <vt:lpstr>Flow</vt:lpstr>
      <vt:lpstr>   CSE302-Software Quality Engineering   Software Quality Factors</vt:lpstr>
      <vt:lpstr>Requirements</vt:lpstr>
      <vt:lpstr>Levels of Requirements</vt:lpstr>
      <vt:lpstr>Functional Requirements</vt:lpstr>
      <vt:lpstr>Non-Functional Requirements</vt:lpstr>
      <vt:lpstr>Non-Functional Requirements </vt:lpstr>
      <vt:lpstr>Requirements Engineering Process </vt:lpstr>
      <vt:lpstr>Requirements Defects </vt:lpstr>
      <vt:lpstr>Prevention Vs Removal</vt:lpstr>
      <vt:lpstr>Validating Requirements</vt:lpstr>
      <vt:lpstr>Need for Comprehensive Software Quality Requirements</vt:lpstr>
      <vt:lpstr>Need for Comprehensive Software Quality Requirements</vt:lpstr>
      <vt:lpstr>Need for Comprehensive Software Quality Requirements</vt:lpstr>
      <vt:lpstr>Classifications of Requirements into Software Quality Factors</vt:lpstr>
      <vt:lpstr>McCall’s Quality Factors</vt:lpstr>
      <vt:lpstr>PowerPoint Presentation</vt:lpstr>
      <vt:lpstr>PowerPoint Presentation</vt:lpstr>
      <vt:lpstr>PowerPoint Presentation</vt:lpstr>
      <vt:lpstr>Product Operation Factors </vt:lpstr>
      <vt:lpstr>Example</vt:lpstr>
      <vt:lpstr>Example</vt:lpstr>
      <vt:lpstr>Product Operation Factors </vt:lpstr>
      <vt:lpstr>Product Operation Factors</vt:lpstr>
      <vt:lpstr>Product Operation Factors </vt:lpstr>
      <vt:lpstr>Product Operation Factors :Integrity</vt:lpstr>
      <vt:lpstr>Product Operation Factors : Usability</vt:lpstr>
      <vt:lpstr>PowerPoint Presentation</vt:lpstr>
      <vt:lpstr>Product Revision Factors</vt:lpstr>
      <vt:lpstr>Product Revision Factors</vt:lpstr>
      <vt:lpstr>Product Revision Factors</vt:lpstr>
      <vt:lpstr>Flexibility: Example</vt:lpstr>
      <vt:lpstr>Product Revision Factors</vt:lpstr>
      <vt:lpstr>Testability : Example</vt:lpstr>
      <vt:lpstr>Product transition factors</vt:lpstr>
      <vt:lpstr>Product Transition Factors</vt:lpstr>
      <vt:lpstr>Portability </vt:lpstr>
      <vt:lpstr>Reusability</vt:lpstr>
      <vt:lpstr>Product Transition Factors</vt:lpstr>
      <vt:lpstr>Example</vt:lpstr>
      <vt:lpstr>Conclusion</vt:lpstr>
      <vt:lpstr>Practice Question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 and Requirements</dc:title>
  <dc:creator>Sobia</dc:creator>
  <cp:lastModifiedBy>Microsoft account</cp:lastModifiedBy>
  <cp:revision>317</cp:revision>
  <dcterms:created xsi:type="dcterms:W3CDTF">2002-08-17T07:29:05Z</dcterms:created>
  <dcterms:modified xsi:type="dcterms:W3CDTF">2024-02-20T04:21:06Z</dcterms:modified>
</cp:coreProperties>
</file>