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522" r:id="rId2"/>
    <p:sldId id="257" r:id="rId3"/>
    <p:sldId id="258" r:id="rId4"/>
    <p:sldId id="521" r:id="rId5"/>
    <p:sldId id="421" r:id="rId6"/>
    <p:sldId id="354" r:id="rId7"/>
    <p:sldId id="355" r:id="rId8"/>
    <p:sldId id="518" r:id="rId9"/>
    <p:sldId id="387" r:id="rId10"/>
    <p:sldId id="374" r:id="rId11"/>
    <p:sldId id="384" r:id="rId12"/>
    <p:sldId id="375" r:id="rId13"/>
    <p:sldId id="376" r:id="rId14"/>
    <p:sldId id="377" r:id="rId15"/>
    <p:sldId id="402" r:id="rId16"/>
    <p:sldId id="295" r:id="rId17"/>
    <p:sldId id="296" r:id="rId18"/>
    <p:sldId id="297" r:id="rId19"/>
    <p:sldId id="403" r:id="rId20"/>
    <p:sldId id="298" r:id="rId21"/>
    <p:sldId id="512" r:id="rId22"/>
    <p:sldId id="513" r:id="rId23"/>
    <p:sldId id="514" r:id="rId24"/>
    <p:sldId id="422" r:id="rId25"/>
    <p:sldId id="405" r:id="rId26"/>
    <p:sldId id="404" r:id="rId27"/>
    <p:sldId id="516" r:id="rId28"/>
    <p:sldId id="519" r:id="rId29"/>
    <p:sldId id="420" r:id="rId30"/>
    <p:sldId id="260" r:id="rId31"/>
    <p:sldId id="261" r:id="rId32"/>
    <p:sldId id="262" r:id="rId33"/>
    <p:sldId id="263" r:id="rId34"/>
    <p:sldId id="517" r:id="rId35"/>
    <p:sldId id="264" r:id="rId36"/>
    <p:sldId id="265" r:id="rId37"/>
    <p:sldId id="266" r:id="rId38"/>
    <p:sldId id="423" r:id="rId39"/>
    <p:sldId id="424" r:id="rId40"/>
    <p:sldId id="510" r:id="rId41"/>
    <p:sldId id="268" r:id="rId42"/>
    <p:sldId id="425" r:id="rId43"/>
    <p:sldId id="42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7" autoAdjust="0"/>
    <p:restoredTop sz="94660"/>
  </p:normalViewPr>
  <p:slideViewPr>
    <p:cSldViewPr>
      <p:cViewPr varScale="1">
        <p:scale>
          <a:sx n="70" d="100"/>
          <a:sy n="70" d="100"/>
        </p:scale>
        <p:origin x="11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67687-7798-4E67-85D7-1A7E2D13EE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1A7DCA1-16CB-4992-96B0-B4DFA63999EF}">
      <dgm:prSet phldrT="[Text]"/>
      <dgm:spPr/>
      <dgm:t>
        <a:bodyPr/>
        <a:lstStyle/>
        <a:p>
          <a:r>
            <a:rPr lang="en-US" dirty="0"/>
            <a:t>Raw Metrics</a:t>
          </a:r>
        </a:p>
      </dgm:t>
    </dgm:pt>
    <dgm:pt modelId="{30DE9005-88F0-495A-A7BB-FB3BED38292D}" type="parTrans" cxnId="{63D7EAB2-E217-4B7C-940D-13107EB7DEF6}">
      <dgm:prSet/>
      <dgm:spPr/>
      <dgm:t>
        <a:bodyPr/>
        <a:lstStyle/>
        <a:p>
          <a:endParaRPr lang="en-US"/>
        </a:p>
      </dgm:t>
    </dgm:pt>
    <dgm:pt modelId="{B4D4E998-B484-47C3-A219-532F67B55B12}" type="sibTrans" cxnId="{63D7EAB2-E217-4B7C-940D-13107EB7DEF6}">
      <dgm:prSet/>
      <dgm:spPr/>
      <dgm:t>
        <a:bodyPr/>
        <a:lstStyle/>
        <a:p>
          <a:endParaRPr lang="en-US"/>
        </a:p>
      </dgm:t>
    </dgm:pt>
    <dgm:pt modelId="{74205EF6-76E2-475A-8F59-41BAE42B93C9}">
      <dgm:prSet phldrT="[Text]"/>
      <dgm:spPr/>
      <dgm:t>
        <a:bodyPr/>
        <a:lstStyle/>
        <a:p>
          <a:r>
            <a:rPr lang="en-US" dirty="0"/>
            <a:t>number of source lines of code,</a:t>
          </a:r>
        </a:p>
      </dgm:t>
    </dgm:pt>
    <dgm:pt modelId="{5ED0144F-726D-4940-8571-F2417AD71969}" type="parTrans" cxnId="{3729CA04-5EF3-46F6-A8BF-51B65B18E2A8}">
      <dgm:prSet/>
      <dgm:spPr/>
      <dgm:t>
        <a:bodyPr/>
        <a:lstStyle/>
        <a:p>
          <a:endParaRPr lang="en-US"/>
        </a:p>
      </dgm:t>
    </dgm:pt>
    <dgm:pt modelId="{EC17ADC3-E324-4900-A7A2-3030E4E2BF5E}" type="sibTrans" cxnId="{3729CA04-5EF3-46F6-A8BF-51B65B18E2A8}">
      <dgm:prSet/>
      <dgm:spPr/>
      <dgm:t>
        <a:bodyPr/>
        <a:lstStyle/>
        <a:p>
          <a:endParaRPr lang="en-US"/>
        </a:p>
      </dgm:t>
    </dgm:pt>
    <dgm:pt modelId="{C886C73E-60C0-4206-9C4A-94CD93A6CC00}">
      <dgm:prSet phldrT="[Text]"/>
      <dgm:spPr/>
      <dgm:t>
        <a:bodyPr/>
        <a:lstStyle/>
        <a:p>
          <a:r>
            <a:rPr lang="en-US" dirty="0"/>
            <a:t>Derived Metrics </a:t>
          </a:r>
        </a:p>
      </dgm:t>
    </dgm:pt>
    <dgm:pt modelId="{B5A3AC75-1311-43BB-B17C-F6E080EEF157}" type="parTrans" cxnId="{2EC6C6F1-AC1E-40BD-BA74-1855B018C168}">
      <dgm:prSet/>
      <dgm:spPr/>
      <dgm:t>
        <a:bodyPr/>
        <a:lstStyle/>
        <a:p>
          <a:endParaRPr lang="en-US"/>
        </a:p>
      </dgm:t>
    </dgm:pt>
    <dgm:pt modelId="{8341D10B-0FB0-4D0E-B538-82B8F8D3558D}" type="sibTrans" cxnId="{2EC6C6F1-AC1E-40BD-BA74-1855B018C168}">
      <dgm:prSet/>
      <dgm:spPr/>
      <dgm:t>
        <a:bodyPr/>
        <a:lstStyle/>
        <a:p>
          <a:endParaRPr lang="en-US"/>
        </a:p>
      </dgm:t>
    </dgm:pt>
    <dgm:pt modelId="{01CAF046-6E96-4919-BBC1-40EF60FB4D5D}">
      <dgm:prSet phldrT="[Text]"/>
      <dgm:spPr/>
      <dgm:t>
        <a:bodyPr/>
        <a:lstStyle/>
        <a:p>
          <a:r>
            <a:rPr lang="en-US" dirty="0"/>
            <a:t>source lines of code per staff-hour, </a:t>
          </a:r>
        </a:p>
      </dgm:t>
    </dgm:pt>
    <dgm:pt modelId="{F41B1E43-5409-4590-A167-3CE055307D88}" type="parTrans" cxnId="{215A5CEF-AD25-4A83-8349-1F67B2652911}">
      <dgm:prSet/>
      <dgm:spPr/>
      <dgm:t>
        <a:bodyPr/>
        <a:lstStyle/>
        <a:p>
          <a:endParaRPr lang="en-US"/>
        </a:p>
      </dgm:t>
    </dgm:pt>
    <dgm:pt modelId="{F44242E0-D2E1-4D52-9BFA-A4AA87DAE31C}" type="sibTrans" cxnId="{215A5CEF-AD25-4A83-8349-1F67B2652911}">
      <dgm:prSet/>
      <dgm:spPr/>
      <dgm:t>
        <a:bodyPr/>
        <a:lstStyle/>
        <a:p>
          <a:endParaRPr lang="en-US"/>
        </a:p>
      </dgm:t>
    </dgm:pt>
    <dgm:pt modelId="{76A77E9F-8BBF-4216-B2DD-1F540EA970B0}">
      <dgm:prSet phldrT="[Text]"/>
      <dgm:spPr/>
      <dgm:t>
        <a:bodyPr/>
        <a:lstStyle/>
        <a:p>
          <a:r>
            <a:rPr lang="en-US" dirty="0"/>
            <a:t>number of documentation pages,</a:t>
          </a:r>
        </a:p>
      </dgm:t>
    </dgm:pt>
    <dgm:pt modelId="{21494344-A918-400D-A78E-E127A3C7EB7B}" type="parTrans" cxnId="{68535695-29A4-4801-AD47-0F2F8AC871EF}">
      <dgm:prSet/>
      <dgm:spPr/>
      <dgm:t>
        <a:bodyPr/>
        <a:lstStyle/>
        <a:p>
          <a:endParaRPr lang="en-US"/>
        </a:p>
      </dgm:t>
    </dgm:pt>
    <dgm:pt modelId="{177B00D4-E4F4-454E-A9A7-FCA3917A8C46}" type="sibTrans" cxnId="{68535695-29A4-4801-AD47-0F2F8AC871EF}">
      <dgm:prSet/>
      <dgm:spPr/>
      <dgm:t>
        <a:bodyPr/>
        <a:lstStyle/>
        <a:p>
          <a:endParaRPr lang="en-US"/>
        </a:p>
      </dgm:t>
    </dgm:pt>
    <dgm:pt modelId="{B7F2775C-8761-4CF3-AE10-5F5AD26DF08F}">
      <dgm:prSet phldrT="[Text]"/>
      <dgm:spPr/>
      <dgm:t>
        <a:bodyPr/>
        <a:lstStyle/>
        <a:p>
          <a:r>
            <a:rPr lang="en-US" dirty="0"/>
            <a:t>number of staff-hours,</a:t>
          </a:r>
        </a:p>
      </dgm:t>
    </dgm:pt>
    <dgm:pt modelId="{D4579C6D-C3DC-4DD6-A91B-C048FAFBB62B}" type="parTrans" cxnId="{383A908B-1A7B-4B90-BC83-BCA8D6E115F5}">
      <dgm:prSet/>
      <dgm:spPr/>
      <dgm:t>
        <a:bodyPr/>
        <a:lstStyle/>
        <a:p>
          <a:endParaRPr lang="en-US"/>
        </a:p>
      </dgm:t>
    </dgm:pt>
    <dgm:pt modelId="{54E091FF-55D9-4798-A52E-EF6A5DFBFE0F}" type="sibTrans" cxnId="{383A908B-1A7B-4B90-BC83-BCA8D6E115F5}">
      <dgm:prSet/>
      <dgm:spPr/>
      <dgm:t>
        <a:bodyPr/>
        <a:lstStyle/>
        <a:p>
          <a:endParaRPr lang="en-US"/>
        </a:p>
      </dgm:t>
    </dgm:pt>
    <dgm:pt modelId="{23445D51-86D5-4B5B-B90C-8EEAD5A81826}">
      <dgm:prSet phldrT="[Text]"/>
      <dgm:spPr/>
      <dgm:t>
        <a:bodyPr/>
        <a:lstStyle/>
        <a:p>
          <a:r>
            <a:rPr lang="en-US" dirty="0"/>
            <a:t>number of requirements, etc. </a:t>
          </a:r>
        </a:p>
      </dgm:t>
    </dgm:pt>
    <dgm:pt modelId="{3977508B-7F36-4EF0-9A6F-173AAFC60DAF}" type="parTrans" cxnId="{53655FFB-5406-442E-978D-7A2D38503225}">
      <dgm:prSet/>
      <dgm:spPr/>
      <dgm:t>
        <a:bodyPr/>
        <a:lstStyle/>
        <a:p>
          <a:endParaRPr lang="en-US"/>
        </a:p>
      </dgm:t>
    </dgm:pt>
    <dgm:pt modelId="{6C855575-6D52-4C95-843C-3E3FE44A75A1}" type="sibTrans" cxnId="{53655FFB-5406-442E-978D-7A2D38503225}">
      <dgm:prSet/>
      <dgm:spPr/>
      <dgm:t>
        <a:bodyPr/>
        <a:lstStyle/>
        <a:p>
          <a:endParaRPr lang="en-US"/>
        </a:p>
      </dgm:t>
    </dgm:pt>
    <dgm:pt modelId="{4009EDA9-3E15-4544-B658-97AE0E5989A6}">
      <dgm:prSet phldrT="[Text]"/>
      <dgm:spPr/>
      <dgm:t>
        <a:bodyPr/>
        <a:lstStyle/>
        <a:p>
          <a:r>
            <a:rPr lang="en-US" dirty="0"/>
            <a:t>number of tests, </a:t>
          </a:r>
        </a:p>
      </dgm:t>
    </dgm:pt>
    <dgm:pt modelId="{31BFC9E8-D003-43C1-8C02-16541A89A44E}" type="parTrans" cxnId="{27C9E307-D24B-4B1B-9D50-1F814544F538}">
      <dgm:prSet/>
      <dgm:spPr/>
      <dgm:t>
        <a:bodyPr/>
        <a:lstStyle/>
        <a:p>
          <a:endParaRPr lang="en-US"/>
        </a:p>
      </dgm:t>
    </dgm:pt>
    <dgm:pt modelId="{9C6D22F4-93FE-4CAC-BB4D-2BA30E438B8C}" type="sibTrans" cxnId="{27C9E307-D24B-4B1B-9D50-1F814544F538}">
      <dgm:prSet/>
      <dgm:spPr/>
      <dgm:t>
        <a:bodyPr/>
        <a:lstStyle/>
        <a:p>
          <a:endParaRPr lang="en-US"/>
        </a:p>
      </dgm:t>
    </dgm:pt>
    <dgm:pt modelId="{E8958324-D0EC-4446-8167-263F772AA084}">
      <dgm:prSet phldrT="[Text]"/>
      <dgm:spPr/>
      <dgm:t>
        <a:bodyPr/>
        <a:lstStyle/>
        <a:p>
          <a:r>
            <a:rPr lang="en-US" dirty="0"/>
            <a:t>defects per thousand lines of code, </a:t>
          </a:r>
        </a:p>
      </dgm:t>
    </dgm:pt>
    <dgm:pt modelId="{41951113-CDD8-4908-BFF5-E51AEE631B54}" type="parTrans" cxnId="{0C274386-DB49-45AB-9838-50459853ADA0}">
      <dgm:prSet/>
      <dgm:spPr/>
      <dgm:t>
        <a:bodyPr/>
        <a:lstStyle/>
        <a:p>
          <a:endParaRPr lang="en-US"/>
        </a:p>
      </dgm:t>
    </dgm:pt>
    <dgm:pt modelId="{1FA04C66-5DDD-4555-90B3-EA177257B9D8}" type="sibTrans" cxnId="{0C274386-DB49-45AB-9838-50459853ADA0}">
      <dgm:prSet/>
      <dgm:spPr/>
      <dgm:t>
        <a:bodyPr/>
        <a:lstStyle/>
        <a:p>
          <a:endParaRPr lang="en-US"/>
        </a:p>
      </dgm:t>
    </dgm:pt>
    <dgm:pt modelId="{6ABD2D97-83F1-467A-9145-3E77A5EF22E5}">
      <dgm:prSet phldrT="[Text]"/>
      <dgm:spPr/>
      <dgm:t>
        <a:bodyPr/>
        <a:lstStyle/>
        <a:p>
          <a:r>
            <a:rPr lang="en-US" dirty="0"/>
            <a:t>cost performance index. </a:t>
          </a:r>
        </a:p>
      </dgm:t>
    </dgm:pt>
    <dgm:pt modelId="{DBB2AE99-6BD9-419A-A6B5-CFDBD6B161F9}" type="parTrans" cxnId="{D2D8958D-9415-4C61-98ED-672FA075C6D8}">
      <dgm:prSet/>
      <dgm:spPr/>
      <dgm:t>
        <a:bodyPr/>
        <a:lstStyle/>
        <a:p>
          <a:endParaRPr lang="en-US"/>
        </a:p>
      </dgm:t>
    </dgm:pt>
    <dgm:pt modelId="{B85A27FA-2464-401C-A621-605345102BDD}" type="sibTrans" cxnId="{D2D8958D-9415-4C61-98ED-672FA075C6D8}">
      <dgm:prSet/>
      <dgm:spPr/>
      <dgm:t>
        <a:bodyPr/>
        <a:lstStyle/>
        <a:p>
          <a:endParaRPr lang="en-US"/>
        </a:p>
      </dgm:t>
    </dgm:pt>
    <dgm:pt modelId="{F6ABD399-07F3-4319-9A59-1ED17E4B9750}" type="pres">
      <dgm:prSet presAssocID="{ECB67687-7798-4E67-85D7-1A7E2D13EE1D}" presName="Name0" presStyleCnt="0">
        <dgm:presLayoutVars>
          <dgm:dir/>
          <dgm:animLvl val="lvl"/>
          <dgm:resizeHandles val="exact"/>
        </dgm:presLayoutVars>
      </dgm:prSet>
      <dgm:spPr/>
      <dgm:t>
        <a:bodyPr/>
        <a:lstStyle/>
        <a:p>
          <a:endParaRPr lang="en-US"/>
        </a:p>
      </dgm:t>
    </dgm:pt>
    <dgm:pt modelId="{41B2DF62-9715-4EC1-9E9A-769FBBEF2658}" type="pres">
      <dgm:prSet presAssocID="{41A7DCA1-16CB-4992-96B0-B4DFA63999EF}" presName="composite" presStyleCnt="0"/>
      <dgm:spPr/>
    </dgm:pt>
    <dgm:pt modelId="{4AE255BA-3DBB-4DF6-B299-E4D57AA7C30B}" type="pres">
      <dgm:prSet presAssocID="{41A7DCA1-16CB-4992-96B0-B4DFA63999EF}" presName="parTx" presStyleLbl="alignNode1" presStyleIdx="0" presStyleCnt="2">
        <dgm:presLayoutVars>
          <dgm:chMax val="0"/>
          <dgm:chPref val="0"/>
          <dgm:bulletEnabled val="1"/>
        </dgm:presLayoutVars>
      </dgm:prSet>
      <dgm:spPr/>
      <dgm:t>
        <a:bodyPr/>
        <a:lstStyle/>
        <a:p>
          <a:endParaRPr lang="en-US"/>
        </a:p>
      </dgm:t>
    </dgm:pt>
    <dgm:pt modelId="{0D38477B-F445-4BDB-97FB-8E34EB398A97}" type="pres">
      <dgm:prSet presAssocID="{41A7DCA1-16CB-4992-96B0-B4DFA63999EF}" presName="desTx" presStyleLbl="alignAccFollowNode1" presStyleIdx="0" presStyleCnt="2" custLinFactNeighborX="-21401" custLinFactNeighborY="30202">
        <dgm:presLayoutVars>
          <dgm:bulletEnabled val="1"/>
        </dgm:presLayoutVars>
      </dgm:prSet>
      <dgm:spPr/>
      <dgm:t>
        <a:bodyPr/>
        <a:lstStyle/>
        <a:p>
          <a:endParaRPr lang="en-US"/>
        </a:p>
      </dgm:t>
    </dgm:pt>
    <dgm:pt modelId="{8D939BB2-AEF6-4AA8-96C8-5CD1A791978F}" type="pres">
      <dgm:prSet presAssocID="{B4D4E998-B484-47C3-A219-532F67B55B12}" presName="space" presStyleCnt="0"/>
      <dgm:spPr/>
    </dgm:pt>
    <dgm:pt modelId="{91996780-C048-4299-B23C-C5D863C8F6D0}" type="pres">
      <dgm:prSet presAssocID="{C886C73E-60C0-4206-9C4A-94CD93A6CC00}" presName="composite" presStyleCnt="0"/>
      <dgm:spPr/>
    </dgm:pt>
    <dgm:pt modelId="{D05CD0B7-E154-43F8-9709-6BCD47E185D9}" type="pres">
      <dgm:prSet presAssocID="{C886C73E-60C0-4206-9C4A-94CD93A6CC00}" presName="parTx" presStyleLbl="alignNode1" presStyleIdx="1" presStyleCnt="2">
        <dgm:presLayoutVars>
          <dgm:chMax val="0"/>
          <dgm:chPref val="0"/>
          <dgm:bulletEnabled val="1"/>
        </dgm:presLayoutVars>
      </dgm:prSet>
      <dgm:spPr/>
      <dgm:t>
        <a:bodyPr/>
        <a:lstStyle/>
        <a:p>
          <a:endParaRPr lang="en-US"/>
        </a:p>
      </dgm:t>
    </dgm:pt>
    <dgm:pt modelId="{737F5488-9B1C-4507-99C9-05B0040C837D}" type="pres">
      <dgm:prSet presAssocID="{C886C73E-60C0-4206-9C4A-94CD93A6CC00}" presName="desTx" presStyleLbl="alignAccFollowNode1" presStyleIdx="1" presStyleCnt="2">
        <dgm:presLayoutVars>
          <dgm:bulletEnabled val="1"/>
        </dgm:presLayoutVars>
      </dgm:prSet>
      <dgm:spPr/>
      <dgm:t>
        <a:bodyPr/>
        <a:lstStyle/>
        <a:p>
          <a:endParaRPr lang="en-US"/>
        </a:p>
      </dgm:t>
    </dgm:pt>
  </dgm:ptLst>
  <dgm:cxnLst>
    <dgm:cxn modelId="{27C9E307-D24B-4B1B-9D50-1F814544F538}" srcId="{41A7DCA1-16CB-4992-96B0-B4DFA63999EF}" destId="{4009EDA9-3E15-4544-B658-97AE0E5989A6}" srcOrd="3" destOrd="0" parTransId="{31BFC9E8-D003-43C1-8C02-16541A89A44E}" sibTransId="{9C6D22F4-93FE-4CAC-BB4D-2BA30E438B8C}"/>
    <dgm:cxn modelId="{27FA2EBD-D49F-420A-AD9F-DD605CF0EC16}" type="presOf" srcId="{01CAF046-6E96-4919-BBC1-40EF60FB4D5D}" destId="{737F5488-9B1C-4507-99C9-05B0040C837D}" srcOrd="0" destOrd="0" presId="urn:microsoft.com/office/officeart/2005/8/layout/hList1"/>
    <dgm:cxn modelId="{2EC6C6F1-AC1E-40BD-BA74-1855B018C168}" srcId="{ECB67687-7798-4E67-85D7-1A7E2D13EE1D}" destId="{C886C73E-60C0-4206-9C4A-94CD93A6CC00}" srcOrd="1" destOrd="0" parTransId="{B5A3AC75-1311-43BB-B17C-F6E080EEF157}" sibTransId="{8341D10B-0FB0-4D0E-B538-82B8F8D3558D}"/>
    <dgm:cxn modelId="{B63B151A-7E38-4312-AC2F-352A29EEEBF4}" type="presOf" srcId="{4009EDA9-3E15-4544-B658-97AE0E5989A6}" destId="{0D38477B-F445-4BDB-97FB-8E34EB398A97}" srcOrd="0" destOrd="3" presId="urn:microsoft.com/office/officeart/2005/8/layout/hList1"/>
    <dgm:cxn modelId="{2B2FF48B-6841-47E0-9AF1-F375B8DA09A3}" type="presOf" srcId="{6ABD2D97-83F1-467A-9145-3E77A5EF22E5}" destId="{737F5488-9B1C-4507-99C9-05B0040C837D}" srcOrd="0" destOrd="2" presId="urn:microsoft.com/office/officeart/2005/8/layout/hList1"/>
    <dgm:cxn modelId="{3729CA04-5EF3-46F6-A8BF-51B65B18E2A8}" srcId="{41A7DCA1-16CB-4992-96B0-B4DFA63999EF}" destId="{74205EF6-76E2-475A-8F59-41BAE42B93C9}" srcOrd="0" destOrd="0" parTransId="{5ED0144F-726D-4940-8571-F2417AD71969}" sibTransId="{EC17ADC3-E324-4900-A7A2-3030E4E2BF5E}"/>
    <dgm:cxn modelId="{32F8BCB8-EDAD-4016-B994-AC38BD7B6D61}" type="presOf" srcId="{C886C73E-60C0-4206-9C4A-94CD93A6CC00}" destId="{D05CD0B7-E154-43F8-9709-6BCD47E185D9}" srcOrd="0" destOrd="0" presId="urn:microsoft.com/office/officeart/2005/8/layout/hList1"/>
    <dgm:cxn modelId="{06206838-7DF0-484D-9C5D-0D134357212D}" type="presOf" srcId="{B7F2775C-8761-4CF3-AE10-5F5AD26DF08F}" destId="{0D38477B-F445-4BDB-97FB-8E34EB398A97}" srcOrd="0" destOrd="2" presId="urn:microsoft.com/office/officeart/2005/8/layout/hList1"/>
    <dgm:cxn modelId="{53655FFB-5406-442E-978D-7A2D38503225}" srcId="{41A7DCA1-16CB-4992-96B0-B4DFA63999EF}" destId="{23445D51-86D5-4B5B-B90C-8EEAD5A81826}" srcOrd="4" destOrd="0" parTransId="{3977508B-7F36-4EF0-9A6F-173AAFC60DAF}" sibTransId="{6C855575-6D52-4C95-843C-3E3FE44A75A1}"/>
    <dgm:cxn modelId="{D2D8958D-9415-4C61-98ED-672FA075C6D8}" srcId="{C886C73E-60C0-4206-9C4A-94CD93A6CC00}" destId="{6ABD2D97-83F1-467A-9145-3E77A5EF22E5}" srcOrd="2" destOrd="0" parTransId="{DBB2AE99-6BD9-419A-A6B5-CFDBD6B161F9}" sibTransId="{B85A27FA-2464-401C-A621-605345102BDD}"/>
    <dgm:cxn modelId="{0C274386-DB49-45AB-9838-50459853ADA0}" srcId="{C886C73E-60C0-4206-9C4A-94CD93A6CC00}" destId="{E8958324-D0EC-4446-8167-263F772AA084}" srcOrd="1" destOrd="0" parTransId="{41951113-CDD8-4908-BFF5-E51AEE631B54}" sibTransId="{1FA04C66-5DDD-4555-90B3-EA177257B9D8}"/>
    <dgm:cxn modelId="{383A908B-1A7B-4B90-BC83-BCA8D6E115F5}" srcId="{41A7DCA1-16CB-4992-96B0-B4DFA63999EF}" destId="{B7F2775C-8761-4CF3-AE10-5F5AD26DF08F}" srcOrd="2" destOrd="0" parTransId="{D4579C6D-C3DC-4DD6-A91B-C048FAFBB62B}" sibTransId="{54E091FF-55D9-4798-A52E-EF6A5DFBFE0F}"/>
    <dgm:cxn modelId="{5D734941-B402-4765-9732-5F9ABDC91559}" type="presOf" srcId="{E8958324-D0EC-4446-8167-263F772AA084}" destId="{737F5488-9B1C-4507-99C9-05B0040C837D}" srcOrd="0" destOrd="1" presId="urn:microsoft.com/office/officeart/2005/8/layout/hList1"/>
    <dgm:cxn modelId="{215A5CEF-AD25-4A83-8349-1F67B2652911}" srcId="{C886C73E-60C0-4206-9C4A-94CD93A6CC00}" destId="{01CAF046-6E96-4919-BBC1-40EF60FB4D5D}" srcOrd="0" destOrd="0" parTransId="{F41B1E43-5409-4590-A167-3CE055307D88}" sibTransId="{F44242E0-D2E1-4D52-9BFA-A4AA87DAE31C}"/>
    <dgm:cxn modelId="{45D74DDB-9727-4B36-8973-3C2688D072F6}" type="presOf" srcId="{ECB67687-7798-4E67-85D7-1A7E2D13EE1D}" destId="{F6ABD399-07F3-4319-9A59-1ED17E4B9750}" srcOrd="0" destOrd="0" presId="urn:microsoft.com/office/officeart/2005/8/layout/hList1"/>
    <dgm:cxn modelId="{044CC975-3CC4-47E3-B2E0-079226674F36}" type="presOf" srcId="{74205EF6-76E2-475A-8F59-41BAE42B93C9}" destId="{0D38477B-F445-4BDB-97FB-8E34EB398A97}" srcOrd="0" destOrd="0" presId="urn:microsoft.com/office/officeart/2005/8/layout/hList1"/>
    <dgm:cxn modelId="{6E2604A8-007F-4495-B84C-BD586901F03B}" type="presOf" srcId="{76A77E9F-8BBF-4216-B2DD-1F540EA970B0}" destId="{0D38477B-F445-4BDB-97FB-8E34EB398A97}" srcOrd="0" destOrd="1" presId="urn:microsoft.com/office/officeart/2005/8/layout/hList1"/>
    <dgm:cxn modelId="{63D7EAB2-E217-4B7C-940D-13107EB7DEF6}" srcId="{ECB67687-7798-4E67-85D7-1A7E2D13EE1D}" destId="{41A7DCA1-16CB-4992-96B0-B4DFA63999EF}" srcOrd="0" destOrd="0" parTransId="{30DE9005-88F0-495A-A7BB-FB3BED38292D}" sibTransId="{B4D4E998-B484-47C3-A219-532F67B55B12}"/>
    <dgm:cxn modelId="{68535695-29A4-4801-AD47-0F2F8AC871EF}" srcId="{41A7DCA1-16CB-4992-96B0-B4DFA63999EF}" destId="{76A77E9F-8BBF-4216-B2DD-1F540EA970B0}" srcOrd="1" destOrd="0" parTransId="{21494344-A918-400D-A78E-E127A3C7EB7B}" sibTransId="{177B00D4-E4F4-454E-A9A7-FCA3917A8C46}"/>
    <dgm:cxn modelId="{05E1281F-6C35-4E0D-A9F5-755F94772D58}" type="presOf" srcId="{23445D51-86D5-4B5B-B90C-8EEAD5A81826}" destId="{0D38477B-F445-4BDB-97FB-8E34EB398A97}" srcOrd="0" destOrd="4" presId="urn:microsoft.com/office/officeart/2005/8/layout/hList1"/>
    <dgm:cxn modelId="{053B09FA-1A42-415C-9625-EA953997961C}" type="presOf" srcId="{41A7DCA1-16CB-4992-96B0-B4DFA63999EF}" destId="{4AE255BA-3DBB-4DF6-B299-E4D57AA7C30B}" srcOrd="0" destOrd="0" presId="urn:microsoft.com/office/officeart/2005/8/layout/hList1"/>
    <dgm:cxn modelId="{C90B347B-F454-47DC-BE32-A1012405C00A}" type="presParOf" srcId="{F6ABD399-07F3-4319-9A59-1ED17E4B9750}" destId="{41B2DF62-9715-4EC1-9E9A-769FBBEF2658}" srcOrd="0" destOrd="0" presId="urn:microsoft.com/office/officeart/2005/8/layout/hList1"/>
    <dgm:cxn modelId="{0406E007-20F3-40EC-A801-AE588E1E3B4B}" type="presParOf" srcId="{41B2DF62-9715-4EC1-9E9A-769FBBEF2658}" destId="{4AE255BA-3DBB-4DF6-B299-E4D57AA7C30B}" srcOrd="0" destOrd="0" presId="urn:microsoft.com/office/officeart/2005/8/layout/hList1"/>
    <dgm:cxn modelId="{D42E0DF2-32B4-4729-9D28-E4EE0EE9C64C}" type="presParOf" srcId="{41B2DF62-9715-4EC1-9E9A-769FBBEF2658}" destId="{0D38477B-F445-4BDB-97FB-8E34EB398A97}" srcOrd="1" destOrd="0" presId="urn:microsoft.com/office/officeart/2005/8/layout/hList1"/>
    <dgm:cxn modelId="{5FACE1D5-DCB1-41D2-89EE-4EA2F1916956}" type="presParOf" srcId="{F6ABD399-07F3-4319-9A59-1ED17E4B9750}" destId="{8D939BB2-AEF6-4AA8-96C8-5CD1A791978F}" srcOrd="1" destOrd="0" presId="urn:microsoft.com/office/officeart/2005/8/layout/hList1"/>
    <dgm:cxn modelId="{FEB30E65-7B3A-40C6-8682-E2C4920F62D9}" type="presParOf" srcId="{F6ABD399-07F3-4319-9A59-1ED17E4B9750}" destId="{91996780-C048-4299-B23C-C5D863C8F6D0}" srcOrd="2" destOrd="0" presId="urn:microsoft.com/office/officeart/2005/8/layout/hList1"/>
    <dgm:cxn modelId="{73DEAA03-87BE-4E58-9D6E-463BAF01CF50}" type="presParOf" srcId="{91996780-C048-4299-B23C-C5D863C8F6D0}" destId="{D05CD0B7-E154-43F8-9709-6BCD47E185D9}" srcOrd="0" destOrd="0" presId="urn:microsoft.com/office/officeart/2005/8/layout/hList1"/>
    <dgm:cxn modelId="{C2A69C9A-26FE-4363-86AE-903429F1C9A2}" type="presParOf" srcId="{91996780-C048-4299-B23C-C5D863C8F6D0}" destId="{737F5488-9B1C-4507-99C9-05B0040C83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887BC-EC78-4961-8999-E45A77C3C1B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4C1081A-892B-4030-8723-94720BF61AA3}">
      <dgm:prSet phldrT="[Text]"/>
      <dgm:spPr/>
      <dgm:t>
        <a:bodyPr/>
        <a:lstStyle/>
        <a:p>
          <a:r>
            <a:rPr lang="en-US" dirty="0"/>
            <a:t>Product </a:t>
          </a:r>
        </a:p>
        <a:p>
          <a:r>
            <a:rPr lang="en-US" dirty="0"/>
            <a:t>Metrics</a:t>
          </a:r>
        </a:p>
      </dgm:t>
    </dgm:pt>
    <dgm:pt modelId="{50F98BEE-CF4A-487D-8D5F-12EF15F4F354}" type="parTrans" cxnId="{C43A3558-39CA-4DA7-84FF-3843A45E25B4}">
      <dgm:prSet/>
      <dgm:spPr/>
      <dgm:t>
        <a:bodyPr/>
        <a:lstStyle/>
        <a:p>
          <a:endParaRPr lang="en-US"/>
        </a:p>
      </dgm:t>
    </dgm:pt>
    <dgm:pt modelId="{3F2C4398-E219-45A5-9291-AD253B8C43A6}" type="sibTrans" cxnId="{C43A3558-39CA-4DA7-84FF-3843A45E25B4}">
      <dgm:prSet/>
      <dgm:spPr/>
      <dgm:t>
        <a:bodyPr/>
        <a:lstStyle/>
        <a:p>
          <a:endParaRPr lang="en-US"/>
        </a:p>
      </dgm:t>
    </dgm:pt>
    <dgm:pt modelId="{E2812968-4342-48F1-9997-1C243CC5C153}">
      <dgm:prSet phldrT="[Text]"/>
      <dgm:spPr/>
      <dgm:t>
        <a:bodyPr/>
        <a:lstStyle/>
        <a:p>
          <a:r>
            <a:rPr lang="en-US" altLang="en-US" dirty="0"/>
            <a:t>size, </a:t>
          </a:r>
          <a:endParaRPr lang="en-US" dirty="0"/>
        </a:p>
      </dgm:t>
    </dgm:pt>
    <dgm:pt modelId="{CF749F5E-D98A-4A9F-A45A-81C0C3FEC6AE}" type="parTrans" cxnId="{9C7B9499-F466-4D89-AA55-33D6CFD9B600}">
      <dgm:prSet/>
      <dgm:spPr/>
      <dgm:t>
        <a:bodyPr/>
        <a:lstStyle/>
        <a:p>
          <a:endParaRPr lang="en-US"/>
        </a:p>
      </dgm:t>
    </dgm:pt>
    <dgm:pt modelId="{2EEB0F72-CEA8-4594-8C1C-423221B80BA8}" type="sibTrans" cxnId="{9C7B9499-F466-4D89-AA55-33D6CFD9B600}">
      <dgm:prSet/>
      <dgm:spPr/>
      <dgm:t>
        <a:bodyPr/>
        <a:lstStyle/>
        <a:p>
          <a:endParaRPr lang="en-US"/>
        </a:p>
      </dgm:t>
    </dgm:pt>
    <dgm:pt modelId="{AC4B5D44-743C-4219-A0EE-37DD07179BE8}">
      <dgm:prSet phldrT="[Text]"/>
      <dgm:spPr/>
      <dgm:t>
        <a:bodyPr/>
        <a:lstStyle/>
        <a:p>
          <a:r>
            <a:rPr lang="en-US" dirty="0"/>
            <a:t>Process </a:t>
          </a:r>
        </a:p>
        <a:p>
          <a:r>
            <a:rPr lang="en-US" dirty="0"/>
            <a:t>Metrics</a:t>
          </a:r>
        </a:p>
      </dgm:t>
    </dgm:pt>
    <dgm:pt modelId="{57637FE8-1714-4670-AAE4-EAA2B4E67643}" type="parTrans" cxnId="{8E14D646-C412-483E-B9FB-85FDE369E85C}">
      <dgm:prSet/>
      <dgm:spPr/>
      <dgm:t>
        <a:bodyPr/>
        <a:lstStyle/>
        <a:p>
          <a:endParaRPr lang="en-US"/>
        </a:p>
      </dgm:t>
    </dgm:pt>
    <dgm:pt modelId="{5627A3FF-4CF7-486F-9E28-14FB9CF7517C}" type="sibTrans" cxnId="{8E14D646-C412-483E-B9FB-85FDE369E85C}">
      <dgm:prSet/>
      <dgm:spPr/>
      <dgm:t>
        <a:bodyPr/>
        <a:lstStyle/>
        <a:p>
          <a:endParaRPr lang="en-US"/>
        </a:p>
      </dgm:t>
    </dgm:pt>
    <dgm:pt modelId="{696AD55B-1699-4EBC-9EAF-4EC15B44539F}">
      <dgm:prSet phldrT="[Text]"/>
      <dgm:spPr/>
      <dgm:t>
        <a:bodyPr/>
        <a:lstStyle/>
        <a:p>
          <a:r>
            <a:rPr lang="en-US" altLang="en-US" dirty="0"/>
            <a:t>effectiveness of defect removal during development, </a:t>
          </a:r>
          <a:endParaRPr lang="en-US" dirty="0"/>
        </a:p>
      </dgm:t>
    </dgm:pt>
    <dgm:pt modelId="{A5287490-34C7-444D-8320-E7863C13ED8D}" type="parTrans" cxnId="{AFDF160F-0C0D-4EDC-AA4C-E8FC8C220A01}">
      <dgm:prSet/>
      <dgm:spPr/>
      <dgm:t>
        <a:bodyPr/>
        <a:lstStyle/>
        <a:p>
          <a:endParaRPr lang="en-US"/>
        </a:p>
      </dgm:t>
    </dgm:pt>
    <dgm:pt modelId="{EDC038B8-56DF-4CE9-89C6-300C34237AF4}" type="sibTrans" cxnId="{AFDF160F-0C0D-4EDC-AA4C-E8FC8C220A01}">
      <dgm:prSet/>
      <dgm:spPr/>
      <dgm:t>
        <a:bodyPr/>
        <a:lstStyle/>
        <a:p>
          <a:endParaRPr lang="en-US"/>
        </a:p>
      </dgm:t>
    </dgm:pt>
    <dgm:pt modelId="{8D92586E-B01A-40EB-A0AC-AD421A50C11C}">
      <dgm:prSet phldrT="[Text]"/>
      <dgm:spPr/>
      <dgm:t>
        <a:bodyPr/>
        <a:lstStyle/>
        <a:p>
          <a:r>
            <a:rPr lang="en-US" dirty="0"/>
            <a:t>Project </a:t>
          </a:r>
        </a:p>
        <a:p>
          <a:r>
            <a:rPr lang="en-US" dirty="0"/>
            <a:t>Metrics</a:t>
          </a:r>
        </a:p>
      </dgm:t>
    </dgm:pt>
    <dgm:pt modelId="{E5902A8E-E2F9-4650-90FC-44D86FFD3CD4}" type="parTrans" cxnId="{2B5126C5-F3D5-4B71-A0F7-C0BE061923A4}">
      <dgm:prSet/>
      <dgm:spPr/>
      <dgm:t>
        <a:bodyPr/>
        <a:lstStyle/>
        <a:p>
          <a:endParaRPr lang="en-US"/>
        </a:p>
      </dgm:t>
    </dgm:pt>
    <dgm:pt modelId="{07556A72-CD7B-4975-984E-259A42B5DA26}" type="sibTrans" cxnId="{2B5126C5-F3D5-4B71-A0F7-C0BE061923A4}">
      <dgm:prSet/>
      <dgm:spPr/>
      <dgm:t>
        <a:bodyPr/>
        <a:lstStyle/>
        <a:p>
          <a:endParaRPr lang="en-US"/>
        </a:p>
      </dgm:t>
    </dgm:pt>
    <dgm:pt modelId="{B2079E0D-62DA-49DA-A433-A6E411B3D4B5}">
      <dgm:prSet phldrT="[Text]"/>
      <dgm:spPr/>
      <dgm:t>
        <a:bodyPr/>
        <a:lstStyle/>
        <a:p>
          <a:r>
            <a:rPr lang="en-US" altLang="en-US" dirty="0"/>
            <a:t>number of software developers, </a:t>
          </a:r>
          <a:endParaRPr lang="en-US" dirty="0"/>
        </a:p>
      </dgm:t>
    </dgm:pt>
    <dgm:pt modelId="{8CF77265-FAFE-4A3C-B251-17D4A067DCF7}" type="parTrans" cxnId="{5AA2C62B-6271-46C7-A322-7A57C530063B}">
      <dgm:prSet/>
      <dgm:spPr/>
      <dgm:t>
        <a:bodyPr/>
        <a:lstStyle/>
        <a:p>
          <a:endParaRPr lang="en-US"/>
        </a:p>
      </dgm:t>
    </dgm:pt>
    <dgm:pt modelId="{13618F22-29F0-4DE9-9A62-623ADA605E00}" type="sibTrans" cxnId="{5AA2C62B-6271-46C7-A322-7A57C530063B}">
      <dgm:prSet/>
      <dgm:spPr/>
      <dgm:t>
        <a:bodyPr/>
        <a:lstStyle/>
        <a:p>
          <a:endParaRPr lang="en-US"/>
        </a:p>
      </dgm:t>
    </dgm:pt>
    <dgm:pt modelId="{4CD211E8-9BFE-4682-BE85-6E201E7B4A08}">
      <dgm:prSet/>
      <dgm:spPr/>
      <dgm:t>
        <a:bodyPr/>
        <a:lstStyle/>
        <a:p>
          <a:r>
            <a:rPr lang="en-US" altLang="en-US"/>
            <a:t>complexity, </a:t>
          </a:r>
          <a:endParaRPr lang="en-US" altLang="en-US" dirty="0"/>
        </a:p>
      </dgm:t>
    </dgm:pt>
    <dgm:pt modelId="{8714FFDF-0F91-4BC9-8855-9CD02AC36FB6}" type="parTrans" cxnId="{50B32879-D47C-4AAB-A38A-F09D81F5A004}">
      <dgm:prSet/>
      <dgm:spPr/>
      <dgm:t>
        <a:bodyPr/>
        <a:lstStyle/>
        <a:p>
          <a:endParaRPr lang="en-US"/>
        </a:p>
      </dgm:t>
    </dgm:pt>
    <dgm:pt modelId="{B61944DD-273A-4226-A506-0BFD1E05D005}" type="sibTrans" cxnId="{50B32879-D47C-4AAB-A38A-F09D81F5A004}">
      <dgm:prSet/>
      <dgm:spPr/>
      <dgm:t>
        <a:bodyPr/>
        <a:lstStyle/>
        <a:p>
          <a:endParaRPr lang="en-US"/>
        </a:p>
      </dgm:t>
    </dgm:pt>
    <dgm:pt modelId="{8C0184D5-FF3E-47D6-B576-1172D79366D8}">
      <dgm:prSet/>
      <dgm:spPr/>
      <dgm:t>
        <a:bodyPr/>
        <a:lstStyle/>
        <a:p>
          <a:r>
            <a:rPr lang="en-US" altLang="en-US"/>
            <a:t>design features, </a:t>
          </a:r>
          <a:endParaRPr lang="en-US" altLang="en-US" dirty="0"/>
        </a:p>
      </dgm:t>
    </dgm:pt>
    <dgm:pt modelId="{D1576498-0CDB-4C4F-9C75-A6D056B0DDC5}" type="parTrans" cxnId="{80EEB4A8-AB28-4DFF-8481-E4EFAB739238}">
      <dgm:prSet/>
      <dgm:spPr/>
      <dgm:t>
        <a:bodyPr/>
        <a:lstStyle/>
        <a:p>
          <a:endParaRPr lang="en-US"/>
        </a:p>
      </dgm:t>
    </dgm:pt>
    <dgm:pt modelId="{13A691CF-3A87-4D48-A5C0-649B8A684598}" type="sibTrans" cxnId="{80EEB4A8-AB28-4DFF-8481-E4EFAB739238}">
      <dgm:prSet/>
      <dgm:spPr/>
      <dgm:t>
        <a:bodyPr/>
        <a:lstStyle/>
        <a:p>
          <a:endParaRPr lang="en-US"/>
        </a:p>
      </dgm:t>
    </dgm:pt>
    <dgm:pt modelId="{7ED5620B-55D6-4274-ADFE-3AE8A385E628}">
      <dgm:prSet/>
      <dgm:spPr/>
      <dgm:t>
        <a:bodyPr/>
        <a:lstStyle/>
        <a:p>
          <a:r>
            <a:rPr lang="en-US" altLang="en-US" dirty="0"/>
            <a:t>performance, </a:t>
          </a:r>
        </a:p>
      </dgm:t>
    </dgm:pt>
    <dgm:pt modelId="{B8805153-A4A0-4292-BD92-15CF1B7C659C}" type="parTrans" cxnId="{935546D7-B051-4EF4-90F0-BCA84A75CE98}">
      <dgm:prSet/>
      <dgm:spPr/>
      <dgm:t>
        <a:bodyPr/>
        <a:lstStyle/>
        <a:p>
          <a:endParaRPr lang="en-US"/>
        </a:p>
      </dgm:t>
    </dgm:pt>
    <dgm:pt modelId="{B9CEBBDA-99AF-4878-921B-758A9CD714DC}" type="sibTrans" cxnId="{935546D7-B051-4EF4-90F0-BCA84A75CE98}">
      <dgm:prSet/>
      <dgm:spPr/>
      <dgm:t>
        <a:bodyPr/>
        <a:lstStyle/>
        <a:p>
          <a:endParaRPr lang="en-US"/>
        </a:p>
      </dgm:t>
    </dgm:pt>
    <dgm:pt modelId="{100A726F-1BFA-4918-914B-CB02D92186CE}">
      <dgm:prSet/>
      <dgm:spPr/>
      <dgm:t>
        <a:bodyPr/>
        <a:lstStyle/>
        <a:p>
          <a:r>
            <a:rPr lang="en-US" altLang="en-US" dirty="0"/>
            <a:t>quality level</a:t>
          </a:r>
        </a:p>
      </dgm:t>
    </dgm:pt>
    <dgm:pt modelId="{3B73A8F8-5904-4A30-B128-AF28569CB4DC}" type="parTrans" cxnId="{97223C0B-88CA-4B42-91A7-72B795BB09A1}">
      <dgm:prSet/>
      <dgm:spPr/>
      <dgm:t>
        <a:bodyPr/>
        <a:lstStyle/>
        <a:p>
          <a:endParaRPr lang="en-US"/>
        </a:p>
      </dgm:t>
    </dgm:pt>
    <dgm:pt modelId="{3C118ACF-97BE-4EF7-97CC-765C1C3CA2BE}" type="sibTrans" cxnId="{97223C0B-88CA-4B42-91A7-72B795BB09A1}">
      <dgm:prSet/>
      <dgm:spPr/>
      <dgm:t>
        <a:bodyPr/>
        <a:lstStyle/>
        <a:p>
          <a:endParaRPr lang="en-US"/>
        </a:p>
      </dgm:t>
    </dgm:pt>
    <dgm:pt modelId="{5B513D18-2031-463E-B44F-CE961BF95C26}">
      <dgm:prSet/>
      <dgm:spPr/>
      <dgm:t>
        <a:bodyPr/>
        <a:lstStyle/>
        <a:p>
          <a:r>
            <a:rPr lang="en-US" altLang="en-US"/>
            <a:t>pattern of testing defect arrival, </a:t>
          </a:r>
          <a:endParaRPr lang="en-US" altLang="en-US" dirty="0"/>
        </a:p>
      </dgm:t>
    </dgm:pt>
    <dgm:pt modelId="{8FF2B8D3-809B-42FB-8640-C1A270393309}" type="parTrans" cxnId="{B004A720-8481-42B3-B6B4-563D2C2AB9F0}">
      <dgm:prSet/>
      <dgm:spPr/>
      <dgm:t>
        <a:bodyPr/>
        <a:lstStyle/>
        <a:p>
          <a:endParaRPr lang="en-US"/>
        </a:p>
      </dgm:t>
    </dgm:pt>
    <dgm:pt modelId="{B01E121B-8873-47C5-83B6-EF741EFA3A59}" type="sibTrans" cxnId="{B004A720-8481-42B3-B6B4-563D2C2AB9F0}">
      <dgm:prSet/>
      <dgm:spPr/>
      <dgm:t>
        <a:bodyPr/>
        <a:lstStyle/>
        <a:p>
          <a:endParaRPr lang="en-US"/>
        </a:p>
      </dgm:t>
    </dgm:pt>
    <dgm:pt modelId="{F8B18751-6E54-4570-98A1-AC8953DD1F65}">
      <dgm:prSet/>
      <dgm:spPr/>
      <dgm:t>
        <a:bodyPr/>
        <a:lstStyle/>
        <a:p>
          <a:r>
            <a:rPr lang="en-US" altLang="en-US" dirty="0"/>
            <a:t>response time of the fix process</a:t>
          </a:r>
        </a:p>
      </dgm:t>
    </dgm:pt>
    <dgm:pt modelId="{752C97F2-94D8-4E5F-B9DD-79A372981CF5}" type="parTrans" cxnId="{293006E5-50CE-45DC-8BA7-8817D304967B}">
      <dgm:prSet/>
      <dgm:spPr/>
      <dgm:t>
        <a:bodyPr/>
        <a:lstStyle/>
        <a:p>
          <a:endParaRPr lang="en-US"/>
        </a:p>
      </dgm:t>
    </dgm:pt>
    <dgm:pt modelId="{78B7EC05-956E-40AB-AC89-82A8580B9D0B}" type="sibTrans" cxnId="{293006E5-50CE-45DC-8BA7-8817D304967B}">
      <dgm:prSet/>
      <dgm:spPr/>
      <dgm:t>
        <a:bodyPr/>
        <a:lstStyle/>
        <a:p>
          <a:endParaRPr lang="en-US"/>
        </a:p>
      </dgm:t>
    </dgm:pt>
    <dgm:pt modelId="{11C428D4-EC94-40C5-8A7F-87A476F897CE}">
      <dgm:prSet/>
      <dgm:spPr/>
      <dgm:t>
        <a:bodyPr/>
        <a:lstStyle/>
        <a:p>
          <a:r>
            <a:rPr lang="en-US" altLang="en-US"/>
            <a:t>staffing pattern over the life cycle of the software,</a:t>
          </a:r>
          <a:endParaRPr lang="en-US" altLang="en-US" dirty="0"/>
        </a:p>
      </dgm:t>
    </dgm:pt>
    <dgm:pt modelId="{07047A3A-7802-4437-B683-4040BEA431DA}" type="parTrans" cxnId="{8A2709DB-8BD2-46DF-B39D-FF4EBE89AD65}">
      <dgm:prSet/>
      <dgm:spPr/>
      <dgm:t>
        <a:bodyPr/>
        <a:lstStyle/>
        <a:p>
          <a:endParaRPr lang="en-US"/>
        </a:p>
      </dgm:t>
    </dgm:pt>
    <dgm:pt modelId="{CD3F6681-E1EE-4851-A333-F3BD5719C901}" type="sibTrans" cxnId="{8A2709DB-8BD2-46DF-B39D-FF4EBE89AD65}">
      <dgm:prSet/>
      <dgm:spPr/>
      <dgm:t>
        <a:bodyPr/>
        <a:lstStyle/>
        <a:p>
          <a:endParaRPr lang="en-US"/>
        </a:p>
      </dgm:t>
    </dgm:pt>
    <dgm:pt modelId="{800C4DE6-AECF-4555-AAE6-1E2B263D5DC4}">
      <dgm:prSet/>
      <dgm:spPr/>
      <dgm:t>
        <a:bodyPr/>
        <a:lstStyle/>
        <a:p>
          <a:r>
            <a:rPr lang="en-US" altLang="en-US"/>
            <a:t>cost, </a:t>
          </a:r>
          <a:endParaRPr lang="en-US" altLang="en-US" dirty="0"/>
        </a:p>
      </dgm:t>
    </dgm:pt>
    <dgm:pt modelId="{58D360BC-C5CD-4CAD-8B88-95D643974F57}" type="parTrans" cxnId="{6EB31519-E58E-42E7-AD2A-63FEFDB67D4A}">
      <dgm:prSet/>
      <dgm:spPr/>
      <dgm:t>
        <a:bodyPr/>
        <a:lstStyle/>
        <a:p>
          <a:endParaRPr lang="en-US"/>
        </a:p>
      </dgm:t>
    </dgm:pt>
    <dgm:pt modelId="{21BA6A80-76A6-4CE4-87AD-3E2490149654}" type="sibTrans" cxnId="{6EB31519-E58E-42E7-AD2A-63FEFDB67D4A}">
      <dgm:prSet/>
      <dgm:spPr/>
      <dgm:t>
        <a:bodyPr/>
        <a:lstStyle/>
        <a:p>
          <a:endParaRPr lang="en-US"/>
        </a:p>
      </dgm:t>
    </dgm:pt>
    <dgm:pt modelId="{3D2C4B14-BE14-4430-9AD8-DB559EA886DA}">
      <dgm:prSet/>
      <dgm:spPr/>
      <dgm:t>
        <a:bodyPr/>
        <a:lstStyle/>
        <a:p>
          <a:r>
            <a:rPr lang="en-US" altLang="en-US" dirty="0"/>
            <a:t>schedule, </a:t>
          </a:r>
        </a:p>
      </dgm:t>
    </dgm:pt>
    <dgm:pt modelId="{4DFC9C25-FCBF-443F-93C0-0CF9E1F16056}" type="parTrans" cxnId="{B89FA28A-64DC-469A-910F-2FC18431BA48}">
      <dgm:prSet/>
      <dgm:spPr/>
      <dgm:t>
        <a:bodyPr/>
        <a:lstStyle/>
        <a:p>
          <a:endParaRPr lang="en-US"/>
        </a:p>
      </dgm:t>
    </dgm:pt>
    <dgm:pt modelId="{E37F8A61-037C-4F0D-B9B0-83D641E22129}" type="sibTrans" cxnId="{B89FA28A-64DC-469A-910F-2FC18431BA48}">
      <dgm:prSet/>
      <dgm:spPr/>
      <dgm:t>
        <a:bodyPr/>
        <a:lstStyle/>
        <a:p>
          <a:endParaRPr lang="en-US"/>
        </a:p>
      </dgm:t>
    </dgm:pt>
    <dgm:pt modelId="{24901017-F259-4437-B2F2-617DF2CBBF6B}">
      <dgm:prSet/>
      <dgm:spPr/>
      <dgm:t>
        <a:bodyPr/>
        <a:lstStyle/>
        <a:p>
          <a:r>
            <a:rPr lang="en-US" altLang="en-US" dirty="0"/>
            <a:t>productivity</a:t>
          </a:r>
        </a:p>
      </dgm:t>
    </dgm:pt>
    <dgm:pt modelId="{58734975-7F3F-4B86-9CF6-91B5C6CBA8F7}" type="parTrans" cxnId="{E7C0230F-ABFE-485A-9125-1CF8A96AA3E7}">
      <dgm:prSet/>
      <dgm:spPr/>
      <dgm:t>
        <a:bodyPr/>
        <a:lstStyle/>
        <a:p>
          <a:endParaRPr lang="en-US"/>
        </a:p>
      </dgm:t>
    </dgm:pt>
    <dgm:pt modelId="{0D8BE26C-4830-4C9F-9734-B22E1B741EBD}" type="sibTrans" cxnId="{E7C0230F-ABFE-485A-9125-1CF8A96AA3E7}">
      <dgm:prSet/>
      <dgm:spPr/>
      <dgm:t>
        <a:bodyPr/>
        <a:lstStyle/>
        <a:p>
          <a:endParaRPr lang="en-US"/>
        </a:p>
      </dgm:t>
    </dgm:pt>
    <dgm:pt modelId="{4B315CB3-B90D-4195-AED9-B191754AF0F1}" type="pres">
      <dgm:prSet presAssocID="{DEA887BC-EC78-4961-8999-E45A77C3C1B1}" presName="Name0" presStyleCnt="0">
        <dgm:presLayoutVars>
          <dgm:dir/>
          <dgm:animLvl val="lvl"/>
          <dgm:resizeHandles val="exact"/>
        </dgm:presLayoutVars>
      </dgm:prSet>
      <dgm:spPr/>
      <dgm:t>
        <a:bodyPr/>
        <a:lstStyle/>
        <a:p>
          <a:endParaRPr lang="en-US"/>
        </a:p>
      </dgm:t>
    </dgm:pt>
    <dgm:pt modelId="{66721F7E-B0E0-42A0-A8BB-F7F90A5FCDD1}" type="pres">
      <dgm:prSet presAssocID="{14C1081A-892B-4030-8723-94720BF61AA3}" presName="composite" presStyleCnt="0"/>
      <dgm:spPr/>
    </dgm:pt>
    <dgm:pt modelId="{79222929-B653-4D27-83A5-D0DD2C8B7E23}" type="pres">
      <dgm:prSet presAssocID="{14C1081A-892B-4030-8723-94720BF61AA3}" presName="parTx" presStyleLbl="alignNode1" presStyleIdx="0" presStyleCnt="3">
        <dgm:presLayoutVars>
          <dgm:chMax val="0"/>
          <dgm:chPref val="0"/>
          <dgm:bulletEnabled val="1"/>
        </dgm:presLayoutVars>
      </dgm:prSet>
      <dgm:spPr/>
      <dgm:t>
        <a:bodyPr/>
        <a:lstStyle/>
        <a:p>
          <a:endParaRPr lang="en-US"/>
        </a:p>
      </dgm:t>
    </dgm:pt>
    <dgm:pt modelId="{084AE0B5-2430-4474-9254-8E19014C1971}" type="pres">
      <dgm:prSet presAssocID="{14C1081A-892B-4030-8723-94720BF61AA3}" presName="desTx" presStyleLbl="alignAccFollowNode1" presStyleIdx="0" presStyleCnt="3">
        <dgm:presLayoutVars>
          <dgm:bulletEnabled val="1"/>
        </dgm:presLayoutVars>
      </dgm:prSet>
      <dgm:spPr/>
      <dgm:t>
        <a:bodyPr/>
        <a:lstStyle/>
        <a:p>
          <a:endParaRPr lang="en-US"/>
        </a:p>
      </dgm:t>
    </dgm:pt>
    <dgm:pt modelId="{45531210-315E-465A-BE08-DE6893D95B6D}" type="pres">
      <dgm:prSet presAssocID="{3F2C4398-E219-45A5-9291-AD253B8C43A6}" presName="space" presStyleCnt="0"/>
      <dgm:spPr/>
    </dgm:pt>
    <dgm:pt modelId="{EBA1670C-4463-4FCC-B30D-AF64849494F8}" type="pres">
      <dgm:prSet presAssocID="{AC4B5D44-743C-4219-A0EE-37DD07179BE8}" presName="composite" presStyleCnt="0"/>
      <dgm:spPr/>
    </dgm:pt>
    <dgm:pt modelId="{17E7D5A4-756F-4443-834F-9CE499454E29}" type="pres">
      <dgm:prSet presAssocID="{AC4B5D44-743C-4219-A0EE-37DD07179BE8}" presName="parTx" presStyleLbl="alignNode1" presStyleIdx="1" presStyleCnt="3">
        <dgm:presLayoutVars>
          <dgm:chMax val="0"/>
          <dgm:chPref val="0"/>
          <dgm:bulletEnabled val="1"/>
        </dgm:presLayoutVars>
      </dgm:prSet>
      <dgm:spPr/>
      <dgm:t>
        <a:bodyPr/>
        <a:lstStyle/>
        <a:p>
          <a:endParaRPr lang="en-US"/>
        </a:p>
      </dgm:t>
    </dgm:pt>
    <dgm:pt modelId="{C692DEF1-B445-42F0-96A6-325E61BCFE27}" type="pres">
      <dgm:prSet presAssocID="{AC4B5D44-743C-4219-A0EE-37DD07179BE8}" presName="desTx" presStyleLbl="alignAccFollowNode1" presStyleIdx="1" presStyleCnt="3">
        <dgm:presLayoutVars>
          <dgm:bulletEnabled val="1"/>
        </dgm:presLayoutVars>
      </dgm:prSet>
      <dgm:spPr/>
      <dgm:t>
        <a:bodyPr/>
        <a:lstStyle/>
        <a:p>
          <a:endParaRPr lang="en-US"/>
        </a:p>
      </dgm:t>
    </dgm:pt>
    <dgm:pt modelId="{03332DA1-216F-409D-9EA9-32297704855D}" type="pres">
      <dgm:prSet presAssocID="{5627A3FF-4CF7-486F-9E28-14FB9CF7517C}" presName="space" presStyleCnt="0"/>
      <dgm:spPr/>
    </dgm:pt>
    <dgm:pt modelId="{43EA238A-4FAA-4D3C-9A81-2D579E5E5AE1}" type="pres">
      <dgm:prSet presAssocID="{8D92586E-B01A-40EB-A0AC-AD421A50C11C}" presName="composite" presStyleCnt="0"/>
      <dgm:spPr/>
    </dgm:pt>
    <dgm:pt modelId="{791B486C-453C-4340-9A8E-DCFA65E81C19}" type="pres">
      <dgm:prSet presAssocID="{8D92586E-B01A-40EB-A0AC-AD421A50C11C}" presName="parTx" presStyleLbl="alignNode1" presStyleIdx="2" presStyleCnt="3">
        <dgm:presLayoutVars>
          <dgm:chMax val="0"/>
          <dgm:chPref val="0"/>
          <dgm:bulletEnabled val="1"/>
        </dgm:presLayoutVars>
      </dgm:prSet>
      <dgm:spPr/>
      <dgm:t>
        <a:bodyPr/>
        <a:lstStyle/>
        <a:p>
          <a:endParaRPr lang="en-US"/>
        </a:p>
      </dgm:t>
    </dgm:pt>
    <dgm:pt modelId="{4220C98B-D0CD-4D77-B254-1DE82FCDA168}" type="pres">
      <dgm:prSet presAssocID="{8D92586E-B01A-40EB-A0AC-AD421A50C11C}" presName="desTx" presStyleLbl="alignAccFollowNode1" presStyleIdx="2" presStyleCnt="3">
        <dgm:presLayoutVars>
          <dgm:bulletEnabled val="1"/>
        </dgm:presLayoutVars>
      </dgm:prSet>
      <dgm:spPr/>
      <dgm:t>
        <a:bodyPr/>
        <a:lstStyle/>
        <a:p>
          <a:endParaRPr lang="en-US"/>
        </a:p>
      </dgm:t>
    </dgm:pt>
  </dgm:ptLst>
  <dgm:cxnLst>
    <dgm:cxn modelId="{D7EC918E-F4C7-4B80-BE46-EE7533A795A3}" type="presOf" srcId="{E2812968-4342-48F1-9997-1C243CC5C153}" destId="{084AE0B5-2430-4474-9254-8E19014C1971}" srcOrd="0" destOrd="0" presId="urn:microsoft.com/office/officeart/2005/8/layout/hList1"/>
    <dgm:cxn modelId="{EC6C8029-F515-4B79-8B97-CE87E8E73476}" type="presOf" srcId="{800C4DE6-AECF-4555-AAE6-1E2B263D5DC4}" destId="{4220C98B-D0CD-4D77-B254-1DE82FCDA168}" srcOrd="0" destOrd="2" presId="urn:microsoft.com/office/officeart/2005/8/layout/hList1"/>
    <dgm:cxn modelId="{E7C0230F-ABFE-485A-9125-1CF8A96AA3E7}" srcId="{8D92586E-B01A-40EB-A0AC-AD421A50C11C}" destId="{24901017-F259-4437-B2F2-617DF2CBBF6B}" srcOrd="4" destOrd="0" parTransId="{58734975-7F3F-4B86-9CF6-91B5C6CBA8F7}" sibTransId="{0D8BE26C-4830-4C9F-9734-B22E1B741EBD}"/>
    <dgm:cxn modelId="{0A90EBB6-EA34-4A7B-A312-D3B433BBC998}" type="presOf" srcId="{AC4B5D44-743C-4219-A0EE-37DD07179BE8}" destId="{17E7D5A4-756F-4443-834F-9CE499454E29}" srcOrd="0" destOrd="0" presId="urn:microsoft.com/office/officeart/2005/8/layout/hList1"/>
    <dgm:cxn modelId="{2B5126C5-F3D5-4B71-A0F7-C0BE061923A4}" srcId="{DEA887BC-EC78-4961-8999-E45A77C3C1B1}" destId="{8D92586E-B01A-40EB-A0AC-AD421A50C11C}" srcOrd="2" destOrd="0" parTransId="{E5902A8E-E2F9-4650-90FC-44D86FFD3CD4}" sibTransId="{07556A72-CD7B-4975-984E-259A42B5DA26}"/>
    <dgm:cxn modelId="{C43A3558-39CA-4DA7-84FF-3843A45E25B4}" srcId="{DEA887BC-EC78-4961-8999-E45A77C3C1B1}" destId="{14C1081A-892B-4030-8723-94720BF61AA3}" srcOrd="0" destOrd="0" parTransId="{50F98BEE-CF4A-487D-8D5F-12EF15F4F354}" sibTransId="{3F2C4398-E219-45A5-9291-AD253B8C43A6}"/>
    <dgm:cxn modelId="{97223C0B-88CA-4B42-91A7-72B795BB09A1}" srcId="{14C1081A-892B-4030-8723-94720BF61AA3}" destId="{100A726F-1BFA-4918-914B-CB02D92186CE}" srcOrd="4" destOrd="0" parTransId="{3B73A8F8-5904-4A30-B128-AF28569CB4DC}" sibTransId="{3C118ACF-97BE-4EF7-97CC-765C1C3CA2BE}"/>
    <dgm:cxn modelId="{98D3D403-C707-4F68-BC06-A3F62E70D3A9}" type="presOf" srcId="{F8B18751-6E54-4570-98A1-AC8953DD1F65}" destId="{C692DEF1-B445-42F0-96A6-325E61BCFE27}" srcOrd="0" destOrd="2" presId="urn:microsoft.com/office/officeart/2005/8/layout/hList1"/>
    <dgm:cxn modelId="{CD028211-F5F6-4C9E-B145-063F8691C0AB}" type="presOf" srcId="{3D2C4B14-BE14-4430-9AD8-DB559EA886DA}" destId="{4220C98B-D0CD-4D77-B254-1DE82FCDA168}" srcOrd="0" destOrd="3" presId="urn:microsoft.com/office/officeart/2005/8/layout/hList1"/>
    <dgm:cxn modelId="{80EEB4A8-AB28-4DFF-8481-E4EFAB739238}" srcId="{14C1081A-892B-4030-8723-94720BF61AA3}" destId="{8C0184D5-FF3E-47D6-B576-1172D79366D8}" srcOrd="2" destOrd="0" parTransId="{D1576498-0CDB-4C4F-9C75-A6D056B0DDC5}" sibTransId="{13A691CF-3A87-4D48-A5C0-649B8A684598}"/>
    <dgm:cxn modelId="{26149BC4-C80B-47E1-8788-03D270EBD62A}" type="presOf" srcId="{4CD211E8-9BFE-4682-BE85-6E201E7B4A08}" destId="{084AE0B5-2430-4474-9254-8E19014C1971}" srcOrd="0" destOrd="1" presId="urn:microsoft.com/office/officeart/2005/8/layout/hList1"/>
    <dgm:cxn modelId="{6FB6C77B-A947-49AC-B47C-F6B648353965}" type="presOf" srcId="{B2079E0D-62DA-49DA-A433-A6E411B3D4B5}" destId="{4220C98B-D0CD-4D77-B254-1DE82FCDA168}" srcOrd="0" destOrd="0" presId="urn:microsoft.com/office/officeart/2005/8/layout/hList1"/>
    <dgm:cxn modelId="{293006E5-50CE-45DC-8BA7-8817D304967B}" srcId="{AC4B5D44-743C-4219-A0EE-37DD07179BE8}" destId="{F8B18751-6E54-4570-98A1-AC8953DD1F65}" srcOrd="2" destOrd="0" parTransId="{752C97F2-94D8-4E5F-B9DD-79A372981CF5}" sibTransId="{78B7EC05-956E-40AB-AC89-82A8580B9D0B}"/>
    <dgm:cxn modelId="{496D27E7-944C-4E75-9210-310C37243A84}" type="presOf" srcId="{DEA887BC-EC78-4961-8999-E45A77C3C1B1}" destId="{4B315CB3-B90D-4195-AED9-B191754AF0F1}" srcOrd="0" destOrd="0" presId="urn:microsoft.com/office/officeart/2005/8/layout/hList1"/>
    <dgm:cxn modelId="{ABD102B1-B5EC-42C8-B342-10968443E7ED}" type="presOf" srcId="{696AD55B-1699-4EBC-9EAF-4EC15B44539F}" destId="{C692DEF1-B445-42F0-96A6-325E61BCFE27}" srcOrd="0" destOrd="0" presId="urn:microsoft.com/office/officeart/2005/8/layout/hList1"/>
    <dgm:cxn modelId="{408923BB-A812-4CBC-891C-544C46B51880}" type="presOf" srcId="{24901017-F259-4437-B2F2-617DF2CBBF6B}" destId="{4220C98B-D0CD-4D77-B254-1DE82FCDA168}" srcOrd="0" destOrd="4" presId="urn:microsoft.com/office/officeart/2005/8/layout/hList1"/>
    <dgm:cxn modelId="{AFDF160F-0C0D-4EDC-AA4C-E8FC8C220A01}" srcId="{AC4B5D44-743C-4219-A0EE-37DD07179BE8}" destId="{696AD55B-1699-4EBC-9EAF-4EC15B44539F}" srcOrd="0" destOrd="0" parTransId="{A5287490-34C7-444D-8320-E7863C13ED8D}" sibTransId="{EDC038B8-56DF-4CE9-89C6-300C34237AF4}"/>
    <dgm:cxn modelId="{5AA2C62B-6271-46C7-A322-7A57C530063B}" srcId="{8D92586E-B01A-40EB-A0AC-AD421A50C11C}" destId="{B2079E0D-62DA-49DA-A433-A6E411B3D4B5}" srcOrd="0" destOrd="0" parTransId="{8CF77265-FAFE-4A3C-B251-17D4A067DCF7}" sibTransId="{13618F22-29F0-4DE9-9A62-623ADA605E00}"/>
    <dgm:cxn modelId="{8E14D646-C412-483E-B9FB-85FDE369E85C}" srcId="{DEA887BC-EC78-4961-8999-E45A77C3C1B1}" destId="{AC4B5D44-743C-4219-A0EE-37DD07179BE8}" srcOrd="1" destOrd="0" parTransId="{57637FE8-1714-4670-AAE4-EAA2B4E67643}" sibTransId="{5627A3FF-4CF7-486F-9E28-14FB9CF7517C}"/>
    <dgm:cxn modelId="{33BFCE1B-FA35-46D1-972A-08F97DC4C722}" type="presOf" srcId="{8D92586E-B01A-40EB-A0AC-AD421A50C11C}" destId="{791B486C-453C-4340-9A8E-DCFA65E81C19}" srcOrd="0" destOrd="0" presId="urn:microsoft.com/office/officeart/2005/8/layout/hList1"/>
    <dgm:cxn modelId="{B004A720-8481-42B3-B6B4-563D2C2AB9F0}" srcId="{AC4B5D44-743C-4219-A0EE-37DD07179BE8}" destId="{5B513D18-2031-463E-B44F-CE961BF95C26}" srcOrd="1" destOrd="0" parTransId="{8FF2B8D3-809B-42FB-8640-C1A270393309}" sibTransId="{B01E121B-8873-47C5-83B6-EF741EFA3A59}"/>
    <dgm:cxn modelId="{B89FA28A-64DC-469A-910F-2FC18431BA48}" srcId="{8D92586E-B01A-40EB-A0AC-AD421A50C11C}" destId="{3D2C4B14-BE14-4430-9AD8-DB559EA886DA}" srcOrd="3" destOrd="0" parTransId="{4DFC9C25-FCBF-443F-93C0-0CF9E1F16056}" sibTransId="{E37F8A61-037C-4F0D-B9B0-83D641E22129}"/>
    <dgm:cxn modelId="{052CC9AA-4E93-4569-96F0-42F3F45A6871}" type="presOf" srcId="{5B513D18-2031-463E-B44F-CE961BF95C26}" destId="{C692DEF1-B445-42F0-96A6-325E61BCFE27}" srcOrd="0" destOrd="1" presId="urn:microsoft.com/office/officeart/2005/8/layout/hList1"/>
    <dgm:cxn modelId="{8A2709DB-8BD2-46DF-B39D-FF4EBE89AD65}" srcId="{8D92586E-B01A-40EB-A0AC-AD421A50C11C}" destId="{11C428D4-EC94-40C5-8A7F-87A476F897CE}" srcOrd="1" destOrd="0" parTransId="{07047A3A-7802-4437-B683-4040BEA431DA}" sibTransId="{CD3F6681-E1EE-4851-A333-F3BD5719C901}"/>
    <dgm:cxn modelId="{EDB0148A-CE87-4697-A684-6538E475E397}" type="presOf" srcId="{7ED5620B-55D6-4274-ADFE-3AE8A385E628}" destId="{084AE0B5-2430-4474-9254-8E19014C1971}" srcOrd="0" destOrd="3" presId="urn:microsoft.com/office/officeart/2005/8/layout/hList1"/>
    <dgm:cxn modelId="{AC065B4F-C825-4A74-9690-0722A2FA05E7}" type="presOf" srcId="{11C428D4-EC94-40C5-8A7F-87A476F897CE}" destId="{4220C98B-D0CD-4D77-B254-1DE82FCDA168}" srcOrd="0" destOrd="1" presId="urn:microsoft.com/office/officeart/2005/8/layout/hList1"/>
    <dgm:cxn modelId="{6EB31519-E58E-42E7-AD2A-63FEFDB67D4A}" srcId="{8D92586E-B01A-40EB-A0AC-AD421A50C11C}" destId="{800C4DE6-AECF-4555-AAE6-1E2B263D5DC4}" srcOrd="2" destOrd="0" parTransId="{58D360BC-C5CD-4CAD-8B88-95D643974F57}" sibTransId="{21BA6A80-76A6-4CE4-87AD-3E2490149654}"/>
    <dgm:cxn modelId="{744D6F96-5C00-46DE-BF61-2D9CA8E7DA23}" type="presOf" srcId="{14C1081A-892B-4030-8723-94720BF61AA3}" destId="{79222929-B653-4D27-83A5-D0DD2C8B7E23}" srcOrd="0" destOrd="0" presId="urn:microsoft.com/office/officeart/2005/8/layout/hList1"/>
    <dgm:cxn modelId="{20D7EBCD-CA9E-4466-9324-1B8519B4FF0D}" type="presOf" srcId="{8C0184D5-FF3E-47D6-B576-1172D79366D8}" destId="{084AE0B5-2430-4474-9254-8E19014C1971}" srcOrd="0" destOrd="2" presId="urn:microsoft.com/office/officeart/2005/8/layout/hList1"/>
    <dgm:cxn modelId="{935546D7-B051-4EF4-90F0-BCA84A75CE98}" srcId="{14C1081A-892B-4030-8723-94720BF61AA3}" destId="{7ED5620B-55D6-4274-ADFE-3AE8A385E628}" srcOrd="3" destOrd="0" parTransId="{B8805153-A4A0-4292-BD92-15CF1B7C659C}" sibTransId="{B9CEBBDA-99AF-4878-921B-758A9CD714DC}"/>
    <dgm:cxn modelId="{576BC327-62AF-43A4-8ADB-0FC0B61BCD19}" type="presOf" srcId="{100A726F-1BFA-4918-914B-CB02D92186CE}" destId="{084AE0B5-2430-4474-9254-8E19014C1971}" srcOrd="0" destOrd="4" presId="urn:microsoft.com/office/officeart/2005/8/layout/hList1"/>
    <dgm:cxn modelId="{50B32879-D47C-4AAB-A38A-F09D81F5A004}" srcId="{14C1081A-892B-4030-8723-94720BF61AA3}" destId="{4CD211E8-9BFE-4682-BE85-6E201E7B4A08}" srcOrd="1" destOrd="0" parTransId="{8714FFDF-0F91-4BC9-8855-9CD02AC36FB6}" sibTransId="{B61944DD-273A-4226-A506-0BFD1E05D005}"/>
    <dgm:cxn modelId="{9C7B9499-F466-4D89-AA55-33D6CFD9B600}" srcId="{14C1081A-892B-4030-8723-94720BF61AA3}" destId="{E2812968-4342-48F1-9997-1C243CC5C153}" srcOrd="0" destOrd="0" parTransId="{CF749F5E-D98A-4A9F-A45A-81C0C3FEC6AE}" sibTransId="{2EEB0F72-CEA8-4594-8C1C-423221B80BA8}"/>
    <dgm:cxn modelId="{2BCEB9A1-4118-4E5E-9E46-FF7655B9835C}" type="presParOf" srcId="{4B315CB3-B90D-4195-AED9-B191754AF0F1}" destId="{66721F7E-B0E0-42A0-A8BB-F7F90A5FCDD1}" srcOrd="0" destOrd="0" presId="urn:microsoft.com/office/officeart/2005/8/layout/hList1"/>
    <dgm:cxn modelId="{93C56DD3-A9FE-4245-BC8D-22B5D0CB9651}" type="presParOf" srcId="{66721F7E-B0E0-42A0-A8BB-F7F90A5FCDD1}" destId="{79222929-B653-4D27-83A5-D0DD2C8B7E23}" srcOrd="0" destOrd="0" presId="urn:microsoft.com/office/officeart/2005/8/layout/hList1"/>
    <dgm:cxn modelId="{731498A0-1BF8-424E-9EC4-DE389C64A12B}" type="presParOf" srcId="{66721F7E-B0E0-42A0-A8BB-F7F90A5FCDD1}" destId="{084AE0B5-2430-4474-9254-8E19014C1971}" srcOrd="1" destOrd="0" presId="urn:microsoft.com/office/officeart/2005/8/layout/hList1"/>
    <dgm:cxn modelId="{9B05F310-ADDB-4621-9A07-E19C8D2BB5AF}" type="presParOf" srcId="{4B315CB3-B90D-4195-AED9-B191754AF0F1}" destId="{45531210-315E-465A-BE08-DE6893D95B6D}" srcOrd="1" destOrd="0" presId="urn:microsoft.com/office/officeart/2005/8/layout/hList1"/>
    <dgm:cxn modelId="{2A7312B0-1446-48C7-BFFA-E30B24BD350F}" type="presParOf" srcId="{4B315CB3-B90D-4195-AED9-B191754AF0F1}" destId="{EBA1670C-4463-4FCC-B30D-AF64849494F8}" srcOrd="2" destOrd="0" presId="urn:microsoft.com/office/officeart/2005/8/layout/hList1"/>
    <dgm:cxn modelId="{8481BEB4-01A1-447B-80B1-4A9AF7416DC0}" type="presParOf" srcId="{EBA1670C-4463-4FCC-B30D-AF64849494F8}" destId="{17E7D5A4-756F-4443-834F-9CE499454E29}" srcOrd="0" destOrd="0" presId="urn:microsoft.com/office/officeart/2005/8/layout/hList1"/>
    <dgm:cxn modelId="{4A8A6A4E-06A7-46B6-AD2E-ECD3E2E730F2}" type="presParOf" srcId="{EBA1670C-4463-4FCC-B30D-AF64849494F8}" destId="{C692DEF1-B445-42F0-96A6-325E61BCFE27}" srcOrd="1" destOrd="0" presId="urn:microsoft.com/office/officeart/2005/8/layout/hList1"/>
    <dgm:cxn modelId="{88333DCD-907D-47F1-B3DF-DB01638C7305}" type="presParOf" srcId="{4B315CB3-B90D-4195-AED9-B191754AF0F1}" destId="{03332DA1-216F-409D-9EA9-32297704855D}" srcOrd="3" destOrd="0" presId="urn:microsoft.com/office/officeart/2005/8/layout/hList1"/>
    <dgm:cxn modelId="{70049227-ABDF-4FD6-BAE3-323048911BD5}" type="presParOf" srcId="{4B315CB3-B90D-4195-AED9-B191754AF0F1}" destId="{43EA238A-4FAA-4D3C-9A81-2D579E5E5AE1}" srcOrd="4" destOrd="0" presId="urn:microsoft.com/office/officeart/2005/8/layout/hList1"/>
    <dgm:cxn modelId="{6AF47D49-4677-42E3-9C89-D4BFB8D7057F}" type="presParOf" srcId="{43EA238A-4FAA-4D3C-9A81-2D579E5E5AE1}" destId="{791B486C-453C-4340-9A8E-DCFA65E81C19}" srcOrd="0" destOrd="0" presId="urn:microsoft.com/office/officeart/2005/8/layout/hList1"/>
    <dgm:cxn modelId="{E70E6EC8-0CF2-45FF-B767-BC83BB7872A1}" type="presParOf" srcId="{43EA238A-4FAA-4D3C-9A81-2D579E5E5AE1}" destId="{4220C98B-D0CD-4D77-B254-1DE82FCDA1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255BA-3DBB-4DF6-B299-E4D57AA7C30B}">
      <dsp:nvSpPr>
        <dsp:cNvPr id="0" name=""/>
        <dsp:cNvSpPr/>
      </dsp:nvSpPr>
      <dsp:spPr>
        <a:xfrm>
          <a:off x="29" y="41554"/>
          <a:ext cx="2848570"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Raw Metrics</a:t>
          </a:r>
        </a:p>
      </dsp:txBody>
      <dsp:txXfrm>
        <a:off x="29" y="41554"/>
        <a:ext cx="2848570" cy="518400"/>
      </dsp:txXfrm>
    </dsp:sp>
    <dsp:sp modelId="{0D38477B-F445-4BDB-97FB-8E34EB398A97}">
      <dsp:nvSpPr>
        <dsp:cNvPr id="0" name=""/>
        <dsp:cNvSpPr/>
      </dsp:nvSpPr>
      <dsp:spPr>
        <a:xfrm>
          <a:off x="0" y="601510"/>
          <a:ext cx="2848570" cy="24210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number of source lines of code,</a:t>
          </a:r>
        </a:p>
        <a:p>
          <a:pPr marL="171450" lvl="1" indent="-171450" algn="l" defTabSz="800100">
            <a:lnSpc>
              <a:spcPct val="90000"/>
            </a:lnSpc>
            <a:spcBef>
              <a:spcPct val="0"/>
            </a:spcBef>
            <a:spcAft>
              <a:spcPct val="15000"/>
            </a:spcAft>
            <a:buChar char="••"/>
          </a:pPr>
          <a:r>
            <a:rPr lang="en-US" sz="1800" kern="1200" dirty="0"/>
            <a:t>number of documentation pages,</a:t>
          </a:r>
        </a:p>
        <a:p>
          <a:pPr marL="171450" lvl="1" indent="-171450" algn="l" defTabSz="800100">
            <a:lnSpc>
              <a:spcPct val="90000"/>
            </a:lnSpc>
            <a:spcBef>
              <a:spcPct val="0"/>
            </a:spcBef>
            <a:spcAft>
              <a:spcPct val="15000"/>
            </a:spcAft>
            <a:buChar char="••"/>
          </a:pPr>
          <a:r>
            <a:rPr lang="en-US" sz="1800" kern="1200" dirty="0"/>
            <a:t>number of staff-hours,</a:t>
          </a:r>
        </a:p>
        <a:p>
          <a:pPr marL="171450" lvl="1" indent="-171450" algn="l" defTabSz="800100">
            <a:lnSpc>
              <a:spcPct val="90000"/>
            </a:lnSpc>
            <a:spcBef>
              <a:spcPct val="0"/>
            </a:spcBef>
            <a:spcAft>
              <a:spcPct val="15000"/>
            </a:spcAft>
            <a:buChar char="••"/>
          </a:pPr>
          <a:r>
            <a:rPr lang="en-US" sz="1800" kern="1200" dirty="0"/>
            <a:t>number of tests, </a:t>
          </a:r>
        </a:p>
        <a:p>
          <a:pPr marL="171450" lvl="1" indent="-171450" algn="l" defTabSz="800100">
            <a:lnSpc>
              <a:spcPct val="90000"/>
            </a:lnSpc>
            <a:spcBef>
              <a:spcPct val="0"/>
            </a:spcBef>
            <a:spcAft>
              <a:spcPct val="15000"/>
            </a:spcAft>
            <a:buChar char="••"/>
          </a:pPr>
          <a:r>
            <a:rPr lang="en-US" sz="1800" kern="1200" dirty="0"/>
            <a:t>number of requirements, etc. </a:t>
          </a:r>
        </a:p>
      </dsp:txBody>
      <dsp:txXfrm>
        <a:off x="0" y="601510"/>
        <a:ext cx="2848570" cy="2421090"/>
      </dsp:txXfrm>
    </dsp:sp>
    <dsp:sp modelId="{D05CD0B7-E154-43F8-9709-6BCD47E185D9}">
      <dsp:nvSpPr>
        <dsp:cNvPr id="0" name=""/>
        <dsp:cNvSpPr/>
      </dsp:nvSpPr>
      <dsp:spPr>
        <a:xfrm>
          <a:off x="3247399" y="41554"/>
          <a:ext cx="2848570"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Derived Metrics </a:t>
          </a:r>
        </a:p>
      </dsp:txBody>
      <dsp:txXfrm>
        <a:off x="3247399" y="41554"/>
        <a:ext cx="2848570" cy="518400"/>
      </dsp:txXfrm>
    </dsp:sp>
    <dsp:sp modelId="{737F5488-9B1C-4507-99C9-05B0040C837D}">
      <dsp:nvSpPr>
        <dsp:cNvPr id="0" name=""/>
        <dsp:cNvSpPr/>
      </dsp:nvSpPr>
      <dsp:spPr>
        <a:xfrm>
          <a:off x="3247399" y="559954"/>
          <a:ext cx="2848570" cy="24210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source lines of code per staff-hour, </a:t>
          </a:r>
        </a:p>
        <a:p>
          <a:pPr marL="171450" lvl="1" indent="-171450" algn="l" defTabSz="800100">
            <a:lnSpc>
              <a:spcPct val="90000"/>
            </a:lnSpc>
            <a:spcBef>
              <a:spcPct val="0"/>
            </a:spcBef>
            <a:spcAft>
              <a:spcPct val="15000"/>
            </a:spcAft>
            <a:buChar char="••"/>
          </a:pPr>
          <a:r>
            <a:rPr lang="en-US" sz="1800" kern="1200" dirty="0"/>
            <a:t>defects per thousand lines of code, </a:t>
          </a:r>
        </a:p>
        <a:p>
          <a:pPr marL="171450" lvl="1" indent="-171450" algn="l" defTabSz="800100">
            <a:lnSpc>
              <a:spcPct val="90000"/>
            </a:lnSpc>
            <a:spcBef>
              <a:spcPct val="0"/>
            </a:spcBef>
            <a:spcAft>
              <a:spcPct val="15000"/>
            </a:spcAft>
            <a:buChar char="••"/>
          </a:pPr>
          <a:r>
            <a:rPr lang="en-US" sz="1800" kern="1200" dirty="0"/>
            <a:t>cost performance index. </a:t>
          </a:r>
        </a:p>
      </dsp:txBody>
      <dsp:txXfrm>
        <a:off x="3247399" y="559954"/>
        <a:ext cx="2848570" cy="2421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22929-B653-4D27-83A5-D0DD2C8B7E23}">
      <dsp:nvSpPr>
        <dsp:cNvPr id="0" name=""/>
        <dsp:cNvSpPr/>
      </dsp:nvSpPr>
      <dsp:spPr>
        <a:xfrm>
          <a:off x="2238" y="171389"/>
          <a:ext cx="2182415" cy="8729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Product </a:t>
          </a:r>
        </a:p>
        <a:p>
          <a:pPr lvl="0" algn="ctr" defTabSz="933450">
            <a:lnSpc>
              <a:spcPct val="90000"/>
            </a:lnSpc>
            <a:spcBef>
              <a:spcPct val="0"/>
            </a:spcBef>
            <a:spcAft>
              <a:spcPct val="35000"/>
            </a:spcAft>
          </a:pPr>
          <a:r>
            <a:rPr lang="en-US" sz="2100" kern="1200" dirty="0"/>
            <a:t>Metrics</a:t>
          </a:r>
        </a:p>
      </dsp:txBody>
      <dsp:txXfrm>
        <a:off x="2238" y="171389"/>
        <a:ext cx="2182415" cy="872966"/>
      </dsp:txXfrm>
    </dsp:sp>
    <dsp:sp modelId="{084AE0B5-2430-4474-9254-8E19014C1971}">
      <dsp:nvSpPr>
        <dsp:cNvPr id="0" name=""/>
        <dsp:cNvSpPr/>
      </dsp:nvSpPr>
      <dsp:spPr>
        <a:xfrm>
          <a:off x="2238" y="1044356"/>
          <a:ext cx="2182415" cy="3767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en-US" sz="2100" kern="1200" dirty="0"/>
            <a:t>size, </a:t>
          </a:r>
          <a:endParaRPr lang="en-US" sz="2100" kern="1200" dirty="0"/>
        </a:p>
        <a:p>
          <a:pPr marL="228600" lvl="1" indent="-228600" algn="l" defTabSz="933450">
            <a:lnSpc>
              <a:spcPct val="90000"/>
            </a:lnSpc>
            <a:spcBef>
              <a:spcPct val="0"/>
            </a:spcBef>
            <a:spcAft>
              <a:spcPct val="15000"/>
            </a:spcAft>
            <a:buChar char="••"/>
          </a:pPr>
          <a:r>
            <a:rPr lang="en-US" altLang="en-US" sz="2100" kern="1200"/>
            <a:t>complexity, </a:t>
          </a:r>
          <a:endParaRPr lang="en-US" altLang="en-US" sz="2100" kern="1200" dirty="0"/>
        </a:p>
        <a:p>
          <a:pPr marL="228600" lvl="1" indent="-228600" algn="l" defTabSz="933450">
            <a:lnSpc>
              <a:spcPct val="90000"/>
            </a:lnSpc>
            <a:spcBef>
              <a:spcPct val="0"/>
            </a:spcBef>
            <a:spcAft>
              <a:spcPct val="15000"/>
            </a:spcAft>
            <a:buChar char="••"/>
          </a:pPr>
          <a:r>
            <a:rPr lang="en-US" altLang="en-US" sz="2100" kern="1200"/>
            <a:t>design features, </a:t>
          </a:r>
          <a:endParaRPr lang="en-US" altLang="en-US" sz="2100" kern="1200" dirty="0"/>
        </a:p>
        <a:p>
          <a:pPr marL="228600" lvl="1" indent="-228600" algn="l" defTabSz="933450">
            <a:lnSpc>
              <a:spcPct val="90000"/>
            </a:lnSpc>
            <a:spcBef>
              <a:spcPct val="0"/>
            </a:spcBef>
            <a:spcAft>
              <a:spcPct val="15000"/>
            </a:spcAft>
            <a:buChar char="••"/>
          </a:pPr>
          <a:r>
            <a:rPr lang="en-US" altLang="en-US" sz="2100" kern="1200" dirty="0"/>
            <a:t>performance, </a:t>
          </a:r>
        </a:p>
        <a:p>
          <a:pPr marL="228600" lvl="1" indent="-228600" algn="l" defTabSz="933450">
            <a:lnSpc>
              <a:spcPct val="90000"/>
            </a:lnSpc>
            <a:spcBef>
              <a:spcPct val="0"/>
            </a:spcBef>
            <a:spcAft>
              <a:spcPct val="15000"/>
            </a:spcAft>
            <a:buChar char="••"/>
          </a:pPr>
          <a:r>
            <a:rPr lang="en-US" altLang="en-US" sz="2100" kern="1200" dirty="0"/>
            <a:t>quality level</a:t>
          </a:r>
        </a:p>
      </dsp:txBody>
      <dsp:txXfrm>
        <a:off x="2238" y="1044356"/>
        <a:ext cx="2182415" cy="3767415"/>
      </dsp:txXfrm>
    </dsp:sp>
    <dsp:sp modelId="{17E7D5A4-756F-4443-834F-9CE499454E29}">
      <dsp:nvSpPr>
        <dsp:cNvPr id="0" name=""/>
        <dsp:cNvSpPr/>
      </dsp:nvSpPr>
      <dsp:spPr>
        <a:xfrm>
          <a:off x="2490192" y="171389"/>
          <a:ext cx="2182415" cy="8729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Process </a:t>
          </a:r>
        </a:p>
        <a:p>
          <a:pPr lvl="0" algn="ctr" defTabSz="933450">
            <a:lnSpc>
              <a:spcPct val="90000"/>
            </a:lnSpc>
            <a:spcBef>
              <a:spcPct val="0"/>
            </a:spcBef>
            <a:spcAft>
              <a:spcPct val="35000"/>
            </a:spcAft>
          </a:pPr>
          <a:r>
            <a:rPr lang="en-US" sz="2100" kern="1200" dirty="0"/>
            <a:t>Metrics</a:t>
          </a:r>
        </a:p>
      </dsp:txBody>
      <dsp:txXfrm>
        <a:off x="2490192" y="171389"/>
        <a:ext cx="2182415" cy="872966"/>
      </dsp:txXfrm>
    </dsp:sp>
    <dsp:sp modelId="{C692DEF1-B445-42F0-96A6-325E61BCFE27}">
      <dsp:nvSpPr>
        <dsp:cNvPr id="0" name=""/>
        <dsp:cNvSpPr/>
      </dsp:nvSpPr>
      <dsp:spPr>
        <a:xfrm>
          <a:off x="2490192" y="1044356"/>
          <a:ext cx="2182415" cy="3767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en-US" sz="2100" kern="1200" dirty="0"/>
            <a:t>effectiveness of defect removal during development, </a:t>
          </a:r>
          <a:endParaRPr lang="en-US" sz="2100" kern="1200" dirty="0"/>
        </a:p>
        <a:p>
          <a:pPr marL="228600" lvl="1" indent="-228600" algn="l" defTabSz="933450">
            <a:lnSpc>
              <a:spcPct val="90000"/>
            </a:lnSpc>
            <a:spcBef>
              <a:spcPct val="0"/>
            </a:spcBef>
            <a:spcAft>
              <a:spcPct val="15000"/>
            </a:spcAft>
            <a:buChar char="••"/>
          </a:pPr>
          <a:r>
            <a:rPr lang="en-US" altLang="en-US" sz="2100" kern="1200"/>
            <a:t>pattern of testing defect arrival, </a:t>
          </a:r>
          <a:endParaRPr lang="en-US" altLang="en-US" sz="2100" kern="1200" dirty="0"/>
        </a:p>
        <a:p>
          <a:pPr marL="228600" lvl="1" indent="-228600" algn="l" defTabSz="933450">
            <a:lnSpc>
              <a:spcPct val="90000"/>
            </a:lnSpc>
            <a:spcBef>
              <a:spcPct val="0"/>
            </a:spcBef>
            <a:spcAft>
              <a:spcPct val="15000"/>
            </a:spcAft>
            <a:buChar char="••"/>
          </a:pPr>
          <a:r>
            <a:rPr lang="en-US" altLang="en-US" sz="2100" kern="1200" dirty="0"/>
            <a:t>response time of the fix process</a:t>
          </a:r>
        </a:p>
      </dsp:txBody>
      <dsp:txXfrm>
        <a:off x="2490192" y="1044356"/>
        <a:ext cx="2182415" cy="3767415"/>
      </dsp:txXfrm>
    </dsp:sp>
    <dsp:sp modelId="{791B486C-453C-4340-9A8E-DCFA65E81C19}">
      <dsp:nvSpPr>
        <dsp:cNvPr id="0" name=""/>
        <dsp:cNvSpPr/>
      </dsp:nvSpPr>
      <dsp:spPr>
        <a:xfrm>
          <a:off x="4978146" y="171389"/>
          <a:ext cx="2182415" cy="8729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Project </a:t>
          </a:r>
        </a:p>
        <a:p>
          <a:pPr lvl="0" algn="ctr" defTabSz="933450">
            <a:lnSpc>
              <a:spcPct val="90000"/>
            </a:lnSpc>
            <a:spcBef>
              <a:spcPct val="0"/>
            </a:spcBef>
            <a:spcAft>
              <a:spcPct val="35000"/>
            </a:spcAft>
          </a:pPr>
          <a:r>
            <a:rPr lang="en-US" sz="2100" kern="1200" dirty="0"/>
            <a:t>Metrics</a:t>
          </a:r>
        </a:p>
      </dsp:txBody>
      <dsp:txXfrm>
        <a:off x="4978146" y="171389"/>
        <a:ext cx="2182415" cy="872966"/>
      </dsp:txXfrm>
    </dsp:sp>
    <dsp:sp modelId="{4220C98B-D0CD-4D77-B254-1DE82FCDA168}">
      <dsp:nvSpPr>
        <dsp:cNvPr id="0" name=""/>
        <dsp:cNvSpPr/>
      </dsp:nvSpPr>
      <dsp:spPr>
        <a:xfrm>
          <a:off x="4978146" y="1044356"/>
          <a:ext cx="2182415" cy="3767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en-US" sz="2100" kern="1200" dirty="0"/>
            <a:t>number of software developers, </a:t>
          </a:r>
          <a:endParaRPr lang="en-US" sz="2100" kern="1200" dirty="0"/>
        </a:p>
        <a:p>
          <a:pPr marL="228600" lvl="1" indent="-228600" algn="l" defTabSz="933450">
            <a:lnSpc>
              <a:spcPct val="90000"/>
            </a:lnSpc>
            <a:spcBef>
              <a:spcPct val="0"/>
            </a:spcBef>
            <a:spcAft>
              <a:spcPct val="15000"/>
            </a:spcAft>
            <a:buChar char="••"/>
          </a:pPr>
          <a:r>
            <a:rPr lang="en-US" altLang="en-US" sz="2100" kern="1200"/>
            <a:t>staffing pattern over the life cycle of the software,</a:t>
          </a:r>
          <a:endParaRPr lang="en-US" altLang="en-US" sz="2100" kern="1200" dirty="0"/>
        </a:p>
        <a:p>
          <a:pPr marL="228600" lvl="1" indent="-228600" algn="l" defTabSz="933450">
            <a:lnSpc>
              <a:spcPct val="90000"/>
            </a:lnSpc>
            <a:spcBef>
              <a:spcPct val="0"/>
            </a:spcBef>
            <a:spcAft>
              <a:spcPct val="15000"/>
            </a:spcAft>
            <a:buChar char="••"/>
          </a:pPr>
          <a:r>
            <a:rPr lang="en-US" altLang="en-US" sz="2100" kern="1200"/>
            <a:t>cost, </a:t>
          </a:r>
          <a:endParaRPr lang="en-US" altLang="en-US" sz="2100" kern="1200" dirty="0"/>
        </a:p>
        <a:p>
          <a:pPr marL="228600" lvl="1" indent="-228600" algn="l" defTabSz="933450">
            <a:lnSpc>
              <a:spcPct val="90000"/>
            </a:lnSpc>
            <a:spcBef>
              <a:spcPct val="0"/>
            </a:spcBef>
            <a:spcAft>
              <a:spcPct val="15000"/>
            </a:spcAft>
            <a:buChar char="••"/>
          </a:pPr>
          <a:r>
            <a:rPr lang="en-US" altLang="en-US" sz="2100" kern="1200" dirty="0"/>
            <a:t>schedule, </a:t>
          </a:r>
        </a:p>
        <a:p>
          <a:pPr marL="228600" lvl="1" indent="-228600" algn="l" defTabSz="933450">
            <a:lnSpc>
              <a:spcPct val="90000"/>
            </a:lnSpc>
            <a:spcBef>
              <a:spcPct val="0"/>
            </a:spcBef>
            <a:spcAft>
              <a:spcPct val="15000"/>
            </a:spcAft>
            <a:buChar char="••"/>
          </a:pPr>
          <a:r>
            <a:rPr lang="en-US" altLang="en-US" sz="2100" kern="1200" dirty="0"/>
            <a:t>productivity</a:t>
          </a:r>
        </a:p>
      </dsp:txBody>
      <dsp:txXfrm>
        <a:off x="4978146" y="1044356"/>
        <a:ext cx="2182415" cy="37674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69828-669F-4997-A653-F154D29FB645}" type="datetimeFigureOut">
              <a:rPr lang="en-US" smtClean="0"/>
              <a:pPr/>
              <a:t>11/22/2022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003B4-8A81-45DE-95AC-F05CC5391B9C}" type="slidenum">
              <a:rPr lang="en-US" smtClean="0"/>
              <a:pPr/>
              <a:t>‹#›</a:t>
            </a:fld>
            <a:endParaRPr lang="en-US"/>
          </a:p>
        </p:txBody>
      </p:sp>
    </p:spTree>
    <p:extLst>
      <p:ext uri="{BB962C8B-B14F-4D97-AF65-F5344CB8AC3E}">
        <p14:creationId xmlns:p14="http://schemas.microsoft.com/office/powerpoint/2010/main" val="313800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xmlns="" id="{92B88991-813A-4845-8905-404BFCFCFC19}"/>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xmlns="" id="{6E7B0BAB-6C49-4F32-B1C6-A5C612E8A9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1924" name="Slide Number Placeholder 3">
            <a:extLst>
              <a:ext uri="{FF2B5EF4-FFF2-40B4-BE49-F238E27FC236}">
                <a16:creationId xmlns:a16="http://schemas.microsoft.com/office/drawing/2014/main" xmlns="" id="{8C78F141-8790-4CF8-A137-84AB20A7CF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FBACCF-B53F-462A-AD92-445DD417176E}" type="slidenum">
              <a:rPr lang="en-US" altLang="en-US" sz="1200"/>
              <a:pPr/>
              <a:t>29</a:t>
            </a:fld>
            <a:endParaRPr lang="en-US" altLang="en-US" sz="1200"/>
          </a:p>
        </p:txBody>
      </p:sp>
    </p:spTree>
    <p:extLst>
      <p:ext uri="{BB962C8B-B14F-4D97-AF65-F5344CB8AC3E}">
        <p14:creationId xmlns:p14="http://schemas.microsoft.com/office/powerpoint/2010/main" val="352226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xmlns="" id="{0E86D326-EDB9-4900-B759-D00E39CC0D20}"/>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xmlns="" id="{F56124AA-4E25-4B39-859B-A7BE305E81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4996" name="Slide Number Placeholder 3">
            <a:extLst>
              <a:ext uri="{FF2B5EF4-FFF2-40B4-BE49-F238E27FC236}">
                <a16:creationId xmlns:a16="http://schemas.microsoft.com/office/drawing/2014/main" xmlns="" id="{E9869C90-2F35-4D2A-ADE3-99D1B1690C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3C0DD6-3586-42DB-8B36-67FFFEF00B39}" type="slidenum">
              <a:rPr lang="en-US" altLang="en-US" sz="1200"/>
              <a:pPr/>
              <a:t>39</a:t>
            </a:fld>
            <a:endParaRPr lang="en-US" altLang="en-US" sz="1200"/>
          </a:p>
        </p:txBody>
      </p:sp>
    </p:spTree>
    <p:extLst>
      <p:ext uri="{BB962C8B-B14F-4D97-AF65-F5344CB8AC3E}">
        <p14:creationId xmlns:p14="http://schemas.microsoft.com/office/powerpoint/2010/main" val="99821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xmlns="" id="{6BD76A13-A4EC-411D-845D-527869161B21}"/>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xmlns="" id="{9DD17B1C-2391-4C0E-9DA1-94D00CE6FE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6020" name="Slide Number Placeholder 3">
            <a:extLst>
              <a:ext uri="{FF2B5EF4-FFF2-40B4-BE49-F238E27FC236}">
                <a16:creationId xmlns:a16="http://schemas.microsoft.com/office/drawing/2014/main" xmlns="" id="{0419EC30-F251-4B66-9D11-2C09259C0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D77577-E646-4C6E-80B4-73C8E1519761}" type="slidenum">
              <a:rPr lang="en-US" altLang="en-US" sz="1200"/>
              <a:pPr/>
              <a:t>40</a:t>
            </a:fld>
            <a:endParaRPr lang="en-US" altLang="en-US" sz="1200"/>
          </a:p>
        </p:txBody>
      </p:sp>
    </p:spTree>
    <p:extLst>
      <p:ext uri="{BB962C8B-B14F-4D97-AF65-F5344CB8AC3E}">
        <p14:creationId xmlns:p14="http://schemas.microsoft.com/office/powerpoint/2010/main" val="117399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72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xmlns="" id="{7C532998-15B1-40D3-8C60-6C76F87A3A48}"/>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xmlns="" id="{1DD1AF95-7879-453A-9A52-B93951AEE8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a:extLst>
              <a:ext uri="{FF2B5EF4-FFF2-40B4-BE49-F238E27FC236}">
                <a16:creationId xmlns:a16="http://schemas.microsoft.com/office/drawing/2014/main" xmlns="" id="{2084886A-657F-4B5B-BD97-6FFAC70113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9CFAD6-F8CE-487C-8B86-8FCB4FA4FBF0}" type="slidenum">
              <a:rPr lang="en-US" altLang="en-US" sz="1200"/>
              <a:pPr/>
              <a:t>42</a:t>
            </a:fld>
            <a:endParaRPr lang="en-US" altLang="en-US" sz="1200"/>
          </a:p>
        </p:txBody>
      </p:sp>
    </p:spTree>
    <p:extLst>
      <p:ext uri="{BB962C8B-B14F-4D97-AF65-F5344CB8AC3E}">
        <p14:creationId xmlns:p14="http://schemas.microsoft.com/office/powerpoint/2010/main" val="99395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xmlns="" id="{61ABC392-5F9B-48DE-A4A3-9FC1FC7BE5DB}"/>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xmlns="" id="{70D46BDF-1A32-480C-A51A-B49A3FAB17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0116" name="Slide Number Placeholder 3">
            <a:extLst>
              <a:ext uri="{FF2B5EF4-FFF2-40B4-BE49-F238E27FC236}">
                <a16:creationId xmlns:a16="http://schemas.microsoft.com/office/drawing/2014/main" xmlns="" id="{C9D563B1-DD8D-491D-B8D3-D409B47C5A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2262B-D595-4AC2-B832-E3B161A594BE}" type="slidenum">
              <a:rPr lang="en-US" altLang="en-US" sz="1200"/>
              <a:pPr/>
              <a:t>43</a:t>
            </a:fld>
            <a:endParaRPr lang="en-US" altLang="en-US" sz="1200"/>
          </a:p>
        </p:txBody>
      </p:sp>
    </p:spTree>
    <p:extLst>
      <p:ext uri="{BB962C8B-B14F-4D97-AF65-F5344CB8AC3E}">
        <p14:creationId xmlns:p14="http://schemas.microsoft.com/office/powerpoint/2010/main" val="259988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2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8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51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6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287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67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63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xmlns="" id="{4C1F1A89-6D78-4BDB-8A11-EDFBC582F211}"/>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xmlns="" id="{96027056-B13D-43FE-8AD5-5172F4ED96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3972" name="Slide Number Placeholder 3">
            <a:extLst>
              <a:ext uri="{FF2B5EF4-FFF2-40B4-BE49-F238E27FC236}">
                <a16:creationId xmlns:a16="http://schemas.microsoft.com/office/drawing/2014/main" xmlns="" id="{F98916DA-0CE0-4923-A28A-12B65EFD5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34AB68-629C-4477-9186-C230F96549CC}" type="slidenum">
              <a:rPr lang="en-US" altLang="en-US" sz="1200"/>
              <a:pPr/>
              <a:t>38</a:t>
            </a:fld>
            <a:endParaRPr lang="en-US" altLang="en-US" sz="1200"/>
          </a:p>
        </p:txBody>
      </p:sp>
    </p:spTree>
    <p:extLst>
      <p:ext uri="{BB962C8B-B14F-4D97-AF65-F5344CB8AC3E}">
        <p14:creationId xmlns:p14="http://schemas.microsoft.com/office/powerpoint/2010/main" val="26115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153400"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 </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US" dirty="0" smtClean="0"/>
              <a:t>Software Quality Metrics</a:t>
            </a:r>
            <a:endParaRPr lang="en-US" dirty="0"/>
          </a:p>
        </p:txBody>
      </p:sp>
      <p:sp>
        <p:nvSpPr>
          <p:cNvPr id="3" name="Subtitle 2"/>
          <p:cNvSpPr>
            <a:spLocks noGrp="1"/>
          </p:cNvSpPr>
          <p:nvPr>
            <p:ph type="subTitle" idx="1"/>
          </p:nvPr>
        </p:nvSpPr>
        <p:spPr>
          <a:xfrm>
            <a:off x="533400" y="4191000"/>
            <a:ext cx="7854696"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xmlns="" id="{E168D060-A4DA-4E6B-B208-FFE4AA89F5C8}"/>
              </a:ext>
            </a:extLst>
          </p:cNvPr>
          <p:cNvSpPr>
            <a:spLocks noGrp="1" noChangeArrowheads="1"/>
          </p:cNvSpPr>
          <p:nvPr>
            <p:ph type="title"/>
          </p:nvPr>
        </p:nvSpPr>
        <p:spPr>
          <a:xfrm>
            <a:off x="457200" y="433316"/>
            <a:ext cx="8229600" cy="1143000"/>
          </a:xfrm>
        </p:spPr>
        <p:txBody>
          <a:bodyPr/>
          <a:lstStyle/>
          <a:p>
            <a:r>
              <a:rPr lang="en-US" altLang="en-US" dirty="0"/>
              <a:t>Common Measurements - 1</a:t>
            </a:r>
          </a:p>
        </p:txBody>
      </p:sp>
      <p:sp>
        <p:nvSpPr>
          <p:cNvPr id="128003" name="Rectangle 3">
            <a:extLst>
              <a:ext uri="{FF2B5EF4-FFF2-40B4-BE49-F238E27FC236}">
                <a16:creationId xmlns:a16="http://schemas.microsoft.com/office/drawing/2014/main" xmlns="" id="{A0A6D18B-902A-4D63-B85D-4C18C4A78C92}"/>
              </a:ext>
            </a:extLst>
          </p:cNvPr>
          <p:cNvSpPr>
            <a:spLocks noGrp="1" noChangeArrowheads="1"/>
          </p:cNvSpPr>
          <p:nvPr>
            <p:ph idx="1"/>
          </p:nvPr>
        </p:nvSpPr>
        <p:spPr>
          <a:xfrm>
            <a:off x="685800" y="1600200"/>
            <a:ext cx="7772400" cy="4800600"/>
          </a:xfrm>
        </p:spPr>
        <p:txBody>
          <a:bodyPr/>
          <a:lstStyle/>
          <a:p>
            <a:pPr>
              <a:lnSpc>
                <a:spcPct val="80000"/>
              </a:lnSpc>
            </a:pPr>
            <a:r>
              <a:rPr lang="en-US" altLang="en-US" dirty="0"/>
              <a:t>Requirements</a:t>
            </a:r>
          </a:p>
          <a:p>
            <a:pPr lvl="1">
              <a:lnSpc>
                <a:spcPct val="80000"/>
              </a:lnSpc>
            </a:pPr>
            <a:r>
              <a:rPr lang="en-US" altLang="en-US" sz="2600" dirty="0"/>
              <a:t>Size of the document (# of words, pages, functions)</a:t>
            </a:r>
          </a:p>
          <a:p>
            <a:pPr lvl="1">
              <a:lnSpc>
                <a:spcPct val="80000"/>
              </a:lnSpc>
            </a:pPr>
            <a:r>
              <a:rPr lang="en-US" altLang="en-US" sz="2600" dirty="0"/>
              <a:t>Number of changes to the original requirements, which were developed later in the life cycle but not specified in the original requirements document. </a:t>
            </a:r>
          </a:p>
          <a:p>
            <a:pPr lvl="1">
              <a:lnSpc>
                <a:spcPct val="80000"/>
              </a:lnSpc>
            </a:pPr>
            <a:r>
              <a:rPr lang="en-US" altLang="en-US" sz="2600" dirty="0"/>
              <a:t>Consistency measures to ensure that the requirements are consistent with interfaces from other systems</a:t>
            </a:r>
          </a:p>
          <a:p>
            <a:pPr lvl="1">
              <a:lnSpc>
                <a:spcPct val="80000"/>
              </a:lnSpc>
            </a:pPr>
            <a:r>
              <a:rPr lang="en-US" altLang="en-US" sz="2400" dirty="0"/>
              <a:t>Testability measures to evaluate if the requirements are written in such a way that the test cases can be developed and traced to the requirements</a:t>
            </a:r>
          </a:p>
          <a:p>
            <a:pPr lvl="1">
              <a:lnSpc>
                <a:spcPct val="80000"/>
              </a:lnSpc>
            </a:pPr>
            <a:endParaRPr lang="en-US" altLang="en-US" sz="2600" dirty="0"/>
          </a:p>
        </p:txBody>
      </p:sp>
      <p:sp>
        <p:nvSpPr>
          <p:cNvPr id="4" name="Slide Number Placeholder 4">
            <a:extLst>
              <a:ext uri="{FF2B5EF4-FFF2-40B4-BE49-F238E27FC236}">
                <a16:creationId xmlns:a16="http://schemas.microsoft.com/office/drawing/2014/main" xmlns="" id="{BF65CC52-91C6-487F-A17D-B3DAE20606EA}"/>
              </a:ext>
            </a:extLst>
          </p:cNvPr>
          <p:cNvSpPr>
            <a:spLocks noGrp="1"/>
          </p:cNvSpPr>
          <p:nvPr>
            <p:ph type="sldNum" sz="quarter" idx="12"/>
          </p:nvPr>
        </p:nvSpPr>
        <p:spPr/>
        <p:txBody>
          <a:bodyPr/>
          <a:lstStyle/>
          <a:p>
            <a:fld id="{B86D7FAB-4439-4E1C-A6B3-3F450A9CE7CF}" type="slidenum">
              <a:rPr lang="en-US" altLang="en-US"/>
              <a:pPr/>
              <a:t>10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45652"/>
    </mc:Choice>
    <mc:Fallback xmlns="">
      <p:transition spd="slow" advTm="4565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xmlns="" id="{855C49B1-B6C5-47F4-9ED4-88478A7550DA}"/>
              </a:ext>
            </a:extLst>
          </p:cNvPr>
          <p:cNvSpPr>
            <a:spLocks noGrp="1" noChangeArrowheads="1"/>
          </p:cNvSpPr>
          <p:nvPr>
            <p:ph type="title"/>
          </p:nvPr>
        </p:nvSpPr>
        <p:spPr/>
        <p:txBody>
          <a:bodyPr/>
          <a:lstStyle/>
          <a:p>
            <a:r>
              <a:rPr lang="en-US" altLang="en-US" dirty="0"/>
              <a:t>Common Measurements - 2</a:t>
            </a:r>
          </a:p>
        </p:txBody>
      </p:sp>
      <p:sp>
        <p:nvSpPr>
          <p:cNvPr id="138243" name="Rectangle 3">
            <a:extLst>
              <a:ext uri="{FF2B5EF4-FFF2-40B4-BE49-F238E27FC236}">
                <a16:creationId xmlns:a16="http://schemas.microsoft.com/office/drawing/2014/main" xmlns="" id="{6E45D0A4-1AAE-481C-B326-1E91F37ED10B}"/>
              </a:ext>
            </a:extLst>
          </p:cNvPr>
          <p:cNvSpPr>
            <a:spLocks noGrp="1" noChangeArrowheads="1"/>
          </p:cNvSpPr>
          <p:nvPr>
            <p:ph idx="1"/>
          </p:nvPr>
        </p:nvSpPr>
        <p:spPr/>
        <p:txBody>
          <a:bodyPr>
            <a:normAutofit/>
          </a:bodyPr>
          <a:lstStyle/>
          <a:p>
            <a:pPr lvl="1"/>
            <a:r>
              <a:rPr lang="en-US" altLang="en-US" dirty="0"/>
              <a:t>The system must be user friendly. (What does user friendly mean?)</a:t>
            </a:r>
          </a:p>
          <a:p>
            <a:pPr lvl="1"/>
            <a:r>
              <a:rPr lang="en-US" altLang="en-US" dirty="0"/>
              <a:t>The system must give speedy response time (What is speedy response time?   10 seconds, 13 seconds?)</a:t>
            </a:r>
          </a:p>
          <a:p>
            <a:pPr lvl="1"/>
            <a:r>
              <a:rPr lang="en-US" altLang="en-US" dirty="0"/>
              <a:t>The system must have state-of-the-art technology (What is considered state-of-the-art?)</a:t>
            </a:r>
          </a:p>
          <a:p>
            <a:pPr lvl="1"/>
            <a:r>
              <a:rPr lang="en-US" altLang="en-US" dirty="0"/>
              <a:t>The system must have clear management reports (What should these reports look like? What is the definition of clear?)</a:t>
            </a:r>
          </a:p>
        </p:txBody>
      </p:sp>
      <p:sp>
        <p:nvSpPr>
          <p:cNvPr id="4" name="Slide Number Placeholder 4">
            <a:extLst>
              <a:ext uri="{FF2B5EF4-FFF2-40B4-BE49-F238E27FC236}">
                <a16:creationId xmlns:a16="http://schemas.microsoft.com/office/drawing/2014/main" xmlns="" id="{237618D7-B06B-4B4F-BF49-AF5D702B1D86}"/>
              </a:ext>
            </a:extLst>
          </p:cNvPr>
          <p:cNvSpPr>
            <a:spLocks noGrp="1"/>
          </p:cNvSpPr>
          <p:nvPr>
            <p:ph type="sldNum" sz="quarter" idx="12"/>
          </p:nvPr>
        </p:nvSpPr>
        <p:spPr/>
        <p:txBody>
          <a:bodyPr/>
          <a:lstStyle/>
          <a:p>
            <a:fld id="{8734733D-F993-487E-9CFA-F892B2C7470A}" type="slidenum">
              <a:rPr lang="en-US" altLang="en-US"/>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43302"/>
    </mc:Choice>
    <mc:Fallback xmlns="">
      <p:transition spd="slow" advTm="4330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xmlns="" id="{AE6791E0-A92C-421F-B007-B39E3361A5BD}"/>
              </a:ext>
            </a:extLst>
          </p:cNvPr>
          <p:cNvSpPr>
            <a:spLocks noGrp="1" noChangeArrowheads="1"/>
          </p:cNvSpPr>
          <p:nvPr>
            <p:ph type="title"/>
          </p:nvPr>
        </p:nvSpPr>
        <p:spPr/>
        <p:txBody>
          <a:bodyPr/>
          <a:lstStyle/>
          <a:p>
            <a:r>
              <a:rPr lang="en-US" altLang="en-US" dirty="0"/>
              <a:t>Common Measurements - 3</a:t>
            </a:r>
          </a:p>
        </p:txBody>
      </p:sp>
      <p:sp>
        <p:nvSpPr>
          <p:cNvPr id="129027" name="Rectangle 3">
            <a:extLst>
              <a:ext uri="{FF2B5EF4-FFF2-40B4-BE49-F238E27FC236}">
                <a16:creationId xmlns:a16="http://schemas.microsoft.com/office/drawing/2014/main" xmlns="" id="{4FA9E1C1-08B2-44CD-A4A5-EDB3E975BF86}"/>
              </a:ext>
            </a:extLst>
          </p:cNvPr>
          <p:cNvSpPr>
            <a:spLocks noGrp="1" noChangeArrowheads="1"/>
          </p:cNvSpPr>
          <p:nvPr>
            <p:ph idx="1"/>
          </p:nvPr>
        </p:nvSpPr>
        <p:spPr/>
        <p:txBody>
          <a:bodyPr/>
          <a:lstStyle/>
          <a:p>
            <a:r>
              <a:rPr lang="en-US" altLang="en-US"/>
              <a:t>Code/Design</a:t>
            </a:r>
          </a:p>
          <a:p>
            <a:pPr lvl="1"/>
            <a:r>
              <a:rPr lang="en-US" altLang="en-US"/>
              <a:t>No of external data items from which a module reads</a:t>
            </a:r>
          </a:p>
          <a:p>
            <a:pPr lvl="1"/>
            <a:r>
              <a:rPr lang="en-US" altLang="en-US"/>
              <a:t>No of external data items to which a module writes</a:t>
            </a:r>
          </a:p>
          <a:p>
            <a:pPr lvl="1"/>
            <a:r>
              <a:rPr lang="en-US" altLang="en-US"/>
              <a:t>No of modules specified at a later phase and not in the original design</a:t>
            </a:r>
          </a:p>
          <a:p>
            <a:pPr lvl="1"/>
            <a:r>
              <a:rPr lang="en-US" altLang="en-US"/>
              <a:t>No of modules which the given module calls</a:t>
            </a:r>
          </a:p>
          <a:p>
            <a:pPr lvl="1"/>
            <a:endParaRPr lang="en-US" altLang="en-US"/>
          </a:p>
        </p:txBody>
      </p:sp>
      <p:sp>
        <p:nvSpPr>
          <p:cNvPr id="4" name="Slide Number Placeholder 4">
            <a:extLst>
              <a:ext uri="{FF2B5EF4-FFF2-40B4-BE49-F238E27FC236}">
                <a16:creationId xmlns:a16="http://schemas.microsoft.com/office/drawing/2014/main" xmlns="" id="{AAA0CFF2-718B-4E67-819E-8C1A620EC42B}"/>
              </a:ext>
            </a:extLst>
          </p:cNvPr>
          <p:cNvSpPr>
            <a:spLocks noGrp="1"/>
          </p:cNvSpPr>
          <p:nvPr>
            <p:ph type="sldNum" sz="quarter" idx="12"/>
          </p:nvPr>
        </p:nvSpPr>
        <p:spPr/>
        <p:txBody>
          <a:bodyPr/>
          <a:lstStyle/>
          <a:p>
            <a:fld id="{E588A81B-9000-4C76-83F6-FA925674A1E8}" type="slidenum">
              <a:rPr lang="en-US" altLang="en-US"/>
              <a:pPr/>
              <a:t>12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1388"/>
    </mc:Choice>
    <mc:Fallback xmlns="">
      <p:transition spd="slow" advTm="2138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xmlns="" id="{079D1484-2308-4D8B-9A5E-498FAD6B3674}"/>
              </a:ext>
            </a:extLst>
          </p:cNvPr>
          <p:cNvSpPr>
            <a:spLocks noGrp="1" noChangeArrowheads="1"/>
          </p:cNvSpPr>
          <p:nvPr>
            <p:ph type="title"/>
          </p:nvPr>
        </p:nvSpPr>
        <p:spPr/>
        <p:txBody>
          <a:bodyPr/>
          <a:lstStyle/>
          <a:p>
            <a:r>
              <a:rPr lang="en-US" altLang="en-US" dirty="0"/>
              <a:t>Common Measurements - 4</a:t>
            </a:r>
          </a:p>
        </p:txBody>
      </p:sp>
      <p:sp>
        <p:nvSpPr>
          <p:cNvPr id="130051" name="Rectangle 3">
            <a:extLst>
              <a:ext uri="{FF2B5EF4-FFF2-40B4-BE49-F238E27FC236}">
                <a16:creationId xmlns:a16="http://schemas.microsoft.com/office/drawing/2014/main" xmlns="" id="{C9D95372-2903-4CDF-8675-CB2E66BF7DB8}"/>
              </a:ext>
            </a:extLst>
          </p:cNvPr>
          <p:cNvSpPr>
            <a:spLocks noGrp="1" noChangeArrowheads="1"/>
          </p:cNvSpPr>
          <p:nvPr>
            <p:ph idx="1"/>
          </p:nvPr>
        </p:nvSpPr>
        <p:spPr/>
        <p:txBody>
          <a:bodyPr/>
          <a:lstStyle/>
          <a:p>
            <a:r>
              <a:rPr lang="en-US" altLang="en-US" dirty="0"/>
              <a:t>Design/Code </a:t>
            </a:r>
          </a:p>
          <a:p>
            <a:pPr lvl="1"/>
            <a:r>
              <a:rPr lang="en-US" altLang="en-US" dirty="0"/>
              <a:t>No of lines of code</a:t>
            </a:r>
          </a:p>
          <a:p>
            <a:pPr lvl="1"/>
            <a:r>
              <a:rPr lang="en-US" altLang="en-US" dirty="0"/>
              <a:t>Data usage, measured in terms of the number of primitive data items</a:t>
            </a:r>
          </a:p>
          <a:p>
            <a:pPr lvl="1"/>
            <a:r>
              <a:rPr lang="en-US" altLang="en-US" dirty="0"/>
              <a:t>Entries/exits per module which predict the completion time of the system</a:t>
            </a:r>
          </a:p>
        </p:txBody>
      </p:sp>
      <p:sp>
        <p:nvSpPr>
          <p:cNvPr id="4" name="Slide Number Placeholder 4">
            <a:extLst>
              <a:ext uri="{FF2B5EF4-FFF2-40B4-BE49-F238E27FC236}">
                <a16:creationId xmlns:a16="http://schemas.microsoft.com/office/drawing/2014/main" xmlns="" id="{218A28F5-0681-4DD1-9045-769C46CF2992}"/>
              </a:ext>
            </a:extLst>
          </p:cNvPr>
          <p:cNvSpPr>
            <a:spLocks noGrp="1"/>
          </p:cNvSpPr>
          <p:nvPr>
            <p:ph type="sldNum" sz="quarter" idx="12"/>
          </p:nvPr>
        </p:nvSpPr>
        <p:spPr/>
        <p:txBody>
          <a:bodyPr/>
          <a:lstStyle/>
          <a:p>
            <a:fld id="{05E8D4C7-FC59-4309-82F2-CC187A47087D}" type="slidenum">
              <a:rPr lang="en-US" altLang="en-US"/>
              <a:pPr/>
              <a:t>13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4000"/>
    </mc:Choice>
    <mc:Fallback xmlns="">
      <p:transition spd="slow"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xmlns="" id="{19AF2E99-5DE8-4097-9E49-385D223CD1CF}"/>
              </a:ext>
            </a:extLst>
          </p:cNvPr>
          <p:cNvSpPr>
            <a:spLocks noGrp="1" noChangeArrowheads="1"/>
          </p:cNvSpPr>
          <p:nvPr>
            <p:ph type="title"/>
          </p:nvPr>
        </p:nvSpPr>
        <p:spPr/>
        <p:txBody>
          <a:bodyPr/>
          <a:lstStyle/>
          <a:p>
            <a:r>
              <a:rPr lang="en-US" altLang="en-US" dirty="0"/>
              <a:t>Common Measurements - 5</a:t>
            </a:r>
          </a:p>
        </p:txBody>
      </p:sp>
      <p:sp>
        <p:nvSpPr>
          <p:cNvPr id="131075" name="Rectangle 3">
            <a:extLst>
              <a:ext uri="{FF2B5EF4-FFF2-40B4-BE49-F238E27FC236}">
                <a16:creationId xmlns:a16="http://schemas.microsoft.com/office/drawing/2014/main" xmlns="" id="{730850C9-4EEE-4CA3-B1FA-D0605DAC53C5}"/>
              </a:ext>
            </a:extLst>
          </p:cNvPr>
          <p:cNvSpPr>
            <a:spLocks noGrp="1" noChangeArrowheads="1"/>
          </p:cNvSpPr>
          <p:nvPr>
            <p:ph idx="1"/>
          </p:nvPr>
        </p:nvSpPr>
        <p:spPr/>
        <p:txBody>
          <a:bodyPr/>
          <a:lstStyle/>
          <a:p>
            <a:r>
              <a:rPr lang="en-US" altLang="en-US"/>
              <a:t>Testing</a:t>
            </a:r>
          </a:p>
          <a:p>
            <a:pPr lvl="1"/>
            <a:r>
              <a:rPr lang="en-US" altLang="en-US"/>
              <a:t>No of planned test cases in the test plan that ran successfully</a:t>
            </a:r>
          </a:p>
          <a:p>
            <a:pPr lvl="1"/>
            <a:r>
              <a:rPr lang="en-US" altLang="en-US"/>
              <a:t>Success/effectiveness of test cases against the original test plan</a:t>
            </a:r>
          </a:p>
          <a:p>
            <a:pPr lvl="1"/>
            <a:r>
              <a:rPr lang="en-US" altLang="en-US"/>
              <a:t>No of new unplanned test cases which are developed at a later time</a:t>
            </a:r>
          </a:p>
        </p:txBody>
      </p:sp>
      <p:sp>
        <p:nvSpPr>
          <p:cNvPr id="4" name="Slide Number Placeholder 4">
            <a:extLst>
              <a:ext uri="{FF2B5EF4-FFF2-40B4-BE49-F238E27FC236}">
                <a16:creationId xmlns:a16="http://schemas.microsoft.com/office/drawing/2014/main" xmlns="" id="{4775D56D-A34E-42BB-88A4-3E221B5E0B37}"/>
              </a:ext>
            </a:extLst>
          </p:cNvPr>
          <p:cNvSpPr>
            <a:spLocks noGrp="1"/>
          </p:cNvSpPr>
          <p:nvPr>
            <p:ph type="sldNum" sz="quarter" idx="12"/>
          </p:nvPr>
        </p:nvSpPr>
        <p:spPr/>
        <p:txBody>
          <a:bodyPr/>
          <a:lstStyle/>
          <a:p>
            <a:fld id="{68314422-E98C-4ABF-A9F3-52A88F001906}" type="slidenum">
              <a:rPr lang="en-US" altLang="en-US"/>
              <a:pPr/>
              <a:t>14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0054"/>
    </mc:Choice>
    <mc:Fallback xmlns="">
      <p:transition spd="slow" advTm="2005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xmlns="" id="{0A6B4F77-B012-41FF-A1D9-6C0A2F8B38A7}"/>
              </a:ext>
            </a:extLst>
          </p:cNvPr>
          <p:cNvSpPr>
            <a:spLocks noGrp="1" noChangeArrowheads="1"/>
          </p:cNvSpPr>
          <p:nvPr>
            <p:ph type="title"/>
          </p:nvPr>
        </p:nvSpPr>
        <p:spPr/>
        <p:txBody>
          <a:bodyPr>
            <a:normAutofit/>
          </a:bodyPr>
          <a:lstStyle/>
          <a:p>
            <a:r>
              <a:rPr lang="en-US" altLang="en-US" sz="4000"/>
              <a:t>Seven Commonly Tracked Measures</a:t>
            </a:r>
          </a:p>
        </p:txBody>
      </p:sp>
      <p:sp>
        <p:nvSpPr>
          <p:cNvPr id="156675" name="Rectangle 3">
            <a:extLst>
              <a:ext uri="{FF2B5EF4-FFF2-40B4-BE49-F238E27FC236}">
                <a16:creationId xmlns:a16="http://schemas.microsoft.com/office/drawing/2014/main" xmlns="" id="{6910FCC0-42DE-461B-8896-492667DC8CCC}"/>
              </a:ext>
            </a:extLst>
          </p:cNvPr>
          <p:cNvSpPr>
            <a:spLocks noGrp="1" noChangeArrowheads="1"/>
          </p:cNvSpPr>
          <p:nvPr>
            <p:ph idx="1"/>
          </p:nvPr>
        </p:nvSpPr>
        <p:spPr/>
        <p:txBody>
          <a:bodyPr/>
          <a:lstStyle/>
          <a:p>
            <a:r>
              <a:rPr lang="en-US" altLang="en-US"/>
              <a:t>Number of defects</a:t>
            </a:r>
          </a:p>
          <a:p>
            <a:r>
              <a:rPr lang="en-US" altLang="en-US"/>
              <a:t>Work effort</a:t>
            </a:r>
          </a:p>
          <a:p>
            <a:r>
              <a:rPr lang="en-US" altLang="en-US"/>
              <a:t>Schedule</a:t>
            </a:r>
          </a:p>
          <a:p>
            <a:r>
              <a:rPr lang="en-US" altLang="en-US"/>
              <a:t>Number of changes to the requirements</a:t>
            </a:r>
          </a:p>
          <a:p>
            <a:r>
              <a:rPr lang="en-US" altLang="en-US"/>
              <a:t>Size</a:t>
            </a:r>
          </a:p>
          <a:p>
            <a:r>
              <a:rPr lang="en-US" altLang="en-US"/>
              <a:t>Documentation defects</a:t>
            </a:r>
          </a:p>
          <a:p>
            <a:r>
              <a:rPr lang="en-US" altLang="en-US"/>
              <a:t>Complexity</a:t>
            </a:r>
          </a:p>
        </p:txBody>
      </p:sp>
      <p:sp>
        <p:nvSpPr>
          <p:cNvPr id="4" name="Slide Number Placeholder 4">
            <a:extLst>
              <a:ext uri="{FF2B5EF4-FFF2-40B4-BE49-F238E27FC236}">
                <a16:creationId xmlns:a16="http://schemas.microsoft.com/office/drawing/2014/main" xmlns="" id="{7DDE0516-DF40-45EB-8C03-F02FAD6D14BC}"/>
              </a:ext>
            </a:extLst>
          </p:cNvPr>
          <p:cNvSpPr>
            <a:spLocks noGrp="1"/>
          </p:cNvSpPr>
          <p:nvPr>
            <p:ph type="sldNum" sz="quarter" idx="12"/>
          </p:nvPr>
        </p:nvSpPr>
        <p:spPr/>
        <p:txBody>
          <a:bodyPr/>
          <a:lstStyle/>
          <a:p>
            <a:fld id="{BDB14F5C-A166-46CB-9C60-6690C37A6698}" type="slidenum">
              <a:rPr lang="en-US" altLang="en-US"/>
              <a:pPr/>
              <a:t>15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8601"/>
    </mc:Choice>
    <mc:Fallback xmlns="">
      <p:transition spd="slow" advTm="2860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3D1449DB-E5D0-45E3-8BA5-3D3C108EE94C}"/>
              </a:ext>
            </a:extLst>
          </p:cNvPr>
          <p:cNvSpPr>
            <a:spLocks noGrp="1" noChangeArrowheads="1"/>
          </p:cNvSpPr>
          <p:nvPr>
            <p:ph type="title"/>
          </p:nvPr>
        </p:nvSpPr>
        <p:spPr/>
        <p:txBody>
          <a:bodyPr/>
          <a:lstStyle/>
          <a:p>
            <a:r>
              <a:rPr lang="en-US" altLang="en-US" dirty="0"/>
              <a:t>Number of Defects </a:t>
            </a:r>
          </a:p>
        </p:txBody>
      </p:sp>
      <p:sp>
        <p:nvSpPr>
          <p:cNvPr id="45059" name="Rectangle 3">
            <a:extLst>
              <a:ext uri="{FF2B5EF4-FFF2-40B4-BE49-F238E27FC236}">
                <a16:creationId xmlns:a16="http://schemas.microsoft.com/office/drawing/2014/main" xmlns="" id="{AA5C3110-77FD-422F-8F34-ED80870D0534}"/>
              </a:ext>
            </a:extLst>
          </p:cNvPr>
          <p:cNvSpPr>
            <a:spLocks noGrp="1" noChangeArrowheads="1"/>
          </p:cNvSpPr>
          <p:nvPr>
            <p:ph idx="1"/>
          </p:nvPr>
        </p:nvSpPr>
        <p:spPr/>
        <p:txBody>
          <a:bodyPr/>
          <a:lstStyle/>
          <a:p>
            <a:pPr>
              <a:lnSpc>
                <a:spcPct val="90000"/>
              </a:lnSpc>
            </a:pPr>
            <a:r>
              <a:rPr lang="en-US" altLang="en-US"/>
              <a:t>Defect count can be kept at three different stages</a:t>
            </a:r>
          </a:p>
          <a:p>
            <a:pPr lvl="1">
              <a:lnSpc>
                <a:spcPct val="90000"/>
              </a:lnSpc>
            </a:pPr>
            <a:r>
              <a:rPr lang="en-US" altLang="en-US"/>
              <a:t>During white box testing to evaluate the quality of original code</a:t>
            </a:r>
          </a:p>
          <a:p>
            <a:pPr lvl="1">
              <a:lnSpc>
                <a:spcPct val="90000"/>
              </a:lnSpc>
            </a:pPr>
            <a:r>
              <a:rPr lang="en-US" altLang="en-US"/>
              <a:t>During black box testing to evaluate the number of errors that escaped white box</a:t>
            </a:r>
          </a:p>
          <a:p>
            <a:pPr lvl="1">
              <a:lnSpc>
                <a:spcPct val="90000"/>
              </a:lnSpc>
            </a:pPr>
            <a:r>
              <a:rPr lang="en-US" altLang="en-US"/>
              <a:t>After the product is released to the customer to evaluate the number of errors not found during both the unit and black box tests</a:t>
            </a:r>
          </a:p>
        </p:txBody>
      </p:sp>
      <p:sp>
        <p:nvSpPr>
          <p:cNvPr id="4" name="Slide Number Placeholder 4">
            <a:extLst>
              <a:ext uri="{FF2B5EF4-FFF2-40B4-BE49-F238E27FC236}">
                <a16:creationId xmlns:a16="http://schemas.microsoft.com/office/drawing/2014/main" xmlns="" id="{9B6EF075-6269-4361-8631-8113A91597B7}"/>
              </a:ext>
            </a:extLst>
          </p:cNvPr>
          <p:cNvSpPr>
            <a:spLocks noGrp="1"/>
          </p:cNvSpPr>
          <p:nvPr>
            <p:ph type="sldNum" sz="quarter" idx="12"/>
          </p:nvPr>
        </p:nvSpPr>
        <p:spPr/>
        <p:txBody>
          <a:bodyPr/>
          <a:lstStyle/>
          <a:p>
            <a:fld id="{635555C8-D028-4CCA-B124-77C08B367418}" type="slidenum">
              <a:rPr lang="en-US" altLang="en-US"/>
              <a:pPr/>
              <a:t>16</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38594"/>
    </mc:Choice>
    <mc:Fallback xmlns="">
      <p:transition spd="slow" advTm="3859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B14054CF-084A-4317-B6AB-446D52CAA39D}"/>
              </a:ext>
            </a:extLst>
          </p:cNvPr>
          <p:cNvSpPr>
            <a:spLocks noGrp="1" noChangeArrowheads="1"/>
          </p:cNvSpPr>
          <p:nvPr>
            <p:ph type="title"/>
          </p:nvPr>
        </p:nvSpPr>
        <p:spPr/>
        <p:txBody>
          <a:bodyPr/>
          <a:lstStyle/>
          <a:p>
            <a:r>
              <a:rPr lang="en-US" altLang="en-US" dirty="0"/>
              <a:t>Work Effort </a:t>
            </a:r>
          </a:p>
        </p:txBody>
      </p:sp>
      <p:sp>
        <p:nvSpPr>
          <p:cNvPr id="46083" name="Rectangle 3">
            <a:extLst>
              <a:ext uri="{FF2B5EF4-FFF2-40B4-BE49-F238E27FC236}">
                <a16:creationId xmlns:a16="http://schemas.microsoft.com/office/drawing/2014/main" xmlns="" id="{EA8A4896-9DC7-4807-B43C-C1E41567AB4F}"/>
              </a:ext>
            </a:extLst>
          </p:cNvPr>
          <p:cNvSpPr>
            <a:spLocks noGrp="1" noChangeArrowheads="1"/>
          </p:cNvSpPr>
          <p:nvPr>
            <p:ph idx="1"/>
          </p:nvPr>
        </p:nvSpPr>
        <p:spPr/>
        <p:txBody>
          <a:bodyPr>
            <a:normAutofit/>
          </a:bodyPr>
          <a:lstStyle/>
          <a:p>
            <a:r>
              <a:rPr lang="en-US" altLang="en-US" sz="2800" dirty="0"/>
              <a:t>Work effort constitutes the number of hours spent on development of a new system, system enhancement, or the support and maintenance of an existing system</a:t>
            </a:r>
          </a:p>
          <a:p>
            <a:r>
              <a:rPr lang="en-US" altLang="en-US" sz="2800" dirty="0"/>
              <a:t>The hours are collected throughout the project life cycle, across all the development phases  </a:t>
            </a:r>
          </a:p>
          <a:p>
            <a:r>
              <a:rPr lang="en-US" altLang="en-US" sz="2800" dirty="0"/>
              <a:t>Can provide early warnings regarding budget over-runs and project delays</a:t>
            </a:r>
          </a:p>
          <a:p>
            <a:endParaRPr lang="en-US" altLang="en-US" sz="2800" dirty="0"/>
          </a:p>
        </p:txBody>
      </p:sp>
      <p:sp>
        <p:nvSpPr>
          <p:cNvPr id="4" name="Slide Number Placeholder 4">
            <a:extLst>
              <a:ext uri="{FF2B5EF4-FFF2-40B4-BE49-F238E27FC236}">
                <a16:creationId xmlns:a16="http://schemas.microsoft.com/office/drawing/2014/main" xmlns="" id="{183B80B5-61C8-47C2-8F06-125DA7B1F199}"/>
              </a:ext>
            </a:extLst>
          </p:cNvPr>
          <p:cNvSpPr>
            <a:spLocks noGrp="1"/>
          </p:cNvSpPr>
          <p:nvPr>
            <p:ph type="sldNum" sz="quarter" idx="12"/>
          </p:nvPr>
        </p:nvSpPr>
        <p:spPr/>
        <p:txBody>
          <a:bodyPr/>
          <a:lstStyle/>
          <a:p>
            <a:fld id="{B74358A6-F194-4AE1-9DC6-EB8288DE501B}" type="slidenum">
              <a:rPr lang="en-US" altLang="en-US"/>
              <a:pPr/>
              <a:t>17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35672"/>
    </mc:Choice>
    <mc:Fallback xmlns="">
      <p:transition spd="slow" advTm="3567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B9639DDF-D61A-4721-A0FB-DC041C033188}"/>
              </a:ext>
            </a:extLst>
          </p:cNvPr>
          <p:cNvSpPr>
            <a:spLocks noGrp="1" noChangeArrowheads="1"/>
          </p:cNvSpPr>
          <p:nvPr>
            <p:ph type="title"/>
          </p:nvPr>
        </p:nvSpPr>
        <p:spPr/>
        <p:txBody>
          <a:bodyPr/>
          <a:lstStyle/>
          <a:p>
            <a:r>
              <a:rPr lang="en-US" altLang="en-US"/>
              <a:t>Schedule</a:t>
            </a:r>
          </a:p>
        </p:txBody>
      </p:sp>
      <p:sp>
        <p:nvSpPr>
          <p:cNvPr id="47107" name="Rectangle 3">
            <a:extLst>
              <a:ext uri="{FF2B5EF4-FFF2-40B4-BE49-F238E27FC236}">
                <a16:creationId xmlns:a16="http://schemas.microsoft.com/office/drawing/2014/main" xmlns="" id="{9CDF1FCF-399D-4CB3-AE1D-237CDA8FA28C}"/>
              </a:ext>
            </a:extLst>
          </p:cNvPr>
          <p:cNvSpPr>
            <a:spLocks noGrp="1" noChangeArrowheads="1"/>
          </p:cNvSpPr>
          <p:nvPr>
            <p:ph idx="1"/>
          </p:nvPr>
        </p:nvSpPr>
        <p:spPr/>
        <p:txBody>
          <a:bodyPr/>
          <a:lstStyle/>
          <a:p>
            <a:r>
              <a:rPr lang="en-US" altLang="en-US"/>
              <a:t>The purpose of schedule measurements is to track the performance of the project team toward meeting the committed schedule</a:t>
            </a:r>
          </a:p>
          <a:p>
            <a:r>
              <a:rPr lang="en-US" altLang="en-US"/>
              <a:t>Planned start date versus actual date</a:t>
            </a:r>
          </a:p>
          <a:p>
            <a:r>
              <a:rPr lang="en-US" altLang="en-US"/>
              <a:t>Planned completion date versus actual date</a:t>
            </a:r>
          </a:p>
          <a:p>
            <a:endParaRPr lang="en-US" altLang="en-US"/>
          </a:p>
          <a:p>
            <a:endParaRPr lang="en-US" altLang="en-US"/>
          </a:p>
        </p:txBody>
      </p:sp>
      <p:sp>
        <p:nvSpPr>
          <p:cNvPr id="4" name="Slide Number Placeholder 4">
            <a:extLst>
              <a:ext uri="{FF2B5EF4-FFF2-40B4-BE49-F238E27FC236}">
                <a16:creationId xmlns:a16="http://schemas.microsoft.com/office/drawing/2014/main" xmlns="" id="{77648B42-45F6-4AF5-A666-2D3054E2EB19}"/>
              </a:ext>
            </a:extLst>
          </p:cNvPr>
          <p:cNvSpPr>
            <a:spLocks noGrp="1"/>
          </p:cNvSpPr>
          <p:nvPr>
            <p:ph type="sldNum" sz="quarter" idx="12"/>
          </p:nvPr>
        </p:nvSpPr>
        <p:spPr/>
        <p:txBody>
          <a:bodyPr/>
          <a:lstStyle/>
          <a:p>
            <a:fld id="{B78BF910-1AC0-4632-BDD9-766B1DE23680}" type="slidenum">
              <a:rPr lang="en-US" altLang="en-US"/>
              <a:pPr/>
              <a:t>18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xmlns="" id="{4E83074B-494C-403D-A3A9-6C8BD13AA605}"/>
              </a:ext>
            </a:extLst>
          </p:cNvPr>
          <p:cNvSpPr>
            <a:spLocks noGrp="1" noChangeArrowheads="1"/>
          </p:cNvSpPr>
          <p:nvPr>
            <p:ph type="title"/>
          </p:nvPr>
        </p:nvSpPr>
        <p:spPr/>
        <p:txBody>
          <a:bodyPr>
            <a:normAutofit fontScale="90000"/>
          </a:bodyPr>
          <a:lstStyle/>
          <a:p>
            <a:r>
              <a:rPr lang="en-US" altLang="en-US" sz="4000"/>
              <a:t>Number of Changes to the Requirements </a:t>
            </a:r>
          </a:p>
        </p:txBody>
      </p:sp>
      <p:sp>
        <p:nvSpPr>
          <p:cNvPr id="158723" name="Rectangle 3">
            <a:extLst>
              <a:ext uri="{FF2B5EF4-FFF2-40B4-BE49-F238E27FC236}">
                <a16:creationId xmlns:a16="http://schemas.microsoft.com/office/drawing/2014/main" xmlns="" id="{4D64B08D-ACA0-461D-ADFD-DEB3BBDA66C6}"/>
              </a:ext>
            </a:extLst>
          </p:cNvPr>
          <p:cNvSpPr>
            <a:spLocks noGrp="1" noChangeArrowheads="1"/>
          </p:cNvSpPr>
          <p:nvPr>
            <p:ph idx="1"/>
          </p:nvPr>
        </p:nvSpPr>
        <p:spPr/>
        <p:txBody>
          <a:bodyPr>
            <a:normAutofit fontScale="92500"/>
          </a:bodyPr>
          <a:lstStyle/>
          <a:p>
            <a:r>
              <a:rPr lang="en-US" altLang="en-US" sz="2800" dirty="0"/>
              <a:t>The number of additions, changes, and deletions to requirements should be measured as soon as the requirements document is checked into the formal configuration management</a:t>
            </a:r>
          </a:p>
          <a:p>
            <a:r>
              <a:rPr lang="en-US" altLang="en-US" sz="2800" dirty="0"/>
              <a:t>This measure reflects the quality of requirements and the need to change the process of either collecting the requirements or documenting them</a:t>
            </a:r>
          </a:p>
          <a:p>
            <a:r>
              <a:rPr lang="en-US" altLang="en-US" sz="2800" dirty="0"/>
              <a:t>Once the software is released, enhancement requests resulting from customer calls or updates due to problem fixes are also counted as changes are made</a:t>
            </a:r>
          </a:p>
        </p:txBody>
      </p:sp>
      <p:sp>
        <p:nvSpPr>
          <p:cNvPr id="4" name="Slide Number Placeholder 4">
            <a:extLst>
              <a:ext uri="{FF2B5EF4-FFF2-40B4-BE49-F238E27FC236}">
                <a16:creationId xmlns:a16="http://schemas.microsoft.com/office/drawing/2014/main" xmlns="" id="{563375E5-7CB8-4469-BDCD-8B9B7B79C084}"/>
              </a:ext>
            </a:extLst>
          </p:cNvPr>
          <p:cNvSpPr>
            <a:spLocks noGrp="1"/>
          </p:cNvSpPr>
          <p:nvPr>
            <p:ph type="sldNum" sz="quarter" idx="12"/>
          </p:nvPr>
        </p:nvSpPr>
        <p:spPr/>
        <p:txBody>
          <a:bodyPr/>
          <a:lstStyle/>
          <a:p>
            <a:fld id="{05E769CF-1BE1-4793-BDD2-FEE8825F373E}" type="slidenum">
              <a:rPr lang="en-US" altLang="en-US"/>
              <a:pPr/>
              <a:t>19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35579"/>
    </mc:Choice>
    <mc:Fallback xmlns="">
      <p:transition spd="slow" advTm="3557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A6019-BA5A-4342-B2F3-6650446E0020}"/>
              </a:ext>
            </a:extLst>
          </p:cNvPr>
          <p:cNvSpPr>
            <a:spLocks noGrp="1"/>
          </p:cNvSpPr>
          <p:nvPr>
            <p:ph type="title"/>
          </p:nvPr>
        </p:nvSpPr>
        <p:spPr/>
        <p:txBody>
          <a:bodyPr/>
          <a:lstStyle/>
          <a:p>
            <a:r>
              <a:rPr lang="en-US" altLang="en-US" sz="3200" dirty="0">
                <a:latin typeface="+mn-lt"/>
                <a:ea typeface="+mn-ea"/>
                <a:cs typeface="+mn-cs"/>
              </a:rPr>
              <a:t>What are Metrics?</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xmlns="" id="{95E88C7E-3CCD-4E36-8EB1-CF794B20DFE1}"/>
              </a:ext>
            </a:extLst>
          </p:cNvPr>
          <p:cNvSpPr>
            <a:spLocks noGrp="1"/>
          </p:cNvSpPr>
          <p:nvPr>
            <p:ph idx="1"/>
          </p:nvPr>
        </p:nvSpPr>
        <p:spPr/>
        <p:txBody>
          <a:bodyPr/>
          <a:lstStyle/>
          <a:p>
            <a:pPr marL="0" indent="0" algn="ctr">
              <a:buNone/>
            </a:pPr>
            <a:r>
              <a:rPr lang="en-US" altLang="en-US" dirty="0"/>
              <a:t>“A quantitative measure of the degree</a:t>
            </a:r>
          </a:p>
          <a:p>
            <a:pPr marL="0" indent="0" algn="ctr">
              <a:buNone/>
            </a:pPr>
            <a:r>
              <a:rPr lang="en-US" altLang="en-US" dirty="0"/>
              <a:t> to which a system, component, </a:t>
            </a:r>
          </a:p>
          <a:p>
            <a:pPr marL="0" indent="0" algn="ctr">
              <a:buNone/>
            </a:pPr>
            <a:r>
              <a:rPr lang="en-US" altLang="en-US" dirty="0"/>
              <a:t>or process possesses a given attribute”.</a:t>
            </a:r>
          </a:p>
          <a:p>
            <a:pPr marL="0" indent="0" algn="ctr">
              <a:buNone/>
            </a:pPr>
            <a:r>
              <a:rPr lang="en-US" altLang="en-US" dirty="0"/>
              <a:t>                                                                                                        IEEE Standard Glossary [IEE93]</a:t>
            </a:r>
          </a:p>
          <a:p>
            <a:endParaRPr lang="en-US" dirty="0"/>
          </a:p>
        </p:txBody>
      </p:sp>
    </p:spTree>
    <p:extLst>
      <p:ext uri="{BB962C8B-B14F-4D97-AF65-F5344CB8AC3E}">
        <p14:creationId xmlns:p14="http://schemas.microsoft.com/office/powerpoint/2010/main" val="115109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3943"/>
    </mc:Choice>
    <mc:Fallback xmlns="">
      <p:transition spd="slow" advTm="1394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9662DD46-F760-44CD-96C7-0513FB5352F4}"/>
              </a:ext>
            </a:extLst>
          </p:cNvPr>
          <p:cNvSpPr>
            <a:spLocks noGrp="1" noChangeArrowheads="1"/>
          </p:cNvSpPr>
          <p:nvPr>
            <p:ph type="title"/>
          </p:nvPr>
        </p:nvSpPr>
        <p:spPr/>
        <p:txBody>
          <a:bodyPr/>
          <a:lstStyle/>
          <a:p>
            <a:r>
              <a:rPr lang="en-US" altLang="en-US"/>
              <a:t>Size - 1</a:t>
            </a:r>
          </a:p>
        </p:txBody>
      </p:sp>
      <p:sp>
        <p:nvSpPr>
          <p:cNvPr id="48131" name="Rectangle 3">
            <a:extLst>
              <a:ext uri="{FF2B5EF4-FFF2-40B4-BE49-F238E27FC236}">
                <a16:creationId xmlns:a16="http://schemas.microsoft.com/office/drawing/2014/main" xmlns="" id="{CF32A6CC-D18B-4FA8-8F9C-DE559FCB8DBC}"/>
              </a:ext>
            </a:extLst>
          </p:cNvPr>
          <p:cNvSpPr>
            <a:spLocks noGrp="1" noChangeArrowheads="1"/>
          </p:cNvSpPr>
          <p:nvPr>
            <p:ph idx="1"/>
          </p:nvPr>
        </p:nvSpPr>
        <p:spPr/>
        <p:txBody>
          <a:bodyPr/>
          <a:lstStyle/>
          <a:p>
            <a:r>
              <a:rPr lang="en-US" altLang="en-US"/>
              <a:t>The size measures are important because the amount of effort required to perform most tasks is directly related to the size of the program involved</a:t>
            </a:r>
          </a:p>
          <a:p>
            <a:r>
              <a:rPr lang="en-US" altLang="en-US"/>
              <a:t>The size is usually measured in</a:t>
            </a:r>
          </a:p>
          <a:p>
            <a:pPr lvl="1"/>
            <a:r>
              <a:rPr lang="en-US" altLang="en-US"/>
              <a:t>Lines of code</a:t>
            </a:r>
          </a:p>
          <a:p>
            <a:pPr lvl="1"/>
            <a:r>
              <a:rPr lang="en-US" altLang="en-US"/>
              <a:t>Function Points</a:t>
            </a:r>
          </a:p>
        </p:txBody>
      </p:sp>
      <p:sp>
        <p:nvSpPr>
          <p:cNvPr id="4" name="Slide Number Placeholder 4">
            <a:extLst>
              <a:ext uri="{FF2B5EF4-FFF2-40B4-BE49-F238E27FC236}">
                <a16:creationId xmlns:a16="http://schemas.microsoft.com/office/drawing/2014/main" xmlns="" id="{6DA4CB73-71A8-4479-B506-D68E1365766A}"/>
              </a:ext>
            </a:extLst>
          </p:cNvPr>
          <p:cNvSpPr>
            <a:spLocks noGrp="1"/>
          </p:cNvSpPr>
          <p:nvPr>
            <p:ph type="sldNum" sz="quarter" idx="12"/>
          </p:nvPr>
        </p:nvSpPr>
        <p:spPr/>
        <p:txBody>
          <a:bodyPr/>
          <a:lstStyle/>
          <a:p>
            <a:fld id="{5A78A09E-B13D-4F45-8C21-1891FC8CA4DC}" type="slidenum">
              <a:rPr lang="en-US" altLang="en-US"/>
              <a:pPr/>
              <a:t>20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8758"/>
    </mc:Choice>
    <mc:Fallback xmlns="">
      <p:transition spd="slow" advTm="1875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xmlns="" id="{AF96148A-1DE0-47CC-8CF4-EC91E6051AFA}"/>
              </a:ext>
            </a:extLst>
          </p:cNvPr>
          <p:cNvSpPr>
            <a:spLocks noGrp="1" noChangeArrowheads="1"/>
          </p:cNvSpPr>
          <p:nvPr>
            <p:ph type="title"/>
          </p:nvPr>
        </p:nvSpPr>
        <p:spPr/>
        <p:txBody>
          <a:bodyPr/>
          <a:lstStyle/>
          <a:p>
            <a:r>
              <a:rPr lang="en-US" altLang="en-US"/>
              <a:t>Size - 2</a:t>
            </a:r>
          </a:p>
        </p:txBody>
      </p:sp>
      <p:sp>
        <p:nvSpPr>
          <p:cNvPr id="177155" name="Rectangle 3">
            <a:extLst>
              <a:ext uri="{FF2B5EF4-FFF2-40B4-BE49-F238E27FC236}">
                <a16:creationId xmlns:a16="http://schemas.microsoft.com/office/drawing/2014/main" xmlns="" id="{94E02D6D-8BC7-4BDA-8865-68127ECC91C2}"/>
              </a:ext>
            </a:extLst>
          </p:cNvPr>
          <p:cNvSpPr>
            <a:spLocks noGrp="1" noChangeArrowheads="1"/>
          </p:cNvSpPr>
          <p:nvPr>
            <p:ph idx="1"/>
          </p:nvPr>
        </p:nvSpPr>
        <p:spPr/>
        <p:txBody>
          <a:bodyPr/>
          <a:lstStyle/>
          <a:p>
            <a:pPr>
              <a:lnSpc>
                <a:spcPct val="90000"/>
              </a:lnSpc>
            </a:pPr>
            <a:r>
              <a:rPr lang="en-US" altLang="en-US"/>
              <a:t>When the size grows larger than expected, the cost of the project as well as the estimated time for completion also grow</a:t>
            </a:r>
          </a:p>
          <a:p>
            <a:pPr>
              <a:lnSpc>
                <a:spcPct val="90000"/>
              </a:lnSpc>
            </a:pPr>
            <a:r>
              <a:rPr lang="en-US" altLang="en-US"/>
              <a:t>The size of the software is also used for estimating the number of resources required</a:t>
            </a:r>
          </a:p>
          <a:p>
            <a:pPr>
              <a:lnSpc>
                <a:spcPct val="90000"/>
              </a:lnSpc>
            </a:pPr>
            <a:r>
              <a:rPr lang="en-US" altLang="en-US"/>
              <a:t>The measure used to estimate program size should be easy to use early in the project life cycle</a:t>
            </a:r>
          </a:p>
        </p:txBody>
      </p:sp>
      <p:sp>
        <p:nvSpPr>
          <p:cNvPr id="4" name="Slide Number Placeholder 4">
            <a:extLst>
              <a:ext uri="{FF2B5EF4-FFF2-40B4-BE49-F238E27FC236}">
                <a16:creationId xmlns:a16="http://schemas.microsoft.com/office/drawing/2014/main" xmlns="" id="{2742377C-88C5-49D3-B967-7ABECE578DFF}"/>
              </a:ext>
            </a:extLst>
          </p:cNvPr>
          <p:cNvSpPr>
            <a:spLocks noGrp="1"/>
          </p:cNvSpPr>
          <p:nvPr>
            <p:ph type="sldNum" sz="quarter" idx="12"/>
          </p:nvPr>
        </p:nvSpPr>
        <p:spPr/>
        <p:txBody>
          <a:bodyPr/>
          <a:lstStyle/>
          <a:p>
            <a:fld id="{506BAB77-7B3B-41EB-8C96-5D478970886E}" type="slidenum">
              <a:rPr lang="en-US" altLang="en-US"/>
              <a:pPr/>
              <a:t>21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1963"/>
    </mc:Choice>
    <mc:Fallback xmlns="">
      <p:transition spd="slow" advTm="2196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xmlns="" id="{9734E679-A8E5-4A0C-B731-24BEA4B885C2}"/>
              </a:ext>
            </a:extLst>
          </p:cNvPr>
          <p:cNvSpPr>
            <a:spLocks noGrp="1" noChangeArrowheads="1"/>
          </p:cNvSpPr>
          <p:nvPr>
            <p:ph type="title"/>
          </p:nvPr>
        </p:nvSpPr>
        <p:spPr/>
        <p:txBody>
          <a:bodyPr/>
          <a:lstStyle/>
          <a:p>
            <a:r>
              <a:rPr lang="en-US" altLang="en-US"/>
              <a:t>Size – 3 – Lines of Code</a:t>
            </a:r>
          </a:p>
        </p:txBody>
      </p:sp>
      <p:sp>
        <p:nvSpPr>
          <p:cNvPr id="178179" name="Rectangle 3">
            <a:extLst>
              <a:ext uri="{FF2B5EF4-FFF2-40B4-BE49-F238E27FC236}">
                <a16:creationId xmlns:a16="http://schemas.microsoft.com/office/drawing/2014/main" xmlns="" id="{8D7BC026-3968-489A-9518-86B53F8D6E09}"/>
              </a:ext>
            </a:extLst>
          </p:cNvPr>
          <p:cNvSpPr>
            <a:spLocks noGrp="1" noChangeArrowheads="1"/>
          </p:cNvSpPr>
          <p:nvPr>
            <p:ph idx="1"/>
          </p:nvPr>
        </p:nvSpPr>
        <p:spPr/>
        <p:txBody>
          <a:bodyPr/>
          <a:lstStyle/>
          <a:p>
            <a:r>
              <a:rPr lang="en-US" altLang="en-US"/>
              <a:t>Empty lines</a:t>
            </a:r>
          </a:p>
          <a:p>
            <a:r>
              <a:rPr lang="en-US" altLang="en-US"/>
              <a:t>Comments/statements</a:t>
            </a:r>
          </a:p>
          <a:p>
            <a:r>
              <a:rPr lang="en-US" altLang="en-US"/>
              <a:t>Source lines</a:t>
            </a:r>
          </a:p>
          <a:p>
            <a:r>
              <a:rPr lang="en-US" altLang="en-US"/>
              <a:t>Reused lines</a:t>
            </a:r>
          </a:p>
          <a:p>
            <a:r>
              <a:rPr lang="en-US" altLang="en-US"/>
              <a:t>Lines used from other programs</a:t>
            </a:r>
          </a:p>
        </p:txBody>
      </p:sp>
      <p:sp>
        <p:nvSpPr>
          <p:cNvPr id="4" name="Slide Number Placeholder 4">
            <a:extLst>
              <a:ext uri="{FF2B5EF4-FFF2-40B4-BE49-F238E27FC236}">
                <a16:creationId xmlns:a16="http://schemas.microsoft.com/office/drawing/2014/main" xmlns="" id="{3B486D0E-2EBD-4AE7-A770-A064DEECDFA5}"/>
              </a:ext>
            </a:extLst>
          </p:cNvPr>
          <p:cNvSpPr>
            <a:spLocks noGrp="1"/>
          </p:cNvSpPr>
          <p:nvPr>
            <p:ph type="sldNum" sz="quarter" idx="12"/>
          </p:nvPr>
        </p:nvSpPr>
        <p:spPr/>
        <p:txBody>
          <a:bodyPr/>
          <a:lstStyle/>
          <a:p>
            <a:fld id="{4C3C0CCF-F3BF-4FBD-9FAB-A06AD5282FE2}" type="slidenum">
              <a:rPr lang="en-US" altLang="en-US"/>
              <a:pPr/>
              <a:t>22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50562"/>
    </mc:Choice>
    <mc:Fallback xmlns="">
      <p:transition spd="slow" advTm="5056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xmlns="" id="{3870314C-389B-4C07-BF10-9E4666A63F00}"/>
              </a:ext>
            </a:extLst>
          </p:cNvPr>
          <p:cNvSpPr>
            <a:spLocks noGrp="1" noChangeArrowheads="1"/>
          </p:cNvSpPr>
          <p:nvPr>
            <p:ph type="title"/>
          </p:nvPr>
        </p:nvSpPr>
        <p:spPr/>
        <p:txBody>
          <a:bodyPr/>
          <a:lstStyle/>
          <a:p>
            <a:r>
              <a:rPr lang="en-US" altLang="en-US"/>
              <a:t>Size – 4 – Function Points - 1</a:t>
            </a:r>
          </a:p>
        </p:txBody>
      </p:sp>
      <p:sp>
        <p:nvSpPr>
          <p:cNvPr id="179203" name="Rectangle 3">
            <a:extLst>
              <a:ext uri="{FF2B5EF4-FFF2-40B4-BE49-F238E27FC236}">
                <a16:creationId xmlns:a16="http://schemas.microsoft.com/office/drawing/2014/main" xmlns="" id="{4AD9CCEA-C975-41DB-A488-5F43E9B1E104}"/>
              </a:ext>
            </a:extLst>
          </p:cNvPr>
          <p:cNvSpPr>
            <a:spLocks noGrp="1" noChangeArrowheads="1"/>
          </p:cNvSpPr>
          <p:nvPr>
            <p:ph idx="1"/>
          </p:nvPr>
        </p:nvSpPr>
        <p:spPr/>
        <p:txBody>
          <a:bodyPr>
            <a:normAutofit fontScale="92500" lnSpcReduction="10000"/>
          </a:bodyPr>
          <a:lstStyle/>
          <a:p>
            <a:r>
              <a:rPr lang="en-US" altLang="en-US" sz="2800" dirty="0"/>
              <a:t>It is a method of quantifying the size and complexity of a software system based on a weighted user view of the </a:t>
            </a:r>
            <a:endParaRPr lang="en-US" altLang="en-US" sz="2800" dirty="0" smtClean="0"/>
          </a:p>
          <a:p>
            <a:r>
              <a:rPr lang="en-US" altLang="en-US" sz="2800" dirty="0" smtClean="0"/>
              <a:t>number </a:t>
            </a:r>
            <a:r>
              <a:rPr lang="en-US" altLang="en-US" sz="2800" dirty="0"/>
              <a:t>of external inputs to the application; </a:t>
            </a:r>
            <a:endParaRPr lang="en-US" altLang="en-US" sz="2800" dirty="0" smtClean="0"/>
          </a:p>
          <a:p>
            <a:r>
              <a:rPr lang="en-US" altLang="en-US" sz="2800" dirty="0" smtClean="0"/>
              <a:t>number </a:t>
            </a:r>
            <a:r>
              <a:rPr lang="en-US" altLang="en-US" sz="2800" dirty="0"/>
              <a:t>of outputs from the application; </a:t>
            </a:r>
            <a:endParaRPr lang="en-US" altLang="en-US" sz="2800" dirty="0" smtClean="0"/>
          </a:p>
          <a:p>
            <a:r>
              <a:rPr lang="en-US" altLang="en-US" sz="2800" dirty="0" smtClean="0"/>
              <a:t>inquiries </a:t>
            </a:r>
            <a:r>
              <a:rPr lang="en-US" altLang="en-US" sz="2800" dirty="0"/>
              <a:t>end users can make; </a:t>
            </a:r>
            <a:endParaRPr lang="en-US" altLang="en-US" sz="2800" dirty="0" smtClean="0"/>
          </a:p>
          <a:p>
            <a:r>
              <a:rPr lang="en-US" altLang="en-US" sz="2800" dirty="0" smtClean="0"/>
              <a:t>interface </a:t>
            </a:r>
            <a:r>
              <a:rPr lang="en-US" altLang="en-US" sz="2800" dirty="0"/>
              <a:t>files; </a:t>
            </a:r>
            <a:endParaRPr lang="en-US" altLang="en-US" sz="2800" dirty="0" smtClean="0"/>
          </a:p>
          <a:p>
            <a:r>
              <a:rPr lang="en-US" altLang="en-US" sz="2800" dirty="0" smtClean="0"/>
              <a:t>and </a:t>
            </a:r>
            <a:r>
              <a:rPr lang="en-US" altLang="en-US" sz="2800" dirty="0"/>
              <a:t>internal logical files updated by an application</a:t>
            </a:r>
          </a:p>
          <a:p>
            <a:r>
              <a:rPr lang="en-US" altLang="en-US" sz="2800" dirty="0"/>
              <a:t>These five items are counted and multiplied by weight factors that adjust them for complexity</a:t>
            </a:r>
          </a:p>
        </p:txBody>
      </p:sp>
      <p:sp>
        <p:nvSpPr>
          <p:cNvPr id="4" name="Slide Number Placeholder 4">
            <a:extLst>
              <a:ext uri="{FF2B5EF4-FFF2-40B4-BE49-F238E27FC236}">
                <a16:creationId xmlns:a16="http://schemas.microsoft.com/office/drawing/2014/main" xmlns="" id="{0F43B751-CCB7-4236-B52E-B70792A27062}"/>
              </a:ext>
            </a:extLst>
          </p:cNvPr>
          <p:cNvSpPr>
            <a:spLocks noGrp="1"/>
          </p:cNvSpPr>
          <p:nvPr>
            <p:ph type="sldNum" sz="quarter" idx="12"/>
          </p:nvPr>
        </p:nvSpPr>
        <p:spPr/>
        <p:txBody>
          <a:bodyPr/>
          <a:lstStyle/>
          <a:p>
            <a:fld id="{5DD56824-37EB-4543-80A7-EA5C0E132F47}" type="slidenum">
              <a:rPr lang="en-US" altLang="en-US"/>
              <a:pPr/>
              <a:t>23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8818"/>
    </mc:Choice>
    <mc:Fallback xmlns="">
      <p:transition spd="slow" advTm="2881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xmlns="" id="{BB693A95-473F-4EE0-8F99-A666CB088D82}"/>
              </a:ext>
            </a:extLst>
          </p:cNvPr>
          <p:cNvSpPr>
            <a:spLocks noGrp="1" noChangeArrowheads="1"/>
          </p:cNvSpPr>
          <p:nvPr>
            <p:ph type="title"/>
          </p:nvPr>
        </p:nvSpPr>
        <p:spPr/>
        <p:txBody>
          <a:bodyPr/>
          <a:lstStyle/>
          <a:p>
            <a:r>
              <a:rPr lang="en-US" altLang="en-US"/>
              <a:t>Size – 5 – Function Points - 2</a:t>
            </a:r>
          </a:p>
        </p:txBody>
      </p:sp>
      <p:sp>
        <p:nvSpPr>
          <p:cNvPr id="180227" name="Rectangle 3">
            <a:extLst>
              <a:ext uri="{FF2B5EF4-FFF2-40B4-BE49-F238E27FC236}">
                <a16:creationId xmlns:a16="http://schemas.microsoft.com/office/drawing/2014/main" xmlns="" id="{BF93E593-A04B-4B40-BA42-E88A47D32842}"/>
              </a:ext>
            </a:extLst>
          </p:cNvPr>
          <p:cNvSpPr>
            <a:spLocks noGrp="1" noChangeArrowheads="1"/>
          </p:cNvSpPr>
          <p:nvPr>
            <p:ph idx="1"/>
          </p:nvPr>
        </p:nvSpPr>
        <p:spPr/>
        <p:txBody>
          <a:bodyPr/>
          <a:lstStyle/>
          <a:p>
            <a:r>
              <a:rPr lang="en-US" altLang="en-US" sz="2800" dirty="0"/>
              <a:t>Function points are independent of languages, can be used to measure productivity and number of defects, are available early during functional design, and the entire product can be counted in a short time</a:t>
            </a:r>
          </a:p>
          <a:p>
            <a:r>
              <a:rPr lang="en-US" altLang="en-US" sz="2800" dirty="0"/>
              <a:t>They can be used for a number of productivity and quality metrics, including defects, schedules, and resource utilization</a:t>
            </a:r>
          </a:p>
        </p:txBody>
      </p:sp>
      <p:sp>
        <p:nvSpPr>
          <p:cNvPr id="4" name="Slide Number Placeholder 4">
            <a:extLst>
              <a:ext uri="{FF2B5EF4-FFF2-40B4-BE49-F238E27FC236}">
                <a16:creationId xmlns:a16="http://schemas.microsoft.com/office/drawing/2014/main" xmlns="" id="{EC921DD4-57BC-4EB8-B1B4-5019D222AF0C}"/>
              </a:ext>
            </a:extLst>
          </p:cNvPr>
          <p:cNvSpPr>
            <a:spLocks noGrp="1"/>
          </p:cNvSpPr>
          <p:nvPr>
            <p:ph type="sldNum" sz="quarter" idx="12"/>
          </p:nvPr>
        </p:nvSpPr>
        <p:spPr/>
        <p:txBody>
          <a:bodyPr/>
          <a:lstStyle/>
          <a:p>
            <a:fld id="{DDA56A81-AC41-4C0A-BD3E-087B07DDEC09}" type="slidenum">
              <a:rPr lang="en-US" altLang="en-US"/>
              <a:pPr/>
              <a:t>24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2920"/>
    </mc:Choice>
    <mc:Fallback xmlns="">
      <p:transition spd="slow" advTm="2292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xmlns="" id="{56029CB2-E4C1-437A-A4B4-11AD07F121E4}"/>
              </a:ext>
            </a:extLst>
          </p:cNvPr>
          <p:cNvSpPr>
            <a:spLocks noGrp="1" noChangeArrowheads="1"/>
          </p:cNvSpPr>
          <p:nvPr>
            <p:ph type="title"/>
          </p:nvPr>
        </p:nvSpPr>
        <p:spPr/>
        <p:txBody>
          <a:bodyPr/>
          <a:lstStyle/>
          <a:p>
            <a:r>
              <a:rPr lang="en-US" altLang="en-US"/>
              <a:t>Documentation Defects</a:t>
            </a:r>
          </a:p>
        </p:txBody>
      </p:sp>
      <p:sp>
        <p:nvSpPr>
          <p:cNvPr id="160771" name="Rectangle 3">
            <a:extLst>
              <a:ext uri="{FF2B5EF4-FFF2-40B4-BE49-F238E27FC236}">
                <a16:creationId xmlns:a16="http://schemas.microsoft.com/office/drawing/2014/main" xmlns="" id="{9A5BC402-F888-4F95-845A-A7F323EEDA28}"/>
              </a:ext>
            </a:extLst>
          </p:cNvPr>
          <p:cNvSpPr>
            <a:spLocks noGrp="1" noChangeArrowheads="1"/>
          </p:cNvSpPr>
          <p:nvPr>
            <p:ph idx="1"/>
          </p:nvPr>
        </p:nvSpPr>
        <p:spPr/>
        <p:txBody>
          <a:bodyPr/>
          <a:lstStyle/>
          <a:p>
            <a:r>
              <a:rPr lang="en-US" altLang="en-US"/>
              <a:t>The documentation defects are counted throughout project life cycle</a:t>
            </a:r>
          </a:p>
          <a:p>
            <a:r>
              <a:rPr lang="en-US" altLang="en-US"/>
              <a:t>Defects of the following nature are tracked</a:t>
            </a:r>
          </a:p>
          <a:p>
            <a:pPr lvl="1"/>
            <a:r>
              <a:rPr lang="en-US" altLang="en-US"/>
              <a:t>Missing functionality</a:t>
            </a:r>
          </a:p>
          <a:p>
            <a:pPr lvl="1"/>
            <a:r>
              <a:rPr lang="en-US" altLang="en-US"/>
              <a:t>Unclear explanation</a:t>
            </a:r>
          </a:p>
          <a:p>
            <a:pPr lvl="1"/>
            <a:r>
              <a:rPr lang="en-US" altLang="en-US"/>
              <a:t>Spellings</a:t>
            </a:r>
          </a:p>
          <a:p>
            <a:pPr lvl="1"/>
            <a:r>
              <a:rPr lang="en-US" altLang="en-US"/>
              <a:t>Not user friendly</a:t>
            </a:r>
          </a:p>
        </p:txBody>
      </p:sp>
      <p:sp>
        <p:nvSpPr>
          <p:cNvPr id="4" name="Slide Number Placeholder 4">
            <a:extLst>
              <a:ext uri="{FF2B5EF4-FFF2-40B4-BE49-F238E27FC236}">
                <a16:creationId xmlns:a16="http://schemas.microsoft.com/office/drawing/2014/main" xmlns="" id="{68BC5E18-F31D-4D69-B500-8433022DFA5C}"/>
              </a:ext>
            </a:extLst>
          </p:cNvPr>
          <p:cNvSpPr>
            <a:spLocks noGrp="1"/>
          </p:cNvSpPr>
          <p:nvPr>
            <p:ph type="sldNum" sz="quarter" idx="12"/>
          </p:nvPr>
        </p:nvSpPr>
        <p:spPr/>
        <p:txBody>
          <a:bodyPr/>
          <a:lstStyle/>
          <a:p>
            <a:fld id="{EC5469D1-9F04-4E32-9690-DA0224433E42}" type="slidenum">
              <a:rPr lang="en-US" altLang="en-US"/>
              <a:pPr/>
              <a:t>25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16867"/>
    </mc:Choice>
    <mc:Fallback xmlns="">
      <p:transition spd="slow" advTm="1686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xmlns="" id="{DB28B1BB-4219-4E1F-AC7C-6B6F8876D394}"/>
              </a:ext>
            </a:extLst>
          </p:cNvPr>
          <p:cNvSpPr>
            <a:spLocks noGrp="1" noChangeArrowheads="1"/>
          </p:cNvSpPr>
          <p:nvPr>
            <p:ph type="title"/>
          </p:nvPr>
        </p:nvSpPr>
        <p:spPr/>
        <p:txBody>
          <a:bodyPr/>
          <a:lstStyle/>
          <a:p>
            <a:r>
              <a:rPr lang="en-US" altLang="en-US"/>
              <a:t>Complexity - 1</a:t>
            </a:r>
          </a:p>
        </p:txBody>
      </p:sp>
      <p:sp>
        <p:nvSpPr>
          <p:cNvPr id="159747" name="Rectangle 3">
            <a:extLst>
              <a:ext uri="{FF2B5EF4-FFF2-40B4-BE49-F238E27FC236}">
                <a16:creationId xmlns:a16="http://schemas.microsoft.com/office/drawing/2014/main" xmlns="" id="{CDC6D57F-19B7-42C7-8F22-804A739E0226}"/>
              </a:ext>
            </a:extLst>
          </p:cNvPr>
          <p:cNvSpPr>
            <a:spLocks noGrp="1" noChangeArrowheads="1"/>
          </p:cNvSpPr>
          <p:nvPr>
            <p:ph idx="1"/>
          </p:nvPr>
        </p:nvSpPr>
        <p:spPr/>
        <p:txBody>
          <a:bodyPr/>
          <a:lstStyle/>
          <a:p>
            <a:pPr>
              <a:lnSpc>
                <a:spcPct val="90000"/>
              </a:lnSpc>
            </a:pPr>
            <a:r>
              <a:rPr lang="en-US" altLang="en-US"/>
              <a:t>This metric gives data on the complexity of the software code</a:t>
            </a:r>
          </a:p>
          <a:p>
            <a:pPr>
              <a:lnSpc>
                <a:spcPct val="90000"/>
              </a:lnSpc>
            </a:pPr>
            <a:r>
              <a:rPr lang="en-US" altLang="en-US"/>
              <a:t>As the complexity of the software increases, the required development effort increases and the probability of defects increases</a:t>
            </a:r>
          </a:p>
          <a:p>
            <a:pPr>
              <a:lnSpc>
                <a:spcPct val="90000"/>
              </a:lnSpc>
            </a:pPr>
            <a:r>
              <a:rPr lang="en-US" altLang="en-US"/>
              <a:t>Complexity can be measured at as many successive levels as possible beginning at the individual software module level</a:t>
            </a:r>
          </a:p>
        </p:txBody>
      </p:sp>
      <p:sp>
        <p:nvSpPr>
          <p:cNvPr id="4" name="Slide Number Placeholder 4">
            <a:extLst>
              <a:ext uri="{FF2B5EF4-FFF2-40B4-BE49-F238E27FC236}">
                <a16:creationId xmlns:a16="http://schemas.microsoft.com/office/drawing/2014/main" xmlns="" id="{AA40593D-F96F-4AF7-9415-EE5B1B33813F}"/>
              </a:ext>
            </a:extLst>
          </p:cNvPr>
          <p:cNvSpPr>
            <a:spLocks noGrp="1"/>
          </p:cNvSpPr>
          <p:nvPr>
            <p:ph type="sldNum" sz="quarter" idx="12"/>
          </p:nvPr>
        </p:nvSpPr>
        <p:spPr/>
        <p:txBody>
          <a:bodyPr/>
          <a:lstStyle/>
          <a:p>
            <a:fld id="{101EB64C-3637-4D59-BE34-9BBD7579B8FD}" type="slidenum">
              <a:rPr lang="en-US" altLang="en-US"/>
              <a:pPr/>
              <a:t>26</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2490"/>
    </mc:Choice>
    <mc:Fallback xmlns="">
      <p:transition spd="slow" advTm="2249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xmlns="" id="{0D9E45CB-10C7-4BB9-9804-19A4960C0AA9}"/>
              </a:ext>
            </a:extLst>
          </p:cNvPr>
          <p:cNvSpPr>
            <a:spLocks noGrp="1" noChangeArrowheads="1"/>
          </p:cNvSpPr>
          <p:nvPr>
            <p:ph type="title"/>
          </p:nvPr>
        </p:nvSpPr>
        <p:spPr/>
        <p:txBody>
          <a:bodyPr/>
          <a:lstStyle/>
          <a:p>
            <a:r>
              <a:rPr lang="en-US" altLang="en-US" dirty="0"/>
              <a:t>Complexity - 2</a:t>
            </a:r>
          </a:p>
        </p:txBody>
      </p:sp>
      <p:sp>
        <p:nvSpPr>
          <p:cNvPr id="182275" name="Rectangle 3">
            <a:extLst>
              <a:ext uri="{FF2B5EF4-FFF2-40B4-BE49-F238E27FC236}">
                <a16:creationId xmlns:a16="http://schemas.microsoft.com/office/drawing/2014/main" xmlns="" id="{772231FF-F180-445F-ACF4-0EAC8D72401F}"/>
              </a:ext>
            </a:extLst>
          </p:cNvPr>
          <p:cNvSpPr>
            <a:spLocks noGrp="1" noChangeArrowheads="1"/>
          </p:cNvSpPr>
          <p:nvPr>
            <p:ph idx="1"/>
          </p:nvPr>
        </p:nvSpPr>
        <p:spPr/>
        <p:txBody>
          <a:bodyPr>
            <a:normAutofit/>
          </a:bodyPr>
          <a:lstStyle/>
          <a:p>
            <a:r>
              <a:rPr lang="en-US" altLang="en-US" dirty="0"/>
              <a:t>The complexity of a module can be evaluated by</a:t>
            </a:r>
          </a:p>
          <a:p>
            <a:pPr lvl="1"/>
            <a:r>
              <a:rPr lang="en-US" altLang="en-US" dirty="0"/>
              <a:t>Number of files</a:t>
            </a:r>
          </a:p>
          <a:p>
            <a:pPr lvl="1"/>
            <a:r>
              <a:rPr lang="en-US" altLang="en-US" dirty="0"/>
              <a:t>Program size</a:t>
            </a:r>
          </a:p>
          <a:p>
            <a:pPr lvl="1"/>
            <a:r>
              <a:rPr lang="en-US" altLang="en-US" dirty="0"/>
              <a:t>Number of verbs, if statements, paragraphs, total lines, and loops</a:t>
            </a:r>
          </a:p>
          <a:p>
            <a:pPr lvl="1"/>
            <a:r>
              <a:rPr lang="en-US" altLang="en-US" dirty="0"/>
              <a:t>Design complexity which is measured by</a:t>
            </a:r>
          </a:p>
          <a:p>
            <a:pPr lvl="2"/>
            <a:r>
              <a:rPr lang="en-US" altLang="en-US" dirty="0"/>
              <a:t>Modularity (how well as design is decomposed into small, manageable modules)</a:t>
            </a:r>
          </a:p>
          <a:p>
            <a:pPr lvl="2"/>
            <a:r>
              <a:rPr lang="en-US" altLang="en-US" dirty="0"/>
              <a:t>Coupling (the interfaces between units)</a:t>
            </a:r>
          </a:p>
          <a:p>
            <a:pPr lvl="1"/>
            <a:endParaRPr lang="en-US" altLang="en-US" dirty="0"/>
          </a:p>
          <a:p>
            <a:pPr lvl="2"/>
            <a:endParaRPr lang="en-US" altLang="en-US" dirty="0"/>
          </a:p>
        </p:txBody>
      </p:sp>
      <p:sp>
        <p:nvSpPr>
          <p:cNvPr id="4" name="Slide Number Placeholder 4">
            <a:extLst>
              <a:ext uri="{FF2B5EF4-FFF2-40B4-BE49-F238E27FC236}">
                <a16:creationId xmlns:a16="http://schemas.microsoft.com/office/drawing/2014/main" xmlns="" id="{70DD7D53-43A2-4EDB-BA4F-4A247D95F658}"/>
              </a:ext>
            </a:extLst>
          </p:cNvPr>
          <p:cNvSpPr>
            <a:spLocks noGrp="1"/>
          </p:cNvSpPr>
          <p:nvPr>
            <p:ph type="sldNum" sz="quarter" idx="12"/>
          </p:nvPr>
        </p:nvSpPr>
        <p:spPr/>
        <p:txBody>
          <a:bodyPr/>
          <a:lstStyle/>
          <a:p>
            <a:fld id="{3E00FC82-7F3A-4CFD-9E8C-4049A857A55A}" type="slidenum">
              <a:rPr lang="en-US" altLang="en-US"/>
              <a:pPr/>
              <a:t>27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44972"/>
    </mc:Choice>
    <mc:Fallback xmlns="">
      <p:transition spd="slow" advTm="4497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3903F-556A-4ADE-9EE7-AFB49858EAA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xmlns="" id="{86FC0312-296D-488D-AF48-D6D7C862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2210594"/>
            <a:ext cx="6629400" cy="3838575"/>
          </a:xfrm>
        </p:spPr>
      </p:pic>
    </p:spTree>
    <p:extLst>
      <p:ext uri="{BB962C8B-B14F-4D97-AF65-F5344CB8AC3E}">
        <p14:creationId xmlns:p14="http://schemas.microsoft.com/office/powerpoint/2010/main" val="2129323565"/>
      </p:ext>
    </p:extLst>
  </p:cSld>
  <p:clrMapOvr>
    <a:masterClrMapping/>
  </p:clrMapOvr>
  <mc:AlternateContent xmlns:mc="http://schemas.openxmlformats.org/markup-compatibility/2006" xmlns:p14="http://schemas.microsoft.com/office/powerpoint/2010/main">
    <mc:Choice Requires="p14">
      <p:transition spd="slow" p14:dur="2000" advTm="34204"/>
    </mc:Choice>
    <mc:Fallback xmlns="">
      <p:transition spd="slow" advTm="34204"/>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xmlns="" id="{865664F9-D4B6-4028-A2E9-AF3DC0FA6F3F}"/>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5ADBFB-B730-456B-AE3F-888B18D3E8F5}" type="slidenum">
              <a:rPr lang="en-US" altLang="en-US" sz="1400"/>
              <a:pPr/>
              <a:t>29</a:t>
            </a:fld>
            <a:endParaRPr lang="en-US" altLang="en-US" sz="1400"/>
          </a:p>
        </p:txBody>
      </p:sp>
      <p:sp>
        <p:nvSpPr>
          <p:cNvPr id="25603" name="Rectangle 2">
            <a:extLst>
              <a:ext uri="{FF2B5EF4-FFF2-40B4-BE49-F238E27FC236}">
                <a16:creationId xmlns:a16="http://schemas.microsoft.com/office/drawing/2014/main" xmlns="" id="{670C7C34-4055-4F55-9554-E13899D3A2D3}"/>
              </a:ext>
            </a:extLst>
          </p:cNvPr>
          <p:cNvSpPr>
            <a:spLocks noGrp="1" noChangeArrowheads="1"/>
          </p:cNvSpPr>
          <p:nvPr>
            <p:ph type="title" idx="4294967295"/>
          </p:nvPr>
        </p:nvSpPr>
        <p:spPr>
          <a:xfrm>
            <a:off x="685800" y="274638"/>
            <a:ext cx="7543800" cy="1143000"/>
          </a:xfrm>
        </p:spPr>
        <p:txBody>
          <a:bodyPr/>
          <a:lstStyle/>
          <a:p>
            <a:r>
              <a:rPr lang="en-US" altLang="en-US" dirty="0"/>
              <a:t>Process Metrics</a:t>
            </a:r>
          </a:p>
        </p:txBody>
      </p:sp>
      <p:sp>
        <p:nvSpPr>
          <p:cNvPr id="25604" name="Rectangle 3">
            <a:extLst>
              <a:ext uri="{FF2B5EF4-FFF2-40B4-BE49-F238E27FC236}">
                <a16:creationId xmlns:a16="http://schemas.microsoft.com/office/drawing/2014/main" xmlns="" id="{52FB744F-2471-40E4-9006-CE3A732E4673}"/>
              </a:ext>
            </a:extLst>
          </p:cNvPr>
          <p:cNvSpPr>
            <a:spLocks noGrp="1" noChangeArrowheads="1"/>
          </p:cNvSpPr>
          <p:nvPr>
            <p:ph type="body" idx="4294967295"/>
          </p:nvPr>
        </p:nvSpPr>
        <p:spPr>
          <a:xfrm>
            <a:off x="533400" y="1600200"/>
            <a:ext cx="7696200" cy="4525963"/>
          </a:xfrm>
        </p:spPr>
        <p:txBody>
          <a:bodyPr/>
          <a:lstStyle/>
          <a:p>
            <a:r>
              <a:rPr lang="en-US" altLang="en-US" dirty="0"/>
              <a:t>Defect removal effectiveness</a:t>
            </a:r>
          </a:p>
          <a:p>
            <a:r>
              <a:rPr lang="en-US" altLang="en-US" dirty="0"/>
              <a:t>Defect arrival rate</a:t>
            </a:r>
          </a:p>
          <a:p>
            <a:r>
              <a:rPr lang="en-US" altLang="en-US" dirty="0"/>
              <a:t>Test effectiveness</a:t>
            </a:r>
          </a:p>
          <a:p>
            <a:r>
              <a:rPr lang="en-US" altLang="en-US" dirty="0"/>
              <a:t>Defects by phase</a:t>
            </a:r>
          </a:p>
          <a:p>
            <a:endParaRPr lang="en-US" altLang="en-US" dirty="0"/>
          </a:p>
          <a:p>
            <a:endParaRPr lang="en-US" altLang="en-US" dirty="0"/>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182"/>
    </mc:Choice>
    <mc:Fallback xmlns="">
      <p:transition spd="slow" advTm="2118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BFEE5-89E2-4B8B-A68F-93AD778284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04639D1-DDB3-45BB-85B3-9C7E7802889B}"/>
              </a:ext>
            </a:extLst>
          </p:cNvPr>
          <p:cNvSpPr>
            <a:spLocks noGrp="1"/>
          </p:cNvSpPr>
          <p:nvPr>
            <p:ph idx="1"/>
          </p:nvPr>
        </p:nvSpPr>
        <p:spPr/>
        <p:txBody>
          <a:bodyPr>
            <a:normAutofit lnSpcReduction="10000"/>
          </a:bodyPr>
          <a:lstStyle/>
          <a:p>
            <a:pPr marL="0" indent="0" algn="ctr">
              <a:buNone/>
            </a:pPr>
            <a:r>
              <a:rPr lang="en-US" dirty="0"/>
              <a:t>"When you can measure what you are speaking about and express it in numbers, you know something about it; but when you cannot measure it, when you cannot express it in numbers, your knowledge is of a meagre and unsatisfactory kind: it may be the beginnings of knowledge but you have scarcely in your thoughts advanced to the stage of Science."</a:t>
            </a:r>
          </a:p>
          <a:p>
            <a:pPr marL="0" indent="0">
              <a:buNone/>
            </a:pPr>
            <a:r>
              <a:rPr lang="en-US" dirty="0"/>
              <a:t>					Lord Kelvin (Physicist)</a:t>
            </a:r>
          </a:p>
          <a:p>
            <a:pPr marL="0" indent="0">
              <a:buNone/>
            </a:pPr>
            <a:endParaRPr lang="en-US" dirty="0"/>
          </a:p>
          <a:p>
            <a:pPr marL="0" indent="0">
              <a:buNone/>
            </a:pPr>
            <a:r>
              <a:rPr lang="en-US" dirty="0"/>
              <a:t>"You cannot control what you cannot measure."</a:t>
            </a:r>
          </a:p>
          <a:p>
            <a:pPr lvl="8"/>
            <a:r>
              <a:rPr lang="en-US" dirty="0"/>
              <a:t>Tom DeMarco (Software Engineer)</a:t>
            </a:r>
          </a:p>
          <a:p>
            <a:endParaRPr lang="en-US" dirty="0"/>
          </a:p>
        </p:txBody>
      </p:sp>
    </p:spTree>
    <p:extLst>
      <p:ext uri="{BB962C8B-B14F-4D97-AF65-F5344CB8AC3E}">
        <p14:creationId xmlns:p14="http://schemas.microsoft.com/office/powerpoint/2010/main" val="1440259334"/>
      </p:ext>
    </p:extLst>
  </p:cSld>
  <p:clrMapOvr>
    <a:masterClrMapping/>
  </p:clrMapOvr>
  <mc:AlternateContent xmlns:mc="http://schemas.openxmlformats.org/markup-compatibility/2006" xmlns:p14="http://schemas.microsoft.com/office/powerpoint/2010/main">
    <mc:Choice Requires="p14">
      <p:transition spd="slow" p14:dur="2000" advTm="37670"/>
    </mc:Choice>
    <mc:Fallback xmlns="">
      <p:transition spd="slow" advTm="3767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419100" y="609600"/>
            <a:ext cx="8420100"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Times New Roman"/>
              <a:buNone/>
            </a:pPr>
            <a:r>
              <a:rPr lang="en-US" dirty="0"/>
              <a:t>Defect Removal </a:t>
            </a:r>
            <a:r>
              <a:rPr lang="en-US" dirty="0" smtClean="0"/>
              <a:t>Effectiveness (DRE</a:t>
            </a:r>
            <a:r>
              <a:rPr lang="en-US" dirty="0"/>
              <a:t>)</a:t>
            </a:r>
            <a:endParaRPr dirty="0"/>
          </a:p>
        </p:txBody>
      </p:sp>
      <p:sp>
        <p:nvSpPr>
          <p:cNvPr id="133" name="Google Shape;133;p17"/>
          <p:cNvSpPr txBox="1">
            <a:spLocks noGrp="1"/>
          </p:cNvSpPr>
          <p:nvPr>
            <p:ph idx="1"/>
          </p:nvPr>
        </p:nvSpPr>
        <p:spPr>
          <a:xfrm>
            <a:off x="228600" y="2057400"/>
            <a:ext cx="8610600" cy="4343400"/>
          </a:xfrm>
          <a:prstGeom prst="rect">
            <a:avLst/>
          </a:prstGeom>
          <a:noFill/>
          <a:ln>
            <a:noFill/>
          </a:ln>
        </p:spPr>
        <p:txBody>
          <a:bodyPr spcFirstLastPara="1" wrap="square" lIns="91425" tIns="45700" rIns="91425" bIns="45700" anchor="t" anchorCtr="0">
            <a:noAutofit/>
          </a:bodyPr>
          <a:lstStyle/>
          <a:p>
            <a:pPr>
              <a:spcBef>
                <a:spcPts val="0"/>
              </a:spcBef>
              <a:buSzPts val="1687"/>
            </a:pPr>
            <a:r>
              <a:rPr lang="en-US" sz="2220" dirty="0">
                <a:solidFill>
                  <a:schemeClr val="dk1"/>
                </a:solidFill>
              </a:rPr>
              <a:t>This metrics may be applied on phase-by-phase basis to measure the relative effectiveness of defect removal</a:t>
            </a:r>
            <a:r>
              <a:rPr lang="en-US" sz="2220" dirty="0" smtClean="0">
                <a:solidFill>
                  <a:schemeClr val="dk1"/>
                </a:solidFill>
              </a:rPr>
              <a:t>.</a:t>
            </a:r>
            <a:endParaRPr sz="2220" dirty="0">
              <a:solidFill>
                <a:schemeClr val="dk1"/>
              </a:solidFill>
            </a:endParaRPr>
          </a:p>
          <a:p>
            <a:pPr>
              <a:spcBef>
                <a:spcPts val="600"/>
              </a:spcBef>
              <a:buSzPts val="1687"/>
            </a:pPr>
            <a:r>
              <a:rPr lang="en-US" sz="2220" dirty="0"/>
              <a:t>Will indicate the effectiveness of the defect identification and removal</a:t>
            </a:r>
            <a:r>
              <a:rPr lang="en-US" sz="2220" dirty="0" smtClean="0"/>
              <a:t>.</a:t>
            </a:r>
            <a:endParaRPr sz="2220" b="1" i="1" dirty="0"/>
          </a:p>
          <a:p>
            <a:pPr>
              <a:spcBef>
                <a:spcPts val="600"/>
              </a:spcBef>
              <a:buSzPts val="1687"/>
            </a:pPr>
            <a:r>
              <a:rPr lang="en-US" sz="2220" dirty="0">
                <a:solidFill>
                  <a:schemeClr val="dk1"/>
                </a:solidFill>
              </a:rPr>
              <a:t>Weak areas in the process may be identified for improvement</a:t>
            </a:r>
            <a:endParaRPr dirty="0"/>
          </a:p>
          <a:p>
            <a:pPr marL="548640" lvl="1" indent="-274320" algn="l" rtl="0">
              <a:spcBef>
                <a:spcPts val="500"/>
              </a:spcBef>
              <a:spcAft>
                <a:spcPts val="0"/>
              </a:spcAft>
              <a:buSzPts val="1687"/>
              <a:buNone/>
            </a:pPr>
            <a:endParaRPr sz="2220" i="1" dirty="0">
              <a:solidFill>
                <a:schemeClr val="dk1"/>
              </a:solidFill>
            </a:endParaRPr>
          </a:p>
          <a:p>
            <a:pPr marL="548640" lvl="1" indent="-274320" algn="ctr" rtl="0">
              <a:spcBef>
                <a:spcPts val="500"/>
              </a:spcBef>
              <a:spcAft>
                <a:spcPts val="0"/>
              </a:spcAft>
              <a:buSzPts val="1687"/>
              <a:buNone/>
            </a:pPr>
            <a:r>
              <a:rPr lang="en-US" sz="2220" b="1" dirty="0">
                <a:solidFill>
                  <a:schemeClr val="dk1"/>
                </a:solidFill>
              </a:rPr>
              <a:t>DRE is the percentage of bugs eliminated by reviews, inspections, tests etc.</a:t>
            </a:r>
            <a:endParaRPr sz="2220" b="1" i="1" dirty="0">
              <a:solidFill>
                <a:schemeClr val="dk1"/>
              </a:solidFill>
            </a:endParaRPr>
          </a:p>
          <a:p>
            <a:pPr marL="274320" lvl="0" indent="-274320" algn="l" rtl="0">
              <a:spcBef>
                <a:spcPts val="600"/>
              </a:spcBef>
              <a:spcAft>
                <a:spcPts val="0"/>
              </a:spcAft>
              <a:buSzPts val="1687"/>
              <a:buNone/>
            </a:pPr>
            <a:r>
              <a:rPr lang="en-US" sz="2220" b="1" i="1" dirty="0"/>
              <a:t>Formula</a:t>
            </a:r>
            <a:endParaRPr sz="2220" b="1" i="1" dirty="0"/>
          </a:p>
          <a:p>
            <a:pPr marL="548640" lvl="1" indent="-274320" algn="l" rtl="0">
              <a:spcBef>
                <a:spcPts val="500"/>
              </a:spcBef>
              <a:spcAft>
                <a:spcPts val="0"/>
              </a:spcAft>
              <a:buSzPts val="1687"/>
              <a:buNone/>
            </a:pPr>
            <a:r>
              <a:rPr lang="en-US" sz="2220" b="1" i="1" dirty="0" smtClean="0">
                <a:solidFill>
                  <a:schemeClr val="dk1"/>
                </a:solidFill>
              </a:rPr>
              <a:t>DRE </a:t>
            </a:r>
            <a:r>
              <a:rPr lang="en-US" sz="2220" b="1" i="1" dirty="0">
                <a:solidFill>
                  <a:schemeClr val="dk1"/>
                </a:solidFill>
              </a:rPr>
              <a:t>=  Defects removed (at the step)/ defects existing on step entry+  total Defects injected  (of this step)</a:t>
            </a:r>
            <a:endParaRPr dirty="0"/>
          </a:p>
          <a:p>
            <a:pPr marL="548640" lvl="1" indent="-274320" algn="l" rtl="0">
              <a:spcBef>
                <a:spcPts val="500"/>
              </a:spcBef>
              <a:spcAft>
                <a:spcPts val="0"/>
              </a:spcAft>
              <a:buSzPts val="1828"/>
              <a:buNone/>
            </a:pPr>
            <a:endParaRPr sz="2405" i="1" dirty="0">
              <a:solidFill>
                <a:schemeClr val="dk1"/>
              </a:solidFill>
            </a:endParaRPr>
          </a:p>
          <a:p>
            <a:pPr marL="274320" lvl="1" indent="0" algn="l" rtl="0">
              <a:spcBef>
                <a:spcPts val="500"/>
              </a:spcBef>
              <a:spcAft>
                <a:spcPts val="0"/>
              </a:spcAft>
              <a:buSzPts val="1547"/>
              <a:buNone/>
            </a:pPr>
            <a:endParaRPr sz="2035" b="1" i="1"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4732"/>
    </mc:Choice>
    <mc:Fallback xmlns="">
      <p:transition spd="slow" advTm="3473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Times New Roman"/>
              <a:buNone/>
            </a:pPr>
            <a:r>
              <a:rPr lang="en-US"/>
              <a:t>Exercise</a:t>
            </a:r>
            <a:endParaRPr/>
          </a:p>
        </p:txBody>
      </p:sp>
      <p:graphicFrame>
        <p:nvGraphicFramePr>
          <p:cNvPr id="139" name="Google Shape;139;p18"/>
          <p:cNvGraphicFramePr/>
          <p:nvPr/>
        </p:nvGraphicFramePr>
        <p:xfrm>
          <a:off x="381000" y="1295399"/>
          <a:ext cx="8229600" cy="5042700"/>
        </p:xfrm>
        <a:graphic>
          <a:graphicData uri="http://schemas.openxmlformats.org/drawingml/2006/table">
            <a:tbl>
              <a:tblPr>
                <a:noFill/>
              </a:tblPr>
              <a:tblGrid>
                <a:gridCol w="2026450">
                  <a:extLst>
                    <a:ext uri="{9D8B030D-6E8A-4147-A177-3AD203B41FA5}">
                      <a16:colId xmlns:a16="http://schemas.microsoft.com/office/drawing/2014/main" xmlns="" val="20000"/>
                    </a:ext>
                  </a:extLst>
                </a:gridCol>
                <a:gridCol w="1402550">
                  <a:extLst>
                    <a:ext uri="{9D8B030D-6E8A-4147-A177-3AD203B41FA5}">
                      <a16:colId xmlns:a16="http://schemas.microsoft.com/office/drawing/2014/main" xmlns="" val="20001"/>
                    </a:ext>
                  </a:extLst>
                </a:gridCol>
                <a:gridCol w="1508250">
                  <a:extLst>
                    <a:ext uri="{9D8B030D-6E8A-4147-A177-3AD203B41FA5}">
                      <a16:colId xmlns:a16="http://schemas.microsoft.com/office/drawing/2014/main" xmlns="" val="20002"/>
                    </a:ext>
                  </a:extLst>
                </a:gridCol>
                <a:gridCol w="1645750">
                  <a:extLst>
                    <a:ext uri="{9D8B030D-6E8A-4147-A177-3AD203B41FA5}">
                      <a16:colId xmlns:a16="http://schemas.microsoft.com/office/drawing/2014/main" xmlns="" val="20003"/>
                    </a:ext>
                  </a:extLst>
                </a:gridCol>
                <a:gridCol w="1646600">
                  <a:extLst>
                    <a:ext uri="{9D8B030D-6E8A-4147-A177-3AD203B41FA5}">
                      <a16:colId xmlns:a16="http://schemas.microsoft.com/office/drawing/2014/main" xmlns="" val="20004"/>
                    </a:ext>
                  </a:extLst>
                </a:gridCol>
              </a:tblGrid>
              <a:tr h="574500">
                <a:tc>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Requirement</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Design</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Code</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Total (Removed defects)</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Requirement Review</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15</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15</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558525">
                <a:tc>
                  <a:txBody>
                    <a:bodyPr/>
                    <a:lstStyle/>
                    <a:p>
                      <a:pPr marL="0" marR="0" lvl="0" indent="0" algn="l" rtl="0">
                        <a:spcBef>
                          <a:spcPts val="0"/>
                        </a:spcBef>
                        <a:spcAft>
                          <a:spcPts val="0"/>
                        </a:spcAft>
                        <a:buNone/>
                      </a:pPr>
                      <a:r>
                        <a:rPr lang="en-US" sz="1600" b="1" u="none" strike="noStrike" cap="none" dirty="0">
                          <a:latin typeface="Times New Roman"/>
                          <a:ea typeface="Times New Roman"/>
                          <a:cs typeface="Times New Roman"/>
                          <a:sym typeface="Times New Roman"/>
                        </a:rPr>
                        <a:t>Design Review</a:t>
                      </a:r>
                      <a:endParaRPr sz="1600" u="none" strike="noStrike" cap="none" dirty="0">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5</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29</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34</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Code Review</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3</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54</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58</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Unit Testing</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0</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4</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32</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36</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Integration testing</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3</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13</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17</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System Testing</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2</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0</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6</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8</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Operations</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2</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7</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10</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558525">
                <a:tc>
                  <a:txBody>
                    <a:bodyPr/>
                    <a:lstStyle/>
                    <a:p>
                      <a:pPr marL="0" marR="0" lvl="0" indent="0" algn="l" rtl="0">
                        <a:spcBef>
                          <a:spcPts val="0"/>
                        </a:spcBef>
                        <a:spcAft>
                          <a:spcPts val="0"/>
                        </a:spcAft>
                        <a:buNone/>
                      </a:pPr>
                      <a:r>
                        <a:rPr lang="en-US" sz="1600" b="1" u="none" strike="noStrike" cap="none">
                          <a:latin typeface="Times New Roman"/>
                          <a:ea typeface="Times New Roman"/>
                          <a:cs typeface="Times New Roman"/>
                          <a:sym typeface="Times New Roman"/>
                        </a:rPr>
                        <a:t>Total(Injected)</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25</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41</a:t>
                      </a:r>
                      <a:endParaRPr sz="1600" u="none" strike="noStrike" cap="none">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u="none" strike="noStrike" cap="none">
                          <a:latin typeface="Times New Roman"/>
                          <a:ea typeface="Times New Roman"/>
                          <a:cs typeface="Times New Roman"/>
                          <a:sym typeface="Times New Roman"/>
                        </a:rPr>
                        <a:t>112</a:t>
                      </a:r>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600" u="none" strike="noStrike" cap="none" dirty="0">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9165"/>
    </mc:Choice>
    <mc:Fallback xmlns="">
      <p:transition spd="slow" advTm="1916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Times New Roman"/>
              <a:buNone/>
            </a:pPr>
            <a:r>
              <a:rPr lang="en-US"/>
              <a:t>Exercise:</a:t>
            </a:r>
            <a:endParaRPr/>
          </a:p>
        </p:txBody>
      </p:sp>
      <p:sp>
        <p:nvSpPr>
          <p:cNvPr id="145" name="Google Shape;145;p19"/>
          <p:cNvSpPr txBox="1">
            <a:spLocks noGrp="1"/>
          </p:cNvSpPr>
          <p:nvPr>
            <p:ph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a:spcBef>
                <a:spcPts val="0"/>
              </a:spcBef>
              <a:buSzPts val="1672"/>
            </a:pPr>
            <a:r>
              <a:rPr lang="en-US" sz="2200" dirty="0"/>
              <a:t>From the above table it is clear that for the requirements phase, 15 requirement type defects were found and fixed during that phase. 10 requirement type defects were found in later phases for a total of 25 requirement type defects. </a:t>
            </a:r>
            <a:endParaRPr dirty="0"/>
          </a:p>
          <a:p>
            <a:pPr marL="274320" lvl="0" indent="-274320" algn="l" rtl="0">
              <a:spcBef>
                <a:spcPts val="600"/>
              </a:spcBef>
              <a:spcAft>
                <a:spcPts val="0"/>
              </a:spcAft>
              <a:buSzPts val="1672"/>
              <a:buNone/>
            </a:pPr>
            <a:endParaRPr lang="en-US" sz="2200" dirty="0"/>
          </a:p>
          <a:p>
            <a:pPr>
              <a:spcBef>
                <a:spcPts val="600"/>
              </a:spcBef>
              <a:buSzPts val="1672"/>
            </a:pPr>
            <a:r>
              <a:rPr lang="en-US" sz="2200" dirty="0"/>
              <a:t>For design phase, 29 design type defects were found and fixed</a:t>
            </a:r>
            <a:endParaRPr dirty="0"/>
          </a:p>
          <a:p>
            <a:pPr marL="274320" lvl="0" indent="-274320" algn="l" rtl="0">
              <a:spcBef>
                <a:spcPts val="600"/>
              </a:spcBef>
              <a:spcAft>
                <a:spcPts val="0"/>
              </a:spcAft>
              <a:buSzPts val="1672"/>
              <a:buNone/>
            </a:pPr>
            <a:r>
              <a:rPr lang="en-US" sz="2200" dirty="0"/>
              <a:t>   during that phase and 12 design type defects were found in later phases for a total of 41 design type defects and so on.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27229"/>
    </mc:Choice>
    <mc:Fallback xmlns="">
      <p:transition spd="slow" advTm="27229"/>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57200" y="434695"/>
            <a:ext cx="8229600" cy="1219200"/>
          </a:xfrm>
          <a:prstGeom prst="rect">
            <a:avLst/>
          </a:prstGeom>
          <a:noFill/>
          <a:ln>
            <a:noFill/>
          </a:ln>
        </p:spPr>
        <p:txBody>
          <a:bodyPr spcFirstLastPara="1" wrap="square" lIns="91425" tIns="45700" rIns="91425" bIns="45700" anchor="b" anchorCtr="0">
            <a:noAutofit/>
          </a:bodyPr>
          <a:lstStyle/>
          <a:p>
            <a:pPr algn="l">
              <a:spcBef>
                <a:spcPts val="0"/>
              </a:spcBef>
              <a:buClr>
                <a:schemeClr val="dk2"/>
              </a:buClr>
              <a:buSzPts val="3200"/>
            </a:pPr>
            <a:r>
              <a:rPr lang="en-US" b="1" dirty="0"/>
              <a:t>Requirements Review Effectiveness</a:t>
            </a:r>
            <a:endParaRPr dirty="0"/>
          </a:p>
        </p:txBody>
      </p:sp>
      <p:sp>
        <p:nvSpPr>
          <p:cNvPr id="151" name="Google Shape;151;p20"/>
          <p:cNvSpPr txBox="1">
            <a:spLocks noGrp="1"/>
          </p:cNvSpPr>
          <p:nvPr>
            <p:ph idx="1"/>
          </p:nvPr>
        </p:nvSpPr>
        <p:spPr>
          <a:xfrm>
            <a:off x="457200" y="1905000"/>
            <a:ext cx="8229600" cy="4387188"/>
          </a:xfrm>
          <a:prstGeom prst="rect">
            <a:avLst/>
          </a:prstGeom>
          <a:noFill/>
          <a:ln>
            <a:noFill/>
          </a:ln>
        </p:spPr>
        <p:txBody>
          <a:bodyPr spcFirstLastPara="1" wrap="square" lIns="91425" tIns="45700" rIns="91425" bIns="45700" anchor="t" anchorCtr="0">
            <a:noAutofit/>
          </a:bodyPr>
          <a:lstStyle/>
          <a:p>
            <a:pPr marL="274320" lvl="0" indent="-274320" algn="l" rtl="0">
              <a:spcBef>
                <a:spcPts val="600"/>
              </a:spcBef>
              <a:spcAft>
                <a:spcPts val="0"/>
              </a:spcAft>
              <a:buSzPts val="1520"/>
              <a:buNone/>
            </a:pPr>
            <a:r>
              <a:rPr lang="en-US" sz="2000" dirty="0"/>
              <a:t>Defects removed at requirement review phase: 15</a:t>
            </a:r>
            <a:endParaRPr lang="en-US" dirty="0"/>
          </a:p>
          <a:p>
            <a:pPr marL="274320" lvl="0" indent="-274320" algn="l" rtl="0">
              <a:spcBef>
                <a:spcPts val="600"/>
              </a:spcBef>
              <a:spcAft>
                <a:spcPts val="0"/>
              </a:spcAft>
              <a:buSzPts val="1520"/>
              <a:buNone/>
            </a:pPr>
            <a:r>
              <a:rPr lang="en-US" sz="2000" dirty="0"/>
              <a:t>Defects existing on step entry: 0</a:t>
            </a:r>
            <a:endParaRPr dirty="0"/>
          </a:p>
          <a:p>
            <a:pPr marL="274320" lvl="0" indent="-274320" algn="l" rtl="0">
              <a:spcBef>
                <a:spcPts val="600"/>
              </a:spcBef>
              <a:spcAft>
                <a:spcPts val="0"/>
              </a:spcAft>
              <a:buSzPts val="1520"/>
              <a:buNone/>
            </a:pPr>
            <a:r>
              <a:rPr lang="en-US" sz="2000" dirty="0"/>
              <a:t>Defects injected : 10</a:t>
            </a:r>
            <a:endParaRPr dirty="0"/>
          </a:p>
          <a:p>
            <a:pPr marL="274320" lvl="0" indent="-274320" algn="l" rtl="0">
              <a:spcBef>
                <a:spcPts val="600"/>
              </a:spcBef>
              <a:spcAft>
                <a:spcPts val="0"/>
              </a:spcAft>
              <a:buSzPts val="1520"/>
              <a:buNone/>
            </a:pPr>
            <a:r>
              <a:rPr lang="en-US" sz="2000" b="1" dirty="0"/>
              <a:t>(15/0+25)*100= 60%</a:t>
            </a:r>
            <a:endParaRPr dirty="0"/>
          </a:p>
          <a:p>
            <a:pPr marL="274320" lvl="0" indent="-274320" algn="l" rtl="0">
              <a:spcBef>
                <a:spcPts val="600"/>
              </a:spcBef>
              <a:spcAft>
                <a:spcPts val="0"/>
              </a:spcAft>
              <a:buSzPts val="1520"/>
              <a:buNone/>
            </a:pPr>
            <a:endParaRPr sz="2000" b="1" dirty="0"/>
          </a:p>
          <a:p>
            <a:pPr marL="274320" lvl="0" indent="-274320" algn="l" rtl="0">
              <a:spcBef>
                <a:spcPts val="600"/>
              </a:spcBef>
              <a:spcAft>
                <a:spcPts val="0"/>
              </a:spcAft>
              <a:buSzPts val="1976"/>
              <a:buNone/>
            </a:pPr>
            <a:endParaRPr dirty="0"/>
          </a:p>
        </p:txBody>
      </p:sp>
      <p:pic>
        <p:nvPicPr>
          <p:cNvPr id="3" name="Picture 2">
            <a:extLst>
              <a:ext uri="{FF2B5EF4-FFF2-40B4-BE49-F238E27FC236}">
                <a16:creationId xmlns:a16="http://schemas.microsoft.com/office/drawing/2014/main" xmlns="" id="{A17838DB-9ED7-4304-8EB4-0953E7BCF60D}"/>
              </a:ext>
            </a:extLst>
          </p:cNvPr>
          <p:cNvPicPr>
            <a:picLocks noChangeAspect="1"/>
          </p:cNvPicPr>
          <p:nvPr/>
        </p:nvPicPr>
        <p:blipFill>
          <a:blip r:embed="rId3"/>
          <a:stretch>
            <a:fillRect/>
          </a:stretch>
        </p:blipFill>
        <p:spPr>
          <a:xfrm>
            <a:off x="1828800" y="3733800"/>
            <a:ext cx="6858000" cy="2865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6266"/>
    </mc:Choice>
    <mc:Fallback xmlns="">
      <p:transition spd="slow" advTm="2626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051FD-9BFF-4F81-A6F6-4E24B9573397}"/>
              </a:ext>
            </a:extLst>
          </p:cNvPr>
          <p:cNvSpPr>
            <a:spLocks noGrp="1"/>
          </p:cNvSpPr>
          <p:nvPr>
            <p:ph type="title"/>
          </p:nvPr>
        </p:nvSpPr>
        <p:spPr>
          <a:xfrm>
            <a:off x="457200" y="704088"/>
            <a:ext cx="8229600" cy="896112"/>
          </a:xfrm>
        </p:spPr>
        <p:txBody>
          <a:bodyPr>
            <a:normAutofit/>
          </a:bodyPr>
          <a:lstStyle/>
          <a:p>
            <a:r>
              <a:rPr lang="en-US" b="1" dirty="0"/>
              <a:t>Design Review Effectiveness</a:t>
            </a:r>
            <a:endParaRPr lang="en-US" dirty="0"/>
          </a:p>
        </p:txBody>
      </p:sp>
      <p:sp>
        <p:nvSpPr>
          <p:cNvPr id="3" name="Content Placeholder 2">
            <a:extLst>
              <a:ext uri="{FF2B5EF4-FFF2-40B4-BE49-F238E27FC236}">
                <a16:creationId xmlns:a16="http://schemas.microsoft.com/office/drawing/2014/main" xmlns="" id="{A8EDC009-46C9-40E1-B85F-083334434BF6}"/>
              </a:ext>
            </a:extLst>
          </p:cNvPr>
          <p:cNvSpPr>
            <a:spLocks noGrp="1"/>
          </p:cNvSpPr>
          <p:nvPr>
            <p:ph idx="1"/>
          </p:nvPr>
        </p:nvSpPr>
        <p:spPr>
          <a:xfrm>
            <a:off x="457200" y="1600200"/>
            <a:ext cx="8229600" cy="4876799"/>
          </a:xfrm>
        </p:spPr>
        <p:txBody>
          <a:bodyPr>
            <a:normAutofit/>
          </a:bodyPr>
          <a:lstStyle/>
          <a:p>
            <a:pPr marL="274320" lvl="0" indent="-274320">
              <a:spcBef>
                <a:spcPts val="600"/>
              </a:spcBef>
              <a:buSzPts val="1520"/>
              <a:buNone/>
            </a:pPr>
            <a:r>
              <a:rPr lang="en-US" sz="2000" dirty="0"/>
              <a:t>Defects Removed at Design Review phase: 34</a:t>
            </a:r>
          </a:p>
          <a:p>
            <a:pPr marL="274320" lvl="0" indent="-274320">
              <a:spcBef>
                <a:spcPts val="600"/>
              </a:spcBef>
              <a:buSzPts val="1520"/>
              <a:buNone/>
            </a:pPr>
            <a:r>
              <a:rPr lang="en-US" sz="2000" dirty="0"/>
              <a:t>Defects existing on step entry (escapes from Requirements phase):</a:t>
            </a:r>
          </a:p>
          <a:p>
            <a:pPr marL="274320" lvl="0" indent="-274320">
              <a:spcBef>
                <a:spcPts val="600"/>
              </a:spcBef>
              <a:buSzPts val="1520"/>
              <a:buNone/>
            </a:pPr>
            <a:r>
              <a:rPr lang="en-US" sz="2000" dirty="0"/>
              <a:t>25 – 15(</a:t>
            </a:r>
            <a:r>
              <a:rPr lang="en-US" sz="2000" i="1" dirty="0"/>
              <a:t>these 15 already removed in requirements phase) = 10</a:t>
            </a:r>
            <a:endParaRPr lang="en-US" sz="2000" dirty="0"/>
          </a:p>
          <a:p>
            <a:pPr marL="274320" lvl="0" indent="-274320">
              <a:spcBef>
                <a:spcPts val="600"/>
              </a:spcBef>
              <a:buSzPts val="1520"/>
              <a:buNone/>
            </a:pPr>
            <a:r>
              <a:rPr lang="en-US" sz="2000" dirty="0"/>
              <a:t>Defects injected in the current phase:41</a:t>
            </a:r>
          </a:p>
          <a:p>
            <a:pPr marL="274320" lvl="0" indent="-274320">
              <a:spcBef>
                <a:spcPts val="600"/>
              </a:spcBef>
              <a:buSzPts val="1520"/>
              <a:buNone/>
            </a:pPr>
            <a:r>
              <a:rPr lang="en-US" sz="2000" dirty="0"/>
              <a:t>(34/(41+10)) x 100 = 67%</a:t>
            </a:r>
          </a:p>
          <a:p>
            <a:pPr marL="274320" lvl="0" indent="-274320">
              <a:spcBef>
                <a:spcPts val="600"/>
              </a:spcBef>
              <a:buSzPts val="1520"/>
              <a:buNone/>
            </a:pPr>
            <a:endParaRPr lang="en-US" dirty="0"/>
          </a:p>
          <a:p>
            <a:pPr marL="274320" lvl="0" indent="-274320">
              <a:spcBef>
                <a:spcPts val="600"/>
              </a:spcBef>
              <a:buSzPts val="1520"/>
              <a:buNone/>
            </a:pPr>
            <a:endParaRPr lang="en-US" dirty="0"/>
          </a:p>
          <a:p>
            <a:pPr marL="274320" lvl="0" indent="-274320">
              <a:spcBef>
                <a:spcPts val="600"/>
              </a:spcBef>
              <a:buSzPts val="1520"/>
              <a:buNone/>
            </a:pPr>
            <a:endParaRPr lang="en-US" dirty="0"/>
          </a:p>
          <a:p>
            <a:pPr marL="274320" lvl="0" indent="-274320">
              <a:spcBef>
                <a:spcPts val="600"/>
              </a:spcBef>
              <a:buSzPts val="1520"/>
              <a:buNone/>
            </a:pPr>
            <a:endParaRPr lang="en-US" dirty="0"/>
          </a:p>
          <a:p>
            <a:endParaRPr lang="en-US" dirty="0"/>
          </a:p>
        </p:txBody>
      </p:sp>
      <p:pic>
        <p:nvPicPr>
          <p:cNvPr id="4" name="Picture 3">
            <a:extLst>
              <a:ext uri="{FF2B5EF4-FFF2-40B4-BE49-F238E27FC236}">
                <a16:creationId xmlns:a16="http://schemas.microsoft.com/office/drawing/2014/main" xmlns="" id="{BA2C8AA9-9579-4755-9D86-9A3AF6903DF3}"/>
              </a:ext>
            </a:extLst>
          </p:cNvPr>
          <p:cNvPicPr>
            <a:picLocks noChangeAspect="1"/>
          </p:cNvPicPr>
          <p:nvPr/>
        </p:nvPicPr>
        <p:blipFill>
          <a:blip r:embed="rId2"/>
          <a:stretch>
            <a:fillRect/>
          </a:stretch>
        </p:blipFill>
        <p:spPr>
          <a:xfrm>
            <a:off x="1600200" y="3680773"/>
            <a:ext cx="6858594" cy="2871465"/>
          </a:xfrm>
          <a:prstGeom prst="rect">
            <a:avLst/>
          </a:prstGeom>
        </p:spPr>
      </p:pic>
    </p:spTree>
    <p:extLst>
      <p:ext uri="{BB962C8B-B14F-4D97-AF65-F5344CB8AC3E}">
        <p14:creationId xmlns:p14="http://schemas.microsoft.com/office/powerpoint/2010/main" val="321710387"/>
      </p:ext>
    </p:extLst>
  </p:cSld>
  <p:clrMapOvr>
    <a:masterClrMapping/>
  </p:clrMapOvr>
  <mc:AlternateContent xmlns:mc="http://schemas.openxmlformats.org/markup-compatibility/2006" xmlns:p14="http://schemas.microsoft.com/office/powerpoint/2010/main">
    <mc:Choice Requires="p14">
      <p:transition spd="slow" p14:dur="2000" advTm="32413"/>
    </mc:Choice>
    <mc:Fallback xmlns="">
      <p:transition spd="slow" advTm="32413"/>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457200" y="457200"/>
            <a:ext cx="8229600" cy="990600"/>
          </a:xfrm>
          <a:prstGeom prst="rect">
            <a:avLst/>
          </a:prstGeom>
          <a:noFill/>
          <a:ln>
            <a:noFill/>
          </a:ln>
        </p:spPr>
        <p:txBody>
          <a:bodyPr spcFirstLastPara="1" wrap="square" lIns="91425" tIns="45700" rIns="91425" bIns="45700" anchor="b" anchorCtr="0">
            <a:noAutofit/>
          </a:bodyPr>
          <a:lstStyle/>
          <a:p>
            <a:pPr lvl="0">
              <a:spcBef>
                <a:spcPts val="0"/>
              </a:spcBef>
              <a:buClr>
                <a:schemeClr val="dk2"/>
              </a:buClr>
              <a:buSzPts val="3200"/>
            </a:pPr>
            <a:r>
              <a:rPr lang="en-US" b="1" dirty="0"/>
              <a:t>Code Review Effectiveness</a:t>
            </a:r>
            <a:endParaRPr dirty="0"/>
          </a:p>
        </p:txBody>
      </p:sp>
      <p:sp>
        <p:nvSpPr>
          <p:cNvPr id="157" name="Google Shape;157;p21"/>
          <p:cNvSpPr txBox="1">
            <a:spLocks noGrp="1"/>
          </p:cNvSpPr>
          <p:nvPr>
            <p:ph idx="1"/>
          </p:nvPr>
        </p:nvSpPr>
        <p:spPr>
          <a:xfrm>
            <a:off x="457200" y="1219200"/>
            <a:ext cx="8229600" cy="51816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722"/>
              <a:buNone/>
            </a:pPr>
            <a:endParaRPr sz="950" b="1" dirty="0"/>
          </a:p>
          <a:p>
            <a:pPr marL="274320" lvl="0" indent="-274320" algn="l" rtl="0">
              <a:lnSpc>
                <a:spcPct val="80000"/>
              </a:lnSpc>
              <a:spcBef>
                <a:spcPts val="600"/>
              </a:spcBef>
              <a:spcAft>
                <a:spcPts val="0"/>
              </a:spcAft>
              <a:buSzPts val="1516"/>
              <a:buNone/>
            </a:pPr>
            <a:r>
              <a:rPr lang="en-US" sz="1995" dirty="0"/>
              <a:t/>
            </a:r>
            <a:br>
              <a:rPr lang="en-US" sz="1995" dirty="0"/>
            </a:br>
            <a:r>
              <a:rPr lang="en-US" sz="1995" dirty="0"/>
              <a:t>Defects Removed at Code Review phase: 58</a:t>
            </a:r>
            <a:br>
              <a:rPr lang="en-US" sz="1995" dirty="0"/>
            </a:br>
            <a:r>
              <a:rPr lang="en-US" sz="1995" dirty="0"/>
              <a:t>Defects existing on step entry (escapes from Requirements &amp; Design phase):</a:t>
            </a:r>
            <a:br>
              <a:rPr lang="en-US" sz="1995" dirty="0"/>
            </a:br>
            <a:r>
              <a:rPr lang="en-US" sz="1995" dirty="0"/>
              <a:t>25 +41-34-15=17</a:t>
            </a:r>
            <a:br>
              <a:rPr lang="en-US" sz="1995" dirty="0"/>
            </a:br>
            <a:r>
              <a:rPr lang="en-US" sz="1995" dirty="0"/>
              <a:t>Defects injected in the current phase: 112</a:t>
            </a:r>
            <a:br>
              <a:rPr lang="en-US" sz="1995" dirty="0"/>
            </a:br>
            <a:r>
              <a:rPr lang="en-US" sz="1995" dirty="0"/>
              <a:t/>
            </a:r>
            <a:br>
              <a:rPr lang="en-US" sz="1995" dirty="0"/>
            </a:br>
            <a:r>
              <a:rPr lang="en-US" sz="1995" b="1" dirty="0"/>
              <a:t>(58/17+112) x 100 = 45%</a:t>
            </a:r>
            <a:endParaRPr dirty="0"/>
          </a:p>
          <a:p>
            <a:pPr marL="274320" lvl="0" indent="-274320" algn="l" rtl="0">
              <a:lnSpc>
                <a:spcPct val="80000"/>
              </a:lnSpc>
              <a:spcBef>
                <a:spcPts val="600"/>
              </a:spcBef>
              <a:spcAft>
                <a:spcPts val="0"/>
              </a:spcAft>
              <a:buSzPts val="1516"/>
              <a:buNone/>
            </a:pPr>
            <a:endParaRPr sz="1995" b="1" dirty="0"/>
          </a:p>
          <a:p>
            <a:pPr marL="274320" lvl="0" indent="-274320" algn="l" rtl="0">
              <a:lnSpc>
                <a:spcPct val="80000"/>
              </a:lnSpc>
              <a:spcBef>
                <a:spcPts val="600"/>
              </a:spcBef>
              <a:spcAft>
                <a:spcPts val="0"/>
              </a:spcAft>
              <a:buSzPts val="1516"/>
              <a:buNone/>
            </a:pPr>
            <a:endParaRPr sz="1995" b="1" dirty="0"/>
          </a:p>
          <a:p>
            <a:pPr marL="274320" lvl="0" indent="-274320" algn="l" rtl="0">
              <a:lnSpc>
                <a:spcPct val="80000"/>
              </a:lnSpc>
              <a:spcBef>
                <a:spcPts val="600"/>
              </a:spcBef>
              <a:spcAft>
                <a:spcPts val="0"/>
              </a:spcAft>
              <a:buSzPts val="794"/>
              <a:buNone/>
            </a:pPr>
            <a:endParaRPr sz="1045" b="1" dirty="0"/>
          </a:p>
          <a:p>
            <a:pPr marL="274320" lvl="0" indent="-274320" algn="l" rtl="0">
              <a:lnSpc>
                <a:spcPct val="80000"/>
              </a:lnSpc>
              <a:spcBef>
                <a:spcPts val="600"/>
              </a:spcBef>
              <a:spcAft>
                <a:spcPts val="0"/>
              </a:spcAft>
              <a:buSzPts val="794"/>
              <a:buNone/>
            </a:pPr>
            <a:endParaRPr sz="1045" dirty="0"/>
          </a:p>
          <a:p>
            <a:pPr marL="274320" lvl="0" indent="-274320" algn="l" rtl="0">
              <a:lnSpc>
                <a:spcPct val="80000"/>
              </a:lnSpc>
              <a:spcBef>
                <a:spcPts val="600"/>
              </a:spcBef>
              <a:spcAft>
                <a:spcPts val="0"/>
              </a:spcAft>
              <a:buSzPts val="794"/>
              <a:buNone/>
            </a:pPr>
            <a:r>
              <a:rPr lang="en-US" sz="1045" dirty="0"/>
              <a:t> </a:t>
            </a:r>
            <a:endParaRPr sz="1045" b="1" dirty="0"/>
          </a:p>
          <a:p>
            <a:pPr marL="274320" lvl="0" indent="-274320" algn="l" rtl="0">
              <a:lnSpc>
                <a:spcPct val="80000"/>
              </a:lnSpc>
              <a:spcBef>
                <a:spcPts val="600"/>
              </a:spcBef>
              <a:spcAft>
                <a:spcPts val="0"/>
              </a:spcAft>
              <a:buSzPts val="794"/>
              <a:buNone/>
            </a:pPr>
            <a:endParaRPr sz="1045" dirty="0"/>
          </a:p>
          <a:p>
            <a:pPr marL="274320" lvl="0" indent="-274320" algn="l" rtl="0">
              <a:lnSpc>
                <a:spcPct val="80000"/>
              </a:lnSpc>
              <a:spcBef>
                <a:spcPts val="600"/>
              </a:spcBef>
              <a:spcAft>
                <a:spcPts val="0"/>
              </a:spcAft>
              <a:buSzPts val="794"/>
              <a:buNone/>
            </a:pPr>
            <a:endParaRPr sz="1045" dirty="0"/>
          </a:p>
        </p:txBody>
      </p:sp>
      <p:pic>
        <p:nvPicPr>
          <p:cNvPr id="5" name="Picture 4">
            <a:extLst>
              <a:ext uri="{FF2B5EF4-FFF2-40B4-BE49-F238E27FC236}">
                <a16:creationId xmlns:a16="http://schemas.microsoft.com/office/drawing/2014/main" xmlns="" id="{7F2D7364-4EE5-457C-9F5D-49D8C1EC39FE}"/>
              </a:ext>
            </a:extLst>
          </p:cNvPr>
          <p:cNvPicPr>
            <a:picLocks noChangeAspect="1"/>
          </p:cNvPicPr>
          <p:nvPr/>
        </p:nvPicPr>
        <p:blipFill>
          <a:blip r:embed="rId3"/>
          <a:stretch>
            <a:fillRect/>
          </a:stretch>
        </p:blipFill>
        <p:spPr>
          <a:xfrm>
            <a:off x="1676400" y="3442952"/>
            <a:ext cx="6858594" cy="2871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9542"/>
    </mc:Choice>
    <mc:Fallback xmlns="">
      <p:transition spd="slow" advTm="2954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57200" y="381000"/>
            <a:ext cx="8229600" cy="990600"/>
          </a:xfrm>
          <a:prstGeom prst="rect">
            <a:avLst/>
          </a:prstGeom>
          <a:noFill/>
          <a:ln>
            <a:noFill/>
          </a:ln>
        </p:spPr>
        <p:txBody>
          <a:bodyPr spcFirstLastPara="1" wrap="square" lIns="91425" tIns="45700" rIns="91425" bIns="45700" anchor="b" anchorCtr="0">
            <a:noAutofit/>
          </a:bodyPr>
          <a:lstStyle/>
          <a:p>
            <a:pPr lvl="0">
              <a:spcBef>
                <a:spcPts val="0"/>
              </a:spcBef>
              <a:buClr>
                <a:schemeClr val="dk2"/>
              </a:buClr>
              <a:buSzPts val="3200"/>
            </a:pPr>
            <a:r>
              <a:rPr lang="en-US" sz="5400" dirty="0" smtClean="0"/>
              <a:t>Testing Effectiveness</a:t>
            </a:r>
            <a:endParaRPr dirty="0"/>
          </a:p>
        </p:txBody>
      </p:sp>
      <p:sp>
        <p:nvSpPr>
          <p:cNvPr id="163" name="Google Shape;163;p22"/>
          <p:cNvSpPr txBox="1">
            <a:spLocks noGrp="1"/>
          </p:cNvSpPr>
          <p:nvPr>
            <p:ph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a:lnSpc>
                <a:spcPct val="80000"/>
              </a:lnSpc>
              <a:spcBef>
                <a:spcPts val="600"/>
              </a:spcBef>
              <a:buSzPts val="1516"/>
            </a:pPr>
            <a:r>
              <a:rPr lang="en-US" sz="2400" dirty="0"/>
              <a:t>For testing phases, the defect injection is usually a smaller number, in such cases efficiency is calculated by a different method</a:t>
            </a:r>
            <a:r>
              <a:rPr lang="en-US" sz="2400" dirty="0" smtClean="0"/>
              <a:t>:</a:t>
            </a:r>
            <a:endParaRPr lang="en-US" sz="2400" dirty="0"/>
          </a:p>
          <a:p>
            <a:pPr marL="274320" lvl="0" indent="-274320">
              <a:lnSpc>
                <a:spcPct val="80000"/>
              </a:lnSpc>
              <a:spcBef>
                <a:spcPts val="600"/>
              </a:spcBef>
              <a:buSzPts val="1371"/>
              <a:buNone/>
            </a:pPr>
            <a:r>
              <a:rPr lang="en-US" sz="2400" b="1" i="1" dirty="0"/>
              <a:t>Effectiveness = Defects removed at current phase / Defects removed at current phase 	+ Defects removed at subsequent phases</a:t>
            </a:r>
            <a:br>
              <a:rPr lang="en-US" sz="2400" b="1" i="1" dirty="0"/>
            </a:br>
            <a:endParaRPr lang="en-US" sz="2400" b="1" i="1" dirty="0"/>
          </a:p>
          <a:p>
            <a:pPr marL="274320" lvl="0" indent="-274320" algn="l" rtl="0">
              <a:spcBef>
                <a:spcPts val="0"/>
              </a:spcBef>
              <a:spcAft>
                <a:spcPts val="0"/>
              </a:spcAft>
              <a:buSzPts val="1672"/>
              <a:buNone/>
            </a:pPr>
            <a:r>
              <a:rPr lang="en-US" sz="2200" b="1" dirty="0"/>
              <a:t>Unit Testing Effectiveness:</a:t>
            </a:r>
            <a:r>
              <a:rPr lang="en-US" sz="2200" dirty="0"/>
              <a:t/>
            </a:r>
            <a:br>
              <a:rPr lang="en-US" sz="2200" dirty="0"/>
            </a:br>
            <a:r>
              <a:rPr lang="en-US" sz="2200" dirty="0"/>
              <a:t/>
            </a:r>
            <a:br>
              <a:rPr lang="en-US" sz="2200" dirty="0"/>
            </a:br>
            <a:r>
              <a:rPr lang="en-US" sz="2200" dirty="0"/>
              <a:t>36/(36+17+8+10) X 100 = 51%</a:t>
            </a:r>
            <a:endParaRPr dirty="0"/>
          </a:p>
          <a:p>
            <a:pPr marL="274320" lvl="0" indent="-274320" algn="l" rtl="0">
              <a:spcBef>
                <a:spcPts val="600"/>
              </a:spcBef>
              <a:spcAft>
                <a:spcPts val="0"/>
              </a:spcAft>
              <a:buSzPts val="1672"/>
              <a:buNone/>
            </a:pPr>
            <a:endParaRPr sz="2200" b="1" dirty="0"/>
          </a:p>
          <a:p>
            <a:pPr marL="274320" lvl="0" indent="-274320" algn="l" rtl="0">
              <a:spcBef>
                <a:spcPts val="600"/>
              </a:spcBef>
              <a:spcAft>
                <a:spcPts val="0"/>
              </a:spcAft>
              <a:buSzPts val="1672"/>
              <a:buNone/>
            </a:pPr>
            <a:r>
              <a:rPr lang="en-US" sz="2200" b="1" dirty="0"/>
              <a:t>Integration Testing Effectiveness:</a:t>
            </a:r>
            <a:r>
              <a:rPr lang="en-US" sz="2200" dirty="0"/>
              <a:t/>
            </a:r>
            <a:br>
              <a:rPr lang="en-US" sz="2200" dirty="0"/>
            </a:br>
            <a:r>
              <a:rPr lang="en-US" sz="2200" dirty="0"/>
              <a:t/>
            </a:r>
            <a:br>
              <a:rPr lang="en-US" sz="2200" dirty="0"/>
            </a:br>
            <a:r>
              <a:rPr lang="en-US" sz="2200" dirty="0"/>
              <a:t>17/(17+8+10) X 100 = 49%</a:t>
            </a:r>
            <a:endParaRPr sz="2200" dirty="0"/>
          </a:p>
        </p:txBody>
      </p:sp>
    </p:spTree>
  </p:cSld>
  <p:clrMapOvr>
    <a:masterClrMapping/>
  </p:clrMapOvr>
  <mc:AlternateContent xmlns:mc="http://schemas.openxmlformats.org/markup-compatibility/2006" xmlns:p14="http://schemas.microsoft.com/office/powerpoint/2010/main">
    <mc:Choice Requires="p14">
      <p:transition spd="slow" p14:dur="2000" advTm="28137"/>
    </mc:Choice>
    <mc:Fallback xmlns="">
      <p:transition spd="slow" advTm="2813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Times New Roman"/>
              <a:buNone/>
            </a:pPr>
            <a:r>
              <a:rPr lang="en-US" dirty="0"/>
              <a:t>Defect Arrival Rate (DAR)</a:t>
            </a:r>
            <a:endParaRPr dirty="0"/>
          </a:p>
        </p:txBody>
      </p:sp>
      <p:sp>
        <p:nvSpPr>
          <p:cNvPr id="169" name="Google Shape;169;p23"/>
          <p:cNvSpPr txBox="1">
            <a:spLocks noGrp="1"/>
          </p:cNvSpPr>
          <p:nvPr>
            <p:ph idx="1"/>
          </p:nvPr>
        </p:nvSpPr>
        <p:spPr>
          <a:xfrm>
            <a:off x="457200" y="1600200"/>
            <a:ext cx="8229600" cy="4572000"/>
          </a:xfrm>
          <a:prstGeom prst="rect">
            <a:avLst/>
          </a:prstGeom>
          <a:noFill/>
          <a:ln>
            <a:noFill/>
          </a:ln>
        </p:spPr>
        <p:txBody>
          <a:bodyPr spcFirstLastPara="1" wrap="square" lIns="91425" tIns="45700" rIns="91425" bIns="45700" anchor="t" anchorCtr="0">
            <a:noAutofit/>
          </a:bodyPr>
          <a:lstStyle/>
          <a:p>
            <a:pPr marL="617220" lvl="1" indent="-342900">
              <a:lnSpc>
                <a:spcPct val="90000"/>
              </a:lnSpc>
              <a:spcBef>
                <a:spcPts val="0"/>
              </a:spcBef>
              <a:buSzPts val="1672"/>
              <a:buFont typeface="Arial" panose="020B0604020202020204" pitchFamily="34" charset="0"/>
              <a:buChar char="•"/>
            </a:pPr>
            <a:r>
              <a:rPr lang="en-US" sz="2200" dirty="0">
                <a:solidFill>
                  <a:schemeClr val="dk1"/>
                </a:solidFill>
              </a:rPr>
              <a:t>It is the number of defects found during </a:t>
            </a:r>
            <a:r>
              <a:rPr lang="en-US" sz="2200" b="1" dirty="0">
                <a:solidFill>
                  <a:schemeClr val="dk1"/>
                </a:solidFill>
              </a:rPr>
              <a:t>testing </a:t>
            </a:r>
            <a:r>
              <a:rPr lang="en-US" sz="2200" dirty="0">
                <a:solidFill>
                  <a:schemeClr val="dk1"/>
                </a:solidFill>
              </a:rPr>
              <a:t>measured at </a:t>
            </a:r>
            <a:r>
              <a:rPr lang="en-US" sz="2200" b="1" dirty="0">
                <a:solidFill>
                  <a:schemeClr val="dk1"/>
                </a:solidFill>
              </a:rPr>
              <a:t>regular intervals </a:t>
            </a:r>
            <a:r>
              <a:rPr lang="en-US" sz="2200" dirty="0">
                <a:solidFill>
                  <a:schemeClr val="dk1"/>
                </a:solidFill>
              </a:rPr>
              <a:t>over some period of time</a:t>
            </a:r>
            <a:endParaRPr dirty="0"/>
          </a:p>
          <a:p>
            <a:pPr marL="548640" lvl="1" indent="-274320" algn="l" rtl="0">
              <a:lnSpc>
                <a:spcPct val="90000"/>
              </a:lnSpc>
              <a:spcBef>
                <a:spcPts val="500"/>
              </a:spcBef>
              <a:spcAft>
                <a:spcPts val="0"/>
              </a:spcAft>
              <a:buSzPts val="1672"/>
              <a:buNone/>
            </a:pPr>
            <a:endParaRPr sz="2200" dirty="0">
              <a:solidFill>
                <a:schemeClr val="dk1"/>
              </a:solidFill>
            </a:endParaRPr>
          </a:p>
          <a:p>
            <a:pPr marL="617220" lvl="1" indent="-342900">
              <a:lnSpc>
                <a:spcPct val="90000"/>
              </a:lnSpc>
              <a:spcBef>
                <a:spcPts val="500"/>
              </a:spcBef>
              <a:buSzPts val="1672"/>
              <a:buFont typeface="Arial" panose="020B0604020202020204" pitchFamily="34" charset="0"/>
              <a:buChar char="•"/>
            </a:pPr>
            <a:r>
              <a:rPr lang="en-US" sz="2200" dirty="0">
                <a:solidFill>
                  <a:schemeClr val="dk1"/>
                </a:solidFill>
              </a:rPr>
              <a:t>Rather than a single value a set of values is associated with this metrics</a:t>
            </a:r>
            <a:endParaRPr dirty="0"/>
          </a:p>
          <a:p>
            <a:pPr marL="548640" lvl="1" indent="-274320" algn="l" rtl="0">
              <a:lnSpc>
                <a:spcPct val="90000"/>
              </a:lnSpc>
              <a:spcBef>
                <a:spcPts val="500"/>
              </a:spcBef>
              <a:spcAft>
                <a:spcPts val="0"/>
              </a:spcAft>
              <a:buSzPts val="1672"/>
              <a:buNone/>
            </a:pPr>
            <a:endParaRPr sz="2200" dirty="0">
              <a:solidFill>
                <a:schemeClr val="dk1"/>
              </a:solidFill>
            </a:endParaRPr>
          </a:p>
          <a:p>
            <a:pPr marL="617220" lvl="1" indent="-342900">
              <a:lnSpc>
                <a:spcPct val="90000"/>
              </a:lnSpc>
              <a:spcBef>
                <a:spcPts val="500"/>
              </a:spcBef>
              <a:buSzPts val="1672"/>
              <a:buFont typeface="Arial" panose="020B0604020202020204" pitchFamily="34" charset="0"/>
              <a:buChar char="•"/>
            </a:pPr>
            <a:r>
              <a:rPr lang="en-US" sz="2200" dirty="0">
                <a:solidFill>
                  <a:schemeClr val="dk1"/>
                </a:solidFill>
              </a:rPr>
              <a:t>When plotted on a graph</a:t>
            </a:r>
            <a:endParaRPr dirty="0"/>
          </a:p>
          <a:p>
            <a:pPr marL="548640" lvl="1" indent="-274320" algn="l" rtl="0">
              <a:lnSpc>
                <a:spcPct val="90000"/>
              </a:lnSpc>
              <a:spcBef>
                <a:spcPts val="500"/>
              </a:spcBef>
              <a:spcAft>
                <a:spcPts val="0"/>
              </a:spcAft>
              <a:buSzPts val="1672"/>
              <a:buNone/>
            </a:pPr>
            <a:endParaRPr sz="2200" dirty="0">
              <a:solidFill>
                <a:schemeClr val="dk1"/>
              </a:solidFill>
            </a:endParaRPr>
          </a:p>
          <a:p>
            <a:pPr marL="1337310" lvl="3" indent="-285750">
              <a:lnSpc>
                <a:spcPct val="90000"/>
              </a:lnSpc>
              <a:spcBef>
                <a:spcPts val="500"/>
              </a:spcBef>
              <a:buSzPts val="1672"/>
            </a:pPr>
            <a:r>
              <a:rPr lang="en-US" sz="1800" dirty="0"/>
              <a:t>the data may rise, indicating </a:t>
            </a:r>
            <a:r>
              <a:rPr lang="en-US" sz="1800" i="1" dirty="0"/>
              <a:t>a positive</a:t>
            </a:r>
            <a:r>
              <a:rPr lang="en-US" sz="1800" dirty="0"/>
              <a:t> defect arrival rate</a:t>
            </a:r>
            <a:endParaRPr dirty="0"/>
          </a:p>
          <a:p>
            <a:pPr marL="1337310" lvl="3" indent="-285750">
              <a:lnSpc>
                <a:spcPct val="90000"/>
              </a:lnSpc>
              <a:spcBef>
                <a:spcPts val="500"/>
              </a:spcBef>
              <a:buSzPts val="1672"/>
            </a:pPr>
            <a:r>
              <a:rPr lang="en-US" sz="1800" dirty="0"/>
              <a:t>It may stay flat, indicating </a:t>
            </a:r>
            <a:r>
              <a:rPr lang="en-US" sz="1800" i="1" dirty="0"/>
              <a:t>a constant</a:t>
            </a:r>
            <a:r>
              <a:rPr lang="en-US" sz="1800" dirty="0"/>
              <a:t> defect arrival rate</a:t>
            </a:r>
            <a:endParaRPr dirty="0"/>
          </a:p>
          <a:p>
            <a:pPr marL="1337310" lvl="3" indent="-285750">
              <a:lnSpc>
                <a:spcPct val="90000"/>
              </a:lnSpc>
              <a:spcBef>
                <a:spcPts val="500"/>
              </a:spcBef>
              <a:buSzPts val="1672"/>
            </a:pPr>
            <a:r>
              <a:rPr lang="en-US" sz="1800" dirty="0"/>
              <a:t>Or decrease, indicating </a:t>
            </a:r>
            <a:r>
              <a:rPr lang="en-US" sz="1800" i="1" dirty="0"/>
              <a:t>a negative</a:t>
            </a:r>
            <a:r>
              <a:rPr lang="en-US" sz="1800" dirty="0"/>
              <a:t> defect arrival rate</a:t>
            </a:r>
            <a:endParaRPr dirty="0"/>
          </a:p>
          <a:p>
            <a:pPr marL="822960" lvl="2" indent="-228600" algn="l" rtl="0">
              <a:lnSpc>
                <a:spcPct val="90000"/>
              </a:lnSpc>
              <a:spcBef>
                <a:spcPts val="500"/>
              </a:spcBef>
              <a:spcAft>
                <a:spcPts val="0"/>
              </a:spcAft>
              <a:buSzPts val="1672"/>
              <a:buNone/>
            </a:pPr>
            <a:endParaRPr sz="2200" dirty="0"/>
          </a:p>
        </p:txBody>
      </p:sp>
    </p:spTree>
  </p:cSld>
  <p:clrMapOvr>
    <a:masterClrMapping/>
  </p:clrMapOvr>
  <mc:AlternateContent xmlns:mc="http://schemas.openxmlformats.org/markup-compatibility/2006" xmlns:p14="http://schemas.microsoft.com/office/powerpoint/2010/main">
    <mc:Choice Requires="p14">
      <p:transition spd="slow" p14:dur="2000" advTm="30423"/>
    </mc:Choice>
    <mc:Fallback xmlns="">
      <p:transition spd="slow" advTm="30423"/>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xmlns="" id="{E8EEEE48-CAEB-4865-8734-77B7DB26F22A}"/>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3DD22B-1E7D-4E9C-8CF3-174FBDFEC1D8}" type="slidenum">
              <a:rPr lang="en-US" altLang="en-US" sz="1400"/>
              <a:pPr/>
              <a:t>38</a:t>
            </a:fld>
            <a:endParaRPr lang="en-US" altLang="en-US" sz="1400"/>
          </a:p>
        </p:txBody>
      </p:sp>
      <p:sp>
        <p:nvSpPr>
          <p:cNvPr id="27651" name="Rectangle 2">
            <a:extLst>
              <a:ext uri="{FF2B5EF4-FFF2-40B4-BE49-F238E27FC236}">
                <a16:creationId xmlns:a16="http://schemas.microsoft.com/office/drawing/2014/main" xmlns="" id="{2262BC42-084C-4EF8-863F-B6BF885189E0}"/>
              </a:ext>
            </a:extLst>
          </p:cNvPr>
          <p:cNvSpPr>
            <a:spLocks noGrp="1" noChangeArrowheads="1"/>
          </p:cNvSpPr>
          <p:nvPr>
            <p:ph type="title" idx="4294967295"/>
          </p:nvPr>
        </p:nvSpPr>
        <p:spPr>
          <a:xfrm>
            <a:off x="381000" y="274638"/>
            <a:ext cx="7848600" cy="1143000"/>
          </a:xfrm>
        </p:spPr>
        <p:txBody>
          <a:bodyPr/>
          <a:lstStyle/>
          <a:p>
            <a:r>
              <a:rPr lang="en-US" altLang="en-US" dirty="0"/>
              <a:t>Defect Arrival Rate – 2</a:t>
            </a:r>
          </a:p>
        </p:txBody>
      </p:sp>
      <p:sp>
        <p:nvSpPr>
          <p:cNvPr id="27652" name="Rectangle 3">
            <a:extLst>
              <a:ext uri="{FF2B5EF4-FFF2-40B4-BE49-F238E27FC236}">
                <a16:creationId xmlns:a16="http://schemas.microsoft.com/office/drawing/2014/main" xmlns="" id="{8452944E-7FA3-4AAD-8E82-0893A1D6E41B}"/>
              </a:ext>
            </a:extLst>
          </p:cNvPr>
          <p:cNvSpPr>
            <a:spLocks noGrp="1" noChangeArrowheads="1"/>
          </p:cNvSpPr>
          <p:nvPr>
            <p:ph type="body" idx="4294967295"/>
          </p:nvPr>
        </p:nvSpPr>
        <p:spPr>
          <a:xfrm>
            <a:off x="381000" y="1600200"/>
            <a:ext cx="7848600" cy="4525963"/>
          </a:xfrm>
        </p:spPr>
        <p:txBody>
          <a:bodyPr/>
          <a:lstStyle/>
          <a:p>
            <a:r>
              <a:rPr lang="en-US" altLang="en-US" sz="2800" dirty="0"/>
              <a:t>Interpretation of the results of this metric can be very difficult</a:t>
            </a:r>
          </a:p>
          <a:p>
            <a:r>
              <a:rPr lang="en-US" altLang="en-US" sz="2800" dirty="0"/>
              <a:t>Intuitively, one might interpret a negative defect arrival rate to indicate that the product is improving since the number of new defects found is declining over time</a:t>
            </a:r>
          </a:p>
          <a:p>
            <a:r>
              <a:rPr lang="en-US" altLang="en-US" sz="2800" dirty="0"/>
              <a:t>To validate this interpretation, you must eliminate certain possible causes for the decline</a:t>
            </a:r>
          </a:p>
        </p:txBody>
      </p:sp>
    </p:spTree>
  </p:cSld>
  <p:clrMapOvr>
    <a:masterClrMapping/>
  </p:clrMapOvr>
  <mc:AlternateContent xmlns:mc="http://schemas.openxmlformats.org/markup-compatibility/2006" xmlns:p14="http://schemas.microsoft.com/office/powerpoint/2010/main">
    <mc:Choice Requires="p14">
      <p:transition spd="slow" p14:dur="2000" advTm="21594"/>
    </mc:Choice>
    <mc:Fallback xmlns="">
      <p:transition spd="slow" advTm="2159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xmlns="" id="{37A59D0E-6BA8-4794-BD23-34F2F0F512A5}"/>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2B0FF7-4FE9-4CA8-A3AE-FFDFA4D11DB6}" type="slidenum">
              <a:rPr lang="en-US" altLang="en-US" sz="1400"/>
              <a:pPr/>
              <a:t>39</a:t>
            </a:fld>
            <a:endParaRPr lang="en-US" altLang="en-US" sz="1400"/>
          </a:p>
        </p:txBody>
      </p:sp>
      <p:sp>
        <p:nvSpPr>
          <p:cNvPr id="28675" name="Rectangle 2">
            <a:extLst>
              <a:ext uri="{FF2B5EF4-FFF2-40B4-BE49-F238E27FC236}">
                <a16:creationId xmlns:a16="http://schemas.microsoft.com/office/drawing/2014/main" xmlns="" id="{8F25023A-C338-4E13-953E-CD97BBDB2436}"/>
              </a:ext>
            </a:extLst>
          </p:cNvPr>
          <p:cNvSpPr>
            <a:spLocks noGrp="1" noChangeArrowheads="1"/>
          </p:cNvSpPr>
          <p:nvPr>
            <p:ph type="title" idx="4294967295"/>
          </p:nvPr>
        </p:nvSpPr>
        <p:spPr>
          <a:xfrm>
            <a:off x="381000" y="274638"/>
            <a:ext cx="7848600" cy="1143000"/>
          </a:xfrm>
        </p:spPr>
        <p:txBody>
          <a:bodyPr/>
          <a:lstStyle/>
          <a:p>
            <a:r>
              <a:rPr lang="en-US" altLang="en-US" dirty="0"/>
              <a:t>Defect Arrival Rate – 3</a:t>
            </a:r>
          </a:p>
        </p:txBody>
      </p:sp>
      <p:sp>
        <p:nvSpPr>
          <p:cNvPr id="28676" name="Rectangle 3">
            <a:extLst>
              <a:ext uri="{FF2B5EF4-FFF2-40B4-BE49-F238E27FC236}">
                <a16:creationId xmlns:a16="http://schemas.microsoft.com/office/drawing/2014/main" xmlns="" id="{BD05E573-F483-4B54-A8A5-98D94EB503F5}"/>
              </a:ext>
            </a:extLst>
          </p:cNvPr>
          <p:cNvSpPr>
            <a:spLocks noGrp="1" noChangeArrowheads="1"/>
          </p:cNvSpPr>
          <p:nvPr>
            <p:ph type="body" idx="4294967295"/>
          </p:nvPr>
        </p:nvSpPr>
        <p:spPr>
          <a:xfrm>
            <a:off x="381000" y="1600200"/>
            <a:ext cx="7848600" cy="4525963"/>
          </a:xfrm>
        </p:spPr>
        <p:txBody>
          <a:bodyPr/>
          <a:lstStyle/>
          <a:p>
            <a:r>
              <a:rPr lang="en-US" altLang="en-US" dirty="0"/>
              <a:t>For example, it could be that test effectiveness is declining over time. In other words, the tests may only be effective at uncovering certain types of problems. Once those problems have been found, the tests are no longer effective</a:t>
            </a:r>
          </a:p>
        </p:txBody>
      </p:sp>
    </p:spTree>
  </p:cSld>
  <p:clrMapOvr>
    <a:masterClrMapping/>
  </p:clrMapOvr>
  <mc:AlternateContent xmlns:mc="http://schemas.openxmlformats.org/markup-compatibility/2006" xmlns:p14="http://schemas.microsoft.com/office/powerpoint/2010/main">
    <mc:Choice Requires="p14">
      <p:transition spd="slow" p14:dur="2000" advTm="14948"/>
    </mc:Choice>
    <mc:Fallback xmlns="">
      <p:transition spd="slow" advTm="1494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36639-024D-407B-A3BD-F57600A26701}"/>
              </a:ext>
            </a:extLst>
          </p:cNvPr>
          <p:cNvSpPr>
            <a:spLocks noGrp="1"/>
          </p:cNvSpPr>
          <p:nvPr>
            <p:ph type="title"/>
          </p:nvPr>
        </p:nvSpPr>
        <p:spPr/>
        <p:txBody>
          <a:bodyPr/>
          <a:lstStyle/>
          <a:p>
            <a:r>
              <a:rPr lang="en-US" dirty="0"/>
              <a:t>Software Metric</a:t>
            </a:r>
          </a:p>
        </p:txBody>
      </p:sp>
      <p:sp>
        <p:nvSpPr>
          <p:cNvPr id="3" name="Content Placeholder 2">
            <a:extLst>
              <a:ext uri="{FF2B5EF4-FFF2-40B4-BE49-F238E27FC236}">
                <a16:creationId xmlns:a16="http://schemas.microsoft.com/office/drawing/2014/main" xmlns="" id="{9C527FAF-AB01-497F-A42A-EE7191ED1EF0}"/>
              </a:ext>
            </a:extLst>
          </p:cNvPr>
          <p:cNvSpPr>
            <a:spLocks noGrp="1"/>
          </p:cNvSpPr>
          <p:nvPr>
            <p:ph idx="1"/>
          </p:nvPr>
        </p:nvSpPr>
        <p:spPr/>
        <p:txBody>
          <a:bodyPr/>
          <a:lstStyle/>
          <a:p>
            <a:r>
              <a:rPr lang="en-US" dirty="0"/>
              <a:t>A metric quantifies a characteristic of a process or product. </a:t>
            </a:r>
          </a:p>
          <a:p>
            <a:r>
              <a:rPr lang="en-US" dirty="0"/>
              <a:t>Metrics can be directly observable quantities or can be derived from one or more directly observable quantities. </a:t>
            </a:r>
          </a:p>
          <a:p>
            <a:endParaRPr lang="en-US" dirty="0"/>
          </a:p>
        </p:txBody>
      </p:sp>
    </p:spTree>
    <p:extLst>
      <p:ext uri="{BB962C8B-B14F-4D97-AF65-F5344CB8AC3E}">
        <p14:creationId xmlns:p14="http://schemas.microsoft.com/office/powerpoint/2010/main" val="843021243"/>
      </p:ext>
    </p:extLst>
  </p:cSld>
  <p:clrMapOvr>
    <a:masterClrMapping/>
  </p:clrMapOvr>
  <mc:AlternateContent xmlns:mc="http://schemas.openxmlformats.org/markup-compatibility/2006" xmlns:p14="http://schemas.microsoft.com/office/powerpoint/2010/main">
    <mc:Choice Requires="p14">
      <p:transition spd="slow" p14:dur="2000" advTm="21715"/>
    </mc:Choice>
    <mc:Fallback xmlns="">
      <p:transition spd="slow" advTm="217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xmlns="" id="{102A5421-BDAE-4378-9E24-08C19EC7AF8D}"/>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39DBE6-B369-4523-949F-A504499B19D2}" type="slidenum">
              <a:rPr lang="en-US" altLang="en-US" sz="1400"/>
              <a:pPr/>
              <a:t>40</a:t>
            </a:fld>
            <a:endParaRPr lang="en-US" altLang="en-US" sz="1400"/>
          </a:p>
        </p:txBody>
      </p:sp>
      <p:sp>
        <p:nvSpPr>
          <p:cNvPr id="29699" name="Rectangle 2">
            <a:extLst>
              <a:ext uri="{FF2B5EF4-FFF2-40B4-BE49-F238E27FC236}">
                <a16:creationId xmlns:a16="http://schemas.microsoft.com/office/drawing/2014/main" xmlns="" id="{3F65681D-A964-42E8-921F-2693B62451CC}"/>
              </a:ext>
            </a:extLst>
          </p:cNvPr>
          <p:cNvSpPr>
            <a:spLocks noGrp="1" noChangeArrowheads="1"/>
          </p:cNvSpPr>
          <p:nvPr>
            <p:ph type="title" idx="4294967295"/>
          </p:nvPr>
        </p:nvSpPr>
        <p:spPr>
          <a:xfrm>
            <a:off x="381000" y="457200"/>
            <a:ext cx="7848600" cy="1143000"/>
          </a:xfrm>
        </p:spPr>
        <p:txBody>
          <a:bodyPr/>
          <a:lstStyle/>
          <a:p>
            <a:r>
              <a:rPr lang="en-US" altLang="en-US" dirty="0"/>
              <a:t>Defect Arrival Rate – 4</a:t>
            </a:r>
          </a:p>
        </p:txBody>
      </p:sp>
      <p:sp>
        <p:nvSpPr>
          <p:cNvPr id="29700" name="Rectangle 3">
            <a:extLst>
              <a:ext uri="{FF2B5EF4-FFF2-40B4-BE49-F238E27FC236}">
                <a16:creationId xmlns:a16="http://schemas.microsoft.com/office/drawing/2014/main" xmlns="" id="{63D50134-A34B-4CB3-9D49-CA877C50C316}"/>
              </a:ext>
            </a:extLst>
          </p:cNvPr>
          <p:cNvSpPr>
            <a:spLocks noGrp="1" noChangeArrowheads="1"/>
          </p:cNvSpPr>
          <p:nvPr>
            <p:ph type="body" idx="4294967295"/>
          </p:nvPr>
        </p:nvSpPr>
        <p:spPr>
          <a:xfrm>
            <a:off x="381000" y="1600200"/>
            <a:ext cx="7848600" cy="4525963"/>
          </a:xfrm>
        </p:spPr>
        <p:txBody>
          <a:bodyPr/>
          <a:lstStyle/>
          <a:p>
            <a:r>
              <a:rPr lang="en-US" altLang="en-US" sz="2800" dirty="0"/>
              <a:t>Another possibility is that the test organization is understaffed and consequently is unable to adequately test the product between measurement intervals. </a:t>
            </a:r>
            <a:endParaRPr lang="en-US" altLang="en-US" sz="2800" dirty="0" smtClean="0"/>
          </a:p>
          <a:p>
            <a:r>
              <a:rPr lang="en-US" altLang="en-US" sz="2800" dirty="0" smtClean="0"/>
              <a:t>They </a:t>
            </a:r>
            <a:r>
              <a:rPr lang="en-US" altLang="en-US" sz="2800" dirty="0"/>
              <a:t>focus their efforts during the first interval on performing stress tests that expose many problems, followed by executing system tests during the next interval where fewer problems are uncovered</a:t>
            </a:r>
          </a:p>
          <a:p>
            <a:endParaRPr lang="en-US"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1953"/>
    </mc:Choice>
    <mc:Fallback xmlns="">
      <p:transition spd="slow" advTm="21953"/>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200"/>
              <a:buFont typeface="Times New Roman"/>
              <a:buNone/>
            </a:pPr>
            <a:r>
              <a:rPr lang="en-US"/>
              <a:t>Test Effectiveness</a:t>
            </a:r>
            <a:endParaRPr/>
          </a:p>
        </p:txBody>
      </p:sp>
      <p:sp>
        <p:nvSpPr>
          <p:cNvPr id="181" name="Google Shape;181;p25"/>
          <p:cNvSpPr txBox="1">
            <a:spLocks noGrp="1"/>
          </p:cNvSpPr>
          <p:nvPr>
            <p:ph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p>
            <a:pPr marL="274320" lvl="0" indent="-168148" algn="l" rtl="0">
              <a:lnSpc>
                <a:spcPct val="90000"/>
              </a:lnSpc>
              <a:spcBef>
                <a:spcPts val="0"/>
              </a:spcBef>
              <a:spcAft>
                <a:spcPts val="0"/>
              </a:spcAft>
              <a:buSzPts val="1672"/>
              <a:buNone/>
            </a:pPr>
            <a:endParaRPr sz="2200" dirty="0"/>
          </a:p>
          <a:p>
            <a:pPr marL="0" lvl="0" indent="0" algn="l" rtl="0">
              <a:lnSpc>
                <a:spcPct val="90000"/>
              </a:lnSpc>
              <a:spcBef>
                <a:spcPts val="600"/>
              </a:spcBef>
              <a:spcAft>
                <a:spcPts val="0"/>
              </a:spcAft>
              <a:buSzPts val="1672"/>
              <a:buNone/>
            </a:pPr>
            <a:r>
              <a:rPr lang="en-US" sz="2200" dirty="0"/>
              <a:t>Test effectiveness (TE) is measured as</a:t>
            </a:r>
            <a:endParaRPr dirty="0"/>
          </a:p>
          <a:p>
            <a:pPr marL="274320" lvl="0" indent="-274320" algn="l" rtl="0">
              <a:lnSpc>
                <a:spcPct val="90000"/>
              </a:lnSpc>
              <a:spcBef>
                <a:spcPts val="600"/>
              </a:spcBef>
              <a:spcAft>
                <a:spcPts val="0"/>
              </a:spcAft>
              <a:buSzPts val="1672"/>
              <a:buFont typeface="Times New Roman"/>
              <a:buNone/>
            </a:pPr>
            <a:r>
              <a:rPr lang="en-US" sz="2200" dirty="0"/>
              <a:t>				</a:t>
            </a:r>
            <a:r>
              <a:rPr lang="en-US" sz="2200" i="1" dirty="0"/>
              <a:t>TE = </a:t>
            </a:r>
            <a:r>
              <a:rPr lang="en-US" sz="2200" i="1" dirty="0" err="1"/>
              <a:t>D</a:t>
            </a:r>
            <a:r>
              <a:rPr lang="en-US" sz="2200" i="1" baseline="-25000" dirty="0" err="1"/>
              <a:t>n</a:t>
            </a:r>
            <a:r>
              <a:rPr lang="en-US" sz="2200" i="1" baseline="-25000" dirty="0"/>
              <a:t> </a:t>
            </a:r>
            <a:r>
              <a:rPr lang="en-US" sz="2200" i="1" dirty="0"/>
              <a:t>/ T</a:t>
            </a:r>
            <a:r>
              <a:rPr lang="en-US" sz="2200" i="1" baseline="-25000" dirty="0"/>
              <a:t>n</a:t>
            </a:r>
            <a:endParaRPr sz="2200" i="1" baseline="-25000" dirty="0"/>
          </a:p>
          <a:p>
            <a:pPr marL="274320" lvl="1" indent="0" algn="l" rtl="0">
              <a:lnSpc>
                <a:spcPct val="90000"/>
              </a:lnSpc>
              <a:spcBef>
                <a:spcPts val="500"/>
              </a:spcBef>
              <a:spcAft>
                <a:spcPts val="0"/>
              </a:spcAft>
              <a:buSzPts val="1672"/>
              <a:buNone/>
            </a:pPr>
            <a:r>
              <a:rPr lang="en-US" sz="2200" i="1" dirty="0" err="1">
                <a:solidFill>
                  <a:schemeClr val="dk1"/>
                </a:solidFill>
              </a:rPr>
              <a:t>D</a:t>
            </a:r>
            <a:r>
              <a:rPr lang="en-US" sz="2200" i="1" baseline="-25000" dirty="0" err="1">
                <a:solidFill>
                  <a:schemeClr val="dk1"/>
                </a:solidFill>
              </a:rPr>
              <a:t>n</a:t>
            </a:r>
            <a:r>
              <a:rPr lang="en-US" sz="2200" i="1" baseline="-25000" dirty="0">
                <a:solidFill>
                  <a:schemeClr val="dk1"/>
                </a:solidFill>
              </a:rPr>
              <a:t> </a:t>
            </a:r>
            <a:r>
              <a:rPr lang="en-US" sz="2200" dirty="0">
                <a:solidFill>
                  <a:schemeClr val="dk1"/>
                </a:solidFill>
              </a:rPr>
              <a:t>is the number of defects found by formal tests</a:t>
            </a:r>
            <a:endParaRPr dirty="0"/>
          </a:p>
          <a:p>
            <a:pPr marL="274320" lvl="1" indent="0" algn="l" rtl="0">
              <a:lnSpc>
                <a:spcPct val="90000"/>
              </a:lnSpc>
              <a:spcBef>
                <a:spcPts val="500"/>
              </a:spcBef>
              <a:spcAft>
                <a:spcPts val="0"/>
              </a:spcAft>
              <a:buSzPts val="1672"/>
              <a:buNone/>
            </a:pPr>
            <a:r>
              <a:rPr lang="en-US" sz="2200" i="1" dirty="0">
                <a:solidFill>
                  <a:schemeClr val="dk1"/>
                </a:solidFill>
              </a:rPr>
              <a:t>T</a:t>
            </a:r>
            <a:r>
              <a:rPr lang="en-US" sz="2200" i="1" baseline="-25000" dirty="0">
                <a:solidFill>
                  <a:schemeClr val="dk1"/>
                </a:solidFill>
              </a:rPr>
              <a:t>n</a:t>
            </a:r>
            <a:r>
              <a:rPr lang="en-US" sz="2200" baseline="-25000" dirty="0">
                <a:solidFill>
                  <a:schemeClr val="dk1"/>
                </a:solidFill>
              </a:rPr>
              <a:t> </a:t>
            </a:r>
            <a:r>
              <a:rPr lang="en-US" sz="2200" dirty="0">
                <a:solidFill>
                  <a:schemeClr val="dk1"/>
                </a:solidFill>
              </a:rPr>
              <a:t>is the total number of formal tests</a:t>
            </a:r>
            <a:endParaRPr dirty="0"/>
          </a:p>
          <a:p>
            <a:pPr marL="548640" lvl="1" indent="-274320" algn="l" rtl="0">
              <a:lnSpc>
                <a:spcPct val="90000"/>
              </a:lnSpc>
              <a:spcBef>
                <a:spcPts val="500"/>
              </a:spcBef>
              <a:spcAft>
                <a:spcPts val="0"/>
              </a:spcAft>
              <a:buSzPts val="1672"/>
              <a:buNone/>
            </a:pPr>
            <a:endParaRPr sz="2200" dirty="0">
              <a:solidFill>
                <a:schemeClr val="dk1"/>
              </a:solidFill>
            </a:endParaRPr>
          </a:p>
          <a:p>
            <a:pPr>
              <a:lnSpc>
                <a:spcPct val="90000"/>
              </a:lnSpc>
              <a:spcBef>
                <a:spcPts val="600"/>
              </a:spcBef>
              <a:buSzPts val="1672"/>
            </a:pPr>
            <a:r>
              <a:rPr lang="en-US" sz="2200" dirty="0"/>
              <a:t>When calculated at regular intervals and plotted:</a:t>
            </a:r>
            <a:endParaRPr dirty="0"/>
          </a:p>
          <a:p>
            <a:pPr marL="274320" lvl="0" indent="-274320" algn="l" rtl="0">
              <a:lnSpc>
                <a:spcPct val="90000"/>
              </a:lnSpc>
              <a:spcBef>
                <a:spcPts val="600"/>
              </a:spcBef>
              <a:spcAft>
                <a:spcPts val="0"/>
              </a:spcAft>
              <a:buSzPts val="1672"/>
              <a:buNone/>
            </a:pPr>
            <a:endParaRPr sz="2200" dirty="0"/>
          </a:p>
          <a:p>
            <a:pPr marL="274320" lvl="1" indent="0" algn="l" rtl="0">
              <a:lnSpc>
                <a:spcPct val="90000"/>
              </a:lnSpc>
              <a:spcBef>
                <a:spcPts val="500"/>
              </a:spcBef>
              <a:spcAft>
                <a:spcPts val="0"/>
              </a:spcAft>
              <a:buSzPts val="1672"/>
              <a:buNone/>
            </a:pPr>
            <a:r>
              <a:rPr lang="en-US" sz="2200" dirty="0">
                <a:solidFill>
                  <a:schemeClr val="dk1"/>
                </a:solidFill>
              </a:rPr>
              <a:t>If the graph rises over time, TE may be improving</a:t>
            </a:r>
            <a:endParaRPr dirty="0"/>
          </a:p>
          <a:p>
            <a:pPr marL="274320" lvl="1" indent="0" algn="l" rtl="0">
              <a:lnSpc>
                <a:spcPct val="90000"/>
              </a:lnSpc>
              <a:spcBef>
                <a:spcPts val="500"/>
              </a:spcBef>
              <a:spcAft>
                <a:spcPts val="0"/>
              </a:spcAft>
              <a:buSzPts val="1672"/>
              <a:buNone/>
            </a:pPr>
            <a:r>
              <a:rPr lang="en-US" sz="2200" dirty="0">
                <a:solidFill>
                  <a:schemeClr val="dk1"/>
                </a:solidFill>
              </a:rPr>
              <a:t>If the graph is falling over time, TE may be waning</a:t>
            </a:r>
            <a:endParaRPr dirty="0"/>
          </a:p>
          <a:p>
            <a:pPr marL="548640" lvl="1" indent="-274320" algn="ctr" rtl="0">
              <a:lnSpc>
                <a:spcPct val="90000"/>
              </a:lnSpc>
              <a:spcBef>
                <a:spcPts val="500"/>
              </a:spcBef>
              <a:spcAft>
                <a:spcPts val="0"/>
              </a:spcAft>
              <a:buSzPts val="1672"/>
              <a:buNone/>
            </a:pPr>
            <a:endParaRPr sz="2200" dirty="0">
              <a:solidFill>
                <a:schemeClr val="dk1"/>
              </a:solidFill>
            </a:endParaRPr>
          </a:p>
          <a:p>
            <a:pPr marL="548640" lvl="1" indent="-274320" algn="ctr" rtl="0">
              <a:lnSpc>
                <a:spcPct val="90000"/>
              </a:lnSpc>
              <a:spcBef>
                <a:spcPts val="500"/>
              </a:spcBef>
              <a:spcAft>
                <a:spcPts val="0"/>
              </a:spcAft>
              <a:buSzPts val="1672"/>
              <a:buNone/>
            </a:pPr>
            <a:r>
              <a:rPr lang="en-US" sz="2200" dirty="0">
                <a:solidFill>
                  <a:schemeClr val="dk1"/>
                </a:solidFill>
              </a:rPr>
              <a:t>The interpretation should made in the context of other metrics being used in the process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3520"/>
    </mc:Choice>
    <mc:Fallback xmlns="">
      <p:transition spd="slow" advTm="3352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xmlns="" id="{571AA15A-A7EC-4992-B598-97A09022C98C}"/>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0AEAB7-B614-4CBF-8592-48F65E879462}" type="slidenum">
              <a:rPr lang="en-US" altLang="en-US" sz="1400"/>
              <a:pPr/>
              <a:t>42</a:t>
            </a:fld>
            <a:endParaRPr lang="en-US" altLang="en-US" sz="1400"/>
          </a:p>
        </p:txBody>
      </p:sp>
      <p:sp>
        <p:nvSpPr>
          <p:cNvPr id="32771" name="Rectangle 2">
            <a:extLst>
              <a:ext uri="{FF2B5EF4-FFF2-40B4-BE49-F238E27FC236}">
                <a16:creationId xmlns:a16="http://schemas.microsoft.com/office/drawing/2014/main" xmlns="" id="{3B1B1D8C-F24D-4E53-AE25-684E5B28C3CB}"/>
              </a:ext>
            </a:extLst>
          </p:cNvPr>
          <p:cNvSpPr>
            <a:spLocks noGrp="1" noChangeArrowheads="1"/>
          </p:cNvSpPr>
          <p:nvPr>
            <p:ph type="title" idx="4294967295"/>
          </p:nvPr>
        </p:nvSpPr>
        <p:spPr>
          <a:xfrm>
            <a:off x="381000" y="274638"/>
            <a:ext cx="7848600" cy="1143000"/>
          </a:xfrm>
        </p:spPr>
        <p:txBody>
          <a:bodyPr/>
          <a:lstStyle/>
          <a:p>
            <a:r>
              <a:rPr lang="en-US" altLang="en-US" dirty="0"/>
              <a:t>Defects by Phase - 1</a:t>
            </a:r>
          </a:p>
        </p:txBody>
      </p:sp>
      <p:sp>
        <p:nvSpPr>
          <p:cNvPr id="32772" name="Rectangle 3">
            <a:extLst>
              <a:ext uri="{FF2B5EF4-FFF2-40B4-BE49-F238E27FC236}">
                <a16:creationId xmlns:a16="http://schemas.microsoft.com/office/drawing/2014/main" xmlns="" id="{8ECF673E-BDE8-42D9-A13C-FC926DFA70EE}"/>
              </a:ext>
            </a:extLst>
          </p:cNvPr>
          <p:cNvSpPr>
            <a:spLocks noGrp="1" noChangeArrowheads="1"/>
          </p:cNvSpPr>
          <p:nvPr>
            <p:ph type="body" idx="4294967295"/>
          </p:nvPr>
        </p:nvSpPr>
        <p:spPr>
          <a:xfrm>
            <a:off x="381000" y="1600200"/>
            <a:ext cx="7848600" cy="4525963"/>
          </a:xfrm>
        </p:spPr>
        <p:txBody>
          <a:bodyPr/>
          <a:lstStyle/>
          <a:p>
            <a:r>
              <a:rPr lang="en-US" altLang="en-US" sz="2800" dirty="0"/>
              <a:t>It is much less expensive in terms of resources and reputation to eliminate defects early instead of fix late</a:t>
            </a:r>
          </a:p>
          <a:p>
            <a:r>
              <a:rPr lang="en-US" altLang="en-US" sz="2800" dirty="0"/>
              <a:t>At the conclusion of each discreet phase of the development process, a count of the new defects is taken and plotted to observe a trend</a:t>
            </a:r>
          </a:p>
        </p:txBody>
      </p:sp>
    </p:spTree>
  </p:cSld>
  <p:clrMapOvr>
    <a:masterClrMapping/>
  </p:clrMapOvr>
  <mc:AlternateContent xmlns:mc="http://schemas.openxmlformats.org/markup-compatibility/2006" xmlns:p14="http://schemas.microsoft.com/office/powerpoint/2010/main">
    <mc:Choice Requires="p14">
      <p:transition spd="slow" p14:dur="2000" advTm="18717"/>
    </mc:Choice>
    <mc:Fallback xmlns="">
      <p:transition spd="slow" advTm="1871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xmlns="" id="{68641BCB-56B8-4215-B22E-DADFFA551DCF}"/>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3FFA1D-D262-4A78-A8F9-0B7A3AD083BE}" type="slidenum">
              <a:rPr lang="en-US" altLang="en-US" sz="1400"/>
              <a:pPr/>
              <a:t>43</a:t>
            </a:fld>
            <a:endParaRPr lang="en-US" altLang="en-US" sz="1400"/>
          </a:p>
        </p:txBody>
      </p:sp>
      <p:sp>
        <p:nvSpPr>
          <p:cNvPr id="33795" name="Rectangle 2">
            <a:extLst>
              <a:ext uri="{FF2B5EF4-FFF2-40B4-BE49-F238E27FC236}">
                <a16:creationId xmlns:a16="http://schemas.microsoft.com/office/drawing/2014/main" xmlns="" id="{AA5C2CF2-DC82-490B-A575-6B6836482C36}"/>
              </a:ext>
            </a:extLst>
          </p:cNvPr>
          <p:cNvSpPr>
            <a:spLocks noGrp="1" noChangeArrowheads="1"/>
          </p:cNvSpPr>
          <p:nvPr>
            <p:ph type="title" idx="4294967295"/>
          </p:nvPr>
        </p:nvSpPr>
        <p:spPr>
          <a:xfrm>
            <a:off x="381000" y="228600"/>
            <a:ext cx="7848600" cy="1143000"/>
          </a:xfrm>
        </p:spPr>
        <p:txBody>
          <a:bodyPr/>
          <a:lstStyle/>
          <a:p>
            <a:r>
              <a:rPr lang="en-US" altLang="en-US" dirty="0"/>
              <a:t>Defects by Phase - 2</a:t>
            </a:r>
          </a:p>
        </p:txBody>
      </p:sp>
      <p:sp>
        <p:nvSpPr>
          <p:cNvPr id="33796" name="Rectangle 3">
            <a:extLst>
              <a:ext uri="{FF2B5EF4-FFF2-40B4-BE49-F238E27FC236}">
                <a16:creationId xmlns:a16="http://schemas.microsoft.com/office/drawing/2014/main" xmlns="" id="{5B8215B0-FB2E-4433-A15A-2DB976CA2526}"/>
              </a:ext>
            </a:extLst>
          </p:cNvPr>
          <p:cNvSpPr>
            <a:spLocks noGrp="1" noChangeArrowheads="1"/>
          </p:cNvSpPr>
          <p:nvPr>
            <p:ph type="body" idx="4294967295"/>
          </p:nvPr>
        </p:nvSpPr>
        <p:spPr>
          <a:xfrm>
            <a:off x="381000" y="1600200"/>
            <a:ext cx="7848600" cy="4525963"/>
          </a:xfrm>
        </p:spPr>
        <p:txBody>
          <a:bodyPr/>
          <a:lstStyle/>
          <a:p>
            <a:r>
              <a:rPr lang="en-US" altLang="en-US" sz="2800" dirty="0"/>
              <a:t>If the graph appears to be rising, you might infer that the methods used for defect detection and removal during the earlier phases are not effective since the rate at which new defects are being discovered is increasing</a:t>
            </a:r>
          </a:p>
          <a:p>
            <a:r>
              <a:rPr lang="en-US" altLang="en-US" sz="2800" dirty="0"/>
              <a:t>On the other hand, if the graph appears to be falling, you might conclude that early defect detection and removal is effective</a:t>
            </a:r>
          </a:p>
        </p:txBody>
      </p:sp>
    </p:spTree>
  </p:cSld>
  <p:clrMapOvr>
    <a:masterClrMapping/>
  </p:clrMapOvr>
  <mc:AlternateContent xmlns:mc="http://schemas.openxmlformats.org/markup-compatibility/2006" xmlns:p14="http://schemas.microsoft.com/office/powerpoint/2010/main">
    <mc:Choice Requires="p14">
      <p:transition spd="slow" p14:dur="2000" advTm="29623"/>
    </mc:Choice>
    <mc:Fallback xmlns="">
      <p:transition spd="slow" advTm="2962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50D20-C2D7-4C2D-8A52-58FEAD139411}"/>
              </a:ext>
            </a:extLst>
          </p:cNvPr>
          <p:cNvSpPr>
            <a:spLocks noGrp="1"/>
          </p:cNvSpPr>
          <p:nvPr>
            <p:ph type="title"/>
          </p:nvPr>
        </p:nvSpPr>
        <p:spPr/>
        <p:txBody>
          <a:bodyPr/>
          <a:lstStyle/>
          <a:p>
            <a:r>
              <a:rPr lang="en-US" dirty="0"/>
              <a:t>Software Metric</a:t>
            </a:r>
          </a:p>
        </p:txBody>
      </p:sp>
      <p:sp>
        <p:nvSpPr>
          <p:cNvPr id="3" name="Content Placeholder 2">
            <a:extLst>
              <a:ext uri="{FF2B5EF4-FFF2-40B4-BE49-F238E27FC236}">
                <a16:creationId xmlns:a16="http://schemas.microsoft.com/office/drawing/2014/main" xmlns="" id="{00239BB1-B129-4310-BBFB-21091E1A659A}"/>
              </a:ext>
            </a:extLst>
          </p:cNvPr>
          <p:cNvSpPr>
            <a:spLocks noGrp="1"/>
          </p:cNvSpPr>
          <p:nvPr>
            <p:ph idx="1"/>
          </p:nvPr>
        </p:nvSpPr>
        <p:spPr/>
        <p:txBody>
          <a:bodyPr>
            <a:normAutofit/>
          </a:bodyPr>
          <a:lstStyle/>
          <a:p>
            <a:endParaRPr lang="en-US" dirty="0"/>
          </a:p>
        </p:txBody>
      </p:sp>
      <p:graphicFrame>
        <p:nvGraphicFramePr>
          <p:cNvPr id="7" name="Diagram 6">
            <a:extLst>
              <a:ext uri="{FF2B5EF4-FFF2-40B4-BE49-F238E27FC236}">
                <a16:creationId xmlns:a16="http://schemas.microsoft.com/office/drawing/2014/main" xmlns="" id="{82E0C585-39A3-40C1-AD43-C17D47AA8AA5}"/>
              </a:ext>
            </a:extLst>
          </p:cNvPr>
          <p:cNvGraphicFramePr/>
          <p:nvPr>
            <p:extLst>
              <p:ext uri="{D42A27DB-BD31-4B8C-83A1-F6EECF244321}">
                <p14:modId xmlns:p14="http://schemas.microsoft.com/office/powerpoint/2010/main" val="617024928"/>
              </p:ext>
            </p:extLst>
          </p:nvPr>
        </p:nvGraphicFramePr>
        <p:xfrm>
          <a:off x="1447800" y="2351881"/>
          <a:ext cx="60960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870296"/>
      </p:ext>
    </p:extLst>
  </p:cSld>
  <p:clrMapOvr>
    <a:masterClrMapping/>
  </p:clrMapOvr>
  <mc:AlternateContent xmlns:mc="http://schemas.openxmlformats.org/markup-compatibility/2006" xmlns:p14="http://schemas.microsoft.com/office/powerpoint/2010/main">
    <mc:Choice Requires="p14">
      <p:transition spd="slow" p14:dur="2000" advTm="27968"/>
    </mc:Choice>
    <mc:Fallback xmlns="">
      <p:transition spd="slow" advTm="2796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D701CF62-05C0-48FD-8B81-E2F21542A47D}"/>
              </a:ext>
            </a:extLst>
          </p:cNvPr>
          <p:cNvSpPr>
            <a:spLocks noGrp="1" noChangeArrowheads="1"/>
          </p:cNvSpPr>
          <p:nvPr>
            <p:ph type="title"/>
          </p:nvPr>
        </p:nvSpPr>
        <p:spPr/>
        <p:txBody>
          <a:bodyPr/>
          <a:lstStyle/>
          <a:p>
            <a:r>
              <a:rPr lang="en-US" altLang="en-US" dirty="0"/>
              <a:t>Categories of Software Metrics</a:t>
            </a:r>
          </a:p>
        </p:txBody>
      </p:sp>
      <p:sp>
        <p:nvSpPr>
          <p:cNvPr id="107523" name="Rectangle 3">
            <a:extLst>
              <a:ext uri="{FF2B5EF4-FFF2-40B4-BE49-F238E27FC236}">
                <a16:creationId xmlns:a16="http://schemas.microsoft.com/office/drawing/2014/main" xmlns="" id="{42C63ED6-1A3D-470A-9AA2-01BCD9A2A526}"/>
              </a:ext>
            </a:extLst>
          </p:cNvPr>
          <p:cNvSpPr>
            <a:spLocks noGrp="1" noChangeArrowheads="1"/>
          </p:cNvSpPr>
          <p:nvPr>
            <p:ph idx="1"/>
          </p:nvPr>
        </p:nvSpPr>
        <p:spPr/>
        <p:txBody>
          <a:bodyPr/>
          <a:lstStyle/>
          <a:p>
            <a:r>
              <a:rPr lang="en-US" altLang="en-US" dirty="0"/>
              <a:t>Product metrics</a:t>
            </a:r>
          </a:p>
          <a:p>
            <a:r>
              <a:rPr lang="en-US" altLang="en-US" dirty="0"/>
              <a:t>Process metrics</a:t>
            </a:r>
          </a:p>
          <a:p>
            <a:r>
              <a:rPr lang="en-US" altLang="en-US" dirty="0"/>
              <a:t>Project metrics</a:t>
            </a:r>
          </a:p>
        </p:txBody>
      </p:sp>
      <p:sp>
        <p:nvSpPr>
          <p:cNvPr id="4" name="Slide Number Placeholder 4">
            <a:extLst>
              <a:ext uri="{FF2B5EF4-FFF2-40B4-BE49-F238E27FC236}">
                <a16:creationId xmlns:a16="http://schemas.microsoft.com/office/drawing/2014/main" xmlns="" id="{285176D6-0A64-4DC1-BEA8-1E2766A09989}"/>
              </a:ext>
            </a:extLst>
          </p:cNvPr>
          <p:cNvSpPr>
            <a:spLocks noGrp="1"/>
          </p:cNvSpPr>
          <p:nvPr>
            <p:ph type="sldNum" sz="quarter" idx="12"/>
          </p:nvPr>
        </p:nvSpPr>
        <p:spPr/>
        <p:txBody>
          <a:bodyPr/>
          <a:lstStyle/>
          <a:p>
            <a:fld id="{12B73499-0FEC-46FA-9DC4-0286891FA304}" type="slidenum">
              <a:rPr lang="en-US" altLang="en-US"/>
              <a:pPr/>
              <a:t>6</a:t>
            </a:fld>
            <a:endParaRPr lang="en-US" altLang="en-US"/>
          </a:p>
        </p:txBody>
      </p:sp>
      <p:pic>
        <p:nvPicPr>
          <p:cNvPr id="5" name="Picture 4" descr="A picture containing game&#10;&#10;Description automatically generated">
            <a:extLst>
              <a:ext uri="{FF2B5EF4-FFF2-40B4-BE49-F238E27FC236}">
                <a16:creationId xmlns:a16="http://schemas.microsoft.com/office/drawing/2014/main" xmlns="" id="{BEB4AF02-4855-4DB4-ABED-AC9FC65B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583411"/>
            <a:ext cx="4401164" cy="2657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637"/>
    </mc:Choice>
    <mc:Fallback xmlns="">
      <p:transition spd="slow" advTm="136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B5E04509-F238-4C8B-B072-C8A6470E66A4}"/>
              </a:ext>
            </a:extLst>
          </p:cNvPr>
          <p:cNvSpPr>
            <a:spLocks noGrp="1" noChangeArrowheads="1"/>
          </p:cNvSpPr>
          <p:nvPr>
            <p:ph type="title"/>
          </p:nvPr>
        </p:nvSpPr>
        <p:spPr/>
        <p:txBody>
          <a:bodyPr/>
          <a:lstStyle/>
          <a:p>
            <a:r>
              <a:rPr lang="en-US" altLang="en-US" dirty="0"/>
              <a:t>Categories of Software Metrics</a:t>
            </a:r>
          </a:p>
        </p:txBody>
      </p:sp>
      <p:sp>
        <p:nvSpPr>
          <p:cNvPr id="108547" name="Rectangle 3">
            <a:extLst>
              <a:ext uri="{FF2B5EF4-FFF2-40B4-BE49-F238E27FC236}">
                <a16:creationId xmlns:a16="http://schemas.microsoft.com/office/drawing/2014/main" xmlns="" id="{EF299A5B-1281-48E5-9E00-16C71C47A973}"/>
              </a:ext>
            </a:extLst>
          </p:cNvPr>
          <p:cNvSpPr>
            <a:spLocks noGrp="1" noChangeArrowheads="1"/>
          </p:cNvSpPr>
          <p:nvPr>
            <p:ph idx="1"/>
          </p:nvPr>
        </p:nvSpPr>
        <p:spPr/>
        <p:txBody>
          <a:bodyPr/>
          <a:lstStyle/>
          <a:p>
            <a:r>
              <a:rPr lang="en-US" altLang="en-US" dirty="0"/>
              <a:t>Product metrics are those that describe the characteristics of the product</a:t>
            </a:r>
          </a:p>
          <a:p>
            <a:r>
              <a:rPr lang="en-US" altLang="en-US" dirty="0"/>
              <a:t>Process metrics are those that can be used for improving the software development and maintenance process</a:t>
            </a:r>
          </a:p>
          <a:p>
            <a:r>
              <a:rPr lang="en-US" altLang="en-US" dirty="0"/>
              <a:t>Project metrics are those that describe the project characteristics and execution</a:t>
            </a:r>
          </a:p>
        </p:txBody>
      </p:sp>
      <p:sp>
        <p:nvSpPr>
          <p:cNvPr id="4" name="Slide Number Placeholder 4">
            <a:extLst>
              <a:ext uri="{FF2B5EF4-FFF2-40B4-BE49-F238E27FC236}">
                <a16:creationId xmlns:a16="http://schemas.microsoft.com/office/drawing/2014/main" xmlns="" id="{99B83C03-1C90-4521-BDAF-7440263604E3}"/>
              </a:ext>
            </a:extLst>
          </p:cNvPr>
          <p:cNvSpPr>
            <a:spLocks noGrp="1"/>
          </p:cNvSpPr>
          <p:nvPr>
            <p:ph type="sldNum" sz="quarter" idx="12"/>
          </p:nvPr>
        </p:nvSpPr>
        <p:spPr/>
        <p:txBody>
          <a:bodyPr/>
          <a:lstStyle/>
          <a:p>
            <a:fld id="{DDA14EAD-07AC-473D-B271-78DDF1BB75E8}" type="slidenum">
              <a:rPr lang="en-US" altLang="en-US"/>
              <a:pPr/>
              <a:t>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20497"/>
    </mc:Choice>
    <mc:Fallback xmlns="">
      <p:transition spd="slow" advTm="2049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35C7E-8FAF-4871-9262-69E67B0290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37649AA-0522-4932-B406-6B494FC3CC5E}"/>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xmlns="" id="{2C44E107-8BD9-4713-8512-2890469ADD56}"/>
              </a:ext>
            </a:extLst>
          </p:cNvPr>
          <p:cNvGraphicFramePr/>
          <p:nvPr>
            <p:extLst>
              <p:ext uri="{D42A27DB-BD31-4B8C-83A1-F6EECF244321}">
                <p14:modId xmlns:p14="http://schemas.microsoft.com/office/powerpoint/2010/main" val="4192910346"/>
              </p:ext>
            </p:extLst>
          </p:nvPr>
        </p:nvGraphicFramePr>
        <p:xfrm>
          <a:off x="990600" y="1143001"/>
          <a:ext cx="71628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327989"/>
      </p:ext>
    </p:extLst>
  </p:cSld>
  <p:clrMapOvr>
    <a:masterClrMapping/>
  </p:clrMapOvr>
  <mc:AlternateContent xmlns:mc="http://schemas.openxmlformats.org/markup-compatibility/2006" xmlns:p14="http://schemas.microsoft.com/office/powerpoint/2010/main">
    <mc:Choice Requires="p14">
      <p:transition spd="slow" p14:dur="2000" advTm="37278"/>
    </mc:Choice>
    <mc:Fallback xmlns="">
      <p:transition spd="slow" advTm="3727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xmlns="" id="{72B88CE2-4715-4168-873E-25323FA60075}"/>
              </a:ext>
            </a:extLst>
          </p:cNvPr>
          <p:cNvSpPr>
            <a:spLocks noGrp="1" noChangeArrowheads="1"/>
          </p:cNvSpPr>
          <p:nvPr>
            <p:ph type="title"/>
          </p:nvPr>
        </p:nvSpPr>
        <p:spPr/>
        <p:txBody>
          <a:bodyPr/>
          <a:lstStyle/>
          <a:p>
            <a:r>
              <a:rPr lang="en-US" altLang="en-US"/>
              <a:t>Software Quality Metrics</a:t>
            </a:r>
          </a:p>
        </p:txBody>
      </p:sp>
      <p:sp>
        <p:nvSpPr>
          <p:cNvPr id="141315" name="Rectangle 3">
            <a:extLst>
              <a:ext uri="{FF2B5EF4-FFF2-40B4-BE49-F238E27FC236}">
                <a16:creationId xmlns:a16="http://schemas.microsoft.com/office/drawing/2014/main" xmlns="" id="{EF77AA6A-1235-4974-879E-21E07226D9B2}"/>
              </a:ext>
            </a:extLst>
          </p:cNvPr>
          <p:cNvSpPr>
            <a:spLocks noGrp="1" noChangeArrowheads="1"/>
          </p:cNvSpPr>
          <p:nvPr>
            <p:ph idx="1"/>
          </p:nvPr>
        </p:nvSpPr>
        <p:spPr/>
        <p:txBody>
          <a:bodyPr/>
          <a:lstStyle/>
          <a:p>
            <a:pPr>
              <a:lnSpc>
                <a:spcPct val="90000"/>
              </a:lnSpc>
            </a:pPr>
            <a:r>
              <a:rPr lang="en-US" altLang="en-US" sz="2800" dirty="0"/>
              <a:t>Software quality metrics are a subset of software metrics that focus on quality aspects of the product, process, and project</a:t>
            </a:r>
          </a:p>
          <a:p>
            <a:pPr>
              <a:lnSpc>
                <a:spcPct val="90000"/>
              </a:lnSpc>
            </a:pPr>
            <a:r>
              <a:rPr lang="en-US" altLang="en-US" sz="2800" dirty="0"/>
              <a:t>In general, software metrics are more closely associated with process and product metrics than with project metrics</a:t>
            </a:r>
          </a:p>
          <a:p>
            <a:pPr>
              <a:lnSpc>
                <a:spcPct val="90000"/>
              </a:lnSpc>
            </a:pPr>
            <a:r>
              <a:rPr lang="en-US" altLang="en-US" sz="2800" dirty="0"/>
              <a:t>Nonetheless, the project parameters such as number of developers and their skill levels, the schedule, the size, and the organization structure certainly affect the quality of the product</a:t>
            </a:r>
          </a:p>
        </p:txBody>
      </p:sp>
      <p:sp>
        <p:nvSpPr>
          <p:cNvPr id="4" name="Slide Number Placeholder 4">
            <a:extLst>
              <a:ext uri="{FF2B5EF4-FFF2-40B4-BE49-F238E27FC236}">
                <a16:creationId xmlns:a16="http://schemas.microsoft.com/office/drawing/2014/main" xmlns="" id="{D4A353FD-CA67-4135-B058-63FBD1ACCC39}"/>
              </a:ext>
            </a:extLst>
          </p:cNvPr>
          <p:cNvSpPr>
            <a:spLocks noGrp="1"/>
          </p:cNvSpPr>
          <p:nvPr>
            <p:ph type="sldNum" sz="quarter" idx="12"/>
          </p:nvPr>
        </p:nvSpPr>
        <p:spPr/>
        <p:txBody>
          <a:bodyPr/>
          <a:lstStyle/>
          <a:p>
            <a:fld id="{E7D258B2-578B-4355-8CD4-4F8955C6B204}" type="slidenum">
              <a:rPr lang="en-US" altLang="en-US"/>
              <a:pPr/>
              <a:t>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Tm="32531"/>
    </mc:Choice>
    <mc:Fallback xmlns="">
      <p:transition spd="slow" advTm="32531"/>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606</TotalTime>
  <Words>2047</Words>
  <Application>Microsoft Office PowerPoint</Application>
  <PresentationFormat>On-screen Show (4:3)</PresentationFormat>
  <Paragraphs>319</Paragraphs>
  <Slides>43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Constantia</vt:lpstr>
      <vt:lpstr>Times New Roman</vt:lpstr>
      <vt:lpstr>Wingdings 2</vt:lpstr>
      <vt:lpstr>Flow</vt:lpstr>
      <vt:lpstr>   CSE302-Software Quality Engineering   Software Quality Metrics</vt:lpstr>
      <vt:lpstr>What are Metrics?</vt:lpstr>
      <vt:lpstr>PowerPoint Presentation</vt:lpstr>
      <vt:lpstr>Software Metric</vt:lpstr>
      <vt:lpstr>Software Metric</vt:lpstr>
      <vt:lpstr>Categories of Software Metrics</vt:lpstr>
      <vt:lpstr>Categories of Software Metrics</vt:lpstr>
      <vt:lpstr>PowerPoint Presentation</vt:lpstr>
      <vt:lpstr>Software Quality Metrics</vt:lpstr>
      <vt:lpstr>Common Measurements - 1</vt:lpstr>
      <vt:lpstr>Common Measurements - 2</vt:lpstr>
      <vt:lpstr>Common Measurements - 3</vt:lpstr>
      <vt:lpstr>Common Measurements - 4</vt:lpstr>
      <vt:lpstr>Common Measurements - 5</vt:lpstr>
      <vt:lpstr>Seven Commonly Tracked Measures</vt:lpstr>
      <vt:lpstr>Number of Defects </vt:lpstr>
      <vt:lpstr>Work Effort </vt:lpstr>
      <vt:lpstr>Schedule</vt:lpstr>
      <vt:lpstr>Number of Changes to the Requirements </vt:lpstr>
      <vt:lpstr>Size - 1</vt:lpstr>
      <vt:lpstr>Size - 2</vt:lpstr>
      <vt:lpstr>Size – 3 – Lines of Code</vt:lpstr>
      <vt:lpstr>Size – 4 – Function Points - 1</vt:lpstr>
      <vt:lpstr>Size – 5 – Function Points - 2</vt:lpstr>
      <vt:lpstr>Documentation Defects</vt:lpstr>
      <vt:lpstr>Complexity - 1</vt:lpstr>
      <vt:lpstr>Complexity - 2</vt:lpstr>
      <vt:lpstr>PowerPoint Presentation</vt:lpstr>
      <vt:lpstr>Process Metrics</vt:lpstr>
      <vt:lpstr>Defect Removal Effectiveness (DRE)</vt:lpstr>
      <vt:lpstr>Exercise</vt:lpstr>
      <vt:lpstr>Exercise:</vt:lpstr>
      <vt:lpstr>Requirements Review Effectiveness</vt:lpstr>
      <vt:lpstr>Design Review Effectiveness</vt:lpstr>
      <vt:lpstr>Code Review Effectiveness</vt:lpstr>
      <vt:lpstr>Testing Effectiveness</vt:lpstr>
      <vt:lpstr>Defect Arrival Rate (DAR)</vt:lpstr>
      <vt:lpstr>Defect Arrival Rate – 2</vt:lpstr>
      <vt:lpstr>Defect Arrival Rate – 3</vt:lpstr>
      <vt:lpstr>Defect Arrival Rate – 4</vt:lpstr>
      <vt:lpstr>Test Effectiveness</vt:lpstr>
      <vt:lpstr>Defects by Phase - 1</vt:lpstr>
      <vt:lpstr>Defects by Phase - 2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Metrics</dc:title>
  <dc:creator>Sobia</dc:creator>
  <cp:lastModifiedBy>Lenovo</cp:lastModifiedBy>
  <cp:revision>81</cp:revision>
  <dcterms:created xsi:type="dcterms:W3CDTF">2006-08-16T00:00:00Z</dcterms:created>
  <dcterms:modified xsi:type="dcterms:W3CDTF">2022-11-22T05:31:33Z</dcterms:modified>
</cp:coreProperties>
</file>