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514" r:id="rId2"/>
    <p:sldId id="355" r:id="rId3"/>
    <p:sldId id="378" r:id="rId4"/>
    <p:sldId id="382" r:id="rId5"/>
    <p:sldId id="383" r:id="rId6"/>
    <p:sldId id="380" r:id="rId7"/>
    <p:sldId id="416" r:id="rId8"/>
    <p:sldId id="407" r:id="rId9"/>
    <p:sldId id="513" r:id="rId10"/>
    <p:sldId id="308" r:id="rId11"/>
    <p:sldId id="411" r:id="rId12"/>
    <p:sldId id="309" r:id="rId13"/>
    <p:sldId id="511" r:id="rId14"/>
    <p:sldId id="444" r:id="rId15"/>
    <p:sldId id="446" r:id="rId16"/>
    <p:sldId id="447" r:id="rId17"/>
    <p:sldId id="430" r:id="rId18"/>
    <p:sldId id="431" r:id="rId19"/>
    <p:sldId id="434" r:id="rId20"/>
    <p:sldId id="432" r:id="rId21"/>
    <p:sldId id="433" r:id="rId22"/>
    <p:sldId id="435" r:id="rId23"/>
    <p:sldId id="429" r:id="rId24"/>
    <p:sldId id="436" r:id="rId25"/>
    <p:sldId id="437" r:id="rId26"/>
    <p:sldId id="438" r:id="rId27"/>
    <p:sldId id="439" r:id="rId28"/>
    <p:sldId id="44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7" autoAdjust="0"/>
    <p:restoredTop sz="94719" autoAdjust="0"/>
  </p:normalViewPr>
  <p:slideViewPr>
    <p:cSldViewPr>
      <p:cViewPr varScale="1">
        <p:scale>
          <a:sx n="70" d="100"/>
          <a:sy n="70" d="100"/>
        </p:scale>
        <p:origin x="1122" y="78"/>
      </p:cViewPr>
      <p:guideLst>
        <p:guide orient="horz" pos="2160"/>
        <p:guide pos="2880"/>
      </p:guideLst>
    </p:cSldViewPr>
  </p:slideViewPr>
  <p:outlineViewPr>
    <p:cViewPr>
      <p:scale>
        <a:sx n="33" d="100"/>
        <a:sy n="33" d="100"/>
      </p:scale>
      <p:origin x="0" y="-1932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69828-669F-4997-A653-F154D29FB645}" type="datetimeFigureOut">
              <a:rPr lang="en-US" smtClean="0"/>
              <a:pPr/>
              <a:t>11/22/2022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003B4-8A81-45DE-95AC-F05CC5391B9C}" type="slidenum">
              <a:rPr lang="en-US" smtClean="0"/>
              <a:pPr/>
              <a:t>‹#›</a:t>
            </a:fld>
            <a:endParaRPr lang="en-US" dirty="0"/>
          </a:p>
        </p:txBody>
      </p:sp>
    </p:spTree>
    <p:extLst>
      <p:ext uri="{BB962C8B-B14F-4D97-AF65-F5344CB8AC3E}">
        <p14:creationId xmlns:p14="http://schemas.microsoft.com/office/powerpoint/2010/main" val="313800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95DED9A4-711B-4524-9801-FE66F6AA091B}"/>
              </a:ext>
            </a:extLst>
          </p:cNvPr>
          <p:cNvSpPr>
            <a:spLocks noGrp="1" noRot="1" noChangeAspect="1" noTextEdit="1"/>
          </p:cNvSpPr>
          <p:nvPr>
            <p:ph type="sldImg"/>
          </p:nvPr>
        </p:nvSpPr>
        <p:spPr>
          <a:ln/>
        </p:spPr>
      </p:sp>
      <p:sp>
        <p:nvSpPr>
          <p:cNvPr id="61443" name="Notes Placeholder 2">
            <a:extLst>
              <a:ext uri="{FF2B5EF4-FFF2-40B4-BE49-F238E27FC236}">
                <a16:creationId xmlns:a16="http://schemas.microsoft.com/office/drawing/2014/main" xmlns="" id="{D902A72D-E0C9-4F21-82B5-02FFBA941E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1444" name="Slide Number Placeholder 3">
            <a:extLst>
              <a:ext uri="{FF2B5EF4-FFF2-40B4-BE49-F238E27FC236}">
                <a16:creationId xmlns:a16="http://schemas.microsoft.com/office/drawing/2014/main" xmlns="" id="{E3ADEE5B-5682-4599-A48F-EDB6C55FA4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933553-20CA-4AEE-A4D3-35A78652A320}" type="slidenum">
              <a:rPr lang="en-US" altLang="en-US" sz="1200"/>
              <a:pPr/>
              <a:t>3</a:t>
            </a:fld>
            <a:endParaRPr lang="en-US" altLang="en-US" sz="1200" dirty="0"/>
          </a:p>
        </p:txBody>
      </p:sp>
    </p:spTree>
    <p:extLst>
      <p:ext uri="{BB962C8B-B14F-4D97-AF65-F5344CB8AC3E}">
        <p14:creationId xmlns:p14="http://schemas.microsoft.com/office/powerpoint/2010/main" val="3110573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xmlns="" id="{85D5772B-0EEA-4BC8-8773-2D8836AA254E}"/>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xmlns="" id="{A6D18A43-EBC8-4FFA-9C3E-CB6A3B609C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8308" name="Slide Number Placeholder 3">
            <a:extLst>
              <a:ext uri="{FF2B5EF4-FFF2-40B4-BE49-F238E27FC236}">
                <a16:creationId xmlns:a16="http://schemas.microsoft.com/office/drawing/2014/main" xmlns="" id="{ECCC56D5-674D-4357-9A94-056C133735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61EC8-D7C8-477C-B985-5DA8F16AED3C}" type="slidenum">
              <a:rPr lang="en-US" altLang="en-US" sz="1200"/>
              <a:pPr/>
              <a:t>16</a:t>
            </a:fld>
            <a:endParaRPr lang="en-US" altLang="en-US" sz="1200" dirty="0"/>
          </a:p>
        </p:txBody>
      </p:sp>
    </p:spTree>
    <p:extLst>
      <p:ext uri="{BB962C8B-B14F-4D97-AF65-F5344CB8AC3E}">
        <p14:creationId xmlns:p14="http://schemas.microsoft.com/office/powerpoint/2010/main" val="13084352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xmlns="" id="{7252C55C-26D7-40E6-AC0D-0A1FC80EC4FD}"/>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xmlns="" id="{EAD56908-252A-4B1D-980F-2F24711BA9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9332" name="Slide Number Placeholder 3">
            <a:extLst>
              <a:ext uri="{FF2B5EF4-FFF2-40B4-BE49-F238E27FC236}">
                <a16:creationId xmlns:a16="http://schemas.microsoft.com/office/drawing/2014/main" xmlns="" id="{8DBA2612-D2C4-4CDA-8CC2-E9785625F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ECB5E2-BD66-43BF-8D94-5859A0063155}" type="slidenum">
              <a:rPr lang="en-US" altLang="en-US" sz="1200"/>
              <a:pPr/>
              <a:t>17</a:t>
            </a:fld>
            <a:endParaRPr lang="en-US" altLang="en-US" sz="1200" dirty="0"/>
          </a:p>
        </p:txBody>
      </p:sp>
    </p:spTree>
    <p:extLst>
      <p:ext uri="{BB962C8B-B14F-4D97-AF65-F5344CB8AC3E}">
        <p14:creationId xmlns:p14="http://schemas.microsoft.com/office/powerpoint/2010/main" val="1166954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xmlns="" id="{9E996782-5FEB-4950-87C5-C8AEEED0E851}"/>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xmlns="" id="{0B3F55AE-1BD3-4320-8FDF-0E10BE9B90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00356" name="Slide Number Placeholder 3">
            <a:extLst>
              <a:ext uri="{FF2B5EF4-FFF2-40B4-BE49-F238E27FC236}">
                <a16:creationId xmlns:a16="http://schemas.microsoft.com/office/drawing/2014/main" xmlns="" id="{1BEDB3DB-F947-43F0-8BFB-84C3F0DAE3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38C4F0-D7AC-4674-B0FA-8E6B39BB1BA5}" type="slidenum">
              <a:rPr lang="en-US" altLang="en-US" sz="1200"/>
              <a:pPr/>
              <a:t>18</a:t>
            </a:fld>
            <a:endParaRPr lang="en-US" altLang="en-US" sz="1200" dirty="0"/>
          </a:p>
        </p:txBody>
      </p:sp>
    </p:spTree>
    <p:extLst>
      <p:ext uri="{BB962C8B-B14F-4D97-AF65-F5344CB8AC3E}">
        <p14:creationId xmlns:p14="http://schemas.microsoft.com/office/powerpoint/2010/main" val="26758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xmlns="" id="{D3084D28-440F-4B9A-B26E-97FEE64F857A}"/>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xmlns="" id="{D03ECB83-65E5-4EA9-9505-6BB831CC64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3428" name="Slide Number Placeholder 3">
            <a:extLst>
              <a:ext uri="{FF2B5EF4-FFF2-40B4-BE49-F238E27FC236}">
                <a16:creationId xmlns:a16="http://schemas.microsoft.com/office/drawing/2014/main" xmlns="" id="{ACAF10BA-9024-40FD-823E-E61108BDD42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115DAE-F416-4E26-959E-54321AC02291}" type="slidenum">
              <a:rPr lang="en-US" altLang="en-US" sz="1200"/>
              <a:pPr/>
              <a:t>19</a:t>
            </a:fld>
            <a:endParaRPr lang="en-US" altLang="en-US" sz="1200"/>
          </a:p>
        </p:txBody>
      </p:sp>
    </p:spTree>
    <p:extLst>
      <p:ext uri="{BB962C8B-B14F-4D97-AF65-F5344CB8AC3E}">
        <p14:creationId xmlns:p14="http://schemas.microsoft.com/office/powerpoint/2010/main" val="58684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xmlns="" id="{AC336FB4-839B-43A6-A68A-AC21FF8C82F4}"/>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xmlns="" id="{7A5A1122-21FB-469E-A4E9-D01C21AD99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01380" name="Slide Number Placeholder 3">
            <a:extLst>
              <a:ext uri="{FF2B5EF4-FFF2-40B4-BE49-F238E27FC236}">
                <a16:creationId xmlns:a16="http://schemas.microsoft.com/office/drawing/2014/main" xmlns="" id="{81143B68-B61A-4709-B594-C3E19987ACB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15AFC8-300B-4626-8659-AA686231200F}" type="slidenum">
              <a:rPr lang="en-US" altLang="en-US" sz="1200"/>
              <a:pPr/>
              <a:t>20</a:t>
            </a:fld>
            <a:endParaRPr lang="en-US" altLang="en-US" sz="1200" dirty="0"/>
          </a:p>
        </p:txBody>
      </p:sp>
    </p:spTree>
    <p:extLst>
      <p:ext uri="{BB962C8B-B14F-4D97-AF65-F5344CB8AC3E}">
        <p14:creationId xmlns:p14="http://schemas.microsoft.com/office/powerpoint/2010/main" val="345907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xmlns="" id="{0C2CD067-4E23-4847-BD33-13E5533F3268}"/>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xmlns="" id="{F04896AD-AE99-4AFD-B5C5-21D489C148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02404" name="Slide Number Placeholder 3">
            <a:extLst>
              <a:ext uri="{FF2B5EF4-FFF2-40B4-BE49-F238E27FC236}">
                <a16:creationId xmlns:a16="http://schemas.microsoft.com/office/drawing/2014/main" xmlns="" id="{A039394A-4CC0-498D-B4B4-9D3CF9BA2A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315065-A855-4479-8D88-269F9D7AE8E3}" type="slidenum">
              <a:rPr lang="en-US" altLang="en-US" sz="1200"/>
              <a:pPr/>
              <a:t>21</a:t>
            </a:fld>
            <a:endParaRPr lang="en-US" altLang="en-US" sz="1200" dirty="0"/>
          </a:p>
        </p:txBody>
      </p:sp>
    </p:spTree>
    <p:extLst>
      <p:ext uri="{BB962C8B-B14F-4D97-AF65-F5344CB8AC3E}">
        <p14:creationId xmlns:p14="http://schemas.microsoft.com/office/powerpoint/2010/main" val="345397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xmlns="" id="{1D652708-3FE4-49FB-AC73-72B6ADE3457E}"/>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xmlns="" id="{26D48D86-F014-41FE-9A5F-81C9C57C9B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4452" name="Slide Number Placeholder 3">
            <a:extLst>
              <a:ext uri="{FF2B5EF4-FFF2-40B4-BE49-F238E27FC236}">
                <a16:creationId xmlns:a16="http://schemas.microsoft.com/office/drawing/2014/main" xmlns="" id="{B646A860-2115-42C0-8ED6-EB14E764F3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029797-67FF-4978-AAE5-EEC15D505BAA}" type="slidenum">
              <a:rPr lang="en-US" altLang="en-US" sz="1200"/>
              <a:pPr/>
              <a:t>22</a:t>
            </a:fld>
            <a:endParaRPr lang="en-US" altLang="en-US" sz="1200"/>
          </a:p>
        </p:txBody>
      </p:sp>
    </p:spTree>
    <p:extLst>
      <p:ext uri="{BB962C8B-B14F-4D97-AF65-F5344CB8AC3E}">
        <p14:creationId xmlns:p14="http://schemas.microsoft.com/office/powerpoint/2010/main" val="2412138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xmlns="" id="{FD022619-396B-4A14-AA81-069B234BF3FE}"/>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xmlns="" id="{96B45DF2-534D-48C0-8CB2-029B0D9C4E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5476" name="Slide Number Placeholder 3">
            <a:extLst>
              <a:ext uri="{FF2B5EF4-FFF2-40B4-BE49-F238E27FC236}">
                <a16:creationId xmlns:a16="http://schemas.microsoft.com/office/drawing/2014/main" xmlns="" id="{22085E61-2B63-4F7D-A321-CBA0CAECF0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6943A2-2C66-4C52-BF80-155E34564C13}" type="slidenum">
              <a:rPr lang="en-US" altLang="en-US" sz="1200"/>
              <a:pPr/>
              <a:t>23</a:t>
            </a:fld>
            <a:endParaRPr lang="en-US" altLang="en-US" sz="1200"/>
          </a:p>
        </p:txBody>
      </p:sp>
    </p:spTree>
    <p:extLst>
      <p:ext uri="{BB962C8B-B14F-4D97-AF65-F5344CB8AC3E}">
        <p14:creationId xmlns:p14="http://schemas.microsoft.com/office/powerpoint/2010/main" val="1610014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xmlns="" id="{6524DDBF-C4DC-427A-9F38-FB8D05FB949B}"/>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xmlns="" id="{E541299E-314E-49E7-AC30-1B48A11AC6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500" name="Slide Number Placeholder 3">
            <a:extLst>
              <a:ext uri="{FF2B5EF4-FFF2-40B4-BE49-F238E27FC236}">
                <a16:creationId xmlns:a16="http://schemas.microsoft.com/office/drawing/2014/main" xmlns="" id="{54DF7D82-C6DC-4C8A-B3C4-2FAB8328C9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8E05DA-9479-44DC-A64C-F1F3B1F3CC61}" type="slidenum">
              <a:rPr lang="en-US" altLang="en-US" sz="1200"/>
              <a:pPr/>
              <a:t>24</a:t>
            </a:fld>
            <a:endParaRPr lang="en-US" altLang="en-US" sz="1200"/>
          </a:p>
        </p:txBody>
      </p:sp>
    </p:spTree>
    <p:extLst>
      <p:ext uri="{BB962C8B-B14F-4D97-AF65-F5344CB8AC3E}">
        <p14:creationId xmlns:p14="http://schemas.microsoft.com/office/powerpoint/2010/main" val="3351191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xmlns="" id="{1D2B922A-D747-43E8-BD61-4685F4CE2CC2}"/>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xmlns="" id="{ED720F4E-2085-4F5F-8F74-C454EB9FBD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7524" name="Slide Number Placeholder 3">
            <a:extLst>
              <a:ext uri="{FF2B5EF4-FFF2-40B4-BE49-F238E27FC236}">
                <a16:creationId xmlns:a16="http://schemas.microsoft.com/office/drawing/2014/main" xmlns="" id="{8F4B1503-929F-42B6-B0B6-274CABB59D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F6B0FD2-3CCB-4EDA-A078-DDF570B97C6C}" type="slidenum">
              <a:rPr lang="en-US" altLang="en-US" sz="1200"/>
              <a:pPr/>
              <a:t>25</a:t>
            </a:fld>
            <a:endParaRPr lang="en-US" altLang="en-US" sz="1200"/>
          </a:p>
        </p:txBody>
      </p:sp>
    </p:spTree>
    <p:extLst>
      <p:ext uri="{BB962C8B-B14F-4D97-AF65-F5344CB8AC3E}">
        <p14:creationId xmlns:p14="http://schemas.microsoft.com/office/powerpoint/2010/main" val="3335104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19F62354-B526-4B4F-91C7-FC3EE9D179C4}"/>
              </a:ext>
            </a:extLst>
          </p:cNvPr>
          <p:cNvSpPr>
            <a:spLocks noGrp="1" noRot="1" noChangeAspect="1" noTextEdit="1"/>
          </p:cNvSpPr>
          <p:nvPr>
            <p:ph type="sldImg"/>
          </p:nvPr>
        </p:nvSpPr>
        <p:spPr>
          <a:ln/>
        </p:spPr>
      </p:sp>
      <p:sp>
        <p:nvSpPr>
          <p:cNvPr id="63491" name="Notes Placeholder 2">
            <a:extLst>
              <a:ext uri="{FF2B5EF4-FFF2-40B4-BE49-F238E27FC236}">
                <a16:creationId xmlns:a16="http://schemas.microsoft.com/office/drawing/2014/main" xmlns="" id="{2630735B-B051-41FC-B5B5-DE64EF56B7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3492" name="Slide Number Placeholder 3">
            <a:extLst>
              <a:ext uri="{FF2B5EF4-FFF2-40B4-BE49-F238E27FC236}">
                <a16:creationId xmlns:a16="http://schemas.microsoft.com/office/drawing/2014/main" xmlns="" id="{31F1C68B-FBEC-4ABB-96F0-D121BFCE40B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381B615-5F0E-4CCC-831D-52AFF65143A8}" type="slidenum">
              <a:rPr lang="en-US" altLang="en-US" sz="1200"/>
              <a:pPr/>
              <a:t>4</a:t>
            </a:fld>
            <a:endParaRPr lang="en-US" altLang="en-US" sz="1200" dirty="0"/>
          </a:p>
        </p:txBody>
      </p:sp>
    </p:spTree>
    <p:extLst>
      <p:ext uri="{BB962C8B-B14F-4D97-AF65-F5344CB8AC3E}">
        <p14:creationId xmlns:p14="http://schemas.microsoft.com/office/powerpoint/2010/main" val="25838350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xmlns="" id="{E80F4DF9-0A35-411D-870A-8CC99D3E0FEE}"/>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xmlns="" id="{4958E8F8-EC0D-4743-B7E6-889EE31E12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8548" name="Slide Number Placeholder 3">
            <a:extLst>
              <a:ext uri="{FF2B5EF4-FFF2-40B4-BE49-F238E27FC236}">
                <a16:creationId xmlns:a16="http://schemas.microsoft.com/office/drawing/2014/main" xmlns="" id="{27CDB7B0-F179-482F-AE79-1D4FFF1FC65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AAB741-BDD8-47C8-ADE2-090F3F3FA2AD}" type="slidenum">
              <a:rPr lang="en-US" altLang="en-US" sz="1200"/>
              <a:pPr/>
              <a:t>26</a:t>
            </a:fld>
            <a:endParaRPr lang="en-US" altLang="en-US" sz="1200"/>
          </a:p>
        </p:txBody>
      </p:sp>
    </p:spTree>
    <p:extLst>
      <p:ext uri="{BB962C8B-B14F-4D97-AF65-F5344CB8AC3E}">
        <p14:creationId xmlns:p14="http://schemas.microsoft.com/office/powerpoint/2010/main" val="646939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xmlns="" id="{29D51A51-F6FA-4605-A0D0-89AEEC2AF9F0}"/>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xmlns="" id="{94198DF3-C5FC-42EF-8041-91F83608C1C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09572" name="Slide Number Placeholder 3">
            <a:extLst>
              <a:ext uri="{FF2B5EF4-FFF2-40B4-BE49-F238E27FC236}">
                <a16:creationId xmlns:a16="http://schemas.microsoft.com/office/drawing/2014/main" xmlns="" id="{4A88FBBE-7728-431D-AECC-740A6CF66C1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559E4F-6DD4-4498-AA15-4CBF7A1DAA6F}" type="slidenum">
              <a:rPr lang="en-US" altLang="en-US" sz="1200"/>
              <a:pPr/>
              <a:t>27</a:t>
            </a:fld>
            <a:endParaRPr lang="en-US" altLang="en-US" sz="1200" dirty="0"/>
          </a:p>
        </p:txBody>
      </p:sp>
    </p:spTree>
    <p:extLst>
      <p:ext uri="{BB962C8B-B14F-4D97-AF65-F5344CB8AC3E}">
        <p14:creationId xmlns:p14="http://schemas.microsoft.com/office/powerpoint/2010/main" val="2421778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xmlns="" id="{3867B817-5907-4A1F-A02C-2CD74ABBD404}"/>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xmlns="" id="{5072AA89-6E37-4E12-A85B-EFCAC19817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10596" name="Slide Number Placeholder 3">
            <a:extLst>
              <a:ext uri="{FF2B5EF4-FFF2-40B4-BE49-F238E27FC236}">
                <a16:creationId xmlns:a16="http://schemas.microsoft.com/office/drawing/2014/main" xmlns="" id="{4DA17F03-4081-4B20-B396-077E183D87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BE9B56-E0FE-41CB-AFC3-655A11DBAB97}" type="slidenum">
              <a:rPr lang="en-US" altLang="en-US" sz="1200"/>
              <a:pPr/>
              <a:t>28</a:t>
            </a:fld>
            <a:endParaRPr lang="en-US" altLang="en-US" sz="1200" dirty="0"/>
          </a:p>
        </p:txBody>
      </p:sp>
    </p:spTree>
    <p:extLst>
      <p:ext uri="{BB962C8B-B14F-4D97-AF65-F5344CB8AC3E}">
        <p14:creationId xmlns:p14="http://schemas.microsoft.com/office/powerpoint/2010/main" val="2055640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xmlns="" id="{D54640AB-A0FA-4F02-A083-F357EB2A556E}"/>
              </a:ext>
            </a:extLst>
          </p:cNvPr>
          <p:cNvSpPr>
            <a:spLocks noGrp="1" noRot="1" noChangeAspect="1" noTextEdit="1"/>
          </p:cNvSpPr>
          <p:nvPr>
            <p:ph type="sldImg"/>
          </p:nvPr>
        </p:nvSpPr>
        <p:spPr>
          <a:ln/>
        </p:spPr>
      </p:sp>
      <p:sp>
        <p:nvSpPr>
          <p:cNvPr id="64515" name="Notes Placeholder 2">
            <a:extLst>
              <a:ext uri="{FF2B5EF4-FFF2-40B4-BE49-F238E27FC236}">
                <a16:creationId xmlns:a16="http://schemas.microsoft.com/office/drawing/2014/main" xmlns="" id="{F117F14C-FA34-4308-9172-175D5E4671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4516" name="Slide Number Placeholder 3">
            <a:extLst>
              <a:ext uri="{FF2B5EF4-FFF2-40B4-BE49-F238E27FC236}">
                <a16:creationId xmlns:a16="http://schemas.microsoft.com/office/drawing/2014/main" xmlns="" id="{50A4FD5D-8494-438E-97F2-AC6C95B33A8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65F0F31-AFE6-4F4F-995B-C9522422102C}" type="slidenum">
              <a:rPr lang="en-US" altLang="en-US" sz="1200"/>
              <a:pPr/>
              <a:t>5</a:t>
            </a:fld>
            <a:endParaRPr lang="en-US" altLang="en-US" sz="1200" dirty="0"/>
          </a:p>
        </p:txBody>
      </p:sp>
    </p:spTree>
    <p:extLst>
      <p:ext uri="{BB962C8B-B14F-4D97-AF65-F5344CB8AC3E}">
        <p14:creationId xmlns:p14="http://schemas.microsoft.com/office/powerpoint/2010/main" val="3557564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xmlns="" id="{56378CEA-850E-43D5-B7C1-3742FBB4A070}"/>
              </a:ext>
            </a:extLst>
          </p:cNvPr>
          <p:cNvSpPr>
            <a:spLocks noGrp="1" noRot="1" noChangeAspect="1" noTextEdit="1"/>
          </p:cNvSpPr>
          <p:nvPr>
            <p:ph type="sldImg"/>
          </p:nvPr>
        </p:nvSpPr>
        <p:spPr>
          <a:ln/>
        </p:spPr>
      </p:sp>
      <p:sp>
        <p:nvSpPr>
          <p:cNvPr id="65539" name="Notes Placeholder 2">
            <a:extLst>
              <a:ext uri="{FF2B5EF4-FFF2-40B4-BE49-F238E27FC236}">
                <a16:creationId xmlns:a16="http://schemas.microsoft.com/office/drawing/2014/main" xmlns="" id="{BDCCED53-D6F9-44E1-B672-74927A671A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5540" name="Slide Number Placeholder 3">
            <a:extLst>
              <a:ext uri="{FF2B5EF4-FFF2-40B4-BE49-F238E27FC236}">
                <a16:creationId xmlns:a16="http://schemas.microsoft.com/office/drawing/2014/main" xmlns="" id="{53EFCC5C-9952-4479-A08A-87955D29C72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8637FD-EFDB-4D2A-BE09-9C01B00282E7}" type="slidenum">
              <a:rPr lang="en-US" altLang="en-US" sz="1200"/>
              <a:pPr/>
              <a:t>6</a:t>
            </a:fld>
            <a:endParaRPr lang="en-US" altLang="en-US" sz="1200" dirty="0"/>
          </a:p>
        </p:txBody>
      </p:sp>
    </p:spTree>
    <p:extLst>
      <p:ext uri="{BB962C8B-B14F-4D97-AF65-F5344CB8AC3E}">
        <p14:creationId xmlns:p14="http://schemas.microsoft.com/office/powerpoint/2010/main" val="244089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xmlns="" id="{66CFDD13-3FBB-4F04-9C28-1C47524F99EE}"/>
              </a:ext>
            </a:extLst>
          </p:cNvPr>
          <p:cNvSpPr>
            <a:spLocks noGrp="1" noRot="1" noChangeAspect="1" noTextEdit="1"/>
          </p:cNvSpPr>
          <p:nvPr>
            <p:ph type="sldImg"/>
          </p:nvPr>
        </p:nvSpPr>
        <p:spPr>
          <a:ln/>
        </p:spPr>
      </p:sp>
      <p:sp>
        <p:nvSpPr>
          <p:cNvPr id="66563" name="Notes Placeholder 2">
            <a:extLst>
              <a:ext uri="{FF2B5EF4-FFF2-40B4-BE49-F238E27FC236}">
                <a16:creationId xmlns:a16="http://schemas.microsoft.com/office/drawing/2014/main" xmlns="" id="{2E6E2193-B724-415B-B360-09549F7816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66564" name="Slide Number Placeholder 3">
            <a:extLst>
              <a:ext uri="{FF2B5EF4-FFF2-40B4-BE49-F238E27FC236}">
                <a16:creationId xmlns:a16="http://schemas.microsoft.com/office/drawing/2014/main" xmlns="" id="{7AE83726-199E-4F4C-AFF8-CFC86C0FC47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810696-34AB-4429-A958-2878FBD36E68}" type="slidenum">
              <a:rPr lang="en-US" altLang="en-US" sz="1200"/>
              <a:pPr/>
              <a:t>7</a:t>
            </a:fld>
            <a:endParaRPr lang="en-US" altLang="en-US" sz="1200" dirty="0"/>
          </a:p>
        </p:txBody>
      </p:sp>
    </p:spTree>
    <p:extLst>
      <p:ext uri="{BB962C8B-B14F-4D97-AF65-F5344CB8AC3E}">
        <p14:creationId xmlns:p14="http://schemas.microsoft.com/office/powerpoint/2010/main" val="140437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xmlns="" id="{7D6D4CE6-C2CB-42E9-ABD7-B79BD58DA066}"/>
              </a:ext>
            </a:extLst>
          </p:cNvPr>
          <p:cNvSpPr>
            <a:spLocks noGrp="1" noRot="1" noChangeAspect="1" noTextEdit="1"/>
          </p:cNvSpPr>
          <p:nvPr>
            <p:ph type="sldImg"/>
          </p:nvPr>
        </p:nvSpPr>
        <p:spPr>
          <a:ln/>
        </p:spPr>
      </p:sp>
      <p:sp>
        <p:nvSpPr>
          <p:cNvPr id="70659" name="Notes Placeholder 2">
            <a:extLst>
              <a:ext uri="{FF2B5EF4-FFF2-40B4-BE49-F238E27FC236}">
                <a16:creationId xmlns:a16="http://schemas.microsoft.com/office/drawing/2014/main" xmlns="" id="{34B9CB7F-FEA6-4549-8BA2-E3522B13A9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0660" name="Slide Number Placeholder 3">
            <a:extLst>
              <a:ext uri="{FF2B5EF4-FFF2-40B4-BE49-F238E27FC236}">
                <a16:creationId xmlns:a16="http://schemas.microsoft.com/office/drawing/2014/main" xmlns="" id="{711047C1-D075-4E68-8EF2-46077B9C9E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526B386-786E-475D-9E6F-7514D85CC631}" type="slidenum">
              <a:rPr lang="en-US" altLang="en-US" sz="1200"/>
              <a:pPr/>
              <a:t>8</a:t>
            </a:fld>
            <a:endParaRPr lang="en-US" altLang="en-US" sz="1200" dirty="0"/>
          </a:p>
        </p:txBody>
      </p:sp>
    </p:spTree>
    <p:extLst>
      <p:ext uri="{BB962C8B-B14F-4D97-AF65-F5344CB8AC3E}">
        <p14:creationId xmlns:p14="http://schemas.microsoft.com/office/powerpoint/2010/main" val="342896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xmlns="" id="{B446744A-C7C5-4C6E-9205-B7135995BA10}"/>
              </a:ext>
            </a:extLst>
          </p:cNvPr>
          <p:cNvSpPr>
            <a:spLocks noGrp="1" noRot="1" noChangeAspect="1" noTextEdit="1"/>
          </p:cNvSpPr>
          <p:nvPr>
            <p:ph type="sldImg"/>
          </p:nvPr>
        </p:nvSpPr>
        <p:spPr>
          <a:ln/>
        </p:spPr>
      </p:sp>
      <p:sp>
        <p:nvSpPr>
          <p:cNvPr id="74755" name="Notes Placeholder 2">
            <a:extLst>
              <a:ext uri="{FF2B5EF4-FFF2-40B4-BE49-F238E27FC236}">
                <a16:creationId xmlns:a16="http://schemas.microsoft.com/office/drawing/2014/main" xmlns="" id="{88714692-C348-43F0-B08A-66729C09B2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74756" name="Slide Number Placeholder 3">
            <a:extLst>
              <a:ext uri="{FF2B5EF4-FFF2-40B4-BE49-F238E27FC236}">
                <a16:creationId xmlns:a16="http://schemas.microsoft.com/office/drawing/2014/main" xmlns="" id="{8A0EC77E-EFE4-467A-9DFD-FD2D0C9352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611856-499F-425A-8289-86BB0FBEBA6D}" type="slidenum">
              <a:rPr lang="en-US" altLang="en-US" sz="1200"/>
              <a:pPr/>
              <a:t>11</a:t>
            </a:fld>
            <a:endParaRPr lang="en-US" altLang="en-US" sz="1200" dirty="0"/>
          </a:p>
        </p:txBody>
      </p:sp>
    </p:spTree>
    <p:extLst>
      <p:ext uri="{BB962C8B-B14F-4D97-AF65-F5344CB8AC3E}">
        <p14:creationId xmlns:p14="http://schemas.microsoft.com/office/powerpoint/2010/main" val="3142680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xmlns="" id="{07280AF7-2227-4F89-808B-345E01E5ECAC}"/>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xmlns="" id="{81CA4E73-8F2D-4B65-9C33-539E0D0480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5236" name="Slide Number Placeholder 3">
            <a:extLst>
              <a:ext uri="{FF2B5EF4-FFF2-40B4-BE49-F238E27FC236}">
                <a16:creationId xmlns:a16="http://schemas.microsoft.com/office/drawing/2014/main" xmlns="" id="{9B1B1705-F40A-452D-BCD6-E308A0DF22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392506-9C2C-48FF-9BBB-F86681B79C0B}" type="slidenum">
              <a:rPr lang="en-US" altLang="en-US" sz="1200"/>
              <a:pPr/>
              <a:t>14</a:t>
            </a:fld>
            <a:endParaRPr lang="en-US" altLang="en-US" sz="1200" dirty="0"/>
          </a:p>
        </p:txBody>
      </p:sp>
    </p:spTree>
    <p:extLst>
      <p:ext uri="{BB962C8B-B14F-4D97-AF65-F5344CB8AC3E}">
        <p14:creationId xmlns:p14="http://schemas.microsoft.com/office/powerpoint/2010/main" val="19593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xmlns="" id="{397CE09C-F3FD-4DA0-BD2A-F91E258FA2CF}"/>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xmlns="" id="{90CCE6A7-8DA4-43C5-98AE-5220E82F19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97284" name="Slide Number Placeholder 3">
            <a:extLst>
              <a:ext uri="{FF2B5EF4-FFF2-40B4-BE49-F238E27FC236}">
                <a16:creationId xmlns:a16="http://schemas.microsoft.com/office/drawing/2014/main" xmlns="" id="{825579EC-64A4-45BF-A2F8-06E24CBC15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90AE1A-DD13-47A7-AD5F-4869E2E21587}" type="slidenum">
              <a:rPr lang="en-US" altLang="en-US" sz="1200"/>
              <a:pPr/>
              <a:t>15</a:t>
            </a:fld>
            <a:endParaRPr lang="en-US" altLang="en-US" sz="1200" dirty="0"/>
          </a:p>
        </p:txBody>
      </p:sp>
    </p:spTree>
    <p:extLst>
      <p:ext uri="{BB962C8B-B14F-4D97-AF65-F5344CB8AC3E}">
        <p14:creationId xmlns:p14="http://schemas.microsoft.com/office/powerpoint/2010/main" val="4139861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8BDDEB3-325D-4670-AB4E-D74D3E8EA0B1}" type="datetime1">
              <a:rPr lang="en-US" smtClean="0"/>
              <a:pPr/>
              <a:t>11/22/2022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CBDD1B-7380-4B4B-BA6F-74863E73DA52}" type="datetime1">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C80CEC-5CE4-4B90-9661-131AAF13B917}" type="datetime1">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40418A-86B8-44E4-B563-C93730FFC49D}" type="datetime1">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BE4F241-5B27-4E30-8A35-7CC5BF74296E}" type="datetime1">
              <a:rPr lang="en-US" smtClean="0"/>
              <a:pPr/>
              <a:t>11/22/2022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530A6D-1302-47B5-A52F-66B45B2B7D8E}" type="datetime1">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128C53E-17F3-4C2E-8F2E-6CE993576EB2}" type="datetime1">
              <a:rPr lang="en-US" smtClean="0"/>
              <a:pPr/>
              <a:t>11/22/2022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24C1F7-F367-424B-AAA0-2FBB1A3832CF}" type="datetime1">
              <a:rPr lang="en-US" smtClean="0"/>
              <a:pPr/>
              <a:t>11/22/2022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81A5D-6E19-41B7-9EB8-E4168DABD8B5}" type="datetime1">
              <a:rPr lang="en-US" smtClean="0"/>
              <a:pPr/>
              <a:t>11/22/2022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BC7C96C-BC47-4826-8651-FC9348C9CBFB}" type="datetime1">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57D6B3-3219-43C1-BC0B-6E6751F28DCF}" type="datetime1">
              <a:rPr lang="en-US" smtClean="0"/>
              <a:pPr/>
              <a:t>11/22/2022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2D0D20-FB8C-4011-A15C-7C31A7B731F3}" type="datetime1">
              <a:rPr lang="en-US" smtClean="0"/>
              <a:pPr/>
              <a:t>11/22/2022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09600"/>
            <a:ext cx="8153400" cy="2590800"/>
          </a:xfrm>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GB" altLang="en-US" sz="6000" dirty="0" smtClean="0">
                <a:latin typeface="Arial" charset="0"/>
                <a:cs typeface="Arial" charset="0"/>
              </a:rPr>
              <a:t> </a:t>
            </a:r>
            <a:r>
              <a:rPr lang="en-GB" altLang="en-US" sz="3600" dirty="0" smtClean="0">
                <a:latin typeface="Arial" charset="0"/>
                <a:cs typeface="Arial" charset="0"/>
              </a:rPr>
              <a:t>CSE302-Software Quality Engineering </a:t>
            </a:r>
            <a:br>
              <a:rPr lang="en-GB" altLang="en-US" sz="3600" dirty="0" smtClean="0">
                <a:latin typeface="Arial" charset="0"/>
                <a:cs typeface="Arial" charset="0"/>
              </a:rPr>
            </a:br>
            <a:r>
              <a:rPr lang="en-GB" altLang="en-US" sz="3600" dirty="0" smtClean="0">
                <a:latin typeface="Arial" charset="0"/>
                <a:cs typeface="Arial" charset="0"/>
              </a:rPr>
              <a:t/>
            </a:r>
            <a:br>
              <a:rPr lang="en-GB" altLang="en-US" sz="3600" dirty="0" smtClean="0">
                <a:latin typeface="Arial" charset="0"/>
                <a:cs typeface="Arial" charset="0"/>
              </a:rPr>
            </a:br>
            <a:r>
              <a:rPr lang="en-US" dirty="0" smtClean="0"/>
              <a:t>Software Quality Metrics</a:t>
            </a:r>
            <a:endParaRPr lang="en-US" dirty="0"/>
          </a:p>
        </p:txBody>
      </p:sp>
      <p:sp>
        <p:nvSpPr>
          <p:cNvPr id="3" name="Subtitle 2"/>
          <p:cNvSpPr>
            <a:spLocks noGrp="1"/>
          </p:cNvSpPr>
          <p:nvPr>
            <p:ph type="subTitle" idx="1"/>
          </p:nvPr>
        </p:nvSpPr>
        <p:spPr>
          <a:xfrm>
            <a:off x="533400" y="4191000"/>
            <a:ext cx="7854696" cy="1752600"/>
          </a:xfrm>
        </p:spPr>
        <p:txBody>
          <a:bodyPr>
            <a:normAutofit/>
          </a:bodyPr>
          <a:lstStyle/>
          <a:p>
            <a:pPr defTabSz="914400">
              <a:spcBef>
                <a:spcPct val="20000"/>
              </a:spcBef>
              <a:defRPr/>
            </a:pPr>
            <a:r>
              <a:rPr lang="en-US" sz="2000" b="1" kern="0" dirty="0" smtClean="0">
                <a:solidFill>
                  <a:srgbClr val="002060"/>
                </a:solidFill>
              </a:rPr>
              <a:t>Instructor: Sobia </a:t>
            </a:r>
            <a:r>
              <a:rPr lang="en-US" sz="2000" b="1" kern="0" dirty="0" err="1" smtClean="0">
                <a:solidFill>
                  <a:srgbClr val="002060"/>
                </a:solidFill>
              </a:rPr>
              <a:t>Usman</a:t>
            </a:r>
            <a:endParaRPr lang="en-US" sz="2000" b="1" kern="0" dirty="0" smtClean="0">
              <a:solidFill>
                <a:srgbClr val="002060"/>
              </a:solidFill>
            </a:endParaRPr>
          </a:p>
          <a:p>
            <a:pPr defTabSz="914400">
              <a:spcBef>
                <a:spcPct val="20000"/>
              </a:spcBef>
              <a:defRPr/>
            </a:pPr>
            <a:r>
              <a:rPr lang="en-US" sz="2000" kern="0" dirty="0" smtClean="0"/>
              <a:t>               </a:t>
            </a:r>
            <a:r>
              <a:rPr lang="en-US" sz="2000" kern="0" dirty="0" smtClean="0">
                <a:solidFill>
                  <a:srgbClr val="002060"/>
                </a:solidFill>
              </a:rPr>
              <a:t>     </a:t>
            </a:r>
            <a:r>
              <a:rPr lang="en-US" kern="0" dirty="0" smtClean="0">
                <a:solidFill>
                  <a:srgbClr val="002060"/>
                </a:solidFill>
              </a:rPr>
              <a:t>Assistant Professor</a:t>
            </a:r>
          </a:p>
          <a:p>
            <a:pPr defTabSz="914400">
              <a:spcBef>
                <a:spcPct val="20000"/>
              </a:spcBef>
              <a:defRPr/>
            </a:pPr>
            <a:r>
              <a:rPr lang="en-US" kern="0" dirty="0" smtClean="0">
                <a:solidFill>
                  <a:srgbClr val="002060"/>
                </a:solidFill>
              </a:rPr>
              <a:t>                      CS - CUI, LHR</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Customer Satisfaction</a:t>
            </a:r>
          </a:p>
        </p:txBody>
      </p:sp>
      <p:sp>
        <p:nvSpPr>
          <p:cNvPr id="25603" name="Rectangle 3"/>
          <p:cNvSpPr>
            <a:spLocks noGrp="1" noChangeArrowheads="1"/>
          </p:cNvSpPr>
          <p:nvPr>
            <p:ph idx="1"/>
          </p:nvPr>
        </p:nvSpPr>
        <p:spPr/>
        <p:txBody>
          <a:bodyPr>
            <a:normAutofit lnSpcReduction="10000"/>
          </a:bodyPr>
          <a:lstStyle/>
          <a:p>
            <a:endParaRPr lang="en-US" sz="2200" dirty="0"/>
          </a:p>
          <a:p>
            <a:r>
              <a:rPr lang="en-US" sz="2400" dirty="0"/>
              <a:t>A measure of how products and/or services supplied by a company meet customer expectation.</a:t>
            </a:r>
          </a:p>
          <a:p>
            <a:pPr>
              <a:buNone/>
            </a:pPr>
            <a:endParaRPr lang="en-US" sz="2400" dirty="0"/>
          </a:p>
          <a:p>
            <a:r>
              <a:rPr lang="en-US" sz="2400" dirty="0"/>
              <a:t>It can be use as a basis of monitoring, evaluating and developing new products and process that contribute to company’s performance management.</a:t>
            </a:r>
          </a:p>
          <a:p>
            <a:pPr>
              <a:buNone/>
            </a:pPr>
            <a:endParaRPr lang="en-US" sz="2400" dirty="0"/>
          </a:p>
          <a:p>
            <a:r>
              <a:rPr lang="en-US" sz="2400" b="1" dirty="0"/>
              <a:t>Provides an indication of how successful the organization is at providing products and/or services to the marketplace.</a:t>
            </a:r>
          </a:p>
          <a:p>
            <a:pPr eaLnBrk="1" hangingPunct="1"/>
            <a:endParaRPr lang="en-US" sz="2200" dirty="0"/>
          </a:p>
          <a:p>
            <a:pPr eaLnBrk="1" hangingPunct="1">
              <a:buNone/>
            </a:pPr>
            <a:endParaRPr lang="en-US" dirty="0"/>
          </a:p>
        </p:txBody>
      </p:sp>
      <p:sp>
        <p:nvSpPr>
          <p:cNvPr id="2" name="Slide Number Placeholder 1">
            <a:extLst>
              <a:ext uri="{FF2B5EF4-FFF2-40B4-BE49-F238E27FC236}">
                <a16:creationId xmlns:a16="http://schemas.microsoft.com/office/drawing/2014/main" xmlns="" id="{50E2EEE3-420F-47F0-B496-1DE501A416D2}"/>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48003"/>
    </mc:Choice>
    <mc:Fallback xmlns="">
      <p:transition spd="slow" advTm="4800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xmlns="" id="{73C74686-D33E-40A3-BCBF-ABAEE7D83B92}"/>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52CD49-EF8F-4E0A-8BDB-499C418F8A6E}" type="slidenum">
              <a:rPr lang="en-US" altLang="en-US" sz="1400"/>
              <a:pPr/>
              <a:t>11</a:t>
            </a:fld>
            <a:endParaRPr lang="en-US" altLang="en-US" sz="1400" dirty="0"/>
          </a:p>
        </p:txBody>
      </p:sp>
      <p:sp>
        <p:nvSpPr>
          <p:cNvPr id="18435" name="Rectangle 2">
            <a:extLst>
              <a:ext uri="{FF2B5EF4-FFF2-40B4-BE49-F238E27FC236}">
                <a16:creationId xmlns:a16="http://schemas.microsoft.com/office/drawing/2014/main" xmlns="" id="{0C54D0E0-1A39-4167-87ED-453071641651}"/>
              </a:ext>
            </a:extLst>
          </p:cNvPr>
          <p:cNvSpPr>
            <a:spLocks noGrp="1" noChangeArrowheads="1"/>
          </p:cNvSpPr>
          <p:nvPr>
            <p:ph type="title" idx="4294967295"/>
          </p:nvPr>
        </p:nvSpPr>
        <p:spPr>
          <a:xfrm>
            <a:off x="533400" y="274638"/>
            <a:ext cx="7696200" cy="1143000"/>
          </a:xfrm>
        </p:spPr>
        <p:txBody>
          <a:bodyPr/>
          <a:lstStyle/>
          <a:p>
            <a:r>
              <a:rPr lang="en-US" altLang="en-US" dirty="0"/>
              <a:t>Customer Satisfaction </a:t>
            </a:r>
          </a:p>
        </p:txBody>
      </p:sp>
      <p:sp>
        <p:nvSpPr>
          <p:cNvPr id="18436" name="Rectangle 3">
            <a:extLst>
              <a:ext uri="{FF2B5EF4-FFF2-40B4-BE49-F238E27FC236}">
                <a16:creationId xmlns:a16="http://schemas.microsoft.com/office/drawing/2014/main" xmlns="" id="{CEECE607-38A6-4EFB-8261-231DE254B6D1}"/>
              </a:ext>
            </a:extLst>
          </p:cNvPr>
          <p:cNvSpPr>
            <a:spLocks noGrp="1" noChangeArrowheads="1"/>
          </p:cNvSpPr>
          <p:nvPr>
            <p:ph type="body" idx="4294967295"/>
          </p:nvPr>
        </p:nvSpPr>
        <p:spPr>
          <a:xfrm>
            <a:off x="533400" y="1600200"/>
            <a:ext cx="7696200" cy="4525963"/>
          </a:xfrm>
        </p:spPr>
        <p:txBody>
          <a:bodyPr>
            <a:normAutofit/>
          </a:bodyPr>
          <a:lstStyle/>
          <a:p>
            <a:r>
              <a:rPr lang="en-US" altLang="en-US" sz="2400" dirty="0"/>
              <a:t>This metric is typically measured through a customer satisfaction survey</a:t>
            </a:r>
          </a:p>
          <a:p>
            <a:endParaRPr lang="en-US" altLang="en-US" sz="2400" dirty="0"/>
          </a:p>
          <a:p>
            <a:pPr lvl="1"/>
            <a:r>
              <a:rPr lang="en-US" altLang="en-US" sz="2400" dirty="0"/>
              <a:t>Very satisfied</a:t>
            </a:r>
          </a:p>
          <a:p>
            <a:pPr lvl="1"/>
            <a:r>
              <a:rPr lang="en-US" altLang="en-US" sz="2400" dirty="0"/>
              <a:t>Satisfied</a:t>
            </a:r>
          </a:p>
          <a:p>
            <a:pPr lvl="1"/>
            <a:r>
              <a:rPr lang="en-US" altLang="en-US" sz="2400" dirty="0"/>
              <a:t>Neutral</a:t>
            </a:r>
          </a:p>
          <a:p>
            <a:pPr lvl="1"/>
            <a:r>
              <a:rPr lang="en-US" altLang="en-US" sz="2400" dirty="0"/>
              <a:t>Dissatisfied</a:t>
            </a:r>
          </a:p>
          <a:p>
            <a:pPr lvl="1"/>
            <a:r>
              <a:rPr lang="en-US" altLang="en-US" sz="2400" dirty="0"/>
              <a:t>Very dissatisfied</a:t>
            </a:r>
          </a:p>
        </p:txBody>
      </p:sp>
    </p:spTree>
  </p:cSld>
  <p:clrMapOvr>
    <a:masterClrMapping/>
  </p:clrMapOvr>
  <mc:AlternateContent xmlns:mc="http://schemas.openxmlformats.org/markup-compatibility/2006" xmlns:p14="http://schemas.microsoft.com/office/powerpoint/2010/main">
    <mc:Choice Requires="p14">
      <p:transition spd="slow" p14:dur="2000" advTm="32812"/>
    </mc:Choice>
    <mc:Fallback xmlns="">
      <p:transition spd="slow" advTm="3281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Satisfaction</a:t>
            </a:r>
          </a:p>
        </p:txBody>
      </p:sp>
      <p:sp>
        <p:nvSpPr>
          <p:cNvPr id="3" name="Content Placeholder 2"/>
          <p:cNvSpPr>
            <a:spLocks noGrp="1"/>
          </p:cNvSpPr>
          <p:nvPr>
            <p:ph idx="1"/>
          </p:nvPr>
        </p:nvSpPr>
        <p:spPr/>
        <p:txBody>
          <a:bodyPr>
            <a:normAutofit lnSpcReduction="10000"/>
          </a:bodyPr>
          <a:lstStyle/>
          <a:p>
            <a:pPr>
              <a:buNone/>
            </a:pPr>
            <a:r>
              <a:rPr lang="en-US" sz="2400" dirty="0"/>
              <a:t>Customer Satisfaction is typically measured through</a:t>
            </a:r>
          </a:p>
          <a:p>
            <a:pPr>
              <a:buNone/>
            </a:pPr>
            <a:endParaRPr lang="en-US" sz="2400" dirty="0"/>
          </a:p>
          <a:p>
            <a:r>
              <a:rPr lang="en-US" sz="2400" dirty="0"/>
              <a:t>Directly contacting customers and getting their valuable feedback </a:t>
            </a:r>
          </a:p>
          <a:p>
            <a:pPr>
              <a:buNone/>
            </a:pPr>
            <a:endParaRPr lang="en-US" sz="2400" dirty="0"/>
          </a:p>
          <a:p>
            <a:r>
              <a:rPr lang="en-US" sz="2400" dirty="0"/>
              <a:t>Call centers, complaint handling department could be treated as first point of contact for getting customer feedback. (these feedbacks are compiled to analyze customers’ perception)</a:t>
            </a:r>
          </a:p>
          <a:p>
            <a:pPr>
              <a:buNone/>
            </a:pPr>
            <a:endParaRPr lang="en-US" sz="2400" dirty="0"/>
          </a:p>
          <a:p>
            <a:r>
              <a:rPr lang="en-US" sz="2400" dirty="0"/>
              <a:t>Customer feedback through surveys and questionnaires.</a:t>
            </a:r>
          </a:p>
          <a:p>
            <a:pPr lvl="1">
              <a:buNone/>
            </a:pPr>
            <a:endParaRPr lang="en-US" sz="2200" dirty="0"/>
          </a:p>
        </p:txBody>
      </p:sp>
      <p:sp>
        <p:nvSpPr>
          <p:cNvPr id="4" name="Slide Number Placeholder 3">
            <a:extLst>
              <a:ext uri="{FF2B5EF4-FFF2-40B4-BE49-F238E27FC236}">
                <a16:creationId xmlns:a16="http://schemas.microsoft.com/office/drawing/2014/main" xmlns="" id="{1B87AA32-1AAC-4782-B7E8-7B1BA29F57EE}"/>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7646"/>
    </mc:Choice>
    <mc:Fallback xmlns="">
      <p:transition spd="slow" advTm="37646"/>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45917-C089-4FD3-B8A4-80C4E14BE8AA}"/>
              </a:ext>
            </a:extLst>
          </p:cNvPr>
          <p:cNvSpPr>
            <a:spLocks noGrp="1"/>
          </p:cNvSpPr>
          <p:nvPr>
            <p:ph type="ctrTitle"/>
          </p:nvPr>
        </p:nvSpPr>
        <p:spPr/>
        <p:txBody>
          <a:bodyPr/>
          <a:lstStyle/>
          <a:p>
            <a:r>
              <a:rPr lang="en-US" altLang="en-US" dirty="0"/>
              <a:t>Metrics for Software Maintenance Process</a:t>
            </a:r>
            <a:endParaRPr lang="en-US" dirty="0"/>
          </a:p>
        </p:txBody>
      </p:sp>
      <p:sp>
        <p:nvSpPr>
          <p:cNvPr id="3" name="Subtitle 2">
            <a:extLst>
              <a:ext uri="{FF2B5EF4-FFF2-40B4-BE49-F238E27FC236}">
                <a16:creationId xmlns:a16="http://schemas.microsoft.com/office/drawing/2014/main" xmlns="" id="{C03ADF45-0DC6-4BAF-A322-E22DE2040B3A}"/>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xmlns="" id="{9C22EC6E-3F15-47D6-96ED-0908E506CFDB}"/>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380012322"/>
      </p:ext>
    </p:extLst>
  </p:cSld>
  <p:clrMapOvr>
    <a:masterClrMapping/>
  </p:clrMapOvr>
  <mc:AlternateContent xmlns:mc="http://schemas.openxmlformats.org/markup-compatibility/2006" xmlns:p14="http://schemas.microsoft.com/office/powerpoint/2010/main">
    <mc:Choice Requires="p14">
      <p:transition spd="slow" p14:dur="2000" advTm="11587"/>
    </mc:Choice>
    <mc:Fallback xmlns="">
      <p:transition spd="slow" advTm="1158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xmlns="" id="{63BCA61D-C0A3-4ACF-A3CA-33D86AF6A796}"/>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99F86C-032D-4302-801B-2441B3A05A2F}" type="slidenum">
              <a:rPr lang="en-US" altLang="en-US" sz="1400"/>
              <a:pPr/>
              <a:t>14</a:t>
            </a:fld>
            <a:endParaRPr lang="en-US" altLang="en-US" sz="1400" dirty="0"/>
          </a:p>
        </p:txBody>
      </p:sp>
      <p:sp>
        <p:nvSpPr>
          <p:cNvPr id="38915" name="Rectangle 2">
            <a:extLst>
              <a:ext uri="{FF2B5EF4-FFF2-40B4-BE49-F238E27FC236}">
                <a16:creationId xmlns:a16="http://schemas.microsoft.com/office/drawing/2014/main" xmlns="" id="{E032B548-CE5B-4A6C-B49B-3AD7C23799F1}"/>
              </a:ext>
            </a:extLst>
          </p:cNvPr>
          <p:cNvSpPr>
            <a:spLocks noGrp="1" noChangeArrowheads="1"/>
          </p:cNvSpPr>
          <p:nvPr>
            <p:ph type="title" idx="4294967295"/>
          </p:nvPr>
        </p:nvSpPr>
        <p:spPr>
          <a:xfrm>
            <a:off x="533400" y="274638"/>
            <a:ext cx="7924800" cy="1143000"/>
          </a:xfrm>
        </p:spPr>
        <p:txBody>
          <a:bodyPr>
            <a:normAutofit fontScale="90000"/>
          </a:bodyPr>
          <a:lstStyle/>
          <a:p>
            <a:r>
              <a:rPr lang="en-US" altLang="en-US" dirty="0"/>
              <a:t>Metrics in Software Maintenance</a:t>
            </a:r>
          </a:p>
        </p:txBody>
      </p:sp>
      <p:sp>
        <p:nvSpPr>
          <p:cNvPr id="38916" name="Rectangle 3">
            <a:extLst>
              <a:ext uri="{FF2B5EF4-FFF2-40B4-BE49-F238E27FC236}">
                <a16:creationId xmlns:a16="http://schemas.microsoft.com/office/drawing/2014/main" xmlns="" id="{94F1C5E0-9471-4639-B9EE-7030E3FC2816}"/>
              </a:ext>
            </a:extLst>
          </p:cNvPr>
          <p:cNvSpPr>
            <a:spLocks noGrp="1" noChangeArrowheads="1"/>
          </p:cNvSpPr>
          <p:nvPr>
            <p:ph type="body" idx="4294967295"/>
          </p:nvPr>
        </p:nvSpPr>
        <p:spPr>
          <a:xfrm>
            <a:off x="533400" y="1600200"/>
            <a:ext cx="7696200" cy="4525963"/>
          </a:xfrm>
        </p:spPr>
        <p:txBody>
          <a:bodyPr>
            <a:normAutofit fontScale="92500" lnSpcReduction="10000"/>
          </a:bodyPr>
          <a:lstStyle/>
          <a:p>
            <a:r>
              <a:rPr lang="en-US" altLang="en-US" sz="2600" dirty="0"/>
              <a:t>During this phase the defect arrivals by time interval and customer problem calls (which may or may not be defects) by time interval rate are the </a:t>
            </a:r>
            <a:r>
              <a:rPr lang="en-US" altLang="en-US" sz="2600" i="1" dirty="0"/>
              <a:t>de facto</a:t>
            </a:r>
            <a:r>
              <a:rPr lang="en-US" altLang="en-US" sz="2600" dirty="0"/>
              <a:t> metrics</a:t>
            </a:r>
          </a:p>
          <a:p>
            <a:endParaRPr lang="en-US" altLang="en-US" sz="2600" dirty="0"/>
          </a:p>
          <a:p>
            <a:r>
              <a:rPr lang="en-US" altLang="en-US" sz="2600" dirty="0"/>
              <a:t>However, the number or problem arrivals is largely determined by the development process before the maintenance phase</a:t>
            </a:r>
          </a:p>
          <a:p>
            <a:pPr marL="0" indent="0">
              <a:buNone/>
            </a:pPr>
            <a:endParaRPr lang="en-US" altLang="en-US" sz="2600" dirty="0"/>
          </a:p>
          <a:p>
            <a:r>
              <a:rPr lang="en-US" altLang="en-US" sz="2600" dirty="0"/>
              <a:t>Not much can be done to alter the quality of the product during this phase. Therefore, the </a:t>
            </a:r>
            <a:r>
              <a:rPr lang="en-US" altLang="en-US" sz="2600" i="1" dirty="0"/>
              <a:t>de facto</a:t>
            </a:r>
            <a:r>
              <a:rPr lang="en-US" altLang="en-US" sz="2600" dirty="0"/>
              <a:t> metrics, while important, do not reflect the quality of software maintenance</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3468"/>
    </mc:Choice>
    <mc:Fallback xmlns="">
      <p:transition spd="slow" advTm="63468"/>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xmlns="" id="{35C36553-12F1-4DE1-B06D-2A0210C395E7}"/>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6D2781-BF06-4F0F-967E-6B5A5EB04882}" type="slidenum">
              <a:rPr lang="en-US" altLang="en-US" sz="1400"/>
              <a:pPr/>
              <a:t>15</a:t>
            </a:fld>
            <a:endParaRPr lang="en-US" altLang="en-US" sz="1400" dirty="0"/>
          </a:p>
        </p:txBody>
      </p:sp>
      <p:sp>
        <p:nvSpPr>
          <p:cNvPr id="40963" name="Rectangle 2">
            <a:extLst>
              <a:ext uri="{FF2B5EF4-FFF2-40B4-BE49-F238E27FC236}">
                <a16:creationId xmlns:a16="http://schemas.microsoft.com/office/drawing/2014/main" xmlns="" id="{04AAE543-F569-495C-A77E-387F7C3B467D}"/>
              </a:ext>
            </a:extLst>
          </p:cNvPr>
          <p:cNvSpPr>
            <a:spLocks noGrp="1" noChangeArrowheads="1"/>
          </p:cNvSpPr>
          <p:nvPr>
            <p:ph type="title" idx="4294967295"/>
          </p:nvPr>
        </p:nvSpPr>
        <p:spPr>
          <a:xfrm>
            <a:off x="533400" y="274638"/>
            <a:ext cx="7924800" cy="1143000"/>
          </a:xfrm>
        </p:spPr>
        <p:txBody>
          <a:bodyPr>
            <a:normAutofit fontScale="90000"/>
          </a:bodyPr>
          <a:lstStyle/>
          <a:p>
            <a:r>
              <a:rPr lang="en-US" altLang="en-US" dirty="0"/>
              <a:t>Metrics in Software Maintenance</a:t>
            </a:r>
          </a:p>
        </p:txBody>
      </p:sp>
      <p:sp>
        <p:nvSpPr>
          <p:cNvPr id="40964" name="Rectangle 3">
            <a:extLst>
              <a:ext uri="{FF2B5EF4-FFF2-40B4-BE49-F238E27FC236}">
                <a16:creationId xmlns:a16="http://schemas.microsoft.com/office/drawing/2014/main" xmlns="" id="{E7905A75-2C22-4F07-AD71-22D096D7FD3D}"/>
              </a:ext>
            </a:extLst>
          </p:cNvPr>
          <p:cNvSpPr>
            <a:spLocks noGrp="1" noChangeArrowheads="1"/>
          </p:cNvSpPr>
          <p:nvPr>
            <p:ph type="body" idx="4294967295"/>
          </p:nvPr>
        </p:nvSpPr>
        <p:spPr>
          <a:xfrm>
            <a:off x="685800" y="1600200"/>
            <a:ext cx="7543800" cy="4525963"/>
          </a:xfrm>
        </p:spPr>
        <p:txBody>
          <a:bodyPr>
            <a:normAutofit/>
          </a:bodyPr>
          <a:lstStyle/>
          <a:p>
            <a:r>
              <a:rPr lang="en-US" altLang="en-US" sz="2400" dirty="0"/>
              <a:t>What can be done during maintenance phase is to fix the defects as soon as possible and with excellent fix quality</a:t>
            </a:r>
          </a:p>
          <a:p>
            <a:pPr marL="0" indent="0">
              <a:buNone/>
            </a:pPr>
            <a:endParaRPr lang="en-US" altLang="en-US" sz="2400" dirty="0"/>
          </a:p>
          <a:p>
            <a:r>
              <a:rPr lang="en-US" altLang="en-US" sz="2400" dirty="0"/>
              <a:t>Such actions, although still not able to improve the defect rate of the product, can improve customer satisfaction to a large extent</a:t>
            </a:r>
          </a:p>
        </p:txBody>
      </p:sp>
    </p:spTree>
  </p:cSld>
  <p:clrMapOvr>
    <a:masterClrMapping/>
  </p:clrMapOvr>
  <mc:AlternateContent xmlns:mc="http://schemas.openxmlformats.org/markup-compatibility/2006" xmlns:p14="http://schemas.microsoft.com/office/powerpoint/2010/main">
    <mc:Choice Requires="p14">
      <p:transition spd="slow" p14:dur="2000" advTm="30758"/>
    </mc:Choice>
    <mc:Fallback xmlns="">
      <p:transition spd="slow" advTm="3075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xmlns="" id="{8646DE48-17F4-4B8A-BD0A-65D7E000F35D}"/>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39EE81-5201-44F3-A2E3-6B76217E52D6}" type="slidenum">
              <a:rPr lang="en-US" altLang="en-US" sz="1400"/>
              <a:pPr/>
              <a:t>16</a:t>
            </a:fld>
            <a:endParaRPr lang="en-US" altLang="en-US" sz="1400" dirty="0"/>
          </a:p>
        </p:txBody>
      </p:sp>
      <p:sp>
        <p:nvSpPr>
          <p:cNvPr id="41987" name="Rectangle 2">
            <a:extLst>
              <a:ext uri="{FF2B5EF4-FFF2-40B4-BE49-F238E27FC236}">
                <a16:creationId xmlns:a16="http://schemas.microsoft.com/office/drawing/2014/main" xmlns="" id="{92F2A47E-B936-4FD9-9D55-50A2F5F4B13C}"/>
              </a:ext>
            </a:extLst>
          </p:cNvPr>
          <p:cNvSpPr>
            <a:spLocks noGrp="1" noChangeArrowheads="1"/>
          </p:cNvSpPr>
          <p:nvPr>
            <p:ph type="title" idx="4294967295"/>
          </p:nvPr>
        </p:nvSpPr>
        <p:spPr>
          <a:xfrm>
            <a:off x="457200" y="274638"/>
            <a:ext cx="7772400" cy="1143000"/>
          </a:xfrm>
        </p:spPr>
        <p:txBody>
          <a:bodyPr>
            <a:normAutofit fontScale="90000"/>
          </a:bodyPr>
          <a:lstStyle/>
          <a:p>
            <a:r>
              <a:rPr lang="en-US" altLang="en-US" dirty="0"/>
              <a:t>Metrics in Software Maintenance</a:t>
            </a:r>
          </a:p>
        </p:txBody>
      </p:sp>
      <p:sp>
        <p:nvSpPr>
          <p:cNvPr id="41988" name="Rectangle 3">
            <a:extLst>
              <a:ext uri="{FF2B5EF4-FFF2-40B4-BE49-F238E27FC236}">
                <a16:creationId xmlns:a16="http://schemas.microsoft.com/office/drawing/2014/main" xmlns="" id="{09BB67E3-FC63-4E40-B8A4-518EA8E839E9}"/>
              </a:ext>
            </a:extLst>
          </p:cNvPr>
          <p:cNvSpPr>
            <a:spLocks noGrp="1" noChangeArrowheads="1"/>
          </p:cNvSpPr>
          <p:nvPr>
            <p:ph type="body" idx="4294967295"/>
          </p:nvPr>
        </p:nvSpPr>
        <p:spPr>
          <a:xfrm>
            <a:off x="685800" y="1600200"/>
            <a:ext cx="7543800" cy="4525963"/>
          </a:xfrm>
        </p:spPr>
        <p:txBody>
          <a:bodyPr/>
          <a:lstStyle/>
          <a:p>
            <a:r>
              <a:rPr lang="en-US" altLang="en-US" dirty="0"/>
              <a:t>Fix backlog</a:t>
            </a:r>
          </a:p>
          <a:p>
            <a:r>
              <a:rPr lang="en-US" altLang="en-US" dirty="0"/>
              <a:t>Backlog management index</a:t>
            </a:r>
          </a:p>
          <a:p>
            <a:r>
              <a:rPr lang="en-US" altLang="en-US" dirty="0"/>
              <a:t>Fix response time</a:t>
            </a:r>
          </a:p>
          <a:p>
            <a:r>
              <a:rPr lang="en-US" altLang="en-US" dirty="0"/>
              <a:t>Percent delinquent fixes</a:t>
            </a:r>
          </a:p>
          <a:p>
            <a:r>
              <a:rPr lang="en-US" altLang="en-US" dirty="0"/>
              <a:t>Defective fixes</a:t>
            </a:r>
          </a:p>
        </p:txBody>
      </p:sp>
    </p:spTree>
  </p:cSld>
  <p:clrMapOvr>
    <a:masterClrMapping/>
  </p:clrMapOvr>
  <mc:AlternateContent xmlns:mc="http://schemas.openxmlformats.org/markup-compatibility/2006" xmlns:p14="http://schemas.microsoft.com/office/powerpoint/2010/main">
    <mc:Choice Requires="p14">
      <p:transition spd="slow" p14:dur="2000" advTm="20473"/>
    </mc:Choice>
    <mc:Fallback xmlns="">
      <p:transition spd="slow" advTm="2047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xmlns="" id="{D66DA7F2-B074-499A-ADA1-CC4EA05E84AF}"/>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1F9E01-44DA-44C5-8D81-6A864B3A1A6C}" type="slidenum">
              <a:rPr lang="en-US" altLang="en-US" sz="1400"/>
              <a:pPr/>
              <a:t>17</a:t>
            </a:fld>
            <a:endParaRPr lang="en-US" altLang="en-US" sz="1400" dirty="0"/>
          </a:p>
        </p:txBody>
      </p:sp>
      <p:sp>
        <p:nvSpPr>
          <p:cNvPr id="43011" name="Rectangle 2">
            <a:extLst>
              <a:ext uri="{FF2B5EF4-FFF2-40B4-BE49-F238E27FC236}">
                <a16:creationId xmlns:a16="http://schemas.microsoft.com/office/drawing/2014/main" xmlns="" id="{086CF9E0-6AAC-423E-8E44-2BC0A7F3FC33}"/>
              </a:ext>
            </a:extLst>
          </p:cNvPr>
          <p:cNvSpPr>
            <a:spLocks noGrp="1" noChangeArrowheads="1"/>
          </p:cNvSpPr>
          <p:nvPr>
            <p:ph type="title" idx="4294967295"/>
          </p:nvPr>
        </p:nvSpPr>
        <p:spPr>
          <a:xfrm>
            <a:off x="457200" y="274638"/>
            <a:ext cx="7772400" cy="1143000"/>
          </a:xfrm>
        </p:spPr>
        <p:txBody>
          <a:bodyPr/>
          <a:lstStyle/>
          <a:p>
            <a:r>
              <a:rPr lang="en-US" altLang="en-US" dirty="0"/>
              <a:t>Fix Backlog </a:t>
            </a:r>
          </a:p>
        </p:txBody>
      </p:sp>
      <p:sp>
        <p:nvSpPr>
          <p:cNvPr id="43012" name="Rectangle 3">
            <a:extLst>
              <a:ext uri="{FF2B5EF4-FFF2-40B4-BE49-F238E27FC236}">
                <a16:creationId xmlns:a16="http://schemas.microsoft.com/office/drawing/2014/main" xmlns="" id="{CD95CB20-47C9-4AAA-84FE-132FD72B7238}"/>
              </a:ext>
            </a:extLst>
          </p:cNvPr>
          <p:cNvSpPr>
            <a:spLocks noGrp="1" noChangeArrowheads="1"/>
          </p:cNvSpPr>
          <p:nvPr>
            <p:ph type="body" idx="4294967295"/>
          </p:nvPr>
        </p:nvSpPr>
        <p:spPr>
          <a:xfrm>
            <a:off x="457200" y="1600200"/>
            <a:ext cx="7772400" cy="4525963"/>
          </a:xfrm>
        </p:spPr>
        <p:txBody>
          <a:bodyPr>
            <a:normAutofit/>
          </a:bodyPr>
          <a:lstStyle/>
          <a:p>
            <a:r>
              <a:rPr lang="en-US" altLang="en-US" sz="2400" dirty="0"/>
              <a:t>The fix backlog metric is a count of the number of defects in the product following its release that require a repair</a:t>
            </a:r>
          </a:p>
          <a:p>
            <a:pPr marL="0" indent="0">
              <a:buNone/>
            </a:pPr>
            <a:endParaRPr lang="en-US" altLang="en-US" sz="2400" dirty="0"/>
          </a:p>
          <a:p>
            <a:r>
              <a:rPr lang="en-US" sz="2400" dirty="0"/>
              <a:t>It is a simple count of reported problems that remain at the end of each month or each week.</a:t>
            </a:r>
          </a:p>
          <a:p>
            <a:endParaRPr lang="en-US" altLang="en-US" sz="2400" dirty="0"/>
          </a:p>
          <a:p>
            <a:r>
              <a:rPr lang="en-US" altLang="en-US" sz="2400" dirty="0"/>
              <a:t>It is usually measured at regular intervals of time and plotted for trend analysis</a:t>
            </a:r>
          </a:p>
        </p:txBody>
      </p:sp>
    </p:spTree>
  </p:cSld>
  <p:clrMapOvr>
    <a:masterClrMapping/>
  </p:clrMapOvr>
  <mc:AlternateContent xmlns:mc="http://schemas.openxmlformats.org/markup-compatibility/2006" xmlns:p14="http://schemas.microsoft.com/office/powerpoint/2010/main">
    <mc:Choice Requires="p14">
      <p:transition spd="slow" p14:dur="2000" advTm="35200"/>
    </mc:Choice>
    <mc:Fallback xmlns="">
      <p:transition spd="slow" advTm="352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xmlns="" id="{16E69254-08C8-46C4-8D66-D3E56F3EA503}"/>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4CD42E-5D41-41E0-A8F0-83DE343CF23A}" type="slidenum">
              <a:rPr lang="en-US" altLang="en-US" sz="1400"/>
              <a:pPr/>
              <a:t>18</a:t>
            </a:fld>
            <a:endParaRPr lang="en-US" altLang="en-US" sz="1400" dirty="0"/>
          </a:p>
        </p:txBody>
      </p:sp>
      <p:sp>
        <p:nvSpPr>
          <p:cNvPr id="44035" name="Rectangle 2">
            <a:extLst>
              <a:ext uri="{FF2B5EF4-FFF2-40B4-BE49-F238E27FC236}">
                <a16:creationId xmlns:a16="http://schemas.microsoft.com/office/drawing/2014/main" xmlns="" id="{ED7FC01B-E02D-436B-9A92-025EC740D629}"/>
              </a:ext>
            </a:extLst>
          </p:cNvPr>
          <p:cNvSpPr>
            <a:spLocks noGrp="1" noChangeArrowheads="1"/>
          </p:cNvSpPr>
          <p:nvPr>
            <p:ph type="title" idx="4294967295"/>
          </p:nvPr>
        </p:nvSpPr>
        <p:spPr>
          <a:xfrm>
            <a:off x="609600" y="274638"/>
            <a:ext cx="7620000" cy="1143000"/>
          </a:xfrm>
        </p:spPr>
        <p:txBody>
          <a:bodyPr/>
          <a:lstStyle/>
          <a:p>
            <a:r>
              <a:rPr lang="en-US" altLang="en-US" dirty="0"/>
              <a:t>Fix Backlog </a:t>
            </a:r>
          </a:p>
        </p:txBody>
      </p:sp>
      <p:sp>
        <p:nvSpPr>
          <p:cNvPr id="44036" name="Rectangle 3">
            <a:extLst>
              <a:ext uri="{FF2B5EF4-FFF2-40B4-BE49-F238E27FC236}">
                <a16:creationId xmlns:a16="http://schemas.microsoft.com/office/drawing/2014/main" xmlns="" id="{1DA095AF-7974-4DBD-A075-71B89453AE02}"/>
              </a:ext>
            </a:extLst>
          </p:cNvPr>
          <p:cNvSpPr>
            <a:spLocks noGrp="1" noChangeArrowheads="1"/>
          </p:cNvSpPr>
          <p:nvPr>
            <p:ph type="body" idx="4294967295"/>
          </p:nvPr>
        </p:nvSpPr>
        <p:spPr>
          <a:xfrm>
            <a:off x="685800" y="1600200"/>
            <a:ext cx="7543800" cy="4525963"/>
          </a:xfrm>
        </p:spPr>
        <p:txBody>
          <a:bodyPr>
            <a:normAutofit/>
          </a:bodyPr>
          <a:lstStyle/>
          <a:p>
            <a:r>
              <a:rPr lang="en-US" altLang="en-US" sz="2400" dirty="0"/>
              <a:t>A more useful way to represent the fix backlog is by defect severity</a:t>
            </a:r>
          </a:p>
          <a:p>
            <a:pPr marL="0" indent="0">
              <a:buNone/>
            </a:pPr>
            <a:endParaRPr lang="en-US" altLang="en-US" sz="2400" dirty="0"/>
          </a:p>
          <a:p>
            <a:r>
              <a:rPr lang="en-US" altLang="en-US" sz="2400" dirty="0"/>
              <a:t>By calculating the fix backlog by severity level, you can begin to draw useful conclusions from your measurements</a:t>
            </a:r>
          </a:p>
          <a:p>
            <a:endParaRPr lang="en-US"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25221"/>
    </mc:Choice>
    <mc:Fallback xmlns="">
      <p:transition spd="slow" advTm="2522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xmlns="" id="{8085EC20-EE46-410D-88B5-85B645F3DFCE}"/>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81DA6A-71B8-4B1E-B994-949BBC067D00}" type="slidenum">
              <a:rPr lang="en-US" altLang="en-US" sz="1400"/>
              <a:pPr/>
              <a:t>19</a:t>
            </a:fld>
            <a:endParaRPr lang="en-US" altLang="en-US" sz="1400" dirty="0"/>
          </a:p>
        </p:txBody>
      </p:sp>
      <p:sp>
        <p:nvSpPr>
          <p:cNvPr id="47107" name="Rectangle 2">
            <a:extLst>
              <a:ext uri="{FF2B5EF4-FFF2-40B4-BE49-F238E27FC236}">
                <a16:creationId xmlns:a16="http://schemas.microsoft.com/office/drawing/2014/main" xmlns="" id="{DF10286E-0088-4A49-A5C1-C833B7EAD15E}"/>
              </a:ext>
            </a:extLst>
          </p:cNvPr>
          <p:cNvSpPr>
            <a:spLocks noGrp="1" noChangeArrowheads="1"/>
          </p:cNvSpPr>
          <p:nvPr>
            <p:ph type="title" idx="4294967295"/>
          </p:nvPr>
        </p:nvSpPr>
        <p:spPr>
          <a:xfrm>
            <a:off x="533400" y="274638"/>
            <a:ext cx="7696200" cy="1143000"/>
          </a:xfrm>
        </p:spPr>
        <p:txBody>
          <a:bodyPr/>
          <a:lstStyle/>
          <a:p>
            <a:r>
              <a:rPr lang="en-US" altLang="en-US" dirty="0"/>
              <a:t>Backlog Management Index </a:t>
            </a:r>
          </a:p>
        </p:txBody>
      </p:sp>
      <p:sp>
        <p:nvSpPr>
          <p:cNvPr id="47108" name="Rectangle 3">
            <a:extLst>
              <a:ext uri="{FF2B5EF4-FFF2-40B4-BE49-F238E27FC236}">
                <a16:creationId xmlns:a16="http://schemas.microsoft.com/office/drawing/2014/main" xmlns="" id="{D8193283-A1DC-49B7-B0A6-6173DF4546BE}"/>
              </a:ext>
            </a:extLst>
          </p:cNvPr>
          <p:cNvSpPr>
            <a:spLocks noGrp="1" noChangeArrowheads="1"/>
          </p:cNvSpPr>
          <p:nvPr>
            <p:ph type="body" idx="4294967295"/>
          </p:nvPr>
        </p:nvSpPr>
        <p:spPr>
          <a:xfrm>
            <a:off x="609600" y="1600200"/>
            <a:ext cx="7620000" cy="4525963"/>
          </a:xfrm>
        </p:spPr>
        <p:txBody>
          <a:bodyPr/>
          <a:lstStyle/>
          <a:p>
            <a:r>
              <a:rPr lang="en-US" altLang="en-US" sz="2400" dirty="0"/>
              <a:t>The backlog management index (BMI) is calculated by dividing the number of defects closed during some period of time by the number of new defects that arrived during that same period of time</a:t>
            </a:r>
          </a:p>
          <a:p>
            <a:endParaRPr lang="en-US" altLang="en-US" dirty="0"/>
          </a:p>
          <a:p>
            <a:r>
              <a:rPr lang="en-US" altLang="en-US" dirty="0"/>
              <a:t>BMI =</a:t>
            </a:r>
            <a:r>
              <a:rPr lang="en-US" sz="2400" dirty="0"/>
              <a:t>Number of problems closed during the month/Number of problem arrivals during the month ×100%</a:t>
            </a:r>
            <a:endParaRPr lang="en-US" altLang="en-US" sz="2400" baseline="-25000" dirty="0"/>
          </a:p>
        </p:txBody>
      </p:sp>
    </p:spTree>
  </p:cSld>
  <p:clrMapOvr>
    <a:masterClrMapping/>
  </p:clrMapOvr>
  <mc:AlternateContent xmlns:mc="http://schemas.openxmlformats.org/markup-compatibility/2006" xmlns:p14="http://schemas.microsoft.com/office/powerpoint/2010/main">
    <mc:Choice Requires="p14">
      <p:transition spd="slow" p14:dur="2000" advTm="42958"/>
    </mc:Choice>
    <mc:Fallback xmlns="">
      <p:transition spd="slow" advTm="4295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B5E04509-F238-4C8B-B072-C8A6470E66A4}"/>
              </a:ext>
            </a:extLst>
          </p:cNvPr>
          <p:cNvSpPr>
            <a:spLocks noGrp="1" noChangeArrowheads="1"/>
          </p:cNvSpPr>
          <p:nvPr>
            <p:ph type="title"/>
          </p:nvPr>
        </p:nvSpPr>
        <p:spPr/>
        <p:txBody>
          <a:bodyPr/>
          <a:lstStyle/>
          <a:p>
            <a:r>
              <a:rPr lang="en-US" altLang="en-US" dirty="0"/>
              <a:t>Product Metrics</a:t>
            </a:r>
          </a:p>
        </p:txBody>
      </p:sp>
      <p:sp>
        <p:nvSpPr>
          <p:cNvPr id="108547" name="Rectangle 3">
            <a:extLst>
              <a:ext uri="{FF2B5EF4-FFF2-40B4-BE49-F238E27FC236}">
                <a16:creationId xmlns:a16="http://schemas.microsoft.com/office/drawing/2014/main" xmlns="" id="{EF299A5B-1281-48E5-9E00-16C71C47A973}"/>
              </a:ext>
            </a:extLst>
          </p:cNvPr>
          <p:cNvSpPr>
            <a:spLocks noGrp="1" noChangeArrowheads="1"/>
          </p:cNvSpPr>
          <p:nvPr>
            <p:ph idx="1"/>
          </p:nvPr>
        </p:nvSpPr>
        <p:spPr/>
        <p:txBody>
          <a:bodyPr/>
          <a:lstStyle/>
          <a:p>
            <a:r>
              <a:rPr lang="en-US" altLang="en-US" dirty="0"/>
              <a:t>Product metrics are those that describe the characteristics of the product such as size, complexity, design features, performance, and quality level</a:t>
            </a:r>
          </a:p>
        </p:txBody>
      </p:sp>
      <p:sp>
        <p:nvSpPr>
          <p:cNvPr id="4" name="Slide Number Placeholder 4">
            <a:extLst>
              <a:ext uri="{FF2B5EF4-FFF2-40B4-BE49-F238E27FC236}">
                <a16:creationId xmlns:a16="http://schemas.microsoft.com/office/drawing/2014/main" xmlns="" id="{99B83C03-1C90-4521-BDAF-7440263604E3}"/>
              </a:ext>
            </a:extLst>
          </p:cNvPr>
          <p:cNvSpPr>
            <a:spLocks noGrp="1"/>
          </p:cNvSpPr>
          <p:nvPr>
            <p:ph type="sldNum" sz="quarter" idx="12"/>
          </p:nvPr>
        </p:nvSpPr>
        <p:spPr/>
        <p:txBody>
          <a:bodyPr/>
          <a:lstStyle/>
          <a:p>
            <a:fld id="{DDA14EAD-07AC-473D-B271-78DDF1BB75E8}" type="slidenum">
              <a:rPr lang="en-US" altLang="en-US"/>
              <a:pPr/>
              <a:t>2</a:t>
            </a:fld>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049"/>
    </mc:Choice>
    <mc:Fallback xmlns="">
      <p:transition spd="slow" advTm="2004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xmlns="" id="{60852D2D-98BC-4046-B5E9-175739445F12}"/>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33FA31-B4C5-462D-8AE6-46233E7FCFB6}" type="slidenum">
              <a:rPr lang="en-US" altLang="en-US" sz="1400" smtClean="0"/>
              <a:pPr/>
              <a:t>20</a:t>
            </a:fld>
            <a:endParaRPr lang="en-US" altLang="en-US" sz="1400" dirty="0"/>
          </a:p>
        </p:txBody>
      </p:sp>
      <p:sp>
        <p:nvSpPr>
          <p:cNvPr id="45059" name="Rectangle 2">
            <a:extLst>
              <a:ext uri="{FF2B5EF4-FFF2-40B4-BE49-F238E27FC236}">
                <a16:creationId xmlns:a16="http://schemas.microsoft.com/office/drawing/2014/main" xmlns="" id="{C93CAB90-5612-4249-9A40-032FA859BA06}"/>
              </a:ext>
            </a:extLst>
          </p:cNvPr>
          <p:cNvSpPr>
            <a:spLocks noGrp="1" noChangeArrowheads="1"/>
          </p:cNvSpPr>
          <p:nvPr>
            <p:ph type="title" idx="4294967295"/>
          </p:nvPr>
        </p:nvSpPr>
        <p:spPr>
          <a:xfrm>
            <a:off x="0" y="274638"/>
            <a:ext cx="8229600" cy="1143000"/>
          </a:xfrm>
        </p:spPr>
        <p:txBody>
          <a:bodyPr/>
          <a:lstStyle/>
          <a:p>
            <a:r>
              <a:rPr lang="en-US" altLang="en-US"/>
              <a:t>Defect Backlog</a:t>
            </a:r>
            <a:endParaRPr lang="en-US" altLang="en-US" dirty="0"/>
          </a:p>
        </p:txBody>
      </p:sp>
      <p:pic>
        <p:nvPicPr>
          <p:cNvPr id="7" name="Picture 6" descr="A close up of a map&#10;&#10;Description automatically generated">
            <a:extLst>
              <a:ext uri="{FF2B5EF4-FFF2-40B4-BE49-F238E27FC236}">
                <a16:creationId xmlns:a16="http://schemas.microsoft.com/office/drawing/2014/main" xmlns="" id="{2272951E-B889-483B-ABAA-BD015CF81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6280"/>
    </mc:Choice>
    <mc:Fallback xmlns="">
      <p:transition spd="slow" advTm="7628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xmlns="" id="{CAA24D8C-4AA7-4DC1-BE3C-611520E003A4}"/>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A5102C-7AC8-4BFC-9A5C-ABE17BD13361}" type="slidenum">
              <a:rPr lang="en-US" altLang="en-US" sz="1400"/>
              <a:pPr/>
              <a:t>21</a:t>
            </a:fld>
            <a:endParaRPr lang="en-US" altLang="en-US" sz="1400" dirty="0"/>
          </a:p>
        </p:txBody>
      </p:sp>
      <p:sp>
        <p:nvSpPr>
          <p:cNvPr id="46083" name="Rectangle 2">
            <a:extLst>
              <a:ext uri="{FF2B5EF4-FFF2-40B4-BE49-F238E27FC236}">
                <a16:creationId xmlns:a16="http://schemas.microsoft.com/office/drawing/2014/main" xmlns="" id="{7264C21E-D2B1-45B9-BA8B-752A75A82997}"/>
              </a:ext>
            </a:extLst>
          </p:cNvPr>
          <p:cNvSpPr>
            <a:spLocks noGrp="1" noChangeArrowheads="1"/>
          </p:cNvSpPr>
          <p:nvPr>
            <p:ph type="title" idx="4294967295"/>
          </p:nvPr>
        </p:nvSpPr>
        <p:spPr>
          <a:xfrm>
            <a:off x="381000" y="274638"/>
            <a:ext cx="7848600" cy="1143000"/>
          </a:xfrm>
        </p:spPr>
        <p:txBody>
          <a:bodyPr/>
          <a:lstStyle/>
          <a:p>
            <a:r>
              <a:rPr lang="en-US" altLang="en-US" dirty="0"/>
              <a:t>Backlog Management Index</a:t>
            </a:r>
          </a:p>
        </p:txBody>
      </p:sp>
      <p:sp>
        <p:nvSpPr>
          <p:cNvPr id="46084" name="Rectangle 3">
            <a:extLst>
              <a:ext uri="{FF2B5EF4-FFF2-40B4-BE49-F238E27FC236}">
                <a16:creationId xmlns:a16="http://schemas.microsoft.com/office/drawing/2014/main" xmlns="" id="{19C1FF7E-B934-4022-BC81-7299515E95AD}"/>
              </a:ext>
            </a:extLst>
          </p:cNvPr>
          <p:cNvSpPr>
            <a:spLocks noGrp="1" noChangeArrowheads="1"/>
          </p:cNvSpPr>
          <p:nvPr>
            <p:ph type="body" idx="4294967295"/>
          </p:nvPr>
        </p:nvSpPr>
        <p:spPr>
          <a:xfrm>
            <a:off x="457200" y="1600200"/>
            <a:ext cx="7772400" cy="4525963"/>
          </a:xfrm>
        </p:spPr>
        <p:txBody>
          <a:bodyPr>
            <a:normAutofit/>
          </a:bodyPr>
          <a:lstStyle/>
          <a:p>
            <a:r>
              <a:rPr lang="en-US" altLang="en-US" sz="2400" dirty="0"/>
              <a:t>As the backlog is worked, new problems arrive that impact the net result of your team’s efforts to reduce the backlog</a:t>
            </a:r>
          </a:p>
          <a:p>
            <a:pPr marL="0" indent="0">
              <a:buNone/>
            </a:pPr>
            <a:endParaRPr lang="en-US" altLang="en-US" sz="2400" dirty="0"/>
          </a:p>
          <a:p>
            <a:r>
              <a:rPr lang="en-US" altLang="en-US" sz="2400" dirty="0"/>
              <a:t>If the number of new defects exceeds the number of defects closed over some period of time, your team is losing ground to the backlog. </a:t>
            </a:r>
          </a:p>
          <a:p>
            <a:endParaRPr lang="en-US" altLang="en-US" sz="2400" dirty="0"/>
          </a:p>
          <a:p>
            <a:r>
              <a:rPr lang="en-US" altLang="en-US" sz="2400" dirty="0"/>
              <a:t>If, on the other hand, your team closes problems faster than new ones are opened, they are gaining ground</a:t>
            </a:r>
          </a:p>
        </p:txBody>
      </p:sp>
    </p:spTree>
  </p:cSld>
  <p:clrMapOvr>
    <a:masterClrMapping/>
  </p:clrMapOvr>
  <mc:AlternateContent xmlns:mc="http://schemas.openxmlformats.org/markup-compatibility/2006" xmlns:p14="http://schemas.microsoft.com/office/powerpoint/2010/main">
    <mc:Choice Requires="p14">
      <p:transition spd="slow" p14:dur="2000" advTm="42106"/>
    </mc:Choice>
    <mc:Fallback xmlns="">
      <p:transition spd="slow" advTm="42106"/>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xmlns="" id="{E985907C-1E21-4743-9FCB-A4D962D1FC8F}"/>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A3A747-AF1C-44E2-A9E3-F04F8589C369}" type="slidenum">
              <a:rPr lang="en-US" altLang="en-US" sz="1400"/>
              <a:pPr/>
              <a:t>22</a:t>
            </a:fld>
            <a:endParaRPr lang="en-US" altLang="en-US" sz="1400"/>
          </a:p>
        </p:txBody>
      </p:sp>
      <p:sp>
        <p:nvSpPr>
          <p:cNvPr id="48131" name="Rectangle 2">
            <a:extLst>
              <a:ext uri="{FF2B5EF4-FFF2-40B4-BE49-F238E27FC236}">
                <a16:creationId xmlns:a16="http://schemas.microsoft.com/office/drawing/2014/main" xmlns="" id="{A7EA3121-6439-4475-9B8D-215312FCB8C3}"/>
              </a:ext>
            </a:extLst>
          </p:cNvPr>
          <p:cNvSpPr>
            <a:spLocks noGrp="1" noChangeArrowheads="1"/>
          </p:cNvSpPr>
          <p:nvPr>
            <p:ph type="title" idx="4294967295"/>
          </p:nvPr>
        </p:nvSpPr>
        <p:spPr>
          <a:xfrm>
            <a:off x="457200" y="274638"/>
            <a:ext cx="7772400" cy="1143000"/>
          </a:xfrm>
        </p:spPr>
        <p:txBody>
          <a:bodyPr/>
          <a:lstStyle/>
          <a:p>
            <a:r>
              <a:rPr lang="en-US" altLang="en-US" dirty="0"/>
              <a:t>Backlog Management Index </a:t>
            </a:r>
          </a:p>
        </p:txBody>
      </p:sp>
      <p:sp>
        <p:nvSpPr>
          <p:cNvPr id="48132" name="Rectangle 3">
            <a:extLst>
              <a:ext uri="{FF2B5EF4-FFF2-40B4-BE49-F238E27FC236}">
                <a16:creationId xmlns:a16="http://schemas.microsoft.com/office/drawing/2014/main" xmlns="" id="{31D0FE0B-BE75-4CAB-9357-512726688553}"/>
              </a:ext>
            </a:extLst>
          </p:cNvPr>
          <p:cNvSpPr>
            <a:spLocks noGrp="1" noChangeArrowheads="1"/>
          </p:cNvSpPr>
          <p:nvPr>
            <p:ph type="body" idx="4294967295"/>
          </p:nvPr>
        </p:nvSpPr>
        <p:spPr>
          <a:xfrm>
            <a:off x="609600" y="1600200"/>
            <a:ext cx="7620000" cy="4525963"/>
          </a:xfrm>
        </p:spPr>
        <p:txBody>
          <a:bodyPr>
            <a:normAutofit/>
          </a:bodyPr>
          <a:lstStyle/>
          <a:p>
            <a:r>
              <a:rPr lang="en-US" sz="2400" dirty="0"/>
              <a:t>If BMI is larger than 100, it means the backlog is reduced.</a:t>
            </a:r>
          </a:p>
          <a:p>
            <a:r>
              <a:rPr lang="en-US" sz="2400" dirty="0"/>
              <a:t>If BMI is less than 100, then the backlog increased.</a:t>
            </a:r>
            <a:endParaRPr lang="en-US" altLang="en-US" sz="2400" dirty="0"/>
          </a:p>
          <a:p>
            <a:r>
              <a:rPr lang="en-US" altLang="en-US" sz="2400" dirty="0"/>
              <a:t>When measurements are taken at regular intervals and plotted, a trend can be observed indicating the rate at which the backlog is growing or shrinking</a:t>
            </a:r>
          </a:p>
          <a:p>
            <a:endParaRPr lang="en-US" altLang="en-US" sz="2400" dirty="0"/>
          </a:p>
        </p:txBody>
      </p:sp>
      <p:pic>
        <p:nvPicPr>
          <p:cNvPr id="5" name="Picture 4" descr="A close up of a building&#10;&#10;Description automatically generated">
            <a:extLst>
              <a:ext uri="{FF2B5EF4-FFF2-40B4-BE49-F238E27FC236}">
                <a16:creationId xmlns:a16="http://schemas.microsoft.com/office/drawing/2014/main" xmlns="" id="{C93B1372-94EA-4AF5-9E54-A9273BB5D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3528" y="3863181"/>
            <a:ext cx="3705225" cy="26003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84966"/>
    </mc:Choice>
    <mc:Fallback xmlns="">
      <p:transition spd="slow" advTm="8496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xmlns="" id="{B64E62C0-27C4-421B-8B66-29D7BC55C886}"/>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2908A2-8E58-41BF-9E61-9EFF93D2E22B}" type="slidenum">
              <a:rPr lang="en-US" altLang="en-US" sz="1400"/>
              <a:pPr/>
              <a:t>23</a:t>
            </a:fld>
            <a:endParaRPr lang="en-US" altLang="en-US" sz="1400"/>
          </a:p>
        </p:txBody>
      </p:sp>
      <p:sp>
        <p:nvSpPr>
          <p:cNvPr id="49155" name="Rectangle 2">
            <a:extLst>
              <a:ext uri="{FF2B5EF4-FFF2-40B4-BE49-F238E27FC236}">
                <a16:creationId xmlns:a16="http://schemas.microsoft.com/office/drawing/2014/main" xmlns="" id="{F43C3E0A-9C01-4BA0-AB54-A7E800E411EF}"/>
              </a:ext>
            </a:extLst>
          </p:cNvPr>
          <p:cNvSpPr>
            <a:spLocks noGrp="1" noChangeArrowheads="1"/>
          </p:cNvSpPr>
          <p:nvPr>
            <p:ph type="title" idx="4294967295"/>
          </p:nvPr>
        </p:nvSpPr>
        <p:spPr>
          <a:xfrm>
            <a:off x="533400" y="274638"/>
            <a:ext cx="7696200" cy="1143000"/>
          </a:xfrm>
        </p:spPr>
        <p:txBody>
          <a:bodyPr/>
          <a:lstStyle/>
          <a:p>
            <a:r>
              <a:rPr lang="en-US" altLang="en-US" dirty="0"/>
              <a:t>Fix Response Time </a:t>
            </a:r>
          </a:p>
        </p:txBody>
      </p:sp>
      <p:sp>
        <p:nvSpPr>
          <p:cNvPr id="49156" name="Rectangle 3">
            <a:extLst>
              <a:ext uri="{FF2B5EF4-FFF2-40B4-BE49-F238E27FC236}">
                <a16:creationId xmlns:a16="http://schemas.microsoft.com/office/drawing/2014/main" xmlns="" id="{D249DC7B-029B-48BD-9A88-FA2DA53CFEDF}"/>
              </a:ext>
            </a:extLst>
          </p:cNvPr>
          <p:cNvSpPr>
            <a:spLocks noGrp="1" noChangeArrowheads="1"/>
          </p:cNvSpPr>
          <p:nvPr>
            <p:ph type="body" idx="4294967295"/>
          </p:nvPr>
        </p:nvSpPr>
        <p:spPr>
          <a:xfrm>
            <a:off x="533400" y="1600200"/>
            <a:ext cx="7696200" cy="4525963"/>
          </a:xfrm>
        </p:spPr>
        <p:txBody>
          <a:bodyPr>
            <a:normAutofit/>
          </a:bodyPr>
          <a:lstStyle/>
          <a:p>
            <a:pPr>
              <a:lnSpc>
                <a:spcPct val="90000"/>
              </a:lnSpc>
            </a:pPr>
            <a:r>
              <a:rPr lang="en-US" altLang="en-US" sz="2400" dirty="0"/>
              <a:t>The fix response time metric is determined by calculating the average time it takes your team to fix a defect</a:t>
            </a:r>
          </a:p>
          <a:p>
            <a:pPr>
              <a:lnSpc>
                <a:spcPct val="90000"/>
              </a:lnSpc>
            </a:pPr>
            <a:endParaRPr lang="en-US" altLang="en-US" sz="2400" dirty="0"/>
          </a:p>
          <a:p>
            <a:r>
              <a:rPr lang="en-US" sz="2400" dirty="0"/>
              <a:t>The fix response time metric is usually calculated as follows for all problems as well as by severity level:</a:t>
            </a:r>
          </a:p>
          <a:p>
            <a:pPr>
              <a:lnSpc>
                <a:spcPct val="80000"/>
              </a:lnSpc>
              <a:buNone/>
            </a:pPr>
            <a:endParaRPr lang="en-US" sz="2400" dirty="0"/>
          </a:p>
          <a:p>
            <a:pPr algn="ctr">
              <a:lnSpc>
                <a:spcPct val="80000"/>
              </a:lnSpc>
              <a:buNone/>
            </a:pPr>
            <a:r>
              <a:rPr lang="en-US" sz="2400" i="1" dirty="0"/>
              <a:t>Mean time of all problems from open to closed</a:t>
            </a:r>
          </a:p>
          <a:p>
            <a:pPr>
              <a:lnSpc>
                <a:spcPct val="80000"/>
              </a:lnSpc>
              <a:buNone/>
            </a:pPr>
            <a:endParaRPr lang="en-US" sz="2400" dirty="0"/>
          </a:p>
          <a:p>
            <a:pPr>
              <a:lnSpc>
                <a:spcPct val="80000"/>
              </a:lnSpc>
            </a:pPr>
            <a:r>
              <a:rPr lang="en-US" sz="2400" dirty="0"/>
              <a:t> </a:t>
            </a:r>
            <a:r>
              <a:rPr lang="en-US" sz="2400" b="1" dirty="0"/>
              <a:t>Short fix response time leads to customer satisfaction</a:t>
            </a:r>
          </a:p>
          <a:p>
            <a:pPr marL="0" indent="0">
              <a:lnSpc>
                <a:spcPct val="90000"/>
              </a:lnSpc>
              <a:buNone/>
            </a:pPr>
            <a:endParaRPr lang="en-US" sz="2800" i="1" dirty="0"/>
          </a:p>
          <a:p>
            <a:pPr marL="0" indent="0">
              <a:lnSpc>
                <a:spcPct val="90000"/>
              </a:lnSpc>
              <a:buNone/>
            </a:pPr>
            <a:endParaRPr lang="en-US" altLang="en-US" sz="2800" i="1" dirty="0"/>
          </a:p>
        </p:txBody>
      </p:sp>
    </p:spTree>
  </p:cSld>
  <p:clrMapOvr>
    <a:masterClrMapping/>
  </p:clrMapOvr>
  <mc:AlternateContent xmlns:mc="http://schemas.openxmlformats.org/markup-compatibility/2006" xmlns:p14="http://schemas.microsoft.com/office/powerpoint/2010/main">
    <mc:Choice Requires="p14">
      <p:transition spd="slow" p14:dur="2000" advTm="51830"/>
    </mc:Choice>
    <mc:Fallback xmlns="">
      <p:transition spd="slow" advTm="5183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xmlns="" id="{1378FBB7-38D7-44B4-82EA-859B99637275}"/>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35902C-01A4-47CE-8D20-30B4C8216098}" type="slidenum">
              <a:rPr lang="en-US" altLang="en-US" sz="1400"/>
              <a:pPr/>
              <a:t>24</a:t>
            </a:fld>
            <a:endParaRPr lang="en-US" altLang="en-US" sz="1400"/>
          </a:p>
        </p:txBody>
      </p:sp>
      <p:sp>
        <p:nvSpPr>
          <p:cNvPr id="50179" name="Rectangle 2">
            <a:extLst>
              <a:ext uri="{FF2B5EF4-FFF2-40B4-BE49-F238E27FC236}">
                <a16:creationId xmlns:a16="http://schemas.microsoft.com/office/drawing/2014/main" xmlns="" id="{C7BC07AE-D1A1-49C6-BC81-CF4AD5299219}"/>
              </a:ext>
            </a:extLst>
          </p:cNvPr>
          <p:cNvSpPr>
            <a:spLocks noGrp="1" noChangeArrowheads="1"/>
          </p:cNvSpPr>
          <p:nvPr>
            <p:ph type="title" idx="4294967295"/>
          </p:nvPr>
        </p:nvSpPr>
        <p:spPr>
          <a:xfrm>
            <a:off x="533400" y="274638"/>
            <a:ext cx="7696200" cy="1143000"/>
          </a:xfrm>
        </p:spPr>
        <p:txBody>
          <a:bodyPr/>
          <a:lstStyle/>
          <a:p>
            <a:r>
              <a:rPr lang="en-US" altLang="en-US" dirty="0"/>
              <a:t>Fix Response Time</a:t>
            </a:r>
          </a:p>
        </p:txBody>
      </p:sp>
      <p:sp>
        <p:nvSpPr>
          <p:cNvPr id="50180" name="Rectangle 3">
            <a:extLst>
              <a:ext uri="{FF2B5EF4-FFF2-40B4-BE49-F238E27FC236}">
                <a16:creationId xmlns:a16="http://schemas.microsoft.com/office/drawing/2014/main" xmlns="" id="{C23A9C7B-FA5A-474F-BA0E-213FB290F88C}"/>
              </a:ext>
            </a:extLst>
          </p:cNvPr>
          <p:cNvSpPr>
            <a:spLocks noGrp="1" noChangeArrowheads="1"/>
          </p:cNvSpPr>
          <p:nvPr>
            <p:ph type="body" idx="4294967295"/>
          </p:nvPr>
        </p:nvSpPr>
        <p:spPr>
          <a:xfrm>
            <a:off x="457200" y="1600200"/>
            <a:ext cx="7772400" cy="4525963"/>
          </a:xfrm>
        </p:spPr>
        <p:txBody>
          <a:bodyPr>
            <a:normAutofit fontScale="92500" lnSpcReduction="20000"/>
          </a:bodyPr>
          <a:lstStyle/>
          <a:p>
            <a:r>
              <a:rPr lang="en-US" sz="2400" dirty="0"/>
              <a:t>For many software development organizations, guidelines are established on the time limit within which the fixes should be available for the reported defects.</a:t>
            </a:r>
          </a:p>
          <a:p>
            <a:pPr>
              <a:buNone/>
            </a:pPr>
            <a:endParaRPr lang="en-US" sz="2400" dirty="0"/>
          </a:p>
          <a:p>
            <a:r>
              <a:rPr lang="en-US" sz="2400" dirty="0"/>
              <a:t> Usually the criteria are set in accordance with the severity of the problems.</a:t>
            </a:r>
          </a:p>
          <a:p>
            <a:pPr>
              <a:buNone/>
            </a:pPr>
            <a:endParaRPr lang="en-US" sz="2400" dirty="0"/>
          </a:p>
          <a:p>
            <a:r>
              <a:rPr lang="en-US" sz="2400" dirty="0"/>
              <a:t>For the critical situations in which the customers' businesses are at risk due to defects in the software product, software developers or the software change teams work around the clock to fix the problems.</a:t>
            </a:r>
          </a:p>
          <a:p>
            <a:pPr>
              <a:buNone/>
            </a:pPr>
            <a:endParaRPr lang="en-US" sz="2400" dirty="0"/>
          </a:p>
          <a:p>
            <a:r>
              <a:rPr lang="en-US" sz="2400" dirty="0"/>
              <a:t> For less severe defects - the required fix response time is more relaxed. </a:t>
            </a:r>
          </a:p>
        </p:txBody>
      </p:sp>
    </p:spTree>
  </p:cSld>
  <p:clrMapOvr>
    <a:masterClrMapping/>
  </p:clrMapOvr>
  <mc:AlternateContent xmlns:mc="http://schemas.openxmlformats.org/markup-compatibility/2006" xmlns:p14="http://schemas.microsoft.com/office/powerpoint/2010/main">
    <mc:Choice Requires="p14">
      <p:transition spd="slow" p14:dur="2000" advTm="72415"/>
    </mc:Choice>
    <mc:Fallback xmlns="">
      <p:transition spd="slow" advTm="7241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0A93290B-7795-4A99-B3FF-331F5DC50007}"/>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F8B1AF-45D0-4DA7-AE6E-1702D6A89735}" type="slidenum">
              <a:rPr lang="en-US" altLang="en-US" sz="1400"/>
              <a:pPr/>
              <a:t>25</a:t>
            </a:fld>
            <a:endParaRPr lang="en-US" altLang="en-US" sz="1400"/>
          </a:p>
        </p:txBody>
      </p:sp>
      <p:sp>
        <p:nvSpPr>
          <p:cNvPr id="51203" name="Rectangle 2">
            <a:extLst>
              <a:ext uri="{FF2B5EF4-FFF2-40B4-BE49-F238E27FC236}">
                <a16:creationId xmlns:a16="http://schemas.microsoft.com/office/drawing/2014/main" xmlns="" id="{E597EF98-6679-4067-892A-FB9780A48CAA}"/>
              </a:ext>
            </a:extLst>
          </p:cNvPr>
          <p:cNvSpPr>
            <a:spLocks noGrp="1" noChangeArrowheads="1"/>
          </p:cNvSpPr>
          <p:nvPr>
            <p:ph type="title" idx="4294967295"/>
          </p:nvPr>
        </p:nvSpPr>
        <p:spPr>
          <a:xfrm>
            <a:off x="457200" y="274638"/>
            <a:ext cx="7772400" cy="1143000"/>
          </a:xfrm>
        </p:spPr>
        <p:txBody>
          <a:bodyPr>
            <a:normAutofit/>
          </a:bodyPr>
          <a:lstStyle/>
          <a:p>
            <a:r>
              <a:rPr lang="en-US" altLang="en-US" dirty="0"/>
              <a:t>Percent Delinquent Fixes </a:t>
            </a:r>
          </a:p>
        </p:txBody>
      </p:sp>
      <p:sp>
        <p:nvSpPr>
          <p:cNvPr id="51204" name="Rectangle 3">
            <a:extLst>
              <a:ext uri="{FF2B5EF4-FFF2-40B4-BE49-F238E27FC236}">
                <a16:creationId xmlns:a16="http://schemas.microsoft.com/office/drawing/2014/main" xmlns="" id="{52389366-A763-407D-AFCC-BEA312084F0F}"/>
              </a:ext>
            </a:extLst>
          </p:cNvPr>
          <p:cNvSpPr>
            <a:spLocks noGrp="1" noChangeArrowheads="1"/>
          </p:cNvSpPr>
          <p:nvPr>
            <p:ph type="body" idx="4294967295"/>
          </p:nvPr>
        </p:nvSpPr>
        <p:spPr>
          <a:xfrm>
            <a:off x="609600" y="1600200"/>
            <a:ext cx="7620000" cy="5105400"/>
          </a:xfrm>
        </p:spPr>
        <p:txBody>
          <a:bodyPr/>
          <a:lstStyle/>
          <a:p>
            <a:r>
              <a:rPr lang="en-US" altLang="en-US" sz="2400" dirty="0"/>
              <a:t>A fix is delinquent if exceeds your fix response time criteria. In other words, if you have established a maximum fix response time of 48 hours; then fix response times that exceed 48 hours are considered delinquent</a:t>
            </a:r>
          </a:p>
          <a:p>
            <a:pPr marL="0" indent="0">
              <a:buNone/>
            </a:pPr>
            <a:endParaRPr lang="en-US" altLang="en-US" sz="2400" dirty="0"/>
          </a:p>
          <a:p>
            <a:r>
              <a:rPr lang="en-US" altLang="en-US" sz="2400" dirty="0"/>
              <a:t>To calculate the percent delinquent fixes; divide the number of delinquent fixes by the number of non-delinquent fixes and multiply by 100</a:t>
            </a:r>
          </a:p>
          <a:p>
            <a:pPr marL="0" indent="0">
              <a:buNone/>
            </a:pPr>
            <a:endParaRPr lang="en-US" altLang="en-US" sz="2400" dirty="0"/>
          </a:p>
          <a:p>
            <a:r>
              <a:rPr lang="en-US" altLang="en-US" sz="2400" dirty="0"/>
              <a:t>PDF = (</a:t>
            </a:r>
            <a:r>
              <a:rPr lang="en-US" altLang="en-US" sz="2400" dirty="0" err="1"/>
              <a:t>F</a:t>
            </a:r>
            <a:r>
              <a:rPr lang="en-US" altLang="en-US" sz="2400" baseline="-25000" dirty="0" err="1"/>
              <a:t>d</a:t>
            </a:r>
            <a:r>
              <a:rPr lang="en-US" altLang="en-US" sz="2400" dirty="0"/>
              <a:t> / </a:t>
            </a:r>
            <a:r>
              <a:rPr lang="en-US" altLang="en-US" sz="2400" dirty="0" err="1"/>
              <a:t>F</a:t>
            </a:r>
            <a:r>
              <a:rPr lang="en-US" altLang="en-US" sz="2400" baseline="-25000" dirty="0" err="1"/>
              <a:t>n</a:t>
            </a:r>
            <a:r>
              <a:rPr lang="en-US" altLang="en-US" sz="2400" dirty="0"/>
              <a:t>) * 100</a:t>
            </a:r>
          </a:p>
          <a:p>
            <a:endParaRPr lang="en-US" altLang="en-US" sz="2400" dirty="0"/>
          </a:p>
        </p:txBody>
      </p:sp>
      <p:pic>
        <p:nvPicPr>
          <p:cNvPr id="2" name="Picture 1">
            <a:extLst>
              <a:ext uri="{FF2B5EF4-FFF2-40B4-BE49-F238E27FC236}">
                <a16:creationId xmlns:a16="http://schemas.microsoft.com/office/drawing/2014/main" xmlns="" id="{8D8108DB-D1B4-41D7-86CD-C7196C28764C}"/>
              </a:ext>
            </a:extLst>
          </p:cNvPr>
          <p:cNvPicPr>
            <a:picLocks noChangeAspect="1"/>
          </p:cNvPicPr>
          <p:nvPr/>
        </p:nvPicPr>
        <p:blipFill>
          <a:blip r:embed="rId3"/>
          <a:stretch>
            <a:fillRect/>
          </a:stretch>
        </p:blipFill>
        <p:spPr>
          <a:xfrm>
            <a:off x="914400" y="5562787"/>
            <a:ext cx="7467600" cy="12489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617"/>
    </mc:Choice>
    <mc:Fallback xmlns="">
      <p:transition spd="slow" advTm="5661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xmlns="" id="{DC4BB793-6EA5-4229-A4A0-E68F0039F280}"/>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D5362C-5C13-4FF0-A12C-B24F37101830}" type="slidenum">
              <a:rPr lang="en-US" altLang="en-US" sz="1400"/>
              <a:pPr/>
              <a:t>26</a:t>
            </a:fld>
            <a:endParaRPr lang="en-US" altLang="en-US" sz="1400"/>
          </a:p>
        </p:txBody>
      </p:sp>
      <p:sp>
        <p:nvSpPr>
          <p:cNvPr id="52227" name="Rectangle 2">
            <a:extLst>
              <a:ext uri="{FF2B5EF4-FFF2-40B4-BE49-F238E27FC236}">
                <a16:creationId xmlns:a16="http://schemas.microsoft.com/office/drawing/2014/main" xmlns="" id="{448D4FED-71F7-4AD2-8BB0-53AE75A1F0C8}"/>
              </a:ext>
            </a:extLst>
          </p:cNvPr>
          <p:cNvSpPr>
            <a:spLocks noGrp="1" noChangeArrowheads="1"/>
          </p:cNvSpPr>
          <p:nvPr>
            <p:ph type="title" idx="4294967295"/>
          </p:nvPr>
        </p:nvSpPr>
        <p:spPr>
          <a:xfrm>
            <a:off x="457200" y="274638"/>
            <a:ext cx="7772400" cy="1143000"/>
          </a:xfrm>
        </p:spPr>
        <p:txBody>
          <a:bodyPr/>
          <a:lstStyle/>
          <a:p>
            <a:r>
              <a:rPr lang="en-US" altLang="en-US" dirty="0"/>
              <a:t>Percent Delinquent Fixes</a:t>
            </a:r>
            <a:endParaRPr lang="en-US" altLang="en-US" sz="2400" dirty="0"/>
          </a:p>
        </p:txBody>
      </p:sp>
      <p:sp>
        <p:nvSpPr>
          <p:cNvPr id="52228" name="Rectangle 3">
            <a:extLst>
              <a:ext uri="{FF2B5EF4-FFF2-40B4-BE49-F238E27FC236}">
                <a16:creationId xmlns:a16="http://schemas.microsoft.com/office/drawing/2014/main" xmlns="" id="{70079129-4E95-4CB8-A649-4E2FD7608EDE}"/>
              </a:ext>
            </a:extLst>
          </p:cNvPr>
          <p:cNvSpPr>
            <a:spLocks noGrp="1" noChangeArrowheads="1"/>
          </p:cNvSpPr>
          <p:nvPr>
            <p:ph type="body" idx="4294967295"/>
          </p:nvPr>
        </p:nvSpPr>
        <p:spPr>
          <a:xfrm>
            <a:off x="609600" y="1600200"/>
            <a:ext cx="7620000" cy="4525963"/>
          </a:xfrm>
        </p:spPr>
        <p:txBody>
          <a:bodyPr/>
          <a:lstStyle/>
          <a:p>
            <a:r>
              <a:rPr lang="en-US" altLang="en-US" sz="2400" dirty="0"/>
              <a:t>This metric is also measured better by severity since the consequences of having a high delinquent fixes for severe defects is typically much greater than for less severe or minor defects</a:t>
            </a:r>
          </a:p>
        </p:txBody>
      </p:sp>
    </p:spTree>
  </p:cSld>
  <p:clrMapOvr>
    <a:masterClrMapping/>
  </p:clrMapOvr>
  <mc:AlternateContent xmlns:mc="http://schemas.openxmlformats.org/markup-compatibility/2006" xmlns:p14="http://schemas.microsoft.com/office/powerpoint/2010/main">
    <mc:Choice Requires="p14">
      <p:transition spd="slow" p14:dur="2000" advTm="37070"/>
    </mc:Choice>
    <mc:Fallback xmlns="">
      <p:transition spd="slow" advTm="3707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xmlns="" id="{2E4EF6FE-7726-45D1-989F-AD00AC3DE536}"/>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1DB7CC5-EC93-4E9A-B2A4-3270E477A6F9}" type="slidenum">
              <a:rPr lang="en-US" altLang="en-US" sz="1400"/>
              <a:pPr/>
              <a:t>27</a:t>
            </a:fld>
            <a:endParaRPr lang="en-US" altLang="en-US" sz="1400" dirty="0"/>
          </a:p>
        </p:txBody>
      </p:sp>
      <p:sp>
        <p:nvSpPr>
          <p:cNvPr id="53251" name="Rectangle 2">
            <a:extLst>
              <a:ext uri="{FF2B5EF4-FFF2-40B4-BE49-F238E27FC236}">
                <a16:creationId xmlns:a16="http://schemas.microsoft.com/office/drawing/2014/main" xmlns="" id="{22181FA4-BFA3-4EBD-9562-F9A70A7FA85E}"/>
              </a:ext>
            </a:extLst>
          </p:cNvPr>
          <p:cNvSpPr>
            <a:spLocks noGrp="1" noChangeArrowheads="1"/>
          </p:cNvSpPr>
          <p:nvPr>
            <p:ph type="title" idx="4294967295"/>
          </p:nvPr>
        </p:nvSpPr>
        <p:spPr>
          <a:xfrm>
            <a:off x="533400" y="274638"/>
            <a:ext cx="7696200" cy="1143000"/>
          </a:xfrm>
        </p:spPr>
        <p:txBody>
          <a:bodyPr>
            <a:normAutofit/>
          </a:bodyPr>
          <a:lstStyle/>
          <a:p>
            <a:r>
              <a:rPr lang="en-US" altLang="en-US" dirty="0"/>
              <a:t>Defective Fixes </a:t>
            </a:r>
          </a:p>
        </p:txBody>
      </p:sp>
      <p:sp>
        <p:nvSpPr>
          <p:cNvPr id="53252" name="Rectangle 3">
            <a:extLst>
              <a:ext uri="{FF2B5EF4-FFF2-40B4-BE49-F238E27FC236}">
                <a16:creationId xmlns:a16="http://schemas.microsoft.com/office/drawing/2014/main" xmlns="" id="{A9366055-EA28-4EAB-B562-CD8EDA23C886}"/>
              </a:ext>
            </a:extLst>
          </p:cNvPr>
          <p:cNvSpPr>
            <a:spLocks noGrp="1" noChangeArrowheads="1"/>
          </p:cNvSpPr>
          <p:nvPr>
            <p:ph type="body" idx="4294967295"/>
          </p:nvPr>
        </p:nvSpPr>
        <p:spPr>
          <a:xfrm>
            <a:off x="609600" y="1600200"/>
            <a:ext cx="7620000" cy="4525963"/>
          </a:xfrm>
        </p:spPr>
        <p:txBody>
          <a:bodyPr>
            <a:normAutofit/>
          </a:bodyPr>
          <a:lstStyle/>
          <a:p>
            <a:r>
              <a:rPr lang="en-US" altLang="en-US" sz="2400" dirty="0"/>
              <a:t>A defect for which a fix has been prepared that later turns out to be defective or worse, creates one or more additional problems, is called a defective fix</a:t>
            </a:r>
          </a:p>
          <a:p>
            <a:endParaRPr lang="en-US" altLang="en-US" sz="2400" dirty="0"/>
          </a:p>
          <a:p>
            <a:r>
              <a:rPr lang="en-US" altLang="en-US" sz="2400" dirty="0"/>
              <a:t>The defective fixes metric is a count of the number of such fixes</a:t>
            </a:r>
          </a:p>
        </p:txBody>
      </p:sp>
    </p:spTree>
  </p:cSld>
  <p:clrMapOvr>
    <a:masterClrMapping/>
  </p:clrMapOvr>
  <mc:AlternateContent xmlns:mc="http://schemas.openxmlformats.org/markup-compatibility/2006" xmlns:p14="http://schemas.microsoft.com/office/powerpoint/2010/main">
    <mc:Choice Requires="p14">
      <p:transition spd="slow" p14:dur="2000" advTm="51666"/>
    </mc:Choice>
    <mc:Fallback xmlns="">
      <p:transition spd="slow" advTm="5166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xmlns="" id="{8F440755-49B4-4BD1-9669-ED1E5FFFB175}"/>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DD829D-9461-4E7F-80F3-49F18F7225DE}" type="slidenum">
              <a:rPr lang="en-US" altLang="en-US" sz="1400"/>
              <a:pPr/>
              <a:t>28</a:t>
            </a:fld>
            <a:endParaRPr lang="en-US" altLang="en-US" sz="1400" dirty="0"/>
          </a:p>
        </p:txBody>
      </p:sp>
      <p:sp>
        <p:nvSpPr>
          <p:cNvPr id="54275" name="Rectangle 2">
            <a:extLst>
              <a:ext uri="{FF2B5EF4-FFF2-40B4-BE49-F238E27FC236}">
                <a16:creationId xmlns:a16="http://schemas.microsoft.com/office/drawing/2014/main" xmlns="" id="{D751F14C-B0F8-494D-9143-9B4ED81A3FDE}"/>
              </a:ext>
            </a:extLst>
          </p:cNvPr>
          <p:cNvSpPr>
            <a:spLocks noGrp="1" noChangeArrowheads="1"/>
          </p:cNvSpPr>
          <p:nvPr>
            <p:ph type="title" idx="4294967295"/>
          </p:nvPr>
        </p:nvSpPr>
        <p:spPr>
          <a:xfrm>
            <a:off x="533400" y="274638"/>
            <a:ext cx="7696200" cy="1143000"/>
          </a:xfrm>
        </p:spPr>
        <p:txBody>
          <a:bodyPr/>
          <a:lstStyle/>
          <a:p>
            <a:r>
              <a:rPr lang="en-US" altLang="en-US" dirty="0"/>
              <a:t>Defective Fixes </a:t>
            </a:r>
          </a:p>
        </p:txBody>
      </p:sp>
      <p:sp>
        <p:nvSpPr>
          <p:cNvPr id="54276" name="Rectangle 3">
            <a:extLst>
              <a:ext uri="{FF2B5EF4-FFF2-40B4-BE49-F238E27FC236}">
                <a16:creationId xmlns:a16="http://schemas.microsoft.com/office/drawing/2014/main" xmlns="" id="{BBB8821A-48DE-413F-8DC5-66133EE3AB8D}"/>
              </a:ext>
            </a:extLst>
          </p:cNvPr>
          <p:cNvSpPr>
            <a:spLocks noGrp="1" noChangeArrowheads="1"/>
          </p:cNvSpPr>
          <p:nvPr>
            <p:ph type="body" idx="4294967295"/>
          </p:nvPr>
        </p:nvSpPr>
        <p:spPr>
          <a:xfrm>
            <a:off x="685800" y="1600200"/>
            <a:ext cx="7543800" cy="4525963"/>
          </a:xfrm>
        </p:spPr>
        <p:txBody>
          <a:bodyPr>
            <a:normAutofit/>
          </a:bodyPr>
          <a:lstStyle/>
          <a:p>
            <a:r>
              <a:rPr lang="en-US" altLang="en-US" sz="2400" dirty="0"/>
              <a:t>To accurately measure the number of defective fixes, your organization must not only keep track of defects that have been closed and then reopened but must also keep track of new defects that were caused by a defect fix</a:t>
            </a:r>
          </a:p>
          <a:p>
            <a:endParaRPr lang="en-US" altLang="en-US" sz="2400" dirty="0"/>
          </a:p>
          <a:p>
            <a:r>
              <a:rPr lang="en-US" altLang="en-US" sz="2400" dirty="0"/>
              <a:t>This metric is also known as fix quality</a:t>
            </a:r>
          </a:p>
        </p:txBody>
      </p:sp>
    </p:spTree>
  </p:cSld>
  <p:clrMapOvr>
    <a:masterClrMapping/>
  </p:clrMapOvr>
  <mc:AlternateContent xmlns:mc="http://schemas.openxmlformats.org/markup-compatibility/2006" xmlns:p14="http://schemas.microsoft.com/office/powerpoint/2010/main">
    <mc:Choice Requires="p14">
      <p:transition spd="slow" p14:dur="2000" advTm="86565"/>
    </mc:Choice>
    <mc:Fallback xmlns="">
      <p:transition spd="slow" advTm="8656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xmlns="" id="{118BEAD1-4A97-4558-8090-F187E2492421}"/>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93FAFB-5F69-4F58-9296-6194FE76CEA0}" type="slidenum">
              <a:rPr lang="en-US" altLang="en-US" sz="1400"/>
              <a:pPr/>
              <a:t>3</a:t>
            </a:fld>
            <a:endParaRPr lang="en-US" altLang="en-US" sz="1400" dirty="0"/>
          </a:p>
        </p:txBody>
      </p:sp>
      <p:sp>
        <p:nvSpPr>
          <p:cNvPr id="5123" name="Rectangle 2">
            <a:extLst>
              <a:ext uri="{FF2B5EF4-FFF2-40B4-BE49-F238E27FC236}">
                <a16:creationId xmlns:a16="http://schemas.microsoft.com/office/drawing/2014/main" xmlns="" id="{266E879A-60E0-4AD8-B63F-9535CB782CFD}"/>
              </a:ext>
            </a:extLst>
          </p:cNvPr>
          <p:cNvSpPr>
            <a:spLocks noGrp="1" noChangeArrowheads="1"/>
          </p:cNvSpPr>
          <p:nvPr>
            <p:ph type="title" idx="4294967295"/>
          </p:nvPr>
        </p:nvSpPr>
        <p:spPr>
          <a:xfrm>
            <a:off x="609600" y="274638"/>
            <a:ext cx="7620000" cy="1143000"/>
          </a:xfrm>
        </p:spPr>
        <p:txBody>
          <a:bodyPr/>
          <a:lstStyle/>
          <a:p>
            <a:r>
              <a:rPr lang="en-US" altLang="en-US" sz="4000" dirty="0"/>
              <a:t>Product Metrics</a:t>
            </a:r>
          </a:p>
        </p:txBody>
      </p:sp>
      <p:sp>
        <p:nvSpPr>
          <p:cNvPr id="5124" name="Rectangle 3">
            <a:extLst>
              <a:ext uri="{FF2B5EF4-FFF2-40B4-BE49-F238E27FC236}">
                <a16:creationId xmlns:a16="http://schemas.microsoft.com/office/drawing/2014/main" xmlns="" id="{82D18538-3563-4B89-B938-F9FC1379BC62}"/>
              </a:ext>
            </a:extLst>
          </p:cNvPr>
          <p:cNvSpPr>
            <a:spLocks noGrp="1" noChangeArrowheads="1"/>
          </p:cNvSpPr>
          <p:nvPr>
            <p:ph type="body" idx="4294967295"/>
          </p:nvPr>
        </p:nvSpPr>
        <p:spPr>
          <a:xfrm>
            <a:off x="685800" y="1600200"/>
            <a:ext cx="7543800" cy="4525963"/>
          </a:xfrm>
        </p:spPr>
        <p:txBody>
          <a:bodyPr/>
          <a:lstStyle/>
          <a:p>
            <a:r>
              <a:rPr lang="en-US" altLang="en-US" dirty="0"/>
              <a:t>Mean time to failure (MTTF)</a:t>
            </a:r>
          </a:p>
          <a:p>
            <a:r>
              <a:rPr lang="en-US" altLang="en-US" dirty="0"/>
              <a:t>Defect density</a:t>
            </a:r>
          </a:p>
          <a:p>
            <a:r>
              <a:rPr lang="en-US" altLang="en-US" dirty="0"/>
              <a:t>Customer problems</a:t>
            </a:r>
          </a:p>
          <a:p>
            <a:r>
              <a:rPr lang="en-US" altLang="en-US" dirty="0"/>
              <a:t>Customer satisfaction</a:t>
            </a:r>
          </a:p>
        </p:txBody>
      </p:sp>
    </p:spTree>
  </p:cSld>
  <p:clrMapOvr>
    <a:masterClrMapping/>
  </p:clrMapOvr>
  <mc:AlternateContent xmlns:mc="http://schemas.openxmlformats.org/markup-compatibility/2006" xmlns:p14="http://schemas.microsoft.com/office/powerpoint/2010/main">
    <mc:Choice Requires="p14">
      <p:transition spd="slow" p14:dur="2000" advTm="19854"/>
    </mc:Choice>
    <mc:Fallback xmlns="">
      <p:transition spd="slow" advTm="1985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xmlns="" id="{466B42FA-63B0-474B-BFEF-B7E1E71C4351}"/>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9781CE-0C78-4505-B7C6-08FC3F43472C}" type="slidenum">
              <a:rPr lang="en-US" altLang="en-US" sz="1400"/>
              <a:pPr/>
              <a:t>4</a:t>
            </a:fld>
            <a:endParaRPr lang="en-US" altLang="en-US" sz="1400" dirty="0"/>
          </a:p>
        </p:txBody>
      </p:sp>
      <p:sp>
        <p:nvSpPr>
          <p:cNvPr id="7171" name="Rectangle 2">
            <a:extLst>
              <a:ext uri="{FF2B5EF4-FFF2-40B4-BE49-F238E27FC236}">
                <a16:creationId xmlns:a16="http://schemas.microsoft.com/office/drawing/2014/main" xmlns="" id="{EA228EF4-C767-4143-B1FB-466917B7D272}"/>
              </a:ext>
            </a:extLst>
          </p:cNvPr>
          <p:cNvSpPr>
            <a:spLocks noGrp="1" noChangeArrowheads="1"/>
          </p:cNvSpPr>
          <p:nvPr>
            <p:ph type="title" idx="4294967295"/>
          </p:nvPr>
        </p:nvSpPr>
        <p:spPr>
          <a:xfrm>
            <a:off x="457200" y="274638"/>
            <a:ext cx="7772400" cy="1143000"/>
          </a:xfrm>
        </p:spPr>
        <p:txBody>
          <a:bodyPr/>
          <a:lstStyle/>
          <a:p>
            <a:r>
              <a:rPr lang="en-US" altLang="en-US" dirty="0"/>
              <a:t>Mean Time To Failure </a:t>
            </a:r>
          </a:p>
        </p:txBody>
      </p:sp>
      <p:sp>
        <p:nvSpPr>
          <p:cNvPr id="7172" name="Rectangle 3">
            <a:extLst>
              <a:ext uri="{FF2B5EF4-FFF2-40B4-BE49-F238E27FC236}">
                <a16:creationId xmlns:a16="http://schemas.microsoft.com/office/drawing/2014/main" xmlns="" id="{2911D6D4-ACE1-4D77-BAA6-EEBFE3D327FD}"/>
              </a:ext>
            </a:extLst>
          </p:cNvPr>
          <p:cNvSpPr>
            <a:spLocks noGrp="1" noChangeArrowheads="1"/>
          </p:cNvSpPr>
          <p:nvPr>
            <p:ph type="body" idx="4294967295"/>
          </p:nvPr>
        </p:nvSpPr>
        <p:spPr>
          <a:xfrm>
            <a:off x="609600" y="1600200"/>
            <a:ext cx="7620000" cy="4525963"/>
          </a:xfrm>
        </p:spPr>
        <p:txBody>
          <a:bodyPr>
            <a:normAutofit/>
          </a:bodyPr>
          <a:lstStyle/>
          <a:p>
            <a:pPr>
              <a:lnSpc>
                <a:spcPct val="90000"/>
              </a:lnSpc>
            </a:pPr>
            <a:r>
              <a:rPr lang="en-US" altLang="en-US" sz="2400" dirty="0"/>
              <a:t>The mean time to failure metric measures the time between failures</a:t>
            </a:r>
          </a:p>
          <a:p>
            <a:pPr>
              <a:lnSpc>
                <a:spcPct val="90000"/>
              </a:lnSpc>
            </a:pPr>
            <a:endParaRPr lang="en-US" altLang="en-US" sz="2400" dirty="0"/>
          </a:p>
          <a:p>
            <a:pPr>
              <a:lnSpc>
                <a:spcPct val="90000"/>
              </a:lnSpc>
            </a:pPr>
            <a:r>
              <a:rPr lang="en-US" altLang="en-US" sz="2400" dirty="0"/>
              <a:t>It is often used with safety-critical systems such as the airline traffic control systems, avionics, and weapons</a:t>
            </a:r>
          </a:p>
          <a:p>
            <a:pPr marL="0" indent="0">
              <a:lnSpc>
                <a:spcPct val="90000"/>
              </a:lnSpc>
              <a:buNone/>
            </a:pPr>
            <a:endParaRPr lang="en-US" altLang="en-US" sz="2400" dirty="0"/>
          </a:p>
          <a:p>
            <a:pPr>
              <a:lnSpc>
                <a:spcPct val="90000"/>
              </a:lnSpc>
            </a:pPr>
            <a:r>
              <a:rPr lang="en-US" altLang="en-US" sz="2400" dirty="0"/>
              <a:t>For example, the air traffic control system cannot be unavailable for more than three seconds a year</a:t>
            </a:r>
          </a:p>
        </p:txBody>
      </p:sp>
    </p:spTree>
  </p:cSld>
  <p:clrMapOvr>
    <a:masterClrMapping/>
  </p:clrMapOvr>
  <mc:AlternateContent xmlns:mc="http://schemas.openxmlformats.org/markup-compatibility/2006" xmlns:p14="http://schemas.microsoft.com/office/powerpoint/2010/main">
    <mc:Choice Requires="p14">
      <p:transition spd="slow" p14:dur="2000" advTm="38980"/>
    </mc:Choice>
    <mc:Fallback xmlns="">
      <p:transition spd="slow" advTm="3898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xmlns="" id="{2F7E8497-2F05-47C0-893D-B45BE102B366}"/>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1FF368-198D-454E-A3BA-4DEF616F4CA5}" type="slidenum">
              <a:rPr lang="en-US" altLang="en-US" sz="1400"/>
              <a:pPr/>
              <a:t>5</a:t>
            </a:fld>
            <a:endParaRPr lang="en-US" altLang="en-US" sz="1400" dirty="0"/>
          </a:p>
        </p:txBody>
      </p:sp>
      <p:sp>
        <p:nvSpPr>
          <p:cNvPr id="8195" name="Rectangle 2">
            <a:extLst>
              <a:ext uri="{FF2B5EF4-FFF2-40B4-BE49-F238E27FC236}">
                <a16:creationId xmlns:a16="http://schemas.microsoft.com/office/drawing/2014/main" xmlns="" id="{9EEF0E9B-47FE-4DA1-8BF4-44D0A40A30E6}"/>
              </a:ext>
            </a:extLst>
          </p:cNvPr>
          <p:cNvSpPr>
            <a:spLocks noGrp="1" noChangeArrowheads="1"/>
          </p:cNvSpPr>
          <p:nvPr>
            <p:ph type="title" idx="4294967295"/>
          </p:nvPr>
        </p:nvSpPr>
        <p:spPr>
          <a:xfrm>
            <a:off x="533400" y="274638"/>
            <a:ext cx="7696200" cy="1143000"/>
          </a:xfrm>
        </p:spPr>
        <p:txBody>
          <a:bodyPr/>
          <a:lstStyle/>
          <a:p>
            <a:r>
              <a:rPr lang="en-US" altLang="en-US" dirty="0"/>
              <a:t>Mean Time To Failure </a:t>
            </a:r>
          </a:p>
        </p:txBody>
      </p:sp>
      <p:sp>
        <p:nvSpPr>
          <p:cNvPr id="8196" name="Rectangle 3">
            <a:extLst>
              <a:ext uri="{FF2B5EF4-FFF2-40B4-BE49-F238E27FC236}">
                <a16:creationId xmlns:a16="http://schemas.microsoft.com/office/drawing/2014/main" xmlns="" id="{A533CAA2-300C-4DB8-AB8E-8C6B1E5AF561}"/>
              </a:ext>
            </a:extLst>
          </p:cNvPr>
          <p:cNvSpPr>
            <a:spLocks noGrp="1" noChangeArrowheads="1"/>
          </p:cNvSpPr>
          <p:nvPr>
            <p:ph type="body" idx="4294967295"/>
          </p:nvPr>
        </p:nvSpPr>
        <p:spPr>
          <a:xfrm>
            <a:off x="609600" y="1600200"/>
            <a:ext cx="7620000" cy="4525963"/>
          </a:xfrm>
        </p:spPr>
        <p:txBody>
          <a:bodyPr>
            <a:normAutofit/>
          </a:bodyPr>
          <a:lstStyle/>
          <a:p>
            <a:r>
              <a:rPr lang="en-US" sz="2400" dirty="0"/>
              <a:t>A MTTF of 200 means that one failure can be expected every 200 time units. </a:t>
            </a:r>
            <a:endParaRPr lang="en-US" altLang="en-US" sz="2400" dirty="0"/>
          </a:p>
          <a:p>
            <a:endParaRPr lang="en-US" altLang="en-US" sz="2400" dirty="0"/>
          </a:p>
          <a:p>
            <a:r>
              <a:rPr lang="en-US" altLang="en-US" sz="2400" dirty="0"/>
              <a:t>A failure occurs when a functional unit of a software-related system can no longer perform its required function or cannot perform it within specified limits</a:t>
            </a:r>
          </a:p>
        </p:txBody>
      </p:sp>
    </p:spTree>
  </p:cSld>
  <p:clrMapOvr>
    <a:masterClrMapping/>
  </p:clrMapOvr>
  <mc:AlternateContent xmlns:mc="http://schemas.openxmlformats.org/markup-compatibility/2006" xmlns:p14="http://schemas.microsoft.com/office/powerpoint/2010/main">
    <mc:Choice Requires="p14">
      <p:transition spd="slow" p14:dur="2000" advTm="24944"/>
    </mc:Choice>
    <mc:Fallback xmlns="">
      <p:transition spd="slow" advTm="2494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xmlns="" id="{38585CA7-F6A0-4C69-B9A5-C54535E4E46A}"/>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DE50BC-6D91-4BE9-A58B-0116C5EAE5E0}" type="slidenum">
              <a:rPr lang="en-US" altLang="en-US" sz="1400"/>
              <a:pPr/>
              <a:t>6</a:t>
            </a:fld>
            <a:endParaRPr lang="en-US" altLang="en-US" sz="1400" dirty="0"/>
          </a:p>
        </p:txBody>
      </p:sp>
      <p:sp>
        <p:nvSpPr>
          <p:cNvPr id="9219" name="Rectangle 2">
            <a:extLst>
              <a:ext uri="{FF2B5EF4-FFF2-40B4-BE49-F238E27FC236}">
                <a16:creationId xmlns:a16="http://schemas.microsoft.com/office/drawing/2014/main" xmlns="" id="{B4F0B9DD-DE67-4F65-870B-975D2485F12A}"/>
              </a:ext>
            </a:extLst>
          </p:cNvPr>
          <p:cNvSpPr>
            <a:spLocks noGrp="1" noChangeArrowheads="1"/>
          </p:cNvSpPr>
          <p:nvPr>
            <p:ph type="title" idx="4294967295"/>
          </p:nvPr>
        </p:nvSpPr>
        <p:spPr>
          <a:xfrm>
            <a:off x="533400" y="274638"/>
            <a:ext cx="7696200" cy="1143000"/>
          </a:xfrm>
        </p:spPr>
        <p:txBody>
          <a:bodyPr/>
          <a:lstStyle/>
          <a:p>
            <a:r>
              <a:rPr lang="en-US" altLang="en-US" dirty="0"/>
              <a:t>Defect Density </a:t>
            </a:r>
          </a:p>
        </p:txBody>
      </p:sp>
      <p:sp>
        <p:nvSpPr>
          <p:cNvPr id="9220" name="Rectangle 3">
            <a:extLst>
              <a:ext uri="{FF2B5EF4-FFF2-40B4-BE49-F238E27FC236}">
                <a16:creationId xmlns:a16="http://schemas.microsoft.com/office/drawing/2014/main" xmlns="" id="{AF1F3F68-BAEC-496E-A31A-62C213135135}"/>
              </a:ext>
            </a:extLst>
          </p:cNvPr>
          <p:cNvSpPr>
            <a:spLocks noGrp="1" noChangeArrowheads="1"/>
          </p:cNvSpPr>
          <p:nvPr>
            <p:ph type="body" idx="4294967295"/>
          </p:nvPr>
        </p:nvSpPr>
        <p:spPr>
          <a:xfrm>
            <a:off x="533400" y="1600200"/>
            <a:ext cx="7696200" cy="4525963"/>
          </a:xfrm>
        </p:spPr>
        <p:txBody>
          <a:bodyPr/>
          <a:lstStyle/>
          <a:p>
            <a:r>
              <a:rPr lang="en-US" altLang="en-US" sz="2400" dirty="0"/>
              <a:t>The defect density measures the number of defects discovered per some unit of software size (lines of code, function points)</a:t>
            </a:r>
          </a:p>
          <a:p>
            <a:pPr marL="0" indent="0">
              <a:buNone/>
            </a:pPr>
            <a:endParaRPr lang="en-US" altLang="en-US" sz="2400" dirty="0"/>
          </a:p>
          <a:p>
            <a:r>
              <a:rPr lang="en-US" altLang="en-US" sz="2400" dirty="0"/>
              <a:t>The defect density metric is used in many commercial software systems</a:t>
            </a:r>
          </a:p>
          <a:p>
            <a:pPr marL="0" indent="0">
              <a:buNone/>
            </a:pPr>
            <a:endParaRPr lang="en-US" altLang="en-US" sz="2400" dirty="0"/>
          </a:p>
          <a:p>
            <a:r>
              <a:rPr lang="en-US" altLang="en-US" sz="2400" dirty="0"/>
              <a:t>The defect rate of a product or the expected number of defects over a certain time period is important for cost and resource estimates of the maintenance phase of the software life cycle</a:t>
            </a:r>
          </a:p>
          <a:p>
            <a:endParaRPr lang="en-US"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41325"/>
    </mc:Choice>
    <mc:Fallback xmlns="">
      <p:transition spd="slow" advTm="4132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xmlns="" id="{3B017CB5-BDA6-49AE-9F1B-2A4844768C02}"/>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8C282A-6584-4DA9-8AD4-C3AF5E1E46F9}" type="slidenum">
              <a:rPr lang="en-US" altLang="en-US" sz="1400"/>
              <a:pPr/>
              <a:t>7</a:t>
            </a:fld>
            <a:endParaRPr lang="en-US" altLang="en-US" sz="1400" dirty="0"/>
          </a:p>
        </p:txBody>
      </p:sp>
      <p:sp>
        <p:nvSpPr>
          <p:cNvPr id="10243" name="Rectangle 2">
            <a:extLst>
              <a:ext uri="{FF2B5EF4-FFF2-40B4-BE49-F238E27FC236}">
                <a16:creationId xmlns:a16="http://schemas.microsoft.com/office/drawing/2014/main" xmlns="" id="{C20809C7-449A-4EA5-8D93-B32EF3E196AD}"/>
              </a:ext>
            </a:extLst>
          </p:cNvPr>
          <p:cNvSpPr>
            <a:spLocks noGrp="1" noChangeArrowheads="1"/>
          </p:cNvSpPr>
          <p:nvPr>
            <p:ph type="title" idx="4294967295"/>
          </p:nvPr>
        </p:nvSpPr>
        <p:spPr>
          <a:xfrm>
            <a:off x="381000" y="274638"/>
            <a:ext cx="7848600" cy="1143000"/>
          </a:xfrm>
        </p:spPr>
        <p:txBody>
          <a:bodyPr/>
          <a:lstStyle/>
          <a:p>
            <a:r>
              <a:rPr lang="en-US" altLang="en-US" dirty="0"/>
              <a:t>Defect Density </a:t>
            </a:r>
          </a:p>
        </p:txBody>
      </p:sp>
      <p:sp>
        <p:nvSpPr>
          <p:cNvPr id="10244" name="Rectangle 3">
            <a:extLst>
              <a:ext uri="{FF2B5EF4-FFF2-40B4-BE49-F238E27FC236}">
                <a16:creationId xmlns:a16="http://schemas.microsoft.com/office/drawing/2014/main" xmlns="" id="{F21165E8-ABD9-48A2-A52A-042EC699D481}"/>
              </a:ext>
            </a:extLst>
          </p:cNvPr>
          <p:cNvSpPr>
            <a:spLocks noGrp="1" noChangeArrowheads="1"/>
          </p:cNvSpPr>
          <p:nvPr>
            <p:ph type="body" idx="4294967295"/>
          </p:nvPr>
        </p:nvSpPr>
        <p:spPr>
          <a:xfrm>
            <a:off x="609600" y="1600200"/>
            <a:ext cx="7620000" cy="4525963"/>
          </a:xfrm>
        </p:spPr>
        <p:txBody>
          <a:bodyPr>
            <a:normAutofit/>
          </a:bodyPr>
          <a:lstStyle/>
          <a:p>
            <a:r>
              <a:rPr lang="en-US" sz="2400" dirty="0"/>
              <a:t>Defect Density is the number of defects confirmed in software/module </a:t>
            </a:r>
            <a:r>
              <a:rPr lang="en-US" sz="2400" b="1" dirty="0"/>
              <a:t>during a specific</a:t>
            </a:r>
            <a:r>
              <a:rPr lang="en-US" sz="2400" dirty="0"/>
              <a:t> period of </a:t>
            </a:r>
            <a:r>
              <a:rPr lang="en-US" sz="2400" b="1" dirty="0"/>
              <a:t>operation or </a:t>
            </a:r>
            <a:r>
              <a:rPr lang="en-US" sz="2400" dirty="0"/>
              <a:t>development divided by the size of the software/module. </a:t>
            </a:r>
          </a:p>
          <a:p>
            <a:pPr algn="ctr">
              <a:buNone/>
            </a:pPr>
            <a:r>
              <a:rPr lang="en-US" sz="2400" dirty="0"/>
              <a:t/>
            </a:r>
            <a:br>
              <a:rPr lang="en-US" sz="2400" dirty="0"/>
            </a:br>
            <a:endParaRPr lang="en-US" sz="2400" dirty="0"/>
          </a:p>
          <a:p>
            <a:pPr algn="ctr">
              <a:buNone/>
            </a:pPr>
            <a:r>
              <a:rPr lang="en-US" sz="2400" dirty="0"/>
              <a:t>	Thus, if a 150 LOC program had 18 defects, </a:t>
            </a:r>
          </a:p>
          <a:p>
            <a:pPr algn="ctr">
              <a:buNone/>
            </a:pPr>
            <a:r>
              <a:rPr lang="en-US" sz="2400" dirty="0"/>
              <a:t>	The defect density would be</a:t>
            </a:r>
          </a:p>
          <a:p>
            <a:pPr algn="ctr">
              <a:buNone/>
            </a:pPr>
            <a:r>
              <a:rPr lang="en-US" sz="2400" dirty="0"/>
              <a:t>1000*(18/150) = 120 defects/KLOC</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7208"/>
    </mc:Choice>
    <mc:Fallback xmlns="">
      <p:transition spd="slow" advTm="3720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xmlns="" id="{DA14667E-3E41-4926-B9F8-C7428DD22F5F}"/>
              </a:ext>
            </a:extLst>
          </p:cNvPr>
          <p:cNvSpPr>
            <a:spLocks noGrp="1"/>
          </p:cNvSpPr>
          <p:nvPr>
            <p:ph type="sldNum" sz="quarter" idx="12"/>
          </p:nvPr>
        </p:nvSpPr>
        <p:spPr>
          <a:xfrm>
            <a:off x="6553200" y="6248400"/>
            <a:ext cx="19050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EBF482F-0018-4557-932B-745A9D2B65A3}" type="slidenum">
              <a:rPr lang="en-US" altLang="en-US" sz="1400"/>
              <a:pPr/>
              <a:t>8</a:t>
            </a:fld>
            <a:endParaRPr lang="en-US" altLang="en-US" sz="1400" dirty="0"/>
          </a:p>
        </p:txBody>
      </p:sp>
      <p:sp>
        <p:nvSpPr>
          <p:cNvPr id="14339" name="Rectangle 2">
            <a:extLst>
              <a:ext uri="{FF2B5EF4-FFF2-40B4-BE49-F238E27FC236}">
                <a16:creationId xmlns:a16="http://schemas.microsoft.com/office/drawing/2014/main" xmlns="" id="{06661A1E-C120-4958-B5AC-0504A2FDA234}"/>
              </a:ext>
            </a:extLst>
          </p:cNvPr>
          <p:cNvSpPr>
            <a:spLocks noGrp="1" noChangeArrowheads="1"/>
          </p:cNvSpPr>
          <p:nvPr>
            <p:ph type="title" idx="4294967295"/>
          </p:nvPr>
        </p:nvSpPr>
        <p:spPr>
          <a:xfrm>
            <a:off x="609600" y="274638"/>
            <a:ext cx="7620000" cy="1143000"/>
          </a:xfrm>
        </p:spPr>
        <p:txBody>
          <a:bodyPr/>
          <a:lstStyle/>
          <a:p>
            <a:r>
              <a:rPr lang="en-US" altLang="en-US" dirty="0"/>
              <a:t>Customer Problems </a:t>
            </a:r>
          </a:p>
        </p:txBody>
      </p:sp>
      <p:sp>
        <p:nvSpPr>
          <p:cNvPr id="14340" name="Rectangle 3">
            <a:extLst>
              <a:ext uri="{FF2B5EF4-FFF2-40B4-BE49-F238E27FC236}">
                <a16:creationId xmlns:a16="http://schemas.microsoft.com/office/drawing/2014/main" xmlns="" id="{016D4419-E4EB-4F25-9EA1-72546811EFD0}"/>
              </a:ext>
            </a:extLst>
          </p:cNvPr>
          <p:cNvSpPr>
            <a:spLocks noGrp="1" noChangeArrowheads="1"/>
          </p:cNvSpPr>
          <p:nvPr>
            <p:ph type="body" idx="4294967295"/>
          </p:nvPr>
        </p:nvSpPr>
        <p:spPr>
          <a:xfrm>
            <a:off x="533400" y="1600200"/>
            <a:ext cx="7696200" cy="4525963"/>
          </a:xfrm>
        </p:spPr>
        <p:txBody>
          <a:bodyPr>
            <a:normAutofit/>
          </a:bodyPr>
          <a:lstStyle/>
          <a:p>
            <a:r>
              <a:rPr lang="en-US" altLang="en-US" sz="2400" dirty="0"/>
              <a:t>This metric is a simple count of the number of new (non-duplicate) problems reported by customers over some time interval</a:t>
            </a:r>
          </a:p>
          <a:p>
            <a:pPr marL="0" indent="0">
              <a:buNone/>
            </a:pPr>
            <a:endParaRPr lang="en-US" altLang="en-US" sz="2400" dirty="0"/>
          </a:p>
          <a:p>
            <a:r>
              <a:rPr lang="en-US" altLang="en-US" sz="2400" dirty="0"/>
              <a:t>When measured at regular intervals and plotted, the data can be used to identify a trend. Although, a trend may be apparent, it is more useful to determine the reasons behind the trend</a:t>
            </a:r>
          </a:p>
        </p:txBody>
      </p:sp>
    </p:spTree>
  </p:cSld>
  <p:clrMapOvr>
    <a:masterClrMapping/>
  </p:clrMapOvr>
  <mc:AlternateContent xmlns:mc="http://schemas.openxmlformats.org/markup-compatibility/2006" xmlns:p14="http://schemas.microsoft.com/office/powerpoint/2010/main">
    <mc:Choice Requires="p14">
      <p:transition spd="slow" p14:dur="2000" advTm="59969"/>
    </mc:Choice>
    <mc:Fallback xmlns="">
      <p:transition spd="slow" advTm="5996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94B56-3A13-4E39-9DE4-A67353A892CC}"/>
              </a:ext>
            </a:extLst>
          </p:cNvPr>
          <p:cNvSpPr>
            <a:spLocks noGrp="1"/>
          </p:cNvSpPr>
          <p:nvPr>
            <p:ph type="title"/>
          </p:nvPr>
        </p:nvSpPr>
        <p:spPr/>
        <p:txBody>
          <a:bodyPr/>
          <a:lstStyle/>
          <a:p>
            <a:r>
              <a:rPr lang="en-US" altLang="en-US" dirty="0"/>
              <a:t>Customer Problems </a:t>
            </a:r>
            <a:endParaRPr lang="en-US" dirty="0"/>
          </a:p>
        </p:txBody>
      </p:sp>
      <p:sp>
        <p:nvSpPr>
          <p:cNvPr id="3" name="Content Placeholder 2">
            <a:extLst>
              <a:ext uri="{FF2B5EF4-FFF2-40B4-BE49-F238E27FC236}">
                <a16:creationId xmlns:a16="http://schemas.microsoft.com/office/drawing/2014/main" xmlns="" id="{D5F95E45-F18C-46CC-BBAD-4DF44816E1BA}"/>
              </a:ext>
            </a:extLst>
          </p:cNvPr>
          <p:cNvSpPr>
            <a:spLocks noGrp="1"/>
          </p:cNvSpPr>
          <p:nvPr>
            <p:ph idx="1"/>
          </p:nvPr>
        </p:nvSpPr>
        <p:spPr/>
        <p:txBody>
          <a:bodyPr>
            <a:normAutofit lnSpcReduction="10000"/>
          </a:bodyPr>
          <a:lstStyle/>
          <a:p>
            <a:r>
              <a:rPr lang="en-US" dirty="0"/>
              <a:t>Problems metric is usually expressed in terms of problems per user month (PUM):</a:t>
            </a:r>
          </a:p>
          <a:p>
            <a:pPr marL="0" indent="0">
              <a:buNone/>
            </a:pPr>
            <a:endParaRPr lang="en-US" dirty="0"/>
          </a:p>
          <a:p>
            <a:pPr marL="0" indent="0" algn="ctr">
              <a:buNone/>
            </a:pPr>
            <a:r>
              <a:rPr lang="en-US" sz="2400" dirty="0"/>
              <a:t>PUM = Total problems that customers reported (true defects and non-defect-oriented problems) for a time period÷ Total number of license-months of the software during the period</a:t>
            </a:r>
          </a:p>
          <a:p>
            <a:r>
              <a:rPr lang="en-US" dirty="0"/>
              <a:t>Problems that are not valid defects may be </a:t>
            </a:r>
          </a:p>
          <a:p>
            <a:pPr lvl="1"/>
            <a:r>
              <a:rPr lang="en-US" dirty="0"/>
              <a:t>	usability problems, </a:t>
            </a:r>
          </a:p>
          <a:p>
            <a:pPr lvl="1"/>
            <a:r>
              <a:rPr lang="en-US" dirty="0"/>
              <a:t>	unclear documentation or information, </a:t>
            </a:r>
          </a:p>
          <a:p>
            <a:pPr lvl="1"/>
            <a:r>
              <a:rPr lang="en-US" dirty="0"/>
              <a:t>	duplicates of valid defects  </a:t>
            </a:r>
          </a:p>
          <a:p>
            <a:pPr lvl="1"/>
            <a:r>
              <a:rPr lang="en-US" dirty="0"/>
              <a:t>	user errors</a:t>
            </a:r>
          </a:p>
          <a:p>
            <a:pPr marL="0" indent="0">
              <a:buNone/>
            </a:pPr>
            <a:endParaRPr lang="en-US" sz="2400" dirty="0"/>
          </a:p>
        </p:txBody>
      </p:sp>
      <p:sp>
        <p:nvSpPr>
          <p:cNvPr id="4" name="Slide Number Placeholder 3">
            <a:extLst>
              <a:ext uri="{FF2B5EF4-FFF2-40B4-BE49-F238E27FC236}">
                <a16:creationId xmlns:a16="http://schemas.microsoft.com/office/drawing/2014/main" xmlns="" id="{541FF74C-082E-4D71-B62F-6F3DB2D850DF}"/>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146074568"/>
      </p:ext>
    </p:extLst>
  </p:cSld>
  <p:clrMapOvr>
    <a:masterClrMapping/>
  </p:clrMapOvr>
  <mc:AlternateContent xmlns:mc="http://schemas.openxmlformats.org/markup-compatibility/2006" xmlns:p14="http://schemas.microsoft.com/office/powerpoint/2010/main">
    <mc:Choice Requires="p14">
      <p:transition spd="slow" p14:dur="2000" advTm="63834"/>
    </mc:Choice>
    <mc:Fallback xmlns="">
      <p:transition spd="slow" advTm="63834"/>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830</TotalTime>
  <Words>1320</Words>
  <Application>Microsoft Office PowerPoint</Application>
  <PresentationFormat>On-screen Show (4:3)</PresentationFormat>
  <Paragraphs>192</Paragraphs>
  <Slides>28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Constantia</vt:lpstr>
      <vt:lpstr>Times New Roman</vt:lpstr>
      <vt:lpstr>Wingdings 2</vt:lpstr>
      <vt:lpstr>Flow</vt:lpstr>
      <vt:lpstr>   CSE302-Software Quality Engineering   Software Quality Metrics</vt:lpstr>
      <vt:lpstr>Product Metrics</vt:lpstr>
      <vt:lpstr>Product Metrics</vt:lpstr>
      <vt:lpstr>Mean Time To Failure </vt:lpstr>
      <vt:lpstr>Mean Time To Failure </vt:lpstr>
      <vt:lpstr>Defect Density </vt:lpstr>
      <vt:lpstr>Defect Density </vt:lpstr>
      <vt:lpstr>Customer Problems </vt:lpstr>
      <vt:lpstr>Customer Problems </vt:lpstr>
      <vt:lpstr>Customer Satisfaction</vt:lpstr>
      <vt:lpstr>Customer Satisfaction </vt:lpstr>
      <vt:lpstr>Customer Satisfaction</vt:lpstr>
      <vt:lpstr>Metrics for Software Maintenance Process</vt:lpstr>
      <vt:lpstr>Metrics in Software Maintenance</vt:lpstr>
      <vt:lpstr>Metrics in Software Maintenance</vt:lpstr>
      <vt:lpstr>Metrics in Software Maintenance</vt:lpstr>
      <vt:lpstr>Fix Backlog </vt:lpstr>
      <vt:lpstr>Fix Backlog </vt:lpstr>
      <vt:lpstr>Backlog Management Index </vt:lpstr>
      <vt:lpstr>Defect Backlog</vt:lpstr>
      <vt:lpstr>Backlog Management Index</vt:lpstr>
      <vt:lpstr>Backlog Management Index </vt:lpstr>
      <vt:lpstr>Fix Response Time </vt:lpstr>
      <vt:lpstr>Fix Response Time</vt:lpstr>
      <vt:lpstr>Percent Delinquent Fixes </vt:lpstr>
      <vt:lpstr>Percent Delinquent Fixes</vt:lpstr>
      <vt:lpstr>Defective Fixes </vt:lpstr>
      <vt:lpstr>Defective Fixes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Metrics</dc:title>
  <dc:creator>Sobia</dc:creator>
  <cp:lastModifiedBy>Lenovo</cp:lastModifiedBy>
  <cp:revision>99</cp:revision>
  <dcterms:created xsi:type="dcterms:W3CDTF">2006-08-16T00:00:00Z</dcterms:created>
  <dcterms:modified xsi:type="dcterms:W3CDTF">2022-11-22T05:10:41Z</dcterms:modified>
</cp:coreProperties>
</file>