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2"/>
  </p:notesMasterIdLst>
  <p:sldIdLst>
    <p:sldId id="419" r:id="rId2"/>
    <p:sldId id="422" r:id="rId3"/>
    <p:sldId id="423" r:id="rId4"/>
    <p:sldId id="426" r:id="rId5"/>
    <p:sldId id="428" r:id="rId6"/>
    <p:sldId id="395" r:id="rId7"/>
    <p:sldId id="399" r:id="rId8"/>
    <p:sldId id="267" r:id="rId9"/>
    <p:sldId id="414" r:id="rId10"/>
    <p:sldId id="415" r:id="rId11"/>
    <p:sldId id="401" r:id="rId12"/>
    <p:sldId id="402" r:id="rId13"/>
    <p:sldId id="279" r:id="rId14"/>
    <p:sldId id="403" r:id="rId15"/>
    <p:sldId id="264" r:id="rId16"/>
    <p:sldId id="265" r:id="rId17"/>
    <p:sldId id="280" r:id="rId18"/>
    <p:sldId id="281" r:id="rId19"/>
    <p:sldId id="282" r:id="rId20"/>
    <p:sldId id="416" r:id="rId21"/>
    <p:sldId id="406" r:id="rId22"/>
    <p:sldId id="417" r:id="rId23"/>
    <p:sldId id="418" r:id="rId24"/>
    <p:sldId id="305" r:id="rId25"/>
    <p:sldId id="306" r:id="rId26"/>
    <p:sldId id="307" r:id="rId27"/>
    <p:sldId id="308" r:id="rId28"/>
    <p:sldId id="309" r:id="rId29"/>
    <p:sldId id="310"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9" autoAdjust="0"/>
    <p:restoredTop sz="94660"/>
  </p:normalViewPr>
  <p:slideViewPr>
    <p:cSldViewPr snapToGrid="0">
      <p:cViewPr varScale="1">
        <p:scale>
          <a:sx n="74" d="100"/>
          <a:sy n="74" d="100"/>
        </p:scale>
        <p:origin x="44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D66E6-E7B8-4412-8090-C9212E29AE06}" type="datetimeFigureOut">
              <a:rPr lang="en-US" smtClean="0"/>
              <a:pPr/>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A0BD4-BFC2-4967-96E8-5A4C600FC020}" type="slidenum">
              <a:rPr lang="en-US" smtClean="0"/>
              <a:pPr/>
              <a:t>‹#›</a:t>
            </a:fld>
            <a:endParaRPr lang="en-US"/>
          </a:p>
        </p:txBody>
      </p:sp>
    </p:spTree>
    <p:extLst>
      <p:ext uri="{BB962C8B-B14F-4D97-AF65-F5344CB8AC3E}">
        <p14:creationId xmlns:p14="http://schemas.microsoft.com/office/powerpoint/2010/main" val="181043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072096D4-9CB6-4CAE-91A6-1334BDEDFF76}"/>
              </a:ext>
            </a:extLst>
          </p:cNvPr>
          <p:cNvSpPr>
            <a:spLocks noGrp="1" noRot="1" noChangeAspect="1" noTextEdit="1"/>
          </p:cNvSpPr>
          <p:nvPr>
            <p:ph type="sldImg"/>
          </p:nvPr>
        </p:nvSpPr>
        <p:spPr>
          <a:ln/>
        </p:spPr>
      </p:sp>
      <p:sp>
        <p:nvSpPr>
          <p:cNvPr id="33795" name="Notes Placeholder 2">
            <a:extLst>
              <a:ext uri="{FF2B5EF4-FFF2-40B4-BE49-F238E27FC236}">
                <a16:creationId xmlns="" xmlns:a16="http://schemas.microsoft.com/office/drawing/2014/main" id="{8F56FB1B-9CAF-46B9-B7EC-7913BA7A7A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3796" name="Slide Number Placeholder 3">
            <a:extLst>
              <a:ext uri="{FF2B5EF4-FFF2-40B4-BE49-F238E27FC236}">
                <a16:creationId xmlns="" xmlns:a16="http://schemas.microsoft.com/office/drawing/2014/main" id="{EF390BAB-FB19-4BEA-89D6-936347EB4B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B7CC37-AC35-4EF7-930E-2455D4B94C31}" type="slidenum">
              <a:rPr lang="en-US" altLang="en-US" sz="1200"/>
              <a:pPr eaLnBrk="1" hangingPunct="1"/>
              <a:t>6</a:t>
            </a:fld>
            <a:endParaRPr lang="en-US" altLang="en-US" sz="1200"/>
          </a:p>
        </p:txBody>
      </p:sp>
    </p:spTree>
    <p:extLst>
      <p:ext uri="{BB962C8B-B14F-4D97-AF65-F5344CB8AC3E}">
        <p14:creationId xmlns:p14="http://schemas.microsoft.com/office/powerpoint/2010/main" val="380202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 xmlns:a16="http://schemas.microsoft.com/office/drawing/2014/main" id="{0E20D643-08F1-43FB-9AAB-51525295DD03}"/>
              </a:ext>
            </a:extLst>
          </p:cNvPr>
          <p:cNvSpPr>
            <a:spLocks noGrp="1" noRot="1" noChangeAspect="1" noTextEdit="1"/>
          </p:cNvSpPr>
          <p:nvPr>
            <p:ph type="sldImg"/>
          </p:nvPr>
        </p:nvSpPr>
        <p:spPr>
          <a:xfrm>
            <a:off x="749300" y="784225"/>
            <a:ext cx="5372100" cy="3022600"/>
          </a:xfrm>
          <a:ln/>
        </p:spPr>
      </p:sp>
      <p:sp>
        <p:nvSpPr>
          <p:cNvPr id="35843" name="Notes Placeholder 2">
            <a:extLst>
              <a:ext uri="{FF2B5EF4-FFF2-40B4-BE49-F238E27FC236}">
                <a16:creationId xmlns="" xmlns:a16="http://schemas.microsoft.com/office/drawing/2014/main" id="{5ED1A03F-8EEB-4139-8F77-A536C1A05402}"/>
              </a:ext>
            </a:extLst>
          </p:cNvPr>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781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 xmlns:a16="http://schemas.microsoft.com/office/drawing/2014/main" id="{E032A56E-17A2-4293-BB4F-7DB331D70B20}"/>
              </a:ext>
            </a:extLst>
          </p:cNvPr>
          <p:cNvSpPr>
            <a:spLocks noGrp="1" noRot="1" noChangeAspect="1" noTextEdit="1"/>
          </p:cNvSpPr>
          <p:nvPr>
            <p:ph type="sldImg"/>
          </p:nvPr>
        </p:nvSpPr>
        <p:spPr>
          <a:ln/>
        </p:spPr>
      </p:sp>
      <p:sp>
        <p:nvSpPr>
          <p:cNvPr id="40963" name="Notes Placeholder 2">
            <a:extLst>
              <a:ext uri="{FF2B5EF4-FFF2-40B4-BE49-F238E27FC236}">
                <a16:creationId xmlns="" xmlns:a16="http://schemas.microsoft.com/office/drawing/2014/main" id="{CE09D939-A921-4474-9A54-673B78D342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0964" name="Slide Number Placeholder 3">
            <a:extLst>
              <a:ext uri="{FF2B5EF4-FFF2-40B4-BE49-F238E27FC236}">
                <a16:creationId xmlns="" xmlns:a16="http://schemas.microsoft.com/office/drawing/2014/main" id="{4EEECB7F-1EC2-4A50-B411-106B1F1B07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2BFAB4-182D-4CA0-B407-68809AAE62D3}" type="slidenum">
              <a:rPr lang="en-US" altLang="en-US" sz="1200"/>
              <a:pPr eaLnBrk="1" hangingPunct="1"/>
              <a:t>9</a:t>
            </a:fld>
            <a:endParaRPr lang="en-US" altLang="en-US" sz="1200"/>
          </a:p>
        </p:txBody>
      </p:sp>
    </p:spTree>
    <p:extLst>
      <p:ext uri="{BB962C8B-B14F-4D97-AF65-F5344CB8AC3E}">
        <p14:creationId xmlns:p14="http://schemas.microsoft.com/office/powerpoint/2010/main" val="305769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 xmlns:a16="http://schemas.microsoft.com/office/drawing/2014/main" id="{AC7F54D8-0C63-42BF-9D04-39224CEF5B3A}"/>
              </a:ext>
            </a:extLst>
          </p:cNvPr>
          <p:cNvSpPr>
            <a:spLocks noGrp="1" noRot="1" noChangeAspect="1" noTextEdit="1"/>
          </p:cNvSpPr>
          <p:nvPr>
            <p:ph type="sldImg"/>
          </p:nvPr>
        </p:nvSpPr>
        <p:spPr>
          <a:ln/>
        </p:spPr>
      </p:sp>
      <p:sp>
        <p:nvSpPr>
          <p:cNvPr id="41987" name="Notes Placeholder 2">
            <a:extLst>
              <a:ext uri="{FF2B5EF4-FFF2-40B4-BE49-F238E27FC236}">
                <a16:creationId xmlns="" xmlns:a16="http://schemas.microsoft.com/office/drawing/2014/main" id="{D841D316-8FEA-40A1-B046-380C40E688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1988" name="Slide Number Placeholder 3">
            <a:extLst>
              <a:ext uri="{FF2B5EF4-FFF2-40B4-BE49-F238E27FC236}">
                <a16:creationId xmlns="" xmlns:a16="http://schemas.microsoft.com/office/drawing/2014/main" id="{C423DE53-634F-4133-B8DC-9062557113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2BCEDF-850F-48F0-9A0F-1A35399F41F9}" type="slidenum">
              <a:rPr lang="en-US" altLang="en-US" sz="1200"/>
              <a:pPr eaLnBrk="1" hangingPunct="1"/>
              <a:t>11</a:t>
            </a:fld>
            <a:endParaRPr lang="en-US" altLang="en-US" sz="1200"/>
          </a:p>
        </p:txBody>
      </p:sp>
    </p:spTree>
    <p:extLst>
      <p:ext uri="{BB962C8B-B14F-4D97-AF65-F5344CB8AC3E}">
        <p14:creationId xmlns:p14="http://schemas.microsoft.com/office/powerpoint/2010/main" val="1201252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 xmlns:a16="http://schemas.microsoft.com/office/drawing/2014/main" id="{5DFF77A3-7EFE-497C-86A4-E60C1FEE02F0}"/>
              </a:ext>
            </a:extLst>
          </p:cNvPr>
          <p:cNvSpPr>
            <a:spLocks noGrp="1" noRot="1" noChangeAspect="1" noTextEdit="1"/>
          </p:cNvSpPr>
          <p:nvPr>
            <p:ph type="sldImg"/>
          </p:nvPr>
        </p:nvSpPr>
        <p:spPr>
          <a:ln/>
        </p:spPr>
      </p:sp>
      <p:sp>
        <p:nvSpPr>
          <p:cNvPr id="43011" name="Notes Placeholder 2">
            <a:extLst>
              <a:ext uri="{FF2B5EF4-FFF2-40B4-BE49-F238E27FC236}">
                <a16:creationId xmlns="" xmlns:a16="http://schemas.microsoft.com/office/drawing/2014/main" id="{F54877B0-18A9-49CC-AE61-3336A229A6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3012" name="Slide Number Placeholder 3">
            <a:extLst>
              <a:ext uri="{FF2B5EF4-FFF2-40B4-BE49-F238E27FC236}">
                <a16:creationId xmlns="" xmlns:a16="http://schemas.microsoft.com/office/drawing/2014/main" id="{DCD3C583-189B-4AF7-BC6A-170179BCE8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A79343-40E9-4029-9378-B481F4C86C2D}" type="slidenum">
              <a:rPr lang="en-US" altLang="en-US" sz="1200"/>
              <a:pPr eaLnBrk="1" hangingPunct="1"/>
              <a:t>12</a:t>
            </a:fld>
            <a:endParaRPr lang="en-US" altLang="en-US" sz="1200"/>
          </a:p>
        </p:txBody>
      </p:sp>
    </p:spTree>
    <p:extLst>
      <p:ext uri="{BB962C8B-B14F-4D97-AF65-F5344CB8AC3E}">
        <p14:creationId xmlns:p14="http://schemas.microsoft.com/office/powerpoint/2010/main" val="359238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 xmlns:a16="http://schemas.microsoft.com/office/drawing/2014/main" id="{E0AFCA53-E4C5-453B-B006-4D5766471FDD}"/>
              </a:ext>
            </a:extLst>
          </p:cNvPr>
          <p:cNvSpPr>
            <a:spLocks noGrp="1" noRot="1" noChangeAspect="1" noTextEdit="1"/>
          </p:cNvSpPr>
          <p:nvPr>
            <p:ph type="sldImg"/>
          </p:nvPr>
        </p:nvSpPr>
        <p:spPr>
          <a:ln/>
        </p:spPr>
      </p:sp>
      <p:sp>
        <p:nvSpPr>
          <p:cNvPr id="44035" name="Notes Placeholder 2">
            <a:extLst>
              <a:ext uri="{FF2B5EF4-FFF2-40B4-BE49-F238E27FC236}">
                <a16:creationId xmlns="" xmlns:a16="http://schemas.microsoft.com/office/drawing/2014/main" id="{75E761A9-AA0A-4F69-A633-465DC79394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4036" name="Slide Number Placeholder 3">
            <a:extLst>
              <a:ext uri="{FF2B5EF4-FFF2-40B4-BE49-F238E27FC236}">
                <a16:creationId xmlns="" xmlns:a16="http://schemas.microsoft.com/office/drawing/2014/main" id="{8652679B-B6C7-44F7-8520-4F7C2A911F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536918-AE03-4B52-AB77-70C0523C9D28}" type="slidenum">
              <a:rPr lang="en-US" altLang="en-US" sz="1200"/>
              <a:pPr eaLnBrk="1" hangingPunct="1"/>
              <a:t>14</a:t>
            </a:fld>
            <a:endParaRPr lang="en-US" altLang="en-US" sz="1200"/>
          </a:p>
        </p:txBody>
      </p:sp>
    </p:spTree>
    <p:extLst>
      <p:ext uri="{BB962C8B-B14F-4D97-AF65-F5344CB8AC3E}">
        <p14:creationId xmlns:p14="http://schemas.microsoft.com/office/powerpoint/2010/main" val="524020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 xmlns:a16="http://schemas.microsoft.com/office/drawing/2014/main" id="{0EE9BECB-304E-4863-AC58-B1455463A52C}"/>
              </a:ext>
            </a:extLst>
          </p:cNvPr>
          <p:cNvSpPr>
            <a:spLocks noGrp="1" noRot="1" noChangeAspect="1" noTextEdit="1"/>
          </p:cNvSpPr>
          <p:nvPr>
            <p:ph type="sldImg"/>
          </p:nvPr>
        </p:nvSpPr>
        <p:spPr>
          <a:ln/>
        </p:spPr>
      </p:sp>
      <p:sp>
        <p:nvSpPr>
          <p:cNvPr id="49155" name="Notes Placeholder 2">
            <a:extLst>
              <a:ext uri="{FF2B5EF4-FFF2-40B4-BE49-F238E27FC236}">
                <a16:creationId xmlns="" xmlns:a16="http://schemas.microsoft.com/office/drawing/2014/main" id="{513F93FE-8BC0-4585-B2A4-384A3CD800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9156" name="Slide Number Placeholder 3">
            <a:extLst>
              <a:ext uri="{FF2B5EF4-FFF2-40B4-BE49-F238E27FC236}">
                <a16:creationId xmlns="" xmlns:a16="http://schemas.microsoft.com/office/drawing/2014/main" id="{B7873747-65A3-4590-93DE-9A1EF158A4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F05AE7-90D6-4C51-A7D9-3061FCA1569E}" type="slidenum">
              <a:rPr lang="en-US" altLang="en-US" sz="1200"/>
              <a:pPr eaLnBrk="1" hangingPunct="1"/>
              <a:t>21</a:t>
            </a:fld>
            <a:endParaRPr lang="en-US" altLang="en-US" sz="1200"/>
          </a:p>
        </p:txBody>
      </p:sp>
    </p:spTree>
    <p:extLst>
      <p:ext uri="{BB962C8B-B14F-4D97-AF65-F5344CB8AC3E}">
        <p14:creationId xmlns:p14="http://schemas.microsoft.com/office/powerpoint/2010/main" val="296246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4FD44A-950A-495C-954E-FC2BCC015C3C}" type="datetime1">
              <a:rPr lang="en-US" smtClean="0"/>
              <a:pPr/>
              <a:t>10/26/2022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B912893-ECEF-4A67-B8FF-42E022FA64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DDD8B1-DD6A-44A4-8902-588A1B4B1017}" type="datetime1">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DC295F-7402-48B1-9CCC-85CA45C51AFE}" type="datetime1">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a:extLst>
              <a:ext uri="{FF2B5EF4-FFF2-40B4-BE49-F238E27FC236}">
                <a16:creationId xmlns="" xmlns:a16="http://schemas.microsoft.com/office/drawing/2014/main" id="{EB965D16-0D47-4257-BD84-9C3C8052B61C}"/>
              </a:ext>
            </a:extLst>
          </p:cNvPr>
          <p:cNvSpPr>
            <a:spLocks noGrp="1" noChangeArrowheads="1"/>
          </p:cNvSpPr>
          <p:nvPr>
            <p:ph type="dt" sz="half" idx="10"/>
          </p:nvPr>
        </p:nvSpPr>
        <p:spPr>
          <a:ln/>
        </p:spPr>
        <p:txBody>
          <a:bodyPr/>
          <a:lstStyle>
            <a:lvl1pPr>
              <a:defRPr/>
            </a:lvl1pPr>
          </a:lstStyle>
          <a:p>
            <a:pPr>
              <a:defRPr/>
            </a:pPr>
            <a:fld id="{AF12ECE3-7D7D-4B6F-890B-FDFBEF27910C}" type="datetime1">
              <a:rPr lang="en-US" smtClean="0"/>
              <a:pPr>
                <a:defRPr/>
              </a:pPr>
              <a:t>10/26/2022</a:t>
            </a:fld>
            <a:endParaRPr lang="en-US"/>
          </a:p>
        </p:txBody>
      </p:sp>
      <p:sp>
        <p:nvSpPr>
          <p:cNvPr id="5" name="Rectangle 5">
            <a:extLst>
              <a:ext uri="{FF2B5EF4-FFF2-40B4-BE49-F238E27FC236}">
                <a16:creationId xmlns="" xmlns:a16="http://schemas.microsoft.com/office/drawing/2014/main" id="{854A4670-B6CD-4D54-A838-EB6469DD1C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FD240F33-A22B-46C0-A058-6BAA6CF2F97B}"/>
              </a:ext>
            </a:extLst>
          </p:cNvPr>
          <p:cNvSpPr>
            <a:spLocks noGrp="1" noChangeArrowheads="1"/>
          </p:cNvSpPr>
          <p:nvPr>
            <p:ph type="sldNum" sz="quarter" idx="12"/>
          </p:nvPr>
        </p:nvSpPr>
        <p:spPr>
          <a:ln/>
        </p:spPr>
        <p:txBody>
          <a:bodyPr/>
          <a:lstStyle>
            <a:lvl1pPr>
              <a:defRPr/>
            </a:lvl1pPr>
          </a:lstStyle>
          <a:p>
            <a:fld id="{37AB5840-394E-4E42-B388-DD45701C860A}" type="slidenum">
              <a:rPr lang="en-US" altLang="en-US"/>
              <a:pPr/>
              <a:t>‹#›</a:t>
            </a:fld>
            <a:endParaRPr lang="en-US" altLang="en-US"/>
          </a:p>
        </p:txBody>
      </p:sp>
    </p:spTree>
    <p:extLst>
      <p:ext uri="{BB962C8B-B14F-4D97-AF65-F5344CB8AC3E}">
        <p14:creationId xmlns:p14="http://schemas.microsoft.com/office/powerpoint/2010/main" val="289293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F046C-6FC0-4930-874E-460C9B2914E0}" type="datetime1">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2AA4CE-5B63-4A63-AF8B-C0103551CE1A}" type="datetime1">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12893-ECEF-4A67-B8FF-42E022FA64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13034F-2061-4183-AD91-9FC8AE9D117D}" type="datetime1">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608C23-31F1-4587-852B-09FEFC1FCDC7}" type="datetime1">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977CCA-EF3E-4F5D-9B10-C3A419C95296}" type="datetime1">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FFCC3-AE72-4E34-A7F4-3BC05C3D433D}" type="datetime1">
              <a:rPr lang="en-US" smtClean="0"/>
              <a:pPr/>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594371-FCC1-4846-8C5D-ECE392E9590A}" type="datetime1">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12893-ECEF-4A67-B8FF-42E022FA64E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527645-6F81-424D-B68D-E7F92DA74085}" type="datetime1">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B912893-ECEF-4A67-B8FF-42E022FA64E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1DEBC3-5991-4DBB-9940-095C806F6892}" type="datetime1">
              <a:rPr lang="en-US" smtClean="0"/>
              <a:pPr/>
              <a:t>10/26/2022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912893-ECEF-4A67-B8FF-42E022FA64E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09600"/>
            <a:ext cx="10871200"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 </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US" smtClean="0"/>
              <a:t>Software Testing</a:t>
            </a:r>
            <a:endParaRPr lang="en-US" dirty="0"/>
          </a:p>
        </p:txBody>
      </p:sp>
      <p:sp>
        <p:nvSpPr>
          <p:cNvPr id="3" name="Subtitle 2"/>
          <p:cNvSpPr>
            <a:spLocks noGrp="1"/>
          </p:cNvSpPr>
          <p:nvPr>
            <p:ph type="subTitle" idx="1"/>
          </p:nvPr>
        </p:nvSpPr>
        <p:spPr>
          <a:xfrm>
            <a:off x="711200" y="4191000"/>
            <a:ext cx="10472928"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a:extLst>
              <a:ext uri="{FF2B5EF4-FFF2-40B4-BE49-F238E27FC236}">
                <a16:creationId xmlns="" xmlns:a16="http://schemas.microsoft.com/office/drawing/2014/main" id="{D73506EE-D9E6-41B8-8D5B-E3EC9F4C1061}"/>
              </a:ext>
            </a:extLst>
          </p:cNvPr>
          <p:cNvSpPr>
            <a:spLocks noGrp="1" noChangeArrowheads="1"/>
          </p:cNvSpPr>
          <p:nvPr>
            <p:ph type="title"/>
          </p:nvPr>
        </p:nvSpPr>
        <p:spPr>
          <a:xfrm>
            <a:off x="2209800" y="2130426"/>
            <a:ext cx="7772400" cy="1470025"/>
          </a:xfrm>
        </p:spPr>
        <p:txBody>
          <a:bodyPr/>
          <a:lstStyle/>
          <a:p>
            <a:r>
              <a:rPr lang="en-US" altLang="en-US"/>
              <a:t>Equivalence Partitioning</a:t>
            </a:r>
          </a:p>
        </p:txBody>
      </p:sp>
      <p:sp>
        <p:nvSpPr>
          <p:cNvPr id="68613" name="Rectangle 5">
            <a:extLst>
              <a:ext uri="{FF2B5EF4-FFF2-40B4-BE49-F238E27FC236}">
                <a16:creationId xmlns="" xmlns:a16="http://schemas.microsoft.com/office/drawing/2014/main" id="{495ACF21-B4EE-4967-8D69-28E264EA6233}"/>
              </a:ext>
            </a:extLst>
          </p:cNvPr>
          <p:cNvSpPr>
            <a:spLocks noGrp="1" noChangeArrowheads="1"/>
          </p:cNvSpPr>
          <p:nvPr>
            <p:ph idx="1"/>
          </p:nvPr>
        </p:nvSpPr>
        <p:spPr>
          <a:xfrm>
            <a:off x="2895600" y="3886200"/>
            <a:ext cx="6400800" cy="1752600"/>
          </a:xfrm>
        </p:spPr>
        <p:txBody>
          <a:bodyPr/>
          <a:lstStyle/>
          <a:p>
            <a:pPr marL="0" indent="0" algn="ctr">
              <a:buNone/>
            </a:pPr>
            <a:endParaRPr lang="en-US" altLang="en-US"/>
          </a:p>
        </p:txBody>
      </p:sp>
      <p:sp>
        <p:nvSpPr>
          <p:cNvPr id="4" name="Slide Number Placeholder 5">
            <a:extLst>
              <a:ext uri="{FF2B5EF4-FFF2-40B4-BE49-F238E27FC236}">
                <a16:creationId xmlns="" xmlns:a16="http://schemas.microsoft.com/office/drawing/2014/main" id="{7C3027DA-57C5-4140-8371-B36F43AEE3AF}"/>
              </a:ext>
            </a:extLst>
          </p:cNvPr>
          <p:cNvSpPr>
            <a:spLocks noGrp="1"/>
          </p:cNvSpPr>
          <p:nvPr>
            <p:ph type="sldNum" sz="quarter" idx="12"/>
          </p:nvPr>
        </p:nvSpPr>
        <p:spPr/>
        <p:txBody>
          <a:bodyPr/>
          <a:lstStyle/>
          <a:p>
            <a:fld id="{4FB6458B-767F-4894-B4E6-FE285E6B4972}" type="slidenum">
              <a:rPr lang="en-US" altLang="en-US"/>
              <a:pPr/>
              <a:t>10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18DA065A-B9A5-4629-AC28-FA35854BDF10}"/>
              </a:ext>
            </a:extLst>
          </p:cNvPr>
          <p:cNvSpPr>
            <a:spLocks noGrp="1"/>
          </p:cNvSpPr>
          <p:nvPr>
            <p:ph type="title"/>
          </p:nvPr>
        </p:nvSpPr>
        <p:spPr/>
        <p:txBody>
          <a:bodyPr/>
          <a:lstStyle/>
          <a:p>
            <a:r>
              <a:rPr lang="en-US" altLang="en-US" dirty="0"/>
              <a:t>Equivalence Partitioning </a:t>
            </a:r>
          </a:p>
        </p:txBody>
      </p:sp>
      <p:sp>
        <p:nvSpPr>
          <p:cNvPr id="15363" name="Content Placeholder 2">
            <a:extLst>
              <a:ext uri="{FF2B5EF4-FFF2-40B4-BE49-F238E27FC236}">
                <a16:creationId xmlns="" xmlns:a16="http://schemas.microsoft.com/office/drawing/2014/main" id="{28A74F56-0E1B-488C-9DE8-F53C9938F22F}"/>
              </a:ext>
            </a:extLst>
          </p:cNvPr>
          <p:cNvSpPr>
            <a:spLocks noGrp="1"/>
          </p:cNvSpPr>
          <p:nvPr>
            <p:ph idx="1"/>
          </p:nvPr>
        </p:nvSpPr>
        <p:spPr/>
        <p:txBody>
          <a:bodyPr/>
          <a:lstStyle/>
          <a:p>
            <a:r>
              <a:rPr lang="en-US" altLang="en-US" dirty="0"/>
              <a:t>Equivalence partitioning is a black-box testing method that divides the input domain of a program into classes of data from which test cases can be derived</a:t>
            </a:r>
          </a:p>
          <a:p>
            <a:r>
              <a:rPr lang="en-US" altLang="en-US" dirty="0"/>
              <a:t>Equivalence partitioning strives to define a test case that uncovers classes of errors, thereby reducing the total number of test cases that must be developed</a:t>
            </a:r>
          </a:p>
        </p:txBody>
      </p:sp>
      <p:sp>
        <p:nvSpPr>
          <p:cNvPr id="5" name="Slide Number Placeholder 5">
            <a:extLst>
              <a:ext uri="{FF2B5EF4-FFF2-40B4-BE49-F238E27FC236}">
                <a16:creationId xmlns="" xmlns:a16="http://schemas.microsoft.com/office/drawing/2014/main" id="{E4628D9E-6E8E-4984-911A-BB99C1DAB5B5}"/>
              </a:ext>
            </a:extLst>
          </p:cNvPr>
          <p:cNvSpPr>
            <a:spLocks noGrp="1"/>
          </p:cNvSpPr>
          <p:nvPr>
            <p:ph type="sldNum" sz="quarter" idx="12"/>
          </p:nvPr>
        </p:nvSpPr>
        <p:spPr/>
        <p:txBody>
          <a:bodyPr/>
          <a:lstStyle/>
          <a:p>
            <a:fld id="{1554662D-29F9-48C2-ACC9-B8539DD45563}" type="slidenum">
              <a:rPr lang="en-US" altLang="en-US"/>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088A3EF8-AAA9-47B3-B1A5-59226A4E614F}"/>
              </a:ext>
            </a:extLst>
          </p:cNvPr>
          <p:cNvSpPr>
            <a:spLocks noGrp="1"/>
          </p:cNvSpPr>
          <p:nvPr>
            <p:ph type="title"/>
          </p:nvPr>
        </p:nvSpPr>
        <p:spPr/>
        <p:txBody>
          <a:bodyPr/>
          <a:lstStyle/>
          <a:p>
            <a:r>
              <a:rPr lang="en-US" altLang="en-US" dirty="0"/>
              <a:t>Equivalence Partitioning </a:t>
            </a:r>
          </a:p>
        </p:txBody>
      </p:sp>
      <p:sp>
        <p:nvSpPr>
          <p:cNvPr id="16387" name="Content Placeholder 2">
            <a:extLst>
              <a:ext uri="{FF2B5EF4-FFF2-40B4-BE49-F238E27FC236}">
                <a16:creationId xmlns="" xmlns:a16="http://schemas.microsoft.com/office/drawing/2014/main" id="{138969DC-8817-413F-9B1D-8B9E333928F4}"/>
              </a:ext>
            </a:extLst>
          </p:cNvPr>
          <p:cNvSpPr>
            <a:spLocks noGrp="1"/>
          </p:cNvSpPr>
          <p:nvPr>
            <p:ph idx="1"/>
          </p:nvPr>
        </p:nvSpPr>
        <p:spPr/>
        <p:txBody>
          <a:bodyPr/>
          <a:lstStyle/>
          <a:p>
            <a:r>
              <a:rPr lang="en-US" altLang="en-US"/>
              <a:t>An equivalence class represents a set of valid or invalid states for input conditions</a:t>
            </a:r>
          </a:p>
          <a:p>
            <a:r>
              <a:rPr lang="en-US" altLang="en-US"/>
              <a:t>Typically, an input condition is</a:t>
            </a:r>
          </a:p>
          <a:p>
            <a:pPr lvl="1"/>
            <a:r>
              <a:rPr lang="en-US" altLang="en-US"/>
              <a:t>A specific numeric value</a:t>
            </a:r>
          </a:p>
          <a:p>
            <a:pPr lvl="1"/>
            <a:r>
              <a:rPr lang="en-US" altLang="en-US"/>
              <a:t>A range of values</a:t>
            </a:r>
          </a:p>
          <a:p>
            <a:pPr lvl="1"/>
            <a:r>
              <a:rPr lang="en-US" altLang="en-US"/>
              <a:t>A set of related values</a:t>
            </a:r>
          </a:p>
          <a:p>
            <a:pPr lvl="1"/>
            <a:r>
              <a:rPr lang="en-US" altLang="en-US"/>
              <a:t>A boolean condition</a:t>
            </a:r>
          </a:p>
        </p:txBody>
      </p:sp>
      <p:sp>
        <p:nvSpPr>
          <p:cNvPr id="5" name="Slide Number Placeholder 5">
            <a:extLst>
              <a:ext uri="{FF2B5EF4-FFF2-40B4-BE49-F238E27FC236}">
                <a16:creationId xmlns="" xmlns:a16="http://schemas.microsoft.com/office/drawing/2014/main" id="{29014BF2-98AA-4D53-BF1C-339848FD5458}"/>
              </a:ext>
            </a:extLst>
          </p:cNvPr>
          <p:cNvSpPr>
            <a:spLocks noGrp="1"/>
          </p:cNvSpPr>
          <p:nvPr>
            <p:ph type="sldNum" sz="quarter" idx="12"/>
          </p:nvPr>
        </p:nvSpPr>
        <p:spPr/>
        <p:txBody>
          <a:bodyPr/>
          <a:lstStyle/>
          <a:p>
            <a:fld id="{E12B335F-FC80-4FC7-B228-5A5A93BFFAF3}" type="slidenum">
              <a:rPr lang="en-US" altLang="en-US"/>
              <a:pPr/>
              <a:t>12</a:t>
            </a:fld>
            <a:endParaRPr lang="en-US" altLang="en-US"/>
          </a:p>
        </p:txBody>
      </p:sp>
      <p:sp>
        <p:nvSpPr>
          <p:cNvPr id="16388" name="Slide Number Placeholder 3">
            <a:extLst>
              <a:ext uri="{FF2B5EF4-FFF2-40B4-BE49-F238E27FC236}">
                <a16:creationId xmlns="" xmlns:a16="http://schemas.microsoft.com/office/drawing/2014/main" id="{F60B6393-7C37-4E71-8AD7-E82100F58E25}"/>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2B2E338C-4ADD-4426-A26C-C8EAE6732A1B}"/>
              </a:ext>
            </a:extLst>
          </p:cNvPr>
          <p:cNvSpPr>
            <a:spLocks noGrp="1" noChangeArrowheads="1"/>
          </p:cNvSpPr>
          <p:nvPr>
            <p:ph type="title"/>
          </p:nvPr>
        </p:nvSpPr>
        <p:spPr/>
        <p:txBody>
          <a:bodyPr/>
          <a:lstStyle/>
          <a:p>
            <a:pPr eaLnBrk="1" hangingPunct="1"/>
            <a:r>
              <a:rPr lang="en-US" altLang="en-US" sz="4000"/>
              <a:t>Equivalence Partitioning Guidelines </a:t>
            </a:r>
          </a:p>
        </p:txBody>
      </p:sp>
      <p:sp>
        <p:nvSpPr>
          <p:cNvPr id="26627" name="Rectangle 3">
            <a:extLst>
              <a:ext uri="{FF2B5EF4-FFF2-40B4-BE49-F238E27FC236}">
                <a16:creationId xmlns="" xmlns:a16="http://schemas.microsoft.com/office/drawing/2014/main" id="{4D70586C-4CCF-4E50-8954-EA323EEFDC22}"/>
              </a:ext>
            </a:extLst>
          </p:cNvPr>
          <p:cNvSpPr>
            <a:spLocks noGrp="1" noChangeArrowheads="1"/>
          </p:cNvSpPr>
          <p:nvPr>
            <p:ph idx="1"/>
          </p:nvPr>
        </p:nvSpPr>
        <p:spPr/>
        <p:txBody>
          <a:bodyPr/>
          <a:lstStyle/>
          <a:p>
            <a:pPr eaLnBrk="1" hangingPunct="1">
              <a:lnSpc>
                <a:spcPct val="80000"/>
              </a:lnSpc>
            </a:pPr>
            <a:r>
              <a:rPr lang="en-US" altLang="en-US" sz="2400" dirty="0"/>
              <a:t>Organize your equivalence classes. Write them in some order, use some template, sequence, or group them based on their similarities or distinctions. These partitions can be hierarchical or organized in any other manner.</a:t>
            </a:r>
          </a:p>
          <a:p>
            <a:pPr eaLnBrk="1" hangingPunct="1">
              <a:lnSpc>
                <a:spcPct val="80000"/>
              </a:lnSpc>
            </a:pPr>
            <a:endParaRPr lang="en-US" altLang="en-US" sz="2400" dirty="0"/>
          </a:p>
          <a:p>
            <a:pPr eaLnBrk="1" hangingPunct="1">
              <a:lnSpc>
                <a:spcPct val="80000"/>
              </a:lnSpc>
            </a:pPr>
            <a:r>
              <a:rPr lang="en-US" altLang="en-US" sz="2400" dirty="0" smtClean="0"/>
              <a:t>You </a:t>
            </a:r>
            <a:r>
              <a:rPr lang="en-US" altLang="en-US" sz="2400" dirty="0"/>
              <a:t>should not forget invalid inputs that a user can give to a system. For example, widgets on a GUI, numeric instead of alphabets, etc. </a:t>
            </a:r>
          </a:p>
        </p:txBody>
      </p:sp>
      <p:sp>
        <p:nvSpPr>
          <p:cNvPr id="4" name="Slide Number Placeholder 3">
            <a:extLst>
              <a:ext uri="{FF2B5EF4-FFF2-40B4-BE49-F238E27FC236}">
                <a16:creationId xmlns="" xmlns:a16="http://schemas.microsoft.com/office/drawing/2014/main" id="{5F803A40-D6F2-49D0-BFF9-13B662BAF472}"/>
              </a:ext>
            </a:extLst>
          </p:cNvPr>
          <p:cNvSpPr>
            <a:spLocks noGrp="1"/>
          </p:cNvSpPr>
          <p:nvPr>
            <p:ph type="sldNum" sz="quarter" idx="12"/>
          </p:nvPr>
        </p:nvSpPr>
        <p:spPr/>
        <p:txBody>
          <a:bodyPr/>
          <a:lstStyle/>
          <a:p>
            <a:fld id="{EB912893-ECEF-4A67-B8FF-42E022FA64EC}"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10A3ABBF-2480-40DF-85CB-037A3C7E90E4}"/>
              </a:ext>
            </a:extLst>
          </p:cNvPr>
          <p:cNvSpPr>
            <a:spLocks noGrp="1"/>
          </p:cNvSpPr>
          <p:nvPr>
            <p:ph type="title"/>
          </p:nvPr>
        </p:nvSpPr>
        <p:spPr/>
        <p:txBody>
          <a:bodyPr/>
          <a:lstStyle/>
          <a:p>
            <a:r>
              <a:rPr lang="en-US" altLang="en-US" dirty="0"/>
              <a:t>Guidelines for Equivalence Classes </a:t>
            </a:r>
          </a:p>
        </p:txBody>
      </p:sp>
      <p:sp>
        <p:nvSpPr>
          <p:cNvPr id="17411" name="Content Placeholder 2">
            <a:extLst>
              <a:ext uri="{FF2B5EF4-FFF2-40B4-BE49-F238E27FC236}">
                <a16:creationId xmlns="" xmlns:a16="http://schemas.microsoft.com/office/drawing/2014/main" id="{094FAC6E-221C-4F5F-A7C9-1DE1D72EB164}"/>
              </a:ext>
            </a:extLst>
          </p:cNvPr>
          <p:cNvSpPr>
            <a:spLocks noGrp="1"/>
          </p:cNvSpPr>
          <p:nvPr>
            <p:ph idx="1"/>
          </p:nvPr>
        </p:nvSpPr>
        <p:spPr/>
        <p:txBody>
          <a:bodyPr/>
          <a:lstStyle/>
          <a:p>
            <a:r>
              <a:rPr lang="en-US" altLang="en-US" dirty="0"/>
              <a:t>If an input condition specifies a range, one valid and two invalid equivalence classes are defined</a:t>
            </a:r>
          </a:p>
          <a:p>
            <a:r>
              <a:rPr lang="en-US" altLang="en-US" dirty="0"/>
              <a:t>If an input condition requires a specific value, one valid and two invalid equivalence classes are defined</a:t>
            </a:r>
          </a:p>
          <a:p>
            <a:r>
              <a:rPr lang="en-US" altLang="en-US" dirty="0"/>
              <a:t>If an input condition specifies a member of a set, one valid and one invalid equivalence class are defined</a:t>
            </a:r>
          </a:p>
          <a:p>
            <a:r>
              <a:rPr lang="en-US" altLang="en-US" dirty="0"/>
              <a:t>If an input condition is </a:t>
            </a:r>
            <a:r>
              <a:rPr lang="en-US" altLang="en-US" dirty="0" err="1"/>
              <a:t>boolean</a:t>
            </a:r>
            <a:r>
              <a:rPr lang="en-US" altLang="en-US" dirty="0"/>
              <a:t>, one valid and one invalid class are defined</a:t>
            </a:r>
          </a:p>
          <a:p>
            <a:pPr marL="0" indent="0">
              <a:buNone/>
            </a:pPr>
            <a:endParaRPr lang="en-US" altLang="en-US" dirty="0"/>
          </a:p>
        </p:txBody>
      </p:sp>
      <p:sp>
        <p:nvSpPr>
          <p:cNvPr id="5" name="Slide Number Placeholder 5">
            <a:extLst>
              <a:ext uri="{FF2B5EF4-FFF2-40B4-BE49-F238E27FC236}">
                <a16:creationId xmlns="" xmlns:a16="http://schemas.microsoft.com/office/drawing/2014/main" id="{A0638044-4157-4621-95E4-E9221A840D5E}"/>
              </a:ext>
            </a:extLst>
          </p:cNvPr>
          <p:cNvSpPr>
            <a:spLocks noGrp="1"/>
          </p:cNvSpPr>
          <p:nvPr>
            <p:ph type="sldNum" sz="quarter" idx="12"/>
          </p:nvPr>
        </p:nvSpPr>
        <p:spPr/>
        <p:txBody>
          <a:bodyPr/>
          <a:lstStyle/>
          <a:p>
            <a:fld id="{6A817E6A-D80B-489E-ACBC-20FDAE5025A2}" type="slidenum">
              <a:rPr lang="en-US" altLang="en-US"/>
              <a:pPr/>
              <a:t>14</a:t>
            </a:fld>
            <a:endParaRPr lang="en-US" altLang="en-US"/>
          </a:p>
        </p:txBody>
      </p:sp>
      <p:sp>
        <p:nvSpPr>
          <p:cNvPr id="17412" name="Slide Number Placeholder 3">
            <a:extLst>
              <a:ext uri="{FF2B5EF4-FFF2-40B4-BE49-F238E27FC236}">
                <a16:creationId xmlns="" xmlns:a16="http://schemas.microsoft.com/office/drawing/2014/main" id="{C9C1FBCA-F519-472B-9B8F-C4933394B37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A9D3A56F-D863-4D2E-9FEF-65F0785908CF}"/>
              </a:ext>
            </a:extLst>
          </p:cNvPr>
          <p:cNvSpPr>
            <a:spLocks noGrp="1" noChangeArrowheads="1"/>
          </p:cNvSpPr>
          <p:nvPr>
            <p:ph type="title"/>
          </p:nvPr>
        </p:nvSpPr>
        <p:spPr/>
        <p:txBody>
          <a:bodyPr/>
          <a:lstStyle/>
          <a:p>
            <a:pPr eaLnBrk="1" hangingPunct="1"/>
            <a:r>
              <a:rPr lang="en-US" altLang="en-US"/>
              <a:t>Example </a:t>
            </a:r>
          </a:p>
        </p:txBody>
      </p:sp>
      <p:sp>
        <p:nvSpPr>
          <p:cNvPr id="12291" name="Rectangle 3">
            <a:extLst>
              <a:ext uri="{FF2B5EF4-FFF2-40B4-BE49-F238E27FC236}">
                <a16:creationId xmlns="" xmlns:a16="http://schemas.microsoft.com/office/drawing/2014/main" id="{F6CB839A-3731-46C2-ADBD-9EC8C4BB15AE}"/>
              </a:ext>
            </a:extLst>
          </p:cNvPr>
          <p:cNvSpPr>
            <a:spLocks noGrp="1" noChangeArrowheads="1"/>
          </p:cNvSpPr>
          <p:nvPr>
            <p:ph idx="1"/>
          </p:nvPr>
        </p:nvSpPr>
        <p:spPr/>
        <p:txBody>
          <a:bodyPr/>
          <a:lstStyle/>
          <a:p>
            <a:pPr eaLnBrk="1" hangingPunct="1"/>
            <a:r>
              <a:rPr lang="en-US" altLang="en-US" dirty="0"/>
              <a:t>Test a function that compares two strings of characters stored in an array for equality. </a:t>
            </a:r>
          </a:p>
        </p:txBody>
      </p:sp>
      <p:sp>
        <p:nvSpPr>
          <p:cNvPr id="3" name="Slide Number Placeholder 2">
            <a:extLst>
              <a:ext uri="{FF2B5EF4-FFF2-40B4-BE49-F238E27FC236}">
                <a16:creationId xmlns="" xmlns:a16="http://schemas.microsoft.com/office/drawing/2014/main" id="{91A427D6-BDD4-4555-9F8A-7B7BB9733F84}"/>
              </a:ext>
            </a:extLst>
          </p:cNvPr>
          <p:cNvSpPr>
            <a:spLocks noGrp="1"/>
          </p:cNvSpPr>
          <p:nvPr>
            <p:ph type="sldNum" sz="quarter" idx="12"/>
          </p:nvPr>
        </p:nvSpPr>
        <p:spPr/>
        <p:txBody>
          <a:bodyPr/>
          <a:lstStyle/>
          <a:p>
            <a:fld id="{EB912893-ECEF-4A67-B8FF-42E022FA64EC}"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5">
            <a:extLst>
              <a:ext uri="{FF2B5EF4-FFF2-40B4-BE49-F238E27FC236}">
                <a16:creationId xmlns="" xmlns:a16="http://schemas.microsoft.com/office/drawing/2014/main" id="{0833CAC1-A15C-4430-A2C6-900906E9CE2B}"/>
              </a:ext>
            </a:extLst>
          </p:cNvPr>
          <p:cNvSpPr>
            <a:spLocks noGrp="1" noChangeArrowheads="1"/>
          </p:cNvSpPr>
          <p:nvPr>
            <p:ph type="title"/>
          </p:nvPr>
        </p:nvSpPr>
        <p:spPr/>
        <p:txBody>
          <a:bodyPr/>
          <a:lstStyle/>
          <a:p>
            <a:pPr eaLnBrk="1" hangingPunct="1"/>
            <a:r>
              <a:rPr lang="en-US" altLang="en-US"/>
              <a:t>Test Cases</a:t>
            </a:r>
          </a:p>
        </p:txBody>
      </p:sp>
      <p:graphicFrame>
        <p:nvGraphicFramePr>
          <p:cNvPr id="11461" name="Group 197">
            <a:extLst>
              <a:ext uri="{FF2B5EF4-FFF2-40B4-BE49-F238E27FC236}">
                <a16:creationId xmlns="" xmlns:a16="http://schemas.microsoft.com/office/drawing/2014/main" id="{F8CE08E6-E2F5-431D-933E-1C0E90815702}"/>
              </a:ext>
            </a:extLst>
          </p:cNvPr>
          <p:cNvGraphicFramePr>
            <a:graphicFrameLocks noGrp="1"/>
          </p:cNvGraphicFramePr>
          <p:nvPr>
            <p:ph type="tbl" idx="1"/>
          </p:nvPr>
        </p:nvGraphicFramePr>
        <p:xfrm>
          <a:off x="1981200" y="1600200"/>
          <a:ext cx="8229600" cy="4572000"/>
        </p:xfrm>
        <a:graphic>
          <a:graphicData uri="http://schemas.openxmlformats.org/drawingml/2006/table">
            <a:tbl>
              <a:tblPr/>
              <a:tblGrid>
                <a:gridCol w="2736850">
                  <a:extLst>
                    <a:ext uri="{9D8B030D-6E8A-4147-A177-3AD203B41FA5}">
                      <a16:colId xmlns="" xmlns:a16="http://schemas.microsoft.com/office/drawing/2014/main" val="20000"/>
                    </a:ext>
                  </a:extLst>
                </a:gridCol>
                <a:gridCol w="2719388">
                  <a:extLst>
                    <a:ext uri="{9D8B030D-6E8A-4147-A177-3AD203B41FA5}">
                      <a16:colId xmlns="" xmlns:a16="http://schemas.microsoft.com/office/drawing/2014/main" val="20001"/>
                    </a:ext>
                  </a:extLst>
                </a:gridCol>
                <a:gridCol w="2773362">
                  <a:extLst>
                    <a:ext uri="{9D8B030D-6E8A-4147-A177-3AD203B41FA5}">
                      <a16:colId xmlns="" xmlns:a16="http://schemas.microsoft.com/office/drawing/2014/main" val="20002"/>
                    </a:ext>
                  </a:extLst>
                </a:gridCol>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Garamond" pitchFamily="18" charset="0"/>
                          <a:cs typeface="Times New Roman" pitchFamily="18" charset="0"/>
                        </a:rPr>
                        <a:t>A</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Garamond" pitchFamily="18" charset="0"/>
                          <a:cs typeface="Times New Roman" pitchFamily="18" charset="0"/>
                        </a:rPr>
                        <a:t>B</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Garamond" pitchFamily="18" charset="0"/>
                          <a:cs typeface="Times New Roman" pitchFamily="18" charset="0"/>
                        </a:rPr>
                        <a:t>Expected result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 xmlns:a16="http://schemas.microsoft.com/office/drawing/2014/main" val="10000"/>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“cat”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“dog”</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True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True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“ball”</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“cat”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“hen”</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“rat”</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“door”</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False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  ”</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  ”</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Garamond" pitchFamily="18" charset="0"/>
                          <a:cs typeface="Times New Roman" pitchFamily="18" charset="0"/>
                        </a:rPr>
                        <a:t>True</a:t>
                      </a:r>
                      <a:endParaRPr kumimoji="0" lang="en-US" sz="3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
        <p:nvSpPr>
          <p:cNvPr id="3" name="Slide Number Placeholder 2">
            <a:extLst>
              <a:ext uri="{FF2B5EF4-FFF2-40B4-BE49-F238E27FC236}">
                <a16:creationId xmlns="" xmlns:a16="http://schemas.microsoft.com/office/drawing/2014/main" id="{688BB392-B549-4795-8FC2-AE0690F34CB7}"/>
              </a:ext>
            </a:extLst>
          </p:cNvPr>
          <p:cNvSpPr>
            <a:spLocks noGrp="1"/>
          </p:cNvSpPr>
          <p:nvPr>
            <p:ph type="sldNum" sz="quarter" idx="12"/>
          </p:nvPr>
        </p:nvSpPr>
        <p:spPr/>
        <p:txBody>
          <a:bodyPr/>
          <a:lstStyle/>
          <a:p>
            <a:fld id="{37AB5840-394E-4E42-B388-DD45701C860A}" type="slidenum">
              <a:rPr lang="en-US" altLang="en-US" smtClean="0"/>
              <a:pPr/>
              <a:t>16</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74AD2DC3-4BDC-4D22-ABE2-B828ED503C63}"/>
              </a:ext>
            </a:extLst>
          </p:cNvPr>
          <p:cNvSpPr>
            <a:spLocks noGrp="1" noChangeArrowheads="1"/>
          </p:cNvSpPr>
          <p:nvPr>
            <p:ph type="title"/>
          </p:nvPr>
        </p:nvSpPr>
        <p:spPr/>
        <p:txBody>
          <a:bodyPr/>
          <a:lstStyle/>
          <a:p>
            <a:pPr eaLnBrk="1" hangingPunct="1"/>
            <a:r>
              <a:rPr lang="en-US" altLang="en-US"/>
              <a:t>Example, String Match </a:t>
            </a:r>
          </a:p>
        </p:txBody>
      </p:sp>
      <p:sp>
        <p:nvSpPr>
          <p:cNvPr id="27651" name="Rectangle 3">
            <a:extLst>
              <a:ext uri="{FF2B5EF4-FFF2-40B4-BE49-F238E27FC236}">
                <a16:creationId xmlns="" xmlns:a16="http://schemas.microsoft.com/office/drawing/2014/main" id="{E1B2105E-8858-4A79-AB13-D3456A3BD4C1}"/>
              </a:ext>
            </a:extLst>
          </p:cNvPr>
          <p:cNvSpPr>
            <a:spLocks noGrp="1" noChangeArrowheads="1"/>
          </p:cNvSpPr>
          <p:nvPr>
            <p:ph idx="1"/>
          </p:nvPr>
        </p:nvSpPr>
        <p:spPr/>
        <p:txBody>
          <a:bodyPr/>
          <a:lstStyle/>
          <a:p>
            <a:pPr eaLnBrk="1" hangingPunct="1"/>
            <a:r>
              <a:rPr lang="en-US" altLang="en-US" i="1"/>
              <a:t>Organization</a:t>
            </a:r>
            <a:endParaRPr lang="en-US" altLang="en-US"/>
          </a:p>
          <a:p>
            <a:pPr lvl="1" eaLnBrk="1" hangingPunct="1"/>
            <a:r>
              <a:rPr lang="en-US" altLang="en-US"/>
              <a:t>For equivalence partitions, we divide the problem in two obvious categories of equal strings and the other one for unequal strings. </a:t>
            </a:r>
          </a:p>
        </p:txBody>
      </p:sp>
      <p:sp>
        <p:nvSpPr>
          <p:cNvPr id="3" name="Slide Number Placeholder 2">
            <a:extLst>
              <a:ext uri="{FF2B5EF4-FFF2-40B4-BE49-F238E27FC236}">
                <a16:creationId xmlns="" xmlns:a16="http://schemas.microsoft.com/office/drawing/2014/main" id="{61150B7E-7EB7-41A4-8CCE-F407853E33F8}"/>
              </a:ext>
            </a:extLst>
          </p:cNvPr>
          <p:cNvSpPr>
            <a:spLocks noGrp="1"/>
          </p:cNvSpPr>
          <p:nvPr>
            <p:ph type="sldNum" sz="quarter" idx="12"/>
          </p:nvPr>
        </p:nvSpPr>
        <p:spPr/>
        <p:txBody>
          <a:bodyPr/>
          <a:lstStyle/>
          <a:p>
            <a:fld id="{EB912893-ECEF-4A67-B8FF-42E022FA64EC}"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3F3F31C4-89C9-4FEC-B0E3-8C9149F82E1F}"/>
              </a:ext>
            </a:extLst>
          </p:cNvPr>
          <p:cNvSpPr>
            <a:spLocks noGrp="1" noChangeArrowheads="1"/>
          </p:cNvSpPr>
          <p:nvPr>
            <p:ph type="title"/>
          </p:nvPr>
        </p:nvSpPr>
        <p:spPr>
          <a:xfrm>
            <a:off x="609600" y="704088"/>
            <a:ext cx="10972800" cy="789861"/>
          </a:xfrm>
        </p:spPr>
        <p:txBody>
          <a:bodyPr/>
          <a:lstStyle/>
          <a:p>
            <a:pPr eaLnBrk="1" hangingPunct="1"/>
            <a:r>
              <a:rPr lang="en-US" altLang="en-US" sz="4000" i="1" dirty="0"/>
              <a:t>Test Cases for Equivalence Partitions - Equal</a:t>
            </a:r>
            <a:r>
              <a:rPr lang="en-US" altLang="en-US" sz="4000" dirty="0"/>
              <a:t> </a:t>
            </a:r>
          </a:p>
        </p:txBody>
      </p:sp>
      <p:sp>
        <p:nvSpPr>
          <p:cNvPr id="28675" name="Rectangle 3">
            <a:extLst>
              <a:ext uri="{FF2B5EF4-FFF2-40B4-BE49-F238E27FC236}">
                <a16:creationId xmlns="" xmlns:a16="http://schemas.microsoft.com/office/drawing/2014/main" id="{F0E27087-CE45-4076-8CE3-636C1130605E}"/>
              </a:ext>
            </a:extLst>
          </p:cNvPr>
          <p:cNvSpPr>
            <a:spLocks noGrp="1" noChangeArrowheads="1"/>
          </p:cNvSpPr>
          <p:nvPr>
            <p:ph idx="1"/>
          </p:nvPr>
        </p:nvSpPr>
        <p:spPr>
          <a:xfrm>
            <a:off x="1981200" y="1970468"/>
            <a:ext cx="8458200" cy="4155696"/>
          </a:xfrm>
        </p:spPr>
        <p:txBody>
          <a:bodyPr/>
          <a:lstStyle/>
          <a:p>
            <a:pPr eaLnBrk="1" hangingPunct="1">
              <a:lnSpc>
                <a:spcPct val="80000"/>
              </a:lnSpc>
            </a:pPr>
            <a:r>
              <a:rPr lang="en-US" altLang="en-US" sz="2400" dirty="0"/>
              <a:t>Two equal strings of arbitrary length</a:t>
            </a:r>
          </a:p>
          <a:p>
            <a:pPr lvl="1" eaLnBrk="1" hangingPunct="1">
              <a:lnSpc>
                <a:spcPct val="80000"/>
              </a:lnSpc>
            </a:pPr>
            <a:r>
              <a:rPr lang="en-US" altLang="en-US" sz="2000" dirty="0"/>
              <a:t>All lower case				“cat”		“cat”</a:t>
            </a:r>
          </a:p>
          <a:p>
            <a:pPr lvl="1" eaLnBrk="1" hangingPunct="1">
              <a:lnSpc>
                <a:spcPct val="80000"/>
              </a:lnSpc>
            </a:pPr>
            <a:r>
              <a:rPr lang="en-US" altLang="en-US" sz="2000" dirty="0"/>
              <a:t>All upper case				“CAT”		“CAT”</a:t>
            </a:r>
          </a:p>
          <a:p>
            <a:pPr lvl="1" eaLnBrk="1" hangingPunct="1">
              <a:lnSpc>
                <a:spcPct val="80000"/>
              </a:lnSpc>
            </a:pPr>
            <a:r>
              <a:rPr lang="en-US" altLang="en-US" sz="2000" dirty="0"/>
              <a:t>Mixed case				“Cat”		“Cat”</a:t>
            </a:r>
          </a:p>
          <a:p>
            <a:pPr lvl="1" eaLnBrk="1" hangingPunct="1">
              <a:lnSpc>
                <a:spcPct val="80000"/>
              </a:lnSpc>
            </a:pPr>
            <a:r>
              <a:rPr lang="en-US" altLang="en-US" sz="2000" dirty="0"/>
              <a:t>Numeric values				“123”		“123”</a:t>
            </a:r>
          </a:p>
          <a:p>
            <a:pPr lvl="1" eaLnBrk="1" hangingPunct="1">
              <a:lnSpc>
                <a:spcPct val="80000"/>
              </a:lnSpc>
            </a:pPr>
            <a:r>
              <a:rPr lang="en-US" altLang="en-US" sz="2000" dirty="0"/>
              <a:t>Two strings with blanks only		“   ”	 	“   ”</a:t>
            </a:r>
          </a:p>
          <a:p>
            <a:pPr lvl="1" eaLnBrk="1" hangingPunct="1">
              <a:lnSpc>
                <a:spcPct val="80000"/>
              </a:lnSpc>
            </a:pPr>
            <a:r>
              <a:rPr lang="en-US" altLang="en-US" sz="2000" dirty="0"/>
              <a:t>Numeric and character mixed		“Cat1”		“Cat1”</a:t>
            </a:r>
          </a:p>
          <a:p>
            <a:pPr lvl="1" eaLnBrk="1" hangingPunct="1">
              <a:lnSpc>
                <a:spcPct val="80000"/>
              </a:lnSpc>
            </a:pPr>
            <a:r>
              <a:rPr lang="en-US" altLang="en-US" sz="2000" dirty="0"/>
              <a:t>Strings with special characters		“Cat#1”	      	“Cat#1”</a:t>
            </a:r>
          </a:p>
          <a:p>
            <a:pPr eaLnBrk="1" hangingPunct="1">
              <a:lnSpc>
                <a:spcPct val="80000"/>
              </a:lnSpc>
            </a:pPr>
            <a:r>
              <a:rPr lang="en-US" altLang="en-US" sz="2400" dirty="0"/>
              <a:t>Two NULL strings			“”		 “”</a:t>
            </a:r>
          </a:p>
          <a:p>
            <a:pPr eaLnBrk="1" hangingPunct="1">
              <a:lnSpc>
                <a:spcPct val="80000"/>
              </a:lnSpc>
              <a:buFontTx/>
              <a:buNone/>
            </a:pPr>
            <a:endParaRPr lang="en-US" altLang="en-US" sz="2400" dirty="0"/>
          </a:p>
        </p:txBody>
      </p:sp>
      <p:sp>
        <p:nvSpPr>
          <p:cNvPr id="3" name="Slide Number Placeholder 2">
            <a:extLst>
              <a:ext uri="{FF2B5EF4-FFF2-40B4-BE49-F238E27FC236}">
                <a16:creationId xmlns="" xmlns:a16="http://schemas.microsoft.com/office/drawing/2014/main" id="{6405CF5E-B9D8-40AA-88A0-2A5E938E4C4D}"/>
              </a:ext>
            </a:extLst>
          </p:cNvPr>
          <p:cNvSpPr>
            <a:spLocks noGrp="1"/>
          </p:cNvSpPr>
          <p:nvPr>
            <p:ph type="sldNum" sz="quarter" idx="12"/>
          </p:nvPr>
        </p:nvSpPr>
        <p:spPr/>
        <p:txBody>
          <a:bodyPr/>
          <a:lstStyle/>
          <a:p>
            <a:fld id="{EB912893-ECEF-4A67-B8FF-42E022FA64EC}"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C068FD74-AF6D-45C6-BD53-8FA491D518DD}"/>
              </a:ext>
            </a:extLst>
          </p:cNvPr>
          <p:cNvSpPr>
            <a:spLocks noGrp="1" noChangeArrowheads="1"/>
          </p:cNvSpPr>
          <p:nvPr>
            <p:ph type="title"/>
          </p:nvPr>
        </p:nvSpPr>
        <p:spPr/>
        <p:txBody>
          <a:bodyPr/>
          <a:lstStyle/>
          <a:p>
            <a:pPr eaLnBrk="1" hangingPunct="1"/>
            <a:r>
              <a:rPr lang="en-US" altLang="en-US" i="1"/>
              <a:t>Unequal Strings</a:t>
            </a:r>
          </a:p>
        </p:txBody>
      </p:sp>
      <p:sp>
        <p:nvSpPr>
          <p:cNvPr id="29699" name="Rectangle 3">
            <a:extLst>
              <a:ext uri="{FF2B5EF4-FFF2-40B4-BE49-F238E27FC236}">
                <a16:creationId xmlns="" xmlns:a16="http://schemas.microsoft.com/office/drawing/2014/main" id="{0DAF3140-CE55-4B70-AACE-A521DC1CA4B8}"/>
              </a:ext>
            </a:extLst>
          </p:cNvPr>
          <p:cNvSpPr>
            <a:spLocks noGrp="1" noChangeArrowheads="1"/>
          </p:cNvSpPr>
          <p:nvPr>
            <p:ph idx="1"/>
          </p:nvPr>
        </p:nvSpPr>
        <p:spPr/>
        <p:txBody>
          <a:bodyPr/>
          <a:lstStyle/>
          <a:p>
            <a:pPr eaLnBrk="1" hangingPunct="1"/>
            <a:r>
              <a:rPr lang="en-US" altLang="en-US"/>
              <a:t>Two different equal strings of arbitrary length		</a:t>
            </a:r>
          </a:p>
          <a:p>
            <a:pPr lvl="1" eaLnBrk="1" hangingPunct="1"/>
            <a:r>
              <a:rPr lang="en-US" altLang="en-US"/>
              <a:t>Two strings with different length	“cat”	“mouse”</a:t>
            </a:r>
          </a:p>
          <a:p>
            <a:pPr lvl="1" eaLnBrk="1" hangingPunct="1"/>
            <a:r>
              <a:rPr lang="en-US" altLang="en-US"/>
              <a:t>Two strings of same length		“cat”	“dog”</a:t>
            </a:r>
          </a:p>
          <a:p>
            <a:pPr eaLnBrk="1" hangingPunct="1"/>
            <a:r>
              <a:rPr lang="en-US" altLang="en-US"/>
              <a:t>Check for case sensitivity				</a:t>
            </a:r>
          </a:p>
          <a:p>
            <a:pPr lvl="1" eaLnBrk="1" hangingPunct="1"/>
            <a:r>
              <a:rPr lang="en-US" altLang="en-US"/>
              <a:t>Same strings different capitalization “Cat”	 “caT”</a:t>
            </a:r>
          </a:p>
          <a:p>
            <a:pPr eaLnBrk="1" hangingPunct="1"/>
            <a:r>
              <a:rPr lang="en-US" altLang="en-US"/>
              <a:t>One string is empty</a:t>
            </a:r>
          </a:p>
          <a:p>
            <a:pPr lvl="1" eaLnBrk="1" hangingPunct="1"/>
            <a:r>
              <a:rPr lang="en-US" altLang="en-US"/>
              <a:t>First is NULL				“”		“cat”</a:t>
            </a:r>
          </a:p>
          <a:p>
            <a:pPr lvl="1" eaLnBrk="1" hangingPunct="1"/>
            <a:r>
              <a:rPr lang="en-US" altLang="en-US"/>
              <a:t>Second is NULL			“cat”		“”</a:t>
            </a:r>
          </a:p>
        </p:txBody>
      </p:sp>
      <p:sp>
        <p:nvSpPr>
          <p:cNvPr id="3" name="Slide Number Placeholder 2">
            <a:extLst>
              <a:ext uri="{FF2B5EF4-FFF2-40B4-BE49-F238E27FC236}">
                <a16:creationId xmlns="" xmlns:a16="http://schemas.microsoft.com/office/drawing/2014/main" id="{C9A446A0-1908-41FC-88CE-0BBC41AAE56E}"/>
              </a:ext>
            </a:extLst>
          </p:cNvPr>
          <p:cNvSpPr>
            <a:spLocks noGrp="1"/>
          </p:cNvSpPr>
          <p:nvPr>
            <p:ph type="sldNum" sz="quarter" idx="12"/>
          </p:nvPr>
        </p:nvSpPr>
        <p:spPr/>
        <p:txBody>
          <a:bodyPr/>
          <a:lstStyle/>
          <a:p>
            <a:fld id="{EB912893-ECEF-4A67-B8FF-42E022FA64EC}"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C4C99-5550-4F89-B123-43AD5B843F33}"/>
              </a:ext>
            </a:extLst>
          </p:cNvPr>
          <p:cNvSpPr>
            <a:spLocks noGrp="1"/>
          </p:cNvSpPr>
          <p:nvPr>
            <p:ph type="title"/>
          </p:nvPr>
        </p:nvSpPr>
        <p:spPr/>
        <p:txBody>
          <a:bodyPr/>
          <a:lstStyle/>
          <a:p>
            <a:r>
              <a:rPr lang="en-US" dirty="0"/>
              <a:t>Verification and Validation</a:t>
            </a:r>
          </a:p>
        </p:txBody>
      </p:sp>
      <p:sp>
        <p:nvSpPr>
          <p:cNvPr id="3" name="Content Placeholder 2">
            <a:extLst>
              <a:ext uri="{FF2B5EF4-FFF2-40B4-BE49-F238E27FC236}">
                <a16:creationId xmlns="" xmlns:a16="http://schemas.microsoft.com/office/drawing/2014/main" id="{FE0EFC18-AFBC-4078-A0EF-064932181B2A}"/>
              </a:ext>
            </a:extLst>
          </p:cNvPr>
          <p:cNvSpPr>
            <a:spLocks noGrp="1"/>
          </p:cNvSpPr>
          <p:nvPr>
            <p:ph idx="1"/>
          </p:nvPr>
        </p:nvSpPr>
        <p:spPr/>
        <p:txBody>
          <a:bodyPr/>
          <a:lstStyle/>
          <a:p>
            <a:r>
              <a:rPr lang="en-US" altLang="en-US" i="1" dirty="0"/>
              <a:t>Verification</a:t>
            </a:r>
            <a:endParaRPr lang="en-US" altLang="en-US" dirty="0"/>
          </a:p>
          <a:p>
            <a:pPr lvl="1"/>
            <a:r>
              <a:rPr lang="en-US" altLang="en-US" dirty="0"/>
              <a:t>Does the product meet system specifications?</a:t>
            </a:r>
          </a:p>
          <a:p>
            <a:pPr lvl="1"/>
            <a:r>
              <a:rPr lang="en-US" altLang="en-US" dirty="0"/>
              <a:t>Have you built the product right?</a:t>
            </a:r>
          </a:p>
          <a:p>
            <a:pPr marL="457200" lvl="1" indent="0">
              <a:buNone/>
            </a:pPr>
            <a:endParaRPr lang="en-US" altLang="en-US" dirty="0"/>
          </a:p>
          <a:p>
            <a:r>
              <a:rPr lang="en-US" altLang="en-US" i="1" dirty="0"/>
              <a:t>Validation </a:t>
            </a:r>
            <a:endParaRPr lang="en-US" altLang="en-US" dirty="0"/>
          </a:p>
          <a:p>
            <a:pPr lvl="1"/>
            <a:r>
              <a:rPr lang="en-US" altLang="en-US" dirty="0"/>
              <a:t>Does the product meet user expectations?</a:t>
            </a:r>
          </a:p>
          <a:p>
            <a:pPr lvl="1"/>
            <a:r>
              <a:rPr lang="en-US" altLang="en-US" dirty="0"/>
              <a:t>Have you built the right product?</a:t>
            </a:r>
          </a:p>
          <a:p>
            <a:endParaRPr lang="en-US" dirty="0"/>
          </a:p>
        </p:txBody>
      </p:sp>
      <p:sp>
        <p:nvSpPr>
          <p:cNvPr id="4" name="Slide Number Placeholder 3">
            <a:extLst>
              <a:ext uri="{FF2B5EF4-FFF2-40B4-BE49-F238E27FC236}">
                <a16:creationId xmlns="" xmlns:a16="http://schemas.microsoft.com/office/drawing/2014/main" id="{B4CB5C70-E0DB-4997-8863-2CFB2A6B4210}"/>
              </a:ext>
            </a:extLst>
          </p:cNvPr>
          <p:cNvSpPr>
            <a:spLocks noGrp="1"/>
          </p:cNvSpPr>
          <p:nvPr>
            <p:ph type="sldNum" sz="quarter" idx="12"/>
          </p:nvPr>
        </p:nvSpPr>
        <p:spPr/>
        <p:txBody>
          <a:bodyPr/>
          <a:lstStyle/>
          <a:p>
            <a:fld id="{2CAD962A-C1A7-4922-BB18-1D4988BDBB66}" type="slidenum">
              <a:rPr lang="en-US" smtClean="0"/>
              <a:pPr/>
              <a:t>2</a:t>
            </a:fld>
            <a:endParaRPr lang="en-US"/>
          </a:p>
        </p:txBody>
      </p:sp>
    </p:spTree>
    <p:extLst>
      <p:ext uri="{BB962C8B-B14F-4D97-AF65-F5344CB8AC3E}">
        <p14:creationId xmlns:p14="http://schemas.microsoft.com/office/powerpoint/2010/main" val="175983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a:extLst>
              <a:ext uri="{FF2B5EF4-FFF2-40B4-BE49-F238E27FC236}">
                <a16:creationId xmlns="" xmlns:a16="http://schemas.microsoft.com/office/drawing/2014/main" id="{7B89D404-7523-4278-B035-AB9CA5141656}"/>
              </a:ext>
            </a:extLst>
          </p:cNvPr>
          <p:cNvSpPr>
            <a:spLocks noGrp="1" noChangeArrowheads="1"/>
          </p:cNvSpPr>
          <p:nvPr>
            <p:ph type="title"/>
          </p:nvPr>
        </p:nvSpPr>
        <p:spPr>
          <a:xfrm>
            <a:off x="2209800" y="2130426"/>
            <a:ext cx="7772400" cy="1470025"/>
          </a:xfrm>
        </p:spPr>
        <p:txBody>
          <a:bodyPr/>
          <a:lstStyle/>
          <a:p>
            <a:r>
              <a:rPr lang="en-US" altLang="en-US"/>
              <a:t>Boundary Value Analysis</a:t>
            </a:r>
          </a:p>
        </p:txBody>
      </p:sp>
      <p:sp>
        <p:nvSpPr>
          <p:cNvPr id="70661" name="Rectangle 5">
            <a:extLst>
              <a:ext uri="{FF2B5EF4-FFF2-40B4-BE49-F238E27FC236}">
                <a16:creationId xmlns="" xmlns:a16="http://schemas.microsoft.com/office/drawing/2014/main" id="{6177C111-3484-410D-91D0-A50CB6D55ACB}"/>
              </a:ext>
            </a:extLst>
          </p:cNvPr>
          <p:cNvSpPr>
            <a:spLocks noGrp="1" noChangeArrowheads="1"/>
          </p:cNvSpPr>
          <p:nvPr>
            <p:ph idx="1"/>
          </p:nvPr>
        </p:nvSpPr>
        <p:spPr>
          <a:xfrm>
            <a:off x="2895600" y="3886200"/>
            <a:ext cx="6400800" cy="1752600"/>
          </a:xfrm>
        </p:spPr>
        <p:txBody>
          <a:bodyPr/>
          <a:lstStyle/>
          <a:p>
            <a:pPr marL="0" indent="0" algn="ctr">
              <a:buNone/>
            </a:pPr>
            <a:endParaRPr lang="en-US" altLang="en-US"/>
          </a:p>
        </p:txBody>
      </p:sp>
      <p:sp>
        <p:nvSpPr>
          <p:cNvPr id="3" name="Slide Number Placeholder 2">
            <a:extLst>
              <a:ext uri="{FF2B5EF4-FFF2-40B4-BE49-F238E27FC236}">
                <a16:creationId xmlns="" xmlns:a16="http://schemas.microsoft.com/office/drawing/2014/main" id="{1873BA0C-7DCC-4A3B-A87A-286EC9987CFC}"/>
              </a:ext>
            </a:extLst>
          </p:cNvPr>
          <p:cNvSpPr>
            <a:spLocks noGrp="1"/>
          </p:cNvSpPr>
          <p:nvPr>
            <p:ph type="sldNum" sz="quarter" idx="12"/>
          </p:nvPr>
        </p:nvSpPr>
        <p:spPr/>
        <p:txBody>
          <a:bodyPr/>
          <a:lstStyle/>
          <a:p>
            <a:fld id="{EB912893-ECEF-4A67-B8FF-42E022FA64EC}"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D89BA8C9-A095-45C4-A918-1872356B74E3}"/>
              </a:ext>
            </a:extLst>
          </p:cNvPr>
          <p:cNvSpPr>
            <a:spLocks noGrp="1"/>
          </p:cNvSpPr>
          <p:nvPr>
            <p:ph type="title"/>
          </p:nvPr>
        </p:nvSpPr>
        <p:spPr/>
        <p:txBody>
          <a:bodyPr/>
          <a:lstStyle/>
          <a:p>
            <a:r>
              <a:rPr lang="en-US" altLang="en-US" dirty="0"/>
              <a:t>Boundary Value Analysis </a:t>
            </a:r>
          </a:p>
        </p:txBody>
      </p:sp>
      <p:sp>
        <p:nvSpPr>
          <p:cNvPr id="22531" name="Content Placeholder 2">
            <a:extLst>
              <a:ext uri="{FF2B5EF4-FFF2-40B4-BE49-F238E27FC236}">
                <a16:creationId xmlns="" xmlns:a16="http://schemas.microsoft.com/office/drawing/2014/main" id="{6C544B75-4085-423E-9366-104BEAC6DE67}"/>
              </a:ext>
            </a:extLst>
          </p:cNvPr>
          <p:cNvSpPr>
            <a:spLocks noGrp="1"/>
          </p:cNvSpPr>
          <p:nvPr>
            <p:ph idx="1"/>
          </p:nvPr>
        </p:nvSpPr>
        <p:spPr/>
        <p:txBody>
          <a:bodyPr/>
          <a:lstStyle/>
          <a:p>
            <a:r>
              <a:rPr lang="en-US" altLang="en-US" dirty="0"/>
              <a:t>Boundary value analysis (BVA) is a testing technique, which leads to a selection of test cases that exercise bounding values</a:t>
            </a:r>
          </a:p>
          <a:p>
            <a:r>
              <a:rPr lang="en-US" altLang="en-US" dirty="0"/>
              <a:t>This is because that for reasons not clearly completely clear, a greater number of errors tends to occur at the boundaries of the input domain rather than in the “center</a:t>
            </a:r>
            <a:r>
              <a:rPr lang="en-US" altLang="en-US" dirty="0" smtClean="0"/>
              <a:t>”</a:t>
            </a:r>
          </a:p>
          <a:p>
            <a:r>
              <a:rPr lang="en-US" altLang="en-US" dirty="0"/>
              <a:t>BVA complements equivalence partitioning testing technique</a:t>
            </a:r>
          </a:p>
          <a:p>
            <a:endParaRPr lang="en-US" altLang="en-US" dirty="0"/>
          </a:p>
        </p:txBody>
      </p:sp>
      <p:sp>
        <p:nvSpPr>
          <p:cNvPr id="3" name="Slide Number Placeholder 2">
            <a:extLst>
              <a:ext uri="{FF2B5EF4-FFF2-40B4-BE49-F238E27FC236}">
                <a16:creationId xmlns="" xmlns:a16="http://schemas.microsoft.com/office/drawing/2014/main" id="{82DC1280-892F-4EB5-A4B8-D82DD2DFF3E8}"/>
              </a:ext>
            </a:extLst>
          </p:cNvPr>
          <p:cNvSpPr>
            <a:spLocks noGrp="1"/>
          </p:cNvSpPr>
          <p:nvPr>
            <p:ph type="sldNum" sz="quarter" idx="12"/>
          </p:nvPr>
        </p:nvSpPr>
        <p:spPr/>
        <p:txBody>
          <a:bodyPr/>
          <a:lstStyle/>
          <a:p>
            <a:fld id="{EB912893-ECEF-4A67-B8FF-42E022FA64EC}"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E619D-B82D-41B1-B2B5-3720525DA513}"/>
              </a:ext>
            </a:extLst>
          </p:cNvPr>
          <p:cNvSpPr>
            <a:spLocks noGrp="1"/>
          </p:cNvSpPr>
          <p:nvPr>
            <p:ph type="title"/>
          </p:nvPr>
        </p:nvSpPr>
        <p:spPr>
          <a:xfrm>
            <a:off x="838200" y="365125"/>
            <a:ext cx="10515600" cy="1065469"/>
          </a:xfrm>
        </p:spPr>
        <p:txBody>
          <a:bodyPr/>
          <a:lstStyle/>
          <a:p>
            <a:r>
              <a:rPr lang="en-US" dirty="0"/>
              <a:t>Guidelines for BVA</a:t>
            </a:r>
          </a:p>
        </p:txBody>
      </p:sp>
      <p:sp>
        <p:nvSpPr>
          <p:cNvPr id="3" name="Content Placeholder 2">
            <a:extLst>
              <a:ext uri="{FF2B5EF4-FFF2-40B4-BE49-F238E27FC236}">
                <a16:creationId xmlns="" xmlns:a16="http://schemas.microsoft.com/office/drawing/2014/main" id="{B2B53C26-C5B8-4218-8E49-7B0F8E7B8884}"/>
              </a:ext>
            </a:extLst>
          </p:cNvPr>
          <p:cNvSpPr>
            <a:spLocks noGrp="1"/>
          </p:cNvSpPr>
          <p:nvPr>
            <p:ph idx="1"/>
          </p:nvPr>
        </p:nvSpPr>
        <p:spPr>
          <a:xfrm>
            <a:off x="838200" y="1430594"/>
            <a:ext cx="10515600" cy="5062281"/>
          </a:xfrm>
        </p:spPr>
        <p:txBody>
          <a:bodyPr>
            <a:normAutofit fontScale="85000" lnSpcReduction="10000"/>
          </a:bodyPr>
          <a:lstStyle/>
          <a:p>
            <a:pPr marL="514350" indent="-514350">
              <a:buAutoNum type="arabicPeriod"/>
            </a:pPr>
            <a:r>
              <a:rPr lang="en-US" dirty="0"/>
              <a:t>If an input condition specifies a range bounded by values </a:t>
            </a:r>
            <a:r>
              <a:rPr lang="en-US" i="1" dirty="0"/>
              <a:t>a </a:t>
            </a:r>
            <a:r>
              <a:rPr lang="en-US" dirty="0"/>
              <a:t>and </a:t>
            </a:r>
            <a:r>
              <a:rPr lang="en-US" i="1" dirty="0"/>
              <a:t>b, </a:t>
            </a:r>
            <a:r>
              <a:rPr lang="en-US" dirty="0"/>
              <a:t>test cases should be designed with values </a:t>
            </a:r>
            <a:r>
              <a:rPr lang="en-US" i="1" dirty="0"/>
              <a:t>a </a:t>
            </a:r>
            <a:r>
              <a:rPr lang="en-US" dirty="0"/>
              <a:t>and </a:t>
            </a:r>
            <a:r>
              <a:rPr lang="en-US" i="1" dirty="0"/>
              <a:t>b </a:t>
            </a:r>
            <a:r>
              <a:rPr lang="en-US" dirty="0"/>
              <a:t>and just above and just below </a:t>
            </a:r>
            <a:r>
              <a:rPr lang="en-US" i="1" dirty="0"/>
              <a:t>a </a:t>
            </a:r>
            <a:r>
              <a:rPr lang="en-US" dirty="0"/>
              <a:t>and </a:t>
            </a:r>
            <a:r>
              <a:rPr lang="en-US" i="1" dirty="0"/>
              <a:t>b</a:t>
            </a:r>
            <a:r>
              <a:rPr lang="en-US" dirty="0"/>
              <a:t>.</a:t>
            </a:r>
          </a:p>
          <a:p>
            <a:pPr marL="514350" indent="-514350">
              <a:buAutoNum type="arabicPeriod"/>
            </a:pPr>
            <a:endParaRPr lang="en-US" dirty="0"/>
          </a:p>
          <a:p>
            <a:pPr marL="514350" indent="-514350">
              <a:buAutoNum type="arabicPeriod"/>
            </a:pPr>
            <a:r>
              <a:rPr lang="en-US" dirty="0"/>
              <a:t>If an input condition specifies a number of values, test cases should be developed that exercise the minimum and maximum numbers. Values just above and below minimum and maximum are also tested.</a:t>
            </a:r>
          </a:p>
          <a:p>
            <a:pPr marL="514350" indent="-514350">
              <a:buAutoNum type="arabicPeriod"/>
            </a:pPr>
            <a:endParaRPr lang="en-US" dirty="0"/>
          </a:p>
          <a:p>
            <a:pPr marL="514350" indent="-514350">
              <a:buAutoNum type="arabicPeriod"/>
            </a:pPr>
            <a:r>
              <a:rPr lang="en-US" dirty="0"/>
              <a:t>Apply guidelines 1 and 2 to output conditions. For example, assume that a temperature vs. pressure table is required as output from an engineering analysis program. Test cases should be designed to create an output report that produces the maximum (and minimum) allowable number of table entries.</a:t>
            </a:r>
          </a:p>
          <a:p>
            <a:pPr marL="514350" indent="-514350">
              <a:buAutoNum type="arabicPeriod"/>
            </a:pPr>
            <a:endParaRPr lang="en-US"/>
          </a:p>
          <a:p>
            <a:pPr marL="514350" indent="-514350">
              <a:buAutoNum type="arabicPeriod"/>
            </a:pPr>
            <a:r>
              <a:rPr lang="en-US"/>
              <a:t>If </a:t>
            </a:r>
            <a:r>
              <a:rPr lang="en-US" dirty="0"/>
              <a:t>internal program data structures have prescribed boundaries (e.g., an array has a defined limit of 100 entries), be certain to design a test case to exercise the data structure at its boundary.</a:t>
            </a:r>
          </a:p>
        </p:txBody>
      </p:sp>
      <p:sp>
        <p:nvSpPr>
          <p:cNvPr id="5" name="Slide Number Placeholder 4">
            <a:extLst>
              <a:ext uri="{FF2B5EF4-FFF2-40B4-BE49-F238E27FC236}">
                <a16:creationId xmlns="" xmlns:a16="http://schemas.microsoft.com/office/drawing/2014/main" id="{C59AAE37-D2DD-486C-8F8C-07E7836D3622}"/>
              </a:ext>
            </a:extLst>
          </p:cNvPr>
          <p:cNvSpPr>
            <a:spLocks noGrp="1"/>
          </p:cNvSpPr>
          <p:nvPr>
            <p:ph type="sldNum" sz="quarter" idx="12"/>
          </p:nvPr>
        </p:nvSpPr>
        <p:spPr/>
        <p:txBody>
          <a:bodyPr/>
          <a:lstStyle/>
          <a:p>
            <a:fld id="{EB912893-ECEF-4A67-B8FF-42E022FA64EC}" type="slidenum">
              <a:rPr lang="en-US" smtClean="0"/>
              <a:pPr/>
              <a:t>22</a:t>
            </a:fld>
            <a:endParaRPr lang="en-US"/>
          </a:p>
        </p:txBody>
      </p:sp>
    </p:spTree>
    <p:extLst>
      <p:ext uri="{BB962C8B-B14F-4D97-AF65-F5344CB8AC3E}">
        <p14:creationId xmlns:p14="http://schemas.microsoft.com/office/powerpoint/2010/main" val="117677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FEBC1E-05BD-43DE-8255-6272F3B26649}"/>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 xmlns:a16="http://schemas.microsoft.com/office/drawing/2014/main" id="{BB411EED-8215-446D-862C-89D36A79F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012" y="2724944"/>
            <a:ext cx="9705975" cy="2809875"/>
          </a:xfrm>
        </p:spPr>
      </p:pic>
      <p:sp>
        <p:nvSpPr>
          <p:cNvPr id="4" name="Slide Number Placeholder 3">
            <a:extLst>
              <a:ext uri="{FF2B5EF4-FFF2-40B4-BE49-F238E27FC236}">
                <a16:creationId xmlns="" xmlns:a16="http://schemas.microsoft.com/office/drawing/2014/main" id="{6C3B74BC-D871-4912-84C4-F8BEE9454854}"/>
              </a:ext>
            </a:extLst>
          </p:cNvPr>
          <p:cNvSpPr>
            <a:spLocks noGrp="1"/>
          </p:cNvSpPr>
          <p:nvPr>
            <p:ph type="sldNum" sz="quarter" idx="12"/>
          </p:nvPr>
        </p:nvSpPr>
        <p:spPr/>
        <p:txBody>
          <a:bodyPr/>
          <a:lstStyle/>
          <a:p>
            <a:fld id="{EB912893-ECEF-4A67-B8FF-42E022FA64EC}" type="slidenum">
              <a:rPr lang="en-US" smtClean="0"/>
              <a:pPr/>
              <a:t>23</a:t>
            </a:fld>
            <a:endParaRPr lang="en-US"/>
          </a:p>
        </p:txBody>
      </p:sp>
    </p:spTree>
    <p:extLst>
      <p:ext uri="{BB962C8B-B14F-4D97-AF65-F5344CB8AC3E}">
        <p14:creationId xmlns:p14="http://schemas.microsoft.com/office/powerpoint/2010/main" val="4044586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4095D94C-A696-464D-9060-E5A4E23A79BD}"/>
              </a:ext>
            </a:extLst>
          </p:cNvPr>
          <p:cNvSpPr>
            <a:spLocks noGrp="1"/>
          </p:cNvSpPr>
          <p:nvPr>
            <p:ph type="title"/>
          </p:nvPr>
        </p:nvSpPr>
        <p:spPr>
          <a:xfrm>
            <a:off x="2063750" y="620713"/>
            <a:ext cx="8229600" cy="1066800"/>
          </a:xfrm>
        </p:spPr>
        <p:txBody>
          <a:bodyPr>
            <a:normAutofit/>
          </a:bodyPr>
          <a:lstStyle/>
          <a:p>
            <a:pPr>
              <a:defRPr/>
            </a:pPr>
            <a:r>
              <a:rPr lang="en-US" sz="4000" dirty="0"/>
              <a:t>Equivalence partitioning example</a:t>
            </a:r>
            <a:endParaRPr lang="lt-LT" sz="4000" dirty="0"/>
          </a:p>
        </p:txBody>
      </p:sp>
      <p:sp>
        <p:nvSpPr>
          <p:cNvPr id="12291" name="Content Placeholder 2">
            <a:extLst>
              <a:ext uri="{FF2B5EF4-FFF2-40B4-BE49-F238E27FC236}">
                <a16:creationId xmlns="" xmlns:a16="http://schemas.microsoft.com/office/drawing/2014/main" id="{BAA9D641-1DA7-4561-9791-BA4CAEC790ED}"/>
              </a:ext>
            </a:extLst>
          </p:cNvPr>
          <p:cNvSpPr>
            <a:spLocks noGrp="1"/>
          </p:cNvSpPr>
          <p:nvPr>
            <p:ph idx="1"/>
          </p:nvPr>
        </p:nvSpPr>
        <p:spPr>
          <a:xfrm>
            <a:off x="1955800" y="1844675"/>
            <a:ext cx="8229600" cy="4324350"/>
          </a:xfrm>
        </p:spPr>
        <p:txBody>
          <a:bodyPr/>
          <a:lstStyle/>
          <a:p>
            <a:pPr eaLnBrk="1" hangingPunct="1"/>
            <a:endParaRPr lang="en-US" altLang="en-US" sz="2200"/>
          </a:p>
          <a:p>
            <a:pPr eaLnBrk="1" hangingPunct="1"/>
            <a:r>
              <a:rPr lang="en-US" altLang="en-US" sz="2200"/>
              <a:t>Example of a function which takes a parameter “month”.</a:t>
            </a:r>
          </a:p>
          <a:p>
            <a:pPr eaLnBrk="1" hangingPunct="1"/>
            <a:r>
              <a:rPr lang="en-US" altLang="en-US" sz="2200"/>
              <a:t>The valid range for the month is 1 to 12, representing January to December. This valid range is called a partition.</a:t>
            </a:r>
          </a:p>
          <a:p>
            <a:pPr eaLnBrk="1" hangingPunct="1">
              <a:buFont typeface="Georgia" panose="02040502050405020303" pitchFamily="18" charset="0"/>
              <a:buNone/>
            </a:pPr>
            <a:endParaRPr lang="en-US" altLang="en-US" sz="2200"/>
          </a:p>
          <a:p>
            <a:pPr eaLnBrk="1" hangingPunct="1"/>
            <a:r>
              <a:rPr lang="en-US" altLang="en-US" sz="2200"/>
              <a:t>In this example there are two further partitions of invalid ranges.</a:t>
            </a:r>
            <a:endParaRPr lang="lt-LT" altLang="en-US" sz="2200"/>
          </a:p>
        </p:txBody>
      </p:sp>
      <p:sp>
        <p:nvSpPr>
          <p:cNvPr id="2" name="Slide Number Placeholder 1">
            <a:extLst>
              <a:ext uri="{FF2B5EF4-FFF2-40B4-BE49-F238E27FC236}">
                <a16:creationId xmlns="" xmlns:a16="http://schemas.microsoft.com/office/drawing/2014/main" id="{FB4A14A3-022F-4A88-AE51-789552A0664B}"/>
              </a:ext>
            </a:extLst>
          </p:cNvPr>
          <p:cNvSpPr>
            <a:spLocks noGrp="1"/>
          </p:cNvSpPr>
          <p:nvPr>
            <p:ph type="sldNum" sz="quarter" idx="12"/>
          </p:nvPr>
        </p:nvSpPr>
        <p:spPr/>
        <p:txBody>
          <a:bodyPr/>
          <a:lstStyle/>
          <a:p>
            <a:fld id="{B6F15528-21DE-4FAA-801E-634DDDAF4B2B}" type="slidenum">
              <a:rPr lang="en-US" smtClean="0"/>
              <a:pPr/>
              <a:t>24</a:t>
            </a:fld>
            <a:endParaRPr lang="en-US"/>
          </a:p>
        </p:txBody>
      </p:sp>
      <p:grpSp>
        <p:nvGrpSpPr>
          <p:cNvPr id="12292" name="Group 6">
            <a:extLst>
              <a:ext uri="{FF2B5EF4-FFF2-40B4-BE49-F238E27FC236}">
                <a16:creationId xmlns="" xmlns:a16="http://schemas.microsoft.com/office/drawing/2014/main" id="{A2524B53-A2B2-41FA-ACA3-E733606B6302}"/>
              </a:ext>
            </a:extLst>
          </p:cNvPr>
          <p:cNvGrpSpPr>
            <a:grpSpLocks/>
          </p:cNvGrpSpPr>
          <p:nvPr/>
        </p:nvGrpSpPr>
        <p:grpSpPr bwMode="auto">
          <a:xfrm>
            <a:off x="2459038" y="4652963"/>
            <a:ext cx="7054850" cy="431800"/>
            <a:chOff x="1000100" y="5000636"/>
            <a:chExt cx="7054908" cy="432000"/>
          </a:xfrm>
        </p:grpSpPr>
        <p:sp>
          <p:nvSpPr>
            <p:cNvPr id="4" name="Rectangle 3">
              <a:extLst>
                <a:ext uri="{FF2B5EF4-FFF2-40B4-BE49-F238E27FC236}">
                  <a16:creationId xmlns="" xmlns:a16="http://schemas.microsoft.com/office/drawing/2014/main" id="{98881B55-B120-4B44-BDA0-C4DCEF04A9A7}"/>
                </a:ext>
              </a:extLst>
            </p:cNvPr>
            <p:cNvSpPr/>
            <p:nvPr/>
          </p:nvSpPr>
          <p:spPr>
            <a:xfrm>
              <a:off x="1000100" y="5000636"/>
              <a:ext cx="2339994" cy="4320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x &lt; 1</a:t>
              </a:r>
            </a:p>
          </p:txBody>
        </p:sp>
        <p:sp>
          <p:nvSpPr>
            <p:cNvPr id="5" name="Rectangle 4">
              <a:extLst>
                <a:ext uri="{FF2B5EF4-FFF2-40B4-BE49-F238E27FC236}">
                  <a16:creationId xmlns="" xmlns:a16="http://schemas.microsoft.com/office/drawing/2014/main" id="{61C21C0A-1ABC-48F0-A5D9-DF98A71BA1D5}"/>
                </a:ext>
              </a:extLst>
            </p:cNvPr>
            <p:cNvSpPr/>
            <p:nvPr/>
          </p:nvSpPr>
          <p:spPr>
            <a:xfrm>
              <a:off x="3357556" y="5000636"/>
              <a:ext cx="2339994" cy="4320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1 ≤ x ≤ 12 </a:t>
              </a:r>
            </a:p>
          </p:txBody>
        </p:sp>
        <p:sp>
          <p:nvSpPr>
            <p:cNvPr id="6" name="Rectangle 5">
              <a:extLst>
                <a:ext uri="{FF2B5EF4-FFF2-40B4-BE49-F238E27FC236}">
                  <a16:creationId xmlns="" xmlns:a16="http://schemas.microsoft.com/office/drawing/2014/main" id="{FE8C2967-50C8-461F-A67B-B06B7ED35E0C}"/>
                </a:ext>
              </a:extLst>
            </p:cNvPr>
            <p:cNvSpPr/>
            <p:nvPr/>
          </p:nvSpPr>
          <p:spPr>
            <a:xfrm>
              <a:off x="5715014" y="5000636"/>
              <a:ext cx="2339994" cy="4320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12 &lt; x</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F672F80D-A5B2-42F4-B9B0-13D568E4ED55}"/>
              </a:ext>
            </a:extLst>
          </p:cNvPr>
          <p:cNvSpPr>
            <a:spLocks noGrp="1"/>
          </p:cNvSpPr>
          <p:nvPr>
            <p:ph type="title"/>
          </p:nvPr>
        </p:nvSpPr>
        <p:spPr>
          <a:xfrm>
            <a:off x="1955800" y="728663"/>
            <a:ext cx="8229600" cy="1066800"/>
          </a:xfrm>
        </p:spPr>
        <p:txBody>
          <a:bodyPr>
            <a:normAutofit/>
          </a:bodyPr>
          <a:lstStyle/>
          <a:p>
            <a:pPr algn="l">
              <a:defRPr/>
            </a:pPr>
            <a:r>
              <a:rPr lang="en-US" sz="4000" dirty="0"/>
              <a:t>Equivalence Partitioning example</a:t>
            </a:r>
            <a:endParaRPr lang="lt-LT" sz="4000" dirty="0"/>
          </a:p>
        </p:txBody>
      </p:sp>
      <p:sp>
        <p:nvSpPr>
          <p:cNvPr id="13315" name="Content Placeholder 2">
            <a:extLst>
              <a:ext uri="{FF2B5EF4-FFF2-40B4-BE49-F238E27FC236}">
                <a16:creationId xmlns="" xmlns:a16="http://schemas.microsoft.com/office/drawing/2014/main" id="{9998B3E8-AC22-49EC-AC8A-A157261BE8A4}"/>
              </a:ext>
            </a:extLst>
          </p:cNvPr>
          <p:cNvSpPr>
            <a:spLocks noGrp="1"/>
          </p:cNvSpPr>
          <p:nvPr>
            <p:ph idx="1"/>
          </p:nvPr>
        </p:nvSpPr>
        <p:spPr>
          <a:xfrm>
            <a:off x="1981200" y="1905001"/>
            <a:ext cx="8229600" cy="4221163"/>
          </a:xfrm>
        </p:spPr>
        <p:txBody>
          <a:bodyPr/>
          <a:lstStyle/>
          <a:p>
            <a:pPr eaLnBrk="1" hangingPunct="1"/>
            <a:r>
              <a:rPr lang="en-US" altLang="en-US" dirty="0"/>
              <a:t>Test cases are chosen so that each partition would be tested</a:t>
            </a:r>
            <a:r>
              <a:rPr lang="lt-LT" altLang="en-US" dirty="0"/>
              <a:t>.</a:t>
            </a:r>
          </a:p>
          <a:p>
            <a:pPr eaLnBrk="1" hangingPunct="1"/>
            <a:endParaRPr lang="lt-LT" altLang="en-US" dirty="0"/>
          </a:p>
        </p:txBody>
      </p:sp>
      <p:sp>
        <p:nvSpPr>
          <p:cNvPr id="2" name="Slide Number Placeholder 1">
            <a:extLst>
              <a:ext uri="{FF2B5EF4-FFF2-40B4-BE49-F238E27FC236}">
                <a16:creationId xmlns="" xmlns:a16="http://schemas.microsoft.com/office/drawing/2014/main" id="{F57F4461-28E2-4386-81AF-2EB022D5C756}"/>
              </a:ext>
            </a:extLst>
          </p:cNvPr>
          <p:cNvSpPr>
            <a:spLocks noGrp="1"/>
          </p:cNvSpPr>
          <p:nvPr>
            <p:ph type="sldNum" sz="quarter" idx="12"/>
          </p:nvPr>
        </p:nvSpPr>
        <p:spPr/>
        <p:txBody>
          <a:bodyPr/>
          <a:lstStyle/>
          <a:p>
            <a:fld id="{B6F15528-21DE-4FAA-801E-634DDDAF4B2B}" type="slidenum">
              <a:rPr lang="en-US" smtClean="0"/>
              <a:pPr/>
              <a:t>25</a:t>
            </a:fld>
            <a:endParaRPr lang="en-US"/>
          </a:p>
        </p:txBody>
      </p:sp>
      <p:grpSp>
        <p:nvGrpSpPr>
          <p:cNvPr id="13316" name="Group 21">
            <a:extLst>
              <a:ext uri="{FF2B5EF4-FFF2-40B4-BE49-F238E27FC236}">
                <a16:creationId xmlns="" xmlns:a16="http://schemas.microsoft.com/office/drawing/2014/main" id="{7B6F4B67-0630-4CC9-8307-424FA93C72DC}"/>
              </a:ext>
            </a:extLst>
          </p:cNvPr>
          <p:cNvGrpSpPr>
            <a:grpSpLocks/>
          </p:cNvGrpSpPr>
          <p:nvPr/>
        </p:nvGrpSpPr>
        <p:grpSpPr bwMode="auto">
          <a:xfrm>
            <a:off x="2568575" y="3857625"/>
            <a:ext cx="7054850" cy="1574800"/>
            <a:chOff x="1044546" y="3857628"/>
            <a:chExt cx="7054908" cy="1575008"/>
          </a:xfrm>
        </p:grpSpPr>
        <p:grpSp>
          <p:nvGrpSpPr>
            <p:cNvPr id="13317" name="Group 3">
              <a:extLst>
                <a:ext uri="{FF2B5EF4-FFF2-40B4-BE49-F238E27FC236}">
                  <a16:creationId xmlns="" xmlns:a16="http://schemas.microsoft.com/office/drawing/2014/main" id="{8852A251-7EA4-4678-A716-B911CF9AFAD7}"/>
                </a:ext>
              </a:extLst>
            </p:cNvPr>
            <p:cNvGrpSpPr>
              <a:grpSpLocks/>
            </p:cNvGrpSpPr>
            <p:nvPr/>
          </p:nvGrpSpPr>
          <p:grpSpPr bwMode="auto">
            <a:xfrm>
              <a:off x="1044546" y="5000636"/>
              <a:ext cx="7054908" cy="432000"/>
              <a:chOff x="1000100" y="5000636"/>
              <a:chExt cx="7054908" cy="432000"/>
            </a:xfrm>
          </p:grpSpPr>
          <p:sp>
            <p:nvSpPr>
              <p:cNvPr id="5" name="Rectangle 4">
                <a:extLst>
                  <a:ext uri="{FF2B5EF4-FFF2-40B4-BE49-F238E27FC236}">
                    <a16:creationId xmlns="" xmlns:a16="http://schemas.microsoft.com/office/drawing/2014/main" id="{FE15CB24-8A00-4D3B-B55F-668C7EEECEFB}"/>
                  </a:ext>
                </a:extLst>
              </p:cNvPr>
              <p:cNvSpPr/>
              <p:nvPr/>
            </p:nvSpPr>
            <p:spPr>
              <a:xfrm>
                <a:off x="1000100" y="5000779"/>
                <a:ext cx="2339994"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x &lt; 1</a:t>
                </a:r>
              </a:p>
            </p:txBody>
          </p:sp>
          <p:sp>
            <p:nvSpPr>
              <p:cNvPr id="6" name="Rectangle 5">
                <a:extLst>
                  <a:ext uri="{FF2B5EF4-FFF2-40B4-BE49-F238E27FC236}">
                    <a16:creationId xmlns="" xmlns:a16="http://schemas.microsoft.com/office/drawing/2014/main" id="{231735F5-EBF3-471B-8DEA-99EABDC2BF7B}"/>
                  </a:ext>
                </a:extLst>
              </p:cNvPr>
              <p:cNvSpPr/>
              <p:nvPr/>
            </p:nvSpPr>
            <p:spPr>
              <a:xfrm>
                <a:off x="3357557" y="5000779"/>
                <a:ext cx="2339994"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1 ≤ x ≤ 12 </a:t>
                </a:r>
              </a:p>
            </p:txBody>
          </p:sp>
          <p:sp>
            <p:nvSpPr>
              <p:cNvPr id="7" name="Rectangle 6">
                <a:extLst>
                  <a:ext uri="{FF2B5EF4-FFF2-40B4-BE49-F238E27FC236}">
                    <a16:creationId xmlns="" xmlns:a16="http://schemas.microsoft.com/office/drawing/2014/main" id="{E971FB89-2507-47DF-952D-4181ECBF328E}"/>
                  </a:ext>
                </a:extLst>
              </p:cNvPr>
              <p:cNvSpPr/>
              <p:nvPr/>
            </p:nvSpPr>
            <p:spPr>
              <a:xfrm>
                <a:off x="5715014" y="5000779"/>
                <a:ext cx="2339994"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12 &lt; x</a:t>
                </a:r>
              </a:p>
            </p:txBody>
          </p:sp>
        </p:grpSp>
        <p:cxnSp>
          <p:nvCxnSpPr>
            <p:cNvPr id="13" name="Straight Arrow Connector 12">
              <a:extLst>
                <a:ext uri="{FF2B5EF4-FFF2-40B4-BE49-F238E27FC236}">
                  <a16:creationId xmlns="" xmlns:a16="http://schemas.microsoft.com/office/drawing/2014/main" id="{01712BDC-89ED-49E9-92C1-CC32843E3540}"/>
                </a:ext>
              </a:extLst>
            </p:cNvPr>
            <p:cNvCxnSpPr/>
            <p:nvPr/>
          </p:nvCxnSpPr>
          <p:spPr>
            <a:xfrm rot="16200000" flipH="1">
              <a:off x="1855721" y="4645132"/>
              <a:ext cx="719233"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63C8AB6C-FB8A-415E-9879-0EFE216EFC83}"/>
                </a:ext>
              </a:extLst>
            </p:cNvPr>
            <p:cNvCxnSpPr/>
            <p:nvPr/>
          </p:nvCxnSpPr>
          <p:spPr>
            <a:xfrm rot="16200000" flipH="1">
              <a:off x="4213178" y="4645132"/>
              <a:ext cx="719233"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E98D4ACC-0A22-482E-B86D-5C9C7EEC5957}"/>
                </a:ext>
              </a:extLst>
            </p:cNvPr>
            <p:cNvCxnSpPr/>
            <p:nvPr/>
          </p:nvCxnSpPr>
          <p:spPr>
            <a:xfrm rot="16200000" flipH="1">
              <a:off x="6570635" y="4645132"/>
              <a:ext cx="719233"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B9ED92C8-9CE9-4970-9672-2AC6A8C1BCC3}"/>
                </a:ext>
              </a:extLst>
            </p:cNvPr>
            <p:cNvSpPr/>
            <p:nvPr/>
          </p:nvSpPr>
          <p:spPr>
            <a:xfrm>
              <a:off x="1857353" y="3857628"/>
              <a:ext cx="720731"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-2</a:t>
              </a:r>
            </a:p>
          </p:txBody>
        </p:sp>
        <p:sp>
          <p:nvSpPr>
            <p:cNvPr id="20" name="Rectangle 19">
              <a:extLst>
                <a:ext uri="{FF2B5EF4-FFF2-40B4-BE49-F238E27FC236}">
                  <a16:creationId xmlns="" xmlns:a16="http://schemas.microsoft.com/office/drawing/2014/main" id="{B3198E0D-2377-42C4-B8DF-203E1D9B230B}"/>
                </a:ext>
              </a:extLst>
            </p:cNvPr>
            <p:cNvSpPr/>
            <p:nvPr/>
          </p:nvSpPr>
          <p:spPr>
            <a:xfrm>
              <a:off x="4214810" y="3857628"/>
              <a:ext cx="720731"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5</a:t>
              </a:r>
            </a:p>
          </p:txBody>
        </p:sp>
        <p:sp>
          <p:nvSpPr>
            <p:cNvPr id="21" name="Rectangle 20">
              <a:extLst>
                <a:ext uri="{FF2B5EF4-FFF2-40B4-BE49-F238E27FC236}">
                  <a16:creationId xmlns="" xmlns:a16="http://schemas.microsoft.com/office/drawing/2014/main" id="{593D2445-2174-4533-B079-C7E198F03C6D}"/>
                </a:ext>
              </a:extLst>
            </p:cNvPr>
            <p:cNvSpPr/>
            <p:nvPr/>
          </p:nvSpPr>
          <p:spPr>
            <a:xfrm>
              <a:off x="6572266" y="3857628"/>
              <a:ext cx="720731" cy="43185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3200" dirty="0"/>
                <a:t>17</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44C60D9B-9393-4C19-96A6-1970CB3F010D}"/>
              </a:ext>
            </a:extLst>
          </p:cNvPr>
          <p:cNvSpPr>
            <a:spLocks noGrp="1"/>
          </p:cNvSpPr>
          <p:nvPr>
            <p:ph type="title"/>
          </p:nvPr>
        </p:nvSpPr>
        <p:spPr>
          <a:xfrm>
            <a:off x="1847850" y="800100"/>
            <a:ext cx="8229600" cy="1066800"/>
          </a:xfrm>
        </p:spPr>
        <p:txBody>
          <a:bodyPr/>
          <a:lstStyle/>
          <a:p>
            <a:pPr eaLnBrk="1" hangingPunct="1"/>
            <a:r>
              <a:rPr lang="en-US" altLang="en-US" sz="3200" dirty="0"/>
              <a:t>Exercise 1</a:t>
            </a:r>
          </a:p>
        </p:txBody>
      </p:sp>
      <p:sp>
        <p:nvSpPr>
          <p:cNvPr id="12291" name="Content Placeholder 2">
            <a:extLst>
              <a:ext uri="{FF2B5EF4-FFF2-40B4-BE49-F238E27FC236}">
                <a16:creationId xmlns="" xmlns:a16="http://schemas.microsoft.com/office/drawing/2014/main" id="{EB84A726-38D4-42C2-8A4A-6F2BD72AF0FD}"/>
              </a:ext>
            </a:extLst>
          </p:cNvPr>
          <p:cNvSpPr>
            <a:spLocks noGrp="1"/>
          </p:cNvSpPr>
          <p:nvPr>
            <p:ph idx="1"/>
          </p:nvPr>
        </p:nvSpPr>
        <p:spPr>
          <a:xfrm>
            <a:off x="1992313" y="1881188"/>
            <a:ext cx="8229600" cy="4324350"/>
          </a:xfrm>
        </p:spPr>
        <p:txBody>
          <a:bodyPr/>
          <a:lstStyle/>
          <a:p>
            <a:pPr eaLnBrk="1" hangingPunct="1">
              <a:buFont typeface="Georgia" panose="02040502050405020303" pitchFamily="18" charset="0"/>
              <a:buNone/>
              <a:defRPr/>
            </a:pPr>
            <a:r>
              <a:rPr lang="en-US" dirty="0"/>
              <a:t>	 </a:t>
            </a:r>
            <a:r>
              <a:rPr lang="en-US" sz="2200" i="1" dirty="0"/>
              <a:t>A text field permits only numeric characters </a:t>
            </a:r>
          </a:p>
          <a:p>
            <a:pPr eaLnBrk="1" hangingPunct="1">
              <a:buFont typeface="Georgia" panose="02040502050405020303" pitchFamily="18" charset="0"/>
              <a:buNone/>
              <a:defRPr/>
            </a:pPr>
            <a:r>
              <a:rPr lang="en-US" sz="2200" i="1" dirty="0"/>
              <a:t>	Length must be 6-10 characters long</a:t>
            </a:r>
          </a:p>
          <a:p>
            <a:pPr eaLnBrk="1" hangingPunct="1">
              <a:buFont typeface="Georgia" panose="02040502050405020303" pitchFamily="18" charset="0"/>
              <a:buNone/>
              <a:defRPr/>
            </a:pPr>
            <a:endParaRPr lang="en-US" sz="2400" dirty="0"/>
          </a:p>
          <a:p>
            <a:pPr marL="566737" indent="-457200">
              <a:buFont typeface="Georgia" panose="02040502050405020303" pitchFamily="18" charset="0"/>
              <a:buAutoNum type="alphaLcPeriod"/>
              <a:defRPr/>
            </a:pPr>
            <a:r>
              <a:rPr lang="en-US" sz="2200" dirty="0"/>
              <a:t>Derive  valid  / invalid equivalence classes</a:t>
            </a:r>
          </a:p>
          <a:p>
            <a:pPr marL="566737" indent="-457200">
              <a:buFont typeface="Georgia" panose="02040502050405020303" pitchFamily="18" charset="0"/>
              <a:buAutoNum type="alphaLcPeriod"/>
              <a:defRPr/>
            </a:pPr>
            <a:r>
              <a:rPr lang="en-US" sz="2200" dirty="0"/>
              <a:t>Write test cases for valid/invalid  equivalence classes derived in part ‘a’.</a:t>
            </a:r>
          </a:p>
        </p:txBody>
      </p:sp>
      <p:sp>
        <p:nvSpPr>
          <p:cNvPr id="2" name="Slide Number Placeholder 1">
            <a:extLst>
              <a:ext uri="{FF2B5EF4-FFF2-40B4-BE49-F238E27FC236}">
                <a16:creationId xmlns="" xmlns:a16="http://schemas.microsoft.com/office/drawing/2014/main" id="{0D43DD7D-EB01-4640-BDE3-339573DD6F40}"/>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 xmlns:a16="http://schemas.microsoft.com/office/drawing/2014/main" id="{FB216A73-AA5B-4D5C-B501-2C11DBD0A665}"/>
              </a:ext>
            </a:extLst>
          </p:cNvPr>
          <p:cNvSpPr>
            <a:spLocks noGrp="1"/>
          </p:cNvSpPr>
          <p:nvPr>
            <p:ph type="title"/>
          </p:nvPr>
        </p:nvSpPr>
        <p:spPr>
          <a:xfrm>
            <a:off x="1811338" y="728663"/>
            <a:ext cx="8229600" cy="1066800"/>
          </a:xfrm>
        </p:spPr>
        <p:txBody>
          <a:bodyPr>
            <a:normAutofit/>
          </a:bodyPr>
          <a:lstStyle/>
          <a:p>
            <a:pPr>
              <a:defRPr/>
            </a:pPr>
            <a:r>
              <a:rPr lang="en-US" dirty="0"/>
              <a:t>Boundary Value Analysis</a:t>
            </a:r>
            <a:endParaRPr lang="lt-LT" dirty="0"/>
          </a:p>
        </p:txBody>
      </p:sp>
      <p:sp>
        <p:nvSpPr>
          <p:cNvPr id="15363" name="Content Placeholder 2">
            <a:extLst>
              <a:ext uri="{FF2B5EF4-FFF2-40B4-BE49-F238E27FC236}">
                <a16:creationId xmlns="" xmlns:a16="http://schemas.microsoft.com/office/drawing/2014/main" id="{32B71C34-8771-4800-B604-30904041645C}"/>
              </a:ext>
            </a:extLst>
          </p:cNvPr>
          <p:cNvSpPr>
            <a:spLocks noGrp="1"/>
          </p:cNvSpPr>
          <p:nvPr>
            <p:ph idx="1"/>
          </p:nvPr>
        </p:nvSpPr>
        <p:spPr>
          <a:xfrm>
            <a:off x="1981200" y="1628776"/>
            <a:ext cx="8229600" cy="4945063"/>
          </a:xfrm>
        </p:spPr>
        <p:txBody>
          <a:bodyPr/>
          <a:lstStyle/>
          <a:p>
            <a:endParaRPr lang="en-US" altLang="en-US" sz="2200" dirty="0"/>
          </a:p>
          <a:p>
            <a:r>
              <a:rPr lang="en-US" altLang="en-US" sz="2200" dirty="0"/>
              <a:t>According to the definition of equivalence classes, one test case should be sufficient for each class. However, when equivalence classes cover a range of values (e.g. monthly income, apartment area)</a:t>
            </a:r>
          </a:p>
          <a:p>
            <a:pPr>
              <a:buFont typeface="Georgia" panose="02040502050405020303" pitchFamily="18" charset="0"/>
              <a:buNone/>
            </a:pPr>
            <a:endParaRPr lang="en-US" altLang="en-US" sz="2200" dirty="0"/>
          </a:p>
          <a:p>
            <a:r>
              <a:rPr lang="en-US" altLang="en-US" sz="2200" dirty="0"/>
              <a:t>The tester has a special interest in testing border values when these are considered to be error prone. </a:t>
            </a:r>
          </a:p>
          <a:p>
            <a:pPr>
              <a:buFont typeface="Georgia" panose="02040502050405020303" pitchFamily="18" charset="0"/>
              <a:buNone/>
            </a:pPr>
            <a:endParaRPr lang="en-US" altLang="en-US" sz="2200" dirty="0"/>
          </a:p>
          <a:p>
            <a:r>
              <a:rPr lang="en-US" altLang="en-US" sz="2200" dirty="0"/>
              <a:t>In these cases, the preparation of three test cases – for mid range, lower boundary and upper boundary values – is recommended.</a:t>
            </a:r>
          </a:p>
        </p:txBody>
      </p:sp>
      <p:sp>
        <p:nvSpPr>
          <p:cNvPr id="2" name="Slide Number Placeholder 1">
            <a:extLst>
              <a:ext uri="{FF2B5EF4-FFF2-40B4-BE49-F238E27FC236}">
                <a16:creationId xmlns="" xmlns:a16="http://schemas.microsoft.com/office/drawing/2014/main" id="{1DC98AAF-A323-4319-9C7B-5D50D18B487D}"/>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45B3BA28-F080-4CA9-B0A6-D7C674FA9068}"/>
              </a:ext>
            </a:extLst>
          </p:cNvPr>
          <p:cNvSpPr>
            <a:spLocks noGrp="1"/>
          </p:cNvSpPr>
          <p:nvPr>
            <p:ph type="title"/>
          </p:nvPr>
        </p:nvSpPr>
        <p:spPr>
          <a:xfrm>
            <a:off x="1919288" y="728663"/>
            <a:ext cx="8229600" cy="1066800"/>
          </a:xfrm>
        </p:spPr>
        <p:txBody>
          <a:bodyPr>
            <a:normAutofit fontScale="90000"/>
          </a:bodyPr>
          <a:lstStyle/>
          <a:p>
            <a:pPr algn="ctr">
              <a:defRPr/>
            </a:pPr>
            <a:r>
              <a:rPr lang="en-US" dirty="0"/>
              <a:t>Equivalence Partitioning with Boundary Value Analysis</a:t>
            </a:r>
            <a:endParaRPr lang="lt-LT" dirty="0"/>
          </a:p>
        </p:txBody>
      </p:sp>
      <p:sp>
        <p:nvSpPr>
          <p:cNvPr id="16387" name="Content Placeholder 2">
            <a:extLst>
              <a:ext uri="{FF2B5EF4-FFF2-40B4-BE49-F238E27FC236}">
                <a16:creationId xmlns="" xmlns:a16="http://schemas.microsoft.com/office/drawing/2014/main" id="{24EA4636-8F89-4F7D-929B-0C648BCE5F6B}"/>
              </a:ext>
            </a:extLst>
          </p:cNvPr>
          <p:cNvSpPr>
            <a:spLocks noGrp="1"/>
          </p:cNvSpPr>
          <p:nvPr>
            <p:ph idx="1"/>
          </p:nvPr>
        </p:nvSpPr>
        <p:spPr>
          <a:xfrm>
            <a:off x="1981200" y="1981201"/>
            <a:ext cx="8229600" cy="4144963"/>
          </a:xfrm>
        </p:spPr>
        <p:txBody>
          <a:bodyPr/>
          <a:lstStyle/>
          <a:p>
            <a:pPr eaLnBrk="1" hangingPunct="1"/>
            <a:r>
              <a:rPr lang="en-US" altLang="en-US" sz="2200" dirty="0"/>
              <a:t>We use the same example as before.</a:t>
            </a:r>
          </a:p>
          <a:p>
            <a:pPr eaLnBrk="1" hangingPunct="1"/>
            <a:r>
              <a:rPr lang="en-US" altLang="en-US" sz="2200" dirty="0"/>
              <a:t>Test cases are supplemented with </a:t>
            </a:r>
            <a:r>
              <a:rPr lang="en-US" altLang="en-US" sz="2200" b="1" i="1" dirty="0"/>
              <a:t>boundary values</a:t>
            </a:r>
            <a:r>
              <a:rPr lang="en-US" altLang="en-US" sz="2200" dirty="0"/>
              <a:t>.</a:t>
            </a:r>
            <a:endParaRPr lang="lt-LT" altLang="en-US" sz="2200" dirty="0"/>
          </a:p>
        </p:txBody>
      </p:sp>
      <p:sp>
        <p:nvSpPr>
          <p:cNvPr id="2" name="Slide Number Placeholder 1">
            <a:extLst>
              <a:ext uri="{FF2B5EF4-FFF2-40B4-BE49-F238E27FC236}">
                <a16:creationId xmlns="" xmlns:a16="http://schemas.microsoft.com/office/drawing/2014/main" id="{FC07D93A-3C54-4D40-A85F-5597EBD94C84}"/>
              </a:ext>
            </a:extLst>
          </p:cNvPr>
          <p:cNvSpPr>
            <a:spLocks noGrp="1"/>
          </p:cNvSpPr>
          <p:nvPr>
            <p:ph type="sldNum" sz="quarter" idx="12"/>
          </p:nvPr>
        </p:nvSpPr>
        <p:spPr/>
        <p:txBody>
          <a:bodyPr/>
          <a:lstStyle/>
          <a:p>
            <a:fld id="{B6F15528-21DE-4FAA-801E-634DDDAF4B2B}" type="slidenum">
              <a:rPr lang="en-US" smtClean="0"/>
              <a:pPr/>
              <a:t>28</a:t>
            </a:fld>
            <a:endParaRPr lang="en-US"/>
          </a:p>
        </p:txBody>
      </p:sp>
      <p:grpSp>
        <p:nvGrpSpPr>
          <p:cNvPr id="16388" name="Group 33">
            <a:extLst>
              <a:ext uri="{FF2B5EF4-FFF2-40B4-BE49-F238E27FC236}">
                <a16:creationId xmlns="" xmlns:a16="http://schemas.microsoft.com/office/drawing/2014/main" id="{3E1692BE-3985-4EEB-8B7E-7CA3B3CD297B}"/>
              </a:ext>
            </a:extLst>
          </p:cNvPr>
          <p:cNvGrpSpPr>
            <a:grpSpLocks/>
          </p:cNvGrpSpPr>
          <p:nvPr/>
        </p:nvGrpSpPr>
        <p:grpSpPr bwMode="auto">
          <a:xfrm>
            <a:off x="2568575" y="3840163"/>
            <a:ext cx="7054850" cy="1592262"/>
            <a:chOff x="1044546" y="3840171"/>
            <a:chExt cx="7054908" cy="1592465"/>
          </a:xfrm>
        </p:grpSpPr>
        <p:grpSp>
          <p:nvGrpSpPr>
            <p:cNvPr id="16389" name="Group 3">
              <a:extLst>
                <a:ext uri="{FF2B5EF4-FFF2-40B4-BE49-F238E27FC236}">
                  <a16:creationId xmlns="" xmlns:a16="http://schemas.microsoft.com/office/drawing/2014/main" id="{FC2DA8A9-4CAA-4688-BA56-D0F37A2D5649}"/>
                </a:ext>
              </a:extLst>
            </p:cNvPr>
            <p:cNvGrpSpPr>
              <a:grpSpLocks/>
            </p:cNvGrpSpPr>
            <p:nvPr/>
          </p:nvGrpSpPr>
          <p:grpSpPr bwMode="auto">
            <a:xfrm>
              <a:off x="1044546" y="5000636"/>
              <a:ext cx="7054908" cy="432000"/>
              <a:chOff x="1000100" y="5000636"/>
              <a:chExt cx="7054908" cy="432000"/>
            </a:xfrm>
          </p:grpSpPr>
          <p:sp>
            <p:nvSpPr>
              <p:cNvPr id="5" name="Rectangle 4">
                <a:extLst>
                  <a:ext uri="{FF2B5EF4-FFF2-40B4-BE49-F238E27FC236}">
                    <a16:creationId xmlns="" xmlns:a16="http://schemas.microsoft.com/office/drawing/2014/main" id="{C9CBFC1E-9CF5-4108-8EC2-E74E6734D29A}"/>
                  </a:ext>
                </a:extLst>
              </p:cNvPr>
              <p:cNvSpPr/>
              <p:nvPr/>
            </p:nvSpPr>
            <p:spPr>
              <a:xfrm>
                <a:off x="1000100" y="5000781"/>
                <a:ext cx="2339994"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x &lt; 1</a:t>
                </a:r>
              </a:p>
            </p:txBody>
          </p:sp>
          <p:sp>
            <p:nvSpPr>
              <p:cNvPr id="6" name="Rectangle 5">
                <a:extLst>
                  <a:ext uri="{FF2B5EF4-FFF2-40B4-BE49-F238E27FC236}">
                    <a16:creationId xmlns="" xmlns:a16="http://schemas.microsoft.com/office/drawing/2014/main" id="{1641F4F2-A74E-4BCF-AC7D-A88A80CBE4A5}"/>
                  </a:ext>
                </a:extLst>
              </p:cNvPr>
              <p:cNvSpPr/>
              <p:nvPr/>
            </p:nvSpPr>
            <p:spPr>
              <a:xfrm>
                <a:off x="3357557" y="5000781"/>
                <a:ext cx="2339994"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1 ≤ x ≤ 12 </a:t>
                </a:r>
              </a:p>
            </p:txBody>
          </p:sp>
          <p:sp>
            <p:nvSpPr>
              <p:cNvPr id="7" name="Rectangle 6">
                <a:extLst>
                  <a:ext uri="{FF2B5EF4-FFF2-40B4-BE49-F238E27FC236}">
                    <a16:creationId xmlns="" xmlns:a16="http://schemas.microsoft.com/office/drawing/2014/main" id="{B212E800-847B-48C4-AB28-564586D4758F}"/>
                  </a:ext>
                </a:extLst>
              </p:cNvPr>
              <p:cNvSpPr/>
              <p:nvPr/>
            </p:nvSpPr>
            <p:spPr>
              <a:xfrm>
                <a:off x="5715014" y="5000781"/>
                <a:ext cx="2339994"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12 &lt; x</a:t>
                </a:r>
              </a:p>
            </p:txBody>
          </p:sp>
        </p:grpSp>
        <p:cxnSp>
          <p:nvCxnSpPr>
            <p:cNvPr id="13" name="Straight Arrow Connector 12">
              <a:extLst>
                <a:ext uri="{FF2B5EF4-FFF2-40B4-BE49-F238E27FC236}">
                  <a16:creationId xmlns="" xmlns:a16="http://schemas.microsoft.com/office/drawing/2014/main" id="{72A3FC91-16D1-48E8-9F04-66028BCB6E6E}"/>
                </a:ext>
              </a:extLst>
            </p:cNvPr>
            <p:cNvCxnSpPr/>
            <p:nvPr/>
          </p:nvCxnSpPr>
          <p:spPr>
            <a:xfrm rot="16200000" flipH="1">
              <a:off x="1855723" y="4645136"/>
              <a:ext cx="71923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282A1483-006F-411F-8F41-E1E2A4AB7C7F}"/>
                </a:ext>
              </a:extLst>
            </p:cNvPr>
            <p:cNvCxnSpPr/>
            <p:nvPr/>
          </p:nvCxnSpPr>
          <p:spPr>
            <a:xfrm rot="16200000" flipH="1">
              <a:off x="4213179" y="4645136"/>
              <a:ext cx="7192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C5F07904-D06A-43C7-8531-523C1EA53D19}"/>
                </a:ext>
              </a:extLst>
            </p:cNvPr>
            <p:cNvCxnSpPr/>
            <p:nvPr/>
          </p:nvCxnSpPr>
          <p:spPr>
            <a:xfrm rot="16200000" flipH="1">
              <a:off x="6570637" y="4645136"/>
              <a:ext cx="71923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37ADA38E-2B28-468D-BEDB-8D7DEE592D8C}"/>
                </a:ext>
              </a:extLst>
            </p:cNvPr>
            <p:cNvSpPr/>
            <p:nvPr/>
          </p:nvSpPr>
          <p:spPr>
            <a:xfrm>
              <a:off x="1857353" y="3857635"/>
              <a:ext cx="720731"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-2</a:t>
              </a:r>
            </a:p>
          </p:txBody>
        </p:sp>
        <p:sp>
          <p:nvSpPr>
            <p:cNvPr id="20" name="Rectangle 19">
              <a:extLst>
                <a:ext uri="{FF2B5EF4-FFF2-40B4-BE49-F238E27FC236}">
                  <a16:creationId xmlns="" xmlns:a16="http://schemas.microsoft.com/office/drawing/2014/main" id="{5BED2170-4565-4090-A529-E91F94F2F8CA}"/>
                </a:ext>
              </a:extLst>
            </p:cNvPr>
            <p:cNvSpPr/>
            <p:nvPr/>
          </p:nvSpPr>
          <p:spPr>
            <a:xfrm>
              <a:off x="4214810" y="3857635"/>
              <a:ext cx="720731"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5</a:t>
              </a:r>
            </a:p>
          </p:txBody>
        </p:sp>
        <p:sp>
          <p:nvSpPr>
            <p:cNvPr id="21" name="Rectangle 20">
              <a:extLst>
                <a:ext uri="{FF2B5EF4-FFF2-40B4-BE49-F238E27FC236}">
                  <a16:creationId xmlns="" xmlns:a16="http://schemas.microsoft.com/office/drawing/2014/main" id="{FB418EDA-1B09-423E-BD11-50FC704EC6EF}"/>
                </a:ext>
              </a:extLst>
            </p:cNvPr>
            <p:cNvSpPr/>
            <p:nvPr/>
          </p:nvSpPr>
          <p:spPr>
            <a:xfrm>
              <a:off x="6572266" y="3857635"/>
              <a:ext cx="720731"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17</a:t>
              </a:r>
            </a:p>
          </p:txBody>
        </p:sp>
        <p:cxnSp>
          <p:nvCxnSpPr>
            <p:cNvPr id="16" name="Straight Arrow Connector 15">
              <a:extLst>
                <a:ext uri="{FF2B5EF4-FFF2-40B4-BE49-F238E27FC236}">
                  <a16:creationId xmlns="" xmlns:a16="http://schemas.microsoft.com/office/drawing/2014/main" id="{DBFEC08F-3AF5-4FDD-AB3C-6D1E34DAC08F}"/>
                </a:ext>
              </a:extLst>
            </p:cNvPr>
            <p:cNvCxnSpPr/>
            <p:nvPr/>
          </p:nvCxnSpPr>
          <p:spPr>
            <a:xfrm rot="16200000" flipH="1">
              <a:off x="3030482" y="4627671"/>
              <a:ext cx="719229"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A8C4060F-5B7E-4436-9003-869275624FA2}"/>
                </a:ext>
              </a:extLst>
            </p:cNvPr>
            <p:cNvSpPr/>
            <p:nvPr/>
          </p:nvSpPr>
          <p:spPr>
            <a:xfrm>
              <a:off x="3155938" y="3840171"/>
              <a:ext cx="468317"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400" dirty="0"/>
                <a:t>1</a:t>
              </a:r>
            </a:p>
          </p:txBody>
        </p:sp>
        <p:cxnSp>
          <p:nvCxnSpPr>
            <p:cNvPr id="22" name="Straight Arrow Connector 21">
              <a:extLst>
                <a:ext uri="{FF2B5EF4-FFF2-40B4-BE49-F238E27FC236}">
                  <a16:creationId xmlns="" xmlns:a16="http://schemas.microsoft.com/office/drawing/2014/main" id="{71FBAA64-77AF-492F-8FF1-A6145C299EDF}"/>
                </a:ext>
              </a:extLst>
            </p:cNvPr>
            <p:cNvCxnSpPr/>
            <p:nvPr/>
          </p:nvCxnSpPr>
          <p:spPr>
            <a:xfrm rot="16200000" flipH="1">
              <a:off x="5367302" y="4627671"/>
              <a:ext cx="719229"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25EAE367-DD00-4FEB-BB5A-0D310C251897}"/>
                </a:ext>
              </a:extLst>
            </p:cNvPr>
            <p:cNvSpPr/>
            <p:nvPr/>
          </p:nvSpPr>
          <p:spPr>
            <a:xfrm>
              <a:off x="5492758" y="3840171"/>
              <a:ext cx="468317" cy="43185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lt-LT" sz="2000" dirty="0"/>
                <a:t>12</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CB06F5-0C7C-461E-A42B-7E077C9C5F20}"/>
              </a:ext>
            </a:extLst>
          </p:cNvPr>
          <p:cNvSpPr>
            <a:spLocks noGrp="1"/>
          </p:cNvSpPr>
          <p:nvPr>
            <p:ph type="title"/>
          </p:nvPr>
        </p:nvSpPr>
        <p:spPr>
          <a:xfrm>
            <a:off x="1992313" y="657225"/>
            <a:ext cx="8229600" cy="1066800"/>
          </a:xfrm>
        </p:spPr>
        <p:txBody>
          <a:bodyPr>
            <a:normAutofit fontScale="90000"/>
          </a:bodyPr>
          <a:lstStyle/>
          <a:p>
            <a:pPr algn="ctr">
              <a:defRPr/>
            </a:pPr>
            <a:r>
              <a:rPr lang="en-US" sz="4000" dirty="0"/>
              <a:t>Equivalence Partitioning with Boundary Value Analysis</a:t>
            </a:r>
          </a:p>
        </p:txBody>
      </p:sp>
      <p:sp>
        <p:nvSpPr>
          <p:cNvPr id="3" name="Content Placeholder 2">
            <a:extLst>
              <a:ext uri="{FF2B5EF4-FFF2-40B4-BE49-F238E27FC236}">
                <a16:creationId xmlns="" xmlns:a16="http://schemas.microsoft.com/office/drawing/2014/main" id="{C1031ECB-FE27-4C99-A03D-D4357301AA69}"/>
              </a:ext>
            </a:extLst>
          </p:cNvPr>
          <p:cNvSpPr>
            <a:spLocks noGrp="1"/>
          </p:cNvSpPr>
          <p:nvPr>
            <p:ph idx="1"/>
          </p:nvPr>
        </p:nvSpPr>
        <p:spPr>
          <a:xfrm>
            <a:off x="2063750" y="1736726"/>
            <a:ext cx="8229600" cy="2232025"/>
          </a:xfrm>
        </p:spPr>
        <p:txBody>
          <a:bodyPr>
            <a:normAutofit fontScale="92500"/>
          </a:bodyPr>
          <a:lstStyle/>
          <a:p>
            <a:pPr marL="365760" indent="-256032">
              <a:buClr>
                <a:schemeClr val="accent3"/>
              </a:buClr>
              <a:buNone/>
              <a:defRPr/>
            </a:pPr>
            <a:r>
              <a:rPr lang="en-US" dirty="0"/>
              <a:t>	</a:t>
            </a:r>
            <a:r>
              <a:rPr lang="en-US" sz="2200" dirty="0"/>
              <a:t>Suppose you have very important tool at office, accepts valid User Name and Password field to work on that tool, and accepts minimum 8 characters and maximum 12 characters. Valid range 8-12, Invalid range 7 or less than 7 and Invalid range 13 or more than 13.</a:t>
            </a:r>
          </a:p>
          <a:p>
            <a:pPr marL="365760" indent="-256032" algn="ctr">
              <a:buClr>
                <a:schemeClr val="accent3"/>
              </a:buClr>
              <a:buNone/>
              <a:defRPr/>
            </a:pPr>
            <a:r>
              <a:rPr lang="en-US" sz="2400" b="1" dirty="0"/>
              <a:t>Write Test Cases for Valid partition value, Invalid partition value and exact boundary value.</a:t>
            </a:r>
          </a:p>
          <a:p>
            <a:pPr marL="365760" indent="-256032">
              <a:buClr>
                <a:schemeClr val="accent3"/>
              </a:buClr>
              <a:buNone/>
              <a:defRPr/>
            </a:pPr>
            <a:endParaRPr lang="en-US" sz="2200" dirty="0"/>
          </a:p>
        </p:txBody>
      </p:sp>
      <p:sp>
        <p:nvSpPr>
          <p:cNvPr id="4" name="Slide Number Placeholder 3">
            <a:extLst>
              <a:ext uri="{FF2B5EF4-FFF2-40B4-BE49-F238E27FC236}">
                <a16:creationId xmlns="" xmlns:a16="http://schemas.microsoft.com/office/drawing/2014/main" id="{7A31D629-D790-463D-A519-209548C3F505}"/>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7412" name="Picture 2">
            <a:extLst>
              <a:ext uri="{FF2B5EF4-FFF2-40B4-BE49-F238E27FC236}">
                <a16:creationId xmlns="" xmlns:a16="http://schemas.microsoft.com/office/drawing/2014/main" id="{EF7FBECE-4BAC-4514-8A32-A7FB3DA64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26" y="4076701"/>
            <a:ext cx="56165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381000"/>
            <a:ext cx="8229600" cy="99060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Software </a:t>
            </a:r>
            <a:r>
              <a:rPr lang="en-US" dirty="0" smtClean="0"/>
              <a:t>Testing</a:t>
            </a:r>
            <a:endParaRPr lang="en-US" dirty="0"/>
          </a:p>
        </p:txBody>
      </p:sp>
      <p:sp>
        <p:nvSpPr>
          <p:cNvPr id="2" name="Content Placeholder 1"/>
          <p:cNvSpPr>
            <a:spLocks noGrp="1"/>
          </p:cNvSpPr>
          <p:nvPr>
            <p:ph sz="quarter" idx="1"/>
          </p:nvPr>
        </p:nvSpPr>
        <p:spPr/>
        <p:txBody>
          <a:bodyPr>
            <a:normAutofit/>
          </a:bodyPr>
          <a:lstStyle/>
          <a:p>
            <a:pPr algn="justLow">
              <a:buNone/>
            </a:pPr>
            <a:endParaRPr lang="en-US" sz="2400" dirty="0">
              <a:latin typeface="Times New Roman" pitchFamily="18" charset="0"/>
              <a:cs typeface="Times New Roman" pitchFamily="18" charset="0"/>
            </a:endParaRPr>
          </a:p>
          <a:p>
            <a:pPr algn="justLow">
              <a:buNone/>
            </a:pPr>
            <a:r>
              <a:rPr lang="en-US" sz="2400" dirty="0">
                <a:latin typeface="Times New Roman" pitchFamily="18" charset="0"/>
                <a:cs typeface="Times New Roman" pitchFamily="18" charset="0"/>
              </a:rPr>
              <a:t>Testing can be defined as </a:t>
            </a:r>
          </a:p>
          <a:p>
            <a:pPr algn="justLow">
              <a:buNone/>
            </a:pPr>
            <a:endParaRPr lang="en-US" sz="2400" dirty="0">
              <a:latin typeface="Times New Roman" pitchFamily="18" charset="0"/>
              <a:cs typeface="Times New Roman" pitchFamily="18" charset="0"/>
            </a:endParaRPr>
          </a:p>
          <a:p>
            <a:pPr algn="justLow">
              <a:buNone/>
            </a:pPr>
            <a:r>
              <a:rPr lang="en-US" sz="2400" i="1" dirty="0">
                <a:latin typeface="Times New Roman" pitchFamily="18" charset="0"/>
                <a:cs typeface="Times New Roman" pitchFamily="18" charset="0"/>
              </a:rPr>
              <a:t>“	A process of analyzing a software item to detect the differences between existing and required conditions (that is, bugs) and to evaluate the features of the software item”</a:t>
            </a:r>
            <a:endParaRPr lang="en-US" sz="2400" dirty="0">
              <a:latin typeface="Times New Roman" pitchFamily="18" charset="0"/>
              <a:cs typeface="Times New Roman" pitchFamily="18" charset="0"/>
            </a:endParaRPr>
          </a:p>
          <a:p>
            <a:pPr algn="r">
              <a:buNone/>
            </a:pPr>
            <a:r>
              <a:rPr lang="en-US" sz="2400" dirty="0">
                <a:latin typeface="Times New Roman" pitchFamily="18" charset="0"/>
                <a:cs typeface="Times New Roman" pitchFamily="18" charset="0"/>
              </a:rPr>
              <a:t>According to IEEE standard</a:t>
            </a:r>
          </a:p>
        </p:txBody>
      </p:sp>
      <p:sp>
        <p:nvSpPr>
          <p:cNvPr id="4" name="Slide Number Placeholder 3">
            <a:extLst>
              <a:ext uri="{FF2B5EF4-FFF2-40B4-BE49-F238E27FC236}">
                <a16:creationId xmlns="" xmlns:a16="http://schemas.microsoft.com/office/drawing/2014/main" id="{12DE3110-592C-4E44-A07F-B57D313CA1BA}"/>
              </a:ext>
            </a:extLst>
          </p:cNvPr>
          <p:cNvSpPr>
            <a:spLocks noGrp="1"/>
          </p:cNvSpPr>
          <p:nvPr>
            <p:ph type="sldNum" sz="quarter" idx="12"/>
          </p:nvPr>
        </p:nvSpPr>
        <p:spPr/>
        <p:txBody>
          <a:bodyPr/>
          <a:lstStyle/>
          <a:p>
            <a:fld id="{2CAD962A-C1A7-4922-BB18-1D4988BDBB66}"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81BC3C4F-412D-4152-BA99-89EFD74C2EB3}"/>
              </a:ext>
            </a:extLst>
          </p:cNvPr>
          <p:cNvSpPr>
            <a:spLocks noGrp="1"/>
          </p:cNvSpPr>
          <p:nvPr>
            <p:ph type="title"/>
          </p:nvPr>
        </p:nvSpPr>
        <p:spPr/>
        <p:txBody>
          <a:bodyPr/>
          <a:lstStyle/>
          <a:p>
            <a:pPr eaLnBrk="1" hangingPunct="1"/>
            <a:r>
              <a:rPr lang="en-US" altLang="en-US" sz="3200"/>
              <a:t>Solution:</a:t>
            </a:r>
          </a:p>
        </p:txBody>
      </p:sp>
      <p:sp>
        <p:nvSpPr>
          <p:cNvPr id="18435" name="Content Placeholder 2">
            <a:extLst>
              <a:ext uri="{FF2B5EF4-FFF2-40B4-BE49-F238E27FC236}">
                <a16:creationId xmlns="" xmlns:a16="http://schemas.microsoft.com/office/drawing/2014/main" id="{200EC61D-8B03-40FB-8B61-AFDA5C6287A3}"/>
              </a:ext>
            </a:extLst>
          </p:cNvPr>
          <p:cNvSpPr>
            <a:spLocks noGrp="1"/>
          </p:cNvSpPr>
          <p:nvPr>
            <p:ph idx="1"/>
          </p:nvPr>
        </p:nvSpPr>
        <p:spPr/>
        <p:txBody>
          <a:bodyPr/>
          <a:lstStyle/>
          <a:p>
            <a:pPr eaLnBrk="1" hangingPunct="1">
              <a:buFont typeface="Georgia" panose="02040502050405020303" pitchFamily="18" charset="0"/>
              <a:buNone/>
            </a:pPr>
            <a:r>
              <a:rPr lang="en-US" altLang="en-US"/>
              <a:t>	</a:t>
            </a:r>
            <a:r>
              <a:rPr lang="en-US" altLang="en-US" sz="2200"/>
              <a:t>Test Cases 1: Consider password length less than 8. </a:t>
            </a:r>
          </a:p>
          <a:p>
            <a:pPr eaLnBrk="1" hangingPunct="1">
              <a:buFont typeface="Georgia" panose="02040502050405020303" pitchFamily="18" charset="0"/>
              <a:buNone/>
            </a:pPr>
            <a:r>
              <a:rPr lang="en-US" altLang="en-US" sz="2200"/>
              <a:t>	 Test Cases 2: Consider password of length exactly 8. </a:t>
            </a:r>
          </a:p>
          <a:p>
            <a:pPr eaLnBrk="1" hangingPunct="1">
              <a:buFont typeface="Georgia" panose="02040502050405020303" pitchFamily="18" charset="0"/>
              <a:buNone/>
            </a:pPr>
            <a:r>
              <a:rPr lang="en-US" altLang="en-US" sz="2200"/>
              <a:t>	Test Cases 3: Consider password of length between 9 and 11. </a:t>
            </a:r>
          </a:p>
          <a:p>
            <a:pPr eaLnBrk="1" hangingPunct="1">
              <a:buFont typeface="Georgia" panose="02040502050405020303" pitchFamily="18" charset="0"/>
              <a:buNone/>
            </a:pPr>
            <a:r>
              <a:rPr lang="en-US" altLang="en-US" sz="2200"/>
              <a:t>	 Test Cases 4: Consider password of length exactly 12.</a:t>
            </a:r>
          </a:p>
          <a:p>
            <a:pPr eaLnBrk="1" hangingPunct="1">
              <a:buFont typeface="Georgia" panose="02040502050405020303" pitchFamily="18" charset="0"/>
              <a:buNone/>
            </a:pPr>
            <a:r>
              <a:rPr lang="en-US" altLang="en-US" sz="2200"/>
              <a:t>	 Test Cases 5: Consider password of length more than 12. </a:t>
            </a:r>
          </a:p>
        </p:txBody>
      </p:sp>
      <p:sp>
        <p:nvSpPr>
          <p:cNvPr id="2" name="Slide Number Placeholder 1">
            <a:extLst>
              <a:ext uri="{FF2B5EF4-FFF2-40B4-BE49-F238E27FC236}">
                <a16:creationId xmlns="" xmlns:a16="http://schemas.microsoft.com/office/drawing/2014/main" id="{112B0631-3016-4CC8-8DE3-C64D414A6AFD}"/>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2668"/>
            <a:ext cx="8229600" cy="990600"/>
          </a:xfrm>
        </p:spPr>
        <p:txBody>
          <a:bodyPr>
            <a:normAutofit fontScale="90000"/>
          </a:bodyPr>
          <a:lstStyle/>
          <a:p>
            <a:r>
              <a:rPr lang="en-US" dirty="0"/>
              <a:t/>
            </a:r>
            <a:br>
              <a:rPr lang="en-US" dirty="0"/>
            </a:br>
            <a:r>
              <a:rPr lang="en-US" dirty="0"/>
              <a:t/>
            </a:r>
            <a:br>
              <a:rPr lang="en-US" dirty="0"/>
            </a:br>
            <a:r>
              <a:rPr lang="en-US" sz="4900" dirty="0"/>
              <a:t>Software Testing </a:t>
            </a:r>
            <a:r>
              <a:rPr lang="en-US" sz="4900" dirty="0" smtClean="0"/>
              <a:t>Objectives</a:t>
            </a:r>
            <a:endParaRPr lang="en-US" sz="4900" dirty="0"/>
          </a:p>
        </p:txBody>
      </p:sp>
      <p:sp>
        <p:nvSpPr>
          <p:cNvPr id="3" name="Content Placeholder 2"/>
          <p:cNvSpPr>
            <a:spLocks noGrp="1"/>
          </p:cNvSpPr>
          <p:nvPr>
            <p:ph sz="quarter" idx="1"/>
          </p:nvPr>
        </p:nvSpPr>
        <p:spPr/>
        <p:txBody>
          <a:bodyPr>
            <a:normAutofit fontScale="92500" lnSpcReduction="10000"/>
          </a:bodyPr>
          <a:lstStyle/>
          <a:p>
            <a:pPr>
              <a:buNone/>
            </a:pPr>
            <a:r>
              <a:rPr lang="en-US" sz="2200" b="1" i="1" dirty="0"/>
              <a:t>Direct objectives</a:t>
            </a:r>
          </a:p>
          <a:p>
            <a:pPr>
              <a:buNone/>
            </a:pPr>
            <a:endParaRPr lang="en-US" sz="2200" b="1" i="1" dirty="0"/>
          </a:p>
          <a:p>
            <a:r>
              <a:rPr lang="en-US" sz="2200" dirty="0"/>
              <a:t>To identify and reveal as many errors as possible in the tested software.</a:t>
            </a:r>
          </a:p>
          <a:p>
            <a:pPr>
              <a:buNone/>
            </a:pPr>
            <a:endParaRPr lang="en-US" sz="2200" dirty="0"/>
          </a:p>
          <a:p>
            <a:r>
              <a:rPr lang="en-US" sz="2200" dirty="0"/>
              <a:t> To bring the tested software, after correction of the identified errors and retesting, to an acceptable level of quality.</a:t>
            </a:r>
          </a:p>
          <a:p>
            <a:pPr>
              <a:buNone/>
            </a:pPr>
            <a:endParaRPr lang="en-US" sz="2200" dirty="0"/>
          </a:p>
          <a:p>
            <a:r>
              <a:rPr lang="en-US" sz="2200" dirty="0"/>
              <a:t>To perform the required tests efficiently and effectively, within budgetary and scheduling limitations.</a:t>
            </a:r>
          </a:p>
          <a:p>
            <a:pPr>
              <a:buNone/>
            </a:pPr>
            <a:endParaRPr lang="en-US" sz="2200" dirty="0"/>
          </a:p>
          <a:p>
            <a:pPr>
              <a:buNone/>
            </a:pPr>
            <a:r>
              <a:rPr lang="en-US" sz="2200" b="1" i="1" dirty="0"/>
              <a:t>Indirect objective</a:t>
            </a:r>
          </a:p>
          <a:p>
            <a:r>
              <a:rPr lang="en-US" sz="2200" dirty="0"/>
              <a:t> To compile a record of software errors for use in error prevention (by corrective and preventive actions).</a:t>
            </a:r>
          </a:p>
        </p:txBody>
      </p:sp>
      <p:sp>
        <p:nvSpPr>
          <p:cNvPr id="4" name="Slide Number Placeholder 3">
            <a:extLst>
              <a:ext uri="{FF2B5EF4-FFF2-40B4-BE49-F238E27FC236}">
                <a16:creationId xmlns:a16="http://schemas.microsoft.com/office/drawing/2014/main" xmlns="" id="{002F3038-1AC5-4E86-93AB-FBCC245E1136}"/>
              </a:ext>
            </a:extLst>
          </p:cNvPr>
          <p:cNvSpPr>
            <a:spLocks noGrp="1"/>
          </p:cNvSpPr>
          <p:nvPr>
            <p:ph type="sldNum" sz="quarter" idx="12"/>
          </p:nvPr>
        </p:nvSpPr>
        <p:spPr/>
        <p:txBody>
          <a:bodyPr/>
          <a:lstStyle/>
          <a:p>
            <a:fld id="{2CAD962A-C1A7-4922-BB18-1D4988BDBB66}" type="slidenum">
              <a:rPr lang="en-US" smtClean="0"/>
              <a:t>4</a:t>
            </a:fld>
            <a:endParaRPr lang="en-US"/>
          </a:p>
        </p:txBody>
      </p:sp>
    </p:spTree>
    <p:extLst>
      <p:ext uri="{BB962C8B-B14F-4D97-AF65-F5344CB8AC3E}">
        <p14:creationId xmlns:p14="http://schemas.microsoft.com/office/powerpoint/2010/main" val="2639806229"/>
      </p:ext>
    </p:extLst>
  </p:cSld>
  <p:clrMapOvr>
    <a:masterClrMapping/>
  </p:clrMapOvr>
  <mc:AlternateContent xmlns:mc="http://schemas.openxmlformats.org/markup-compatibility/2006" xmlns:p14="http://schemas.microsoft.com/office/powerpoint/2010/main">
    <mc:Choice Requires="p14">
      <p:transition spd="slow" p14:dur="2000" advTm="59988"/>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7F7C7DC5-7667-4CE6-B35F-42A5E96AB2A2}"/>
              </a:ext>
            </a:extLst>
          </p:cNvPr>
          <p:cNvSpPr>
            <a:spLocks noGrp="1" noChangeArrowheads="1"/>
          </p:cNvSpPr>
          <p:nvPr>
            <p:ph type="title"/>
          </p:nvPr>
        </p:nvSpPr>
        <p:spPr/>
        <p:txBody>
          <a:bodyPr/>
          <a:lstStyle/>
          <a:p>
            <a:pPr eaLnBrk="1" hangingPunct="1"/>
            <a:r>
              <a:rPr lang="en-US" altLang="en-US"/>
              <a:t>Testing Techniques </a:t>
            </a:r>
          </a:p>
        </p:txBody>
      </p:sp>
      <p:sp>
        <p:nvSpPr>
          <p:cNvPr id="20483" name="Rectangle 3">
            <a:extLst>
              <a:ext uri="{FF2B5EF4-FFF2-40B4-BE49-F238E27FC236}">
                <a16:creationId xmlns:a16="http://schemas.microsoft.com/office/drawing/2014/main" xmlns="" id="{E99D7829-F06D-40AA-9740-46EABE094452}"/>
              </a:ext>
            </a:extLst>
          </p:cNvPr>
          <p:cNvSpPr>
            <a:spLocks noGrp="1" noChangeArrowheads="1"/>
          </p:cNvSpPr>
          <p:nvPr>
            <p:ph type="body" idx="1"/>
          </p:nvPr>
        </p:nvSpPr>
        <p:spPr/>
        <p:txBody>
          <a:bodyPr/>
          <a:lstStyle/>
          <a:p>
            <a:pPr eaLnBrk="1" hangingPunct="1"/>
            <a:r>
              <a:rPr lang="en-US" altLang="en-US" dirty="0"/>
              <a:t>Black Box or Functional Testing </a:t>
            </a:r>
          </a:p>
          <a:p>
            <a:pPr eaLnBrk="1" hangingPunct="1"/>
            <a:r>
              <a:rPr lang="en-US" altLang="en-US" dirty="0"/>
              <a:t>White Box or Structural Testing</a:t>
            </a:r>
          </a:p>
        </p:txBody>
      </p:sp>
      <p:sp>
        <p:nvSpPr>
          <p:cNvPr id="2" name="Slide Number Placeholder 1">
            <a:extLst>
              <a:ext uri="{FF2B5EF4-FFF2-40B4-BE49-F238E27FC236}">
                <a16:creationId xmlns:a16="http://schemas.microsoft.com/office/drawing/2014/main" xmlns="" id="{C63112BE-6289-4CB5-A623-B901ECF8C356}"/>
              </a:ext>
            </a:extLst>
          </p:cNvPr>
          <p:cNvSpPr>
            <a:spLocks noGrp="1"/>
          </p:cNvSpPr>
          <p:nvPr>
            <p:ph type="sldNum" sz="quarter" idx="12"/>
          </p:nvPr>
        </p:nvSpPr>
        <p:spPr/>
        <p:txBody>
          <a:bodyPr/>
          <a:lstStyle/>
          <a:p>
            <a:fld id="{912E6A29-06C3-46FB-93EA-F41021D40532}" type="slidenum">
              <a:rPr lang="en-US" smtClean="0"/>
              <a:t>5</a:t>
            </a:fld>
            <a:endParaRPr lang="en-US"/>
          </a:p>
        </p:txBody>
      </p:sp>
    </p:spTree>
    <p:extLst>
      <p:ext uri="{BB962C8B-B14F-4D97-AF65-F5344CB8AC3E}">
        <p14:creationId xmlns:p14="http://schemas.microsoft.com/office/powerpoint/2010/main" val="3229485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54462088-BA83-4CBF-976A-F6BD64323E83}"/>
              </a:ext>
            </a:extLst>
          </p:cNvPr>
          <p:cNvSpPr>
            <a:spLocks noGrp="1"/>
          </p:cNvSpPr>
          <p:nvPr>
            <p:ph type="title"/>
          </p:nvPr>
        </p:nvSpPr>
        <p:spPr/>
        <p:txBody>
          <a:bodyPr/>
          <a:lstStyle/>
          <a:p>
            <a:r>
              <a:rPr lang="en-US" altLang="en-US" dirty="0"/>
              <a:t>Black-box Testing </a:t>
            </a:r>
          </a:p>
        </p:txBody>
      </p:sp>
      <p:sp>
        <p:nvSpPr>
          <p:cNvPr id="7171" name="Content Placeholder 2">
            <a:extLst>
              <a:ext uri="{FF2B5EF4-FFF2-40B4-BE49-F238E27FC236}">
                <a16:creationId xmlns="" xmlns:a16="http://schemas.microsoft.com/office/drawing/2014/main" id="{E4985B0A-649E-489F-963B-E71B9FE54FF2}"/>
              </a:ext>
            </a:extLst>
          </p:cNvPr>
          <p:cNvSpPr>
            <a:spLocks noGrp="1"/>
          </p:cNvSpPr>
          <p:nvPr>
            <p:ph idx="1"/>
          </p:nvPr>
        </p:nvSpPr>
        <p:spPr/>
        <p:txBody>
          <a:bodyPr/>
          <a:lstStyle/>
          <a:p>
            <a:r>
              <a:rPr lang="en-US" altLang="en-US" dirty="0" smtClean="0"/>
              <a:t>Black box Testing </a:t>
            </a:r>
            <a:r>
              <a:rPr lang="en-US" altLang="en-US" dirty="0"/>
              <a:t>focuses on the functional requirements of the software</a:t>
            </a:r>
          </a:p>
          <a:p>
            <a:r>
              <a:rPr lang="en-US" altLang="en-US" dirty="0"/>
              <a:t>It enables the software engineer to derive sets of input conditions that will fully exercise all functional requirements for a program</a:t>
            </a:r>
          </a:p>
          <a:p>
            <a:r>
              <a:rPr lang="en-US" altLang="en-US" dirty="0"/>
              <a:t>It is not an alternative to </a:t>
            </a:r>
            <a:r>
              <a:rPr lang="en-US" altLang="en-US" dirty="0" smtClean="0"/>
              <a:t>White box Testing, </a:t>
            </a:r>
            <a:r>
              <a:rPr lang="en-US" altLang="en-US" dirty="0"/>
              <a:t>rather a it is a complementary approach that is likely to uncover a different class of errors</a:t>
            </a:r>
          </a:p>
        </p:txBody>
      </p:sp>
      <p:sp>
        <p:nvSpPr>
          <p:cNvPr id="5" name="Slide Number Placeholder 5">
            <a:extLst>
              <a:ext uri="{FF2B5EF4-FFF2-40B4-BE49-F238E27FC236}">
                <a16:creationId xmlns="" xmlns:a16="http://schemas.microsoft.com/office/drawing/2014/main" id="{E8ECAC31-29D8-425A-9E8B-F41F5A11EF1F}"/>
              </a:ext>
            </a:extLst>
          </p:cNvPr>
          <p:cNvSpPr>
            <a:spLocks noGrp="1"/>
          </p:cNvSpPr>
          <p:nvPr>
            <p:ph type="sldNum" sz="quarter" idx="12"/>
          </p:nvPr>
        </p:nvSpPr>
        <p:spPr/>
        <p:txBody>
          <a:bodyPr/>
          <a:lstStyle/>
          <a:p>
            <a:fld id="{299869D2-5671-4783-A6B5-C4CE5E3E16E3}" type="slidenum">
              <a:rPr lang="en-US" altLang="en-US"/>
              <a:pPr/>
              <a:t>6</a:t>
            </a:fld>
            <a:endParaRPr lang="en-US" altLang="en-US"/>
          </a:p>
        </p:txBody>
      </p:sp>
      <p:sp>
        <p:nvSpPr>
          <p:cNvPr id="7172" name="Slide Number Placeholder 3">
            <a:extLst>
              <a:ext uri="{FF2B5EF4-FFF2-40B4-BE49-F238E27FC236}">
                <a16:creationId xmlns="" xmlns:a16="http://schemas.microsoft.com/office/drawing/2014/main" id="{C6C86A4B-84BB-4B7A-ADF3-876822D0B896}"/>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endParaRPr lang="en-US"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a:extLst>
              <a:ext uri="{FF2B5EF4-FFF2-40B4-BE49-F238E27FC236}">
                <a16:creationId xmlns="" xmlns:a16="http://schemas.microsoft.com/office/drawing/2014/main" id="{282D449E-A531-4587-8599-7B1CEC8EB3AB}"/>
              </a:ext>
            </a:extLst>
          </p:cNvPr>
          <p:cNvSpPr>
            <a:spLocks noGrp="1" noChangeArrowheads="1"/>
          </p:cNvSpPr>
          <p:nvPr>
            <p:ph type="title"/>
          </p:nvPr>
        </p:nvSpPr>
        <p:spPr>
          <a:xfrm>
            <a:off x="3000376" y="587376"/>
            <a:ext cx="6430963" cy="301625"/>
          </a:xfrm>
          <a:noFill/>
        </p:spPr>
        <p:txBody>
          <a:bodyPr vert="horz" lIns="90487" tIns="44450" rIns="90487" bIns="44450" rtlCol="0" anchor="ctr">
            <a:normAutofit fontScale="90000"/>
          </a:bodyPr>
          <a:lstStyle/>
          <a:p>
            <a:r>
              <a:rPr lang="en-US" altLang="en-US"/>
              <a:t>Black-Box Testing</a:t>
            </a:r>
          </a:p>
        </p:txBody>
      </p:sp>
      <p:sp>
        <p:nvSpPr>
          <p:cNvPr id="33" name="Slide Number Placeholder 5">
            <a:extLst>
              <a:ext uri="{FF2B5EF4-FFF2-40B4-BE49-F238E27FC236}">
                <a16:creationId xmlns="" xmlns:a16="http://schemas.microsoft.com/office/drawing/2014/main" id="{13374A46-225E-466C-9196-7E3F3422DD4D}"/>
              </a:ext>
            </a:extLst>
          </p:cNvPr>
          <p:cNvSpPr>
            <a:spLocks noGrp="1"/>
          </p:cNvSpPr>
          <p:nvPr>
            <p:ph type="sldNum" sz="quarter" idx="12"/>
          </p:nvPr>
        </p:nvSpPr>
        <p:spPr/>
        <p:txBody>
          <a:bodyPr/>
          <a:lstStyle/>
          <a:p>
            <a:fld id="{3027F88C-D629-4700-A947-5594373A4E29}" type="slidenum">
              <a:rPr lang="en-US" altLang="en-US"/>
              <a:pPr/>
              <a:t>7</a:t>
            </a:fld>
            <a:endParaRPr lang="en-US" altLang="en-US"/>
          </a:p>
        </p:txBody>
      </p:sp>
      <p:grpSp>
        <p:nvGrpSpPr>
          <p:cNvPr id="9218" name="Group 2">
            <a:extLst>
              <a:ext uri="{FF2B5EF4-FFF2-40B4-BE49-F238E27FC236}">
                <a16:creationId xmlns="" xmlns:a16="http://schemas.microsoft.com/office/drawing/2014/main" id="{5CC7BF3B-0C21-4EDB-A235-370B0D59F0DD}"/>
              </a:ext>
            </a:extLst>
          </p:cNvPr>
          <p:cNvGrpSpPr>
            <a:grpSpLocks/>
          </p:cNvGrpSpPr>
          <p:nvPr/>
        </p:nvGrpSpPr>
        <p:grpSpPr bwMode="auto">
          <a:xfrm>
            <a:off x="7569200" y="2076451"/>
            <a:ext cx="1206500" cy="1304925"/>
            <a:chOff x="3808" y="1163"/>
            <a:chExt cx="760" cy="730"/>
          </a:xfrm>
        </p:grpSpPr>
        <p:sp>
          <p:nvSpPr>
            <p:cNvPr id="9244" name="Freeform 3">
              <a:extLst>
                <a:ext uri="{FF2B5EF4-FFF2-40B4-BE49-F238E27FC236}">
                  <a16:creationId xmlns="" xmlns:a16="http://schemas.microsoft.com/office/drawing/2014/main" id="{767AA6FF-9797-4755-B484-72C76E8245B2}"/>
                </a:ext>
              </a:extLst>
            </p:cNvPr>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5" name="Freeform 4">
              <a:extLst>
                <a:ext uri="{FF2B5EF4-FFF2-40B4-BE49-F238E27FC236}">
                  <a16:creationId xmlns="" xmlns:a16="http://schemas.microsoft.com/office/drawing/2014/main" id="{07F4DD07-4556-4D6D-832D-AC3C7D9A4AC3}"/>
                </a:ext>
              </a:extLst>
            </p:cNvPr>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6" name="Freeform 5">
              <a:extLst>
                <a:ext uri="{FF2B5EF4-FFF2-40B4-BE49-F238E27FC236}">
                  <a16:creationId xmlns="" xmlns:a16="http://schemas.microsoft.com/office/drawing/2014/main" id="{E27A553A-05EB-4F00-B54D-FE4C4A4C5D89}"/>
                </a:ext>
              </a:extLst>
            </p:cNvPr>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7" name="Freeform 6">
              <a:extLst>
                <a:ext uri="{FF2B5EF4-FFF2-40B4-BE49-F238E27FC236}">
                  <a16:creationId xmlns="" xmlns:a16="http://schemas.microsoft.com/office/drawing/2014/main" id="{6DFFFCB8-A5C5-41B1-9195-E688693BBDEC}"/>
                </a:ext>
              </a:extLst>
            </p:cNvPr>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8" name="Freeform 7">
              <a:extLst>
                <a:ext uri="{FF2B5EF4-FFF2-40B4-BE49-F238E27FC236}">
                  <a16:creationId xmlns="" xmlns:a16="http://schemas.microsoft.com/office/drawing/2014/main" id="{A08A0D62-A741-4502-BFE2-6EE35CBB6CAD}"/>
                </a:ext>
              </a:extLst>
            </p:cNvPr>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9220" name="Group 9">
            <a:extLst>
              <a:ext uri="{FF2B5EF4-FFF2-40B4-BE49-F238E27FC236}">
                <a16:creationId xmlns="" xmlns:a16="http://schemas.microsoft.com/office/drawing/2014/main" id="{C89F2873-3BEC-4F9B-B3DC-A447932C757D}"/>
              </a:ext>
            </a:extLst>
          </p:cNvPr>
          <p:cNvGrpSpPr>
            <a:grpSpLocks/>
          </p:cNvGrpSpPr>
          <p:nvPr/>
        </p:nvGrpSpPr>
        <p:grpSpPr bwMode="auto">
          <a:xfrm>
            <a:off x="6089650" y="4343401"/>
            <a:ext cx="889000" cy="1425575"/>
            <a:chOff x="2876" y="2432"/>
            <a:chExt cx="560" cy="798"/>
          </a:xfrm>
        </p:grpSpPr>
        <p:sp>
          <p:nvSpPr>
            <p:cNvPr id="9241" name="Freeform 10">
              <a:extLst>
                <a:ext uri="{FF2B5EF4-FFF2-40B4-BE49-F238E27FC236}">
                  <a16:creationId xmlns="" xmlns:a16="http://schemas.microsoft.com/office/drawing/2014/main" id="{11F81948-E265-43DB-9C62-05F45483D54F}"/>
                </a:ext>
              </a:extLst>
            </p:cNvPr>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2" name="Freeform 11">
              <a:extLst>
                <a:ext uri="{FF2B5EF4-FFF2-40B4-BE49-F238E27FC236}">
                  <a16:creationId xmlns="" xmlns:a16="http://schemas.microsoft.com/office/drawing/2014/main" id="{096421FE-D8E4-413E-B526-21EDF34592B6}"/>
                </a:ext>
              </a:extLst>
            </p:cNvPr>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3" name="Freeform 12">
              <a:extLst>
                <a:ext uri="{FF2B5EF4-FFF2-40B4-BE49-F238E27FC236}">
                  <a16:creationId xmlns="" xmlns:a16="http://schemas.microsoft.com/office/drawing/2014/main" id="{D5B95735-AEFB-49A2-8CB5-3A1402ED6965}"/>
                </a:ext>
              </a:extLst>
            </p:cNvPr>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9221" name="Group 13">
            <a:extLst>
              <a:ext uri="{FF2B5EF4-FFF2-40B4-BE49-F238E27FC236}">
                <a16:creationId xmlns="" xmlns:a16="http://schemas.microsoft.com/office/drawing/2014/main" id="{79400F18-EFF8-4AF3-80C5-573657D837E4}"/>
              </a:ext>
            </a:extLst>
          </p:cNvPr>
          <p:cNvGrpSpPr>
            <a:grpSpLocks/>
          </p:cNvGrpSpPr>
          <p:nvPr/>
        </p:nvGrpSpPr>
        <p:grpSpPr bwMode="auto">
          <a:xfrm>
            <a:off x="4689475" y="2300288"/>
            <a:ext cx="3062288" cy="2622550"/>
            <a:chOff x="1994" y="1288"/>
            <a:chExt cx="1929" cy="1468"/>
          </a:xfrm>
        </p:grpSpPr>
        <p:sp>
          <p:nvSpPr>
            <p:cNvPr id="9238" name="Freeform 14">
              <a:extLst>
                <a:ext uri="{FF2B5EF4-FFF2-40B4-BE49-F238E27FC236}">
                  <a16:creationId xmlns="" xmlns:a16="http://schemas.microsoft.com/office/drawing/2014/main" id="{DCAB3641-1625-43AF-9E87-7A5FB7BDC60F}"/>
                </a:ext>
              </a:extLst>
            </p:cNvPr>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9" name="Freeform 15">
              <a:extLst>
                <a:ext uri="{FF2B5EF4-FFF2-40B4-BE49-F238E27FC236}">
                  <a16:creationId xmlns="" xmlns:a16="http://schemas.microsoft.com/office/drawing/2014/main" id="{DE732102-D392-4F62-9767-D094F3DD14FE}"/>
                </a:ext>
              </a:extLst>
            </p:cNvPr>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40" name="Freeform 16">
              <a:extLst>
                <a:ext uri="{FF2B5EF4-FFF2-40B4-BE49-F238E27FC236}">
                  <a16:creationId xmlns="" xmlns:a16="http://schemas.microsoft.com/office/drawing/2014/main" id="{315C844B-29AC-4843-A724-7D853E937E90}"/>
                </a:ext>
              </a:extLst>
            </p:cNvPr>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9222" name="Freeform 17">
            <a:extLst>
              <a:ext uri="{FF2B5EF4-FFF2-40B4-BE49-F238E27FC236}">
                <a16:creationId xmlns="" xmlns:a16="http://schemas.microsoft.com/office/drawing/2014/main" id="{88E2BD7C-490E-4BFE-81A8-4F327233B1F6}"/>
              </a:ext>
            </a:extLst>
          </p:cNvPr>
          <p:cNvSpPr>
            <a:spLocks/>
          </p:cNvSpPr>
          <p:nvPr/>
        </p:nvSpPr>
        <p:spPr bwMode="auto">
          <a:xfrm>
            <a:off x="6013451" y="1584325"/>
            <a:ext cx="466725" cy="166688"/>
          </a:xfrm>
          <a:custGeom>
            <a:avLst/>
            <a:gdLst>
              <a:gd name="T0" fmla="*/ 0 w 294"/>
              <a:gd name="T1" fmla="*/ 2147483647 h 93"/>
              <a:gd name="T2" fmla="*/ 2147483647 w 294"/>
              <a:gd name="T3" fmla="*/ 2147483647 h 93"/>
              <a:gd name="T4" fmla="*/ 2147483647 w 294"/>
              <a:gd name="T5" fmla="*/ 2147483647 h 93"/>
              <a:gd name="T6" fmla="*/ 2147483647 w 294"/>
              <a:gd name="T7" fmla="*/ 0 h 93"/>
              <a:gd name="T8" fmla="*/ 0 w 294"/>
              <a:gd name="T9" fmla="*/ 2147483647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9223" name="Group 18">
            <a:extLst>
              <a:ext uri="{FF2B5EF4-FFF2-40B4-BE49-F238E27FC236}">
                <a16:creationId xmlns="" xmlns:a16="http://schemas.microsoft.com/office/drawing/2014/main" id="{6F327A40-E87D-481B-9CA2-77D432CBA125}"/>
              </a:ext>
            </a:extLst>
          </p:cNvPr>
          <p:cNvGrpSpPr>
            <a:grpSpLocks/>
          </p:cNvGrpSpPr>
          <p:nvPr/>
        </p:nvGrpSpPr>
        <p:grpSpPr bwMode="auto">
          <a:xfrm>
            <a:off x="5722939" y="1643064"/>
            <a:ext cx="1030287" cy="1184275"/>
            <a:chOff x="2645" y="920"/>
            <a:chExt cx="649" cy="663"/>
          </a:xfrm>
        </p:grpSpPr>
        <p:sp>
          <p:nvSpPr>
            <p:cNvPr id="9234" name="Freeform 19">
              <a:extLst>
                <a:ext uri="{FF2B5EF4-FFF2-40B4-BE49-F238E27FC236}">
                  <a16:creationId xmlns="" xmlns:a16="http://schemas.microsoft.com/office/drawing/2014/main" id="{E5561073-882D-46DC-AA33-578DC0A23A26}"/>
                </a:ext>
              </a:extLst>
            </p:cNvPr>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5" name="Freeform 20">
              <a:extLst>
                <a:ext uri="{FF2B5EF4-FFF2-40B4-BE49-F238E27FC236}">
                  <a16:creationId xmlns="" xmlns:a16="http://schemas.microsoft.com/office/drawing/2014/main" id="{4B3975C3-F659-4C54-9B65-6572AB271BA0}"/>
                </a:ext>
              </a:extLst>
            </p:cNvPr>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6" name="Freeform 21">
              <a:extLst>
                <a:ext uri="{FF2B5EF4-FFF2-40B4-BE49-F238E27FC236}">
                  <a16:creationId xmlns="" xmlns:a16="http://schemas.microsoft.com/office/drawing/2014/main" id="{CBA6296F-FB55-4EA8-BF59-372AB6A75DB7}"/>
                </a:ext>
              </a:extLst>
            </p:cNvPr>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7" name="Freeform 22">
              <a:extLst>
                <a:ext uri="{FF2B5EF4-FFF2-40B4-BE49-F238E27FC236}">
                  <a16:creationId xmlns="" xmlns:a16="http://schemas.microsoft.com/office/drawing/2014/main" id="{824CC5D6-206F-452A-A012-DC4362392BCF}"/>
                </a:ext>
              </a:extLst>
            </p:cNvPr>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9224" name="Group 23">
            <a:extLst>
              <a:ext uri="{FF2B5EF4-FFF2-40B4-BE49-F238E27FC236}">
                <a16:creationId xmlns="" xmlns:a16="http://schemas.microsoft.com/office/drawing/2014/main" id="{4DCBAD14-B458-403A-A871-EBB02F43E49B}"/>
              </a:ext>
            </a:extLst>
          </p:cNvPr>
          <p:cNvGrpSpPr>
            <a:grpSpLocks/>
          </p:cNvGrpSpPr>
          <p:nvPr/>
        </p:nvGrpSpPr>
        <p:grpSpPr bwMode="auto">
          <a:xfrm>
            <a:off x="3949700" y="3676651"/>
            <a:ext cx="1206500" cy="1304925"/>
            <a:chOff x="1528" y="2059"/>
            <a:chExt cx="760" cy="730"/>
          </a:xfrm>
        </p:grpSpPr>
        <p:sp>
          <p:nvSpPr>
            <p:cNvPr id="9229" name="Freeform 24">
              <a:extLst>
                <a:ext uri="{FF2B5EF4-FFF2-40B4-BE49-F238E27FC236}">
                  <a16:creationId xmlns="" xmlns:a16="http://schemas.microsoft.com/office/drawing/2014/main" id="{0A4DCC19-056E-4AAD-B84E-EC57C255AF7A}"/>
                </a:ext>
              </a:extLst>
            </p:cNvPr>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0" name="Freeform 25">
              <a:extLst>
                <a:ext uri="{FF2B5EF4-FFF2-40B4-BE49-F238E27FC236}">
                  <a16:creationId xmlns="" xmlns:a16="http://schemas.microsoft.com/office/drawing/2014/main" id="{AB51A346-3542-40DC-AC98-A81AC0D6A051}"/>
                </a:ext>
              </a:extLst>
            </p:cNvPr>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1" name="Freeform 26">
              <a:extLst>
                <a:ext uri="{FF2B5EF4-FFF2-40B4-BE49-F238E27FC236}">
                  <a16:creationId xmlns="" xmlns:a16="http://schemas.microsoft.com/office/drawing/2014/main" id="{696F648E-ECDC-4297-8BB9-AE84D5B50047}"/>
                </a:ext>
              </a:extLst>
            </p:cNvPr>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2" name="Freeform 27">
              <a:extLst>
                <a:ext uri="{FF2B5EF4-FFF2-40B4-BE49-F238E27FC236}">
                  <a16:creationId xmlns="" xmlns:a16="http://schemas.microsoft.com/office/drawing/2014/main" id="{D9A5500A-4FE7-4070-B7C8-0047873754AB}"/>
                </a:ext>
              </a:extLst>
            </p:cNvPr>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33" name="Freeform 28">
              <a:extLst>
                <a:ext uri="{FF2B5EF4-FFF2-40B4-BE49-F238E27FC236}">
                  <a16:creationId xmlns="" xmlns:a16="http://schemas.microsoft.com/office/drawing/2014/main" id="{15112667-1BEB-426A-ACB0-0D68A8296F1F}"/>
                </a:ext>
              </a:extLst>
            </p:cNvPr>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465949" name="Rectangle 29">
            <a:extLst>
              <a:ext uri="{FF2B5EF4-FFF2-40B4-BE49-F238E27FC236}">
                <a16:creationId xmlns="" xmlns:a16="http://schemas.microsoft.com/office/drawing/2014/main" id="{EDEED3BE-89A0-4A49-AB80-30F066284EFD}"/>
              </a:ext>
            </a:extLst>
          </p:cNvPr>
          <p:cNvSpPr>
            <a:spLocks noChangeArrowheads="1"/>
          </p:cNvSpPr>
          <p:nvPr/>
        </p:nvSpPr>
        <p:spPr bwMode="auto">
          <a:xfrm>
            <a:off x="3871913" y="1770064"/>
            <a:ext cx="1388200" cy="366767"/>
          </a:xfrm>
          <a:prstGeom prst="rect">
            <a:avLst/>
          </a:prstGeom>
          <a:noFill/>
          <a:ln w="12700">
            <a:noFill/>
            <a:miter lim="800000"/>
            <a:headEnd/>
            <a:tailEnd/>
          </a:ln>
          <a:effectLst/>
        </p:spPr>
        <p:txBody>
          <a:bodyPr wrap="none" lIns="90487" tIns="44450" rIns="90487" bIns="44450">
            <a:spAutoFit/>
          </a:bodyPr>
          <a:lstStyle/>
          <a:p>
            <a:pPr>
              <a:defRPr/>
            </a:pPr>
            <a:r>
              <a:rPr lang="en-US" dirty="0">
                <a:solidFill>
                  <a:srgbClr val="7030A0"/>
                </a:solidFill>
                <a:effectLst>
                  <a:outerShdw blurRad="38100" dist="38100" dir="2700000" algn="tl">
                    <a:srgbClr val="000000"/>
                  </a:outerShdw>
                </a:effectLst>
                <a:latin typeface="Times New Roman" charset="0"/>
              </a:rPr>
              <a:t>requirements</a:t>
            </a:r>
          </a:p>
        </p:txBody>
      </p:sp>
      <p:sp>
        <p:nvSpPr>
          <p:cNvPr id="465950" name="Rectangle 30">
            <a:extLst>
              <a:ext uri="{FF2B5EF4-FFF2-40B4-BE49-F238E27FC236}">
                <a16:creationId xmlns="" xmlns:a16="http://schemas.microsoft.com/office/drawing/2014/main" id="{D32BD491-4783-4D66-9A66-31B3B5C61CEF}"/>
              </a:ext>
            </a:extLst>
          </p:cNvPr>
          <p:cNvSpPr>
            <a:spLocks noChangeArrowheads="1"/>
          </p:cNvSpPr>
          <p:nvPr/>
        </p:nvSpPr>
        <p:spPr bwMode="auto">
          <a:xfrm>
            <a:off x="6767513" y="5027614"/>
            <a:ext cx="772646" cy="366767"/>
          </a:xfrm>
          <a:prstGeom prst="rect">
            <a:avLst/>
          </a:prstGeom>
          <a:noFill/>
          <a:ln w="12700">
            <a:noFill/>
            <a:miter lim="800000"/>
            <a:headEnd/>
            <a:tailEnd/>
          </a:ln>
          <a:effectLst/>
        </p:spPr>
        <p:txBody>
          <a:bodyPr wrap="none" lIns="90487" tIns="44450" rIns="90487" bIns="44450">
            <a:spAutoFit/>
          </a:bodyPr>
          <a:lstStyle/>
          <a:p>
            <a:pPr>
              <a:defRPr/>
            </a:pPr>
            <a:r>
              <a:rPr lang="en-US">
                <a:solidFill>
                  <a:srgbClr val="7030A0"/>
                </a:solidFill>
                <a:effectLst>
                  <a:outerShdw blurRad="38100" dist="38100" dir="2700000" algn="tl">
                    <a:srgbClr val="000000"/>
                  </a:outerShdw>
                </a:effectLst>
                <a:latin typeface="Times New Roman" charset="0"/>
              </a:rPr>
              <a:t>events</a:t>
            </a:r>
          </a:p>
        </p:txBody>
      </p:sp>
      <p:sp>
        <p:nvSpPr>
          <p:cNvPr id="465951" name="Rectangle 31">
            <a:extLst>
              <a:ext uri="{FF2B5EF4-FFF2-40B4-BE49-F238E27FC236}">
                <a16:creationId xmlns="" xmlns:a16="http://schemas.microsoft.com/office/drawing/2014/main" id="{1397D049-A41F-492B-A323-5A3B34EA2BF4}"/>
              </a:ext>
            </a:extLst>
          </p:cNvPr>
          <p:cNvSpPr>
            <a:spLocks noChangeArrowheads="1"/>
          </p:cNvSpPr>
          <p:nvPr/>
        </p:nvSpPr>
        <p:spPr bwMode="auto">
          <a:xfrm>
            <a:off x="4062413" y="4956176"/>
            <a:ext cx="657230" cy="366767"/>
          </a:xfrm>
          <a:prstGeom prst="rect">
            <a:avLst/>
          </a:prstGeom>
          <a:noFill/>
          <a:ln w="12700">
            <a:noFill/>
            <a:miter lim="800000"/>
            <a:headEnd/>
            <a:tailEnd/>
          </a:ln>
          <a:effectLst/>
        </p:spPr>
        <p:txBody>
          <a:bodyPr wrap="none" lIns="90487" tIns="44450" rIns="90487" bIns="44450">
            <a:spAutoFit/>
          </a:bodyPr>
          <a:lstStyle/>
          <a:p>
            <a:pPr>
              <a:defRPr/>
            </a:pPr>
            <a:r>
              <a:rPr lang="en-US">
                <a:solidFill>
                  <a:srgbClr val="7030A0"/>
                </a:solidFill>
                <a:effectLst>
                  <a:outerShdw blurRad="38100" dist="38100" dir="2700000" algn="tl">
                    <a:srgbClr val="000000"/>
                  </a:outerShdw>
                </a:effectLst>
                <a:latin typeface="Times New Roman" charset="0"/>
              </a:rPr>
              <a:t>input</a:t>
            </a:r>
          </a:p>
        </p:txBody>
      </p:sp>
      <p:sp>
        <p:nvSpPr>
          <p:cNvPr id="465952" name="Rectangle 32">
            <a:extLst>
              <a:ext uri="{FF2B5EF4-FFF2-40B4-BE49-F238E27FC236}">
                <a16:creationId xmlns="" xmlns:a16="http://schemas.microsoft.com/office/drawing/2014/main" id="{26F9ED24-F3B7-4184-8F67-AA8DD51C0DBB}"/>
              </a:ext>
            </a:extLst>
          </p:cNvPr>
          <p:cNvSpPr>
            <a:spLocks noChangeArrowheads="1"/>
          </p:cNvSpPr>
          <p:nvPr/>
        </p:nvSpPr>
        <p:spPr bwMode="auto">
          <a:xfrm>
            <a:off x="8062913" y="3355976"/>
            <a:ext cx="772646" cy="366767"/>
          </a:xfrm>
          <a:prstGeom prst="rect">
            <a:avLst/>
          </a:prstGeom>
          <a:noFill/>
          <a:ln w="12700">
            <a:noFill/>
            <a:miter lim="800000"/>
            <a:headEnd/>
            <a:tailEnd/>
          </a:ln>
          <a:effectLst/>
        </p:spPr>
        <p:txBody>
          <a:bodyPr wrap="none" lIns="90487" tIns="44450" rIns="90487" bIns="44450">
            <a:spAutoFit/>
          </a:bodyPr>
          <a:lstStyle/>
          <a:p>
            <a:pPr>
              <a:defRPr/>
            </a:pPr>
            <a:r>
              <a:rPr lang="en-US">
                <a:solidFill>
                  <a:srgbClr val="7030A0"/>
                </a:solidFill>
                <a:effectLst>
                  <a:outerShdw blurRad="38100" dist="38100" dir="2700000" algn="tl">
                    <a:srgbClr val="000000"/>
                  </a:outerShdw>
                </a:effectLst>
                <a:latin typeface="Times New Roman" charset="0"/>
              </a:rPr>
              <a:t>output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07F03AFD-6E61-43A8-BA7F-96997B0EDC70}"/>
              </a:ext>
            </a:extLst>
          </p:cNvPr>
          <p:cNvSpPr>
            <a:spLocks noGrp="1" noChangeArrowheads="1"/>
          </p:cNvSpPr>
          <p:nvPr>
            <p:ph type="title"/>
          </p:nvPr>
        </p:nvSpPr>
        <p:spPr>
          <a:xfrm>
            <a:off x="924232" y="750306"/>
            <a:ext cx="8229600" cy="639762"/>
          </a:xfrm>
        </p:spPr>
        <p:txBody>
          <a:bodyPr>
            <a:normAutofit fontScale="90000"/>
          </a:bodyPr>
          <a:lstStyle/>
          <a:p>
            <a:pPr eaLnBrk="1" hangingPunct="1"/>
            <a:r>
              <a:rPr lang="en-US" altLang="en-US" sz="4000" dirty="0"/>
              <a:t>Test Cases and Test Data </a:t>
            </a:r>
          </a:p>
        </p:txBody>
      </p:sp>
      <p:sp>
        <p:nvSpPr>
          <p:cNvPr id="15363" name="Rectangle 3">
            <a:extLst>
              <a:ext uri="{FF2B5EF4-FFF2-40B4-BE49-F238E27FC236}">
                <a16:creationId xmlns="" xmlns:a16="http://schemas.microsoft.com/office/drawing/2014/main" id="{904D03F9-9699-424D-B6D8-D5909CE6AD07}"/>
              </a:ext>
            </a:extLst>
          </p:cNvPr>
          <p:cNvSpPr>
            <a:spLocks noGrp="1" noChangeArrowheads="1"/>
          </p:cNvSpPr>
          <p:nvPr>
            <p:ph idx="1"/>
          </p:nvPr>
        </p:nvSpPr>
        <p:spPr>
          <a:xfrm>
            <a:off x="825910" y="1558344"/>
            <a:ext cx="10441858" cy="4994856"/>
          </a:xfrm>
        </p:spPr>
        <p:txBody>
          <a:bodyPr>
            <a:normAutofit/>
          </a:bodyPr>
          <a:lstStyle/>
          <a:p>
            <a:pPr eaLnBrk="1" hangingPunct="1">
              <a:lnSpc>
                <a:spcPct val="80000"/>
              </a:lnSpc>
            </a:pPr>
            <a:r>
              <a:rPr lang="en-US" altLang="en-US" sz="2400" dirty="0"/>
              <a:t>In order to test a software application, it is necessary to generate test cases and test data that is used in the application. </a:t>
            </a:r>
          </a:p>
          <a:p>
            <a:pPr eaLnBrk="1" hangingPunct="1">
              <a:lnSpc>
                <a:spcPct val="80000"/>
              </a:lnSpc>
            </a:pPr>
            <a:endParaRPr lang="en-US" altLang="en-US" sz="2400" dirty="0"/>
          </a:p>
          <a:p>
            <a:pPr eaLnBrk="1" hangingPunct="1">
              <a:lnSpc>
                <a:spcPct val="80000"/>
              </a:lnSpc>
            </a:pPr>
            <a:r>
              <a:rPr lang="en-US" altLang="en-US" sz="2400" dirty="0"/>
              <a:t>Test cases correspond to application functionality such that the tester writes down steps that should be followed to achieve certain functionality. </a:t>
            </a:r>
          </a:p>
          <a:p>
            <a:pPr eaLnBrk="1" hangingPunct="1">
              <a:lnSpc>
                <a:spcPct val="80000"/>
              </a:lnSpc>
            </a:pPr>
            <a:endParaRPr lang="en-US" altLang="en-US" sz="2400" dirty="0"/>
          </a:p>
          <a:p>
            <a:pPr eaLnBrk="1" hangingPunct="1">
              <a:lnSpc>
                <a:spcPct val="80000"/>
              </a:lnSpc>
            </a:pPr>
            <a:r>
              <a:rPr lang="en-US" altLang="en-US" sz="2400" dirty="0"/>
              <a:t>Thus a test case involves</a:t>
            </a:r>
          </a:p>
          <a:p>
            <a:pPr lvl="1" eaLnBrk="1" hangingPunct="1">
              <a:lnSpc>
                <a:spcPct val="80000"/>
              </a:lnSpc>
            </a:pPr>
            <a:r>
              <a:rPr lang="en-US" altLang="en-US" sz="2000" dirty="0"/>
              <a:t>Input and output specification plus a statement of the function under test.</a:t>
            </a:r>
          </a:p>
          <a:p>
            <a:pPr lvl="1" eaLnBrk="1" hangingPunct="1">
              <a:lnSpc>
                <a:spcPct val="80000"/>
              </a:lnSpc>
            </a:pPr>
            <a:r>
              <a:rPr lang="en-US" altLang="en-US" sz="2000" dirty="0"/>
              <a:t>Steps to perform the function</a:t>
            </a:r>
          </a:p>
          <a:p>
            <a:pPr lvl="1" eaLnBrk="1" hangingPunct="1">
              <a:lnSpc>
                <a:spcPct val="80000"/>
              </a:lnSpc>
            </a:pPr>
            <a:r>
              <a:rPr lang="en-US" altLang="en-US" sz="2000" dirty="0"/>
              <a:t>Expected results that the software application produces</a:t>
            </a:r>
          </a:p>
          <a:p>
            <a:pPr lvl="1" eaLnBrk="1" hangingPunct="1">
              <a:lnSpc>
                <a:spcPct val="80000"/>
              </a:lnSpc>
            </a:pPr>
            <a:endParaRPr lang="en-US" altLang="en-US" sz="2000" dirty="0"/>
          </a:p>
          <a:p>
            <a:pPr eaLnBrk="1" hangingPunct="1">
              <a:lnSpc>
                <a:spcPct val="80000"/>
              </a:lnSpc>
            </a:pPr>
            <a:r>
              <a:rPr lang="en-US" altLang="en-US" sz="2400" dirty="0"/>
              <a:t>Test data includes inputs that have been devised to test the system. </a:t>
            </a:r>
          </a:p>
        </p:txBody>
      </p:sp>
      <p:sp>
        <p:nvSpPr>
          <p:cNvPr id="3" name="Slide Number Placeholder 2">
            <a:extLst>
              <a:ext uri="{FF2B5EF4-FFF2-40B4-BE49-F238E27FC236}">
                <a16:creationId xmlns="" xmlns:a16="http://schemas.microsoft.com/office/drawing/2014/main" id="{273AF66B-C83A-4834-93A2-092B4E6EAD52}"/>
              </a:ext>
            </a:extLst>
          </p:cNvPr>
          <p:cNvSpPr>
            <a:spLocks noGrp="1"/>
          </p:cNvSpPr>
          <p:nvPr>
            <p:ph type="sldNum" sz="quarter" idx="12"/>
          </p:nvPr>
        </p:nvSpPr>
        <p:spPr/>
        <p:txBody>
          <a:bodyPr/>
          <a:lstStyle/>
          <a:p>
            <a:fld id="{EB912893-ECEF-4A67-B8FF-42E022FA64EC}"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 xmlns:a16="http://schemas.microsoft.com/office/drawing/2014/main" id="{5916CB0D-D25E-4F90-B6F1-C1AA4B9B748A}"/>
              </a:ext>
            </a:extLst>
          </p:cNvPr>
          <p:cNvSpPr>
            <a:spLocks noGrp="1"/>
          </p:cNvSpPr>
          <p:nvPr>
            <p:ph type="title"/>
          </p:nvPr>
        </p:nvSpPr>
        <p:spPr/>
        <p:txBody>
          <a:bodyPr/>
          <a:lstStyle/>
          <a:p>
            <a:r>
              <a:rPr lang="en-US" altLang="en-US" dirty="0"/>
              <a:t>Black Box Testing Techniques</a:t>
            </a:r>
          </a:p>
        </p:txBody>
      </p:sp>
      <p:sp>
        <p:nvSpPr>
          <p:cNvPr id="14339" name="Content Placeholder 2">
            <a:extLst>
              <a:ext uri="{FF2B5EF4-FFF2-40B4-BE49-F238E27FC236}">
                <a16:creationId xmlns="" xmlns:a16="http://schemas.microsoft.com/office/drawing/2014/main" id="{63F165C7-6997-41FE-A748-9853ECE9F7C6}"/>
              </a:ext>
            </a:extLst>
          </p:cNvPr>
          <p:cNvSpPr>
            <a:spLocks noGrp="1"/>
          </p:cNvSpPr>
          <p:nvPr>
            <p:ph idx="1"/>
          </p:nvPr>
        </p:nvSpPr>
        <p:spPr/>
        <p:txBody>
          <a:bodyPr/>
          <a:lstStyle/>
          <a:p>
            <a:r>
              <a:rPr lang="en-US" altLang="en-US"/>
              <a:t>Equivalence partitioning</a:t>
            </a:r>
          </a:p>
          <a:p>
            <a:r>
              <a:rPr lang="en-US" altLang="en-US"/>
              <a:t>Boundary value analysis</a:t>
            </a:r>
          </a:p>
        </p:txBody>
      </p:sp>
      <p:sp>
        <p:nvSpPr>
          <p:cNvPr id="5" name="Slide Number Placeholder 5">
            <a:extLst>
              <a:ext uri="{FF2B5EF4-FFF2-40B4-BE49-F238E27FC236}">
                <a16:creationId xmlns="" xmlns:a16="http://schemas.microsoft.com/office/drawing/2014/main" id="{03FE2D7C-B808-4232-A2D7-835D48CE2717}"/>
              </a:ext>
            </a:extLst>
          </p:cNvPr>
          <p:cNvSpPr>
            <a:spLocks noGrp="1"/>
          </p:cNvSpPr>
          <p:nvPr>
            <p:ph type="sldNum" sz="quarter" idx="12"/>
          </p:nvPr>
        </p:nvSpPr>
        <p:spPr/>
        <p:txBody>
          <a:bodyPr/>
          <a:lstStyle/>
          <a:p>
            <a:fld id="{F7197310-5B21-4D02-B20F-C9A9254A5CF2}" type="slidenum">
              <a:rPr lang="en-US" altLang="en-US"/>
              <a:pPr/>
              <a:t>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327</TotalTime>
  <Words>1171</Words>
  <Application>Microsoft Office PowerPoint</Application>
  <PresentationFormat>Widescreen</PresentationFormat>
  <Paragraphs>229</Paragraphs>
  <Slides>30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Constantia</vt:lpstr>
      <vt:lpstr>Garamond</vt:lpstr>
      <vt:lpstr>Georgia</vt:lpstr>
      <vt:lpstr>Times New Roman</vt:lpstr>
      <vt:lpstr>Wingdings 2</vt:lpstr>
      <vt:lpstr>Flow</vt:lpstr>
      <vt:lpstr>   CSE302-Software Quality Engineering   Software Testing</vt:lpstr>
      <vt:lpstr>Verification and Validation</vt:lpstr>
      <vt:lpstr>    Software Testing</vt:lpstr>
      <vt:lpstr>  Software Testing Objectives</vt:lpstr>
      <vt:lpstr>Testing Techniques </vt:lpstr>
      <vt:lpstr>Black-box Testing </vt:lpstr>
      <vt:lpstr>Black-Box Testing</vt:lpstr>
      <vt:lpstr>Test Cases and Test Data </vt:lpstr>
      <vt:lpstr>Black Box Testing Techniques</vt:lpstr>
      <vt:lpstr>Equivalence Partitioning</vt:lpstr>
      <vt:lpstr>Equivalence Partitioning </vt:lpstr>
      <vt:lpstr>Equivalence Partitioning </vt:lpstr>
      <vt:lpstr>Equivalence Partitioning Guidelines </vt:lpstr>
      <vt:lpstr>Guidelines for Equivalence Classes </vt:lpstr>
      <vt:lpstr>Example </vt:lpstr>
      <vt:lpstr>Test Cases</vt:lpstr>
      <vt:lpstr>Example, String Match </vt:lpstr>
      <vt:lpstr>Test Cases for Equivalence Partitions - Equal </vt:lpstr>
      <vt:lpstr>Unequal Strings</vt:lpstr>
      <vt:lpstr>Boundary Value Analysis</vt:lpstr>
      <vt:lpstr>Boundary Value Analysis </vt:lpstr>
      <vt:lpstr>Guidelines for BVA</vt:lpstr>
      <vt:lpstr>Example</vt:lpstr>
      <vt:lpstr>Equivalence partitioning example</vt:lpstr>
      <vt:lpstr>Equivalence Partitioning example</vt:lpstr>
      <vt:lpstr>Exercise 1</vt:lpstr>
      <vt:lpstr>Boundary Value Analysis</vt:lpstr>
      <vt:lpstr>Equivalence Partitioning with Boundary Value Analysis</vt:lpstr>
      <vt:lpstr>Equivalence Partitioning with Boundary Value Analysis</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Sobia</dc:creator>
  <cp:lastModifiedBy>Lenovo</cp:lastModifiedBy>
  <cp:revision>53</cp:revision>
  <dcterms:created xsi:type="dcterms:W3CDTF">2020-04-25T22:53:06Z</dcterms:created>
  <dcterms:modified xsi:type="dcterms:W3CDTF">2022-10-26T07:26:32Z</dcterms:modified>
</cp:coreProperties>
</file>