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303" r:id="rId4"/>
    <p:sldId id="257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74BE8-B31C-4B39-AB98-481328B8F6A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21021-B6B0-4ACB-8FBE-342B47DC3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E9EC-92AE-4423-BE4C-67F6DEC6104B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DD6E-646C-4775-88D8-9D8582BDCB4A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C59-3D80-486B-BDFB-116CF13BEACD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EE52-5952-4132-AF4D-772268611408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1872-37FA-4355-AF21-A2EE41CF6101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882-11D2-4CBC-B116-400CDD3E24E9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890-4F3F-425F-B8DC-08627D0A1EFA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E015-CA18-4B67-8629-C907E4B82C92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9DA5-3768-4BF1-B8AF-E1079035F604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148-472D-47E8-8434-CD58BB576755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3A16-FE70-4F13-805F-3EAA07AD4CCB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A597-A2B9-4494-A9F4-44E75E30457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2FF-DCF5-40C8-9FEF-9EB59194C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0917B-C0D2-4A46-93DF-ADD45A39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Course Instructor</a:t>
            </a:r>
          </a:p>
          <a:p>
            <a:pPr algn="r"/>
            <a:r>
              <a:rPr lang="en-US" dirty="0"/>
              <a:t>Sobia Usman</a:t>
            </a:r>
          </a:p>
        </p:txBody>
      </p:sp>
    </p:spTree>
    <p:extLst>
      <p:ext uri="{BB962C8B-B14F-4D97-AF65-F5344CB8AC3E}">
        <p14:creationId xmlns:p14="http://schemas.microsoft.com/office/powerpoint/2010/main" val="23931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8"/>
    </mc:Choice>
    <mc:Fallback xmlns="">
      <p:transition spd="slow" advTm="139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5B3BA28-F080-4CA9-B0A6-D7C674FA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728663"/>
            <a:ext cx="82296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Equivalence Partitioning with Boundary Value Analysis</a:t>
            </a:r>
            <a:endParaRPr lang="lt-LT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EA4636-8F89-4F7D-929B-0C648BCE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We use the same example as before.</a:t>
            </a:r>
          </a:p>
          <a:p>
            <a:pPr eaLnBrk="1" hangingPunct="1"/>
            <a:r>
              <a:rPr lang="en-US" altLang="en-US" sz="2200" dirty="0"/>
              <a:t>Test cases are supplemented with </a:t>
            </a:r>
            <a:r>
              <a:rPr lang="en-US" altLang="en-US" sz="2200" b="1" i="1" dirty="0"/>
              <a:t>boundary values</a:t>
            </a:r>
            <a:r>
              <a:rPr lang="en-US" altLang="en-US" sz="2200" dirty="0"/>
              <a:t>.</a:t>
            </a:r>
            <a:endParaRPr lang="lt-LT" altLang="en-US" sz="2200" dirty="0"/>
          </a:p>
        </p:txBody>
      </p:sp>
      <p:grpSp>
        <p:nvGrpSpPr>
          <p:cNvPr id="16388" name="Group 33">
            <a:extLst>
              <a:ext uri="{FF2B5EF4-FFF2-40B4-BE49-F238E27FC236}">
                <a16:creationId xmlns:a16="http://schemas.microsoft.com/office/drawing/2014/main" id="{3E1692BE-3985-4EEB-8B7E-7CA3B3CD297B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840163"/>
            <a:ext cx="7054850" cy="1592262"/>
            <a:chOff x="1044546" y="3840171"/>
            <a:chExt cx="7054908" cy="1592465"/>
          </a:xfrm>
        </p:grpSpPr>
        <p:grpSp>
          <p:nvGrpSpPr>
            <p:cNvPr id="16389" name="Group 3">
              <a:extLst>
                <a:ext uri="{FF2B5EF4-FFF2-40B4-BE49-F238E27FC236}">
                  <a16:creationId xmlns:a16="http://schemas.microsoft.com/office/drawing/2014/main" id="{FC2DA8A9-4CAA-4688-BA56-D0F37A2D5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546" y="5000636"/>
              <a:ext cx="7054908" cy="432000"/>
              <a:chOff x="1000100" y="5000636"/>
              <a:chExt cx="7054908" cy="432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BFC1E-9CF5-4108-8EC2-E74E6734D29A}"/>
                  </a:ext>
                </a:extLst>
              </p:cNvPr>
              <p:cNvSpPr/>
              <p:nvPr/>
            </p:nvSpPr>
            <p:spPr>
              <a:xfrm>
                <a:off x="1000100" y="5000781"/>
                <a:ext cx="2339994" cy="43185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2400" dirty="0"/>
                  <a:t>x &lt;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41F4F2-A74E-4BCF-AC7D-A88A80CBE4A5}"/>
                  </a:ext>
                </a:extLst>
              </p:cNvPr>
              <p:cNvSpPr/>
              <p:nvPr/>
            </p:nvSpPr>
            <p:spPr>
              <a:xfrm>
                <a:off x="3357557" y="5000781"/>
                <a:ext cx="2339994" cy="43185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2400" dirty="0"/>
                  <a:t>1 ≤ x ≤ 12 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2E800-847B-48C4-AB28-564586D4758F}"/>
                  </a:ext>
                </a:extLst>
              </p:cNvPr>
              <p:cNvSpPr/>
              <p:nvPr/>
            </p:nvSpPr>
            <p:spPr>
              <a:xfrm>
                <a:off x="5715014" y="5000781"/>
                <a:ext cx="2339994" cy="43185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2400" dirty="0"/>
                  <a:t>12 &lt; x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A3FC91-16D1-48E8-9F04-66028BCB6E6E}"/>
                </a:ext>
              </a:extLst>
            </p:cNvPr>
            <p:cNvCxnSpPr/>
            <p:nvPr/>
          </p:nvCxnSpPr>
          <p:spPr>
            <a:xfrm rot="16200000" flipH="1">
              <a:off x="1855723" y="4645136"/>
              <a:ext cx="71923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2A1483-006F-411F-8F41-E1E2A4AB7C7F}"/>
                </a:ext>
              </a:extLst>
            </p:cNvPr>
            <p:cNvCxnSpPr/>
            <p:nvPr/>
          </p:nvCxnSpPr>
          <p:spPr>
            <a:xfrm rot="16200000" flipH="1">
              <a:off x="4213179" y="4645136"/>
              <a:ext cx="71923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F07904-D06A-43C7-8531-523C1EA53D19}"/>
                </a:ext>
              </a:extLst>
            </p:cNvPr>
            <p:cNvCxnSpPr/>
            <p:nvPr/>
          </p:nvCxnSpPr>
          <p:spPr>
            <a:xfrm rot="16200000" flipH="1">
              <a:off x="6570637" y="4645136"/>
              <a:ext cx="71923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ADA38E-2B28-468D-BEDB-8D7DEE592D8C}"/>
                </a:ext>
              </a:extLst>
            </p:cNvPr>
            <p:cNvSpPr/>
            <p:nvPr/>
          </p:nvSpPr>
          <p:spPr>
            <a:xfrm>
              <a:off x="1857353" y="3857635"/>
              <a:ext cx="720731" cy="4318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400" dirty="0"/>
                <a:t>-2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ED2170-4565-4090-A529-E91F94F2F8CA}"/>
                </a:ext>
              </a:extLst>
            </p:cNvPr>
            <p:cNvSpPr/>
            <p:nvPr/>
          </p:nvSpPr>
          <p:spPr>
            <a:xfrm>
              <a:off x="4214810" y="3857635"/>
              <a:ext cx="720731" cy="4318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400" dirty="0"/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418EDA-1B09-423E-BD11-50FC704EC6EF}"/>
                </a:ext>
              </a:extLst>
            </p:cNvPr>
            <p:cNvSpPr/>
            <p:nvPr/>
          </p:nvSpPr>
          <p:spPr>
            <a:xfrm>
              <a:off x="6572266" y="3857635"/>
              <a:ext cx="720731" cy="4318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400" dirty="0"/>
                <a:t>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BFEC08F-3AF5-4FDD-AB3C-6D1E34DAC08F}"/>
                </a:ext>
              </a:extLst>
            </p:cNvPr>
            <p:cNvCxnSpPr/>
            <p:nvPr/>
          </p:nvCxnSpPr>
          <p:spPr>
            <a:xfrm rot="16200000" flipH="1">
              <a:off x="3030482" y="4627671"/>
              <a:ext cx="71922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C4060F-5B7E-4436-9003-869275624FA2}"/>
                </a:ext>
              </a:extLst>
            </p:cNvPr>
            <p:cNvSpPr/>
            <p:nvPr/>
          </p:nvSpPr>
          <p:spPr>
            <a:xfrm>
              <a:off x="3155938" y="3840171"/>
              <a:ext cx="468317" cy="4318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400" dirty="0"/>
                <a:t>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FBAA64-77AF-492F-8FF1-A6145C299EDF}"/>
                </a:ext>
              </a:extLst>
            </p:cNvPr>
            <p:cNvCxnSpPr/>
            <p:nvPr/>
          </p:nvCxnSpPr>
          <p:spPr>
            <a:xfrm rot="16200000" flipH="1">
              <a:off x="5367302" y="4627671"/>
              <a:ext cx="71922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EAE367-DD00-4FEB-BB5A-0D310C251897}"/>
                </a:ext>
              </a:extLst>
            </p:cNvPr>
            <p:cNvSpPr/>
            <p:nvPr/>
          </p:nvSpPr>
          <p:spPr>
            <a:xfrm>
              <a:off x="5492758" y="3840171"/>
              <a:ext cx="468317" cy="4318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000" dirty="0"/>
                <a:t>12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7D93A-3C54-4D40-A85F-5597EBD9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69"/>
    </mc:Choice>
    <mc:Fallback xmlns="">
      <p:transition spd="slow" advTm="557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06F5-0C7C-461E-A42B-7E077C9C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7225"/>
            <a:ext cx="82296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Equivalence Partitioning with 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1ECB-FE27-4C99-A03D-D4357301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736725"/>
            <a:ext cx="8229600" cy="2232025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/>
              <a:t>	</a:t>
            </a:r>
            <a:r>
              <a:rPr lang="en-US" sz="2200" dirty="0"/>
              <a:t>Suppose you have very important tool at office, accepts valid User Name and Password field to work on that tool, and accepts minimum 8 characters and maximum 12 characters. Valid range 8-12, Invalid range 7 or less than 7 and Invalid range 13 or more than 13.</a:t>
            </a:r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b="1" dirty="0"/>
              <a:t>Write Test Cases for Valid partition value, Invalid partition value and exact boundary value.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200" dirty="0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F7FBECE-4BAC-4514-8A32-A7FB3DA6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4076700"/>
            <a:ext cx="56165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1D629-D790-463D-A519-209548C3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26"/>
    </mc:Choice>
    <mc:Fallback xmlns="">
      <p:transition spd="slow" advTm="700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BC3C4F-412D-4152-BA99-89EFD74C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Solution: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00EC61D-8B03-40FB-8B61-AFDA5C62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/>
              <a:t>	</a:t>
            </a:r>
            <a:r>
              <a:rPr lang="en-US" altLang="en-US" sz="2200"/>
              <a:t>Test Cases 1: Consider password length less than 8. 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 Test Cases 2: Consider password of length exactly 8. 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Test Cases 3: Consider password of length between 9 and 11. 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 Test Cases 4: Consider password of length exactly 12.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 Test Cases 5: Consider password of length more than 12.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B0631-3016-4CC8-8DE3-C64D414A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11"/>
    </mc:Choice>
    <mc:Fallback xmlns="">
      <p:transition spd="slow" advTm="456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5BE76C6-EBA4-4694-B82E-409303AF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728663"/>
            <a:ext cx="8229600" cy="1066800"/>
          </a:xfrm>
        </p:spPr>
        <p:txBody>
          <a:bodyPr/>
          <a:lstStyle/>
          <a:p>
            <a:r>
              <a:rPr lang="en-US" altLang="en-US" b="1"/>
              <a:t> </a:t>
            </a:r>
            <a:r>
              <a:rPr lang="en-US" altLang="en-US" sz="3200"/>
              <a:t>Exercise 2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E70EAD6-4C73-4FA9-8576-5E940A4D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1188"/>
            <a:ext cx="8229600" cy="4692650"/>
          </a:xfrm>
        </p:spPr>
        <p:txBody>
          <a:bodyPr/>
          <a:lstStyle/>
          <a:p>
            <a:pPr algn="just">
              <a:buFont typeface="Georgia" panose="02040502050405020303" pitchFamily="18" charset="0"/>
              <a:buNone/>
            </a:pPr>
            <a:r>
              <a:rPr lang="en-US" altLang="en-US" sz="2200"/>
              <a:t>	Consider a software module that is intended to accept the name of a grocery item and a list of the different sizes the item comes in, specified in ounces . The specifications state that the item name is to be alphabetic characters 2 to 15 characters in length. Each size may be a value in the range of 1 to 48, whole numbers only. The sizes are to be entered in ascending order (smaller sizes first). A maximum of five sizes may be entered for each item. The item name is to be entered first, followed by a comma, and then followed by a list of sizes. A comma will be used to separate each size. Spaces (blanks) are to be ignored anywhere in the input.</a:t>
            </a:r>
            <a:r>
              <a:rPr lang="en-US" altLang="en-US"/>
              <a:t> 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/>
          </a:p>
          <a:p>
            <a:pPr>
              <a:buFont typeface="Georgia" panose="02040502050405020303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F0F86-912A-42C9-899A-44FC0B82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10"/>
    </mc:Choice>
    <mc:Fallback xmlns="">
      <p:transition spd="slow" advTm="735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F29D150-4378-4312-957B-4FEBB5EF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33375"/>
            <a:ext cx="8229600" cy="1066800"/>
          </a:xfrm>
        </p:spPr>
        <p:txBody>
          <a:bodyPr/>
          <a:lstStyle/>
          <a:p>
            <a:r>
              <a:rPr lang="en-US" altLang="en-US" sz="3200"/>
              <a:t>Equivalence Classes: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A8F276A-DDEE-4828-A438-21FAFE74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29600" cy="5300662"/>
          </a:xfrm>
        </p:spPr>
        <p:txBody>
          <a:bodyPr>
            <a:normAutofit lnSpcReduction="10000"/>
          </a:bodyPr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1. Item name is alphabetic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2. Item name is not alphabetic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3. Item name is less than 2 characters in length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4. Item name is 2 to 15 characters in length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5. Item name is greater than 15 characters in length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6. Size value is less than 1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7. Size value is in the range 1 to 48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8. Size value is greater than 48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9. Size value is a whole number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10. Size value is a decimal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11. Size value is numeric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12. Size value includes nonnumeric characters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13. Size values entered in ascending order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14. Size values entered in non ascending order (invalid)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743DE-6262-429A-A5A4-EC6DDB5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89"/>
    </mc:Choice>
    <mc:Fallback xmlns="">
      <p:transition spd="slow" advTm="1194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DB4D47D-AC9C-4C63-9355-6825A832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12763"/>
            <a:ext cx="8229600" cy="1066800"/>
          </a:xfrm>
        </p:spPr>
        <p:txBody>
          <a:bodyPr/>
          <a:lstStyle/>
          <a:p>
            <a:r>
              <a:rPr lang="en-US" altLang="en-US" sz="3200"/>
              <a:t>Equivalence Classes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BC67703-B91C-4C95-B048-5B2BEFF1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15. No size values entered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16. One to five size values entered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17. More than five sizes entered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18. Item name is first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19. Item name is not first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20. A single comma separates each entry in list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21. A comma does not separate two or more entries in the list (invalid)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22. The entry contains no blanks (valid)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200"/>
              <a:t>23. The entry contains blanks (valid)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09436-B6AF-4DA8-9BCC-E8BDD3C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59"/>
    </mc:Choice>
    <mc:Fallback xmlns="">
      <p:transition spd="slow" advTm="711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1E694967-B465-46D9-99A1-25575A5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4CB58-97DE-4A0E-A2AF-4DF6858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6"/>
    </mc:Choice>
    <mc:Fallback xmlns="">
      <p:transition spd="slow" advTm="1299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29380F-CD3F-4039-B619-29ACF05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Exercise 3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CBB5626-5E2B-4E0D-8BE1-A47D8D8B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12875"/>
            <a:ext cx="8229600" cy="403225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The software module  calculates entrance ticket prices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/>
              <a:t>	The ticket price depends on four variables: </a:t>
            </a:r>
          </a:p>
          <a:p>
            <a:pPr eaLnBrk="1" hangingPunct="1"/>
            <a:r>
              <a:rPr lang="en-US" altLang="en-US" sz="2200"/>
              <a:t>Day (weekday, weekend)</a:t>
            </a:r>
          </a:p>
          <a:p>
            <a:pPr eaLnBrk="1" hangingPunct="1"/>
            <a:r>
              <a:rPr lang="en-US" altLang="en-US" sz="2200"/>
              <a:t>visitor’s status (OT = one time, M = member),</a:t>
            </a:r>
          </a:p>
          <a:p>
            <a:pPr eaLnBrk="1" hangingPunct="1"/>
            <a:r>
              <a:rPr lang="en-US" altLang="en-US" sz="2200"/>
              <a:t>Entry hour (6.00–19.00,19.01–24.00) </a:t>
            </a:r>
          </a:p>
          <a:p>
            <a:pPr eaLnBrk="1" hangingPunct="1"/>
            <a:r>
              <a:rPr lang="en-US" altLang="en-US" sz="2200"/>
              <a:t>visitor’s age (up to 16, 16.01–60, 60.01–120).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B571B-4621-425B-9455-ED0985A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47"/>
    </mc:Choice>
    <mc:Fallback xmlns="">
      <p:transition spd="slow" advTm="398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68E29BF-AA40-4DA6-95C1-0B36A126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728663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The entrance ticket price table is given below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4F6A43E6-198D-46B9-AD38-86155BABF5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"/>
          <a:stretch>
            <a:fillRect/>
          </a:stretch>
        </p:blipFill>
        <p:spPr>
          <a:xfrm>
            <a:off x="647700" y="1736725"/>
            <a:ext cx="7993063" cy="4860925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EF3D4-21A4-4C7F-B1F8-5AE6003A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3"/>
    </mc:Choice>
    <mc:Fallback xmlns="">
      <p:transition spd="slow" advTm="277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34A658F-11F3-4C97-A061-6961BD86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04925"/>
            <a:ext cx="8229600" cy="4324350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/>
              <a:t>	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/>
          </a:p>
          <a:p>
            <a:pPr>
              <a:buFont typeface="Georgia" panose="02040502050405020303" pitchFamily="18" charset="0"/>
              <a:buNone/>
            </a:pPr>
            <a:r>
              <a:rPr lang="en-US" altLang="en-US"/>
              <a:t> Q1:Write three test cases to deal with boundary value situations.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6714-5134-4373-A3BF-CCCF92DD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"/>
    </mc:Choice>
    <mc:Fallback xmlns="">
      <p:transition spd="slow" advTm="101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900B65F-3898-41FC-A0AA-ED055B5E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allows us to perform output correctness tests and most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classes of tests as shown in Table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FE35C0F4-2A6A-4882-A8AA-4671C35E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9"/>
          <a:stretch>
            <a:fillRect/>
          </a:stretch>
        </p:blipFill>
        <p:spPr bwMode="auto">
          <a:xfrm>
            <a:off x="0" y="10668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FA1A1-C7E5-493D-931F-13DB57D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98"/>
    </mc:Choice>
    <mc:Fallback xmlns="">
      <p:transition spd="slow" advTm="383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C914-4538-4DA1-BE63-DAD64D42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41325"/>
            <a:ext cx="82296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Equivalence partitioning for output correctness test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9219" name="Content Placeholder 3">
            <a:extLst>
              <a:ext uri="{FF2B5EF4-FFF2-40B4-BE49-F238E27FC236}">
                <a16:creationId xmlns:a16="http://schemas.microsoft.com/office/drawing/2014/main" id="{C3D31903-58A0-4EBE-AA88-627A6DD7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288"/>
            <a:ext cx="8229600" cy="4908550"/>
          </a:xfrm>
        </p:spPr>
        <p:txBody>
          <a:bodyPr/>
          <a:lstStyle/>
          <a:p>
            <a:pPr algn="just"/>
            <a:r>
              <a:rPr lang="en-US" altLang="en-US" sz="2200" dirty="0"/>
              <a:t>Output correctness tests are, in most cases, among the tests that consume the greater part of testing resources.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altLang="en-US" sz="2200" dirty="0"/>
          </a:p>
          <a:p>
            <a:pPr algn="just"/>
            <a:r>
              <a:rPr lang="en-US" altLang="en-US" sz="2200" dirty="0"/>
              <a:t>Improved choice of test cases can be achieved by the efficient use of equivalence class partitioning</a:t>
            </a:r>
          </a:p>
          <a:p>
            <a:pPr algn="just"/>
            <a:endParaRPr lang="en-US" altLang="en-US" sz="2200" dirty="0"/>
          </a:p>
          <a:p>
            <a:pPr eaLnBrk="1" hangingPunct="1"/>
            <a:r>
              <a:rPr lang="en-US" altLang="en-US" sz="2200" dirty="0"/>
              <a:t>Equivalence class partitioning is a black box method aimed at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sz="2200" dirty="0"/>
              <a:t>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Increasing the efficiency of testing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Improving coverage of potential error conditions</a:t>
            </a:r>
            <a:r>
              <a:rPr lang="en-US" altLang="en-US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19875-E420-49F1-98AD-5A3DC51F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5"/>
    </mc:Choice>
    <mc:Fallback xmlns="">
      <p:transition spd="slow" advTm="397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7DDFEBD-6ABE-49E7-84FC-6EF8291D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84200"/>
            <a:ext cx="8229600" cy="9001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Equivalence Partitioning</a:t>
            </a:r>
            <a:endParaRPr lang="lt-LT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976D1B7-6CB4-4707-A93D-B36841B1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8229600" cy="5197475"/>
          </a:xfrm>
        </p:spPr>
        <p:txBody>
          <a:bodyPr/>
          <a:lstStyle/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sz="2000" dirty="0"/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000" dirty="0"/>
              <a:t>Equivalence partitioning is a software testing technique that divides the input and/or output data of a software unit into partitions of data</a:t>
            </a:r>
          </a:p>
          <a:p>
            <a:pPr marL="438150" indent="-319088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endParaRPr lang="en-US" altLang="en-US" sz="2000" dirty="0"/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000" dirty="0"/>
              <a:t>An equivalence class (EC) is a set of input variable values that produce the same output results or that are processed identically</a:t>
            </a:r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sz="2000" dirty="0"/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000" dirty="0"/>
              <a:t>An EC that contains only valid states is defined as a “valid EC”, whereas an EC that contains only invalid states is defined as an “invalid EC”.</a:t>
            </a:r>
          </a:p>
          <a:p>
            <a:pPr marL="438150" indent="-319088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endParaRPr lang="lt-LT" altLang="en-US" sz="2000" dirty="0"/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000" dirty="0"/>
              <a:t>EC boundaries are defined by a numeric or alphabetic value</a:t>
            </a:r>
          </a:p>
          <a:p>
            <a:pPr marL="438150" indent="-319088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endParaRPr lang="en-US" altLang="en-US" sz="2000" dirty="0"/>
          </a:p>
          <a:p>
            <a:pPr lvl="1"/>
            <a:r>
              <a:rPr lang="en-US" altLang="en-US" sz="2000" dirty="0"/>
              <a:t>Test cases are defined so that each valid EC and each invalid EC are included in at least one test case.</a:t>
            </a:r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lt-LT" alt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A7153-FBF7-41D4-8606-3B3BC9FE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61"/>
    </mc:Choice>
    <mc:Fallback xmlns="">
      <p:transition spd="slow" advTm="634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>
            <a:extLst>
              <a:ext uri="{FF2B5EF4-FFF2-40B4-BE49-F238E27FC236}">
                <a16:creationId xmlns:a16="http://schemas.microsoft.com/office/drawing/2014/main" id="{5F245907-0995-4448-9230-4DC4714E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657225"/>
            <a:ext cx="8229600" cy="10668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/>
              <a:t>Recommendations on defining Partitions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ED8DC6F-C03A-4909-ABAF-AC7B03B4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08163"/>
            <a:ext cx="8229600" cy="4789487"/>
          </a:xfrm>
        </p:spPr>
        <p:txBody>
          <a:bodyPr rtlCol="0">
            <a:no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sz="22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"/>
              <a:defRPr/>
            </a:pPr>
            <a:r>
              <a:rPr lang="en-US" sz="2200" dirty="0"/>
              <a:t>All valid input data for a given condition are likely to go through the same process.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sz="22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"/>
              <a:defRPr/>
            </a:pPr>
            <a:r>
              <a:rPr lang="en-US" sz="2200" dirty="0"/>
              <a:t>Invalid data can go through various processes and need to be evaluated more carefully.  For example: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200" dirty="0"/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chemeClr val="tx1"/>
                </a:solidFill>
              </a:rPr>
              <a:t>A blank entry may be treated differently than an incorrect entry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chemeClr val="tx1"/>
                </a:solidFill>
              </a:rPr>
              <a:t>A value that is less than a range of values may be treated differently than a value that is greater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557DF-B042-4801-8D69-6FB6EC5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01"/>
    </mc:Choice>
    <mc:Fallback xmlns="">
      <p:transition spd="slow" advTm="398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095D94C-A696-464D-9060-E5A4E23A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10668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000" dirty="0"/>
              <a:t>Equivalence partitioning example</a:t>
            </a:r>
            <a:endParaRPr lang="lt-LT" sz="4000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AA9D641-1DA7-4561-9791-BA4CAEC7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44675"/>
            <a:ext cx="8229600" cy="4324350"/>
          </a:xfrm>
        </p:spPr>
        <p:txBody>
          <a:bodyPr/>
          <a:lstStyle/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Example of a function which takes a parameter “month”.</a:t>
            </a:r>
          </a:p>
          <a:p>
            <a:pPr eaLnBrk="1" hangingPunct="1"/>
            <a:r>
              <a:rPr lang="en-US" altLang="en-US" sz="2200"/>
              <a:t>The valid range for the month is 1 to 12, representing January to December. This valid range is called a partition.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en-US" sz="2200"/>
          </a:p>
          <a:p>
            <a:pPr eaLnBrk="1" hangingPunct="1"/>
            <a:r>
              <a:rPr lang="en-US" altLang="en-US" sz="2200"/>
              <a:t>In this example there are two further partitions of invalid ranges.</a:t>
            </a:r>
            <a:endParaRPr lang="lt-LT" altLang="en-US" sz="2200"/>
          </a:p>
        </p:txBody>
      </p:sp>
      <p:grpSp>
        <p:nvGrpSpPr>
          <p:cNvPr id="12292" name="Group 6">
            <a:extLst>
              <a:ext uri="{FF2B5EF4-FFF2-40B4-BE49-F238E27FC236}">
                <a16:creationId xmlns:a16="http://schemas.microsoft.com/office/drawing/2014/main" id="{A2524B53-A2B2-41FA-ACA3-E733606B6302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4652963"/>
            <a:ext cx="7054850" cy="431800"/>
            <a:chOff x="1000100" y="5000636"/>
            <a:chExt cx="7054908" cy="43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81B55-B120-4B44-BDA0-C4DCEF04A9A7}"/>
                </a:ext>
              </a:extLst>
            </p:cNvPr>
            <p:cNvSpPr/>
            <p:nvPr/>
          </p:nvSpPr>
          <p:spPr>
            <a:xfrm>
              <a:off x="1000100" y="5000636"/>
              <a:ext cx="2339994" cy="43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3200" dirty="0"/>
                <a:t>x &lt;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C21C0A-1ABC-48F0-A5D9-DF98A71BA1D5}"/>
                </a:ext>
              </a:extLst>
            </p:cNvPr>
            <p:cNvSpPr/>
            <p:nvPr/>
          </p:nvSpPr>
          <p:spPr>
            <a:xfrm>
              <a:off x="3357556" y="5000636"/>
              <a:ext cx="2339994" cy="43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3200" dirty="0"/>
                <a:t>1 ≤ x ≤ 12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C2967-50C8-461F-A67B-B06B7ED35E0C}"/>
                </a:ext>
              </a:extLst>
            </p:cNvPr>
            <p:cNvSpPr/>
            <p:nvPr/>
          </p:nvSpPr>
          <p:spPr>
            <a:xfrm>
              <a:off x="5715014" y="5000636"/>
              <a:ext cx="2339994" cy="43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3200" dirty="0"/>
                <a:t>12 &lt; x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A14A3-022F-4A88-AE51-789552A0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6"/>
    </mc:Choice>
    <mc:Fallback xmlns="">
      <p:transition spd="slow" advTm="362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672F80D-A5B2-42F4-B9B0-13D568E4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728663"/>
            <a:ext cx="8229600" cy="10668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000" dirty="0"/>
              <a:t>Equivalence Partitioning example</a:t>
            </a:r>
            <a:endParaRPr lang="lt-LT" sz="4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998B3E8-AC22-49EC-AC8A-A157261B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 dirty="0"/>
              <a:t>Test cases are chosen so that each partition would be tested</a:t>
            </a:r>
            <a:r>
              <a:rPr lang="lt-LT" altLang="en-US" dirty="0"/>
              <a:t>.</a:t>
            </a:r>
          </a:p>
          <a:p>
            <a:pPr eaLnBrk="1" hangingPunct="1"/>
            <a:endParaRPr lang="lt-LT" altLang="en-US" dirty="0"/>
          </a:p>
        </p:txBody>
      </p:sp>
      <p:grpSp>
        <p:nvGrpSpPr>
          <p:cNvPr id="13316" name="Group 21">
            <a:extLst>
              <a:ext uri="{FF2B5EF4-FFF2-40B4-BE49-F238E27FC236}">
                <a16:creationId xmlns:a16="http://schemas.microsoft.com/office/drawing/2014/main" id="{7B6F4B67-0630-4CC9-8307-424FA93C72D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857625"/>
            <a:ext cx="7054850" cy="1574800"/>
            <a:chOff x="1044546" y="3857628"/>
            <a:chExt cx="7054908" cy="1575008"/>
          </a:xfrm>
        </p:grpSpPr>
        <p:grpSp>
          <p:nvGrpSpPr>
            <p:cNvPr id="13317" name="Group 3">
              <a:extLst>
                <a:ext uri="{FF2B5EF4-FFF2-40B4-BE49-F238E27FC236}">
                  <a16:creationId xmlns:a16="http://schemas.microsoft.com/office/drawing/2014/main" id="{8852A251-7EA4-4678-A716-B911CF9AF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546" y="5000636"/>
              <a:ext cx="7054908" cy="432000"/>
              <a:chOff x="1000100" y="5000636"/>
              <a:chExt cx="7054908" cy="432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15CB24-8A00-4D3B-B55F-668C7EEECEFB}"/>
                  </a:ext>
                </a:extLst>
              </p:cNvPr>
              <p:cNvSpPr/>
              <p:nvPr/>
            </p:nvSpPr>
            <p:spPr>
              <a:xfrm>
                <a:off x="1000100" y="5000779"/>
                <a:ext cx="2339994" cy="4318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3200" dirty="0"/>
                  <a:t>x &lt;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735F5-EBF3-471B-8DEA-99EABDC2BF7B}"/>
                  </a:ext>
                </a:extLst>
              </p:cNvPr>
              <p:cNvSpPr/>
              <p:nvPr/>
            </p:nvSpPr>
            <p:spPr>
              <a:xfrm>
                <a:off x="3357557" y="5000779"/>
                <a:ext cx="2339994" cy="4318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3200" dirty="0"/>
                  <a:t>1 ≤ x ≤ 12 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71FB89-2507-47DF-952D-4181ECBF328E}"/>
                  </a:ext>
                </a:extLst>
              </p:cNvPr>
              <p:cNvSpPr/>
              <p:nvPr/>
            </p:nvSpPr>
            <p:spPr>
              <a:xfrm>
                <a:off x="5715014" y="5000779"/>
                <a:ext cx="2339994" cy="4318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lt-LT" sz="3200" dirty="0"/>
                  <a:t>12 &lt; x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712BDC-89ED-49E9-92C1-CC32843E3540}"/>
                </a:ext>
              </a:extLst>
            </p:cNvPr>
            <p:cNvCxnSpPr/>
            <p:nvPr/>
          </p:nvCxnSpPr>
          <p:spPr>
            <a:xfrm rot="16200000" flipH="1">
              <a:off x="1855721" y="4645132"/>
              <a:ext cx="71923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C8AB6C-FB8A-415E-9879-0EFE216EFC83}"/>
                </a:ext>
              </a:extLst>
            </p:cNvPr>
            <p:cNvCxnSpPr/>
            <p:nvPr/>
          </p:nvCxnSpPr>
          <p:spPr>
            <a:xfrm rot="16200000" flipH="1">
              <a:off x="4213178" y="4645132"/>
              <a:ext cx="71923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98D4ACC-0A22-482E-B86D-5C9C7EEC5957}"/>
                </a:ext>
              </a:extLst>
            </p:cNvPr>
            <p:cNvCxnSpPr/>
            <p:nvPr/>
          </p:nvCxnSpPr>
          <p:spPr>
            <a:xfrm rot="16200000" flipH="1">
              <a:off x="6570635" y="4645132"/>
              <a:ext cx="71923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ED92C8-9CE9-4970-9672-2AC6A8C1BCC3}"/>
                </a:ext>
              </a:extLst>
            </p:cNvPr>
            <p:cNvSpPr/>
            <p:nvPr/>
          </p:nvSpPr>
          <p:spPr>
            <a:xfrm>
              <a:off x="1857353" y="3857628"/>
              <a:ext cx="720731" cy="4318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3200" dirty="0"/>
                <a:t>-2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198E0D-2377-42C4-B8DF-203E1D9B230B}"/>
                </a:ext>
              </a:extLst>
            </p:cNvPr>
            <p:cNvSpPr/>
            <p:nvPr/>
          </p:nvSpPr>
          <p:spPr>
            <a:xfrm>
              <a:off x="4214810" y="3857628"/>
              <a:ext cx="720731" cy="4318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2400" dirty="0"/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3D2445-2174-4533-B079-C7E198F03C6D}"/>
                </a:ext>
              </a:extLst>
            </p:cNvPr>
            <p:cNvSpPr/>
            <p:nvPr/>
          </p:nvSpPr>
          <p:spPr>
            <a:xfrm>
              <a:off x="6572266" y="3857628"/>
              <a:ext cx="720731" cy="4318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3200" dirty="0"/>
                <a:t>17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4461-28E2-4386-81AF-2EB022D5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27"/>
    </mc:Choice>
    <mc:Fallback xmlns="">
      <p:transition spd="slow" advTm="415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4C60D9B-9393-4C19-96A6-1970CB3F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8001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Exercise 1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B84A726-38D4-42C2-8A4A-6F2BD72A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881188"/>
            <a:ext cx="8229600" cy="432435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dirty="0"/>
              <a:t>	 </a:t>
            </a:r>
            <a:r>
              <a:rPr lang="en-US" sz="2200" i="1" dirty="0"/>
              <a:t>A text field permits only numeric characters 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sz="2200" i="1" dirty="0"/>
              <a:t>	Length must be 6-10 characters long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sz="2400" dirty="0"/>
          </a:p>
          <a:p>
            <a:pPr marL="566737" indent="-457200" eaLnBrk="1" hangingPunct="1">
              <a:buFont typeface="Georgia" panose="02040502050405020303" pitchFamily="18" charset="0"/>
              <a:buAutoNum type="alphaLcPeriod"/>
              <a:defRPr/>
            </a:pPr>
            <a:r>
              <a:rPr lang="en-US" sz="2200" dirty="0"/>
              <a:t>Derive  valid  / invalid equivalence classes</a:t>
            </a:r>
          </a:p>
          <a:p>
            <a:pPr marL="566737" indent="-457200" eaLnBrk="1" hangingPunct="1">
              <a:buFont typeface="Georgia" panose="02040502050405020303" pitchFamily="18" charset="0"/>
              <a:buAutoNum type="alphaLcPeriod"/>
              <a:defRPr/>
            </a:pPr>
            <a:r>
              <a:rPr lang="en-US" sz="2200" dirty="0"/>
              <a:t>Write test cases for valid/invalid  equivalence classes derived in part ‘a’.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3DD7D-EB01-4640-BDE3-339573D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7"/>
    </mc:Choice>
    <mc:Fallback xmlns="">
      <p:transition spd="slow" advTm="305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B216A73-AA5B-4D5C-B501-2C11DBD0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728663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Boundary Value Analysis</a:t>
            </a:r>
            <a:endParaRPr lang="lt-LT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2B71C34-8771-4800-B604-30904041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endParaRPr lang="en-US" altLang="en-US" sz="2200" dirty="0"/>
          </a:p>
          <a:p>
            <a:r>
              <a:rPr lang="en-US" altLang="en-US" sz="2200" dirty="0"/>
              <a:t>According to the definition of equivalence classes, one test case should be sufficient for each class. However, when equivalence classes cover a range of values (e.g. monthly income, apartment area)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sz="2200" dirty="0"/>
          </a:p>
          <a:p>
            <a:r>
              <a:rPr lang="en-US" altLang="en-US" sz="2200" dirty="0"/>
              <a:t>The tester has a special interest in testing border values when these are considered to be error prone. 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sz="2200" dirty="0"/>
          </a:p>
          <a:p>
            <a:r>
              <a:rPr lang="en-US" altLang="en-US" sz="2200" dirty="0"/>
              <a:t>In these cases, the preparation of three test cases – for mid range, lower boundary and upper boundary values – is recommended.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98AAF-A323-4319-9C7B-5D50D18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4"/>
    </mc:Choice>
    <mc:Fallback xmlns="">
      <p:transition spd="slow" advTm="440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787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Wingdings</vt:lpstr>
      <vt:lpstr>Wingdings 2</vt:lpstr>
      <vt:lpstr>Office Theme</vt:lpstr>
      <vt:lpstr>Software Testing</vt:lpstr>
      <vt:lpstr>Black box testing allows us to perform output correctness tests and most classes of tests as shown in Table</vt:lpstr>
      <vt:lpstr>Equivalence partitioning for output correctness test</vt:lpstr>
      <vt:lpstr>Equivalence Partitioning</vt:lpstr>
      <vt:lpstr>Recommendations on defining Partitions</vt:lpstr>
      <vt:lpstr>Equivalence partitioning example</vt:lpstr>
      <vt:lpstr>Equivalence Partitioning example</vt:lpstr>
      <vt:lpstr>Exercise 1</vt:lpstr>
      <vt:lpstr>Boundary Value Analysis</vt:lpstr>
      <vt:lpstr>Equivalence Partitioning with Boundary Value Analysis</vt:lpstr>
      <vt:lpstr>Equivalence Partitioning with Boundary Value Analysis</vt:lpstr>
      <vt:lpstr>Solution:</vt:lpstr>
      <vt:lpstr> Exercise 2</vt:lpstr>
      <vt:lpstr>Equivalence Classes:</vt:lpstr>
      <vt:lpstr>Equivalence Classes</vt:lpstr>
      <vt:lpstr>PowerPoint Presentation</vt:lpstr>
      <vt:lpstr>Exercise 3</vt:lpstr>
      <vt:lpstr>The entrance ticket price table is given below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Sobia</cp:lastModifiedBy>
  <cp:revision>20</cp:revision>
  <dcterms:created xsi:type="dcterms:W3CDTF">2006-08-16T00:00:00Z</dcterms:created>
  <dcterms:modified xsi:type="dcterms:W3CDTF">2020-05-01T05:04:21Z</dcterms:modified>
</cp:coreProperties>
</file>