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7" r:id="rId2"/>
    <p:sldId id="273" r:id="rId3"/>
    <p:sldId id="275" r:id="rId4"/>
    <p:sldId id="296" r:id="rId5"/>
    <p:sldId id="297" r:id="rId6"/>
    <p:sldId id="298" r:id="rId7"/>
    <p:sldId id="299" r:id="rId8"/>
    <p:sldId id="285" r:id="rId9"/>
    <p:sldId id="286" r:id="rId10"/>
    <p:sldId id="300" r:id="rId11"/>
    <p:sldId id="288" r:id="rId12"/>
    <p:sldId id="301" r:id="rId13"/>
    <p:sldId id="289" r:id="rId14"/>
    <p:sldId id="290" r:id="rId15"/>
    <p:sldId id="291" r:id="rId16"/>
    <p:sldId id="303" r:id="rId17"/>
    <p:sldId id="304" r:id="rId18"/>
    <p:sldId id="293" r:id="rId19"/>
    <p:sldId id="295" r:id="rId20"/>
    <p:sldId id="305" r:id="rId21"/>
    <p:sldId id="306" r:id="rId22"/>
    <p:sldId id="30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551152-7CCB-4AE5-89DE-FF0487943EB1}" type="datetimeFigureOut">
              <a:rPr lang="en-US" smtClean="0"/>
              <a:t>10/26/2022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377677-4694-4704-9A45-38632E2B7614}" type="slidenum">
              <a:rPr lang="en-US" smtClean="0"/>
              <a:t>‹#›</a:t>
            </a:fld>
            <a:endParaRPr lang="en-US"/>
          </a:p>
        </p:txBody>
      </p:sp>
    </p:spTree>
    <p:extLst>
      <p:ext uri="{BB962C8B-B14F-4D97-AF65-F5344CB8AC3E}">
        <p14:creationId xmlns:p14="http://schemas.microsoft.com/office/powerpoint/2010/main" val="1559500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40E28A-C34E-4117-ACE0-77B4597A01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E9932701-A10E-4CCB-9967-6C0B1AAB23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BCA76AB0-7BAF-4F95-A148-D22F8E4375FA}"/>
              </a:ext>
            </a:extLst>
          </p:cNvPr>
          <p:cNvSpPr>
            <a:spLocks noGrp="1"/>
          </p:cNvSpPr>
          <p:nvPr>
            <p:ph type="dt" sz="half" idx="10"/>
          </p:nvPr>
        </p:nvSpPr>
        <p:spPr/>
        <p:txBody>
          <a:bodyPr/>
          <a:lstStyle/>
          <a:p>
            <a:fld id="{0A55EB6B-4924-46CA-BE63-33311194D4F0}" type="datetime1">
              <a:rPr lang="en-US" smtClean="0"/>
              <a:t>10/26/2022</a:t>
            </a:fld>
            <a:endParaRPr lang="en-US"/>
          </a:p>
        </p:txBody>
      </p:sp>
      <p:sp>
        <p:nvSpPr>
          <p:cNvPr id="5" name="Footer Placeholder 4">
            <a:extLst>
              <a:ext uri="{FF2B5EF4-FFF2-40B4-BE49-F238E27FC236}">
                <a16:creationId xmlns="" xmlns:a16="http://schemas.microsoft.com/office/drawing/2014/main" id="{02D2F171-2C1E-48DC-8A99-F26DF1AE5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CB17FC5-65E8-460E-97EE-C58163E1FEB7}"/>
              </a:ext>
            </a:extLst>
          </p:cNvPr>
          <p:cNvSpPr>
            <a:spLocks noGrp="1"/>
          </p:cNvSpPr>
          <p:nvPr>
            <p:ph type="sldNum" sz="quarter" idx="12"/>
          </p:nvPr>
        </p:nvSpPr>
        <p:spPr/>
        <p:txBody>
          <a:bodyPr/>
          <a:lstStyle/>
          <a:p>
            <a:fld id="{912E6A29-06C3-46FB-93EA-F41021D40532}" type="slidenum">
              <a:rPr lang="en-US" smtClean="0"/>
              <a:t>‹#›</a:t>
            </a:fld>
            <a:endParaRPr lang="en-US"/>
          </a:p>
        </p:txBody>
      </p:sp>
    </p:spTree>
    <p:extLst>
      <p:ext uri="{BB962C8B-B14F-4D97-AF65-F5344CB8AC3E}">
        <p14:creationId xmlns:p14="http://schemas.microsoft.com/office/powerpoint/2010/main" val="46866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94A6D3-1607-40D4-A273-79AC3716C0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0326A59-12A7-432F-8AA1-71A3A4E268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1E2AFCC-1E0D-404D-803A-691E5F86E787}"/>
              </a:ext>
            </a:extLst>
          </p:cNvPr>
          <p:cNvSpPr>
            <a:spLocks noGrp="1"/>
          </p:cNvSpPr>
          <p:nvPr>
            <p:ph type="dt" sz="half" idx="10"/>
          </p:nvPr>
        </p:nvSpPr>
        <p:spPr/>
        <p:txBody>
          <a:bodyPr/>
          <a:lstStyle/>
          <a:p>
            <a:fld id="{33AD5DF8-4BFA-4DEC-8D17-D3605786CF99}" type="datetime1">
              <a:rPr lang="en-US" smtClean="0"/>
              <a:t>10/26/2022</a:t>
            </a:fld>
            <a:endParaRPr lang="en-US"/>
          </a:p>
        </p:txBody>
      </p:sp>
      <p:sp>
        <p:nvSpPr>
          <p:cNvPr id="5" name="Footer Placeholder 4">
            <a:extLst>
              <a:ext uri="{FF2B5EF4-FFF2-40B4-BE49-F238E27FC236}">
                <a16:creationId xmlns="" xmlns:a16="http://schemas.microsoft.com/office/drawing/2014/main" id="{9E6D8658-A792-4677-A249-920C46E18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A12A457-D4CB-4A45-9A59-0EA972D3EB3C}"/>
              </a:ext>
            </a:extLst>
          </p:cNvPr>
          <p:cNvSpPr>
            <a:spLocks noGrp="1"/>
          </p:cNvSpPr>
          <p:nvPr>
            <p:ph type="sldNum" sz="quarter" idx="12"/>
          </p:nvPr>
        </p:nvSpPr>
        <p:spPr/>
        <p:txBody>
          <a:bodyPr/>
          <a:lstStyle/>
          <a:p>
            <a:fld id="{912E6A29-06C3-46FB-93EA-F41021D40532}" type="slidenum">
              <a:rPr lang="en-US" smtClean="0"/>
              <a:t>‹#›</a:t>
            </a:fld>
            <a:endParaRPr lang="en-US"/>
          </a:p>
        </p:txBody>
      </p:sp>
    </p:spTree>
    <p:extLst>
      <p:ext uri="{BB962C8B-B14F-4D97-AF65-F5344CB8AC3E}">
        <p14:creationId xmlns:p14="http://schemas.microsoft.com/office/powerpoint/2010/main" val="1877588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A242ED9-8DDE-4BAB-8D8F-3F9F3A59A3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A88FB7B4-40DC-4340-935C-8E19DF6EB6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ECF42B6-242E-4B9D-8D7B-FEA7132AD94B}"/>
              </a:ext>
            </a:extLst>
          </p:cNvPr>
          <p:cNvSpPr>
            <a:spLocks noGrp="1"/>
          </p:cNvSpPr>
          <p:nvPr>
            <p:ph type="dt" sz="half" idx="10"/>
          </p:nvPr>
        </p:nvSpPr>
        <p:spPr/>
        <p:txBody>
          <a:bodyPr/>
          <a:lstStyle/>
          <a:p>
            <a:fld id="{3A09975E-28D8-4BDF-A954-10901E8CCD54}" type="datetime1">
              <a:rPr lang="en-US" smtClean="0"/>
              <a:t>10/26/2022</a:t>
            </a:fld>
            <a:endParaRPr lang="en-US"/>
          </a:p>
        </p:txBody>
      </p:sp>
      <p:sp>
        <p:nvSpPr>
          <p:cNvPr id="5" name="Footer Placeholder 4">
            <a:extLst>
              <a:ext uri="{FF2B5EF4-FFF2-40B4-BE49-F238E27FC236}">
                <a16:creationId xmlns="" xmlns:a16="http://schemas.microsoft.com/office/drawing/2014/main" id="{ACAB3630-8F33-4AB2-BBB5-36F8E315DF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58D6748-2214-49A4-814B-1DD7D256BCF6}"/>
              </a:ext>
            </a:extLst>
          </p:cNvPr>
          <p:cNvSpPr>
            <a:spLocks noGrp="1"/>
          </p:cNvSpPr>
          <p:nvPr>
            <p:ph type="sldNum" sz="quarter" idx="12"/>
          </p:nvPr>
        </p:nvSpPr>
        <p:spPr/>
        <p:txBody>
          <a:bodyPr/>
          <a:lstStyle/>
          <a:p>
            <a:fld id="{912E6A29-06C3-46FB-93EA-F41021D40532}" type="slidenum">
              <a:rPr lang="en-US" smtClean="0"/>
              <a:t>‹#›</a:t>
            </a:fld>
            <a:endParaRPr lang="en-US"/>
          </a:p>
        </p:txBody>
      </p:sp>
    </p:spTree>
    <p:extLst>
      <p:ext uri="{BB962C8B-B14F-4D97-AF65-F5344CB8AC3E}">
        <p14:creationId xmlns:p14="http://schemas.microsoft.com/office/powerpoint/2010/main" val="3861456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 xmlns:a16="http://schemas.microsoft.com/office/drawing/2014/main" id="{184D21BB-B513-499D-969D-931A799E9A58}"/>
              </a:ext>
            </a:extLst>
          </p:cNvPr>
          <p:cNvSpPr>
            <a:spLocks noGrp="1" noChangeArrowheads="1"/>
          </p:cNvSpPr>
          <p:nvPr>
            <p:ph type="dt" sz="half" idx="10"/>
          </p:nvPr>
        </p:nvSpPr>
        <p:spPr>
          <a:ln/>
        </p:spPr>
        <p:txBody>
          <a:bodyPr/>
          <a:lstStyle>
            <a:lvl1pPr>
              <a:defRPr/>
            </a:lvl1pPr>
          </a:lstStyle>
          <a:p>
            <a:pPr>
              <a:defRPr/>
            </a:pPr>
            <a:fld id="{D4AF6B57-D652-4EF9-9BE2-61589E997B1D}" type="datetime1">
              <a:rPr lang="en-US" smtClean="0"/>
              <a:t>10/26/2022</a:t>
            </a:fld>
            <a:endParaRPr lang="en-US"/>
          </a:p>
        </p:txBody>
      </p:sp>
      <p:sp>
        <p:nvSpPr>
          <p:cNvPr id="6" name="Rectangle 5">
            <a:extLst>
              <a:ext uri="{FF2B5EF4-FFF2-40B4-BE49-F238E27FC236}">
                <a16:creationId xmlns="" xmlns:a16="http://schemas.microsoft.com/office/drawing/2014/main" id="{16271564-11D5-4361-9E7A-2E268567DEC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 xmlns:a16="http://schemas.microsoft.com/office/drawing/2014/main" id="{A5EFAECA-3575-46AD-B488-040E1E7394FD}"/>
              </a:ext>
            </a:extLst>
          </p:cNvPr>
          <p:cNvSpPr>
            <a:spLocks noGrp="1" noChangeArrowheads="1"/>
          </p:cNvSpPr>
          <p:nvPr>
            <p:ph type="sldNum" sz="quarter" idx="12"/>
          </p:nvPr>
        </p:nvSpPr>
        <p:spPr>
          <a:ln/>
        </p:spPr>
        <p:txBody>
          <a:bodyPr/>
          <a:lstStyle>
            <a:lvl1pPr>
              <a:defRPr/>
            </a:lvl1pPr>
          </a:lstStyle>
          <a:p>
            <a:fld id="{75E155EA-ECC7-45D6-AEEB-8D1AB6EC7841}" type="slidenum">
              <a:rPr lang="en-US" altLang="en-US"/>
              <a:pPr/>
              <a:t>‹#›</a:t>
            </a:fld>
            <a:endParaRPr lang="en-US" altLang="en-US"/>
          </a:p>
        </p:txBody>
      </p:sp>
    </p:spTree>
    <p:extLst>
      <p:ext uri="{BB962C8B-B14F-4D97-AF65-F5344CB8AC3E}">
        <p14:creationId xmlns:p14="http://schemas.microsoft.com/office/powerpoint/2010/main" val="3874902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EF994F-AD31-4E1B-81CD-61E6EC9E13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B761158-0779-4304-8D5E-CB1C798DCD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5A7738D-A2FC-4FBA-9591-8CE05AA1578E}"/>
              </a:ext>
            </a:extLst>
          </p:cNvPr>
          <p:cNvSpPr>
            <a:spLocks noGrp="1"/>
          </p:cNvSpPr>
          <p:nvPr>
            <p:ph type="dt" sz="half" idx="10"/>
          </p:nvPr>
        </p:nvSpPr>
        <p:spPr/>
        <p:txBody>
          <a:bodyPr/>
          <a:lstStyle/>
          <a:p>
            <a:fld id="{06DED4B1-BE74-4F25-AE63-ED21B5106CF3}" type="datetime1">
              <a:rPr lang="en-US" smtClean="0"/>
              <a:t>10/26/2022</a:t>
            </a:fld>
            <a:endParaRPr lang="en-US"/>
          </a:p>
        </p:txBody>
      </p:sp>
      <p:sp>
        <p:nvSpPr>
          <p:cNvPr id="5" name="Footer Placeholder 4">
            <a:extLst>
              <a:ext uri="{FF2B5EF4-FFF2-40B4-BE49-F238E27FC236}">
                <a16:creationId xmlns="" xmlns:a16="http://schemas.microsoft.com/office/drawing/2014/main" id="{DE3CC700-AB79-4AEF-9AEA-5D603F3DE4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8909E8D-920A-4AB0-8440-477D684E9101}"/>
              </a:ext>
            </a:extLst>
          </p:cNvPr>
          <p:cNvSpPr>
            <a:spLocks noGrp="1"/>
          </p:cNvSpPr>
          <p:nvPr>
            <p:ph type="sldNum" sz="quarter" idx="12"/>
          </p:nvPr>
        </p:nvSpPr>
        <p:spPr/>
        <p:txBody>
          <a:bodyPr/>
          <a:lstStyle/>
          <a:p>
            <a:fld id="{912E6A29-06C3-46FB-93EA-F41021D40532}" type="slidenum">
              <a:rPr lang="en-US" smtClean="0"/>
              <a:t>‹#›</a:t>
            </a:fld>
            <a:endParaRPr lang="en-US"/>
          </a:p>
        </p:txBody>
      </p:sp>
    </p:spTree>
    <p:extLst>
      <p:ext uri="{BB962C8B-B14F-4D97-AF65-F5344CB8AC3E}">
        <p14:creationId xmlns:p14="http://schemas.microsoft.com/office/powerpoint/2010/main" val="4059607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2F6BEE-025B-4994-BE6F-24731132BF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FB6B302E-D763-4BA8-B3C7-7CB71875FF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3FAD715B-73C4-420E-9D4D-67BA551CB846}"/>
              </a:ext>
            </a:extLst>
          </p:cNvPr>
          <p:cNvSpPr>
            <a:spLocks noGrp="1"/>
          </p:cNvSpPr>
          <p:nvPr>
            <p:ph type="dt" sz="half" idx="10"/>
          </p:nvPr>
        </p:nvSpPr>
        <p:spPr/>
        <p:txBody>
          <a:bodyPr/>
          <a:lstStyle/>
          <a:p>
            <a:fld id="{15E33C98-91A2-44ED-978F-EE756BD7A211}" type="datetime1">
              <a:rPr lang="en-US" smtClean="0"/>
              <a:t>10/26/2022</a:t>
            </a:fld>
            <a:endParaRPr lang="en-US"/>
          </a:p>
        </p:txBody>
      </p:sp>
      <p:sp>
        <p:nvSpPr>
          <p:cNvPr id="5" name="Footer Placeholder 4">
            <a:extLst>
              <a:ext uri="{FF2B5EF4-FFF2-40B4-BE49-F238E27FC236}">
                <a16:creationId xmlns="" xmlns:a16="http://schemas.microsoft.com/office/drawing/2014/main" id="{847A03A4-C268-4D73-AB59-DC97DD4B6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6336F39-C527-4494-B037-CEE6A7635C45}"/>
              </a:ext>
            </a:extLst>
          </p:cNvPr>
          <p:cNvSpPr>
            <a:spLocks noGrp="1"/>
          </p:cNvSpPr>
          <p:nvPr>
            <p:ph type="sldNum" sz="quarter" idx="12"/>
          </p:nvPr>
        </p:nvSpPr>
        <p:spPr/>
        <p:txBody>
          <a:bodyPr/>
          <a:lstStyle/>
          <a:p>
            <a:fld id="{912E6A29-06C3-46FB-93EA-F41021D40532}" type="slidenum">
              <a:rPr lang="en-US" smtClean="0"/>
              <a:t>‹#›</a:t>
            </a:fld>
            <a:endParaRPr lang="en-US"/>
          </a:p>
        </p:txBody>
      </p:sp>
    </p:spTree>
    <p:extLst>
      <p:ext uri="{BB962C8B-B14F-4D97-AF65-F5344CB8AC3E}">
        <p14:creationId xmlns:p14="http://schemas.microsoft.com/office/powerpoint/2010/main" val="1239063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126693-701F-4183-A516-645F92C64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0BACD8CF-EEA0-4ADD-8918-9DD9A7B95C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F3A12D38-9DA3-4B48-91AD-654A5EBCCE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02A60D1-9420-4BDF-AC11-AB8C865F50BD}"/>
              </a:ext>
            </a:extLst>
          </p:cNvPr>
          <p:cNvSpPr>
            <a:spLocks noGrp="1"/>
          </p:cNvSpPr>
          <p:nvPr>
            <p:ph type="dt" sz="half" idx="10"/>
          </p:nvPr>
        </p:nvSpPr>
        <p:spPr/>
        <p:txBody>
          <a:bodyPr/>
          <a:lstStyle/>
          <a:p>
            <a:fld id="{35731B7E-21FC-4893-86C9-9420AB9B16B7}" type="datetime1">
              <a:rPr lang="en-US" smtClean="0"/>
              <a:t>10/26/2022</a:t>
            </a:fld>
            <a:endParaRPr lang="en-US"/>
          </a:p>
        </p:txBody>
      </p:sp>
      <p:sp>
        <p:nvSpPr>
          <p:cNvPr id="6" name="Footer Placeholder 5">
            <a:extLst>
              <a:ext uri="{FF2B5EF4-FFF2-40B4-BE49-F238E27FC236}">
                <a16:creationId xmlns="" xmlns:a16="http://schemas.microsoft.com/office/drawing/2014/main" id="{C899475C-0EEE-412C-AEC3-8327566E98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FC1021C-DB58-4923-A02B-ADE55D312886}"/>
              </a:ext>
            </a:extLst>
          </p:cNvPr>
          <p:cNvSpPr>
            <a:spLocks noGrp="1"/>
          </p:cNvSpPr>
          <p:nvPr>
            <p:ph type="sldNum" sz="quarter" idx="12"/>
          </p:nvPr>
        </p:nvSpPr>
        <p:spPr/>
        <p:txBody>
          <a:bodyPr/>
          <a:lstStyle/>
          <a:p>
            <a:fld id="{912E6A29-06C3-46FB-93EA-F41021D40532}" type="slidenum">
              <a:rPr lang="en-US" smtClean="0"/>
              <a:t>‹#›</a:t>
            </a:fld>
            <a:endParaRPr lang="en-US"/>
          </a:p>
        </p:txBody>
      </p:sp>
    </p:spTree>
    <p:extLst>
      <p:ext uri="{BB962C8B-B14F-4D97-AF65-F5344CB8AC3E}">
        <p14:creationId xmlns:p14="http://schemas.microsoft.com/office/powerpoint/2010/main" val="2262112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D7BEAC-0064-400F-A351-E43DA5E718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64AB0658-FC81-4BC2-8E0B-AD9F8C0AD2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9C271A2-749C-4A37-8701-09CB441A24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136EC2F1-612D-45B4-83A4-E16C5AC2E1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46672F10-AEE5-4893-90D8-4B33B166CA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BE361AAF-466A-4862-98CC-D6AFE7FC0926}"/>
              </a:ext>
            </a:extLst>
          </p:cNvPr>
          <p:cNvSpPr>
            <a:spLocks noGrp="1"/>
          </p:cNvSpPr>
          <p:nvPr>
            <p:ph type="dt" sz="half" idx="10"/>
          </p:nvPr>
        </p:nvSpPr>
        <p:spPr/>
        <p:txBody>
          <a:bodyPr/>
          <a:lstStyle/>
          <a:p>
            <a:fld id="{89492D9F-78E0-4305-B312-9A02A5307E9E}" type="datetime1">
              <a:rPr lang="en-US" smtClean="0"/>
              <a:t>10/26/2022</a:t>
            </a:fld>
            <a:endParaRPr lang="en-US"/>
          </a:p>
        </p:txBody>
      </p:sp>
      <p:sp>
        <p:nvSpPr>
          <p:cNvPr id="8" name="Footer Placeholder 7">
            <a:extLst>
              <a:ext uri="{FF2B5EF4-FFF2-40B4-BE49-F238E27FC236}">
                <a16:creationId xmlns="" xmlns:a16="http://schemas.microsoft.com/office/drawing/2014/main" id="{670A3317-161D-424F-977D-D5CF08CBEE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F1D67C3B-0F8C-434B-82D6-56F96F91A02A}"/>
              </a:ext>
            </a:extLst>
          </p:cNvPr>
          <p:cNvSpPr>
            <a:spLocks noGrp="1"/>
          </p:cNvSpPr>
          <p:nvPr>
            <p:ph type="sldNum" sz="quarter" idx="12"/>
          </p:nvPr>
        </p:nvSpPr>
        <p:spPr/>
        <p:txBody>
          <a:bodyPr/>
          <a:lstStyle/>
          <a:p>
            <a:fld id="{912E6A29-06C3-46FB-93EA-F41021D40532}" type="slidenum">
              <a:rPr lang="en-US" smtClean="0"/>
              <a:t>‹#›</a:t>
            </a:fld>
            <a:endParaRPr lang="en-US"/>
          </a:p>
        </p:txBody>
      </p:sp>
    </p:spTree>
    <p:extLst>
      <p:ext uri="{BB962C8B-B14F-4D97-AF65-F5344CB8AC3E}">
        <p14:creationId xmlns:p14="http://schemas.microsoft.com/office/powerpoint/2010/main" val="1494271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D12F5B-E8D9-4FC5-85A0-03D9FD7FDC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1BDB8D2D-28A6-4D69-9E28-3B29E3A0C79F}"/>
              </a:ext>
            </a:extLst>
          </p:cNvPr>
          <p:cNvSpPr>
            <a:spLocks noGrp="1"/>
          </p:cNvSpPr>
          <p:nvPr>
            <p:ph type="dt" sz="half" idx="10"/>
          </p:nvPr>
        </p:nvSpPr>
        <p:spPr/>
        <p:txBody>
          <a:bodyPr/>
          <a:lstStyle/>
          <a:p>
            <a:fld id="{F6831E8A-2844-4CEF-854D-D97F6F8B955F}" type="datetime1">
              <a:rPr lang="en-US" smtClean="0"/>
              <a:t>10/26/2022</a:t>
            </a:fld>
            <a:endParaRPr lang="en-US"/>
          </a:p>
        </p:txBody>
      </p:sp>
      <p:sp>
        <p:nvSpPr>
          <p:cNvPr id="4" name="Footer Placeholder 3">
            <a:extLst>
              <a:ext uri="{FF2B5EF4-FFF2-40B4-BE49-F238E27FC236}">
                <a16:creationId xmlns="" xmlns:a16="http://schemas.microsoft.com/office/drawing/2014/main" id="{A8E72D20-DD62-4F9E-BD23-06C9A0E4BD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E5E07FE4-A6DF-439E-BFCC-474EF134C362}"/>
              </a:ext>
            </a:extLst>
          </p:cNvPr>
          <p:cNvSpPr>
            <a:spLocks noGrp="1"/>
          </p:cNvSpPr>
          <p:nvPr>
            <p:ph type="sldNum" sz="quarter" idx="12"/>
          </p:nvPr>
        </p:nvSpPr>
        <p:spPr/>
        <p:txBody>
          <a:bodyPr/>
          <a:lstStyle/>
          <a:p>
            <a:fld id="{912E6A29-06C3-46FB-93EA-F41021D40532}" type="slidenum">
              <a:rPr lang="en-US" smtClean="0"/>
              <a:t>‹#›</a:t>
            </a:fld>
            <a:endParaRPr lang="en-US"/>
          </a:p>
        </p:txBody>
      </p:sp>
    </p:spTree>
    <p:extLst>
      <p:ext uri="{BB962C8B-B14F-4D97-AF65-F5344CB8AC3E}">
        <p14:creationId xmlns:p14="http://schemas.microsoft.com/office/powerpoint/2010/main" val="3276373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6E9870C-7DE8-40DD-A7BC-D6667B16A9A1}"/>
              </a:ext>
            </a:extLst>
          </p:cNvPr>
          <p:cNvSpPr>
            <a:spLocks noGrp="1"/>
          </p:cNvSpPr>
          <p:nvPr>
            <p:ph type="dt" sz="half" idx="10"/>
          </p:nvPr>
        </p:nvSpPr>
        <p:spPr/>
        <p:txBody>
          <a:bodyPr/>
          <a:lstStyle/>
          <a:p>
            <a:fld id="{8B0BAD5D-C9E7-4DAA-9EB2-37713FC78D5F}" type="datetime1">
              <a:rPr lang="en-US" smtClean="0"/>
              <a:t>10/26/2022</a:t>
            </a:fld>
            <a:endParaRPr lang="en-US"/>
          </a:p>
        </p:txBody>
      </p:sp>
      <p:sp>
        <p:nvSpPr>
          <p:cNvPr id="3" name="Footer Placeholder 2">
            <a:extLst>
              <a:ext uri="{FF2B5EF4-FFF2-40B4-BE49-F238E27FC236}">
                <a16:creationId xmlns="" xmlns:a16="http://schemas.microsoft.com/office/drawing/2014/main" id="{C0B29224-007C-40E4-A4FB-A8AAE28ECC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E13752A6-1FA8-4730-AA1B-13665F1D1474}"/>
              </a:ext>
            </a:extLst>
          </p:cNvPr>
          <p:cNvSpPr>
            <a:spLocks noGrp="1"/>
          </p:cNvSpPr>
          <p:nvPr>
            <p:ph type="sldNum" sz="quarter" idx="12"/>
          </p:nvPr>
        </p:nvSpPr>
        <p:spPr/>
        <p:txBody>
          <a:bodyPr/>
          <a:lstStyle/>
          <a:p>
            <a:fld id="{912E6A29-06C3-46FB-93EA-F41021D40532}" type="slidenum">
              <a:rPr lang="en-US" smtClean="0"/>
              <a:t>‹#›</a:t>
            </a:fld>
            <a:endParaRPr lang="en-US"/>
          </a:p>
        </p:txBody>
      </p:sp>
    </p:spTree>
    <p:extLst>
      <p:ext uri="{BB962C8B-B14F-4D97-AF65-F5344CB8AC3E}">
        <p14:creationId xmlns:p14="http://schemas.microsoft.com/office/powerpoint/2010/main" val="2377864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BED5D3-ABA6-41C8-856D-3387CED4CE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49F2C18E-DF46-428F-8B79-B569EBE1C8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FFB53D19-FAF8-4585-9E85-8CE39526DC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A3D009A-6B57-49E2-B9D5-7A58E57BAEFE}"/>
              </a:ext>
            </a:extLst>
          </p:cNvPr>
          <p:cNvSpPr>
            <a:spLocks noGrp="1"/>
          </p:cNvSpPr>
          <p:nvPr>
            <p:ph type="dt" sz="half" idx="10"/>
          </p:nvPr>
        </p:nvSpPr>
        <p:spPr/>
        <p:txBody>
          <a:bodyPr/>
          <a:lstStyle/>
          <a:p>
            <a:fld id="{AE4678A0-C743-4DB0-9870-65829E7E43B0}" type="datetime1">
              <a:rPr lang="en-US" smtClean="0"/>
              <a:t>10/26/2022</a:t>
            </a:fld>
            <a:endParaRPr lang="en-US"/>
          </a:p>
        </p:txBody>
      </p:sp>
      <p:sp>
        <p:nvSpPr>
          <p:cNvPr id="6" name="Footer Placeholder 5">
            <a:extLst>
              <a:ext uri="{FF2B5EF4-FFF2-40B4-BE49-F238E27FC236}">
                <a16:creationId xmlns="" xmlns:a16="http://schemas.microsoft.com/office/drawing/2014/main" id="{9255BE0E-0454-4C55-BCF9-3930725DF9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E27FB6D-CC3A-4724-8F09-5E993747050A}"/>
              </a:ext>
            </a:extLst>
          </p:cNvPr>
          <p:cNvSpPr>
            <a:spLocks noGrp="1"/>
          </p:cNvSpPr>
          <p:nvPr>
            <p:ph type="sldNum" sz="quarter" idx="12"/>
          </p:nvPr>
        </p:nvSpPr>
        <p:spPr/>
        <p:txBody>
          <a:bodyPr/>
          <a:lstStyle/>
          <a:p>
            <a:fld id="{912E6A29-06C3-46FB-93EA-F41021D40532}" type="slidenum">
              <a:rPr lang="en-US" smtClean="0"/>
              <a:t>‹#›</a:t>
            </a:fld>
            <a:endParaRPr lang="en-US"/>
          </a:p>
        </p:txBody>
      </p:sp>
    </p:spTree>
    <p:extLst>
      <p:ext uri="{BB962C8B-B14F-4D97-AF65-F5344CB8AC3E}">
        <p14:creationId xmlns:p14="http://schemas.microsoft.com/office/powerpoint/2010/main" val="3670789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265743-9F75-4DDD-B412-68F5486E55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651E8C4C-EF2E-4A6C-80B1-AE95CE5280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A796F93A-0422-44BE-9A57-6CF184B7F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C76C274-3A57-4124-97D3-CFD05D57EB83}"/>
              </a:ext>
            </a:extLst>
          </p:cNvPr>
          <p:cNvSpPr>
            <a:spLocks noGrp="1"/>
          </p:cNvSpPr>
          <p:nvPr>
            <p:ph type="dt" sz="half" idx="10"/>
          </p:nvPr>
        </p:nvSpPr>
        <p:spPr/>
        <p:txBody>
          <a:bodyPr/>
          <a:lstStyle/>
          <a:p>
            <a:fld id="{92100E0E-5153-4AEC-B2AA-47EA9ACBEABC}" type="datetime1">
              <a:rPr lang="en-US" smtClean="0"/>
              <a:t>10/26/2022</a:t>
            </a:fld>
            <a:endParaRPr lang="en-US"/>
          </a:p>
        </p:txBody>
      </p:sp>
      <p:sp>
        <p:nvSpPr>
          <p:cNvPr id="6" name="Footer Placeholder 5">
            <a:extLst>
              <a:ext uri="{FF2B5EF4-FFF2-40B4-BE49-F238E27FC236}">
                <a16:creationId xmlns="" xmlns:a16="http://schemas.microsoft.com/office/drawing/2014/main" id="{A923D732-8066-4906-94E0-804026F8E5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88EFB5A-D11A-406B-872F-5F2FB3CA7A6D}"/>
              </a:ext>
            </a:extLst>
          </p:cNvPr>
          <p:cNvSpPr>
            <a:spLocks noGrp="1"/>
          </p:cNvSpPr>
          <p:nvPr>
            <p:ph type="sldNum" sz="quarter" idx="12"/>
          </p:nvPr>
        </p:nvSpPr>
        <p:spPr/>
        <p:txBody>
          <a:bodyPr/>
          <a:lstStyle/>
          <a:p>
            <a:fld id="{912E6A29-06C3-46FB-93EA-F41021D40532}" type="slidenum">
              <a:rPr lang="en-US" smtClean="0"/>
              <a:t>‹#›</a:t>
            </a:fld>
            <a:endParaRPr lang="en-US"/>
          </a:p>
        </p:txBody>
      </p:sp>
    </p:spTree>
    <p:extLst>
      <p:ext uri="{BB962C8B-B14F-4D97-AF65-F5344CB8AC3E}">
        <p14:creationId xmlns:p14="http://schemas.microsoft.com/office/powerpoint/2010/main" val="1042149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CAF99C4-8884-4443-AEAC-7B67CDB8F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7228CC06-F841-465C-B8AB-FDBC8364AD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5EE8D0F-5CF5-4C0C-8F5B-A1ACB28511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AB9118-76DD-44F9-8DF5-8E8A3783E694}" type="datetime1">
              <a:rPr lang="en-US" smtClean="0"/>
              <a:t>10/26/2022</a:t>
            </a:fld>
            <a:endParaRPr lang="en-US"/>
          </a:p>
        </p:txBody>
      </p:sp>
      <p:sp>
        <p:nvSpPr>
          <p:cNvPr id="5" name="Footer Placeholder 4">
            <a:extLst>
              <a:ext uri="{FF2B5EF4-FFF2-40B4-BE49-F238E27FC236}">
                <a16:creationId xmlns="" xmlns:a16="http://schemas.microsoft.com/office/drawing/2014/main" id="{6DAF787E-3710-4F98-86B6-1B0056E1C9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DB3BD006-B24B-4917-B305-80D7881EEA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E6A29-06C3-46FB-93EA-F41021D40532}" type="slidenum">
              <a:rPr lang="en-US" smtClean="0"/>
              <a:t>‹#›</a:t>
            </a:fld>
            <a:endParaRPr lang="en-US"/>
          </a:p>
        </p:txBody>
      </p:sp>
    </p:spTree>
    <p:extLst>
      <p:ext uri="{BB962C8B-B14F-4D97-AF65-F5344CB8AC3E}">
        <p14:creationId xmlns:p14="http://schemas.microsoft.com/office/powerpoint/2010/main" val="3064671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8DAB35-83CB-4925-B079-E15BA3AC447E}"/>
              </a:ext>
            </a:extLst>
          </p:cNvPr>
          <p:cNvSpPr>
            <a:spLocks noGrp="1"/>
          </p:cNvSpPr>
          <p:nvPr>
            <p:ph type="ctrTitle"/>
          </p:nvPr>
        </p:nvSpPr>
        <p:spPr>
          <a:xfrm>
            <a:off x="1524000" y="1122363"/>
            <a:ext cx="9144000" cy="2387600"/>
          </a:xfrm>
        </p:spPr>
        <p:txBody>
          <a:bodyPr/>
          <a:lstStyle/>
          <a:p>
            <a:r>
              <a:rPr lang="en-US"/>
              <a:t>Software Testing</a:t>
            </a:r>
            <a:endParaRPr lang="en-US" dirty="0"/>
          </a:p>
        </p:txBody>
      </p:sp>
      <p:sp>
        <p:nvSpPr>
          <p:cNvPr id="3" name="Subtitle 2">
            <a:extLst>
              <a:ext uri="{FF2B5EF4-FFF2-40B4-BE49-F238E27FC236}">
                <a16:creationId xmlns="" xmlns:a16="http://schemas.microsoft.com/office/drawing/2014/main" id="{E1237665-EA78-45CF-A6FC-F579FBF4D6D4}"/>
              </a:ext>
            </a:extLst>
          </p:cNvPr>
          <p:cNvSpPr>
            <a:spLocks noGrp="1"/>
          </p:cNvSpPr>
          <p:nvPr>
            <p:ph type="subTitle" idx="1"/>
          </p:nvPr>
        </p:nvSpPr>
        <p:spPr>
          <a:xfrm>
            <a:off x="1524000" y="3602038"/>
            <a:ext cx="9144000" cy="1655762"/>
          </a:xfrm>
        </p:spPr>
        <p:txBody>
          <a:bodyPr>
            <a:normAutofit lnSpcReduction="10000"/>
          </a:bodyPr>
          <a:lstStyle/>
          <a:p>
            <a:pPr algn="r"/>
            <a:endParaRPr lang="en-US" altLang="en-US"/>
          </a:p>
          <a:p>
            <a:pPr algn="r"/>
            <a:endParaRPr lang="en-US" altLang="en-US"/>
          </a:p>
          <a:p>
            <a:pPr algn="r"/>
            <a:r>
              <a:rPr lang="en-US" altLang="en-US"/>
              <a:t>Course Instructor</a:t>
            </a:r>
          </a:p>
          <a:p>
            <a:pPr algn="r"/>
            <a:r>
              <a:rPr lang="en-US" altLang="en-US"/>
              <a:t>Sobia Usman</a:t>
            </a:r>
          </a:p>
          <a:p>
            <a:endParaRPr lang="en-US" dirty="0"/>
          </a:p>
        </p:txBody>
      </p:sp>
    </p:spTree>
    <p:extLst>
      <p:ext uri="{BB962C8B-B14F-4D97-AF65-F5344CB8AC3E}">
        <p14:creationId xmlns:p14="http://schemas.microsoft.com/office/powerpoint/2010/main" val="1575635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475926-B0A8-46B1-BF49-E51B1D995C36}"/>
              </a:ext>
            </a:extLst>
          </p:cNvPr>
          <p:cNvSpPr>
            <a:spLocks noGrp="1"/>
          </p:cNvSpPr>
          <p:nvPr>
            <p:ph type="title"/>
          </p:nvPr>
        </p:nvSpPr>
        <p:spPr/>
        <p:txBody>
          <a:bodyPr/>
          <a:lstStyle/>
          <a:p>
            <a:r>
              <a:rPr lang="en-US" i="1" dirty="0"/>
              <a:t>Paths</a:t>
            </a:r>
            <a:endParaRPr lang="en-US" dirty="0"/>
          </a:p>
        </p:txBody>
      </p:sp>
      <p:sp>
        <p:nvSpPr>
          <p:cNvPr id="3" name="Content Placeholder 2">
            <a:extLst>
              <a:ext uri="{FF2B5EF4-FFF2-40B4-BE49-F238E27FC236}">
                <a16:creationId xmlns="" xmlns:a16="http://schemas.microsoft.com/office/drawing/2014/main" id="{8F1CA7BC-9B0D-4B19-8655-E1BD06E52EEA}"/>
              </a:ext>
            </a:extLst>
          </p:cNvPr>
          <p:cNvSpPr>
            <a:spLocks noGrp="1"/>
          </p:cNvSpPr>
          <p:nvPr>
            <p:ph idx="1"/>
          </p:nvPr>
        </p:nvSpPr>
        <p:spPr/>
        <p:txBody>
          <a:bodyPr/>
          <a:lstStyle/>
          <a:p>
            <a:r>
              <a:rPr lang="en-US" dirty="0"/>
              <a:t>Following are possible paths from starting to the end of this code.</a:t>
            </a:r>
          </a:p>
          <a:p>
            <a:r>
              <a:rPr lang="en-US" dirty="0"/>
              <a:t>Path1: 1-6</a:t>
            </a:r>
          </a:p>
          <a:p>
            <a:r>
              <a:rPr lang="en-US" dirty="0"/>
              <a:t>Path2: 1-2-3-4-5-1-6</a:t>
            </a:r>
          </a:p>
          <a:p>
            <a:r>
              <a:rPr lang="en-US" dirty="0"/>
              <a:t>Path3: 1-2-4-5-1-6</a:t>
            </a:r>
          </a:p>
          <a:p>
            <a:r>
              <a:rPr lang="en-US" dirty="0"/>
              <a:t>Path4: 1-2-4-2-3-4-5-1-6</a:t>
            </a:r>
          </a:p>
        </p:txBody>
      </p:sp>
      <p:sp>
        <p:nvSpPr>
          <p:cNvPr id="5" name="Slide Number Placeholder 4">
            <a:extLst>
              <a:ext uri="{FF2B5EF4-FFF2-40B4-BE49-F238E27FC236}">
                <a16:creationId xmlns="" xmlns:a16="http://schemas.microsoft.com/office/drawing/2014/main" id="{18527A37-B52C-4CFC-B435-45612DB5D7C7}"/>
              </a:ext>
            </a:extLst>
          </p:cNvPr>
          <p:cNvSpPr>
            <a:spLocks noGrp="1"/>
          </p:cNvSpPr>
          <p:nvPr>
            <p:ph type="sldNum" sz="quarter" idx="12"/>
          </p:nvPr>
        </p:nvSpPr>
        <p:spPr/>
        <p:txBody>
          <a:bodyPr/>
          <a:lstStyle/>
          <a:p>
            <a:fld id="{912E6A29-06C3-46FB-93EA-F41021D40532}" type="slidenum">
              <a:rPr lang="en-US" smtClean="0"/>
              <a:t>10</a:t>
            </a:fld>
            <a:endParaRPr lang="en-US"/>
          </a:p>
        </p:txBody>
      </p:sp>
    </p:spTree>
    <p:extLst>
      <p:ext uri="{BB962C8B-B14F-4D97-AF65-F5344CB8AC3E}">
        <p14:creationId xmlns:p14="http://schemas.microsoft.com/office/powerpoint/2010/main" val="2558591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 xmlns:a16="http://schemas.microsoft.com/office/drawing/2014/main" id="{17F722C3-4A71-44EC-8DFA-5DE2AC03DCDE}"/>
              </a:ext>
            </a:extLst>
          </p:cNvPr>
          <p:cNvSpPr>
            <a:spLocks noGrp="1" noChangeArrowheads="1"/>
          </p:cNvSpPr>
          <p:nvPr>
            <p:ph type="title"/>
          </p:nvPr>
        </p:nvSpPr>
        <p:spPr/>
        <p:txBody>
          <a:bodyPr/>
          <a:lstStyle/>
          <a:p>
            <a:pPr eaLnBrk="1" hangingPunct="1"/>
            <a:r>
              <a:rPr lang="en-US" altLang="en-US"/>
              <a:t>White Box Testing - Coverage </a:t>
            </a:r>
          </a:p>
        </p:txBody>
      </p:sp>
      <p:sp>
        <p:nvSpPr>
          <p:cNvPr id="34819" name="Rectangle 3">
            <a:extLst>
              <a:ext uri="{FF2B5EF4-FFF2-40B4-BE49-F238E27FC236}">
                <a16:creationId xmlns="" xmlns:a16="http://schemas.microsoft.com/office/drawing/2014/main" id="{080A81CB-E8F6-4115-B392-1BA6ECB441A6}"/>
              </a:ext>
            </a:extLst>
          </p:cNvPr>
          <p:cNvSpPr>
            <a:spLocks noGrp="1" noChangeArrowheads="1"/>
          </p:cNvSpPr>
          <p:nvPr>
            <p:ph type="body" idx="1"/>
          </p:nvPr>
        </p:nvSpPr>
        <p:spPr/>
        <p:txBody>
          <a:bodyPr/>
          <a:lstStyle/>
          <a:p>
            <a:pPr eaLnBrk="1" hangingPunct="1"/>
            <a:r>
              <a:rPr lang="en-US" altLang="en-US"/>
              <a:t>Statement Coverage</a:t>
            </a:r>
          </a:p>
          <a:p>
            <a:pPr eaLnBrk="1" hangingPunct="1"/>
            <a:r>
              <a:rPr lang="en-US" altLang="en-US"/>
              <a:t>Branch Coverage</a:t>
            </a:r>
          </a:p>
          <a:p>
            <a:pPr eaLnBrk="1" hangingPunct="1"/>
            <a:r>
              <a:rPr lang="en-US" altLang="en-US"/>
              <a:t>Path Coverage</a:t>
            </a:r>
          </a:p>
        </p:txBody>
      </p:sp>
      <p:sp>
        <p:nvSpPr>
          <p:cNvPr id="2" name="Slide Number Placeholder 1">
            <a:extLst>
              <a:ext uri="{FF2B5EF4-FFF2-40B4-BE49-F238E27FC236}">
                <a16:creationId xmlns="" xmlns:a16="http://schemas.microsoft.com/office/drawing/2014/main" id="{F06DB2F4-FF7E-4AB3-817E-6503398A40FD}"/>
              </a:ext>
            </a:extLst>
          </p:cNvPr>
          <p:cNvSpPr>
            <a:spLocks noGrp="1"/>
          </p:cNvSpPr>
          <p:nvPr>
            <p:ph type="sldNum" sz="quarter" idx="12"/>
          </p:nvPr>
        </p:nvSpPr>
        <p:spPr/>
        <p:txBody>
          <a:bodyPr/>
          <a:lstStyle/>
          <a:p>
            <a:fld id="{912E6A29-06C3-46FB-93EA-F41021D40532}" type="slidenum">
              <a:rPr lang="en-US" smtClean="0"/>
              <a:t>11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BE7572-E6F8-4C77-8CB5-238D94F8DFF8}"/>
              </a:ext>
            </a:extLst>
          </p:cNvPr>
          <p:cNvSpPr>
            <a:spLocks noGrp="1"/>
          </p:cNvSpPr>
          <p:nvPr>
            <p:ph type="title"/>
          </p:nvPr>
        </p:nvSpPr>
        <p:spPr/>
        <p:txBody>
          <a:bodyPr/>
          <a:lstStyle/>
          <a:p>
            <a:r>
              <a:rPr lang="en-US" b="1" dirty="0"/>
              <a:t>Coverage</a:t>
            </a:r>
            <a:endParaRPr lang="en-US" dirty="0"/>
          </a:p>
        </p:txBody>
      </p:sp>
      <p:sp>
        <p:nvSpPr>
          <p:cNvPr id="3" name="Content Placeholder 2">
            <a:extLst>
              <a:ext uri="{FF2B5EF4-FFF2-40B4-BE49-F238E27FC236}">
                <a16:creationId xmlns="" xmlns:a16="http://schemas.microsoft.com/office/drawing/2014/main" id="{73B7CC44-8AD6-4B9B-B565-1BFCCDBF8026}"/>
              </a:ext>
            </a:extLst>
          </p:cNvPr>
          <p:cNvSpPr>
            <a:spLocks noGrp="1"/>
          </p:cNvSpPr>
          <p:nvPr>
            <p:ph idx="1"/>
          </p:nvPr>
        </p:nvSpPr>
        <p:spPr/>
        <p:txBody>
          <a:bodyPr/>
          <a:lstStyle/>
          <a:p>
            <a:pPr lvl="0"/>
            <a:r>
              <a:rPr lang="en-US" i="1" dirty="0"/>
              <a:t>Statement Coverage:</a:t>
            </a:r>
            <a:r>
              <a:rPr lang="en-US" dirty="0"/>
              <a:t> In this scheme, statements of the code are tested for a successful test that checks all the statements lying on the path of a successful scenario.</a:t>
            </a:r>
            <a:endParaRPr lang="en-US" sz="1400" dirty="0"/>
          </a:p>
          <a:p>
            <a:pPr lvl="0"/>
            <a:r>
              <a:rPr lang="en-US" i="1" dirty="0"/>
              <a:t>Branch Coverage: </a:t>
            </a:r>
            <a:r>
              <a:rPr lang="en-US" dirty="0"/>
              <a:t>In this scheme, all the possible branches of decision structures are tested. Therefore, sequences of statements following a decision are tested.</a:t>
            </a:r>
            <a:endParaRPr lang="en-US" sz="1400" dirty="0"/>
          </a:p>
          <a:p>
            <a:pPr lvl="0"/>
            <a:r>
              <a:rPr lang="en-US" i="1" dirty="0"/>
              <a:t>Path Coverage: </a:t>
            </a:r>
            <a:r>
              <a:rPr lang="en-US" dirty="0"/>
              <a:t>In path coverage, all possible paths of a program from input instruction to the output instruction are tested. An exhaustive list of test cases is generated and tested against the code.</a:t>
            </a:r>
            <a:endParaRPr lang="en-US" sz="1400" dirty="0"/>
          </a:p>
          <a:p>
            <a:endParaRPr lang="en-US" dirty="0"/>
          </a:p>
        </p:txBody>
      </p:sp>
      <p:sp>
        <p:nvSpPr>
          <p:cNvPr id="5" name="Slide Number Placeholder 4">
            <a:extLst>
              <a:ext uri="{FF2B5EF4-FFF2-40B4-BE49-F238E27FC236}">
                <a16:creationId xmlns="" xmlns:a16="http://schemas.microsoft.com/office/drawing/2014/main" id="{DC7E2961-EA05-4286-8A66-32DF9AF367F8}"/>
              </a:ext>
            </a:extLst>
          </p:cNvPr>
          <p:cNvSpPr>
            <a:spLocks noGrp="1"/>
          </p:cNvSpPr>
          <p:nvPr>
            <p:ph type="sldNum" sz="quarter" idx="12"/>
          </p:nvPr>
        </p:nvSpPr>
        <p:spPr/>
        <p:txBody>
          <a:bodyPr/>
          <a:lstStyle/>
          <a:p>
            <a:fld id="{912E6A29-06C3-46FB-93EA-F41021D40532}" type="slidenum">
              <a:rPr lang="en-US" smtClean="0"/>
              <a:t>12</a:t>
            </a:fld>
            <a:endParaRPr lang="en-US"/>
          </a:p>
        </p:txBody>
      </p:sp>
    </p:spTree>
    <p:extLst>
      <p:ext uri="{BB962C8B-B14F-4D97-AF65-F5344CB8AC3E}">
        <p14:creationId xmlns:p14="http://schemas.microsoft.com/office/powerpoint/2010/main" val="1309796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 xmlns:a16="http://schemas.microsoft.com/office/drawing/2014/main" id="{6FF0F3C3-AE70-4ABA-AF73-4047CC3E6C30}"/>
              </a:ext>
            </a:extLst>
          </p:cNvPr>
          <p:cNvSpPr>
            <a:spLocks noGrp="1" noChangeArrowheads="1"/>
          </p:cNvSpPr>
          <p:nvPr>
            <p:ph type="body" sz="half" idx="1"/>
          </p:nvPr>
        </p:nvSpPr>
        <p:spPr>
          <a:xfrm>
            <a:off x="2099187" y="4035425"/>
            <a:ext cx="6934200" cy="2316163"/>
          </a:xfrm>
        </p:spPr>
        <p:txBody>
          <a:bodyPr/>
          <a:lstStyle/>
          <a:p>
            <a:pPr eaLnBrk="1" hangingPunct="1"/>
            <a:r>
              <a:rPr lang="en-US" altLang="en-US" dirty="0"/>
              <a:t>statement coverage</a:t>
            </a:r>
          </a:p>
          <a:p>
            <a:pPr lvl="1" eaLnBrk="1" hangingPunct="1"/>
            <a:r>
              <a:rPr lang="en-US" altLang="en-US" dirty="0"/>
              <a:t>test cases</a:t>
            </a:r>
          </a:p>
          <a:p>
            <a:pPr lvl="1" eaLnBrk="1" hangingPunct="1">
              <a:buFontTx/>
              <a:buNone/>
            </a:pPr>
            <a:r>
              <a:rPr lang="en-US" altLang="en-US" dirty="0"/>
              <a:t>Input:   		a = 2, b = 2, d = 3	</a:t>
            </a:r>
          </a:p>
          <a:p>
            <a:pPr lvl="1" eaLnBrk="1" hangingPunct="1">
              <a:buFontTx/>
              <a:buNone/>
            </a:pPr>
            <a:r>
              <a:rPr lang="en-US" altLang="en-US" dirty="0"/>
              <a:t>expected result: </a:t>
            </a:r>
            <a:r>
              <a:rPr lang="en-US" altLang="en-US" dirty="0" smtClean="0"/>
              <a:t>   a </a:t>
            </a:r>
            <a:r>
              <a:rPr lang="en-US" altLang="en-US" dirty="0"/>
              <a:t>= 3; b = 2; c = 3; d = 3</a:t>
            </a:r>
            <a:endParaRPr lang="en-US" altLang="en-US" sz="3200" dirty="0">
              <a:cs typeface="Arial" panose="020B0604020202020204" pitchFamily="34" charset="0"/>
            </a:endParaRPr>
          </a:p>
        </p:txBody>
      </p:sp>
      <p:pic>
        <p:nvPicPr>
          <p:cNvPr id="35843" name="Picture 4">
            <a:extLst>
              <a:ext uri="{FF2B5EF4-FFF2-40B4-BE49-F238E27FC236}">
                <a16:creationId xmlns="" xmlns:a16="http://schemas.microsoft.com/office/drawing/2014/main" id="{D6FF8BBE-3C0E-4FB2-8A66-8EC0AB2EA01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399071" y="1319981"/>
            <a:ext cx="5638800" cy="2593975"/>
          </a:xfrm>
          <a:noFill/>
        </p:spPr>
      </p:pic>
      <p:sp>
        <p:nvSpPr>
          <p:cNvPr id="3" name="Slide Number Placeholder 2">
            <a:extLst>
              <a:ext uri="{FF2B5EF4-FFF2-40B4-BE49-F238E27FC236}">
                <a16:creationId xmlns="" xmlns:a16="http://schemas.microsoft.com/office/drawing/2014/main" id="{DB69DA7D-15C5-49C9-B9EC-856B4DAC6DB2}"/>
              </a:ext>
            </a:extLst>
          </p:cNvPr>
          <p:cNvSpPr>
            <a:spLocks noGrp="1"/>
          </p:cNvSpPr>
          <p:nvPr>
            <p:ph type="sldNum" sz="quarter" idx="12"/>
          </p:nvPr>
        </p:nvSpPr>
        <p:spPr/>
        <p:txBody>
          <a:bodyPr/>
          <a:lstStyle/>
          <a:p>
            <a:fld id="{75E155EA-ECC7-45D6-AEEB-8D1AB6EC7841}" type="slidenum">
              <a:rPr lang="en-US" altLang="en-US" smtClean="0"/>
              <a:pPr/>
              <a:t>13</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 xmlns:a16="http://schemas.microsoft.com/office/drawing/2014/main" id="{BFAB5A97-3BFD-4BF5-A0B1-4914A055CE71}"/>
              </a:ext>
            </a:extLst>
          </p:cNvPr>
          <p:cNvSpPr>
            <a:spLocks noGrp="1" noChangeArrowheads="1"/>
          </p:cNvSpPr>
          <p:nvPr>
            <p:ph type="body" sz="half" idx="1"/>
          </p:nvPr>
        </p:nvSpPr>
        <p:spPr>
          <a:xfrm>
            <a:off x="1943100" y="3982066"/>
            <a:ext cx="6934200" cy="2316163"/>
          </a:xfrm>
        </p:spPr>
        <p:txBody>
          <a:bodyPr>
            <a:normAutofit fontScale="92500" lnSpcReduction="20000"/>
          </a:bodyPr>
          <a:lstStyle/>
          <a:p>
            <a:pPr eaLnBrk="1" hangingPunct="1"/>
            <a:r>
              <a:rPr lang="en-US" altLang="en-US" dirty="0"/>
              <a:t>branch coverage</a:t>
            </a:r>
          </a:p>
          <a:p>
            <a:pPr lvl="1" eaLnBrk="1" hangingPunct="1"/>
            <a:r>
              <a:rPr lang="en-US" altLang="en-US" dirty="0"/>
              <a:t>test cases</a:t>
            </a:r>
          </a:p>
          <a:p>
            <a:pPr lvl="1" eaLnBrk="1" hangingPunct="1">
              <a:buFontTx/>
              <a:buNone/>
            </a:pPr>
            <a:r>
              <a:rPr lang="en-US" altLang="en-US" dirty="0"/>
              <a:t>Input:   		a = 2; b = 2; c = 3; d = 4	</a:t>
            </a:r>
          </a:p>
          <a:p>
            <a:pPr lvl="1" eaLnBrk="1" hangingPunct="1">
              <a:buFontTx/>
              <a:buNone/>
            </a:pPr>
            <a:r>
              <a:rPr lang="en-US" altLang="en-US" dirty="0"/>
              <a:t>expected result: </a:t>
            </a:r>
            <a:r>
              <a:rPr lang="en-US" altLang="en-US" dirty="0" smtClean="0"/>
              <a:t>       a </a:t>
            </a:r>
            <a:r>
              <a:rPr lang="en-US" altLang="en-US" dirty="0"/>
              <a:t>= 3; b = 2; c = 4; d = 4</a:t>
            </a:r>
          </a:p>
          <a:p>
            <a:pPr lvl="1" eaLnBrk="1" hangingPunct="1">
              <a:buFontTx/>
              <a:buNone/>
            </a:pPr>
            <a:endParaRPr lang="en-US" altLang="en-US" dirty="0"/>
          </a:p>
          <a:p>
            <a:pPr lvl="1" eaLnBrk="1" hangingPunct="1">
              <a:buFontTx/>
              <a:buNone/>
            </a:pPr>
            <a:r>
              <a:rPr lang="en-US" altLang="en-US" dirty="0"/>
              <a:t>input:		a = 1, b = 2; c = 3; d = 4</a:t>
            </a:r>
          </a:p>
          <a:p>
            <a:pPr lvl="1" eaLnBrk="1" hangingPunct="1">
              <a:buFontTx/>
              <a:buNone/>
            </a:pPr>
            <a:r>
              <a:rPr lang="en-US" altLang="en-US" dirty="0"/>
              <a:t>expected result: </a:t>
            </a:r>
            <a:r>
              <a:rPr lang="en-US" altLang="en-US" dirty="0" smtClean="0"/>
              <a:t>      a </a:t>
            </a:r>
            <a:r>
              <a:rPr lang="en-US" altLang="en-US" dirty="0"/>
              <a:t>= 2; b = 2; c = 3; d = 4</a:t>
            </a:r>
          </a:p>
          <a:p>
            <a:pPr lvl="1" eaLnBrk="1" hangingPunct="1">
              <a:buFontTx/>
              <a:buNone/>
            </a:pPr>
            <a:endParaRPr lang="en-US" altLang="en-US" sz="3200" dirty="0">
              <a:cs typeface="Arial" panose="020B0604020202020204" pitchFamily="34" charset="0"/>
            </a:endParaRPr>
          </a:p>
        </p:txBody>
      </p:sp>
      <p:pic>
        <p:nvPicPr>
          <p:cNvPr id="36867" name="Picture 3">
            <a:extLst>
              <a:ext uri="{FF2B5EF4-FFF2-40B4-BE49-F238E27FC236}">
                <a16:creationId xmlns="" xmlns:a16="http://schemas.microsoft.com/office/drawing/2014/main" id="{9AC1524E-70C8-481B-86D0-98973445A21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472813" y="1025013"/>
            <a:ext cx="5638800" cy="2593975"/>
          </a:xfrm>
          <a:noFill/>
        </p:spPr>
      </p:pic>
      <p:sp>
        <p:nvSpPr>
          <p:cNvPr id="3" name="Slide Number Placeholder 2">
            <a:extLst>
              <a:ext uri="{FF2B5EF4-FFF2-40B4-BE49-F238E27FC236}">
                <a16:creationId xmlns="" xmlns:a16="http://schemas.microsoft.com/office/drawing/2014/main" id="{CA8CEFF3-CF5D-4D9D-AC2C-B1AD73A40394}"/>
              </a:ext>
            </a:extLst>
          </p:cNvPr>
          <p:cNvSpPr>
            <a:spLocks noGrp="1"/>
          </p:cNvSpPr>
          <p:nvPr>
            <p:ph type="sldNum" sz="quarter" idx="12"/>
          </p:nvPr>
        </p:nvSpPr>
        <p:spPr/>
        <p:txBody>
          <a:bodyPr/>
          <a:lstStyle/>
          <a:p>
            <a:fld id="{75E155EA-ECC7-45D6-AEEB-8D1AB6EC7841}" type="slidenum">
              <a:rPr lang="en-US" altLang="en-US" smtClean="0"/>
              <a:pPr/>
              <a:t>14</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 xmlns:a16="http://schemas.microsoft.com/office/drawing/2014/main" id="{36E24D08-F01E-4B52-9340-E210E307B4DE}"/>
              </a:ext>
            </a:extLst>
          </p:cNvPr>
          <p:cNvSpPr>
            <a:spLocks noGrp="1" noChangeArrowheads="1"/>
          </p:cNvSpPr>
          <p:nvPr>
            <p:ph type="body" sz="half" idx="1"/>
          </p:nvPr>
        </p:nvSpPr>
        <p:spPr>
          <a:xfrm>
            <a:off x="1818968" y="4035425"/>
            <a:ext cx="6934200" cy="2316163"/>
          </a:xfrm>
        </p:spPr>
        <p:txBody>
          <a:bodyPr>
            <a:normAutofit fontScale="92500" lnSpcReduction="20000"/>
          </a:bodyPr>
          <a:lstStyle/>
          <a:p>
            <a:pPr eaLnBrk="1" hangingPunct="1"/>
            <a:r>
              <a:rPr lang="en-US" altLang="en-US" dirty="0"/>
              <a:t>path coverage</a:t>
            </a:r>
          </a:p>
          <a:p>
            <a:pPr lvl="1" eaLnBrk="1" hangingPunct="1"/>
            <a:r>
              <a:rPr lang="en-US" altLang="en-US" dirty="0"/>
              <a:t>test cases</a:t>
            </a:r>
          </a:p>
          <a:p>
            <a:pPr lvl="1" eaLnBrk="1" hangingPunct="1">
              <a:buFontTx/>
              <a:buNone/>
            </a:pPr>
            <a:r>
              <a:rPr lang="en-US" altLang="en-US" dirty="0"/>
              <a:t>Input:   		a = 2; b = 2; c = 3; d = 4	</a:t>
            </a:r>
          </a:p>
          <a:p>
            <a:pPr lvl="1" eaLnBrk="1" hangingPunct="1">
              <a:buFontTx/>
              <a:buNone/>
            </a:pPr>
            <a:r>
              <a:rPr lang="en-US" altLang="en-US" dirty="0"/>
              <a:t>expected result: </a:t>
            </a:r>
            <a:r>
              <a:rPr lang="en-US" altLang="en-US" dirty="0" smtClean="0"/>
              <a:t>       a </a:t>
            </a:r>
            <a:r>
              <a:rPr lang="en-US" altLang="en-US" dirty="0"/>
              <a:t>= 3; b = 2; c = 4; d = 4</a:t>
            </a:r>
          </a:p>
          <a:p>
            <a:pPr lvl="1" eaLnBrk="1" hangingPunct="1">
              <a:buFontTx/>
              <a:buNone/>
            </a:pPr>
            <a:endParaRPr lang="en-US" altLang="en-US" dirty="0"/>
          </a:p>
          <a:p>
            <a:pPr lvl="1" eaLnBrk="1" hangingPunct="1">
              <a:buFontTx/>
              <a:buNone/>
            </a:pPr>
            <a:r>
              <a:rPr lang="en-US" altLang="en-US" dirty="0"/>
              <a:t>input:		a = 1, b = 2; c = 3; d = 4</a:t>
            </a:r>
          </a:p>
          <a:p>
            <a:pPr lvl="1" eaLnBrk="1" hangingPunct="1">
              <a:buFontTx/>
              <a:buNone/>
            </a:pPr>
            <a:r>
              <a:rPr lang="en-US" altLang="en-US" dirty="0"/>
              <a:t>expected result: </a:t>
            </a:r>
            <a:r>
              <a:rPr lang="en-US" altLang="en-US" dirty="0" smtClean="0"/>
              <a:t>       a </a:t>
            </a:r>
            <a:r>
              <a:rPr lang="en-US" altLang="en-US" dirty="0"/>
              <a:t>= 2; b = 2; c = 3; d = 4</a:t>
            </a:r>
          </a:p>
          <a:p>
            <a:pPr lvl="1" eaLnBrk="1" hangingPunct="1">
              <a:buFontTx/>
              <a:buNone/>
            </a:pPr>
            <a:endParaRPr lang="en-US" altLang="en-US" sz="3200" dirty="0">
              <a:cs typeface="Arial" panose="020B0604020202020204" pitchFamily="34" charset="0"/>
            </a:endParaRPr>
          </a:p>
        </p:txBody>
      </p:sp>
      <p:pic>
        <p:nvPicPr>
          <p:cNvPr id="37891" name="Picture 3">
            <a:extLst>
              <a:ext uri="{FF2B5EF4-FFF2-40B4-BE49-F238E27FC236}">
                <a16:creationId xmlns="" xmlns:a16="http://schemas.microsoft.com/office/drawing/2014/main" id="{E937299F-54CB-43B0-824E-69800902FEC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222090" y="1231491"/>
            <a:ext cx="5638800" cy="2593975"/>
          </a:xfrm>
          <a:noFill/>
        </p:spPr>
      </p:pic>
      <p:sp>
        <p:nvSpPr>
          <p:cNvPr id="3" name="Slide Number Placeholder 2">
            <a:extLst>
              <a:ext uri="{FF2B5EF4-FFF2-40B4-BE49-F238E27FC236}">
                <a16:creationId xmlns="" xmlns:a16="http://schemas.microsoft.com/office/drawing/2014/main" id="{F5F0DDE9-0026-4404-8D6E-4AB663743E08}"/>
              </a:ext>
            </a:extLst>
          </p:cNvPr>
          <p:cNvSpPr>
            <a:spLocks noGrp="1"/>
          </p:cNvSpPr>
          <p:nvPr>
            <p:ph type="sldNum" sz="quarter" idx="12"/>
          </p:nvPr>
        </p:nvSpPr>
        <p:spPr/>
        <p:txBody>
          <a:bodyPr/>
          <a:lstStyle/>
          <a:p>
            <a:fld id="{75E155EA-ECC7-45D6-AEEB-8D1AB6EC7841}" type="slidenum">
              <a:rPr lang="en-US" altLang="en-US" smtClean="0"/>
              <a:pPr/>
              <a:t>15</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90586B-AD17-4B23-9523-FE7C4B9F8142}"/>
              </a:ext>
            </a:extLst>
          </p:cNvPr>
          <p:cNvSpPr>
            <a:spLocks noGrp="1"/>
          </p:cNvSpPr>
          <p:nvPr>
            <p:ph type="title"/>
          </p:nvPr>
        </p:nvSpPr>
        <p:spPr>
          <a:xfrm>
            <a:off x="648929" y="629266"/>
            <a:ext cx="3505495" cy="1622321"/>
          </a:xfrm>
        </p:spPr>
        <p:txBody>
          <a:bodyPr>
            <a:normAutofit/>
          </a:bodyPr>
          <a:lstStyle/>
          <a:p>
            <a:r>
              <a:rPr lang="en-US" sz="3700" b="1"/>
              <a:t>Paths in a Program Containing Loops</a:t>
            </a:r>
            <a:endParaRPr lang="en-US" sz="3700"/>
          </a:p>
        </p:txBody>
      </p:sp>
      <p:sp>
        <p:nvSpPr>
          <p:cNvPr id="3" name="Content Placeholder 2">
            <a:extLst>
              <a:ext uri="{FF2B5EF4-FFF2-40B4-BE49-F238E27FC236}">
                <a16:creationId xmlns="" xmlns:a16="http://schemas.microsoft.com/office/drawing/2014/main" id="{55025D1D-3586-4420-9235-71A60A12929C}"/>
              </a:ext>
            </a:extLst>
          </p:cNvPr>
          <p:cNvSpPr>
            <a:spLocks noGrp="1"/>
          </p:cNvSpPr>
          <p:nvPr>
            <p:ph idx="1"/>
          </p:nvPr>
        </p:nvSpPr>
        <p:spPr>
          <a:xfrm>
            <a:off x="648931" y="2438400"/>
            <a:ext cx="3505494" cy="3785419"/>
          </a:xfrm>
        </p:spPr>
        <p:txBody>
          <a:bodyPr>
            <a:normAutofit/>
          </a:bodyPr>
          <a:lstStyle/>
          <a:p>
            <a:r>
              <a:rPr lang="en-US" sz="2000" dirty="0"/>
              <a:t>Now we shall apply the path coverage scheme on a piece of code that contains a loop statement and see how many test cases can possibly be developed.</a:t>
            </a:r>
          </a:p>
          <a:p>
            <a:endParaRPr lang="en-US" sz="2000" dirty="0"/>
          </a:p>
        </p:txBody>
      </p:sp>
      <p:sp>
        <p:nvSpPr>
          <p:cNvPr id="71" name="Rectangle 70">
            <a:extLst>
              <a:ext uri="{FF2B5EF4-FFF2-40B4-BE49-F238E27FC236}">
                <a16:creationId xmlns="" xmlns:a16="http://schemas.microsoft.com/office/drawing/2014/main" id="{5E39A796-BE83-48B1-B33F-35C4A32AAB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 xmlns:a16="http://schemas.microsoft.com/office/drawing/2014/main" id="{72F84B47-E267-4194-8194-831DB7B554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2" name="Picture 2">
            <a:extLst>
              <a:ext uri="{FF2B5EF4-FFF2-40B4-BE49-F238E27FC236}">
                <a16:creationId xmlns="" xmlns:a16="http://schemas.microsoft.com/office/drawing/2014/main" id="{6178DF83-3201-44C5-8E72-916E5D26A8A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2216658"/>
            <a:ext cx="6019331" cy="2421438"/>
          </a:xfrm>
          <a:prstGeom prst="rect">
            <a:avLst/>
          </a:prstGeo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 xmlns:a16="http://schemas.microsoft.com/office/drawing/2014/main" id="{D64EF9AE-157A-41C8-AB37-AF677E43DD02}"/>
              </a:ext>
            </a:extLst>
          </p:cNvPr>
          <p:cNvSpPr>
            <a:spLocks noGrp="1"/>
          </p:cNvSpPr>
          <p:nvPr>
            <p:ph type="sldNum" sz="quarter" idx="12"/>
          </p:nvPr>
        </p:nvSpPr>
        <p:spPr/>
        <p:txBody>
          <a:bodyPr/>
          <a:lstStyle/>
          <a:p>
            <a:fld id="{912E6A29-06C3-46FB-93EA-F41021D40532}" type="slidenum">
              <a:rPr lang="en-US" smtClean="0"/>
              <a:t>16</a:t>
            </a:fld>
            <a:endParaRPr lang="en-US"/>
          </a:p>
        </p:txBody>
      </p:sp>
    </p:spTree>
    <p:extLst>
      <p:ext uri="{BB962C8B-B14F-4D97-AF65-F5344CB8AC3E}">
        <p14:creationId xmlns:p14="http://schemas.microsoft.com/office/powerpoint/2010/main" val="390141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A2FA40-87D6-411D-BC6E-1D9897709D8B}"/>
              </a:ext>
            </a:extLst>
          </p:cNvPr>
          <p:cNvSpPr>
            <a:spLocks noGrp="1"/>
          </p:cNvSpPr>
          <p:nvPr>
            <p:ph type="title"/>
          </p:nvPr>
        </p:nvSpPr>
        <p:spPr>
          <a:xfrm>
            <a:off x="838200" y="365126"/>
            <a:ext cx="10515600" cy="829494"/>
          </a:xfrm>
        </p:spPr>
        <p:txBody>
          <a:bodyPr/>
          <a:lstStyle/>
          <a:p>
            <a:r>
              <a:rPr lang="en-US" i="1" dirty="0"/>
              <a:t>Paths</a:t>
            </a:r>
            <a:endParaRPr lang="en-US" dirty="0"/>
          </a:p>
        </p:txBody>
      </p:sp>
      <p:sp>
        <p:nvSpPr>
          <p:cNvPr id="3" name="Content Placeholder 2">
            <a:extLst>
              <a:ext uri="{FF2B5EF4-FFF2-40B4-BE49-F238E27FC236}">
                <a16:creationId xmlns="" xmlns:a16="http://schemas.microsoft.com/office/drawing/2014/main" id="{2886877C-2033-4463-9E0D-2F449B6B8B4C}"/>
              </a:ext>
            </a:extLst>
          </p:cNvPr>
          <p:cNvSpPr>
            <a:spLocks noGrp="1"/>
          </p:cNvSpPr>
          <p:nvPr>
            <p:ph idx="1"/>
          </p:nvPr>
        </p:nvSpPr>
        <p:spPr>
          <a:xfrm>
            <a:off x="838200" y="1224117"/>
            <a:ext cx="10515600" cy="5456902"/>
          </a:xfrm>
        </p:spPr>
        <p:txBody>
          <a:bodyPr>
            <a:normAutofit fontScale="70000" lnSpcReduction="20000"/>
          </a:bodyPr>
          <a:lstStyle/>
          <a:p>
            <a:r>
              <a:rPr lang="en-US" dirty="0"/>
              <a:t>The following is an analysis of the mentioned code and the flow diagram. It determines the number of paths against different iterations of the loop. </a:t>
            </a:r>
            <a:endParaRPr lang="en-US" sz="1400" dirty="0"/>
          </a:p>
          <a:p>
            <a:pPr lvl="0"/>
            <a:r>
              <a:rPr lang="en-US" dirty="0"/>
              <a:t>N = 0: If the control does not enter into the loop then only one path will be traversed. It is 1-5. </a:t>
            </a:r>
            <a:endParaRPr lang="en-US" sz="1400" dirty="0"/>
          </a:p>
          <a:p>
            <a:pPr marL="0" indent="0">
              <a:buNone/>
            </a:pPr>
            <a:r>
              <a:rPr lang="en-US" dirty="0"/>
              <a:t> </a:t>
            </a:r>
            <a:endParaRPr lang="en-US" sz="1400" dirty="0"/>
          </a:p>
          <a:p>
            <a:pPr lvl="0"/>
            <a:r>
              <a:rPr lang="en-US" dirty="0"/>
              <a:t>N=1: Two different paths can possibly be traversed (depending on condition).</a:t>
            </a:r>
            <a:endParaRPr lang="en-US" sz="1400" dirty="0"/>
          </a:p>
          <a:p>
            <a:pPr lvl="1"/>
            <a:r>
              <a:rPr lang="en-US" dirty="0"/>
              <a:t>1-2-4-1-5</a:t>
            </a:r>
            <a:endParaRPr lang="en-US" sz="1200" dirty="0"/>
          </a:p>
          <a:p>
            <a:pPr lvl="1"/>
            <a:r>
              <a:rPr lang="en-US" dirty="0"/>
              <a:t>1-3-4-1-5</a:t>
            </a:r>
            <a:endParaRPr lang="en-US" sz="1200" dirty="0"/>
          </a:p>
          <a:p>
            <a:pPr marL="0" indent="0">
              <a:buNone/>
            </a:pPr>
            <a:r>
              <a:rPr lang="en-US" dirty="0"/>
              <a:t> </a:t>
            </a:r>
            <a:endParaRPr lang="en-US" sz="1400" dirty="0"/>
          </a:p>
          <a:p>
            <a:pPr lvl="0"/>
            <a:r>
              <a:rPr lang="en-US" dirty="0"/>
              <a:t>N=2: Four possible paths can be traversed.</a:t>
            </a:r>
            <a:endParaRPr lang="en-US" sz="1400" dirty="0"/>
          </a:p>
          <a:p>
            <a:pPr lvl="1"/>
            <a:r>
              <a:rPr lang="en-US" dirty="0"/>
              <a:t>1-2-4-1-2-4-1-5</a:t>
            </a:r>
            <a:endParaRPr lang="en-US" sz="1200" dirty="0"/>
          </a:p>
          <a:p>
            <a:pPr lvl="1"/>
            <a:r>
              <a:rPr lang="en-US" dirty="0"/>
              <a:t>1-2-4-1-3-4-1-5</a:t>
            </a:r>
            <a:endParaRPr lang="en-US" sz="1200" dirty="0"/>
          </a:p>
          <a:p>
            <a:pPr lvl="1"/>
            <a:r>
              <a:rPr lang="en-US" dirty="0"/>
              <a:t>1-3-4-1-2-4-1-5</a:t>
            </a:r>
            <a:endParaRPr lang="en-US" sz="1200" dirty="0"/>
          </a:p>
          <a:p>
            <a:pPr lvl="1"/>
            <a:r>
              <a:rPr lang="en-US" dirty="0"/>
              <a:t>1-3-4-1-3-4-1-5</a:t>
            </a:r>
            <a:endParaRPr lang="en-US" sz="1200" dirty="0"/>
          </a:p>
          <a:p>
            <a:pPr marL="0" indent="0">
              <a:buNone/>
            </a:pPr>
            <a:r>
              <a:rPr lang="en-US" dirty="0"/>
              <a:t> </a:t>
            </a:r>
            <a:endParaRPr lang="en-US" sz="1400" dirty="0"/>
          </a:p>
          <a:p>
            <a:pPr lvl="0"/>
            <a:r>
              <a:rPr lang="en-US" dirty="0"/>
              <a:t>Generalizing the relation between loop variable N and the number of possible paths, for the value of N, 2</a:t>
            </a:r>
            <a:r>
              <a:rPr lang="en-US" baseline="30000" dirty="0"/>
              <a:t>N</a:t>
            </a:r>
            <a:r>
              <a:rPr lang="en-US" dirty="0"/>
              <a:t> paths are possible</a:t>
            </a:r>
            <a:endParaRPr lang="en-US" sz="1400" dirty="0"/>
          </a:p>
          <a:p>
            <a:endParaRPr lang="en-US" sz="1400" dirty="0"/>
          </a:p>
          <a:p>
            <a:r>
              <a:rPr lang="en-US" dirty="0"/>
              <a:t>Thus if N = 20 it means more then 1 million paths are possible.</a:t>
            </a:r>
          </a:p>
        </p:txBody>
      </p:sp>
      <p:sp>
        <p:nvSpPr>
          <p:cNvPr id="4" name="Slide Number Placeholder 3">
            <a:extLst>
              <a:ext uri="{FF2B5EF4-FFF2-40B4-BE49-F238E27FC236}">
                <a16:creationId xmlns="" xmlns:a16="http://schemas.microsoft.com/office/drawing/2014/main" id="{288E2F80-9D4D-4B18-822F-F5DB8F022559}"/>
              </a:ext>
            </a:extLst>
          </p:cNvPr>
          <p:cNvSpPr>
            <a:spLocks noGrp="1"/>
          </p:cNvSpPr>
          <p:nvPr>
            <p:ph type="sldNum" sz="quarter" idx="12"/>
          </p:nvPr>
        </p:nvSpPr>
        <p:spPr/>
        <p:txBody>
          <a:bodyPr/>
          <a:lstStyle/>
          <a:p>
            <a:fld id="{912E6A29-06C3-46FB-93EA-F41021D40532}" type="slidenum">
              <a:rPr lang="en-US" smtClean="0"/>
              <a:t>17</a:t>
            </a:fld>
            <a:endParaRPr lang="en-US"/>
          </a:p>
        </p:txBody>
      </p:sp>
    </p:spTree>
    <p:extLst>
      <p:ext uri="{BB962C8B-B14F-4D97-AF65-F5344CB8AC3E}">
        <p14:creationId xmlns:p14="http://schemas.microsoft.com/office/powerpoint/2010/main" val="2336745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 xmlns:a16="http://schemas.microsoft.com/office/drawing/2014/main" id="{85AB4798-2CFD-4793-A7E1-4723001C226C}"/>
              </a:ext>
            </a:extLst>
          </p:cNvPr>
          <p:cNvSpPr>
            <a:spLocks noGrp="1" noChangeArrowheads="1"/>
          </p:cNvSpPr>
          <p:nvPr>
            <p:ph type="title"/>
          </p:nvPr>
        </p:nvSpPr>
        <p:spPr/>
        <p:txBody>
          <a:bodyPr/>
          <a:lstStyle/>
          <a:p>
            <a:pPr eaLnBrk="1" hangingPunct="1"/>
            <a:r>
              <a:rPr lang="en-US" altLang="en-US"/>
              <a:t>A simple graph with many paths</a:t>
            </a:r>
          </a:p>
        </p:txBody>
      </p:sp>
      <p:sp>
        <p:nvSpPr>
          <p:cNvPr id="39939" name="Oval 6">
            <a:extLst>
              <a:ext uri="{FF2B5EF4-FFF2-40B4-BE49-F238E27FC236}">
                <a16:creationId xmlns="" xmlns:a16="http://schemas.microsoft.com/office/drawing/2014/main" id="{636268FE-7097-40E9-BB18-EF9DA692F3A5}"/>
              </a:ext>
            </a:extLst>
          </p:cNvPr>
          <p:cNvSpPr>
            <a:spLocks noChangeArrowheads="1"/>
          </p:cNvSpPr>
          <p:nvPr/>
        </p:nvSpPr>
        <p:spPr bwMode="auto">
          <a:xfrm>
            <a:off x="6324600" y="15240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40" name="Oval 7">
            <a:extLst>
              <a:ext uri="{FF2B5EF4-FFF2-40B4-BE49-F238E27FC236}">
                <a16:creationId xmlns="" xmlns:a16="http://schemas.microsoft.com/office/drawing/2014/main" id="{36D1FE25-3BEC-4ABE-B926-88A5D28C697C}"/>
              </a:ext>
            </a:extLst>
          </p:cNvPr>
          <p:cNvSpPr>
            <a:spLocks noChangeArrowheads="1"/>
          </p:cNvSpPr>
          <p:nvPr/>
        </p:nvSpPr>
        <p:spPr bwMode="auto">
          <a:xfrm>
            <a:off x="6324600" y="18288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41" name="Oval 8">
            <a:extLst>
              <a:ext uri="{FF2B5EF4-FFF2-40B4-BE49-F238E27FC236}">
                <a16:creationId xmlns="" xmlns:a16="http://schemas.microsoft.com/office/drawing/2014/main" id="{B2DD875A-E9E0-4207-B0CA-589173D689CA}"/>
              </a:ext>
            </a:extLst>
          </p:cNvPr>
          <p:cNvSpPr>
            <a:spLocks noChangeArrowheads="1"/>
          </p:cNvSpPr>
          <p:nvPr/>
        </p:nvSpPr>
        <p:spPr bwMode="auto">
          <a:xfrm>
            <a:off x="6324600" y="21336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42" name="Oval 9">
            <a:extLst>
              <a:ext uri="{FF2B5EF4-FFF2-40B4-BE49-F238E27FC236}">
                <a16:creationId xmlns="" xmlns:a16="http://schemas.microsoft.com/office/drawing/2014/main" id="{61FBC7CF-B724-4257-8848-9EBBD4F80027}"/>
              </a:ext>
            </a:extLst>
          </p:cNvPr>
          <p:cNvSpPr>
            <a:spLocks noChangeArrowheads="1"/>
          </p:cNvSpPr>
          <p:nvPr/>
        </p:nvSpPr>
        <p:spPr bwMode="auto">
          <a:xfrm>
            <a:off x="6324600" y="24384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43" name="Oval 10">
            <a:extLst>
              <a:ext uri="{FF2B5EF4-FFF2-40B4-BE49-F238E27FC236}">
                <a16:creationId xmlns="" xmlns:a16="http://schemas.microsoft.com/office/drawing/2014/main" id="{EBE28528-76C3-4DF5-BE47-FE103F5C0F06}"/>
              </a:ext>
            </a:extLst>
          </p:cNvPr>
          <p:cNvSpPr>
            <a:spLocks noChangeArrowheads="1"/>
          </p:cNvSpPr>
          <p:nvPr/>
        </p:nvSpPr>
        <p:spPr bwMode="auto">
          <a:xfrm>
            <a:off x="6096000" y="27432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44" name="Oval 11">
            <a:extLst>
              <a:ext uri="{FF2B5EF4-FFF2-40B4-BE49-F238E27FC236}">
                <a16:creationId xmlns="" xmlns:a16="http://schemas.microsoft.com/office/drawing/2014/main" id="{9388C579-E5EA-4108-8969-0BD2BFAF6741}"/>
              </a:ext>
            </a:extLst>
          </p:cNvPr>
          <p:cNvSpPr>
            <a:spLocks noChangeArrowheads="1"/>
          </p:cNvSpPr>
          <p:nvPr/>
        </p:nvSpPr>
        <p:spPr bwMode="auto">
          <a:xfrm>
            <a:off x="6324600" y="30480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45" name="Oval 12">
            <a:extLst>
              <a:ext uri="{FF2B5EF4-FFF2-40B4-BE49-F238E27FC236}">
                <a16:creationId xmlns="" xmlns:a16="http://schemas.microsoft.com/office/drawing/2014/main" id="{E2400FFD-5D12-4AD4-B99F-A2EE97E9A8A0}"/>
              </a:ext>
            </a:extLst>
          </p:cNvPr>
          <p:cNvSpPr>
            <a:spLocks noChangeArrowheads="1"/>
          </p:cNvSpPr>
          <p:nvPr/>
        </p:nvSpPr>
        <p:spPr bwMode="auto">
          <a:xfrm>
            <a:off x="6553200" y="27432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46" name="Oval 13">
            <a:extLst>
              <a:ext uri="{FF2B5EF4-FFF2-40B4-BE49-F238E27FC236}">
                <a16:creationId xmlns="" xmlns:a16="http://schemas.microsoft.com/office/drawing/2014/main" id="{44F45475-782F-4C41-9E65-E4B4BB34EEB5}"/>
              </a:ext>
            </a:extLst>
          </p:cNvPr>
          <p:cNvSpPr>
            <a:spLocks noChangeArrowheads="1"/>
          </p:cNvSpPr>
          <p:nvPr/>
        </p:nvSpPr>
        <p:spPr bwMode="auto">
          <a:xfrm>
            <a:off x="6324600" y="33528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47" name="Line 18">
            <a:extLst>
              <a:ext uri="{FF2B5EF4-FFF2-40B4-BE49-F238E27FC236}">
                <a16:creationId xmlns="" xmlns:a16="http://schemas.microsoft.com/office/drawing/2014/main" id="{288A3E8A-5357-456E-A795-71CDEF126A4C}"/>
              </a:ext>
            </a:extLst>
          </p:cNvPr>
          <p:cNvSpPr>
            <a:spLocks noChangeShapeType="1"/>
          </p:cNvSpPr>
          <p:nvPr/>
        </p:nvSpPr>
        <p:spPr bwMode="auto">
          <a:xfrm>
            <a:off x="6400800" y="16764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8" name="Line 19">
            <a:extLst>
              <a:ext uri="{FF2B5EF4-FFF2-40B4-BE49-F238E27FC236}">
                <a16:creationId xmlns="" xmlns:a16="http://schemas.microsoft.com/office/drawing/2014/main" id="{C819FDD2-CFF9-41A2-9947-986DC50ADBEE}"/>
              </a:ext>
            </a:extLst>
          </p:cNvPr>
          <p:cNvSpPr>
            <a:spLocks noChangeShapeType="1"/>
          </p:cNvSpPr>
          <p:nvPr/>
        </p:nvSpPr>
        <p:spPr bwMode="auto">
          <a:xfrm>
            <a:off x="6400800" y="25146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9" name="Line 20">
            <a:extLst>
              <a:ext uri="{FF2B5EF4-FFF2-40B4-BE49-F238E27FC236}">
                <a16:creationId xmlns="" xmlns:a16="http://schemas.microsoft.com/office/drawing/2014/main" id="{2145A76B-35FD-4459-9893-C611FD289833}"/>
              </a:ext>
            </a:extLst>
          </p:cNvPr>
          <p:cNvSpPr>
            <a:spLocks noChangeShapeType="1"/>
          </p:cNvSpPr>
          <p:nvPr/>
        </p:nvSpPr>
        <p:spPr bwMode="auto">
          <a:xfrm flipH="1">
            <a:off x="6172200" y="25146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0" name="Line 21">
            <a:extLst>
              <a:ext uri="{FF2B5EF4-FFF2-40B4-BE49-F238E27FC236}">
                <a16:creationId xmlns="" xmlns:a16="http://schemas.microsoft.com/office/drawing/2014/main" id="{C4066531-B884-4F13-8197-DE55C3BC3CB2}"/>
              </a:ext>
            </a:extLst>
          </p:cNvPr>
          <p:cNvSpPr>
            <a:spLocks noChangeShapeType="1"/>
          </p:cNvSpPr>
          <p:nvPr/>
        </p:nvSpPr>
        <p:spPr bwMode="auto">
          <a:xfrm>
            <a:off x="6172200" y="28194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1" name="Line 22">
            <a:extLst>
              <a:ext uri="{FF2B5EF4-FFF2-40B4-BE49-F238E27FC236}">
                <a16:creationId xmlns="" xmlns:a16="http://schemas.microsoft.com/office/drawing/2014/main" id="{09D6459F-AEF5-419D-A0A8-9F5B5D903AFA}"/>
              </a:ext>
            </a:extLst>
          </p:cNvPr>
          <p:cNvSpPr>
            <a:spLocks noChangeShapeType="1"/>
          </p:cNvSpPr>
          <p:nvPr/>
        </p:nvSpPr>
        <p:spPr bwMode="auto">
          <a:xfrm flipH="1">
            <a:off x="6400800" y="28194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2" name="Line 23">
            <a:extLst>
              <a:ext uri="{FF2B5EF4-FFF2-40B4-BE49-F238E27FC236}">
                <a16:creationId xmlns="" xmlns:a16="http://schemas.microsoft.com/office/drawing/2014/main" id="{1FCF698F-340E-42D2-BF1C-4B3D22ECC59F}"/>
              </a:ext>
            </a:extLst>
          </p:cNvPr>
          <p:cNvSpPr>
            <a:spLocks noChangeShapeType="1"/>
          </p:cNvSpPr>
          <p:nvPr/>
        </p:nvSpPr>
        <p:spPr bwMode="auto">
          <a:xfrm>
            <a:off x="6400800" y="3124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3" name="Oval 24">
            <a:extLst>
              <a:ext uri="{FF2B5EF4-FFF2-40B4-BE49-F238E27FC236}">
                <a16:creationId xmlns="" xmlns:a16="http://schemas.microsoft.com/office/drawing/2014/main" id="{7D99A9C2-E88B-4D02-B157-92E083185328}"/>
              </a:ext>
            </a:extLst>
          </p:cNvPr>
          <p:cNvSpPr>
            <a:spLocks noChangeArrowheads="1"/>
          </p:cNvSpPr>
          <p:nvPr/>
        </p:nvSpPr>
        <p:spPr bwMode="auto">
          <a:xfrm>
            <a:off x="6324600" y="36576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54" name="Oval 25">
            <a:extLst>
              <a:ext uri="{FF2B5EF4-FFF2-40B4-BE49-F238E27FC236}">
                <a16:creationId xmlns="" xmlns:a16="http://schemas.microsoft.com/office/drawing/2014/main" id="{D2DFCE27-4DA2-4A17-A418-258A5220F34F}"/>
              </a:ext>
            </a:extLst>
          </p:cNvPr>
          <p:cNvSpPr>
            <a:spLocks noChangeArrowheads="1"/>
          </p:cNvSpPr>
          <p:nvPr/>
        </p:nvSpPr>
        <p:spPr bwMode="auto">
          <a:xfrm>
            <a:off x="6096000" y="39624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55" name="Oval 26">
            <a:extLst>
              <a:ext uri="{FF2B5EF4-FFF2-40B4-BE49-F238E27FC236}">
                <a16:creationId xmlns="" xmlns:a16="http://schemas.microsoft.com/office/drawing/2014/main" id="{C3441DA4-5FBA-4CFE-9B08-B540CD96BB45}"/>
              </a:ext>
            </a:extLst>
          </p:cNvPr>
          <p:cNvSpPr>
            <a:spLocks noChangeArrowheads="1"/>
          </p:cNvSpPr>
          <p:nvPr/>
        </p:nvSpPr>
        <p:spPr bwMode="auto">
          <a:xfrm>
            <a:off x="6324600" y="42672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56" name="Oval 27">
            <a:extLst>
              <a:ext uri="{FF2B5EF4-FFF2-40B4-BE49-F238E27FC236}">
                <a16:creationId xmlns="" xmlns:a16="http://schemas.microsoft.com/office/drawing/2014/main" id="{D1C98D31-101D-42C8-BD4E-02A023F817D7}"/>
              </a:ext>
            </a:extLst>
          </p:cNvPr>
          <p:cNvSpPr>
            <a:spLocks noChangeArrowheads="1"/>
          </p:cNvSpPr>
          <p:nvPr/>
        </p:nvSpPr>
        <p:spPr bwMode="auto">
          <a:xfrm>
            <a:off x="6553200" y="39624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57" name="Oval 28">
            <a:extLst>
              <a:ext uri="{FF2B5EF4-FFF2-40B4-BE49-F238E27FC236}">
                <a16:creationId xmlns="" xmlns:a16="http://schemas.microsoft.com/office/drawing/2014/main" id="{3B10E693-001F-4E0C-994B-1C11514EEB25}"/>
              </a:ext>
            </a:extLst>
          </p:cNvPr>
          <p:cNvSpPr>
            <a:spLocks noChangeArrowheads="1"/>
          </p:cNvSpPr>
          <p:nvPr/>
        </p:nvSpPr>
        <p:spPr bwMode="auto">
          <a:xfrm>
            <a:off x="6324600" y="45720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58" name="Line 29">
            <a:extLst>
              <a:ext uri="{FF2B5EF4-FFF2-40B4-BE49-F238E27FC236}">
                <a16:creationId xmlns="" xmlns:a16="http://schemas.microsoft.com/office/drawing/2014/main" id="{C2FB9D01-30D2-4F87-BD1D-EFD2D01DA38C}"/>
              </a:ext>
            </a:extLst>
          </p:cNvPr>
          <p:cNvSpPr>
            <a:spLocks noChangeShapeType="1"/>
          </p:cNvSpPr>
          <p:nvPr/>
        </p:nvSpPr>
        <p:spPr bwMode="auto">
          <a:xfrm>
            <a:off x="6400800" y="37338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9" name="Line 30">
            <a:extLst>
              <a:ext uri="{FF2B5EF4-FFF2-40B4-BE49-F238E27FC236}">
                <a16:creationId xmlns="" xmlns:a16="http://schemas.microsoft.com/office/drawing/2014/main" id="{ADDF6779-B73D-445D-B112-AD10F96E280B}"/>
              </a:ext>
            </a:extLst>
          </p:cNvPr>
          <p:cNvSpPr>
            <a:spLocks noChangeShapeType="1"/>
          </p:cNvSpPr>
          <p:nvPr/>
        </p:nvSpPr>
        <p:spPr bwMode="auto">
          <a:xfrm flipH="1">
            <a:off x="6172200" y="37338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0" name="Line 31">
            <a:extLst>
              <a:ext uri="{FF2B5EF4-FFF2-40B4-BE49-F238E27FC236}">
                <a16:creationId xmlns="" xmlns:a16="http://schemas.microsoft.com/office/drawing/2014/main" id="{FEF4ED36-8D6B-41F4-A983-FED2F6CC202E}"/>
              </a:ext>
            </a:extLst>
          </p:cNvPr>
          <p:cNvSpPr>
            <a:spLocks noChangeShapeType="1"/>
          </p:cNvSpPr>
          <p:nvPr/>
        </p:nvSpPr>
        <p:spPr bwMode="auto">
          <a:xfrm>
            <a:off x="6172200" y="40386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1" name="Line 32">
            <a:extLst>
              <a:ext uri="{FF2B5EF4-FFF2-40B4-BE49-F238E27FC236}">
                <a16:creationId xmlns="" xmlns:a16="http://schemas.microsoft.com/office/drawing/2014/main" id="{8127044B-3933-47FC-848B-DF0277D562BE}"/>
              </a:ext>
            </a:extLst>
          </p:cNvPr>
          <p:cNvSpPr>
            <a:spLocks noChangeShapeType="1"/>
          </p:cNvSpPr>
          <p:nvPr/>
        </p:nvSpPr>
        <p:spPr bwMode="auto">
          <a:xfrm flipH="1">
            <a:off x="6400800" y="40386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2" name="Line 33">
            <a:extLst>
              <a:ext uri="{FF2B5EF4-FFF2-40B4-BE49-F238E27FC236}">
                <a16:creationId xmlns="" xmlns:a16="http://schemas.microsoft.com/office/drawing/2014/main" id="{E5FA1609-181D-4287-AAB0-B34C2034FEB4}"/>
              </a:ext>
            </a:extLst>
          </p:cNvPr>
          <p:cNvSpPr>
            <a:spLocks noChangeShapeType="1"/>
          </p:cNvSpPr>
          <p:nvPr/>
        </p:nvSpPr>
        <p:spPr bwMode="auto">
          <a:xfrm>
            <a:off x="6400800" y="4343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3" name="Line 34">
            <a:extLst>
              <a:ext uri="{FF2B5EF4-FFF2-40B4-BE49-F238E27FC236}">
                <a16:creationId xmlns="" xmlns:a16="http://schemas.microsoft.com/office/drawing/2014/main" id="{F89C0C01-7E35-4F5E-B8D5-C10920819FE1}"/>
              </a:ext>
            </a:extLst>
          </p:cNvPr>
          <p:cNvSpPr>
            <a:spLocks noChangeShapeType="1"/>
          </p:cNvSpPr>
          <p:nvPr/>
        </p:nvSpPr>
        <p:spPr bwMode="auto">
          <a:xfrm>
            <a:off x="6400800" y="3429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4" name="Line 35">
            <a:extLst>
              <a:ext uri="{FF2B5EF4-FFF2-40B4-BE49-F238E27FC236}">
                <a16:creationId xmlns="" xmlns:a16="http://schemas.microsoft.com/office/drawing/2014/main" id="{92A547F6-0A60-4870-BA5D-36DA550026BB}"/>
              </a:ext>
            </a:extLst>
          </p:cNvPr>
          <p:cNvSpPr>
            <a:spLocks noChangeShapeType="1"/>
          </p:cNvSpPr>
          <p:nvPr/>
        </p:nvSpPr>
        <p:spPr bwMode="auto">
          <a:xfrm flipH="1">
            <a:off x="5715000" y="46482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5" name="Line 36">
            <a:extLst>
              <a:ext uri="{FF2B5EF4-FFF2-40B4-BE49-F238E27FC236}">
                <a16:creationId xmlns="" xmlns:a16="http://schemas.microsoft.com/office/drawing/2014/main" id="{DBF6AB02-E925-44CA-BDAB-0D1D1A4FC9B9}"/>
              </a:ext>
            </a:extLst>
          </p:cNvPr>
          <p:cNvSpPr>
            <a:spLocks noChangeShapeType="1"/>
          </p:cNvSpPr>
          <p:nvPr/>
        </p:nvSpPr>
        <p:spPr bwMode="auto">
          <a:xfrm flipV="1">
            <a:off x="5715000" y="2514600"/>
            <a:ext cx="0" cy="213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6" name="Line 37">
            <a:extLst>
              <a:ext uri="{FF2B5EF4-FFF2-40B4-BE49-F238E27FC236}">
                <a16:creationId xmlns="" xmlns:a16="http://schemas.microsoft.com/office/drawing/2014/main" id="{BA8632FA-A27F-4C70-8B99-078AE1981FAE}"/>
              </a:ext>
            </a:extLst>
          </p:cNvPr>
          <p:cNvSpPr>
            <a:spLocks noChangeShapeType="1"/>
          </p:cNvSpPr>
          <p:nvPr/>
        </p:nvSpPr>
        <p:spPr bwMode="auto">
          <a:xfrm>
            <a:off x="5715000" y="25146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67" name="Oval 38">
            <a:extLst>
              <a:ext uri="{FF2B5EF4-FFF2-40B4-BE49-F238E27FC236}">
                <a16:creationId xmlns="" xmlns:a16="http://schemas.microsoft.com/office/drawing/2014/main" id="{716FDBD1-0C1B-4EC9-A64B-67234C5F63C1}"/>
              </a:ext>
            </a:extLst>
          </p:cNvPr>
          <p:cNvSpPr>
            <a:spLocks noChangeArrowheads="1"/>
          </p:cNvSpPr>
          <p:nvPr/>
        </p:nvSpPr>
        <p:spPr bwMode="auto">
          <a:xfrm>
            <a:off x="6324600" y="49530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68" name="Oval 39">
            <a:extLst>
              <a:ext uri="{FF2B5EF4-FFF2-40B4-BE49-F238E27FC236}">
                <a16:creationId xmlns="" xmlns:a16="http://schemas.microsoft.com/office/drawing/2014/main" id="{B1F7BEA9-C812-4E76-B771-4C0C4036D5E5}"/>
              </a:ext>
            </a:extLst>
          </p:cNvPr>
          <p:cNvSpPr>
            <a:spLocks noChangeArrowheads="1"/>
          </p:cNvSpPr>
          <p:nvPr/>
        </p:nvSpPr>
        <p:spPr bwMode="auto">
          <a:xfrm>
            <a:off x="6324600" y="52578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69" name="Line 40">
            <a:extLst>
              <a:ext uri="{FF2B5EF4-FFF2-40B4-BE49-F238E27FC236}">
                <a16:creationId xmlns="" xmlns:a16="http://schemas.microsoft.com/office/drawing/2014/main" id="{3B8676C2-ED30-470F-B9E8-E10A1BD0C001}"/>
              </a:ext>
            </a:extLst>
          </p:cNvPr>
          <p:cNvSpPr>
            <a:spLocks noChangeShapeType="1"/>
          </p:cNvSpPr>
          <p:nvPr/>
        </p:nvSpPr>
        <p:spPr bwMode="auto">
          <a:xfrm>
            <a:off x="6400800" y="5029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0" name="Line 41">
            <a:extLst>
              <a:ext uri="{FF2B5EF4-FFF2-40B4-BE49-F238E27FC236}">
                <a16:creationId xmlns="" xmlns:a16="http://schemas.microsoft.com/office/drawing/2014/main" id="{B03400C9-7F5C-42BE-B324-C0A8ACB8D34C}"/>
              </a:ext>
            </a:extLst>
          </p:cNvPr>
          <p:cNvSpPr>
            <a:spLocks noChangeShapeType="1"/>
          </p:cNvSpPr>
          <p:nvPr/>
        </p:nvSpPr>
        <p:spPr bwMode="auto">
          <a:xfrm flipH="1">
            <a:off x="5334000" y="53340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1" name="Line 42">
            <a:extLst>
              <a:ext uri="{FF2B5EF4-FFF2-40B4-BE49-F238E27FC236}">
                <a16:creationId xmlns="" xmlns:a16="http://schemas.microsoft.com/office/drawing/2014/main" id="{BBCE7550-51A8-47A6-B1A1-ABE2156902DD}"/>
              </a:ext>
            </a:extLst>
          </p:cNvPr>
          <p:cNvSpPr>
            <a:spLocks noChangeShapeType="1"/>
          </p:cNvSpPr>
          <p:nvPr/>
        </p:nvSpPr>
        <p:spPr bwMode="auto">
          <a:xfrm flipV="1">
            <a:off x="5334000" y="2209800"/>
            <a:ext cx="0" cy="3124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2" name="Line 43">
            <a:extLst>
              <a:ext uri="{FF2B5EF4-FFF2-40B4-BE49-F238E27FC236}">
                <a16:creationId xmlns="" xmlns:a16="http://schemas.microsoft.com/office/drawing/2014/main" id="{55168B98-786D-411B-A274-4E326AB54D58}"/>
              </a:ext>
            </a:extLst>
          </p:cNvPr>
          <p:cNvSpPr>
            <a:spLocks noChangeShapeType="1"/>
          </p:cNvSpPr>
          <p:nvPr/>
        </p:nvSpPr>
        <p:spPr bwMode="auto">
          <a:xfrm>
            <a:off x="5334000" y="22098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73" name="Line 44">
            <a:extLst>
              <a:ext uri="{FF2B5EF4-FFF2-40B4-BE49-F238E27FC236}">
                <a16:creationId xmlns="" xmlns:a16="http://schemas.microsoft.com/office/drawing/2014/main" id="{75C7687C-9ADA-48B9-821E-BB2588433C3C}"/>
              </a:ext>
            </a:extLst>
          </p:cNvPr>
          <p:cNvSpPr>
            <a:spLocks noChangeShapeType="1"/>
          </p:cNvSpPr>
          <p:nvPr/>
        </p:nvSpPr>
        <p:spPr bwMode="auto">
          <a:xfrm>
            <a:off x="6400800" y="25146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4" name="Line 45">
            <a:extLst>
              <a:ext uri="{FF2B5EF4-FFF2-40B4-BE49-F238E27FC236}">
                <a16:creationId xmlns="" xmlns:a16="http://schemas.microsoft.com/office/drawing/2014/main" id="{F8C1CBA8-F823-4A80-A2EC-253F2230AA69}"/>
              </a:ext>
            </a:extLst>
          </p:cNvPr>
          <p:cNvSpPr>
            <a:spLocks noChangeShapeType="1"/>
          </p:cNvSpPr>
          <p:nvPr/>
        </p:nvSpPr>
        <p:spPr bwMode="auto">
          <a:xfrm>
            <a:off x="7239000" y="25146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5" name="Line 46">
            <a:extLst>
              <a:ext uri="{FF2B5EF4-FFF2-40B4-BE49-F238E27FC236}">
                <a16:creationId xmlns="" xmlns:a16="http://schemas.microsoft.com/office/drawing/2014/main" id="{269F4D3F-5B63-4558-B1FE-541D2CBBDA1A}"/>
              </a:ext>
            </a:extLst>
          </p:cNvPr>
          <p:cNvSpPr>
            <a:spLocks noChangeShapeType="1"/>
          </p:cNvSpPr>
          <p:nvPr/>
        </p:nvSpPr>
        <p:spPr bwMode="auto">
          <a:xfrm flipH="1">
            <a:off x="6477000" y="50292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76" name="Oval 47">
            <a:extLst>
              <a:ext uri="{FF2B5EF4-FFF2-40B4-BE49-F238E27FC236}">
                <a16:creationId xmlns="" xmlns:a16="http://schemas.microsoft.com/office/drawing/2014/main" id="{7B438EF8-748D-4D32-AB47-BB9C4D9223B6}"/>
              </a:ext>
            </a:extLst>
          </p:cNvPr>
          <p:cNvSpPr>
            <a:spLocks noChangeArrowheads="1"/>
          </p:cNvSpPr>
          <p:nvPr/>
        </p:nvSpPr>
        <p:spPr bwMode="auto">
          <a:xfrm>
            <a:off x="6324600" y="55626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77" name="Oval 48">
            <a:extLst>
              <a:ext uri="{FF2B5EF4-FFF2-40B4-BE49-F238E27FC236}">
                <a16:creationId xmlns="" xmlns:a16="http://schemas.microsoft.com/office/drawing/2014/main" id="{DF3F0382-865E-45FF-A21F-317E84CCEA58}"/>
              </a:ext>
            </a:extLst>
          </p:cNvPr>
          <p:cNvSpPr>
            <a:spLocks noChangeArrowheads="1"/>
          </p:cNvSpPr>
          <p:nvPr/>
        </p:nvSpPr>
        <p:spPr bwMode="auto">
          <a:xfrm>
            <a:off x="6096000" y="58674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78" name="Oval 49">
            <a:extLst>
              <a:ext uri="{FF2B5EF4-FFF2-40B4-BE49-F238E27FC236}">
                <a16:creationId xmlns="" xmlns:a16="http://schemas.microsoft.com/office/drawing/2014/main" id="{16A021B3-CFF1-49FA-B4A2-731C747151BC}"/>
              </a:ext>
            </a:extLst>
          </p:cNvPr>
          <p:cNvSpPr>
            <a:spLocks noChangeArrowheads="1"/>
          </p:cNvSpPr>
          <p:nvPr/>
        </p:nvSpPr>
        <p:spPr bwMode="auto">
          <a:xfrm>
            <a:off x="6324600" y="61722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79" name="Oval 50">
            <a:extLst>
              <a:ext uri="{FF2B5EF4-FFF2-40B4-BE49-F238E27FC236}">
                <a16:creationId xmlns="" xmlns:a16="http://schemas.microsoft.com/office/drawing/2014/main" id="{D5A368F9-C322-4A51-AC9C-DF5977BFEB76}"/>
              </a:ext>
            </a:extLst>
          </p:cNvPr>
          <p:cNvSpPr>
            <a:spLocks noChangeArrowheads="1"/>
          </p:cNvSpPr>
          <p:nvPr/>
        </p:nvSpPr>
        <p:spPr bwMode="auto">
          <a:xfrm>
            <a:off x="6553200" y="58674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80" name="Oval 51">
            <a:extLst>
              <a:ext uri="{FF2B5EF4-FFF2-40B4-BE49-F238E27FC236}">
                <a16:creationId xmlns="" xmlns:a16="http://schemas.microsoft.com/office/drawing/2014/main" id="{8693C08A-A417-4220-AE52-A7C67BD1C18F}"/>
              </a:ext>
            </a:extLst>
          </p:cNvPr>
          <p:cNvSpPr>
            <a:spLocks noChangeArrowheads="1"/>
          </p:cNvSpPr>
          <p:nvPr/>
        </p:nvSpPr>
        <p:spPr bwMode="auto">
          <a:xfrm>
            <a:off x="6324600" y="64770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81" name="Line 52">
            <a:extLst>
              <a:ext uri="{FF2B5EF4-FFF2-40B4-BE49-F238E27FC236}">
                <a16:creationId xmlns="" xmlns:a16="http://schemas.microsoft.com/office/drawing/2014/main" id="{AA82D61B-A9BF-4BD5-80AE-01D1E92DD279}"/>
              </a:ext>
            </a:extLst>
          </p:cNvPr>
          <p:cNvSpPr>
            <a:spLocks noChangeShapeType="1"/>
          </p:cNvSpPr>
          <p:nvPr/>
        </p:nvSpPr>
        <p:spPr bwMode="auto">
          <a:xfrm>
            <a:off x="6400800" y="56388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2" name="Line 53">
            <a:extLst>
              <a:ext uri="{FF2B5EF4-FFF2-40B4-BE49-F238E27FC236}">
                <a16:creationId xmlns="" xmlns:a16="http://schemas.microsoft.com/office/drawing/2014/main" id="{5C193F6C-301F-491C-BF4F-55CB30007E1C}"/>
              </a:ext>
            </a:extLst>
          </p:cNvPr>
          <p:cNvSpPr>
            <a:spLocks noChangeShapeType="1"/>
          </p:cNvSpPr>
          <p:nvPr/>
        </p:nvSpPr>
        <p:spPr bwMode="auto">
          <a:xfrm flipH="1">
            <a:off x="6172200" y="56388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3" name="Line 54">
            <a:extLst>
              <a:ext uri="{FF2B5EF4-FFF2-40B4-BE49-F238E27FC236}">
                <a16:creationId xmlns="" xmlns:a16="http://schemas.microsoft.com/office/drawing/2014/main" id="{B9CF6B91-C763-4380-846F-17423BD154FE}"/>
              </a:ext>
            </a:extLst>
          </p:cNvPr>
          <p:cNvSpPr>
            <a:spLocks noChangeShapeType="1"/>
          </p:cNvSpPr>
          <p:nvPr/>
        </p:nvSpPr>
        <p:spPr bwMode="auto">
          <a:xfrm>
            <a:off x="6172200" y="59436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4" name="Line 55">
            <a:extLst>
              <a:ext uri="{FF2B5EF4-FFF2-40B4-BE49-F238E27FC236}">
                <a16:creationId xmlns="" xmlns:a16="http://schemas.microsoft.com/office/drawing/2014/main" id="{E31984E2-C82C-4C71-A917-A35320FE2B00}"/>
              </a:ext>
            </a:extLst>
          </p:cNvPr>
          <p:cNvSpPr>
            <a:spLocks noChangeShapeType="1"/>
          </p:cNvSpPr>
          <p:nvPr/>
        </p:nvSpPr>
        <p:spPr bwMode="auto">
          <a:xfrm flipH="1">
            <a:off x="6400800" y="59436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5" name="Line 56">
            <a:extLst>
              <a:ext uri="{FF2B5EF4-FFF2-40B4-BE49-F238E27FC236}">
                <a16:creationId xmlns="" xmlns:a16="http://schemas.microsoft.com/office/drawing/2014/main" id="{951F6748-5B4C-4BB8-998E-88B5C618186E}"/>
              </a:ext>
            </a:extLst>
          </p:cNvPr>
          <p:cNvSpPr>
            <a:spLocks noChangeShapeType="1"/>
          </p:cNvSpPr>
          <p:nvPr/>
        </p:nvSpPr>
        <p:spPr bwMode="auto">
          <a:xfrm>
            <a:off x="6400800" y="6248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6" name="Line 57">
            <a:extLst>
              <a:ext uri="{FF2B5EF4-FFF2-40B4-BE49-F238E27FC236}">
                <a16:creationId xmlns="" xmlns:a16="http://schemas.microsoft.com/office/drawing/2014/main" id="{80817484-9A60-4A91-94DE-431294CC3EB3}"/>
              </a:ext>
            </a:extLst>
          </p:cNvPr>
          <p:cNvSpPr>
            <a:spLocks noChangeShapeType="1"/>
          </p:cNvSpPr>
          <p:nvPr/>
        </p:nvSpPr>
        <p:spPr bwMode="auto">
          <a:xfrm>
            <a:off x="6477000" y="2209800"/>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7" name="Line 58">
            <a:extLst>
              <a:ext uri="{FF2B5EF4-FFF2-40B4-BE49-F238E27FC236}">
                <a16:creationId xmlns="" xmlns:a16="http://schemas.microsoft.com/office/drawing/2014/main" id="{CE701D7E-C20E-463B-ABB8-A2190EA5148C}"/>
              </a:ext>
            </a:extLst>
          </p:cNvPr>
          <p:cNvSpPr>
            <a:spLocks noChangeShapeType="1"/>
          </p:cNvSpPr>
          <p:nvPr/>
        </p:nvSpPr>
        <p:spPr bwMode="auto">
          <a:xfrm>
            <a:off x="7620000" y="2209800"/>
            <a:ext cx="0" cy="3733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8" name="Line 59">
            <a:extLst>
              <a:ext uri="{FF2B5EF4-FFF2-40B4-BE49-F238E27FC236}">
                <a16:creationId xmlns="" xmlns:a16="http://schemas.microsoft.com/office/drawing/2014/main" id="{F7B23232-B01F-43BD-9665-C6E98F63219A}"/>
              </a:ext>
            </a:extLst>
          </p:cNvPr>
          <p:cNvSpPr>
            <a:spLocks noChangeShapeType="1"/>
          </p:cNvSpPr>
          <p:nvPr/>
        </p:nvSpPr>
        <p:spPr bwMode="auto">
          <a:xfrm flipH="1">
            <a:off x="6705600" y="59436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a:extLst>
              <a:ext uri="{FF2B5EF4-FFF2-40B4-BE49-F238E27FC236}">
                <a16:creationId xmlns="" xmlns:a16="http://schemas.microsoft.com/office/drawing/2014/main" id="{E21EDA47-5F70-44D9-85E1-1E2E3052EB9C}"/>
              </a:ext>
            </a:extLst>
          </p:cNvPr>
          <p:cNvSpPr>
            <a:spLocks noGrp="1"/>
          </p:cNvSpPr>
          <p:nvPr>
            <p:ph type="sldNum" sz="quarter" idx="12"/>
          </p:nvPr>
        </p:nvSpPr>
        <p:spPr/>
        <p:txBody>
          <a:bodyPr/>
          <a:lstStyle/>
          <a:p>
            <a:fld id="{75E155EA-ECC7-45D6-AEEB-8D1AB6EC7841}" type="slidenum">
              <a:rPr lang="en-US" altLang="en-US" smtClean="0"/>
              <a:pPr/>
              <a:t>18</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 xmlns:a16="http://schemas.microsoft.com/office/drawing/2014/main" id="{4740BC48-2568-4AF4-B621-ADF7D2C82183}"/>
              </a:ext>
            </a:extLst>
          </p:cNvPr>
          <p:cNvSpPr>
            <a:spLocks noGrp="1" noChangeArrowheads="1"/>
          </p:cNvSpPr>
          <p:nvPr>
            <p:ph type="title"/>
          </p:nvPr>
        </p:nvSpPr>
        <p:spPr/>
        <p:txBody>
          <a:bodyPr/>
          <a:lstStyle/>
          <a:p>
            <a:pPr eaLnBrk="1" hangingPunct="1"/>
            <a:r>
              <a:rPr lang="en-US" altLang="en-US" dirty="0"/>
              <a:t>Cyclomatic Complexity </a:t>
            </a:r>
          </a:p>
        </p:txBody>
      </p:sp>
      <p:sp>
        <p:nvSpPr>
          <p:cNvPr id="40963" name="Rectangle 3">
            <a:extLst>
              <a:ext uri="{FF2B5EF4-FFF2-40B4-BE49-F238E27FC236}">
                <a16:creationId xmlns="" xmlns:a16="http://schemas.microsoft.com/office/drawing/2014/main" id="{5C22EA2A-046F-4A05-900A-2828EB0D40B5}"/>
              </a:ext>
            </a:extLst>
          </p:cNvPr>
          <p:cNvSpPr>
            <a:spLocks noGrp="1" noChangeArrowheads="1"/>
          </p:cNvSpPr>
          <p:nvPr>
            <p:ph type="body" idx="1"/>
          </p:nvPr>
        </p:nvSpPr>
        <p:spPr>
          <a:xfrm>
            <a:off x="838200" y="1825625"/>
            <a:ext cx="10515600" cy="4667250"/>
          </a:xfrm>
        </p:spPr>
        <p:txBody>
          <a:bodyPr>
            <a:normAutofit lnSpcReduction="10000"/>
          </a:bodyPr>
          <a:lstStyle/>
          <a:p>
            <a:pPr eaLnBrk="1" hangingPunct="1"/>
            <a:r>
              <a:rPr lang="en-US" dirty="0"/>
              <a:t>Q</a:t>
            </a:r>
            <a:r>
              <a:rPr lang="en-US" dirty="0" smtClean="0"/>
              <a:t>uantitative </a:t>
            </a:r>
            <a:r>
              <a:rPr lang="en-US" dirty="0"/>
              <a:t>measure of the logical complexity of a program. </a:t>
            </a:r>
          </a:p>
          <a:p>
            <a:pPr eaLnBrk="1" hangingPunct="1"/>
            <a:r>
              <a:rPr lang="en-US" dirty="0"/>
              <a:t>N</a:t>
            </a:r>
            <a:r>
              <a:rPr lang="en-US" dirty="0" smtClean="0"/>
              <a:t>umber </a:t>
            </a:r>
            <a:r>
              <a:rPr lang="en-US" dirty="0"/>
              <a:t>of independent paths in the basis set of a program.</a:t>
            </a:r>
          </a:p>
          <a:p>
            <a:pPr eaLnBrk="1" hangingPunct="1"/>
            <a:r>
              <a:rPr lang="en-US" dirty="0"/>
              <a:t>U</a:t>
            </a:r>
            <a:r>
              <a:rPr lang="en-US" dirty="0" smtClean="0"/>
              <a:t>pper </a:t>
            </a:r>
            <a:r>
              <a:rPr lang="en-US" dirty="0"/>
              <a:t>bound for the number of tests that must be conducted to ensure that all statements and branches have been executed at least once.</a:t>
            </a:r>
          </a:p>
          <a:p>
            <a:r>
              <a:rPr lang="en-US" dirty="0"/>
              <a:t>Cyclomatic Complexity, V (G), for a flow graph G is defined as:</a:t>
            </a:r>
          </a:p>
          <a:p>
            <a:pPr marL="0" indent="0">
              <a:buNone/>
            </a:pPr>
            <a:r>
              <a:rPr lang="en-US" b="1" dirty="0"/>
              <a:t>                                              V (G) = E - N + 2</a:t>
            </a:r>
            <a:endParaRPr lang="en-US" dirty="0"/>
          </a:p>
          <a:p>
            <a:r>
              <a:rPr lang="en-US" dirty="0"/>
              <a:t>Where E is the number of edges and N is the number of nodes in the flow graph G. </a:t>
            </a:r>
          </a:p>
          <a:p>
            <a:r>
              <a:rPr lang="en-US" dirty="0"/>
              <a:t>Cyclomatic complexity provides us with an upper bound for the number of independent paths that comprise the basis set.</a:t>
            </a:r>
          </a:p>
          <a:p>
            <a:pPr eaLnBrk="1" hangingPunct="1"/>
            <a:endParaRPr lang="en-US" altLang="en-US" dirty="0"/>
          </a:p>
          <a:p>
            <a:pPr eaLnBrk="1" hangingPunct="1"/>
            <a:endParaRPr lang="en-US" altLang="en-US" dirty="0"/>
          </a:p>
        </p:txBody>
      </p:sp>
      <p:sp>
        <p:nvSpPr>
          <p:cNvPr id="3" name="Slide Number Placeholder 2">
            <a:extLst>
              <a:ext uri="{FF2B5EF4-FFF2-40B4-BE49-F238E27FC236}">
                <a16:creationId xmlns="" xmlns:a16="http://schemas.microsoft.com/office/drawing/2014/main" id="{BC92E679-2EF0-4E85-955D-2E4ABE6564FB}"/>
              </a:ext>
            </a:extLst>
          </p:cNvPr>
          <p:cNvSpPr>
            <a:spLocks noGrp="1"/>
          </p:cNvSpPr>
          <p:nvPr>
            <p:ph type="sldNum" sz="quarter" idx="12"/>
          </p:nvPr>
        </p:nvSpPr>
        <p:spPr/>
        <p:txBody>
          <a:bodyPr/>
          <a:lstStyle/>
          <a:p>
            <a:fld id="{912E6A29-06C3-46FB-93EA-F41021D40532}" type="slidenum">
              <a:rPr lang="en-US" smtClean="0"/>
              <a:t>19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 xmlns:a16="http://schemas.microsoft.com/office/drawing/2014/main" id="{7F7C7DC5-7667-4CE6-B35F-42A5E96AB2A2}"/>
              </a:ext>
            </a:extLst>
          </p:cNvPr>
          <p:cNvSpPr>
            <a:spLocks noGrp="1" noChangeArrowheads="1"/>
          </p:cNvSpPr>
          <p:nvPr>
            <p:ph type="title"/>
          </p:nvPr>
        </p:nvSpPr>
        <p:spPr/>
        <p:txBody>
          <a:bodyPr/>
          <a:lstStyle/>
          <a:p>
            <a:pPr eaLnBrk="1" hangingPunct="1"/>
            <a:r>
              <a:rPr lang="en-US" altLang="en-US"/>
              <a:t>Testing Techniques </a:t>
            </a:r>
          </a:p>
        </p:txBody>
      </p:sp>
      <p:sp>
        <p:nvSpPr>
          <p:cNvPr id="20483" name="Rectangle 3">
            <a:extLst>
              <a:ext uri="{FF2B5EF4-FFF2-40B4-BE49-F238E27FC236}">
                <a16:creationId xmlns="" xmlns:a16="http://schemas.microsoft.com/office/drawing/2014/main" id="{E99D7829-F06D-40AA-9740-46EABE094452}"/>
              </a:ext>
            </a:extLst>
          </p:cNvPr>
          <p:cNvSpPr>
            <a:spLocks noGrp="1" noChangeArrowheads="1"/>
          </p:cNvSpPr>
          <p:nvPr>
            <p:ph type="body" idx="1"/>
          </p:nvPr>
        </p:nvSpPr>
        <p:spPr/>
        <p:txBody>
          <a:bodyPr/>
          <a:lstStyle/>
          <a:p>
            <a:pPr eaLnBrk="1" hangingPunct="1"/>
            <a:r>
              <a:rPr lang="en-US" altLang="en-US" dirty="0"/>
              <a:t>Black Box or Functional Testing </a:t>
            </a:r>
          </a:p>
          <a:p>
            <a:pPr eaLnBrk="1" hangingPunct="1"/>
            <a:r>
              <a:rPr lang="en-US" altLang="en-US" dirty="0"/>
              <a:t>White Box or Structural Testing</a:t>
            </a:r>
          </a:p>
        </p:txBody>
      </p:sp>
      <p:sp>
        <p:nvSpPr>
          <p:cNvPr id="2" name="Slide Number Placeholder 1">
            <a:extLst>
              <a:ext uri="{FF2B5EF4-FFF2-40B4-BE49-F238E27FC236}">
                <a16:creationId xmlns="" xmlns:a16="http://schemas.microsoft.com/office/drawing/2014/main" id="{C63112BE-6289-4CB5-A623-B901ECF8C356}"/>
              </a:ext>
            </a:extLst>
          </p:cNvPr>
          <p:cNvSpPr>
            <a:spLocks noGrp="1"/>
          </p:cNvSpPr>
          <p:nvPr>
            <p:ph type="sldNum" sz="quarter" idx="12"/>
          </p:nvPr>
        </p:nvSpPr>
        <p:spPr/>
        <p:txBody>
          <a:bodyPr/>
          <a:lstStyle/>
          <a:p>
            <a:fld id="{912E6A29-06C3-46FB-93EA-F41021D40532}" type="slidenum">
              <a:rPr lang="en-US" smtClean="0"/>
              <a:t>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89FFEA-A840-4DB7-B752-38BF715EB07F}"/>
              </a:ext>
            </a:extLst>
          </p:cNvPr>
          <p:cNvSpPr>
            <a:spLocks noGrp="1"/>
          </p:cNvSpPr>
          <p:nvPr>
            <p:ph type="title"/>
          </p:nvPr>
        </p:nvSpPr>
        <p:spPr/>
        <p:txBody>
          <a:bodyPr/>
          <a:lstStyle/>
          <a:p>
            <a:endParaRPr lang="en-US" dirty="0"/>
          </a:p>
        </p:txBody>
      </p:sp>
      <p:pic>
        <p:nvPicPr>
          <p:cNvPr id="5" name="Picture 2">
            <a:extLst>
              <a:ext uri="{FF2B5EF4-FFF2-40B4-BE49-F238E27FC236}">
                <a16:creationId xmlns="" xmlns:a16="http://schemas.microsoft.com/office/drawing/2014/main" id="{1A3653EA-3E01-4312-A8AA-B9061BFDE6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2109787"/>
            <a:ext cx="5053093" cy="3516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 xmlns:a16="http://schemas.microsoft.com/office/drawing/2014/main" id="{03EBBC49-E2DE-4B80-B8B9-37645E8D7C5F}"/>
              </a:ext>
            </a:extLst>
          </p:cNvPr>
          <p:cNvSpPr/>
          <p:nvPr/>
        </p:nvSpPr>
        <p:spPr>
          <a:xfrm>
            <a:off x="838200" y="2109787"/>
            <a:ext cx="6096000" cy="3770263"/>
          </a:xfrm>
          <a:prstGeom prst="rect">
            <a:avLst/>
          </a:prstGeom>
        </p:spPr>
        <p:txBody>
          <a:bodyPr>
            <a:spAutoFit/>
          </a:bodyPr>
          <a:lstStyle/>
          <a:p>
            <a:r>
              <a:rPr lang="en-US" sz="2400" dirty="0">
                <a:effectLst/>
                <a:latin typeface="Garamond" panose="02020404030301010803" pitchFamily="18" charset="0"/>
                <a:ea typeface="Times New Roman" panose="02020603050405020304" pitchFamily="18" charset="0"/>
                <a:cs typeface="Times New Roman" panose="02020603050405020304" pitchFamily="18" charset="0"/>
              </a:rPr>
              <a:t>Cyclomatic Complexity</a:t>
            </a:r>
          </a:p>
          <a:p>
            <a:pPr marL="228600" marR="0">
              <a:spcBef>
                <a:spcPts val="0"/>
              </a:spcBef>
              <a:spcAft>
                <a:spcPts val="0"/>
              </a:spcAft>
            </a:pPr>
            <a:r>
              <a:rPr lang="en-US" b="1" dirty="0">
                <a:latin typeface="Garamond" panose="02020404030301010803" pitchFamily="18" charset="0"/>
                <a:ea typeface="Times New Roman" panose="02020603050405020304" pitchFamily="18" charset="0"/>
                <a:cs typeface="Times New Roman" panose="02020603050405020304" pitchFamily="18" charset="0"/>
              </a:rPr>
              <a:t> </a:t>
            </a:r>
            <a:endParaRPr lang="en-US" sz="1050" dirty="0">
              <a:effectLst/>
              <a:latin typeface="Garamond" panose="020204040303010108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457200" algn="l"/>
              </a:tabLst>
            </a:pPr>
            <a:r>
              <a:rPr lang="en-US" b="1" dirty="0">
                <a:latin typeface="Garamond" panose="02020404030301010803" pitchFamily="18" charset="0"/>
                <a:ea typeface="Times New Roman" panose="02020603050405020304" pitchFamily="18" charset="0"/>
                <a:cs typeface="Times New Roman" panose="02020603050405020304" pitchFamily="18" charset="0"/>
              </a:rPr>
              <a:t>Number of edges = 8</a:t>
            </a:r>
            <a:endParaRPr lang="en-US" sz="1050" dirty="0">
              <a:effectLst/>
              <a:latin typeface="Garamond" panose="020204040303010108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457200" algn="l"/>
              </a:tabLst>
            </a:pPr>
            <a:r>
              <a:rPr lang="en-US" b="1" dirty="0">
                <a:latin typeface="Garamond" panose="02020404030301010803" pitchFamily="18" charset="0"/>
                <a:ea typeface="Times New Roman" panose="02020603050405020304" pitchFamily="18" charset="0"/>
                <a:cs typeface="Times New Roman" panose="02020603050405020304" pitchFamily="18" charset="0"/>
              </a:rPr>
              <a:t>Number of nodes = 6</a:t>
            </a:r>
            <a:endParaRPr lang="en-US" sz="1050" dirty="0">
              <a:effectLst/>
              <a:latin typeface="Garamond" panose="020204040303010108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457200" algn="l"/>
              </a:tabLst>
            </a:pPr>
            <a:r>
              <a:rPr lang="en-US" b="1" dirty="0">
                <a:latin typeface="Garamond" panose="02020404030301010803" pitchFamily="18" charset="0"/>
                <a:ea typeface="Times New Roman" panose="02020603050405020304" pitchFamily="18" charset="0"/>
                <a:cs typeface="Times New Roman" panose="02020603050405020304" pitchFamily="18" charset="0"/>
              </a:rPr>
              <a:t>C (G) = 8-6+2 = 4</a:t>
            </a:r>
            <a:endParaRPr lang="en-US" sz="1050" dirty="0">
              <a:effectLst/>
              <a:latin typeface="Garamond" panose="02020404030301010803" pitchFamily="18" charset="0"/>
              <a:ea typeface="Times New Roman" panose="02020603050405020304" pitchFamily="18" charset="0"/>
              <a:cs typeface="Times New Roman" panose="02020603050405020304" pitchFamily="18" charset="0"/>
            </a:endParaRPr>
          </a:p>
          <a:p>
            <a:pPr marL="228600" marR="0">
              <a:spcBef>
                <a:spcPts val="0"/>
              </a:spcBef>
              <a:spcAft>
                <a:spcPts val="0"/>
              </a:spcAft>
            </a:pPr>
            <a:r>
              <a:rPr lang="en-US" dirty="0">
                <a:latin typeface="Garamond" panose="02020404030301010803" pitchFamily="18" charset="0"/>
                <a:ea typeface="Times New Roman" panose="02020603050405020304" pitchFamily="18" charset="0"/>
                <a:cs typeface="Times New Roman" panose="02020603050405020304" pitchFamily="18" charset="0"/>
              </a:rPr>
              <a:t> </a:t>
            </a:r>
            <a:endParaRPr lang="en-US" sz="1050" dirty="0">
              <a:effectLst/>
              <a:latin typeface="Garamond" panose="02020404030301010803" pitchFamily="18" charset="0"/>
              <a:ea typeface="Times New Roman" panose="02020603050405020304" pitchFamily="18" charset="0"/>
              <a:cs typeface="Times New Roman" panose="02020603050405020304" pitchFamily="18" charset="0"/>
            </a:endParaRPr>
          </a:p>
          <a:p>
            <a:r>
              <a:rPr lang="en-US" sz="1100" i="1" dirty="0">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050" dirty="0">
              <a:effectLst/>
              <a:latin typeface="Garamond" panose="02020404030301010803" pitchFamily="18" charset="0"/>
              <a:ea typeface="Times New Roman" panose="02020603050405020304" pitchFamily="18" charset="0"/>
              <a:cs typeface="Times New Roman" panose="02020603050405020304" pitchFamily="18" charset="0"/>
            </a:endParaRPr>
          </a:p>
          <a:p>
            <a:r>
              <a:rPr lang="en-US" sz="2400" dirty="0">
                <a:effectLst/>
                <a:latin typeface="Garamond" panose="02020404030301010803" pitchFamily="18" charset="0"/>
                <a:ea typeface="Times New Roman" panose="02020603050405020304" pitchFamily="18" charset="0"/>
                <a:cs typeface="Times New Roman" panose="02020603050405020304" pitchFamily="18" charset="0"/>
              </a:rPr>
              <a:t>Paths to be tested</a:t>
            </a:r>
          </a:p>
          <a:p>
            <a:pPr marL="228600" marR="0">
              <a:spcBef>
                <a:spcPts val="0"/>
              </a:spcBef>
              <a:spcAft>
                <a:spcPts val="0"/>
              </a:spcAft>
            </a:pPr>
            <a:r>
              <a:rPr lang="en-US" dirty="0">
                <a:latin typeface="Garamond" panose="02020404030301010803" pitchFamily="18" charset="0"/>
                <a:ea typeface="Times New Roman" panose="02020603050405020304" pitchFamily="18" charset="0"/>
                <a:cs typeface="Times New Roman" panose="02020603050405020304" pitchFamily="18" charset="0"/>
              </a:rPr>
              <a:t> </a:t>
            </a:r>
            <a:endParaRPr lang="en-US" sz="1050" dirty="0">
              <a:effectLst/>
              <a:latin typeface="Garamond" panose="020204040303010108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457200" algn="l"/>
              </a:tabLst>
            </a:pPr>
            <a:r>
              <a:rPr lang="en-US" b="1" dirty="0">
                <a:latin typeface="Garamond" panose="02020404030301010803" pitchFamily="18" charset="0"/>
                <a:ea typeface="Times New Roman" panose="02020603050405020304" pitchFamily="18" charset="0"/>
                <a:cs typeface="Times New Roman" panose="02020603050405020304" pitchFamily="18" charset="0"/>
              </a:rPr>
              <a:t>Path1: 1-6</a:t>
            </a:r>
            <a:endParaRPr lang="en-US" sz="1050" dirty="0">
              <a:effectLst/>
              <a:latin typeface="Garamond" panose="020204040303010108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457200" algn="l"/>
              </a:tabLst>
            </a:pPr>
            <a:r>
              <a:rPr lang="en-US" b="1" dirty="0">
                <a:latin typeface="Garamond" panose="02020404030301010803" pitchFamily="18" charset="0"/>
                <a:ea typeface="Times New Roman" panose="02020603050405020304" pitchFamily="18" charset="0"/>
                <a:cs typeface="Times New Roman" panose="02020603050405020304" pitchFamily="18" charset="0"/>
              </a:rPr>
              <a:t>Path2: 1-2-3-4-5-1-6</a:t>
            </a:r>
            <a:endParaRPr lang="en-US" sz="1050" dirty="0">
              <a:effectLst/>
              <a:latin typeface="Garamond" panose="020204040303010108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457200" algn="l"/>
              </a:tabLst>
            </a:pPr>
            <a:r>
              <a:rPr lang="en-US" b="1" dirty="0">
                <a:latin typeface="Garamond" panose="02020404030301010803" pitchFamily="18" charset="0"/>
                <a:ea typeface="Times New Roman" panose="02020603050405020304" pitchFamily="18" charset="0"/>
                <a:cs typeface="Times New Roman" panose="02020603050405020304" pitchFamily="18" charset="0"/>
              </a:rPr>
              <a:t>Path3: 1-2-4-5-1-6</a:t>
            </a:r>
            <a:endParaRPr lang="en-US" sz="1050" dirty="0">
              <a:effectLst/>
              <a:latin typeface="Garamond" panose="020204040303010108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457200" algn="l"/>
              </a:tabLst>
            </a:pPr>
            <a:r>
              <a:rPr lang="en-US" b="1" dirty="0">
                <a:latin typeface="Garamond" panose="02020404030301010803" pitchFamily="18" charset="0"/>
                <a:ea typeface="Times New Roman" panose="02020603050405020304" pitchFamily="18" charset="0"/>
                <a:cs typeface="Times New Roman" panose="02020603050405020304" pitchFamily="18" charset="0"/>
              </a:rPr>
              <a:t>Path4: 1-2-4-2-3-4-5-1-6</a:t>
            </a:r>
            <a:endParaRPr lang="en-US" sz="1050" dirty="0">
              <a:effectLst/>
              <a:latin typeface="Garamond" panose="02020404030301010803" pitchFamily="18" charset="0"/>
              <a:ea typeface="Times New Roman" panose="02020603050405020304" pitchFamily="18" charset="0"/>
              <a:cs typeface="Times New Roman" panose="02020603050405020304" pitchFamily="18" charset="0"/>
            </a:endParaRPr>
          </a:p>
        </p:txBody>
      </p:sp>
      <p:cxnSp>
        <p:nvCxnSpPr>
          <p:cNvPr id="6" name="Straight Arrow Connector 5">
            <a:extLst>
              <a:ext uri="{FF2B5EF4-FFF2-40B4-BE49-F238E27FC236}">
                <a16:creationId xmlns="" xmlns:a16="http://schemas.microsoft.com/office/drawing/2014/main" id="{B0AA1670-4CDA-417A-B997-045E1AFBF7B5}"/>
              </a:ext>
            </a:extLst>
          </p:cNvPr>
          <p:cNvCxnSpPr>
            <a:cxnSpLocks/>
          </p:cNvCxnSpPr>
          <p:nvPr/>
        </p:nvCxnSpPr>
        <p:spPr>
          <a:xfrm flipH="1">
            <a:off x="10309123" y="4734232"/>
            <a:ext cx="29497" cy="2212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 xmlns:a16="http://schemas.microsoft.com/office/drawing/2014/main" id="{511AEC2B-D4C2-4653-950F-EF166DEBA834}"/>
              </a:ext>
            </a:extLst>
          </p:cNvPr>
          <p:cNvSpPr>
            <a:spLocks noGrp="1"/>
          </p:cNvSpPr>
          <p:nvPr>
            <p:ph type="sldNum" sz="quarter" idx="12"/>
          </p:nvPr>
        </p:nvSpPr>
        <p:spPr/>
        <p:txBody>
          <a:bodyPr/>
          <a:lstStyle/>
          <a:p>
            <a:fld id="{912E6A29-06C3-46FB-93EA-F41021D40532}" type="slidenum">
              <a:rPr lang="en-US" smtClean="0"/>
              <a:t>20</a:t>
            </a:fld>
            <a:endParaRPr lang="en-US"/>
          </a:p>
        </p:txBody>
      </p:sp>
    </p:spTree>
    <p:extLst>
      <p:ext uri="{BB962C8B-B14F-4D97-AF65-F5344CB8AC3E}">
        <p14:creationId xmlns:p14="http://schemas.microsoft.com/office/powerpoint/2010/main" val="270744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 xmlns:a16="http://schemas.microsoft.com/office/drawing/2014/main" id="{201CC55D-ED54-4C5C-95E6-10947BD110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85BF5D4-6BFF-4FBB-9C85-11BAC427D925}"/>
              </a:ext>
            </a:extLst>
          </p:cNvPr>
          <p:cNvSpPr>
            <a:spLocks noGrp="1"/>
          </p:cNvSpPr>
          <p:nvPr>
            <p:ph type="title"/>
          </p:nvPr>
        </p:nvSpPr>
        <p:spPr>
          <a:xfrm>
            <a:off x="589560" y="856180"/>
            <a:ext cx="4560584" cy="1128068"/>
          </a:xfrm>
        </p:spPr>
        <p:txBody>
          <a:bodyPr anchor="ctr">
            <a:normAutofit/>
          </a:bodyPr>
          <a:lstStyle/>
          <a:p>
            <a:r>
              <a:rPr lang="en-US" sz="4000" b="1"/>
              <a:t>Infeasible Paths</a:t>
            </a:r>
            <a:endParaRPr lang="en-US" sz="4000"/>
          </a:p>
        </p:txBody>
      </p:sp>
      <p:grpSp>
        <p:nvGrpSpPr>
          <p:cNvPr id="73" name="Group 72">
            <a:extLst>
              <a:ext uri="{FF2B5EF4-FFF2-40B4-BE49-F238E27FC236}">
                <a16:creationId xmlns="" xmlns:a16="http://schemas.microsoft.com/office/drawing/2014/main" id="{1DE889C7-FAD6-4397-98E2-05D50348445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1083484"/>
            <a:ext cx="355196" cy="673460"/>
            <a:chOff x="0" y="823811"/>
            <a:chExt cx="355196" cy="673460"/>
          </a:xfrm>
        </p:grpSpPr>
        <p:sp>
          <p:nvSpPr>
            <p:cNvPr id="74" name="Rectangle 73">
              <a:extLst>
                <a:ext uri="{FF2B5EF4-FFF2-40B4-BE49-F238E27FC236}">
                  <a16:creationId xmlns="" xmlns:a16="http://schemas.microsoft.com/office/drawing/2014/main" id="{F399A70F-F8CD-4992-9EF5-6CF15472E73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 xmlns:a16="http://schemas.microsoft.com/office/drawing/2014/main" id="{48F4FEDC-6D80-458C-A665-075D9B9500F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 xmlns:a16="http://schemas.microsoft.com/office/drawing/2014/main" id="{3873B707-463F-40B0-8227-E8CC6C67EB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5AE4D64A-E5AE-40E0-AE80-D61B0F4BFF59}"/>
              </a:ext>
            </a:extLst>
          </p:cNvPr>
          <p:cNvSpPr>
            <a:spLocks noGrp="1"/>
          </p:cNvSpPr>
          <p:nvPr>
            <p:ph idx="1"/>
          </p:nvPr>
        </p:nvSpPr>
        <p:spPr>
          <a:xfrm>
            <a:off x="355196" y="2040723"/>
            <a:ext cx="4793789" cy="3675577"/>
          </a:xfrm>
        </p:spPr>
        <p:txBody>
          <a:bodyPr anchor="ctr">
            <a:normAutofit/>
          </a:bodyPr>
          <a:lstStyle/>
          <a:p>
            <a:r>
              <a:rPr lang="en-US" sz="2000" dirty="0"/>
              <a:t>Infeasible path is a path through a program that is never traversed for any input data.</a:t>
            </a:r>
          </a:p>
          <a:p>
            <a:r>
              <a:rPr lang="en-US" sz="2000" dirty="0"/>
              <a:t>there are two infeasible paths that will never be traversed. </a:t>
            </a:r>
          </a:p>
          <a:p>
            <a:pPr marL="0" indent="0">
              <a:buNone/>
            </a:pPr>
            <a:endParaRPr lang="en-US" sz="2000" dirty="0"/>
          </a:p>
          <a:p>
            <a:pPr lvl="0"/>
            <a:r>
              <a:rPr lang="en-US" sz="2000" dirty="0"/>
              <a:t>Path1: 1-2-3-4-5</a:t>
            </a:r>
          </a:p>
          <a:p>
            <a:pPr lvl="0"/>
            <a:r>
              <a:rPr lang="en-US" sz="2000" dirty="0"/>
              <a:t>Path2: 1-3-5</a:t>
            </a:r>
          </a:p>
        </p:txBody>
      </p:sp>
      <p:sp>
        <p:nvSpPr>
          <p:cNvPr id="79" name="Rectangle 78">
            <a:extLst>
              <a:ext uri="{FF2B5EF4-FFF2-40B4-BE49-F238E27FC236}">
                <a16:creationId xmlns="" xmlns:a16="http://schemas.microsoft.com/office/drawing/2014/main" id="{C13237C8-E62C-4F0D-A318-BD6FB6C2D1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 xmlns:a16="http://schemas.microsoft.com/office/drawing/2014/main" id="{19C9EAEA-39D0-4B0E-A0EB-51E7B2674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530" name="Picture 2">
            <a:extLst>
              <a:ext uri="{FF2B5EF4-FFF2-40B4-BE49-F238E27FC236}">
                <a16:creationId xmlns="" xmlns:a16="http://schemas.microsoft.com/office/drawing/2014/main" id="{516F132F-EE73-47B5-B9E5-94CC88C1D8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375"/>
          <a:stretch/>
        </p:blipFill>
        <p:spPr bwMode="auto">
          <a:xfrm>
            <a:off x="7578671" y="1875295"/>
            <a:ext cx="3823368" cy="349180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 xmlns:a16="http://schemas.microsoft.com/office/drawing/2014/main" id="{D1A7D8B7-1DEE-4E2D-9DC3-992717A69B5D}"/>
              </a:ext>
            </a:extLst>
          </p:cNvPr>
          <p:cNvSpPr>
            <a:spLocks noGrp="1"/>
          </p:cNvSpPr>
          <p:nvPr>
            <p:ph type="sldNum" sz="quarter" idx="12"/>
          </p:nvPr>
        </p:nvSpPr>
        <p:spPr/>
        <p:txBody>
          <a:bodyPr/>
          <a:lstStyle/>
          <a:p>
            <a:fld id="{912E6A29-06C3-46FB-93EA-F41021D40532}" type="slidenum">
              <a:rPr lang="en-US" smtClean="0"/>
              <a:t>21</a:t>
            </a:fld>
            <a:endParaRPr lang="en-US"/>
          </a:p>
        </p:txBody>
      </p:sp>
    </p:spTree>
    <p:extLst>
      <p:ext uri="{BB962C8B-B14F-4D97-AF65-F5344CB8AC3E}">
        <p14:creationId xmlns:p14="http://schemas.microsoft.com/office/powerpoint/2010/main" val="547659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AED142-F7BE-4A29-8F5C-F5043E52CC97}"/>
              </a:ext>
            </a:extLst>
          </p:cNvPr>
          <p:cNvSpPr>
            <a:spLocks noGrp="1"/>
          </p:cNvSpPr>
          <p:nvPr>
            <p:ph type="title"/>
          </p:nvPr>
        </p:nvSpPr>
        <p:spPr>
          <a:xfrm>
            <a:off x="838200" y="365125"/>
            <a:ext cx="10515600" cy="1325563"/>
          </a:xfrm>
        </p:spPr>
        <p:txBody>
          <a:bodyPr/>
          <a:lstStyle/>
          <a:p>
            <a:r>
              <a:rPr lang="en-US"/>
              <a:t>Modified Code</a:t>
            </a:r>
            <a:endParaRPr lang="en-US" dirty="0"/>
          </a:p>
        </p:txBody>
      </p:sp>
      <p:sp>
        <p:nvSpPr>
          <p:cNvPr id="3" name="Content Placeholder 2">
            <a:extLst>
              <a:ext uri="{FF2B5EF4-FFF2-40B4-BE49-F238E27FC236}">
                <a16:creationId xmlns="" xmlns:a16="http://schemas.microsoft.com/office/drawing/2014/main" id="{61D4A11B-CA6C-4DBC-A748-E4AD8C8DFD8D}"/>
              </a:ext>
            </a:extLst>
          </p:cNvPr>
          <p:cNvSpPr>
            <a:spLocks noGrp="1"/>
          </p:cNvSpPr>
          <p:nvPr>
            <p:ph idx="1"/>
          </p:nvPr>
        </p:nvSpPr>
        <p:spPr>
          <a:xfrm>
            <a:off x="838200" y="1825625"/>
            <a:ext cx="10515600" cy="4351338"/>
          </a:xfrm>
        </p:spPr>
        <p:txBody>
          <a:bodyPr/>
          <a:lstStyle/>
          <a:p>
            <a:r>
              <a:rPr lang="en-US"/>
              <a:t>Infeasible paths can be analyzed and fixed.</a:t>
            </a:r>
          </a:p>
          <a:p>
            <a:endParaRPr lang="en-US" dirty="0"/>
          </a:p>
        </p:txBody>
      </p:sp>
      <p:pic>
        <p:nvPicPr>
          <p:cNvPr id="24578" name="Picture 2">
            <a:extLst>
              <a:ext uri="{FF2B5EF4-FFF2-40B4-BE49-F238E27FC236}">
                <a16:creationId xmlns="" xmlns:a16="http://schemas.microsoft.com/office/drawing/2014/main" id="{D9BC6C40-A20D-426C-AE5F-29A1C5EA78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3790" y="2547937"/>
            <a:ext cx="4270187" cy="2582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 xmlns:a16="http://schemas.microsoft.com/office/drawing/2014/main" id="{581AE375-FA8D-462A-AD82-EF9D5A81DDA8}"/>
              </a:ext>
            </a:extLst>
          </p:cNvPr>
          <p:cNvSpPr>
            <a:spLocks noGrp="1"/>
          </p:cNvSpPr>
          <p:nvPr>
            <p:ph type="sldNum" sz="quarter" idx="12"/>
          </p:nvPr>
        </p:nvSpPr>
        <p:spPr/>
        <p:txBody>
          <a:bodyPr/>
          <a:lstStyle/>
          <a:p>
            <a:fld id="{912E6A29-06C3-46FB-93EA-F41021D40532}" type="slidenum">
              <a:rPr lang="en-US" smtClean="0"/>
              <a:t>22</a:t>
            </a:fld>
            <a:endParaRPr lang="en-US"/>
          </a:p>
        </p:txBody>
      </p:sp>
    </p:spTree>
    <p:extLst>
      <p:ext uri="{BB962C8B-B14F-4D97-AF65-F5344CB8AC3E}">
        <p14:creationId xmlns:p14="http://schemas.microsoft.com/office/powerpoint/2010/main" val="2551027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 xmlns:a16="http://schemas.microsoft.com/office/drawing/2014/main" id="{08AB15B4-94D3-459B-ADC7-68E2FB2CEC5A}"/>
              </a:ext>
            </a:extLst>
          </p:cNvPr>
          <p:cNvSpPr>
            <a:spLocks noGrp="1" noChangeArrowheads="1"/>
          </p:cNvSpPr>
          <p:nvPr>
            <p:ph type="title"/>
          </p:nvPr>
        </p:nvSpPr>
        <p:spPr/>
        <p:txBody>
          <a:bodyPr/>
          <a:lstStyle/>
          <a:p>
            <a:pPr eaLnBrk="1" hangingPunct="1"/>
            <a:r>
              <a:rPr lang="en-US" altLang="en-US"/>
              <a:t>Structural Testing (White box) </a:t>
            </a:r>
          </a:p>
        </p:txBody>
      </p:sp>
      <p:sp>
        <p:nvSpPr>
          <p:cNvPr id="22531" name="Rectangle 3">
            <a:extLst>
              <a:ext uri="{FF2B5EF4-FFF2-40B4-BE49-F238E27FC236}">
                <a16:creationId xmlns="" xmlns:a16="http://schemas.microsoft.com/office/drawing/2014/main" id="{3FB1CF74-B2F9-4457-92F5-6BA3290C80D6}"/>
              </a:ext>
            </a:extLst>
          </p:cNvPr>
          <p:cNvSpPr>
            <a:spLocks noGrp="1" noChangeArrowheads="1"/>
          </p:cNvSpPr>
          <p:nvPr>
            <p:ph type="body" idx="1"/>
          </p:nvPr>
        </p:nvSpPr>
        <p:spPr/>
        <p:txBody>
          <a:bodyPr/>
          <a:lstStyle/>
          <a:p>
            <a:pPr eaLnBrk="1" hangingPunct="1"/>
            <a:r>
              <a:rPr lang="en-US" altLang="en-US" dirty="0"/>
              <a:t>W</a:t>
            </a:r>
            <a:r>
              <a:rPr lang="en-US" altLang="en-US" dirty="0" smtClean="0"/>
              <a:t>e </a:t>
            </a:r>
            <a:r>
              <a:rPr lang="en-US" altLang="en-US" dirty="0"/>
              <a:t>look inside the system and evaluate what it consists of and how is it implemented. </a:t>
            </a:r>
          </a:p>
          <a:p>
            <a:pPr eaLnBrk="1" hangingPunct="1"/>
            <a:endParaRPr lang="en-US" altLang="en-US" dirty="0"/>
          </a:p>
          <a:p>
            <a:pPr eaLnBrk="1" hangingPunct="1"/>
            <a:r>
              <a:rPr lang="en-US" altLang="en-US" dirty="0"/>
              <a:t>I</a:t>
            </a:r>
            <a:r>
              <a:rPr lang="en-US" altLang="en-US" dirty="0" smtClean="0"/>
              <a:t>n </a:t>
            </a:r>
            <a:r>
              <a:rPr lang="en-US" altLang="en-US" dirty="0"/>
              <a:t>white box testing the internal structures of the program are analyzed and test cases are devised that can test these structures.</a:t>
            </a:r>
          </a:p>
        </p:txBody>
      </p:sp>
      <p:sp>
        <p:nvSpPr>
          <p:cNvPr id="2" name="Slide Number Placeholder 1">
            <a:extLst>
              <a:ext uri="{FF2B5EF4-FFF2-40B4-BE49-F238E27FC236}">
                <a16:creationId xmlns="" xmlns:a16="http://schemas.microsoft.com/office/drawing/2014/main" id="{2BC7B5F6-C1AF-4456-A2D6-4662AE3180B4}"/>
              </a:ext>
            </a:extLst>
          </p:cNvPr>
          <p:cNvSpPr>
            <a:spLocks noGrp="1"/>
          </p:cNvSpPr>
          <p:nvPr>
            <p:ph type="sldNum" sz="quarter" idx="12"/>
          </p:nvPr>
        </p:nvSpPr>
        <p:spPr/>
        <p:txBody>
          <a:bodyPr/>
          <a:lstStyle/>
          <a:p>
            <a:fld id="{912E6A29-06C3-46FB-93EA-F41021D40532}" type="slidenum">
              <a:rPr lang="en-US" smtClean="0"/>
              <a:t>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757401-1DC8-4DE1-B09A-0AAE544F69B9}"/>
              </a:ext>
            </a:extLst>
          </p:cNvPr>
          <p:cNvSpPr>
            <a:spLocks noGrp="1"/>
          </p:cNvSpPr>
          <p:nvPr>
            <p:ph type="title"/>
          </p:nvPr>
        </p:nvSpPr>
        <p:spPr/>
        <p:txBody>
          <a:bodyPr/>
          <a:lstStyle/>
          <a:p>
            <a:r>
              <a:rPr lang="en-US" altLang="en-US" dirty="0"/>
              <a:t>Basic Code Structures and Flow Graph Notation</a:t>
            </a:r>
            <a:endParaRPr lang="en-US" dirty="0"/>
          </a:p>
        </p:txBody>
      </p:sp>
      <p:sp>
        <p:nvSpPr>
          <p:cNvPr id="3" name="Content Placeholder 2">
            <a:extLst>
              <a:ext uri="{FF2B5EF4-FFF2-40B4-BE49-F238E27FC236}">
                <a16:creationId xmlns="" xmlns:a16="http://schemas.microsoft.com/office/drawing/2014/main" id="{2BC9B2B6-83D1-43A5-9659-1A0478DCC851}"/>
              </a:ext>
            </a:extLst>
          </p:cNvPr>
          <p:cNvSpPr>
            <a:spLocks noGrp="1"/>
          </p:cNvSpPr>
          <p:nvPr>
            <p:ph idx="1"/>
          </p:nvPr>
        </p:nvSpPr>
        <p:spPr/>
        <p:txBody>
          <a:bodyPr/>
          <a:lstStyle/>
          <a:p>
            <a:r>
              <a:rPr lang="en-US" dirty="0"/>
              <a:t>Sequence</a:t>
            </a:r>
          </a:p>
          <a:p>
            <a:r>
              <a:rPr lang="en-US" dirty="0"/>
              <a:t>Sequence depicts programming instructions that do not have branching or any control information. So we lump together several sequential instructions in one node of the graph.</a:t>
            </a:r>
          </a:p>
          <a:p>
            <a:pPr marL="0" indent="0">
              <a:buNone/>
            </a:pPr>
            <a:endParaRPr lang="en-US" dirty="0"/>
          </a:p>
        </p:txBody>
      </p:sp>
      <p:graphicFrame>
        <p:nvGraphicFramePr>
          <p:cNvPr id="6" name="Object 4">
            <a:extLst>
              <a:ext uri="{FF2B5EF4-FFF2-40B4-BE49-F238E27FC236}">
                <a16:creationId xmlns="" xmlns:a16="http://schemas.microsoft.com/office/drawing/2014/main" id="{AABC7659-3ABD-41BD-8FD4-962486627056}"/>
              </a:ext>
            </a:extLst>
          </p:cNvPr>
          <p:cNvGraphicFramePr>
            <a:graphicFrameLocks noChangeAspect="1"/>
          </p:cNvGraphicFramePr>
          <p:nvPr>
            <p:extLst>
              <p:ext uri="{D42A27DB-BD31-4B8C-83A1-F6EECF244321}">
                <p14:modId xmlns:p14="http://schemas.microsoft.com/office/powerpoint/2010/main" val="1395888050"/>
              </p:ext>
            </p:extLst>
          </p:nvPr>
        </p:nvGraphicFramePr>
        <p:xfrm>
          <a:off x="2900516" y="4392561"/>
          <a:ext cx="1866900" cy="495300"/>
        </p:xfrm>
        <a:graphic>
          <a:graphicData uri="http://schemas.openxmlformats.org/presentationml/2006/ole">
            <mc:AlternateContent xmlns:mc="http://schemas.openxmlformats.org/markup-compatibility/2006">
              <mc:Choice xmlns:v="urn:schemas-microsoft-com:vml" Requires="v">
                <p:oleObj spid="_x0000_s1114" name="Visio" r:id="rId3" imgW="1866900" imgH="495300" progId="Visio.Drawing.6">
                  <p:embed/>
                </p:oleObj>
              </mc:Choice>
              <mc:Fallback>
                <p:oleObj name="Visio" r:id="rId3" imgW="1866900" imgH="495300" progId="Visio.Drawing.6">
                  <p:embed/>
                  <p:pic>
                    <p:nvPicPr>
                      <p:cNvPr id="1026" name="Object 4">
                        <a:extLst>
                          <a:ext uri="{FF2B5EF4-FFF2-40B4-BE49-F238E27FC236}">
                            <a16:creationId xmlns="" xmlns:a16="http://schemas.microsoft.com/office/drawing/2014/main" id="{DCD8F308-B00E-44FA-8261-85E478CF33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0516" y="4392561"/>
                        <a:ext cx="18669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a:extLst>
              <a:ext uri="{FF2B5EF4-FFF2-40B4-BE49-F238E27FC236}">
                <a16:creationId xmlns="" xmlns:a16="http://schemas.microsoft.com/office/drawing/2014/main" id="{8F6F662C-2266-48D3-8F88-163A66D1973B}"/>
              </a:ext>
            </a:extLst>
          </p:cNvPr>
          <p:cNvSpPr>
            <a:spLocks noGrp="1"/>
          </p:cNvSpPr>
          <p:nvPr>
            <p:ph type="sldNum" sz="quarter" idx="12"/>
          </p:nvPr>
        </p:nvSpPr>
        <p:spPr/>
        <p:txBody>
          <a:bodyPr/>
          <a:lstStyle/>
          <a:p>
            <a:fld id="{912E6A29-06C3-46FB-93EA-F41021D40532}" type="slidenum">
              <a:rPr lang="en-US" smtClean="0"/>
              <a:t>4</a:t>
            </a:fld>
            <a:endParaRPr lang="en-US"/>
          </a:p>
        </p:txBody>
      </p:sp>
    </p:spTree>
    <p:extLst>
      <p:ext uri="{BB962C8B-B14F-4D97-AF65-F5344CB8AC3E}">
        <p14:creationId xmlns:p14="http://schemas.microsoft.com/office/powerpoint/2010/main" val="75279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C57B76-30D8-44E2-B18D-04EF616A2DEF}"/>
              </a:ext>
            </a:extLst>
          </p:cNvPr>
          <p:cNvSpPr>
            <a:spLocks noGrp="1"/>
          </p:cNvSpPr>
          <p:nvPr>
            <p:ph type="title"/>
          </p:nvPr>
        </p:nvSpPr>
        <p:spPr/>
        <p:txBody>
          <a:bodyPr/>
          <a:lstStyle/>
          <a:p>
            <a:r>
              <a:rPr lang="en-US" altLang="en-US" dirty="0"/>
              <a:t>Basic Code Structures and Flow Graph Notation</a:t>
            </a:r>
            <a:endParaRPr lang="en-US" dirty="0"/>
          </a:p>
        </p:txBody>
      </p:sp>
      <p:sp>
        <p:nvSpPr>
          <p:cNvPr id="3" name="Content Placeholder 2">
            <a:extLst>
              <a:ext uri="{FF2B5EF4-FFF2-40B4-BE49-F238E27FC236}">
                <a16:creationId xmlns="" xmlns:a16="http://schemas.microsoft.com/office/drawing/2014/main" id="{32A97375-05F1-4DD4-ADBB-12597CE00F72}"/>
              </a:ext>
            </a:extLst>
          </p:cNvPr>
          <p:cNvSpPr>
            <a:spLocks noGrp="1"/>
          </p:cNvSpPr>
          <p:nvPr>
            <p:ph idx="1"/>
          </p:nvPr>
        </p:nvSpPr>
        <p:spPr/>
        <p:txBody>
          <a:bodyPr/>
          <a:lstStyle/>
          <a:p>
            <a:r>
              <a:rPr lang="en-US" i="1" dirty="0"/>
              <a:t>If</a:t>
            </a:r>
            <a:endParaRPr lang="en-US" dirty="0"/>
          </a:p>
          <a:p>
            <a:r>
              <a:rPr lang="en-US" sz="2400" dirty="0"/>
              <a:t>Second structural form is the If statement. In the following graph, the first node at the left depicts the if statement and the two nodes next to the first node correspond to the successful case (if condition is true) and unsuccessful case (if condition is false) consecutively. The control comes to the same instruction from either of these intermediate instructions.</a:t>
            </a:r>
          </a:p>
          <a:p>
            <a:endParaRPr lang="en-US" dirty="0"/>
          </a:p>
        </p:txBody>
      </p:sp>
      <p:graphicFrame>
        <p:nvGraphicFramePr>
          <p:cNvPr id="4" name="Object 6">
            <a:extLst>
              <a:ext uri="{FF2B5EF4-FFF2-40B4-BE49-F238E27FC236}">
                <a16:creationId xmlns="" xmlns:a16="http://schemas.microsoft.com/office/drawing/2014/main" id="{79C96177-3AA4-4280-9D01-3D27559216B6}"/>
              </a:ext>
            </a:extLst>
          </p:cNvPr>
          <p:cNvGraphicFramePr>
            <a:graphicFrameLocks noChangeAspect="1"/>
          </p:cNvGraphicFramePr>
          <p:nvPr>
            <p:extLst>
              <p:ext uri="{D42A27DB-BD31-4B8C-83A1-F6EECF244321}">
                <p14:modId xmlns:p14="http://schemas.microsoft.com/office/powerpoint/2010/main" val="2506818561"/>
              </p:ext>
            </p:extLst>
          </p:nvPr>
        </p:nvGraphicFramePr>
        <p:xfrm>
          <a:off x="5334000" y="4767263"/>
          <a:ext cx="3238500" cy="1409700"/>
        </p:xfrm>
        <a:graphic>
          <a:graphicData uri="http://schemas.openxmlformats.org/presentationml/2006/ole">
            <mc:AlternateContent xmlns:mc="http://schemas.openxmlformats.org/markup-compatibility/2006">
              <mc:Choice xmlns:v="urn:schemas-microsoft-com:vml" Requires="v">
                <p:oleObj spid="_x0000_s16472" name="Visio" r:id="rId3" imgW="3238500" imgH="1409700" progId="Visio.Drawing.6">
                  <p:embed/>
                </p:oleObj>
              </mc:Choice>
              <mc:Fallback>
                <p:oleObj name="Visio" r:id="rId3" imgW="3238500" imgH="1409700" progId="Visio.Drawing.6">
                  <p:embed/>
                  <p:pic>
                    <p:nvPicPr>
                      <p:cNvPr id="1027" name="Object 6">
                        <a:extLst>
                          <a:ext uri="{FF2B5EF4-FFF2-40B4-BE49-F238E27FC236}">
                            <a16:creationId xmlns="" xmlns:a16="http://schemas.microsoft.com/office/drawing/2014/main" id="{DD305666-464D-4EB5-A3D0-661F997AFA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4767263"/>
                        <a:ext cx="3238500" cy="140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a:extLst>
              <a:ext uri="{FF2B5EF4-FFF2-40B4-BE49-F238E27FC236}">
                <a16:creationId xmlns="" xmlns:a16="http://schemas.microsoft.com/office/drawing/2014/main" id="{EE7A984F-AE7B-4DA7-B487-3C9DD2A8F07E}"/>
              </a:ext>
            </a:extLst>
          </p:cNvPr>
          <p:cNvSpPr>
            <a:spLocks noGrp="1"/>
          </p:cNvSpPr>
          <p:nvPr>
            <p:ph type="sldNum" sz="quarter" idx="12"/>
          </p:nvPr>
        </p:nvSpPr>
        <p:spPr/>
        <p:txBody>
          <a:bodyPr/>
          <a:lstStyle/>
          <a:p>
            <a:fld id="{912E6A29-06C3-46FB-93EA-F41021D40532}" type="slidenum">
              <a:rPr lang="en-US" smtClean="0"/>
              <a:t>5</a:t>
            </a:fld>
            <a:endParaRPr lang="en-US"/>
          </a:p>
        </p:txBody>
      </p:sp>
    </p:spTree>
    <p:extLst>
      <p:ext uri="{BB962C8B-B14F-4D97-AF65-F5344CB8AC3E}">
        <p14:creationId xmlns:p14="http://schemas.microsoft.com/office/powerpoint/2010/main" val="3721841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122D62-A154-4730-A0CE-144312158003}"/>
              </a:ext>
            </a:extLst>
          </p:cNvPr>
          <p:cNvSpPr>
            <a:spLocks noGrp="1"/>
          </p:cNvSpPr>
          <p:nvPr>
            <p:ph type="title"/>
          </p:nvPr>
        </p:nvSpPr>
        <p:spPr/>
        <p:txBody>
          <a:bodyPr/>
          <a:lstStyle/>
          <a:p>
            <a:r>
              <a:rPr lang="en-US" altLang="en-US" dirty="0"/>
              <a:t>Basic Code Structures and Flow Graph Notation</a:t>
            </a:r>
            <a:endParaRPr lang="en-US" dirty="0"/>
          </a:p>
        </p:txBody>
      </p:sp>
      <p:sp>
        <p:nvSpPr>
          <p:cNvPr id="3" name="Content Placeholder 2">
            <a:extLst>
              <a:ext uri="{FF2B5EF4-FFF2-40B4-BE49-F238E27FC236}">
                <a16:creationId xmlns="" xmlns:a16="http://schemas.microsoft.com/office/drawing/2014/main" id="{4A5CD57D-CA3F-4BCD-B278-14DAA84F12B4}"/>
              </a:ext>
            </a:extLst>
          </p:cNvPr>
          <p:cNvSpPr>
            <a:spLocks noGrp="1"/>
          </p:cNvSpPr>
          <p:nvPr>
            <p:ph idx="1"/>
          </p:nvPr>
        </p:nvSpPr>
        <p:spPr/>
        <p:txBody>
          <a:bodyPr/>
          <a:lstStyle/>
          <a:p>
            <a:r>
              <a:rPr lang="en-US" i="1" dirty="0"/>
              <a:t>Case</a:t>
            </a:r>
            <a:endParaRPr lang="en-US" dirty="0"/>
          </a:p>
          <a:p>
            <a:r>
              <a:rPr lang="en-US" dirty="0"/>
              <a:t>In Case statement, control can take either of several branches (as opposed to only two in If statement.) First node represents the switch statement (C/C++) and nodes in middle correspond to all different cases. Program can take one branch and result into the same instruction.</a:t>
            </a:r>
          </a:p>
          <a:p>
            <a:endParaRPr lang="en-US" dirty="0"/>
          </a:p>
        </p:txBody>
      </p:sp>
      <p:graphicFrame>
        <p:nvGraphicFramePr>
          <p:cNvPr id="4" name="Object 8">
            <a:extLst>
              <a:ext uri="{FF2B5EF4-FFF2-40B4-BE49-F238E27FC236}">
                <a16:creationId xmlns="" xmlns:a16="http://schemas.microsoft.com/office/drawing/2014/main" id="{94C135C4-7F66-4085-9299-B9AF882443F1}"/>
              </a:ext>
            </a:extLst>
          </p:cNvPr>
          <p:cNvGraphicFramePr>
            <a:graphicFrameLocks noChangeAspect="1"/>
          </p:cNvGraphicFramePr>
          <p:nvPr>
            <p:extLst>
              <p:ext uri="{D42A27DB-BD31-4B8C-83A1-F6EECF244321}">
                <p14:modId xmlns:p14="http://schemas.microsoft.com/office/powerpoint/2010/main" val="2949981748"/>
              </p:ext>
            </p:extLst>
          </p:nvPr>
        </p:nvGraphicFramePr>
        <p:xfrm>
          <a:off x="6096000" y="4001294"/>
          <a:ext cx="3238500" cy="1866900"/>
        </p:xfrm>
        <a:graphic>
          <a:graphicData uri="http://schemas.openxmlformats.org/presentationml/2006/ole">
            <mc:AlternateContent xmlns:mc="http://schemas.openxmlformats.org/markup-compatibility/2006">
              <mc:Choice xmlns:v="urn:schemas-microsoft-com:vml" Requires="v">
                <p:oleObj spid="_x0000_s17496" name="Visio" r:id="rId3" imgW="3238500" imgH="1866900" progId="Visio.Drawing.6">
                  <p:embed/>
                </p:oleObj>
              </mc:Choice>
              <mc:Fallback>
                <p:oleObj name="Visio" r:id="rId3" imgW="3238500" imgH="1866900" progId="Visio.Drawing.6">
                  <p:embed/>
                  <p:pic>
                    <p:nvPicPr>
                      <p:cNvPr id="1028" name="Object 8">
                        <a:extLst>
                          <a:ext uri="{FF2B5EF4-FFF2-40B4-BE49-F238E27FC236}">
                            <a16:creationId xmlns="" xmlns:a16="http://schemas.microsoft.com/office/drawing/2014/main" id="{C3D1A9F8-0DA8-45EA-8357-9188ABC5A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001294"/>
                        <a:ext cx="3238500" cy="186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a:extLst>
              <a:ext uri="{FF2B5EF4-FFF2-40B4-BE49-F238E27FC236}">
                <a16:creationId xmlns="" xmlns:a16="http://schemas.microsoft.com/office/drawing/2014/main" id="{92EBEAAE-4C66-4BAB-A7EB-31BE29ACA109}"/>
              </a:ext>
            </a:extLst>
          </p:cNvPr>
          <p:cNvSpPr>
            <a:spLocks noGrp="1"/>
          </p:cNvSpPr>
          <p:nvPr>
            <p:ph type="sldNum" sz="quarter" idx="12"/>
          </p:nvPr>
        </p:nvSpPr>
        <p:spPr/>
        <p:txBody>
          <a:bodyPr/>
          <a:lstStyle/>
          <a:p>
            <a:fld id="{912E6A29-06C3-46FB-93EA-F41021D40532}" type="slidenum">
              <a:rPr lang="en-US" smtClean="0"/>
              <a:t>6</a:t>
            </a:fld>
            <a:endParaRPr lang="en-US"/>
          </a:p>
        </p:txBody>
      </p:sp>
    </p:spTree>
    <p:extLst>
      <p:ext uri="{BB962C8B-B14F-4D97-AF65-F5344CB8AC3E}">
        <p14:creationId xmlns:p14="http://schemas.microsoft.com/office/powerpoint/2010/main" val="4279452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7DEDBA-B168-4558-9D74-19E7687F22B2}"/>
              </a:ext>
            </a:extLst>
          </p:cNvPr>
          <p:cNvSpPr>
            <a:spLocks noGrp="1"/>
          </p:cNvSpPr>
          <p:nvPr>
            <p:ph type="title"/>
          </p:nvPr>
        </p:nvSpPr>
        <p:spPr/>
        <p:txBody>
          <a:bodyPr/>
          <a:lstStyle/>
          <a:p>
            <a:r>
              <a:rPr lang="en-US" altLang="en-US" dirty="0"/>
              <a:t>Basic Code Structures and Flow Graph Notation</a:t>
            </a:r>
            <a:endParaRPr lang="en-US" dirty="0"/>
          </a:p>
        </p:txBody>
      </p:sp>
      <p:sp>
        <p:nvSpPr>
          <p:cNvPr id="3" name="Content Placeholder 2">
            <a:extLst>
              <a:ext uri="{FF2B5EF4-FFF2-40B4-BE49-F238E27FC236}">
                <a16:creationId xmlns="" xmlns:a16="http://schemas.microsoft.com/office/drawing/2014/main" id="{C5EF5362-EBE1-4AD6-8813-136E5CE40402}"/>
              </a:ext>
            </a:extLst>
          </p:cNvPr>
          <p:cNvSpPr>
            <a:spLocks noGrp="1"/>
          </p:cNvSpPr>
          <p:nvPr>
            <p:ph idx="1"/>
          </p:nvPr>
        </p:nvSpPr>
        <p:spPr/>
        <p:txBody>
          <a:bodyPr/>
          <a:lstStyle/>
          <a:p>
            <a:r>
              <a:rPr lang="en-US" i="1" dirty="0"/>
              <a:t>While</a:t>
            </a:r>
            <a:endParaRPr lang="en-US" dirty="0"/>
          </a:p>
          <a:p>
            <a:r>
              <a:rPr lang="en-US" dirty="0"/>
              <a:t>A while loop structure consists of a loop guard instruction through which the iteration in the loop is controlled. The control keeps iterating in the loop as long as the loop guard condition is true. It branches to the last instruction when it becomes false.</a:t>
            </a:r>
          </a:p>
          <a:p>
            <a:endParaRPr lang="en-US" dirty="0"/>
          </a:p>
        </p:txBody>
      </p:sp>
      <p:graphicFrame>
        <p:nvGraphicFramePr>
          <p:cNvPr id="4" name="Object 10">
            <a:extLst>
              <a:ext uri="{FF2B5EF4-FFF2-40B4-BE49-F238E27FC236}">
                <a16:creationId xmlns="" xmlns:a16="http://schemas.microsoft.com/office/drawing/2014/main" id="{9432743A-4A42-425D-833B-2C646C6DD7E9}"/>
              </a:ext>
            </a:extLst>
          </p:cNvPr>
          <p:cNvGraphicFramePr>
            <a:graphicFrameLocks noChangeAspect="1"/>
          </p:cNvGraphicFramePr>
          <p:nvPr>
            <p:extLst>
              <p:ext uri="{D42A27DB-BD31-4B8C-83A1-F6EECF244321}">
                <p14:modId xmlns:p14="http://schemas.microsoft.com/office/powerpoint/2010/main" val="3265028707"/>
              </p:ext>
            </p:extLst>
          </p:nvPr>
        </p:nvGraphicFramePr>
        <p:xfrm>
          <a:off x="6238568" y="4390104"/>
          <a:ext cx="3238500" cy="1114425"/>
        </p:xfrm>
        <a:graphic>
          <a:graphicData uri="http://schemas.openxmlformats.org/presentationml/2006/ole">
            <mc:AlternateContent xmlns:mc="http://schemas.openxmlformats.org/markup-compatibility/2006">
              <mc:Choice xmlns:v="urn:schemas-microsoft-com:vml" Requires="v">
                <p:oleObj spid="_x0000_s18519" name="Visio" r:id="rId3" imgW="3238500" imgH="1123950" progId="Visio.Drawing.6">
                  <p:embed/>
                </p:oleObj>
              </mc:Choice>
              <mc:Fallback>
                <p:oleObj name="Visio" r:id="rId3" imgW="3238500" imgH="1123950" progId="Visio.Drawing.6">
                  <p:embed/>
                  <p:pic>
                    <p:nvPicPr>
                      <p:cNvPr id="1029" name="Object 10">
                        <a:extLst>
                          <a:ext uri="{FF2B5EF4-FFF2-40B4-BE49-F238E27FC236}">
                            <a16:creationId xmlns="" xmlns:a16="http://schemas.microsoft.com/office/drawing/2014/main" id="{BD88AE98-91AE-4E67-8155-2ED2534B77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568" y="4390104"/>
                        <a:ext cx="3238500"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a:extLst>
              <a:ext uri="{FF2B5EF4-FFF2-40B4-BE49-F238E27FC236}">
                <a16:creationId xmlns="" xmlns:a16="http://schemas.microsoft.com/office/drawing/2014/main" id="{E744832C-CD24-485F-9A55-347209E46B8E}"/>
              </a:ext>
            </a:extLst>
          </p:cNvPr>
          <p:cNvSpPr>
            <a:spLocks noGrp="1"/>
          </p:cNvSpPr>
          <p:nvPr>
            <p:ph type="sldNum" sz="quarter" idx="12"/>
          </p:nvPr>
        </p:nvSpPr>
        <p:spPr/>
        <p:txBody>
          <a:bodyPr/>
          <a:lstStyle/>
          <a:p>
            <a:fld id="{912E6A29-06C3-46FB-93EA-F41021D40532}" type="slidenum">
              <a:rPr lang="en-US" smtClean="0"/>
              <a:t>7</a:t>
            </a:fld>
            <a:endParaRPr lang="en-US"/>
          </a:p>
        </p:txBody>
      </p:sp>
    </p:spTree>
    <p:extLst>
      <p:ext uri="{BB962C8B-B14F-4D97-AF65-F5344CB8AC3E}">
        <p14:creationId xmlns:p14="http://schemas.microsoft.com/office/powerpoint/2010/main" val="108934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a:extLst>
              <a:ext uri="{FF2B5EF4-FFF2-40B4-BE49-F238E27FC236}">
                <a16:creationId xmlns="" xmlns:a16="http://schemas.microsoft.com/office/drawing/2014/main" id="{5CD8F20A-E8A5-460C-A49D-5FB57E03E3B2}"/>
              </a:ext>
            </a:extLst>
          </p:cNvPr>
          <p:cNvSpPr>
            <a:spLocks noGrp="1" noChangeArrowheads="1"/>
          </p:cNvSpPr>
          <p:nvPr>
            <p:ph type="title"/>
          </p:nvPr>
        </p:nvSpPr>
        <p:spPr/>
        <p:txBody>
          <a:bodyPr/>
          <a:lstStyle/>
          <a:p>
            <a:pPr eaLnBrk="1" hangingPunct="1"/>
            <a:r>
              <a:rPr lang="en-US" altLang="en-US"/>
              <a:t>Example – Bubble Sort</a:t>
            </a:r>
          </a:p>
        </p:txBody>
      </p:sp>
      <p:pic>
        <p:nvPicPr>
          <p:cNvPr id="31747" name="Picture 4">
            <a:extLst>
              <a:ext uri="{FF2B5EF4-FFF2-40B4-BE49-F238E27FC236}">
                <a16:creationId xmlns="" xmlns:a16="http://schemas.microsoft.com/office/drawing/2014/main" id="{1B322ED4-AA3B-49AF-9D84-8E09316111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14600" y="1939926"/>
            <a:ext cx="6858000" cy="4024313"/>
          </a:xfrm>
          <a:noFill/>
        </p:spPr>
      </p:pic>
      <p:cxnSp>
        <p:nvCxnSpPr>
          <p:cNvPr id="5" name="Straight Arrow Connector 4">
            <a:extLst>
              <a:ext uri="{FF2B5EF4-FFF2-40B4-BE49-F238E27FC236}">
                <a16:creationId xmlns="" xmlns:a16="http://schemas.microsoft.com/office/drawing/2014/main" id="{A6FB9DAA-6998-4902-9A7C-1E0F6D09B87A}"/>
              </a:ext>
            </a:extLst>
          </p:cNvPr>
          <p:cNvCxnSpPr/>
          <p:nvPr/>
        </p:nvCxnSpPr>
        <p:spPr>
          <a:xfrm rot="5400000">
            <a:off x="8115301" y="5143501"/>
            <a:ext cx="228600" cy="3175"/>
          </a:xfrm>
          <a:prstGeom prst="straightConnector1">
            <a:avLst/>
          </a:prstGeom>
          <a:ln>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3" name="Slide Number Placeholder 2">
            <a:extLst>
              <a:ext uri="{FF2B5EF4-FFF2-40B4-BE49-F238E27FC236}">
                <a16:creationId xmlns="" xmlns:a16="http://schemas.microsoft.com/office/drawing/2014/main" id="{153E7F27-88DA-4CF0-AE1B-E9D9D8986BA9}"/>
              </a:ext>
            </a:extLst>
          </p:cNvPr>
          <p:cNvSpPr>
            <a:spLocks noGrp="1"/>
          </p:cNvSpPr>
          <p:nvPr>
            <p:ph type="sldNum" sz="quarter" idx="12"/>
          </p:nvPr>
        </p:nvSpPr>
        <p:spPr/>
        <p:txBody>
          <a:bodyPr/>
          <a:lstStyle/>
          <a:p>
            <a:fld id="{912E6A29-06C3-46FB-93EA-F41021D40532}" type="slidenum">
              <a:rPr lang="en-US" smtClean="0"/>
              <a:t>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 xmlns:a16="http://schemas.microsoft.com/office/drawing/2014/main" id="{8331AAFF-F63B-4C89-82C7-C938A3FFADE4}"/>
              </a:ext>
            </a:extLst>
          </p:cNvPr>
          <p:cNvSpPr>
            <a:spLocks noGrp="1" noChangeArrowheads="1"/>
          </p:cNvSpPr>
          <p:nvPr>
            <p:ph type="title"/>
          </p:nvPr>
        </p:nvSpPr>
        <p:spPr/>
        <p:txBody>
          <a:bodyPr/>
          <a:lstStyle/>
          <a:p>
            <a:pPr eaLnBrk="1" hangingPunct="1"/>
            <a:r>
              <a:rPr lang="en-US" altLang="en-US"/>
              <a:t>Path</a:t>
            </a:r>
          </a:p>
        </p:txBody>
      </p:sp>
      <p:sp>
        <p:nvSpPr>
          <p:cNvPr id="33795" name="Rectangle 3">
            <a:extLst>
              <a:ext uri="{FF2B5EF4-FFF2-40B4-BE49-F238E27FC236}">
                <a16:creationId xmlns="" xmlns:a16="http://schemas.microsoft.com/office/drawing/2014/main" id="{911108F4-0FA7-46B1-B7D6-698BBB783165}"/>
              </a:ext>
            </a:extLst>
          </p:cNvPr>
          <p:cNvSpPr>
            <a:spLocks noGrp="1" noChangeArrowheads="1"/>
          </p:cNvSpPr>
          <p:nvPr>
            <p:ph type="body" idx="1"/>
          </p:nvPr>
        </p:nvSpPr>
        <p:spPr/>
        <p:txBody>
          <a:bodyPr/>
          <a:lstStyle/>
          <a:p>
            <a:pPr eaLnBrk="1" hangingPunct="1"/>
            <a:r>
              <a:rPr lang="en-US" altLang="en-US" dirty="0"/>
              <a:t>A sequence of edges in the flow graph from input to output</a:t>
            </a:r>
          </a:p>
        </p:txBody>
      </p:sp>
      <p:sp>
        <p:nvSpPr>
          <p:cNvPr id="3" name="Slide Number Placeholder 2">
            <a:extLst>
              <a:ext uri="{FF2B5EF4-FFF2-40B4-BE49-F238E27FC236}">
                <a16:creationId xmlns="" xmlns:a16="http://schemas.microsoft.com/office/drawing/2014/main" id="{55EF605F-7B41-453E-A44E-88716C0AEE35}"/>
              </a:ext>
            </a:extLst>
          </p:cNvPr>
          <p:cNvSpPr>
            <a:spLocks noGrp="1"/>
          </p:cNvSpPr>
          <p:nvPr>
            <p:ph type="sldNum" sz="quarter" idx="12"/>
          </p:nvPr>
        </p:nvSpPr>
        <p:spPr/>
        <p:txBody>
          <a:bodyPr/>
          <a:lstStyle/>
          <a:p>
            <a:fld id="{912E6A29-06C3-46FB-93EA-F41021D40532}" type="slidenum">
              <a:rPr lang="en-US" smtClean="0"/>
              <a:t>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740</Words>
  <Application>Microsoft Office PowerPoint</Application>
  <PresentationFormat>Widescreen</PresentationFormat>
  <Paragraphs>129</Paragraphs>
  <Slides>22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0" baseType="lpstr">
      <vt:lpstr>Arial</vt:lpstr>
      <vt:lpstr>Calibri</vt:lpstr>
      <vt:lpstr>Calibri Light</vt:lpstr>
      <vt:lpstr>Garamond</vt:lpstr>
      <vt:lpstr>Symbol</vt:lpstr>
      <vt:lpstr>Times New Roman</vt:lpstr>
      <vt:lpstr>Office Theme</vt:lpstr>
      <vt:lpstr>Visio</vt:lpstr>
      <vt:lpstr>Software Testing</vt:lpstr>
      <vt:lpstr>Testing Techniques </vt:lpstr>
      <vt:lpstr>Structural Testing (White box) </vt:lpstr>
      <vt:lpstr>Basic Code Structures and Flow Graph Notation</vt:lpstr>
      <vt:lpstr>Basic Code Structures and Flow Graph Notation</vt:lpstr>
      <vt:lpstr>Basic Code Structures and Flow Graph Notation</vt:lpstr>
      <vt:lpstr>Basic Code Structures and Flow Graph Notation</vt:lpstr>
      <vt:lpstr>Example – Bubble Sort</vt:lpstr>
      <vt:lpstr>Path</vt:lpstr>
      <vt:lpstr>Paths</vt:lpstr>
      <vt:lpstr>White Box Testing - Coverage </vt:lpstr>
      <vt:lpstr>Coverage</vt:lpstr>
      <vt:lpstr>PowerPoint Presentation</vt:lpstr>
      <vt:lpstr>PowerPoint Presentation</vt:lpstr>
      <vt:lpstr>PowerPoint Presentation</vt:lpstr>
      <vt:lpstr>Paths in a Program Containing Loops</vt:lpstr>
      <vt:lpstr>Paths</vt:lpstr>
      <vt:lpstr>A simple graph with many paths</vt:lpstr>
      <vt:lpstr>Cyclomatic Complexity </vt:lpstr>
      <vt:lpstr>PowerPoint Presentation</vt:lpstr>
      <vt:lpstr>Infeasible Paths</vt:lpstr>
      <vt:lpstr>Modified Code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Sobia</dc:creator>
  <cp:lastModifiedBy>Lenovo</cp:lastModifiedBy>
  <cp:revision>29</cp:revision>
  <dcterms:created xsi:type="dcterms:W3CDTF">2020-04-23T04:18:35Z</dcterms:created>
  <dcterms:modified xsi:type="dcterms:W3CDTF">2022-10-26T06:55:13Z</dcterms:modified>
</cp:coreProperties>
</file>