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66" r:id="rId3"/>
    <p:sldId id="268" r:id="rId4"/>
    <p:sldId id="269" r:id="rId5"/>
    <p:sldId id="272" r:id="rId6"/>
    <p:sldId id="270" r:id="rId7"/>
    <p:sldId id="273" r:id="rId8"/>
    <p:sldId id="274" r:id="rId9"/>
    <p:sldId id="282" r:id="rId10"/>
    <p:sldId id="285" r:id="rId11"/>
    <p:sldId id="275" r:id="rId12"/>
    <p:sldId id="276" r:id="rId13"/>
    <p:sldId id="277" r:id="rId14"/>
    <p:sldId id="278" r:id="rId15"/>
    <p:sldId id="279" r:id="rId16"/>
    <p:sldId id="286"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5AEF4-20CA-40C1-A704-1BF6D90DC569}"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8765A-EBAC-44D9-B00C-603BBE4202F7}" type="slidenum">
              <a:rPr lang="en-US" smtClean="0"/>
              <a:t>‹#›</a:t>
            </a:fld>
            <a:endParaRPr lang="en-US"/>
          </a:p>
        </p:txBody>
      </p:sp>
    </p:spTree>
    <p:extLst>
      <p:ext uri="{BB962C8B-B14F-4D97-AF65-F5344CB8AC3E}">
        <p14:creationId xmlns:p14="http://schemas.microsoft.com/office/powerpoint/2010/main" val="276262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B06E1-6750-4D19-9ED1-5C333B5FF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773040D-2D82-4C64-A922-A8C6E3C53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5142BCC-A626-4CCB-9752-E3CF7EA92EAF}"/>
              </a:ext>
            </a:extLst>
          </p:cNvPr>
          <p:cNvSpPr>
            <a:spLocks noGrp="1"/>
          </p:cNvSpPr>
          <p:nvPr>
            <p:ph type="dt" sz="half" idx="10"/>
          </p:nvPr>
        </p:nvSpPr>
        <p:spPr/>
        <p:txBody>
          <a:bodyPr/>
          <a:lstStyle/>
          <a:p>
            <a:fld id="{C89C33D3-420F-42C5-AEFA-025F28A25DA9}" type="datetime1">
              <a:rPr lang="en-US" smtClean="0"/>
              <a:t>12/3/2022</a:t>
            </a:fld>
            <a:endParaRPr lang="en-US"/>
          </a:p>
        </p:txBody>
      </p:sp>
      <p:sp>
        <p:nvSpPr>
          <p:cNvPr id="5" name="Footer Placeholder 4">
            <a:extLst>
              <a:ext uri="{FF2B5EF4-FFF2-40B4-BE49-F238E27FC236}">
                <a16:creationId xmlns:a16="http://schemas.microsoft.com/office/drawing/2014/main" xmlns="" id="{4520A09C-9969-4504-A68B-A69E65F08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EE331B-4233-488C-B589-1C15E29C4E5F}"/>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53979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E24DA-ED43-4AEC-8714-3EFB20561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E6E1CE7-0E36-49F9-9B20-B35C60248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32C1DD-70AD-459C-8425-939D21DD2B93}"/>
              </a:ext>
            </a:extLst>
          </p:cNvPr>
          <p:cNvSpPr>
            <a:spLocks noGrp="1"/>
          </p:cNvSpPr>
          <p:nvPr>
            <p:ph type="dt" sz="half" idx="10"/>
          </p:nvPr>
        </p:nvSpPr>
        <p:spPr/>
        <p:txBody>
          <a:bodyPr/>
          <a:lstStyle/>
          <a:p>
            <a:fld id="{EAC8B84B-4A8F-4B3C-B66C-E75B659E6BE6}" type="datetime1">
              <a:rPr lang="en-US" smtClean="0"/>
              <a:t>12/3/2022</a:t>
            </a:fld>
            <a:endParaRPr lang="en-US"/>
          </a:p>
        </p:txBody>
      </p:sp>
      <p:sp>
        <p:nvSpPr>
          <p:cNvPr id="5" name="Footer Placeholder 4">
            <a:extLst>
              <a:ext uri="{FF2B5EF4-FFF2-40B4-BE49-F238E27FC236}">
                <a16:creationId xmlns:a16="http://schemas.microsoft.com/office/drawing/2014/main" xmlns="" id="{F67253B2-41D3-409A-A3C0-FA7B1CA18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D5E54C-E1DE-438B-9ECB-E447699A291E}"/>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20624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563C4B-0150-4F4D-890B-AAA56C9E2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66ED64-BAE7-4BFC-A197-C29AECBFC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3BA56C-16E1-4B62-B6AD-1A38A9A05C8B}"/>
              </a:ext>
            </a:extLst>
          </p:cNvPr>
          <p:cNvSpPr>
            <a:spLocks noGrp="1"/>
          </p:cNvSpPr>
          <p:nvPr>
            <p:ph type="dt" sz="half" idx="10"/>
          </p:nvPr>
        </p:nvSpPr>
        <p:spPr/>
        <p:txBody>
          <a:bodyPr/>
          <a:lstStyle/>
          <a:p>
            <a:fld id="{6012A14D-3D47-480C-81A7-C8A55BE02C62}" type="datetime1">
              <a:rPr lang="en-US" smtClean="0"/>
              <a:t>12/3/2022</a:t>
            </a:fld>
            <a:endParaRPr lang="en-US"/>
          </a:p>
        </p:txBody>
      </p:sp>
      <p:sp>
        <p:nvSpPr>
          <p:cNvPr id="5" name="Footer Placeholder 4">
            <a:extLst>
              <a:ext uri="{FF2B5EF4-FFF2-40B4-BE49-F238E27FC236}">
                <a16:creationId xmlns:a16="http://schemas.microsoft.com/office/drawing/2014/main" xmlns="" id="{4F78780F-4C13-4B5A-B1A6-C8C546810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A0EBA0D-2408-47D3-9BE7-55A8A7A9DD51}"/>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125704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D8500-F8D0-4A44-8A43-B32013A62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AD84B03-BF9C-44E0-BF09-20ED4AE72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F825C5-DCA0-4C7E-9DA6-8675EC85909B}"/>
              </a:ext>
            </a:extLst>
          </p:cNvPr>
          <p:cNvSpPr>
            <a:spLocks noGrp="1"/>
          </p:cNvSpPr>
          <p:nvPr>
            <p:ph type="dt" sz="half" idx="10"/>
          </p:nvPr>
        </p:nvSpPr>
        <p:spPr/>
        <p:txBody>
          <a:bodyPr/>
          <a:lstStyle/>
          <a:p>
            <a:fld id="{C74B7D21-B2CF-4DC6-9222-6F093026C220}" type="datetime1">
              <a:rPr lang="en-US" smtClean="0"/>
              <a:t>12/3/2022</a:t>
            </a:fld>
            <a:endParaRPr lang="en-US"/>
          </a:p>
        </p:txBody>
      </p:sp>
      <p:sp>
        <p:nvSpPr>
          <p:cNvPr id="5" name="Footer Placeholder 4">
            <a:extLst>
              <a:ext uri="{FF2B5EF4-FFF2-40B4-BE49-F238E27FC236}">
                <a16:creationId xmlns:a16="http://schemas.microsoft.com/office/drawing/2014/main" xmlns="" id="{83A8DED4-7938-415B-8767-822AAE227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92AB13-F11E-45D3-9DAD-D964CA8C0F31}"/>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202553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CBBBC-7EEA-44E8-8249-B19727E4D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E5ECEDD-CDCE-451B-BBFA-0FE810DBA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7B986E2-1EE7-490F-85B6-37A7D5122193}"/>
              </a:ext>
            </a:extLst>
          </p:cNvPr>
          <p:cNvSpPr>
            <a:spLocks noGrp="1"/>
          </p:cNvSpPr>
          <p:nvPr>
            <p:ph type="dt" sz="half" idx="10"/>
          </p:nvPr>
        </p:nvSpPr>
        <p:spPr/>
        <p:txBody>
          <a:bodyPr/>
          <a:lstStyle/>
          <a:p>
            <a:fld id="{92773711-719B-4E49-B50B-4B8D2C314591}" type="datetime1">
              <a:rPr lang="en-US" smtClean="0"/>
              <a:t>12/3/2022</a:t>
            </a:fld>
            <a:endParaRPr lang="en-US"/>
          </a:p>
        </p:txBody>
      </p:sp>
      <p:sp>
        <p:nvSpPr>
          <p:cNvPr id="5" name="Footer Placeholder 4">
            <a:extLst>
              <a:ext uri="{FF2B5EF4-FFF2-40B4-BE49-F238E27FC236}">
                <a16:creationId xmlns:a16="http://schemas.microsoft.com/office/drawing/2014/main" xmlns="" id="{2132AB3C-1A4F-4502-90ED-8D08B9E0E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437968-F2D9-442E-89A7-C2D09FE1E7C9}"/>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19370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4E79E-BA77-4068-9EED-D74DAEC5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9A0222F-BB9E-48D7-9FA2-99D90C7B8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B25120C-019F-48A2-A73F-9F609DF17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9370CFB-6385-44DB-9DE8-F1202BB0C9F0}"/>
              </a:ext>
            </a:extLst>
          </p:cNvPr>
          <p:cNvSpPr>
            <a:spLocks noGrp="1"/>
          </p:cNvSpPr>
          <p:nvPr>
            <p:ph type="dt" sz="half" idx="10"/>
          </p:nvPr>
        </p:nvSpPr>
        <p:spPr/>
        <p:txBody>
          <a:bodyPr/>
          <a:lstStyle/>
          <a:p>
            <a:fld id="{7609088A-EB0C-4803-9556-F6BDBE6110E7}" type="datetime1">
              <a:rPr lang="en-US" smtClean="0"/>
              <a:t>12/3/2022</a:t>
            </a:fld>
            <a:endParaRPr lang="en-US"/>
          </a:p>
        </p:txBody>
      </p:sp>
      <p:sp>
        <p:nvSpPr>
          <p:cNvPr id="6" name="Footer Placeholder 5">
            <a:extLst>
              <a:ext uri="{FF2B5EF4-FFF2-40B4-BE49-F238E27FC236}">
                <a16:creationId xmlns:a16="http://schemas.microsoft.com/office/drawing/2014/main" xmlns="" id="{F7B43443-3FCE-4C98-983F-916E48F80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42DF2EE-B5A1-41BB-BD2F-088DBFBA77BC}"/>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67127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F236D-C504-42CB-B470-784081ED1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A77D0B-1D6C-432E-BC9A-BBBFF3CB2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A2F3F55-E2D9-4C76-8219-F707ECBD4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D26D215-01BF-4DEF-A946-F16FA0050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AA0C6A-57C3-4FD6-A74F-D0BF2826B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C15CD17-3771-4C45-8865-45BAC1C6A3BE}"/>
              </a:ext>
            </a:extLst>
          </p:cNvPr>
          <p:cNvSpPr>
            <a:spLocks noGrp="1"/>
          </p:cNvSpPr>
          <p:nvPr>
            <p:ph type="dt" sz="half" idx="10"/>
          </p:nvPr>
        </p:nvSpPr>
        <p:spPr/>
        <p:txBody>
          <a:bodyPr/>
          <a:lstStyle/>
          <a:p>
            <a:fld id="{8FAD2CA6-773C-4A8B-930A-F2139344760F}" type="datetime1">
              <a:rPr lang="en-US" smtClean="0"/>
              <a:t>12/3/2022</a:t>
            </a:fld>
            <a:endParaRPr lang="en-US"/>
          </a:p>
        </p:txBody>
      </p:sp>
      <p:sp>
        <p:nvSpPr>
          <p:cNvPr id="8" name="Footer Placeholder 7">
            <a:extLst>
              <a:ext uri="{FF2B5EF4-FFF2-40B4-BE49-F238E27FC236}">
                <a16:creationId xmlns:a16="http://schemas.microsoft.com/office/drawing/2014/main" xmlns="" id="{B1E35165-8054-4E18-B666-2E7A644A3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8E69ACF-46A6-40F5-AD06-407E0E92963B}"/>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268191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8AED3-8F93-4A73-8838-E26E95536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96DE661-A8DB-48C8-BCC8-C0A7BD5B2DD7}"/>
              </a:ext>
            </a:extLst>
          </p:cNvPr>
          <p:cNvSpPr>
            <a:spLocks noGrp="1"/>
          </p:cNvSpPr>
          <p:nvPr>
            <p:ph type="dt" sz="half" idx="10"/>
          </p:nvPr>
        </p:nvSpPr>
        <p:spPr/>
        <p:txBody>
          <a:bodyPr/>
          <a:lstStyle/>
          <a:p>
            <a:fld id="{B9333155-FBB6-4ED7-9E35-9F22740B0FBC}" type="datetime1">
              <a:rPr lang="en-US" smtClean="0"/>
              <a:t>12/3/2022</a:t>
            </a:fld>
            <a:endParaRPr lang="en-US"/>
          </a:p>
        </p:txBody>
      </p:sp>
      <p:sp>
        <p:nvSpPr>
          <p:cNvPr id="4" name="Footer Placeholder 3">
            <a:extLst>
              <a:ext uri="{FF2B5EF4-FFF2-40B4-BE49-F238E27FC236}">
                <a16:creationId xmlns:a16="http://schemas.microsoft.com/office/drawing/2014/main" xmlns="" id="{24026F0D-5521-4DB2-AE49-8EC1B4C5C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0AB01F6-0F63-4002-BA86-88ECD30260F2}"/>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12599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E939677-A421-4C96-B946-48D66E1A3247}"/>
              </a:ext>
            </a:extLst>
          </p:cNvPr>
          <p:cNvSpPr>
            <a:spLocks noGrp="1"/>
          </p:cNvSpPr>
          <p:nvPr>
            <p:ph type="dt" sz="half" idx="10"/>
          </p:nvPr>
        </p:nvSpPr>
        <p:spPr/>
        <p:txBody>
          <a:bodyPr/>
          <a:lstStyle/>
          <a:p>
            <a:fld id="{7A5E5CA6-C6EC-4068-9980-2A551A5E4A04}" type="datetime1">
              <a:rPr lang="en-US" smtClean="0"/>
              <a:t>12/3/2022</a:t>
            </a:fld>
            <a:endParaRPr lang="en-US"/>
          </a:p>
        </p:txBody>
      </p:sp>
      <p:sp>
        <p:nvSpPr>
          <p:cNvPr id="3" name="Footer Placeholder 2">
            <a:extLst>
              <a:ext uri="{FF2B5EF4-FFF2-40B4-BE49-F238E27FC236}">
                <a16:creationId xmlns:a16="http://schemas.microsoft.com/office/drawing/2014/main" xmlns="" id="{B747BBB1-18A4-435B-BC46-17314F4CA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D02FE06-8A48-4461-8221-C990F6C54912}"/>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98208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96B45-AC39-479A-8D02-F823D1FA3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1D026E2-E72E-4208-87FF-81FB80AFA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04FC3C-DB0B-4FD2-A31F-2AA4DA3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AEDC759-E212-4F74-93D6-F37E478A96E0}"/>
              </a:ext>
            </a:extLst>
          </p:cNvPr>
          <p:cNvSpPr>
            <a:spLocks noGrp="1"/>
          </p:cNvSpPr>
          <p:nvPr>
            <p:ph type="dt" sz="half" idx="10"/>
          </p:nvPr>
        </p:nvSpPr>
        <p:spPr/>
        <p:txBody>
          <a:bodyPr/>
          <a:lstStyle/>
          <a:p>
            <a:fld id="{1C24536F-980E-4D49-8DE3-19C9BF673451}" type="datetime1">
              <a:rPr lang="en-US" smtClean="0"/>
              <a:t>12/3/2022</a:t>
            </a:fld>
            <a:endParaRPr lang="en-US"/>
          </a:p>
        </p:txBody>
      </p:sp>
      <p:sp>
        <p:nvSpPr>
          <p:cNvPr id="6" name="Footer Placeholder 5">
            <a:extLst>
              <a:ext uri="{FF2B5EF4-FFF2-40B4-BE49-F238E27FC236}">
                <a16:creationId xmlns:a16="http://schemas.microsoft.com/office/drawing/2014/main" xmlns="" id="{8B0C6BF6-AC6D-4AF0-A73C-9D80EC41A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6B1C67-FEE6-4193-AFCA-52408B27702F}"/>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30065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1FBD7-CBB4-4BEA-9B74-BAC13ECE3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1701C65-98CF-4463-A1A7-D4791C7B8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1C3E46A-4975-4334-BA2D-3E5294E75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EE2AF10-B53C-4BB4-8E46-4F712CD15527}"/>
              </a:ext>
            </a:extLst>
          </p:cNvPr>
          <p:cNvSpPr>
            <a:spLocks noGrp="1"/>
          </p:cNvSpPr>
          <p:nvPr>
            <p:ph type="dt" sz="half" idx="10"/>
          </p:nvPr>
        </p:nvSpPr>
        <p:spPr/>
        <p:txBody>
          <a:bodyPr/>
          <a:lstStyle/>
          <a:p>
            <a:fld id="{A435521E-513B-4435-BD85-E6CE387817EB}" type="datetime1">
              <a:rPr lang="en-US" smtClean="0"/>
              <a:t>12/3/2022</a:t>
            </a:fld>
            <a:endParaRPr lang="en-US"/>
          </a:p>
        </p:txBody>
      </p:sp>
      <p:sp>
        <p:nvSpPr>
          <p:cNvPr id="6" name="Footer Placeholder 5">
            <a:extLst>
              <a:ext uri="{FF2B5EF4-FFF2-40B4-BE49-F238E27FC236}">
                <a16:creationId xmlns:a16="http://schemas.microsoft.com/office/drawing/2014/main" xmlns="" id="{7725CECB-EFE4-4C42-9FE6-006E71085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6BA4A8A-FB07-489A-998F-915AC275A00F}"/>
              </a:ext>
            </a:extLst>
          </p:cNvPr>
          <p:cNvSpPr>
            <a:spLocks noGrp="1"/>
          </p:cNvSpPr>
          <p:nvPr>
            <p:ph type="sldNum" sz="quarter" idx="12"/>
          </p:nvPr>
        </p:nvSpPr>
        <p:spPr/>
        <p:txBody>
          <a:bodyPr/>
          <a:lstStyle/>
          <a:p>
            <a:fld id="{EB912893-ECEF-4A67-B8FF-42E022FA64EC}" type="slidenum">
              <a:rPr lang="en-US" smtClean="0"/>
              <a:t>‹#›</a:t>
            </a:fld>
            <a:endParaRPr lang="en-US"/>
          </a:p>
        </p:txBody>
      </p:sp>
    </p:spTree>
    <p:extLst>
      <p:ext uri="{BB962C8B-B14F-4D97-AF65-F5344CB8AC3E}">
        <p14:creationId xmlns:p14="http://schemas.microsoft.com/office/powerpoint/2010/main" val="374164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FC48EC-ABC4-4349-93D2-28DB20632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5A0D6BB-5FF7-4EAE-885F-1E2E75B50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FB3F38-0B77-4E1F-B3C0-BD40FCBCD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DBAD9-61BE-4002-AC42-503B98208E6B}" type="datetime1">
              <a:rPr lang="en-US" smtClean="0"/>
              <a:t>12/3/2022</a:t>
            </a:fld>
            <a:endParaRPr lang="en-US"/>
          </a:p>
        </p:txBody>
      </p:sp>
      <p:sp>
        <p:nvSpPr>
          <p:cNvPr id="5" name="Footer Placeholder 4">
            <a:extLst>
              <a:ext uri="{FF2B5EF4-FFF2-40B4-BE49-F238E27FC236}">
                <a16:creationId xmlns:a16="http://schemas.microsoft.com/office/drawing/2014/main" xmlns="" id="{CED3B0AD-3BA9-4312-9173-28B2EA624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1E97DBE-4536-4C53-A034-CC42F183A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12893-ECEF-4A67-B8FF-42E022FA64EC}" type="slidenum">
              <a:rPr lang="en-US" smtClean="0"/>
              <a:t>‹#›</a:t>
            </a:fld>
            <a:endParaRPr lang="en-US"/>
          </a:p>
        </p:txBody>
      </p:sp>
    </p:spTree>
    <p:extLst>
      <p:ext uri="{BB962C8B-B14F-4D97-AF65-F5344CB8AC3E}">
        <p14:creationId xmlns:p14="http://schemas.microsoft.com/office/powerpoint/2010/main" val="152796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B49AD1-F182-4B10-89A5-F9FFFEE6A46B}"/>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xmlns="" id="{3F9B4325-D44F-4046-ABA2-F9FD992B3BA0}"/>
              </a:ext>
            </a:extLst>
          </p:cNvPr>
          <p:cNvSpPr>
            <a:spLocks noGrp="1"/>
          </p:cNvSpPr>
          <p:nvPr>
            <p:ph type="subTitle" idx="1"/>
          </p:nvPr>
        </p:nvSpPr>
        <p:spPr/>
        <p:txBody>
          <a:bodyPr>
            <a:normAutofit lnSpcReduction="10000"/>
          </a:bodyPr>
          <a:lstStyle/>
          <a:p>
            <a:endParaRPr lang="en-US" dirty="0"/>
          </a:p>
          <a:p>
            <a:endParaRPr lang="en-US" dirty="0"/>
          </a:p>
          <a:p>
            <a:pPr algn="r"/>
            <a:r>
              <a:rPr lang="en-US" dirty="0"/>
              <a:t>Course Instructor</a:t>
            </a:r>
          </a:p>
          <a:p>
            <a:pPr algn="r"/>
            <a:r>
              <a:rPr lang="en-US" dirty="0"/>
              <a:t>Sobia Usman</a:t>
            </a:r>
          </a:p>
        </p:txBody>
      </p:sp>
    </p:spTree>
    <p:extLst>
      <p:ext uri="{BB962C8B-B14F-4D97-AF65-F5344CB8AC3E}">
        <p14:creationId xmlns:p14="http://schemas.microsoft.com/office/powerpoint/2010/main" val="3636898658"/>
      </p:ext>
    </p:extLst>
  </p:cSld>
  <p:clrMapOvr>
    <a:masterClrMapping/>
  </p:clrMapOvr>
  <mc:AlternateContent xmlns:mc="http://schemas.openxmlformats.org/markup-compatibility/2006" xmlns:p14="http://schemas.microsoft.com/office/powerpoint/2010/main">
    <mc:Choice Requires="p14">
      <p:transition spd="slow" p14:dur="2000" advTm="11898"/>
    </mc:Choice>
    <mc:Fallback xmlns="">
      <p:transition spd="slow" advTm="118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McCabe’s Cyclomatic Complexity metrics</a:t>
            </a:r>
          </a:p>
        </p:txBody>
      </p:sp>
      <p:sp>
        <p:nvSpPr>
          <p:cNvPr id="3" name="Content Placeholder 2"/>
          <p:cNvSpPr>
            <a:spLocks noGrp="1"/>
          </p:cNvSpPr>
          <p:nvPr>
            <p:ph sz="quarter" idx="1"/>
          </p:nvPr>
        </p:nvSpPr>
        <p:spPr/>
        <p:txBody>
          <a:bodyPr/>
          <a:lstStyle/>
          <a:p>
            <a:endParaRPr lang="en-US" sz="2200" dirty="0"/>
          </a:p>
          <a:p>
            <a:r>
              <a:rPr lang="en-US" sz="2200" dirty="0"/>
              <a:t>The cyclomatic complexity of a section of source code is the count of the number of linearly independent paths through the source code.</a:t>
            </a:r>
          </a:p>
          <a:p>
            <a:pPr>
              <a:buNone/>
            </a:pPr>
            <a:r>
              <a:rPr lang="en-US" sz="2200" dirty="0"/>
              <a:t> </a:t>
            </a:r>
          </a:p>
          <a:p>
            <a:r>
              <a:rPr lang="en-US" sz="2200" dirty="0"/>
              <a:t>if the source code contained no decision points such as IF statements or FOR loops, the complexity would be </a:t>
            </a:r>
            <a:r>
              <a:rPr lang="en-US" sz="2200" b="1" dirty="0"/>
              <a:t>1</a:t>
            </a:r>
          </a:p>
          <a:p>
            <a:pPr>
              <a:buNone/>
            </a:pPr>
            <a:endParaRPr lang="en-US" sz="2200" b="1" dirty="0"/>
          </a:p>
          <a:p>
            <a:r>
              <a:rPr lang="en-US" sz="2200" dirty="0"/>
              <a:t>Since there is only a single path through the code. If the code had a single IF statement containing a single condition there would be two paths through the code, one path where the IF statement is evaluated as TRUE and one path where the IF statement is evaluated as FALSE.</a:t>
            </a:r>
          </a:p>
          <a:p>
            <a:pPr>
              <a:buNone/>
            </a:pPr>
            <a:endParaRPr lang="en-US" dirty="0"/>
          </a:p>
        </p:txBody>
      </p:sp>
      <p:sp>
        <p:nvSpPr>
          <p:cNvPr id="5" name="Slide Number Placeholder 4">
            <a:extLst>
              <a:ext uri="{FF2B5EF4-FFF2-40B4-BE49-F238E27FC236}">
                <a16:creationId xmlns:a16="http://schemas.microsoft.com/office/drawing/2014/main" xmlns="" id="{F1007401-C527-4077-AB83-F8974010AD35}"/>
              </a:ext>
            </a:extLst>
          </p:cNvPr>
          <p:cNvSpPr>
            <a:spLocks noGrp="1"/>
          </p:cNvSpPr>
          <p:nvPr>
            <p:ph type="sldNum" sz="quarter" idx="12"/>
          </p:nvPr>
        </p:nvSpPr>
        <p:spPr/>
        <p:txBody>
          <a:bodyPr/>
          <a:lstStyle/>
          <a:p>
            <a:fld id="{EB912893-ECEF-4A67-B8FF-42E022FA64EC}"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4251"/>
    </mc:Choice>
    <mc:Fallback xmlns="">
      <p:transition spd="slow" advTm="5425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solidFill>
                  <a:schemeClr val="tx1"/>
                </a:solidFill>
              </a:rPr>
              <a:t>Example – the Imperial Taxi Services (ITS) taximeter</a:t>
            </a:r>
            <a:endParaRPr lang="en-US" dirty="0">
              <a:solidFill>
                <a:schemeClr val="tx1"/>
              </a:solidFill>
            </a:endParaRPr>
          </a:p>
        </p:txBody>
      </p:sp>
      <p:sp>
        <p:nvSpPr>
          <p:cNvPr id="3" name="Content Placeholder 2"/>
          <p:cNvSpPr>
            <a:spLocks noGrp="1"/>
          </p:cNvSpPr>
          <p:nvPr>
            <p:ph sz="quarter" idx="1"/>
          </p:nvPr>
        </p:nvSpPr>
        <p:spPr>
          <a:xfrm>
            <a:off x="838199" y="1690688"/>
            <a:ext cx="10515599" cy="4802186"/>
          </a:xfrm>
        </p:spPr>
        <p:txBody>
          <a:bodyPr>
            <a:normAutofit/>
          </a:bodyPr>
          <a:lstStyle/>
          <a:p>
            <a:r>
              <a:rPr lang="en-US" sz="2200" dirty="0"/>
              <a:t>Imperial Taxi Services (ITS) serves one-time passengers and regular clients (identified by a taxi card). The ITS taxi fares for one-time passengers are calculated as follows:</a:t>
            </a:r>
          </a:p>
          <a:p>
            <a:pPr marL="0" indent="0">
              <a:buNone/>
            </a:pPr>
            <a:endParaRPr lang="en-US" sz="2200" dirty="0"/>
          </a:p>
          <a:p>
            <a:pPr>
              <a:buNone/>
            </a:pPr>
            <a:r>
              <a:rPr lang="en-US" sz="2000" dirty="0"/>
              <a:t>(1) Minimal fare: $2. This fare covers the distance traveled up to 1000 yards and waiting time (stopping for traffic lights or traffic jams, etc.) of up to 3 minutes.</a:t>
            </a:r>
          </a:p>
          <a:p>
            <a:pPr>
              <a:buNone/>
            </a:pPr>
            <a:r>
              <a:rPr lang="en-US" sz="2000" dirty="0"/>
              <a:t>(2) For every additional 250 yards or part of it: 25 cents.</a:t>
            </a:r>
          </a:p>
          <a:p>
            <a:pPr>
              <a:buNone/>
            </a:pPr>
            <a:r>
              <a:rPr lang="en-US" sz="2000" dirty="0"/>
              <a:t>(3) For every additional 2 minutes of stopping or waiting or part thereof: 20 cents.</a:t>
            </a:r>
          </a:p>
          <a:p>
            <a:pPr>
              <a:buNone/>
            </a:pPr>
            <a:r>
              <a:rPr lang="en-US" sz="2000" dirty="0"/>
              <a:t>(4) One suitcase: no charge; each additional suitcase: $1.</a:t>
            </a:r>
          </a:p>
          <a:p>
            <a:pPr>
              <a:buNone/>
            </a:pPr>
            <a:r>
              <a:rPr lang="en-US" sz="2000" dirty="0"/>
              <a:t>(5) Night supplement: 25%, effective for journeys between 21.00 and 06.00.</a:t>
            </a:r>
          </a:p>
          <a:p>
            <a:pPr algn="ctr">
              <a:buNone/>
            </a:pPr>
            <a:r>
              <a:rPr lang="en-US" sz="2200" dirty="0"/>
              <a:t>Regular clients are entitled to a 10% discount and are not charged the night supplement.</a:t>
            </a:r>
          </a:p>
        </p:txBody>
      </p:sp>
      <p:sp>
        <p:nvSpPr>
          <p:cNvPr id="4" name="Slide Number Placeholder 3">
            <a:extLst>
              <a:ext uri="{FF2B5EF4-FFF2-40B4-BE49-F238E27FC236}">
                <a16:creationId xmlns:a16="http://schemas.microsoft.com/office/drawing/2014/main" xmlns="" id="{ED8F1808-122D-4953-919A-82E3A3952025}"/>
              </a:ext>
            </a:extLst>
          </p:cNvPr>
          <p:cNvSpPr>
            <a:spLocks noGrp="1"/>
          </p:cNvSpPr>
          <p:nvPr>
            <p:ph type="sldNum" sz="quarter" idx="12"/>
          </p:nvPr>
        </p:nvSpPr>
        <p:spPr/>
        <p:txBody>
          <a:bodyPr/>
          <a:lstStyle/>
          <a:p>
            <a:fld id="{EB912893-ECEF-4A67-B8FF-42E022FA64EC}"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1600"/>
    </mc:Choice>
    <mc:Fallback xmlns="">
      <p:transition spd="slow" advTm="101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solidFill>
                  <a:schemeClr val="tx1"/>
                </a:solidFill>
              </a:rPr>
              <a:t>Example – the Imperial Taxi Services (ITS) taximeter</a:t>
            </a:r>
            <a:endParaRPr lang="en-US" dirty="0"/>
          </a:p>
        </p:txBody>
      </p:sp>
      <p:sp>
        <p:nvSpPr>
          <p:cNvPr id="3" name="Content Placeholder 2"/>
          <p:cNvSpPr>
            <a:spLocks noGrp="1"/>
          </p:cNvSpPr>
          <p:nvPr>
            <p:ph sz="quarter" idx="1"/>
          </p:nvPr>
        </p:nvSpPr>
        <p:spPr/>
        <p:txBody>
          <a:bodyPr>
            <a:normAutofit/>
          </a:bodyPr>
          <a:lstStyle/>
          <a:p>
            <a:r>
              <a:rPr lang="en-US" sz="2200" dirty="0"/>
              <a:t>When planning the basic path testing plan of the new taximeter module</a:t>
            </a:r>
          </a:p>
          <a:p>
            <a:pPr>
              <a:buNone/>
            </a:pPr>
            <a:endParaRPr lang="en-US" sz="2200" dirty="0"/>
          </a:p>
          <a:p>
            <a:pPr lvl="1"/>
            <a:r>
              <a:rPr lang="en-US" sz="2200" dirty="0"/>
              <a:t>prepare a flow chart and a program flow graph for the taxi fare calculation process</a:t>
            </a:r>
          </a:p>
          <a:p>
            <a:pPr lvl="1">
              <a:buNone/>
            </a:pPr>
            <a:endParaRPr lang="en-US" sz="2200" dirty="0"/>
          </a:p>
          <a:p>
            <a:pPr lvl="1"/>
            <a:r>
              <a:rPr lang="en-US" sz="2200" dirty="0"/>
              <a:t>Each figure represents a calculation process that includes five decisions</a:t>
            </a:r>
          </a:p>
          <a:p>
            <a:pPr lvl="1"/>
            <a:endParaRPr lang="en-US" sz="2200" dirty="0"/>
          </a:p>
          <a:p>
            <a:pPr lvl="1"/>
            <a:r>
              <a:rPr lang="en-US" sz="2200" dirty="0"/>
              <a:t>full path coverage requires that all the possible paths be executed at least once</a:t>
            </a:r>
          </a:p>
        </p:txBody>
      </p:sp>
      <p:sp>
        <p:nvSpPr>
          <p:cNvPr id="4" name="Slide Number Placeholder 3">
            <a:extLst>
              <a:ext uri="{FF2B5EF4-FFF2-40B4-BE49-F238E27FC236}">
                <a16:creationId xmlns:a16="http://schemas.microsoft.com/office/drawing/2014/main" xmlns="" id="{26F2C47F-8373-4177-8B0A-796D2B6C5B93}"/>
              </a:ext>
            </a:extLst>
          </p:cNvPr>
          <p:cNvSpPr>
            <a:spLocks noGrp="1"/>
          </p:cNvSpPr>
          <p:nvPr>
            <p:ph type="sldNum" sz="quarter" idx="12"/>
          </p:nvPr>
        </p:nvSpPr>
        <p:spPr/>
        <p:txBody>
          <a:bodyPr/>
          <a:lstStyle/>
          <a:p>
            <a:fld id="{EB912893-ECEF-4A67-B8FF-42E022FA64EC}"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4507"/>
    </mc:Choice>
    <mc:Fallback xmlns="">
      <p:transition spd="slow" advTm="345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ITS flow chart</a:t>
            </a:r>
          </a:p>
        </p:txBody>
      </p:sp>
      <p:pic>
        <p:nvPicPr>
          <p:cNvPr id="1027" name="Picture 3" descr="C:\Users\user\Desktop\Untitled.png"/>
          <p:cNvPicPr>
            <a:picLocks noChangeAspect="1" noChangeArrowheads="1"/>
          </p:cNvPicPr>
          <p:nvPr/>
        </p:nvPicPr>
        <p:blipFill>
          <a:blip r:embed="rId2" cstate="print"/>
          <a:srcRect l="3499" t="2817" r="52945"/>
          <a:stretch>
            <a:fillRect/>
          </a:stretch>
        </p:blipFill>
        <p:spPr bwMode="auto">
          <a:xfrm>
            <a:off x="1524000" y="1219200"/>
            <a:ext cx="9144000" cy="5638800"/>
          </a:xfrm>
          <a:prstGeom prst="rect">
            <a:avLst/>
          </a:prstGeom>
          <a:noFill/>
        </p:spPr>
      </p:pic>
      <p:sp>
        <p:nvSpPr>
          <p:cNvPr id="3" name="Slide Number Placeholder 2">
            <a:extLst>
              <a:ext uri="{FF2B5EF4-FFF2-40B4-BE49-F238E27FC236}">
                <a16:creationId xmlns:a16="http://schemas.microsoft.com/office/drawing/2014/main" xmlns="" id="{EF7A4556-26DC-4B27-946E-EC609F86CF0A}"/>
              </a:ext>
            </a:extLst>
          </p:cNvPr>
          <p:cNvSpPr>
            <a:spLocks noGrp="1"/>
          </p:cNvSpPr>
          <p:nvPr>
            <p:ph type="sldNum" sz="quarter" idx="12"/>
          </p:nvPr>
        </p:nvSpPr>
        <p:spPr/>
        <p:txBody>
          <a:bodyPr/>
          <a:lstStyle/>
          <a:p>
            <a:fld id="{EB912893-ECEF-4A67-B8FF-42E022FA64EC}" type="slidenum">
              <a:rPr lang="en-US" smtClean="0"/>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557"/>
    </mc:Choice>
    <mc:Fallback xmlns="">
      <p:transition spd="slow" advTm="2555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ITS :Program flow graph of the module</a:t>
            </a:r>
          </a:p>
        </p:txBody>
      </p:sp>
      <p:pic>
        <p:nvPicPr>
          <p:cNvPr id="2050" name="Picture 2" descr="C:\Users\user\Desktop\Untitled2.png"/>
          <p:cNvPicPr>
            <a:picLocks noGrp="1" noChangeAspect="1" noChangeArrowheads="1"/>
          </p:cNvPicPr>
          <p:nvPr>
            <p:ph sz="quarter" idx="1"/>
          </p:nvPr>
        </p:nvPicPr>
        <p:blipFill>
          <a:blip r:embed="rId2" cstate="print"/>
          <a:srcRect l="2143" r="54558"/>
          <a:stretch>
            <a:fillRect/>
          </a:stretch>
        </p:blipFill>
        <p:spPr bwMode="auto">
          <a:xfrm>
            <a:off x="2133600" y="1371600"/>
            <a:ext cx="7924800" cy="4953000"/>
          </a:xfrm>
          <a:prstGeom prst="rect">
            <a:avLst/>
          </a:prstGeom>
          <a:noFill/>
        </p:spPr>
      </p:pic>
      <p:sp>
        <p:nvSpPr>
          <p:cNvPr id="4" name="Rectangle 3">
            <a:extLst>
              <a:ext uri="{FF2B5EF4-FFF2-40B4-BE49-F238E27FC236}">
                <a16:creationId xmlns:a16="http://schemas.microsoft.com/office/drawing/2014/main" xmlns="" id="{196ED86A-8E64-469A-B204-2962FC3BBD9F}"/>
              </a:ext>
            </a:extLst>
          </p:cNvPr>
          <p:cNvSpPr/>
          <p:nvPr/>
        </p:nvSpPr>
        <p:spPr>
          <a:xfrm>
            <a:off x="7020232" y="2605984"/>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FAEC718D-7CAF-433C-9E3E-822A7A39B7F6}"/>
              </a:ext>
            </a:extLst>
          </p:cNvPr>
          <p:cNvSpPr/>
          <p:nvPr/>
        </p:nvSpPr>
        <p:spPr>
          <a:xfrm>
            <a:off x="7005484" y="3665743"/>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9B98737-FF03-4FAB-AF59-3435214566BC}"/>
              </a:ext>
            </a:extLst>
          </p:cNvPr>
          <p:cNvSpPr/>
          <p:nvPr/>
        </p:nvSpPr>
        <p:spPr>
          <a:xfrm>
            <a:off x="5245510" y="4238139"/>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9FB8E2E-97D8-4FBC-80C0-0EDA3F430495}"/>
              </a:ext>
            </a:extLst>
          </p:cNvPr>
          <p:cNvSpPr/>
          <p:nvPr/>
        </p:nvSpPr>
        <p:spPr>
          <a:xfrm>
            <a:off x="7020232" y="3186638"/>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626AF781-118D-453B-BD3C-7876D0F15625}"/>
              </a:ext>
            </a:extLst>
          </p:cNvPr>
          <p:cNvSpPr/>
          <p:nvPr/>
        </p:nvSpPr>
        <p:spPr>
          <a:xfrm>
            <a:off x="2320413" y="3639920"/>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655039A-51BD-4E36-A9AD-EC7CC4B5D2C5}"/>
              </a:ext>
            </a:extLst>
          </p:cNvPr>
          <p:cNvSpPr/>
          <p:nvPr/>
        </p:nvSpPr>
        <p:spPr>
          <a:xfrm>
            <a:off x="7020232" y="4798578"/>
            <a:ext cx="368710" cy="182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xmlns="" id="{31E32662-2A48-40C7-A1EC-A9A687DD07AC}"/>
              </a:ext>
            </a:extLst>
          </p:cNvPr>
          <p:cNvSpPr>
            <a:spLocks noGrp="1"/>
          </p:cNvSpPr>
          <p:nvPr>
            <p:ph type="sldNum" sz="quarter" idx="12"/>
          </p:nvPr>
        </p:nvSpPr>
        <p:spPr/>
        <p:txBody>
          <a:bodyPr/>
          <a:lstStyle/>
          <a:p>
            <a:fld id="{EB912893-ECEF-4A67-B8FF-42E022FA64EC}"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5460"/>
    </mc:Choice>
    <mc:Fallback xmlns="">
      <p:transition spd="slow" advTm="2546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solidFill>
                  <a:schemeClr val="tx1"/>
                </a:solidFill>
              </a:rPr>
              <a:t>Example – the Imperial Taxi Services (ITS) taximeter</a:t>
            </a:r>
            <a:endParaRPr lang="en-US" dirty="0"/>
          </a:p>
        </p:txBody>
      </p:sp>
      <p:sp>
        <p:nvSpPr>
          <p:cNvPr id="3" name="Content Placeholder 2"/>
          <p:cNvSpPr>
            <a:spLocks noGrp="1"/>
          </p:cNvSpPr>
          <p:nvPr>
            <p:ph sz="quarter" idx="1"/>
          </p:nvPr>
        </p:nvSpPr>
        <p:spPr/>
        <p:txBody>
          <a:bodyPr>
            <a:normAutofit/>
          </a:bodyPr>
          <a:lstStyle/>
          <a:p>
            <a:r>
              <a:rPr lang="en-US" sz="2200" dirty="0"/>
              <a:t>In the ITS flow chart, 24 different paths may be indicated., in order to achieve full path coverage of the software module we have to prepare at least 24 test cases</a:t>
            </a:r>
          </a:p>
          <a:p>
            <a:endParaRPr lang="en-US" sz="2200" dirty="0"/>
          </a:p>
          <a:p>
            <a:r>
              <a:rPr lang="en-US" sz="2200" dirty="0"/>
              <a:t>In contrast, the program flow graph allows us to observe that full line coverage of the ITS software module can be reached by inspecting the minimum number of paths – a total of three</a:t>
            </a:r>
          </a:p>
          <a:p>
            <a:endParaRPr lang="en-US" sz="2200" dirty="0"/>
          </a:p>
          <a:p>
            <a:r>
              <a:rPr lang="en-US" sz="2200" dirty="0"/>
              <a:t>The proportion of test cases required to test the system by full line coverage of three test cases (</a:t>
            </a:r>
            <a:r>
              <a:rPr lang="en-US" sz="2200" b="1" dirty="0"/>
              <a:t>by basic path testing</a:t>
            </a:r>
            <a:r>
              <a:rPr lang="en-US" sz="2200" dirty="0"/>
              <a:t>) versus full path coverage of 24 test cases is 1:8! This ratio grows rapidly with program complexity.</a:t>
            </a:r>
          </a:p>
          <a:p>
            <a:pPr>
              <a:buNone/>
            </a:pPr>
            <a:endParaRPr lang="en-US" sz="2200" dirty="0"/>
          </a:p>
        </p:txBody>
      </p:sp>
      <p:sp>
        <p:nvSpPr>
          <p:cNvPr id="4" name="Slide Number Placeholder 3">
            <a:extLst>
              <a:ext uri="{FF2B5EF4-FFF2-40B4-BE49-F238E27FC236}">
                <a16:creationId xmlns:a16="http://schemas.microsoft.com/office/drawing/2014/main" xmlns="" id="{49038FB0-BA4D-4F81-98C7-E4C7511700E6}"/>
              </a:ext>
            </a:extLst>
          </p:cNvPr>
          <p:cNvSpPr>
            <a:spLocks noGrp="1"/>
          </p:cNvSpPr>
          <p:nvPr>
            <p:ph type="sldNum" sz="quarter" idx="12"/>
          </p:nvPr>
        </p:nvSpPr>
        <p:spPr/>
        <p:txBody>
          <a:bodyPr/>
          <a:lstStyle/>
          <a:p>
            <a:fld id="{EB912893-ECEF-4A67-B8FF-42E022FA64EC}"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5202"/>
    </mc:Choice>
    <mc:Fallback xmlns="">
      <p:transition spd="slow" advTm="652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pPr>
              <a:buNone/>
            </a:pPr>
            <a:r>
              <a:rPr lang="en-GB" dirty="0"/>
              <a:t>Q1:Calculate the cyclomatic complexity of given example(</a:t>
            </a:r>
            <a:r>
              <a:rPr lang="en-US" i="1" dirty="0"/>
              <a:t>the Imperial Taxi Services (ITS) taximeter</a:t>
            </a:r>
            <a:r>
              <a:rPr lang="en-GB" dirty="0"/>
              <a:t>)  and specify which independent paths are needed to test this?</a:t>
            </a:r>
          </a:p>
          <a:p>
            <a:pPr>
              <a:buNone/>
            </a:pPr>
            <a:endParaRPr lang="en-GB" dirty="0"/>
          </a:p>
          <a:p>
            <a:endParaRPr lang="en-US" dirty="0"/>
          </a:p>
        </p:txBody>
      </p:sp>
      <p:sp>
        <p:nvSpPr>
          <p:cNvPr id="4" name="Slide Number Placeholder 3">
            <a:extLst>
              <a:ext uri="{FF2B5EF4-FFF2-40B4-BE49-F238E27FC236}">
                <a16:creationId xmlns:a16="http://schemas.microsoft.com/office/drawing/2014/main" xmlns="" id="{3AFF8C8D-8FF1-499D-B9BE-CEB3BF595C58}"/>
              </a:ext>
            </a:extLst>
          </p:cNvPr>
          <p:cNvSpPr>
            <a:spLocks noGrp="1"/>
          </p:cNvSpPr>
          <p:nvPr>
            <p:ph type="sldNum" sz="quarter" idx="12"/>
          </p:nvPr>
        </p:nvSpPr>
        <p:spPr/>
        <p:txBody>
          <a:bodyPr/>
          <a:lstStyle/>
          <a:p>
            <a:fld id="{EB912893-ECEF-4A67-B8FF-42E022FA64EC}"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783"/>
    </mc:Choice>
    <mc:Fallback xmlns="">
      <p:transition spd="slow" advTm="1878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a:xfrm>
            <a:off x="1981200" y="1219200"/>
            <a:ext cx="8229600" cy="1676400"/>
          </a:xfrm>
        </p:spPr>
        <p:txBody>
          <a:bodyPr>
            <a:normAutofit fontScale="92500" lnSpcReduction="20000"/>
          </a:bodyPr>
          <a:lstStyle/>
          <a:p>
            <a:pPr algn="ctr">
              <a:buNone/>
            </a:pPr>
            <a:r>
              <a:rPr lang="en-US" dirty="0"/>
              <a:t>Formula: V(G) = E – N + 2</a:t>
            </a:r>
          </a:p>
          <a:p>
            <a:pPr algn="ctr">
              <a:buNone/>
            </a:pPr>
            <a:r>
              <a:rPr lang="en-US" dirty="0"/>
              <a:t>E = 21, N = 17</a:t>
            </a:r>
          </a:p>
          <a:p>
            <a:pPr algn="ctr">
              <a:buNone/>
            </a:pPr>
            <a:r>
              <a:rPr lang="en-US" dirty="0"/>
              <a:t>V(G) = E – N + 2 = 21 – 17 + 2 = 6</a:t>
            </a:r>
          </a:p>
          <a:p>
            <a:pPr>
              <a:buNone/>
            </a:pPr>
            <a:r>
              <a:rPr lang="en-US" dirty="0"/>
              <a:t> </a:t>
            </a:r>
          </a:p>
          <a:p>
            <a:endParaRPr lang="en-US" dirty="0"/>
          </a:p>
        </p:txBody>
      </p:sp>
      <p:graphicFrame>
        <p:nvGraphicFramePr>
          <p:cNvPr id="4" name="Table 3"/>
          <p:cNvGraphicFramePr>
            <a:graphicFrameLocks noGrp="1"/>
          </p:cNvGraphicFramePr>
          <p:nvPr/>
        </p:nvGraphicFramePr>
        <p:xfrm>
          <a:off x="2667000" y="3048003"/>
          <a:ext cx="6096000" cy="3276595"/>
        </p:xfrm>
        <a:graphic>
          <a:graphicData uri="http://schemas.openxmlformats.org/drawingml/2006/table">
            <a:tbl>
              <a:tblPr/>
              <a:tblGrid>
                <a:gridCol w="1680147">
                  <a:extLst>
                    <a:ext uri="{9D8B030D-6E8A-4147-A177-3AD203B41FA5}">
                      <a16:colId xmlns:a16="http://schemas.microsoft.com/office/drawing/2014/main" xmlns="" val="20000"/>
                    </a:ext>
                  </a:extLst>
                </a:gridCol>
                <a:gridCol w="4415853">
                  <a:extLst>
                    <a:ext uri="{9D8B030D-6E8A-4147-A177-3AD203B41FA5}">
                      <a16:colId xmlns:a16="http://schemas.microsoft.com/office/drawing/2014/main" xmlns="" val="20001"/>
                    </a:ext>
                  </a:extLst>
                </a:gridCol>
              </a:tblGrid>
              <a:tr h="468085">
                <a:tc>
                  <a:txBody>
                    <a:bodyPr/>
                    <a:lstStyle/>
                    <a:p>
                      <a:pPr marL="0" marR="0">
                        <a:spcBef>
                          <a:spcPts val="0"/>
                        </a:spcBef>
                        <a:spcAft>
                          <a:spcPts val="0"/>
                        </a:spcAft>
                        <a:tabLst>
                          <a:tab pos="4038600" algn="l"/>
                        </a:tabLst>
                      </a:pPr>
                      <a:r>
                        <a:rPr lang="en-US" sz="1600" dirty="0">
                          <a:latin typeface="Times New Roman"/>
                          <a:ea typeface="Times New Roman"/>
                          <a:cs typeface="Arial"/>
                        </a:rPr>
                        <a:t>Path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The Path</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68085">
                <a:tc>
                  <a:txBody>
                    <a:bodyPr/>
                    <a:lstStyle/>
                    <a:p>
                      <a:pPr marL="0" marR="0">
                        <a:spcBef>
                          <a:spcPts val="0"/>
                        </a:spcBef>
                        <a:spcAft>
                          <a:spcPts val="0"/>
                        </a:spcAft>
                        <a:tabLst>
                          <a:tab pos="4038600" algn="l"/>
                        </a:tabLst>
                      </a:pPr>
                      <a:r>
                        <a:rPr lang="en-US" sz="1600" dirty="0">
                          <a:latin typeface="Times New Roman"/>
                          <a:ea typeface="Times New Roman"/>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Times New Roman"/>
                          <a:cs typeface="Arial"/>
                        </a:rPr>
                        <a:t>1-2-3-5-6-8-9-11-12-17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68085">
                <a:tc>
                  <a:txBody>
                    <a:bodyPr/>
                    <a:lstStyle/>
                    <a:p>
                      <a:pPr marL="0" marR="0">
                        <a:spcBef>
                          <a:spcPts val="0"/>
                        </a:spcBef>
                        <a:spcAft>
                          <a:spcPts val="0"/>
                        </a:spcAft>
                        <a:tabLst>
                          <a:tab pos="4038600" algn="l"/>
                        </a:tabLst>
                      </a:pPr>
                      <a:r>
                        <a:rPr lang="en-US" sz="1600">
                          <a:latin typeface="Times New Roman"/>
                          <a:ea typeface="Times New Roman"/>
                          <a:cs typeface="Ari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1-2-4-5-6-8-9-11-12-17</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68085">
                <a:tc>
                  <a:txBody>
                    <a:bodyPr/>
                    <a:lstStyle/>
                    <a:p>
                      <a:pPr marL="0" marR="0">
                        <a:spcBef>
                          <a:spcPts val="0"/>
                        </a:spcBef>
                        <a:spcAft>
                          <a:spcPts val="0"/>
                        </a:spcAft>
                        <a:tabLst>
                          <a:tab pos="4038600" algn="l"/>
                        </a:tabLst>
                      </a:pPr>
                      <a:r>
                        <a:rPr lang="en-US" sz="1600">
                          <a:latin typeface="Times New Roman"/>
                          <a:ea typeface="Times New Roman"/>
                          <a:cs typeface="Ari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1-2-3-5-7-8-9-11-12-17</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68085">
                <a:tc>
                  <a:txBody>
                    <a:bodyPr/>
                    <a:lstStyle/>
                    <a:p>
                      <a:pPr marL="0" marR="0">
                        <a:spcBef>
                          <a:spcPts val="0"/>
                        </a:spcBef>
                        <a:spcAft>
                          <a:spcPts val="0"/>
                        </a:spcAft>
                        <a:tabLst>
                          <a:tab pos="4038600" algn="l"/>
                        </a:tabLst>
                      </a:pPr>
                      <a:r>
                        <a:rPr lang="en-US" sz="1600">
                          <a:latin typeface="Times New Roman"/>
                          <a:ea typeface="Times New Roman"/>
                          <a:cs typeface="Ari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1-2-3-5-6-8-10-11-12-17</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68085">
                <a:tc>
                  <a:txBody>
                    <a:bodyPr/>
                    <a:lstStyle/>
                    <a:p>
                      <a:pPr marL="0" marR="0">
                        <a:spcBef>
                          <a:spcPts val="0"/>
                        </a:spcBef>
                        <a:spcAft>
                          <a:spcPts val="0"/>
                        </a:spcAft>
                        <a:tabLst>
                          <a:tab pos="4038600" algn="l"/>
                        </a:tabLst>
                      </a:pPr>
                      <a:r>
                        <a:rPr lang="en-US" sz="1600">
                          <a:latin typeface="Times New Roman"/>
                          <a:ea typeface="Times New Roman"/>
                          <a:cs typeface="Ari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1-2-3-5-6-8-9-11-13-14-15-17</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68085">
                <a:tc>
                  <a:txBody>
                    <a:bodyPr/>
                    <a:lstStyle/>
                    <a:p>
                      <a:pPr marL="0" marR="0">
                        <a:spcBef>
                          <a:spcPts val="0"/>
                        </a:spcBef>
                        <a:spcAft>
                          <a:spcPts val="0"/>
                        </a:spcAft>
                        <a:tabLst>
                          <a:tab pos="4038600" algn="l"/>
                        </a:tabLst>
                      </a:pPr>
                      <a:r>
                        <a:rPr lang="en-US" sz="1600">
                          <a:latin typeface="Times New Roman"/>
                          <a:ea typeface="Times New Roman"/>
                          <a:cs typeface="Arial"/>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4038600" algn="l"/>
                        </a:tabLst>
                      </a:pPr>
                      <a:r>
                        <a:rPr lang="en-US" sz="1600" dirty="0">
                          <a:latin typeface="Times New Roman"/>
                          <a:ea typeface="Calibri"/>
                          <a:cs typeface="Arial"/>
                        </a:rPr>
                        <a:t>1-2-3-5-6-8-9-11-13-14-16-17</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Slide Number Placeholder 4">
            <a:extLst>
              <a:ext uri="{FF2B5EF4-FFF2-40B4-BE49-F238E27FC236}">
                <a16:creationId xmlns:a16="http://schemas.microsoft.com/office/drawing/2014/main" xmlns="" id="{98E386D8-ADAF-41F6-8493-D80474A1D077}"/>
              </a:ext>
            </a:extLst>
          </p:cNvPr>
          <p:cNvSpPr>
            <a:spLocks noGrp="1"/>
          </p:cNvSpPr>
          <p:nvPr>
            <p:ph type="sldNum" sz="quarter" idx="12"/>
          </p:nvPr>
        </p:nvSpPr>
        <p:spPr/>
        <p:txBody>
          <a:bodyPr/>
          <a:lstStyle/>
          <a:p>
            <a:fld id="{EB912893-ECEF-4A67-B8FF-42E022FA64EC}"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34019"/>
    </mc:Choice>
    <mc:Fallback xmlns="">
      <p:transition spd="slow" advTm="134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5F008-660D-4834-AB8D-92E5EE12C119}"/>
              </a:ext>
            </a:extLst>
          </p:cNvPr>
          <p:cNvSpPr>
            <a:spLocks noGrp="1"/>
          </p:cNvSpPr>
          <p:nvPr>
            <p:ph type="title"/>
          </p:nvPr>
        </p:nvSpPr>
        <p:spPr/>
        <p:txBody>
          <a:bodyPr/>
          <a:lstStyle/>
          <a:p>
            <a:r>
              <a:rPr lang="en-US" dirty="0"/>
              <a:t>Advantages of White box Testing</a:t>
            </a:r>
          </a:p>
        </p:txBody>
      </p:sp>
      <p:sp>
        <p:nvSpPr>
          <p:cNvPr id="3" name="Content Placeholder 2">
            <a:extLst>
              <a:ext uri="{FF2B5EF4-FFF2-40B4-BE49-F238E27FC236}">
                <a16:creationId xmlns:a16="http://schemas.microsoft.com/office/drawing/2014/main" xmlns="" id="{EA8BB69C-F1B9-4393-AE0E-09E19724FD39}"/>
              </a:ext>
            </a:extLst>
          </p:cNvPr>
          <p:cNvSpPr>
            <a:spLocks noGrp="1"/>
          </p:cNvSpPr>
          <p:nvPr>
            <p:ph idx="1"/>
          </p:nvPr>
        </p:nvSpPr>
        <p:spPr/>
        <p:txBody>
          <a:bodyPr>
            <a:normAutofit/>
          </a:bodyPr>
          <a:lstStyle/>
          <a:p>
            <a:r>
              <a:rPr lang="en-US" sz="2400" dirty="0"/>
              <a:t>Direct statement-by-statement checking of code enables determination of software correctness as expressed in the processing paths, including whether the algorithms were correctly defined and coded.</a:t>
            </a:r>
          </a:p>
          <a:p>
            <a:endParaRPr lang="en-US" sz="2400" dirty="0"/>
          </a:p>
          <a:p>
            <a:r>
              <a:rPr lang="en-US" sz="2400" dirty="0"/>
              <a:t>It allows performance of line coverage follow-up (applying specialized software packages) that provides the tester with lists of lines of code that have not yet been executed. The tester can then initiate test cases to cover these lines of code.</a:t>
            </a:r>
          </a:p>
          <a:p>
            <a:endParaRPr lang="en-US" sz="2400" dirty="0"/>
          </a:p>
          <a:p>
            <a:r>
              <a:rPr lang="en-US" sz="2400" dirty="0"/>
              <a:t>It ascertains quality of coding work and its adherence to coding standards.</a:t>
            </a:r>
          </a:p>
        </p:txBody>
      </p:sp>
      <p:sp>
        <p:nvSpPr>
          <p:cNvPr id="4" name="Slide Number Placeholder 3">
            <a:extLst>
              <a:ext uri="{FF2B5EF4-FFF2-40B4-BE49-F238E27FC236}">
                <a16:creationId xmlns:a16="http://schemas.microsoft.com/office/drawing/2014/main" xmlns="" id="{11F59CE8-7907-4814-9391-A5DFAA04EE20}"/>
              </a:ext>
            </a:extLst>
          </p:cNvPr>
          <p:cNvSpPr>
            <a:spLocks noGrp="1"/>
          </p:cNvSpPr>
          <p:nvPr>
            <p:ph type="sldNum" sz="quarter" idx="12"/>
          </p:nvPr>
        </p:nvSpPr>
        <p:spPr/>
        <p:txBody>
          <a:bodyPr/>
          <a:lstStyle/>
          <a:p>
            <a:fld id="{EB912893-ECEF-4A67-B8FF-42E022FA64EC}" type="slidenum">
              <a:rPr lang="en-US" smtClean="0"/>
              <a:t>18</a:t>
            </a:fld>
            <a:endParaRPr lang="en-US"/>
          </a:p>
        </p:txBody>
      </p:sp>
    </p:spTree>
    <p:extLst>
      <p:ext uri="{BB962C8B-B14F-4D97-AF65-F5344CB8AC3E}">
        <p14:creationId xmlns:p14="http://schemas.microsoft.com/office/powerpoint/2010/main" val="2465230877"/>
      </p:ext>
    </p:extLst>
  </p:cSld>
  <p:clrMapOvr>
    <a:masterClrMapping/>
  </p:clrMapOvr>
  <mc:AlternateContent xmlns:mc="http://schemas.openxmlformats.org/markup-compatibility/2006" xmlns:p14="http://schemas.microsoft.com/office/powerpoint/2010/main">
    <mc:Choice Requires="p14">
      <p:transition spd="slow" p14:dur="2000" advTm="62518"/>
    </mc:Choice>
    <mc:Fallback xmlns="">
      <p:transition spd="slow" advTm="6251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BA420-022D-4EA3-BF6E-C6FF327E2637}"/>
              </a:ext>
            </a:extLst>
          </p:cNvPr>
          <p:cNvSpPr>
            <a:spLocks noGrp="1"/>
          </p:cNvSpPr>
          <p:nvPr>
            <p:ph type="title"/>
          </p:nvPr>
        </p:nvSpPr>
        <p:spPr/>
        <p:txBody>
          <a:bodyPr/>
          <a:lstStyle/>
          <a:p>
            <a:r>
              <a:rPr lang="en-US" dirty="0"/>
              <a:t>Disadvantages of White box Testing</a:t>
            </a:r>
          </a:p>
        </p:txBody>
      </p:sp>
      <p:sp>
        <p:nvSpPr>
          <p:cNvPr id="3" name="Content Placeholder 2">
            <a:extLst>
              <a:ext uri="{FF2B5EF4-FFF2-40B4-BE49-F238E27FC236}">
                <a16:creationId xmlns:a16="http://schemas.microsoft.com/office/drawing/2014/main" xmlns="" id="{B6FECB0D-B698-4B64-8145-2A90B6229C9B}"/>
              </a:ext>
            </a:extLst>
          </p:cNvPr>
          <p:cNvSpPr>
            <a:spLocks noGrp="1"/>
          </p:cNvSpPr>
          <p:nvPr>
            <p:ph idx="1"/>
          </p:nvPr>
        </p:nvSpPr>
        <p:spPr/>
        <p:txBody>
          <a:bodyPr>
            <a:normAutofit/>
          </a:bodyPr>
          <a:lstStyle/>
          <a:p>
            <a:r>
              <a:rPr lang="en-US" sz="2400" dirty="0"/>
              <a:t>The vast resources utilized, much above those required for black box testing of the same software package.</a:t>
            </a:r>
          </a:p>
          <a:p>
            <a:endParaRPr lang="en-US" sz="2400" dirty="0"/>
          </a:p>
          <a:p>
            <a:r>
              <a:rPr lang="en-US" sz="2400" dirty="0"/>
              <a:t>The inability to test software performance in terms of availability (response time), reliability, load durability, and other testing classes related to operation, revision and transition factors.</a:t>
            </a:r>
          </a:p>
        </p:txBody>
      </p:sp>
      <p:sp>
        <p:nvSpPr>
          <p:cNvPr id="4" name="Slide Number Placeholder 3">
            <a:extLst>
              <a:ext uri="{FF2B5EF4-FFF2-40B4-BE49-F238E27FC236}">
                <a16:creationId xmlns:a16="http://schemas.microsoft.com/office/drawing/2014/main" xmlns="" id="{128BED23-492B-4BE5-974A-CC6CE03A9C58}"/>
              </a:ext>
            </a:extLst>
          </p:cNvPr>
          <p:cNvSpPr>
            <a:spLocks noGrp="1"/>
          </p:cNvSpPr>
          <p:nvPr>
            <p:ph type="sldNum" sz="quarter" idx="12"/>
          </p:nvPr>
        </p:nvSpPr>
        <p:spPr/>
        <p:txBody>
          <a:bodyPr/>
          <a:lstStyle/>
          <a:p>
            <a:fld id="{EB912893-ECEF-4A67-B8FF-42E022FA64EC}" type="slidenum">
              <a:rPr lang="en-US" smtClean="0"/>
              <a:t>19</a:t>
            </a:fld>
            <a:endParaRPr lang="en-US"/>
          </a:p>
        </p:txBody>
      </p:sp>
    </p:spTree>
    <p:extLst>
      <p:ext uri="{BB962C8B-B14F-4D97-AF65-F5344CB8AC3E}">
        <p14:creationId xmlns:p14="http://schemas.microsoft.com/office/powerpoint/2010/main" val="162955192"/>
      </p:ext>
    </p:extLst>
  </p:cSld>
  <p:clrMapOvr>
    <a:masterClrMapping/>
  </p:clrMapOvr>
  <mc:AlternateContent xmlns:mc="http://schemas.openxmlformats.org/markup-compatibility/2006" xmlns:p14="http://schemas.microsoft.com/office/powerpoint/2010/main">
    <mc:Choice Requires="p14">
      <p:transition spd="slow" p14:dur="2000" advTm="50986"/>
    </mc:Choice>
    <mc:Fallback xmlns="">
      <p:transition spd="slow" advTm="509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5" y="681037"/>
            <a:ext cx="8229600" cy="990600"/>
          </a:xfrm>
        </p:spPr>
        <p:txBody>
          <a:bodyPr>
            <a:normAutofit/>
          </a:bodyPr>
          <a:lstStyle/>
          <a:p>
            <a:r>
              <a:rPr lang="en-US" dirty="0"/>
              <a:t>White box (structural) testing</a:t>
            </a:r>
          </a:p>
        </p:txBody>
      </p:sp>
      <p:sp>
        <p:nvSpPr>
          <p:cNvPr id="3" name="Content Placeholder 2"/>
          <p:cNvSpPr>
            <a:spLocks noGrp="1"/>
          </p:cNvSpPr>
          <p:nvPr>
            <p:ph sz="quarter" idx="1"/>
          </p:nvPr>
        </p:nvSpPr>
        <p:spPr/>
        <p:txBody>
          <a:bodyPr>
            <a:normAutofit/>
          </a:bodyPr>
          <a:lstStyle/>
          <a:p>
            <a:r>
              <a:rPr lang="en-US" sz="2200" dirty="0"/>
              <a:t>W</a:t>
            </a:r>
            <a:r>
              <a:rPr lang="en-US" sz="2200" dirty="0" smtClean="0"/>
              <a:t>hite </a:t>
            </a:r>
            <a:r>
              <a:rPr lang="en-US" sz="2200" dirty="0"/>
              <a:t>box testing concept requires verification of every program statement and comment</a:t>
            </a:r>
          </a:p>
          <a:p>
            <a:pPr>
              <a:buNone/>
            </a:pPr>
            <a:endParaRPr lang="en-US" sz="2200" dirty="0"/>
          </a:p>
          <a:p>
            <a:pPr>
              <a:buNone/>
            </a:pPr>
            <a:r>
              <a:rPr lang="en-US" sz="2200" dirty="0"/>
              <a:t>white box testing include</a:t>
            </a:r>
          </a:p>
          <a:p>
            <a:pPr>
              <a:buNone/>
            </a:pPr>
            <a:endParaRPr lang="en-US" sz="2200" dirty="0"/>
          </a:p>
          <a:p>
            <a:r>
              <a:rPr lang="en-US" sz="2200" dirty="0"/>
              <a:t>Data processing and calculations correctness tests</a:t>
            </a:r>
          </a:p>
          <a:p>
            <a:r>
              <a:rPr lang="en-US" sz="2200" dirty="0"/>
              <a:t>Software qualification tests</a:t>
            </a:r>
          </a:p>
          <a:p>
            <a:r>
              <a:rPr lang="en-US" sz="2200" dirty="0"/>
              <a:t>Maintainability tests </a:t>
            </a:r>
          </a:p>
          <a:p>
            <a:r>
              <a:rPr lang="en-US" sz="2200" dirty="0"/>
              <a:t>Reusability tests</a:t>
            </a:r>
          </a:p>
        </p:txBody>
      </p:sp>
      <p:sp>
        <p:nvSpPr>
          <p:cNvPr id="4" name="Slide Number Placeholder 3">
            <a:extLst>
              <a:ext uri="{FF2B5EF4-FFF2-40B4-BE49-F238E27FC236}">
                <a16:creationId xmlns:a16="http://schemas.microsoft.com/office/drawing/2014/main" xmlns="" id="{19A6EF58-8409-4027-AC34-6D2B581E4859}"/>
              </a:ext>
            </a:extLst>
          </p:cNvPr>
          <p:cNvSpPr>
            <a:spLocks noGrp="1"/>
          </p:cNvSpPr>
          <p:nvPr>
            <p:ph type="sldNum" sz="quarter" idx="12"/>
          </p:nvPr>
        </p:nvSpPr>
        <p:spPr/>
        <p:txBody>
          <a:bodyPr/>
          <a:lstStyle/>
          <a:p>
            <a:fld id="{EB912893-ECEF-4A67-B8FF-42E022FA64EC}"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1548"/>
    </mc:Choice>
    <mc:Fallback xmlns="">
      <p:transition spd="slow" advTm="315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(structural) testing</a:t>
            </a:r>
          </a:p>
        </p:txBody>
      </p:sp>
      <p:sp>
        <p:nvSpPr>
          <p:cNvPr id="3" name="Content Placeholder 2"/>
          <p:cNvSpPr>
            <a:spLocks noGrp="1"/>
          </p:cNvSpPr>
          <p:nvPr>
            <p:ph sz="quarter" idx="1"/>
          </p:nvPr>
        </p:nvSpPr>
        <p:spPr/>
        <p:txBody>
          <a:bodyPr>
            <a:normAutofit/>
          </a:bodyPr>
          <a:lstStyle/>
          <a:p>
            <a:pPr algn="just"/>
            <a:r>
              <a:rPr lang="en-US" sz="2200" b="1" i="1" dirty="0"/>
              <a:t>Software qualification</a:t>
            </a:r>
            <a:r>
              <a:rPr lang="en-US" sz="2200" i="1" dirty="0"/>
              <a:t>, </a:t>
            </a:r>
            <a:r>
              <a:rPr lang="en-US" sz="2200" dirty="0"/>
              <a:t>The</a:t>
            </a:r>
            <a:r>
              <a:rPr lang="en-US" sz="2200" i="1" dirty="0"/>
              <a:t> </a:t>
            </a:r>
            <a:r>
              <a:rPr lang="en-US" sz="2200" dirty="0"/>
              <a:t>focus here shifts to the examination of software code (including comments) compliance with coding standards and work instructions</a:t>
            </a:r>
          </a:p>
          <a:p>
            <a:pPr algn="just"/>
            <a:endParaRPr lang="en-US" sz="2200" b="1" i="1" dirty="0"/>
          </a:p>
          <a:p>
            <a:pPr algn="just"/>
            <a:r>
              <a:rPr lang="en-US" sz="2200" b="1" i="1" dirty="0"/>
              <a:t>Maintainability </a:t>
            </a:r>
            <a:r>
              <a:rPr lang="en-US" sz="2200" dirty="0"/>
              <a:t>tests refer to special features, such as those installed for detection of causes of failure, module structures that support software adaptations and software improvements</a:t>
            </a:r>
          </a:p>
          <a:p>
            <a:pPr algn="just">
              <a:buNone/>
            </a:pPr>
            <a:endParaRPr lang="en-US" sz="2200" dirty="0"/>
          </a:p>
          <a:p>
            <a:pPr algn="just"/>
            <a:r>
              <a:rPr lang="en-US" sz="2200" b="1" i="1" dirty="0"/>
              <a:t>Reusability</a:t>
            </a:r>
            <a:r>
              <a:rPr lang="en-US" sz="2200" dirty="0"/>
              <a:t> tests examine the extent that reused software is incorporated in the package and the adaptations performed in order to make parts of the current software reusable for future software packages</a:t>
            </a:r>
          </a:p>
        </p:txBody>
      </p:sp>
      <p:sp>
        <p:nvSpPr>
          <p:cNvPr id="5" name="Slide Number Placeholder 4">
            <a:extLst>
              <a:ext uri="{FF2B5EF4-FFF2-40B4-BE49-F238E27FC236}">
                <a16:creationId xmlns:a16="http://schemas.microsoft.com/office/drawing/2014/main" xmlns="" id="{73F313D2-89D7-4EE6-B18F-5F4F488FA557}"/>
              </a:ext>
            </a:extLst>
          </p:cNvPr>
          <p:cNvSpPr>
            <a:spLocks noGrp="1"/>
          </p:cNvSpPr>
          <p:nvPr>
            <p:ph type="sldNum" sz="quarter" idx="12"/>
          </p:nvPr>
        </p:nvSpPr>
        <p:spPr/>
        <p:txBody>
          <a:bodyPr/>
          <a:lstStyle/>
          <a:p>
            <a:fld id="{EB912893-ECEF-4A67-B8FF-42E022FA64EC}"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5154"/>
    </mc:Choice>
    <mc:Fallback xmlns="">
      <p:transition spd="slow" advTm="651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processing and calculation correctness tests</a:t>
            </a:r>
          </a:p>
        </p:txBody>
      </p:sp>
      <p:sp>
        <p:nvSpPr>
          <p:cNvPr id="3" name="Content Placeholder 2"/>
          <p:cNvSpPr>
            <a:spLocks noGrp="1"/>
          </p:cNvSpPr>
          <p:nvPr>
            <p:ph sz="quarter" idx="1"/>
          </p:nvPr>
        </p:nvSpPr>
        <p:spPr/>
        <p:txBody>
          <a:bodyPr>
            <a:normAutofit/>
          </a:bodyPr>
          <a:lstStyle/>
          <a:p>
            <a:endParaRPr lang="en-US" sz="2200" dirty="0"/>
          </a:p>
          <a:p>
            <a:r>
              <a:rPr lang="en-US" sz="2200" dirty="0"/>
              <a:t>To perform </a:t>
            </a:r>
            <a:r>
              <a:rPr lang="en-US" sz="2200" i="1" dirty="0"/>
              <a:t>data processing and calculation correctness tests --</a:t>
            </a:r>
            <a:r>
              <a:rPr lang="en-US" sz="2200" dirty="0"/>
              <a:t>“white box correctness test”</a:t>
            </a:r>
          </a:p>
          <a:p>
            <a:pPr>
              <a:buNone/>
            </a:pPr>
            <a:endParaRPr lang="en-US" sz="2200" dirty="0"/>
          </a:p>
          <a:p>
            <a:r>
              <a:rPr lang="en-US" sz="2200" dirty="0"/>
              <a:t>This type of verification allows us to decide whether the processing operations and their sequences were programmed correctly for the path in question</a:t>
            </a:r>
          </a:p>
          <a:p>
            <a:endParaRPr lang="en-US" sz="2200" dirty="0"/>
          </a:p>
          <a:p>
            <a:r>
              <a:rPr lang="en-US" sz="2200" dirty="0"/>
              <a:t>Raises the question of coverage of a vast number of possible processing paths and the multitudes of lines of code.</a:t>
            </a:r>
          </a:p>
          <a:p>
            <a:pPr>
              <a:buNone/>
            </a:pPr>
            <a:endParaRPr lang="en-US" sz="2200" dirty="0"/>
          </a:p>
          <a:p>
            <a:endParaRPr lang="en-US" sz="2200" dirty="0"/>
          </a:p>
          <a:p>
            <a:pPr lvl="1"/>
            <a:endParaRPr lang="en-US" dirty="0"/>
          </a:p>
        </p:txBody>
      </p:sp>
      <p:sp>
        <p:nvSpPr>
          <p:cNvPr id="5" name="Slide Number Placeholder 4">
            <a:extLst>
              <a:ext uri="{FF2B5EF4-FFF2-40B4-BE49-F238E27FC236}">
                <a16:creationId xmlns:a16="http://schemas.microsoft.com/office/drawing/2014/main" xmlns="" id="{E48F6719-015D-423E-AB27-67080FB98AF4}"/>
              </a:ext>
            </a:extLst>
          </p:cNvPr>
          <p:cNvSpPr>
            <a:spLocks noGrp="1"/>
          </p:cNvSpPr>
          <p:nvPr>
            <p:ph type="sldNum" sz="quarter" idx="12"/>
          </p:nvPr>
        </p:nvSpPr>
        <p:spPr/>
        <p:txBody>
          <a:bodyPr/>
          <a:lstStyle/>
          <a:p>
            <a:fld id="{EB912893-ECEF-4A67-B8FF-42E022FA64EC}"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169"/>
    </mc:Choice>
    <mc:Fallback xmlns="">
      <p:transition spd="slow" advTm="451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 processing and calculation correctness tests</a:t>
            </a:r>
            <a:endParaRPr lang="en-US" dirty="0"/>
          </a:p>
        </p:txBody>
      </p:sp>
      <p:sp>
        <p:nvSpPr>
          <p:cNvPr id="3" name="Content Placeholder 2"/>
          <p:cNvSpPr>
            <a:spLocks noGrp="1"/>
          </p:cNvSpPr>
          <p:nvPr>
            <p:ph sz="quarter" idx="1"/>
          </p:nvPr>
        </p:nvSpPr>
        <p:spPr/>
        <p:txBody>
          <a:bodyPr/>
          <a:lstStyle/>
          <a:p>
            <a:pPr>
              <a:buNone/>
            </a:pPr>
            <a:endParaRPr lang="en-US" sz="2200" dirty="0"/>
          </a:p>
          <a:p>
            <a:pPr>
              <a:buNone/>
            </a:pPr>
            <a:r>
              <a:rPr lang="en-US" sz="2200" dirty="0"/>
              <a:t>Two alternative approaches have emerged:</a:t>
            </a:r>
          </a:p>
          <a:p>
            <a:pPr>
              <a:buNone/>
            </a:pPr>
            <a:endParaRPr lang="en-US" sz="2200" dirty="0"/>
          </a:p>
          <a:p>
            <a:r>
              <a:rPr lang="en-US" sz="2200" dirty="0"/>
              <a:t>“Path coverage” – to plan our test to cover all the possible paths, where coverage is measured by percentage of paths covered.</a:t>
            </a:r>
          </a:p>
          <a:p>
            <a:pPr>
              <a:buNone/>
            </a:pPr>
            <a:endParaRPr lang="en-US" sz="2200" dirty="0"/>
          </a:p>
          <a:p>
            <a:r>
              <a:rPr lang="en-US" sz="2200" dirty="0"/>
              <a:t> “Line coverage” – to plan our tests to cover all the program code lines, where coverage is measured by percentage of lines covered.</a:t>
            </a:r>
          </a:p>
          <a:p>
            <a:endParaRPr lang="en-US" dirty="0"/>
          </a:p>
        </p:txBody>
      </p:sp>
      <p:sp>
        <p:nvSpPr>
          <p:cNvPr id="5" name="Slide Number Placeholder 4">
            <a:extLst>
              <a:ext uri="{FF2B5EF4-FFF2-40B4-BE49-F238E27FC236}">
                <a16:creationId xmlns:a16="http://schemas.microsoft.com/office/drawing/2014/main" xmlns="" id="{468C02CE-3270-4573-89CF-77946008AA3B}"/>
              </a:ext>
            </a:extLst>
          </p:cNvPr>
          <p:cNvSpPr>
            <a:spLocks noGrp="1"/>
          </p:cNvSpPr>
          <p:nvPr>
            <p:ph type="sldNum" sz="quarter" idx="12"/>
          </p:nvPr>
        </p:nvSpPr>
        <p:spPr/>
        <p:txBody>
          <a:bodyPr/>
          <a:lstStyle/>
          <a:p>
            <a:fld id="{EB912893-ECEF-4A67-B8FF-42E022FA64EC}"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8948"/>
    </mc:Choice>
    <mc:Fallback xmlns="">
      <p:transition spd="slow" advTm="389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tests and path coverage</a:t>
            </a:r>
          </a:p>
        </p:txBody>
      </p:sp>
      <p:sp>
        <p:nvSpPr>
          <p:cNvPr id="3" name="Content Placeholder 2"/>
          <p:cNvSpPr>
            <a:spLocks noGrp="1"/>
          </p:cNvSpPr>
          <p:nvPr>
            <p:ph sz="quarter" idx="1"/>
          </p:nvPr>
        </p:nvSpPr>
        <p:spPr/>
        <p:txBody>
          <a:bodyPr>
            <a:normAutofit fontScale="92500" lnSpcReduction="10000"/>
          </a:bodyPr>
          <a:lstStyle/>
          <a:p>
            <a:r>
              <a:rPr lang="en-US" sz="2200" dirty="0"/>
              <a:t>Different paths in a software module are created by the choice in conditional statements, such as IF–THEN–ELSE or DO WHILE..</a:t>
            </a:r>
          </a:p>
          <a:p>
            <a:endParaRPr lang="en-US" sz="2200" dirty="0"/>
          </a:p>
          <a:p>
            <a:r>
              <a:rPr lang="en-US" sz="2200" dirty="0"/>
              <a:t>Path testing is motivated by the aspiration to achieve complete coverage of a program by testing all its possible paths.</a:t>
            </a:r>
          </a:p>
          <a:p>
            <a:pPr>
              <a:buNone/>
            </a:pPr>
            <a:endParaRPr lang="en-US" sz="2200" dirty="0"/>
          </a:p>
          <a:p>
            <a:r>
              <a:rPr lang="en-US" sz="2200" dirty="0"/>
              <a:t>Path test’s completeness is defined as the percentage of the program paths executed during the test.</a:t>
            </a:r>
          </a:p>
          <a:p>
            <a:endParaRPr lang="en-US" sz="2200" dirty="0"/>
          </a:p>
          <a:p>
            <a:r>
              <a:rPr lang="en-US" sz="2200" dirty="0"/>
              <a:t>It is impractical in most of the cases because of the vast resources required for its performance</a:t>
            </a:r>
          </a:p>
          <a:p>
            <a:pPr>
              <a:buNone/>
            </a:pPr>
            <a:endParaRPr lang="en-US" sz="2200" dirty="0"/>
          </a:p>
          <a:p>
            <a:r>
              <a:rPr lang="en-US" sz="2200" dirty="0"/>
              <a:t>Example: software module -10 conditional statements(allowing 2 options)</a:t>
            </a:r>
          </a:p>
        </p:txBody>
      </p:sp>
      <p:sp>
        <p:nvSpPr>
          <p:cNvPr id="4" name="Slide Number Placeholder 3">
            <a:extLst>
              <a:ext uri="{FF2B5EF4-FFF2-40B4-BE49-F238E27FC236}">
                <a16:creationId xmlns:a16="http://schemas.microsoft.com/office/drawing/2014/main" xmlns="" id="{A3EB5879-B9A2-4748-AE44-CD5CB43C77DD}"/>
              </a:ext>
            </a:extLst>
          </p:cNvPr>
          <p:cNvSpPr>
            <a:spLocks noGrp="1"/>
          </p:cNvSpPr>
          <p:nvPr>
            <p:ph type="sldNum" sz="quarter" idx="12"/>
          </p:nvPr>
        </p:nvSpPr>
        <p:spPr/>
        <p:txBody>
          <a:bodyPr/>
          <a:lstStyle/>
          <a:p>
            <a:fld id="{EB912893-ECEF-4A67-B8FF-42E022FA64EC}"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81465"/>
    </mc:Choice>
    <mc:Fallback xmlns="">
      <p:transition spd="slow" advTm="8146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tests and line coverage</a:t>
            </a:r>
          </a:p>
        </p:txBody>
      </p:sp>
      <p:sp>
        <p:nvSpPr>
          <p:cNvPr id="3" name="Content Placeholder 2"/>
          <p:cNvSpPr>
            <a:spLocks noGrp="1"/>
          </p:cNvSpPr>
          <p:nvPr>
            <p:ph sz="quarter" idx="1"/>
          </p:nvPr>
        </p:nvSpPr>
        <p:spPr/>
        <p:txBody>
          <a:bodyPr>
            <a:noAutofit/>
          </a:bodyPr>
          <a:lstStyle/>
          <a:p>
            <a:r>
              <a:rPr lang="en-US" sz="2000" dirty="0"/>
              <a:t>For full line coverage- every line of code be executed at least once during the process of testing.</a:t>
            </a:r>
          </a:p>
          <a:p>
            <a:pPr>
              <a:buNone/>
            </a:pPr>
            <a:r>
              <a:rPr lang="en-US" sz="2000" dirty="0"/>
              <a:t> </a:t>
            </a:r>
          </a:p>
          <a:p>
            <a:r>
              <a:rPr lang="en-US" sz="2000" dirty="0"/>
              <a:t>The line coverage metrics for completeness of a line-testing </a:t>
            </a:r>
            <a:r>
              <a:rPr lang="en-US" sz="2000" b="1" dirty="0"/>
              <a:t>(“basic path testing”</a:t>
            </a:r>
            <a:r>
              <a:rPr lang="en-US" sz="2000" dirty="0"/>
              <a:t>) plan are defined </a:t>
            </a:r>
            <a:r>
              <a:rPr lang="en-US" sz="2000" b="1" dirty="0"/>
              <a:t>as the percentage of lines indeed executed – that is, covered – during the tests</a:t>
            </a:r>
            <a:r>
              <a:rPr lang="en-US" sz="2000" dirty="0"/>
              <a:t>.</a:t>
            </a:r>
          </a:p>
          <a:p>
            <a:r>
              <a:rPr lang="en-US" sz="2000" dirty="0"/>
              <a:t>Line Coverage- require fewer test cases but leave most of  the possible paths</a:t>
            </a:r>
          </a:p>
          <a:p>
            <a:pPr>
              <a:buNone/>
            </a:pPr>
            <a:endParaRPr lang="en-US" sz="2000" dirty="0"/>
          </a:p>
          <a:p>
            <a:pPr>
              <a:buNone/>
            </a:pPr>
            <a:r>
              <a:rPr lang="en-US" sz="2000" dirty="0"/>
              <a:t>Flow chart and a program flow graph can be helpful</a:t>
            </a:r>
          </a:p>
          <a:p>
            <a:endParaRPr lang="en-US" sz="2000" dirty="0"/>
          </a:p>
          <a:p>
            <a:r>
              <a:rPr lang="en-US" sz="2000" dirty="0"/>
              <a:t>In a </a:t>
            </a:r>
            <a:r>
              <a:rPr lang="en-US" sz="2000" b="1" dirty="0"/>
              <a:t>flow chart</a:t>
            </a:r>
            <a:r>
              <a:rPr lang="en-US" sz="2000" dirty="0"/>
              <a:t>, diamonds present the options covered by conditional statements (decisions)</a:t>
            </a:r>
          </a:p>
          <a:p>
            <a:r>
              <a:rPr lang="en-US" sz="2000" dirty="0"/>
              <a:t>rectangles represent the software sections connecting those conditional statements.</a:t>
            </a:r>
          </a:p>
        </p:txBody>
      </p:sp>
      <p:sp>
        <p:nvSpPr>
          <p:cNvPr id="5" name="Slide Number Placeholder 4">
            <a:extLst>
              <a:ext uri="{FF2B5EF4-FFF2-40B4-BE49-F238E27FC236}">
                <a16:creationId xmlns:a16="http://schemas.microsoft.com/office/drawing/2014/main" xmlns="" id="{C7A6D8AD-F6D5-4565-9CCF-DCCB1DFF535E}"/>
              </a:ext>
            </a:extLst>
          </p:cNvPr>
          <p:cNvSpPr>
            <a:spLocks noGrp="1"/>
          </p:cNvSpPr>
          <p:nvPr>
            <p:ph type="sldNum" sz="quarter" idx="12"/>
          </p:nvPr>
        </p:nvSpPr>
        <p:spPr/>
        <p:txBody>
          <a:bodyPr/>
          <a:lstStyle/>
          <a:p>
            <a:fld id="{EB912893-ECEF-4A67-B8FF-42E022FA64EC}"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0399"/>
    </mc:Choice>
    <mc:Fallback xmlns="">
      <p:transition spd="slow" advTm="703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tests and line coverage</a:t>
            </a:r>
          </a:p>
        </p:txBody>
      </p:sp>
      <p:sp>
        <p:nvSpPr>
          <p:cNvPr id="3" name="Content Placeholder 2"/>
          <p:cNvSpPr>
            <a:spLocks noGrp="1"/>
          </p:cNvSpPr>
          <p:nvPr>
            <p:ph sz="quarter" idx="1"/>
          </p:nvPr>
        </p:nvSpPr>
        <p:spPr/>
        <p:txBody>
          <a:bodyPr>
            <a:normAutofit/>
          </a:bodyPr>
          <a:lstStyle/>
          <a:p>
            <a:endParaRPr lang="en-US" sz="2200" dirty="0"/>
          </a:p>
          <a:p>
            <a:r>
              <a:rPr lang="en-US" sz="2000" dirty="0"/>
              <a:t>In </a:t>
            </a:r>
            <a:r>
              <a:rPr lang="en-US" sz="2000" b="1" dirty="0"/>
              <a:t>program flow graphs</a:t>
            </a:r>
            <a:r>
              <a:rPr lang="en-US" sz="2000" dirty="0"/>
              <a:t>, nodes represent software sections and thus replace one or more flow chart rectangles. </a:t>
            </a:r>
          </a:p>
          <a:p>
            <a:pPr>
              <a:buNone/>
            </a:pPr>
            <a:endParaRPr lang="en-US" sz="2000" dirty="0"/>
          </a:p>
          <a:p>
            <a:r>
              <a:rPr lang="en-US" sz="2000" dirty="0"/>
              <a:t>The edges indicate the sequence of software sections. </a:t>
            </a:r>
          </a:p>
          <a:p>
            <a:pPr>
              <a:buNone/>
            </a:pPr>
            <a:endParaRPr lang="en-US" sz="2000" dirty="0"/>
          </a:p>
          <a:p>
            <a:r>
              <a:rPr lang="en-US" sz="2000" dirty="0"/>
              <a:t>Nodes having two or more leaving edges represent conditional statements</a:t>
            </a:r>
          </a:p>
        </p:txBody>
      </p:sp>
      <p:sp>
        <p:nvSpPr>
          <p:cNvPr id="5" name="Slide Number Placeholder 4">
            <a:extLst>
              <a:ext uri="{FF2B5EF4-FFF2-40B4-BE49-F238E27FC236}">
                <a16:creationId xmlns:a16="http://schemas.microsoft.com/office/drawing/2014/main" xmlns="" id="{D2349174-F753-4F59-8697-BB26DD842188}"/>
              </a:ext>
            </a:extLst>
          </p:cNvPr>
          <p:cNvSpPr>
            <a:spLocks noGrp="1"/>
          </p:cNvSpPr>
          <p:nvPr>
            <p:ph type="sldNum" sz="quarter" idx="12"/>
          </p:nvPr>
        </p:nvSpPr>
        <p:spPr/>
        <p:txBody>
          <a:bodyPr/>
          <a:lstStyle/>
          <a:p>
            <a:fld id="{EB912893-ECEF-4A67-B8FF-42E022FA64EC}"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8951"/>
    </mc:Choice>
    <mc:Fallback xmlns="">
      <p:transition spd="slow" advTm="289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McCabe’s cyclomatic complexity metrics</a:t>
            </a:r>
          </a:p>
        </p:txBody>
      </p:sp>
      <p:sp>
        <p:nvSpPr>
          <p:cNvPr id="3" name="Content Placeholder 2"/>
          <p:cNvSpPr>
            <a:spLocks noGrp="1"/>
          </p:cNvSpPr>
          <p:nvPr>
            <p:ph sz="quarter" idx="1"/>
          </p:nvPr>
        </p:nvSpPr>
        <p:spPr/>
        <p:txBody>
          <a:bodyPr>
            <a:normAutofit/>
          </a:bodyPr>
          <a:lstStyle/>
          <a:p>
            <a:r>
              <a:rPr lang="en-US" sz="2200" dirty="0"/>
              <a:t>Cyclomatic complexity is a software metric (measurement). It is used to indicate the complexity of a program.</a:t>
            </a:r>
          </a:p>
          <a:p>
            <a:pPr>
              <a:buNone/>
            </a:pPr>
            <a:endParaRPr lang="en-US" sz="2200" dirty="0"/>
          </a:p>
          <a:p>
            <a:r>
              <a:rPr lang="en-US" sz="2200" dirty="0"/>
              <a:t> It directly measures the number of linearly independent paths through a program's source code.</a:t>
            </a:r>
          </a:p>
          <a:p>
            <a:endParaRPr lang="en-US" sz="2200" dirty="0"/>
          </a:p>
          <a:p>
            <a:r>
              <a:rPr lang="en-US" sz="2200" dirty="0"/>
              <a:t>Cyclomatic complexity is computed using the control flow graph of the program</a:t>
            </a:r>
          </a:p>
          <a:p>
            <a:pPr>
              <a:buNone/>
            </a:pPr>
            <a:endParaRPr lang="en-US" sz="2200" dirty="0"/>
          </a:p>
          <a:p>
            <a:r>
              <a:rPr lang="en-US" sz="2200" dirty="0"/>
              <a:t>Called </a:t>
            </a:r>
            <a:r>
              <a:rPr lang="en-US" sz="2200" b="1" dirty="0"/>
              <a:t>Basis Path Testing</a:t>
            </a:r>
            <a:r>
              <a:rPr lang="en-US" sz="2200" dirty="0"/>
              <a:t> by McCabe who first proposed it</a:t>
            </a:r>
          </a:p>
          <a:p>
            <a:endParaRPr lang="en-US" sz="2200" dirty="0"/>
          </a:p>
          <a:p>
            <a:endParaRPr lang="en-US" sz="2200" dirty="0"/>
          </a:p>
        </p:txBody>
      </p:sp>
      <p:sp>
        <p:nvSpPr>
          <p:cNvPr id="5" name="Slide Number Placeholder 4">
            <a:extLst>
              <a:ext uri="{FF2B5EF4-FFF2-40B4-BE49-F238E27FC236}">
                <a16:creationId xmlns:a16="http://schemas.microsoft.com/office/drawing/2014/main" xmlns="" id="{7931221C-60B4-4353-86A4-DEAB802C0253}"/>
              </a:ext>
            </a:extLst>
          </p:cNvPr>
          <p:cNvSpPr>
            <a:spLocks noGrp="1"/>
          </p:cNvSpPr>
          <p:nvPr>
            <p:ph type="sldNum" sz="quarter" idx="12"/>
          </p:nvPr>
        </p:nvSpPr>
        <p:spPr/>
        <p:txBody>
          <a:bodyPr/>
          <a:lstStyle/>
          <a:p>
            <a:fld id="{EB912893-ECEF-4A67-B8FF-42E022FA64EC}"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4314"/>
    </mc:Choice>
    <mc:Fallback xmlns="">
      <p:transition spd="slow" advTm="4431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1267</Words>
  <Application>Microsoft Office PowerPoint</Application>
  <PresentationFormat>Widescreen</PresentationFormat>
  <Paragraphs>151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Software Testing</vt:lpstr>
      <vt:lpstr>White box (structural) testing</vt:lpstr>
      <vt:lpstr>White box (structural) testing</vt:lpstr>
      <vt:lpstr>Data processing and calculation correctness tests</vt:lpstr>
      <vt:lpstr>Data processing and calculation correctness tests</vt:lpstr>
      <vt:lpstr>Correctness tests and path coverage</vt:lpstr>
      <vt:lpstr>Correctness tests and line coverage</vt:lpstr>
      <vt:lpstr>Correctness tests and line coverage</vt:lpstr>
      <vt:lpstr>McCabe’s cyclomatic complexity metrics</vt:lpstr>
      <vt:lpstr>McCabe’s Cyclomatic Complexity metrics</vt:lpstr>
      <vt:lpstr>Example – the Imperial Taxi Services (ITS) taximeter</vt:lpstr>
      <vt:lpstr>Example – the Imperial Taxi Services (ITS) taximeter</vt:lpstr>
      <vt:lpstr>ITS flow chart</vt:lpstr>
      <vt:lpstr>ITS :Program flow graph of the module</vt:lpstr>
      <vt:lpstr>Example – the Imperial Taxi Services (ITS) taximeter</vt:lpstr>
      <vt:lpstr>Exercise</vt:lpstr>
      <vt:lpstr>Solution</vt:lpstr>
      <vt:lpstr>Advantages of White box Testing</vt:lpstr>
      <vt:lpstr>Disadvantages of White box 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Sobia</dc:creator>
  <cp:lastModifiedBy>Lenovo</cp:lastModifiedBy>
  <cp:revision>23</cp:revision>
  <dcterms:created xsi:type="dcterms:W3CDTF">2020-04-25T22:53:06Z</dcterms:created>
  <dcterms:modified xsi:type="dcterms:W3CDTF">2022-12-03T04:28:50Z</dcterms:modified>
</cp:coreProperties>
</file>