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645" r:id="rId3"/>
    <p:sldId id="580" r:id="rId4"/>
    <p:sldId id="581" r:id="rId5"/>
    <p:sldId id="582" r:id="rId6"/>
    <p:sldId id="584" r:id="rId7"/>
    <p:sldId id="585" r:id="rId8"/>
    <p:sldId id="586" r:id="rId9"/>
    <p:sldId id="646" r:id="rId10"/>
    <p:sldId id="632" r:id="rId11"/>
    <p:sldId id="661" r:id="rId12"/>
    <p:sldId id="588" r:id="rId13"/>
    <p:sldId id="589" r:id="rId14"/>
    <p:sldId id="590" r:id="rId15"/>
    <p:sldId id="637" r:id="rId16"/>
    <p:sldId id="591" r:id="rId17"/>
    <p:sldId id="592" r:id="rId18"/>
    <p:sldId id="593" r:id="rId19"/>
    <p:sldId id="594" r:id="rId20"/>
    <p:sldId id="595" r:id="rId21"/>
    <p:sldId id="647" r:id="rId22"/>
    <p:sldId id="639" r:id="rId23"/>
    <p:sldId id="649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60" r:id="rId38"/>
    <p:sldId id="650" r:id="rId39"/>
    <p:sldId id="651" r:id="rId40"/>
    <p:sldId id="652" r:id="rId41"/>
    <p:sldId id="656" r:id="rId42"/>
    <p:sldId id="657" r:id="rId43"/>
    <p:sldId id="658" r:id="rId44"/>
    <p:sldId id="659" r:id="rId45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-280" y="-104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15-213/18-213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11, 2012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Dave O’Hallaron, Greg Ganger, and Greg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Kesden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ISA: instruction set architecture) The parts of a processor design that one needs to understand to write assembly code.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 (Intel): x86, 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3576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572000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usr/local/bin/gcc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</a:t>
            </a:r>
            <a:r>
              <a:rPr lang="en-US" dirty="0" err="1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bytes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 &lt;sum&gt;</a:t>
            </a:r>
            <a:r>
              <a:rPr lang="en-US" sz="1800" dirty="0" smtClean="0">
                <a:latin typeface="Courier New" pitchFamily="49" charset="0"/>
              </a:rPr>
              <a:t>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11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0x80483ca:  03 </a:t>
            </a:r>
            <a:r>
              <a:rPr lang="en-US" sz="1800" dirty="0">
                <a:latin typeface="Courier New" pitchFamily="49" charset="0"/>
              </a:rPr>
              <a:t>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More precisely: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ebp[2]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080483c4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80483c4:  55   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80483c5:  89 e5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80483c7:  8b 45 0c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80483cd:  5d   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ecx),%eax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12(%ebp),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1000" y="1066800"/>
            <a:ext cx="36576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movl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esp,%ebp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Stack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(in memory)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57800" y="914400"/>
            <a:ext cx="3311024" cy="3355419"/>
            <a:chOff x="5257800" y="914400"/>
            <a:chExt cx="3311024" cy="3355419"/>
          </a:xfrm>
        </p:grpSpPr>
        <p:grpSp>
          <p:nvGrpSpPr>
            <p:cNvPr id="25" name="Group 24"/>
            <p:cNvGrpSpPr/>
            <p:nvPr/>
          </p:nvGrpSpPr>
          <p:grpSpPr>
            <a:xfrm>
              <a:off x="5257800" y="914400"/>
              <a:ext cx="3305175" cy="3352800"/>
              <a:chOff x="5257800" y="914400"/>
              <a:chExt cx="3305175" cy="3352800"/>
            </a:xfrm>
          </p:grpSpPr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6172200" y="2362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yp</a:t>
                </a: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6172200" y="2743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xp</a:t>
                </a:r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 err="1">
                    <a:latin typeface="Calibri" pitchFamily="34" charset="0"/>
                  </a:rPr>
                  <a:t>Rtn</a:t>
                </a:r>
                <a:r>
                  <a:rPr lang="en-US" sz="1800" dirty="0">
                    <a:latin typeface="Calibri" pitchFamily="34" charset="0"/>
                  </a:rPr>
                  <a:t> </a:t>
                </a:r>
                <a:r>
                  <a:rPr lang="en-US" sz="1800" dirty="0" err="1">
                    <a:latin typeface="Calibri" pitchFamily="34" charset="0"/>
                  </a:rPr>
                  <a:t>adr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7832725" y="3519488"/>
                <a:ext cx="7302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ourier New" pitchFamily="49" charset="0"/>
                  </a:rPr>
                  <a:t>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0 </a:t>
                </a:r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4 </a:t>
                </a: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8 </a:t>
                </a:r>
              </a:p>
            </p:txBody>
          </p:sp>
          <p:sp>
            <p:nvSpPr>
              <p:cNvPr id="160785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12 </a:t>
                </a:r>
              </a:p>
            </p:txBody>
          </p:sp>
          <p:sp>
            <p:nvSpPr>
              <p:cNvPr id="160786" name="Text Box 18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769938" cy="3698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Offset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6172200" y="914400"/>
                <a:ext cx="1066800" cy="1447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8" name="Rectangle 20"/>
              <p:cNvSpPr>
                <a:spLocks noChangeArrowheads="1"/>
              </p:cNvSpPr>
              <p:nvPr/>
            </p:nvSpPr>
            <p:spPr bwMode="auto">
              <a:xfrm>
                <a:off x="6172200" y="3886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ebx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9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-4 </a:t>
                </a: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7239000" y="40719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32725" y="3900487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Totally </a:t>
            </a:r>
            <a:r>
              <a:rPr lang="en-US" dirty="0" smtClean="0"/>
              <a:t>dominate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Unlikely you’d use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ebp</a:t>
            </a:r>
            <a:r>
              <a:rPr lang="en-US" sz="2000" b="0" dirty="0"/>
              <a:t>,</a:t>
            </a:r>
            <a:r>
              <a:rPr lang="en-US" sz="2000" dirty="0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/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1100" y="4779963"/>
            <a:ext cx="64516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1100" y="2933700"/>
            <a:ext cx="64516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Data Representations: IA32 + x86-64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Bytes)</a:t>
            </a:r>
            <a:endParaRPr lang="en-US" dirty="0" smtClean="0"/>
          </a:p>
          <a:p>
            <a:pPr marL="0" lvl="1" indent="0">
              <a:buNone/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Generic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32-bit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4	4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1	1	1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2	2	2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8	8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</a:t>
            </a:r>
            <a:r>
              <a:rPr lang="en-US" dirty="0" smtClean="0"/>
              <a:t>8                   10</a:t>
            </a:r>
            <a:r>
              <a:rPr lang="en-US" dirty="0"/>
              <a:t>/</a:t>
            </a:r>
            <a:r>
              <a:rPr lang="en-US" dirty="0" smtClean="0"/>
              <a:t>12                    10/16</a:t>
            </a:r>
            <a:endParaRPr lang="en-US" dirty="0"/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 *	4	4	8</a:t>
            </a:r>
          </a:p>
          <a:p>
            <a:pPr marL="1181100" lvl="3">
              <a:spcBef>
                <a:spcPts val="100"/>
              </a:spcBef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>
                <a:solidFill>
                  <a:srgbClr val="999999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Or any other pointer</a:t>
            </a:r>
            <a:endParaRPr lang="en-US" dirty="0">
              <a:solidFill>
                <a:srgbClr val="999999"/>
              </a:solidFill>
              <a:latin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/>
              <a:t>Extend existing registers.  Add 8 new ones.</a:t>
            </a:r>
          </a:p>
          <a:p>
            <a:pPr lvl="1"/>
            <a:r>
              <a:rPr lang="en-US"/>
              <a:t>Make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/>
              <a:t>general purpose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</a:t>
            </a:r>
            <a:r>
              <a:rPr lang="en-US" dirty="0" smtClean="0"/>
              <a:t> Intel processor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</a:t>
            </a:r>
            <a:r>
              <a:rPr lang="en-US" dirty="0" smtClean="0"/>
              <a:t> Intel processor </a:t>
            </a:r>
            <a:r>
              <a:rPr lang="en-US" dirty="0" smtClean="0"/>
              <a:t>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</a:t>
            </a:r>
            <a:r>
              <a:rPr lang="en-US" dirty="0" smtClean="0"/>
              <a:t>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</a:t>
            </a:r>
            <a:r>
              <a:rPr lang="en-US" dirty="0" smtClean="0"/>
              <a:t>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</a:t>
            </a:r>
            <a:r>
              <a:rPr lang="en-US" dirty="0" smtClean="0"/>
              <a:t> Intel processor</a:t>
            </a:r>
            <a:r>
              <a:rPr lang="en-US" dirty="0" smtClean="0"/>
              <a:t>, referred to as x86-</a:t>
            </a:r>
            <a:r>
              <a:rPr lang="en-US" dirty="0" smtClean="0"/>
              <a:t>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</a:t>
            </a:r>
            <a:r>
              <a:rPr lang="en-US" dirty="0" smtClean="0"/>
              <a:t>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Four cores (our </a:t>
            </a:r>
            <a:r>
              <a:rPr lang="en-US" dirty="0" smtClean="0"/>
              <a:t>shark </a:t>
            </a:r>
            <a:r>
              <a:rPr lang="en-US" dirty="0" smtClean="0"/>
              <a:t>machines)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Instructions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Long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/>
              <a:t> (4 Bytes) ↔ Quad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/>
              <a:t> (8 Bytes)</a:t>
            </a:r>
          </a:p>
          <a:p>
            <a:endParaRPr lang="en-US"/>
          </a:p>
          <a:p>
            <a:r>
              <a:rPr lang="en-US"/>
              <a:t>New instructions: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/>
          </a:p>
          <a:p>
            <a:pPr marL="552450" lvl="1"/>
            <a:r>
              <a:rPr lang="en-US"/>
              <a:t>etc.</a:t>
            </a:r>
          </a:p>
          <a:p>
            <a:pPr marL="552450" lvl="1"/>
            <a:endParaRPr lang="en-US"/>
          </a:p>
          <a:p>
            <a:r>
              <a:rPr lang="en-US"/>
              <a:t>32-bit instructions that generate 32-bit results</a:t>
            </a:r>
          </a:p>
          <a:p>
            <a:pPr marL="552450" lvl="1"/>
            <a:r>
              <a:rPr lang="en-US"/>
              <a:t>Set higher order bits of destination register to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/>
          </a:p>
          <a:p>
            <a:pPr marL="552450" lvl="1"/>
            <a:r>
              <a:rPr lang="en-US"/>
              <a:t>Example: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swap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 smtClean="0"/>
              <a:t> operation</a:t>
            </a:r>
          </a:p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long </a:t>
            </a:r>
            <a:r>
              <a:rPr lang="en-US" dirty="0" err="1" smtClean="0"/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dirty="0" smtClean="0"/>
              <a:t> operation</a:t>
            </a:r>
          </a:p>
          <a:p>
            <a:pPr marL="952500" lvl="2"/>
            <a:r>
              <a:rPr lang="en-US" dirty="0" smtClean="0"/>
              <a:t>“q” stands for quad-word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</a:t>
            </a:r>
            <a:r>
              <a:rPr lang="en-US" sz="1800" dirty="0" err="1" smtClean="0">
                <a:latin typeface="Courier New" pitchFamily="49" charset="0"/>
              </a:rPr>
              <a:t>(long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 move instructions cover wide range of data movement forms</a:t>
            </a:r>
          </a:p>
          <a:p>
            <a:r>
              <a:rPr lang="en-US" dirty="0" smtClean="0"/>
              <a:t>Intro to x86-64</a:t>
            </a:r>
          </a:p>
          <a:p>
            <a:pPr lvl="1"/>
            <a:r>
              <a:rPr lang="en-US" dirty="0" smtClean="0"/>
              <a:t>A major departure from the style of code seen in IA32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  <a:endParaRPr lang="en-US" dirty="0" smtClean="0"/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Instructions </a:t>
            </a:r>
            <a:r>
              <a:rPr lang="en-US" dirty="0"/>
              <a:t>to enable more efficient conditional </a:t>
            </a:r>
            <a:r>
              <a:rPr lang="en-US" dirty="0" smtClean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More cores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47800"/>
            <a:ext cx="7896225" cy="497205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Intel Attempted 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AMD Stepped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</a:t>
            </a:r>
            <a:r>
              <a:rPr lang="en-US" dirty="0" smtClean="0"/>
              <a:t>x86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–m32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en-US" dirty="0"/>
              <a:t>The emerging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–m64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/>
              <a:t>Book </a:t>
            </a:r>
            <a:r>
              <a:rPr lang="en-US" dirty="0" smtClean="0"/>
              <a:t>presents IA32 in Sections 3.1—3.12</a:t>
            </a:r>
            <a:endParaRPr lang="en-US" dirty="0"/>
          </a:p>
          <a:p>
            <a:pPr lvl="1"/>
            <a:r>
              <a:rPr lang="en-US" dirty="0" smtClean="0"/>
              <a:t>Covers x86-64 in 3.13</a:t>
            </a:r>
          </a:p>
          <a:p>
            <a:pPr lvl="1"/>
            <a:r>
              <a:rPr lang="en-US" dirty="0" smtClean="0"/>
              <a:t>We will cover both simultaneously</a:t>
            </a:r>
          </a:p>
          <a:p>
            <a:pPr lvl="1"/>
            <a:r>
              <a:rPr lang="en-US" dirty="0" smtClean="0"/>
              <a:t>Some labs will be based on x86-64, others on IA32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12453</TotalTime>
  <Words>4454</Words>
  <Application>Microsoft Macintosh PowerPoint</Application>
  <PresentationFormat>On-screen Show (4:3)</PresentationFormat>
  <Paragraphs>970</Paragraphs>
  <Slides>44</Slides>
  <Notes>41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template2007</vt:lpstr>
      <vt:lpstr>Machine-Level Programming I: Basics  15-213/18-213: Introduction to Computer Systems  5th Lecture, Sep. 11, 2012</vt:lpstr>
      <vt:lpstr>Today: Machine Programming I: Basics</vt:lpstr>
      <vt:lpstr>Intel x86 Processors</vt:lpstr>
      <vt:lpstr>Intel x86 Evolution: Milestones</vt:lpstr>
      <vt:lpstr>Intel x86 Processors, cont.</vt:lpstr>
      <vt:lpstr>x86 Clones: Advanced Micro Devices (AMD)</vt:lpstr>
      <vt:lpstr>Intel’s 64-Bit</vt:lpstr>
      <vt:lpstr>Our Coverage</vt:lpstr>
      <vt:lpstr>Today: Machine Programming I: Basics</vt:lpstr>
      <vt:lpstr>Definitions</vt:lpstr>
      <vt:lpstr>Assembly Programmer’s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Today: Machine Programming I: Basics</vt:lpstr>
      <vt:lpstr>Data Representations: IA32 + x86-64</vt:lpstr>
      <vt:lpstr>x86-64 Integer Registers</vt:lpstr>
      <vt:lpstr>Instructions</vt:lpstr>
      <vt:lpstr>32-bit code for swap</vt:lpstr>
      <vt:lpstr>64-bit code for swap</vt:lpstr>
      <vt:lpstr>64-bit code for long int swap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 </dc:title>
  <dc:subject/>
  <dc:creator>Markus Pueschel</dc:creator>
  <cp:keywords/>
  <dc:description/>
  <cp:lastModifiedBy>David O'Hallaron</cp:lastModifiedBy>
  <cp:revision>618</cp:revision>
  <cp:lastPrinted>2011-09-12T20:37:42Z</cp:lastPrinted>
  <dcterms:created xsi:type="dcterms:W3CDTF">2012-09-11T15:51:41Z</dcterms:created>
  <dcterms:modified xsi:type="dcterms:W3CDTF">2012-09-11T16:30:04Z</dcterms:modified>
  <cp:category/>
</cp:coreProperties>
</file>